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23" r:id="rId3"/>
    <p:sldMasterId id="2147483736" r:id="rId4"/>
  </p:sldMasterIdLst>
  <p:notesMasterIdLst>
    <p:notesMasterId r:id="rId67"/>
  </p:notesMasterIdLst>
  <p:sldIdLst>
    <p:sldId id="292" r:id="rId5"/>
    <p:sldId id="327" r:id="rId6"/>
    <p:sldId id="328" r:id="rId7"/>
    <p:sldId id="330" r:id="rId8"/>
    <p:sldId id="422" r:id="rId9"/>
    <p:sldId id="423" r:id="rId10"/>
    <p:sldId id="331" r:id="rId11"/>
    <p:sldId id="421" r:id="rId12"/>
    <p:sldId id="332" r:id="rId13"/>
    <p:sldId id="336" r:id="rId14"/>
    <p:sldId id="337" r:id="rId15"/>
    <p:sldId id="361" r:id="rId16"/>
    <p:sldId id="339" r:id="rId17"/>
    <p:sldId id="416" r:id="rId18"/>
    <p:sldId id="417" r:id="rId19"/>
    <p:sldId id="418" r:id="rId20"/>
    <p:sldId id="419" r:id="rId21"/>
    <p:sldId id="340" r:id="rId22"/>
    <p:sldId id="346" r:id="rId23"/>
    <p:sldId id="348" r:id="rId24"/>
    <p:sldId id="420" r:id="rId25"/>
    <p:sldId id="347" r:id="rId26"/>
    <p:sldId id="285" r:id="rId27"/>
    <p:sldId id="286" r:id="rId28"/>
    <p:sldId id="349" r:id="rId29"/>
    <p:sldId id="350" r:id="rId30"/>
    <p:sldId id="352" r:id="rId31"/>
    <p:sldId id="353" r:id="rId32"/>
    <p:sldId id="351" r:id="rId33"/>
    <p:sldId id="389" r:id="rId34"/>
    <p:sldId id="388" r:id="rId35"/>
    <p:sldId id="412" r:id="rId36"/>
    <p:sldId id="386" r:id="rId37"/>
    <p:sldId id="387" r:id="rId38"/>
    <p:sldId id="390" r:id="rId39"/>
    <p:sldId id="370" r:id="rId40"/>
    <p:sldId id="391" r:id="rId41"/>
    <p:sldId id="392" r:id="rId42"/>
    <p:sldId id="393" r:id="rId43"/>
    <p:sldId id="394" r:id="rId44"/>
    <p:sldId id="395" r:id="rId45"/>
    <p:sldId id="397" r:id="rId46"/>
    <p:sldId id="399" r:id="rId47"/>
    <p:sldId id="385" r:id="rId48"/>
    <p:sldId id="400" r:id="rId49"/>
    <p:sldId id="373" r:id="rId50"/>
    <p:sldId id="375" r:id="rId51"/>
    <p:sldId id="407" r:id="rId52"/>
    <p:sldId id="315" r:id="rId53"/>
    <p:sldId id="357" r:id="rId54"/>
    <p:sldId id="379" r:id="rId55"/>
    <p:sldId id="271" r:id="rId56"/>
    <p:sldId id="325" r:id="rId57"/>
    <p:sldId id="384" r:id="rId58"/>
    <p:sldId id="398" r:id="rId59"/>
    <p:sldId id="401" r:id="rId60"/>
    <p:sldId id="403" r:id="rId61"/>
    <p:sldId id="404" r:id="rId62"/>
    <p:sldId id="405" r:id="rId63"/>
    <p:sldId id="406" r:id="rId64"/>
    <p:sldId id="408" r:id="rId65"/>
    <p:sldId id="409" r:id="rId6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>
      <p:cViewPr varScale="1">
        <p:scale>
          <a:sx n="78" d="100"/>
          <a:sy n="78" d="100"/>
        </p:scale>
        <p:origin x="-9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2C29B0F4-7E61-497B-91F8-A49AD75A8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BFA2DF-3CAE-4269-BFCC-84C6E8C9470D}" type="slidenum">
              <a: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0" name="AutoShape 2"/>
          <p:cNvSpPr>
            <a:spLocks noChangeArrowheads="1"/>
          </p:cNvSpPr>
          <p:nvPr/>
        </p:nvSpPr>
        <p:spPr bwMode="auto">
          <a:xfrm>
            <a:off x="1168400" y="706438"/>
            <a:ext cx="4667250" cy="3486150"/>
          </a:xfrm>
          <a:prstGeom prst="roundRect">
            <a:avLst>
              <a:gd name="adj" fmla="val 46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77" tIns="46589" rIns="93177" bIns="46589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4" name="Text Box 3"/>
          <p:cNvSpPr>
            <a:spLocks noGrp="1" noChangeArrowheads="1"/>
          </p:cNvSpPr>
          <p:nvPr>
            <p:ph type="body"/>
          </p:nvPr>
        </p:nvSpPr>
        <p:spPr>
          <a:xfrm>
            <a:off x="514350" y="4387850"/>
            <a:ext cx="5967413" cy="4129088"/>
          </a:xfrm>
          <a:noFill/>
          <a:ln/>
        </p:spPr>
        <p:txBody>
          <a:bodyPr wrap="none" anchor="ctr"/>
          <a:lstStyle/>
          <a:p>
            <a:pPr defTabSz="465138"/>
            <a:r>
              <a:rPr lang="en-US" smtClean="0"/>
              <a:t>The descriptive cartoon illustrates the process by which nucleons are thought to interact weakly (only the neutral current is shown) via meson exchange. </a:t>
            </a:r>
          </a:p>
          <a:p>
            <a:pPr defTabSz="465138"/>
            <a:endParaRPr lang="en-US" smtClean="0"/>
          </a:p>
          <a:p>
            <a:pPr defTabSz="465138"/>
            <a:r>
              <a:rPr lang="en-US" smtClean="0"/>
              <a:t>For this interaction, the first order transition matrix element is a product of the interaction potential with the free particle propagator or Green’s function.</a:t>
            </a:r>
          </a:p>
          <a:p>
            <a:pPr defTabSz="465138"/>
            <a:endParaRPr lang="en-US" smtClean="0"/>
          </a:p>
          <a:p>
            <a:pPr defTabSz="465138"/>
            <a:r>
              <a:rPr lang="en-US" smtClean="0"/>
              <a:t>An integration of this term over the pion and nucleon degrees of freedom produces the so called weak pion-nucleon potential.</a:t>
            </a:r>
          </a:p>
          <a:p>
            <a:pPr defTabSz="465138"/>
            <a:endParaRPr lang="en-US" smtClean="0"/>
          </a:p>
          <a:p>
            <a:pPr defTabSz="465138"/>
            <a:r>
              <a:rPr lang="en-US" smtClean="0"/>
              <a:t>Similar potentials exist for the other mesons.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B9B33-A8AB-4738-976B-227D8064F275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Depolarization of neutron via spin flip scattering from the protons and nuclie in other materials (aluminum, mostly) – dilutes the asymmetry.</a:t>
            </a:r>
          </a:p>
          <a:p>
            <a:r>
              <a:rPr lang="en-US" smtClean="0"/>
              <a:t>Depolarization is monitored with bm behind the target.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F0C29-FEFD-4E0D-96B1-13B1D001FA5F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41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8638" cy="4100512"/>
          </a:xfrm>
          <a:noFill/>
          <a:ln/>
        </p:spPr>
        <p:txBody>
          <a:bodyPr wrap="none" anchor="ctr"/>
          <a:lstStyle/>
          <a:p>
            <a:pPr defTabSz="465138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25ECE-90BA-46B5-BAAC-F3BA12EC450F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880D50-2470-4EF8-B928-F01895ACF025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236663" y="704850"/>
            <a:ext cx="4537075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77" tIns="46589" rIns="93177" bIns="46589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>
          <a:xfrm>
            <a:off x="701675" y="4414838"/>
            <a:ext cx="5600700" cy="4183062"/>
          </a:xfrm>
          <a:noFill/>
          <a:ln/>
        </p:spPr>
        <p:txBody>
          <a:bodyPr wrap="none" anchor="ctr"/>
          <a:lstStyle/>
          <a:p>
            <a:pPr defTabSz="465138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64C90-394E-4F5E-A15A-0AE4A900DB42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/>
              <a:t>47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418043" hangingPunct="0">
              <a:lnSpc>
                <a:spcPct val="237000"/>
              </a:lnSpc>
              <a:buClr>
                <a:srgbClr val="000000"/>
              </a:buClr>
              <a:buSzPct val="45000"/>
              <a:defRPr/>
            </a:pPr>
            <a:fld id="{2B1045BD-238F-4856-A9B0-89449639AC1F}" type="slidenum">
              <a:rPr lang="en-GB" sz="11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pPr defTabSz="418043" hangingPunct="0">
                <a:lnSpc>
                  <a:spcPct val="237000"/>
                </a:lnSpc>
                <a:buClr>
                  <a:srgbClr val="000000"/>
                </a:buClr>
                <a:buSzPct val="45000"/>
                <a:defRPr/>
              </a:pPr>
              <a:t>48</a:t>
            </a:fld>
            <a:endParaRPr lang="en-GB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4850"/>
            <a:ext cx="4646612" cy="3484563"/>
          </a:xfrm>
          <a:solidFill>
            <a:srgbClr val="FFFFFF"/>
          </a:solidFill>
          <a:ln/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3875" cy="4098925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9DA13-AB80-49DB-9A6F-FF75F93B498D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/>
              <a:t>52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92D94-875D-43F4-BA16-82B47BD05949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/>
              <a:t>55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814339-E279-4EA1-8318-89C11741195A}" type="slidenum">
              <a: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4" name="AutoShape 2"/>
          <p:cNvSpPr>
            <a:spLocks noChangeArrowheads="1"/>
          </p:cNvSpPr>
          <p:nvPr/>
        </p:nvSpPr>
        <p:spPr bwMode="auto">
          <a:xfrm>
            <a:off x="0" y="307975"/>
            <a:ext cx="1588" cy="158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77" tIns="46589" rIns="93177" bIns="46589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>
          <a:xfrm>
            <a:off x="514350" y="4387850"/>
            <a:ext cx="5967413" cy="4129088"/>
          </a:xfrm>
          <a:noFill/>
          <a:ln/>
        </p:spPr>
        <p:txBody>
          <a:bodyPr wrap="none" anchor="ctr"/>
          <a:lstStyle/>
          <a:p>
            <a:pPr defTabSz="465138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45168-8172-4208-B1EE-B270B33AA812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D39DD-DA0D-47B1-B92C-8FD4AD6E3B23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30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8638" cy="4100512"/>
          </a:xfrm>
          <a:noFill/>
          <a:ln/>
        </p:spPr>
        <p:txBody>
          <a:bodyPr wrap="none" anchor="ctr"/>
          <a:lstStyle/>
          <a:p>
            <a:pPr defTabSz="465138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68706-539F-4F1C-A9C1-46BBFA848EA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0193C-7BA5-48C6-82F4-DD5775081725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C88DA-3425-4D2D-931B-069B19CE6FD4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31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8638" cy="4100512"/>
          </a:xfrm>
          <a:noFill/>
          <a:ln/>
        </p:spPr>
        <p:txBody>
          <a:bodyPr wrap="none" anchor="ctr"/>
          <a:lstStyle/>
          <a:p>
            <a:pPr defTabSz="465138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60466-3E3D-428A-BC91-D4218B0ED1F5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/>
              <a:t>32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579E1-96A1-43CB-BB09-A77C0A0E2EB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33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8638" cy="4183062"/>
          </a:xfrm>
          <a:noFill/>
          <a:ln/>
        </p:spPr>
        <p:txBody>
          <a:bodyPr wrap="none" anchor="ctr"/>
          <a:lstStyle/>
          <a:p>
            <a:pPr defTabSz="465138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B6DF2F-22A7-4582-A490-F5BAE42774B2}" type="slidenum">
              <a:rPr lang="en-US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>
                <a:defRPr/>
              </a:pPr>
              <a:t>35</a:t>
            </a:fld>
            <a:endParaRPr lang="en-US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2322" name="AutoShape 2"/>
          <p:cNvSpPr>
            <a:spLocks noChangeArrowheads="1"/>
          </p:cNvSpPr>
          <p:nvPr/>
        </p:nvSpPr>
        <p:spPr bwMode="auto">
          <a:xfrm>
            <a:off x="0" y="0"/>
            <a:ext cx="3679825" cy="36607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77" tIns="46589" rIns="93177" bIns="46589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/>
          </p:nvPr>
        </p:nvSpPr>
        <p:spPr>
          <a:xfrm>
            <a:off x="514350" y="4387850"/>
            <a:ext cx="5967413" cy="4129088"/>
          </a:xfrm>
          <a:noFill/>
          <a:ln/>
        </p:spPr>
        <p:txBody>
          <a:bodyPr wrap="none" anchor="ctr"/>
          <a:lstStyle/>
          <a:p>
            <a:pPr defTabSz="465138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6D64B-620C-44FD-896F-D08525287E1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15714" name="AutoShape 2"/>
          <p:cNvSpPr>
            <a:spLocks noChangeArrowheads="1"/>
          </p:cNvSpPr>
          <p:nvPr/>
        </p:nvSpPr>
        <p:spPr bwMode="auto">
          <a:xfrm>
            <a:off x="0" y="0"/>
            <a:ext cx="3679825" cy="36607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77" tIns="46589" rIns="93177" bIns="46589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/>
          </p:nvPr>
        </p:nvSpPr>
        <p:spPr>
          <a:xfrm>
            <a:off x="514350" y="4387850"/>
            <a:ext cx="5967413" cy="4129088"/>
          </a:xfrm>
          <a:noFill/>
          <a:ln/>
        </p:spPr>
        <p:txBody>
          <a:bodyPr wrap="none" anchor="ctr"/>
          <a:lstStyle/>
          <a:p>
            <a:pPr defTabSz="465138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B5025E-AD99-45E3-AA36-5F0D40609B29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Scintillation light from the cyrstals is converted to current signals using vacuum photo diodes (vpd) and the photocurrents are converted to voltages and amplified by low-noise solid-state electronics.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4E2D2B-5A37-458B-BF4A-7A02FF58A4E0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Depolarization of neutron via spin flip scattering from the protons and nuclie in other materials (aluminum, mostly) – dilutes the asymmetry.</a:t>
            </a:r>
          </a:p>
          <a:p>
            <a:r>
              <a:rPr lang="en-US" smtClean="0"/>
              <a:t>Depolarization is monitored with bm behind the target.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9690B-9B2A-4BB7-9418-009DE2BA0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0AF4-8812-4F14-AFCF-79A1FC596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2A68A-1F42-4327-AC2F-B1B55831A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42F2-1169-4A75-8F1F-56D076549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F7CE-62B7-4D55-AA41-CE683EB98C4F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901D-6AF6-44EA-AFCD-FBB1481A4A3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87A8B-BED9-4963-B9B9-3A20E27E4F43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6C2B0-4FF9-41C9-B1CE-05748B93A6B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276C-BE44-4239-BDFF-EE247DDF4B41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7B550-0911-4879-A5D4-839AEE3A5D1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290EF-90E4-4EAC-921D-0F1E9793B86D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25AA4-1500-4EF8-9ABE-A9E719A97DF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75C-1419-4EC9-A290-73DA5D37A705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E5C7-761F-4473-A76A-E5D7580B735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3D45-D697-4F6B-AC35-CB764580DD0E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E0435-564B-4358-9FE1-1ED935303C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F86A-79E0-41CE-90D7-77B8145CCA4D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1C18-0202-4B9C-B171-CD1F0E74E7C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B282-BB53-432F-81B4-E5CFC7A62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59EE0-9AFC-41F4-99F4-4C4C6D5BD4FF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56C7-D2D0-4E52-BF03-9DD0FB143CE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C4A90-729F-44CA-A48F-B7478D8B4847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8DCE-9493-4245-BBD8-D6083DCBD69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59E4-120B-49F4-8682-5092731F7861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B9AAD-2182-460F-9D6E-9379BFEBA0D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3CFC-16C4-4841-84A6-9191CC42D446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81EF-36DF-4900-AE5A-88267D64A3E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9690B-9B2A-4BB7-9418-009DE2BA0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B282-BB53-432F-81B4-E5CFC7A62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2E33-0C7E-4582-85A5-6CCC56DDF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DAD9B-0C0B-4DCF-9CF6-D6FD6780C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59D0-3658-42FE-81EC-A60E53A93D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3CA0E-95CA-4EDD-A266-253FA13CC8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2E33-0C7E-4582-85A5-6CCC56DD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AD0F-0388-45DC-8F42-3DA20D778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222B-52F8-472A-9F69-B0F4E1D5E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2D2E-F06C-4F50-AE41-94120AE801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0AF4-8812-4F14-AFCF-79A1FC5965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2A68A-1F42-4327-AC2F-B1B55831A5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42F2-1169-4A75-8F1F-56D076549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9690B-9B2A-4BB7-9418-009DE2BA0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B282-BB53-432F-81B4-E5CFC7A62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2E33-0C7E-4582-85A5-6CCC56DDF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DAD9B-0C0B-4DCF-9CF6-D6FD6780C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DAD9B-0C0B-4DCF-9CF6-D6FD6780C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59D0-3658-42FE-81EC-A60E53A93D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3CA0E-95CA-4EDD-A266-253FA13CC8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AD0F-0388-45DC-8F42-3DA20D778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222B-52F8-472A-9F69-B0F4E1D5E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2D2E-F06C-4F50-AE41-94120AE801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0AF4-8812-4F14-AFCF-79A1FC5965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2A68A-1F42-4327-AC2F-B1B55831A5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42F2-1169-4A75-8F1F-56D076549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59D0-3658-42FE-81EC-A60E53A93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3CA0E-95CA-4EDD-A266-253FA13CC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AD0F-0388-45DC-8F42-3DA20D778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222B-52F8-472A-9F69-B0F4E1D5E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2D2E-F06C-4F50-AE41-94120AE80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AE8039C9-2928-4B8A-A3E4-3BBA7A886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F67FDE-0B46-46B7-A6A7-1CC7E819DC86}" type="datetimeFigureOut">
              <a:rPr lang="en-US"/>
              <a:pPr>
                <a:defRPr/>
              </a:pPr>
              <a:t>9/5/2011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B221F7-3F4B-4595-AC93-FB3948930E5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AE8039C9-2928-4B8A-A3E4-3BBA7A8866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AE8039C9-2928-4B8A-A3E4-3BBA7A8866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9.jpe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8.jpeg"/><Relationship Id="rId9" Type="http://schemas.openxmlformats.org/officeDocument/2006/relationships/oleObject" Target="../embeddings/oleObject4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42.bin"/><Relationship Id="rId4" Type="http://schemas.openxmlformats.org/officeDocument/2006/relationships/oleObject" Target="../embeddings/oleObject4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Relationship Id="rId9" Type="http://schemas.openxmlformats.org/officeDocument/2006/relationships/oleObject" Target="../embeddings/oleObject4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686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Hadronic</a:t>
            </a:r>
            <a:r>
              <a:rPr lang="en-CA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Parity Violation</a:t>
            </a:r>
          </a:p>
          <a:p>
            <a:pPr algn="ctr">
              <a:defRPr/>
            </a:pPr>
            <a:r>
              <a:rPr lang="en-CA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and</a:t>
            </a:r>
          </a:p>
          <a:p>
            <a:pPr algn="ctr">
              <a:defRPr/>
            </a:pPr>
            <a:r>
              <a:rPr lang="en-CA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Neutron Capture Reactions</a:t>
            </a:r>
            <a:endParaRPr lang="en-C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7895" y="2057400"/>
            <a:ext cx="4405373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Michael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Gericke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PAVI 2011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Rome, September 5-9 2011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  <p:pic>
        <p:nvPicPr>
          <p:cNvPr id="28676" name="Picture 5" descr="dept-logo-blu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1816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studies: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833438"/>
            <a:ext cx="8915400" cy="489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So people started to look for nuclear many-body (large A) systems for which there exists some fortuitous enhancement of the size of the observable:</a:t>
            </a: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	coming from nearly degenerate opposite 			parity state mixing and interference 			with the much larger parity allowed 				transition in nuclear excited states. </a:t>
            </a: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e.g. TRIPLE collaboration: </a:t>
            </a: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parity violation in compound nuclei from neutron-nucleus resonant scattering with longitudinal cross section asymmetries of order 10</a:t>
            </a:r>
            <a:r>
              <a:rPr lang="en-CA" sz="2400" i="1" baseline="46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-3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–10</a:t>
            </a:r>
            <a:r>
              <a:rPr lang="en-CA" sz="2400" i="1" baseline="46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-1</a:t>
            </a:r>
            <a:r>
              <a:rPr lang="en-CA" sz="2400" i="1" baseline="30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(up to </a:t>
            </a:r>
            <a:r>
              <a:rPr lang="en-CA" sz="2400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10 </a:t>
            </a:r>
            <a:r>
              <a:rPr lang="en-CA" sz="2400" i="1" baseline="460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6</a:t>
            </a:r>
            <a:r>
              <a:rPr lang="en-CA" sz="2400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enhancement)</a:t>
            </a:r>
          </a:p>
        </p:txBody>
      </p:sp>
      <p:cxnSp>
        <p:nvCxnSpPr>
          <p:cNvPr id="34820" name="Straight Arrow Connector 5"/>
          <p:cNvCxnSpPr>
            <a:cxnSpLocks noChangeShapeType="1"/>
          </p:cNvCxnSpPr>
          <p:nvPr/>
        </p:nvCxnSpPr>
        <p:spPr bwMode="auto">
          <a:xfrm>
            <a:off x="762000" y="25892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4267200" y="5945188"/>
            <a:ext cx="4754563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24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500">
                <a:solidFill>
                  <a:srgbClr val="000000"/>
                </a:solidFill>
                <a:ea typeface="Luxi Sans" charset="0"/>
                <a:cs typeface="Luxi Sans" charset="0"/>
              </a:rPr>
              <a:t>G.E. Mitchell </a:t>
            </a:r>
            <a:r>
              <a:rPr lang="en-GB" sz="1500" i="1">
                <a:solidFill>
                  <a:srgbClr val="000000"/>
                </a:solidFill>
                <a:ea typeface="Luxi Sans" charset="0"/>
                <a:cs typeface="Luxi Sans" charset="0"/>
              </a:rPr>
              <a:t>et al. </a:t>
            </a:r>
            <a:r>
              <a:rPr lang="en-GB" sz="1500">
                <a:solidFill>
                  <a:srgbClr val="000000"/>
                </a:solidFill>
                <a:ea typeface="Luxi Sans" charset="0"/>
                <a:cs typeface="Luxi Sans" charset="0"/>
              </a:rPr>
              <a:t>Phys. Rep. 354, 157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6" name="Straight Arrow Connector 5"/>
          <p:cNvCxnSpPr>
            <a:cxnSpLocks noChangeShapeType="1"/>
          </p:cNvCxnSpPr>
          <p:nvPr/>
        </p:nvCxnSpPr>
        <p:spPr bwMode="auto">
          <a:xfrm>
            <a:off x="609600" y="12176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213" y="3124200"/>
            <a:ext cx="6072187" cy="3676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76200"/>
            <a:ext cx="89154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get the weak spreading width (weak mixing amplitude) from statistical analysis of this data:</a:t>
            </a: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also have large(r) asymmetries from neutron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capture (here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 </a:t>
            </a:r>
          </a:p>
        </p:txBody>
      </p:sp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2743200"/>
            <a:ext cx="6500812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3124200" y="2362200"/>
            <a:ext cx="5194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rgbClr val="000000"/>
                </a:solidFill>
                <a:ea typeface="Luxi Sans" charset="0"/>
                <a:cs typeface="Luxi Sans" charset="0"/>
              </a:rPr>
              <a:t>M.T. Gericke </a:t>
            </a:r>
            <a:r>
              <a:rPr lang="en-GB" sz="1500" i="1">
                <a:solidFill>
                  <a:srgbClr val="000000"/>
                </a:solidFill>
                <a:ea typeface="Luxi Sans" charset="0"/>
                <a:cs typeface="Luxi Sans" charset="0"/>
              </a:rPr>
              <a:t>et al. </a:t>
            </a:r>
            <a:r>
              <a:rPr lang="en-CA" sz="1500"/>
              <a:t>Phys. Rev. C 74, 065503 (2006)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286000" y="990600"/>
          <a:ext cx="3160713" cy="533400"/>
        </p:xfrm>
        <a:graphic>
          <a:graphicData uri="http://schemas.openxmlformats.org/presentationml/2006/ole">
            <p:oleObj spid="_x0000_s3074" name="Equation" r:id="rId5" imgW="1434960" imgH="241200" progId="Equation.3">
              <p:embed/>
            </p:oleObj>
          </a:graphicData>
        </a:graphic>
      </p:graphicFrame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7239000" y="3962400"/>
            <a:ext cx="175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i="1">
                <a:solidFill>
                  <a:srgbClr val="FF0000"/>
                </a:solidFill>
              </a:rPr>
              <a:t>n-capture on Chlorine </a:t>
            </a:r>
          </a:p>
          <a:p>
            <a:r>
              <a:rPr lang="en-CA" i="1">
                <a:solidFill>
                  <a:srgbClr val="FF0000"/>
                </a:solidFill>
              </a:rPr>
              <a:t>(CCl</a:t>
            </a:r>
            <a:r>
              <a:rPr lang="en-CA" i="1" baseline="-25000">
                <a:solidFill>
                  <a:srgbClr val="FF0000"/>
                </a:solidFill>
              </a:rPr>
              <a:t>4</a:t>
            </a:r>
            <a:r>
              <a:rPr lang="en-CA" i="1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6638925" y="1066800"/>
          <a:ext cx="2233613" cy="773113"/>
        </p:xfrm>
        <a:graphic>
          <a:graphicData uri="http://schemas.openxmlformats.org/presentationml/2006/ole">
            <p:oleObj spid="_x0000_s3075" name="Equation" r:id="rId6" imgW="1473120" imgH="507960" progId="Equation.3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703957"/>
            <a:ext cx="89154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However, many-body systems are hard to deal with when it comes to interpretation of the results in a non-statistical fashion.</a:t>
            </a: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There is no transparent connection to </a:t>
            </a:r>
            <a:r>
              <a:rPr lang="en-CA" sz="2400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the SM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.</a:t>
            </a:r>
            <a:endParaRPr lang="en-CA" sz="2400" i="1" baseline="30000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	So back to few body systems</a:t>
            </a: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lvl="6"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No nuclear structure physics</a:t>
            </a:r>
          </a:p>
          <a:p>
            <a:pPr lvl="6"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lvl="6"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Low nucleon momentum (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 ~40 </a:t>
            </a:r>
            <a:r>
              <a:rPr lang="en-CA" sz="2400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MeV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)  </a:t>
            </a:r>
          </a:p>
          <a:p>
            <a:pPr lvl="6"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 allows for EFT momentum expansion</a:t>
            </a:r>
          </a:p>
          <a:p>
            <a:pPr lvl="6"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lvl="6"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But no enhancement of asymmetries</a:t>
            </a:r>
          </a:p>
          <a:p>
            <a:pPr lvl="6"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lvl="6"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Need better experiments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891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studies:</a:t>
            </a:r>
          </a:p>
        </p:txBody>
      </p:sp>
      <p:cxnSp>
        <p:nvCxnSpPr>
          <p:cNvPr id="35843" name="Straight Arrow Connector 5"/>
          <p:cNvCxnSpPr>
            <a:cxnSpLocks noChangeShapeType="1"/>
          </p:cNvCxnSpPr>
          <p:nvPr/>
        </p:nvCxnSpPr>
        <p:spPr bwMode="auto">
          <a:xfrm>
            <a:off x="1447800" y="3124200"/>
            <a:ext cx="1447800" cy="1588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cxnSp>
        <p:nvCxnSpPr>
          <p:cNvPr id="35844" name="Straight Arrow Connector 5"/>
          <p:cNvCxnSpPr>
            <a:cxnSpLocks noChangeShapeType="1"/>
          </p:cNvCxnSpPr>
          <p:nvPr/>
        </p:nvCxnSpPr>
        <p:spPr bwMode="auto">
          <a:xfrm>
            <a:off x="3200400" y="6400800"/>
            <a:ext cx="1447800" cy="1588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2738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DDH Model – Benchmark</a:t>
            </a: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Arrive at 7 weak meson-nucleon couplings:</a:t>
            </a: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152400" y="6096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B. Desplanques, J.F. Donoghue, B.R. Holstein, Annals of Physics 124:449-495 (1980)</a:t>
            </a:r>
          </a:p>
        </p:txBody>
      </p:sp>
      <p:pic>
        <p:nvPicPr>
          <p:cNvPr id="8213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88" y="2743200"/>
            <a:ext cx="7134225" cy="319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14" name="Rectangle 5"/>
          <p:cNvSpPr>
            <a:spLocks noChangeArrowheads="1"/>
          </p:cNvSpPr>
          <p:nvPr/>
        </p:nvSpPr>
        <p:spPr bwMode="auto">
          <a:xfrm>
            <a:off x="381000" y="6019800"/>
            <a:ext cx="609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1600"/>
              <a:t>DZ: Dubovik VM, Zenkin SV. </a:t>
            </a:r>
            <a:r>
              <a:rPr lang="nn-NO" sz="1600" i="1"/>
              <a:t>Ann. Phys. </a:t>
            </a:r>
            <a:r>
              <a:rPr lang="en-CA" sz="1600"/>
              <a:t>172:100 (1986)</a:t>
            </a:r>
          </a:p>
        </p:txBody>
      </p:sp>
      <p:sp>
        <p:nvSpPr>
          <p:cNvPr id="8215" name="Rectangle 6"/>
          <p:cNvSpPr>
            <a:spLocks noChangeArrowheads="1"/>
          </p:cNvSpPr>
          <p:nvPr/>
        </p:nvSpPr>
        <p:spPr bwMode="auto">
          <a:xfrm>
            <a:off x="76200" y="6443663"/>
            <a:ext cx="8991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FCDH: Feldman GB, Crawford GA, Dubach J,</a:t>
            </a:r>
            <a:r>
              <a:rPr lang="de-DE" sz="1600"/>
              <a:t>Holstein BR. </a:t>
            </a:r>
            <a:r>
              <a:rPr lang="de-DE" sz="1600" i="1"/>
              <a:t>Phys. Rev. C 43:863 (1991)</a:t>
            </a:r>
            <a:endParaRPr lang="en-CA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6600" y="79375"/>
            <a:ext cx="8123238" cy="1014413"/>
            <a:chOff x="464" y="50"/>
            <a:chExt cx="5117" cy="639"/>
          </a:xfrm>
        </p:grpSpPr>
        <p:sp>
          <p:nvSpPr>
            <p:cNvPr id="129028" name="AutoShape 4"/>
            <p:cNvSpPr>
              <a:spLocks noChangeArrowheads="1"/>
            </p:cNvSpPr>
            <p:nvPr/>
          </p:nvSpPr>
          <p:spPr bwMode="auto">
            <a:xfrm>
              <a:off x="762" y="50"/>
              <a:ext cx="4477" cy="361"/>
            </a:xfrm>
            <a:prstGeom prst="roundRect">
              <a:avLst>
                <a:gd name="adj" fmla="val 27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64" y="50"/>
              <a:ext cx="5117" cy="639"/>
              <a:chOff x="464" y="50"/>
              <a:chExt cx="5117" cy="639"/>
            </a:xfrm>
          </p:grpSpPr>
          <p:sp>
            <p:nvSpPr>
              <p:cNvPr id="129030" name="AutoShape 6"/>
              <p:cNvSpPr>
                <a:spLocks noChangeArrowheads="1"/>
              </p:cNvSpPr>
              <p:nvPr/>
            </p:nvSpPr>
            <p:spPr bwMode="auto">
              <a:xfrm>
                <a:off x="762" y="50"/>
                <a:ext cx="4474" cy="358"/>
              </a:xfrm>
              <a:prstGeom prst="roundRect">
                <a:avLst>
                  <a:gd name="adj" fmla="val 278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64" y="50"/>
                <a:ext cx="5117" cy="639"/>
                <a:chOff x="464" y="50"/>
                <a:chExt cx="5117" cy="639"/>
              </a:xfrm>
            </p:grpSpPr>
            <p:sp>
              <p:nvSpPr>
                <p:cNvPr id="129032" name="AutoShape 8"/>
                <p:cNvSpPr>
                  <a:spLocks noChangeArrowheads="1"/>
                </p:cNvSpPr>
                <p:nvPr/>
              </p:nvSpPr>
              <p:spPr bwMode="auto">
                <a:xfrm>
                  <a:off x="762" y="50"/>
                  <a:ext cx="4474" cy="356"/>
                </a:xfrm>
                <a:prstGeom prst="roundRect">
                  <a:avLst>
                    <a:gd name="adj" fmla="val 27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464" y="50"/>
                  <a:ext cx="5117" cy="639"/>
                  <a:chOff x="464" y="50"/>
                  <a:chExt cx="5117" cy="639"/>
                </a:xfrm>
              </p:grpSpPr>
              <p:sp>
                <p:nvSpPr>
                  <p:cNvPr id="129034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762" y="50"/>
                    <a:ext cx="4473" cy="355"/>
                  </a:xfrm>
                  <a:prstGeom prst="roundRect">
                    <a:avLst>
                      <a:gd name="adj" fmla="val 28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6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464" y="50"/>
                    <a:ext cx="5117" cy="639"/>
                    <a:chOff x="464" y="50"/>
                    <a:chExt cx="5117" cy="639"/>
                  </a:xfrm>
                </p:grpSpPr>
                <p:sp>
                  <p:nvSpPr>
                    <p:cNvPr id="129036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2" y="50"/>
                      <a:ext cx="4472" cy="355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9037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50"/>
                      <a:ext cx="5117" cy="639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 algn="ctr" defTabSz="456583" eaLnBrk="0" hangingPunct="0">
                        <a:lnSpc>
                          <a:spcPts val="3598"/>
                        </a:lnSpc>
                        <a:buClr>
                          <a:srgbClr val="000000"/>
                        </a:buClr>
                        <a:buSzPct val="100000"/>
                        <a:tabLst>
                          <a:tab pos="0" algn="l"/>
                          <a:tab pos="913169" algn="l"/>
                          <a:tab pos="1826337" algn="l"/>
                          <a:tab pos="2739506" algn="l"/>
                          <a:tab pos="3652673" algn="l"/>
                          <a:tab pos="4565843" algn="l"/>
                          <a:tab pos="5479011" algn="l"/>
                          <a:tab pos="6392175" algn="l"/>
                          <a:tab pos="7305348" algn="l"/>
                          <a:tab pos="8218516" algn="l"/>
                          <a:tab pos="9131680" algn="l"/>
                          <a:tab pos="10044853" algn="l"/>
                        </a:tabLst>
                        <a:defRPr/>
                      </a:pPr>
                      <a:r>
                        <a:rPr lang="en-GB" sz="3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The Nucleon-Nucleon Weak Interaction</a:t>
                      </a:r>
                    </a:p>
                    <a:p>
                      <a:pPr algn="ctr" defTabSz="456583" eaLnBrk="0" hangingPunct="0">
                        <a:lnSpc>
                          <a:spcPts val="3598"/>
                        </a:lnSpc>
                        <a:buClr>
                          <a:srgbClr val="000000"/>
                        </a:buClr>
                        <a:buSzPct val="100000"/>
                        <a:tabLst>
                          <a:tab pos="0" algn="l"/>
                          <a:tab pos="913169" algn="l"/>
                          <a:tab pos="1826337" algn="l"/>
                          <a:tab pos="2739506" algn="l"/>
                          <a:tab pos="3652673" algn="l"/>
                          <a:tab pos="4565843" algn="l"/>
                          <a:tab pos="5479011" algn="l"/>
                          <a:tab pos="6392175" algn="l"/>
                          <a:tab pos="7305348" algn="l"/>
                          <a:tab pos="8218516" algn="l"/>
                          <a:tab pos="9131680" algn="l"/>
                          <a:tab pos="10044853" algn="l"/>
                        </a:tabLst>
                        <a:defRPr/>
                      </a:pPr>
                      <a:r>
                        <a:rPr lang="en-GB" sz="3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Meson Exchange “Traditional” Picture</a:t>
                      </a:r>
                    </a:p>
                  </p:txBody>
                </p:sp>
              </p:grpSp>
            </p:grpSp>
          </p:grpSp>
        </p:grpSp>
      </p:grpSp>
      <p:pic>
        <p:nvPicPr>
          <p:cNvPr id="4103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0" y="1016000"/>
            <a:ext cx="3144838" cy="270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9039" name="Line 15"/>
          <p:cNvSpPr>
            <a:spLocks noChangeShapeType="1"/>
          </p:cNvSpPr>
          <p:nvPr/>
        </p:nvSpPr>
        <p:spPr bwMode="auto">
          <a:xfrm flipH="1" flipV="1">
            <a:off x="2286000" y="1689100"/>
            <a:ext cx="2438400" cy="215900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lIns="91311" tIns="45658" rIns="91311" bIns="45658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40" name="Line 16"/>
          <p:cNvSpPr>
            <a:spLocks noChangeShapeType="1"/>
          </p:cNvSpPr>
          <p:nvPr/>
        </p:nvSpPr>
        <p:spPr bwMode="auto">
          <a:xfrm flipH="1">
            <a:off x="2901950" y="2681288"/>
            <a:ext cx="1820863" cy="131762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lIns="91311" tIns="45658" rIns="91311" bIns="45658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42" name="AutoShape 18"/>
          <p:cNvSpPr>
            <a:spLocks noChangeArrowheads="1"/>
          </p:cNvSpPr>
          <p:nvPr/>
        </p:nvSpPr>
        <p:spPr bwMode="auto">
          <a:xfrm>
            <a:off x="4975225" y="5029200"/>
            <a:ext cx="3754438" cy="684213"/>
          </a:xfrm>
          <a:prstGeom prst="roundRect">
            <a:avLst>
              <a:gd name="adj" fmla="val 231"/>
            </a:avLst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11" tIns="45658" rIns="91311" bIns="45658" anchor="ctr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464050" y="6165850"/>
            <a:ext cx="4679950" cy="414338"/>
            <a:chOff x="3322" y="2091"/>
            <a:chExt cx="1948" cy="261"/>
          </a:xfrm>
        </p:grpSpPr>
        <p:sp>
          <p:nvSpPr>
            <p:cNvPr id="129048" name="AutoShape 24"/>
            <p:cNvSpPr>
              <a:spLocks noChangeArrowheads="1"/>
            </p:cNvSpPr>
            <p:nvPr/>
          </p:nvSpPr>
          <p:spPr bwMode="auto">
            <a:xfrm>
              <a:off x="3327" y="2091"/>
              <a:ext cx="1943" cy="261"/>
            </a:xfrm>
            <a:prstGeom prst="roundRect">
              <a:avLst>
                <a:gd name="adj" fmla="val 384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3322" y="2091"/>
              <a:ext cx="1945" cy="258"/>
              <a:chOff x="3322" y="2091"/>
              <a:chExt cx="1945" cy="258"/>
            </a:xfrm>
          </p:grpSpPr>
          <p:sp>
            <p:nvSpPr>
              <p:cNvPr id="129050" name="AutoShape 26"/>
              <p:cNvSpPr>
                <a:spLocks noChangeArrowheads="1"/>
              </p:cNvSpPr>
              <p:nvPr/>
            </p:nvSpPr>
            <p:spPr bwMode="auto">
              <a:xfrm>
                <a:off x="3327" y="2091"/>
                <a:ext cx="1928" cy="258"/>
              </a:xfrm>
              <a:prstGeom prst="roundRect">
                <a:avLst>
                  <a:gd name="adj" fmla="val 384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" name="Group 27"/>
              <p:cNvGrpSpPr>
                <a:grpSpLocks/>
              </p:cNvGrpSpPr>
              <p:nvPr/>
            </p:nvGrpSpPr>
            <p:grpSpPr bwMode="auto">
              <a:xfrm>
                <a:off x="3322" y="2091"/>
                <a:ext cx="1943" cy="256"/>
                <a:chOff x="3322" y="2091"/>
                <a:chExt cx="1943" cy="256"/>
              </a:xfrm>
            </p:grpSpPr>
            <p:sp>
              <p:nvSpPr>
                <p:cNvPr id="129052" name="AutoShape 28"/>
                <p:cNvSpPr>
                  <a:spLocks noChangeArrowheads="1"/>
                </p:cNvSpPr>
                <p:nvPr/>
              </p:nvSpPr>
              <p:spPr bwMode="auto">
                <a:xfrm>
                  <a:off x="3327" y="2091"/>
                  <a:ext cx="1928" cy="256"/>
                </a:xfrm>
                <a:prstGeom prst="roundRect">
                  <a:avLst>
                    <a:gd name="adj" fmla="val 38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0" name="Group 29"/>
                <p:cNvGrpSpPr>
                  <a:grpSpLocks/>
                </p:cNvGrpSpPr>
                <p:nvPr/>
              </p:nvGrpSpPr>
              <p:grpSpPr bwMode="auto">
                <a:xfrm>
                  <a:off x="3322" y="2091"/>
                  <a:ext cx="1942" cy="255"/>
                  <a:chOff x="3322" y="2091"/>
                  <a:chExt cx="1942" cy="255"/>
                </a:xfrm>
              </p:grpSpPr>
              <p:sp>
                <p:nvSpPr>
                  <p:cNvPr id="129054" name="AutoShape 30"/>
                  <p:cNvSpPr>
                    <a:spLocks noChangeArrowheads="1"/>
                  </p:cNvSpPr>
                  <p:nvPr/>
                </p:nvSpPr>
                <p:spPr bwMode="auto">
                  <a:xfrm>
                    <a:off x="3327" y="2091"/>
                    <a:ext cx="1921" cy="255"/>
                  </a:xfrm>
                  <a:prstGeom prst="roundRect">
                    <a:avLst>
                      <a:gd name="adj" fmla="val 394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322" y="2091"/>
                    <a:ext cx="1942" cy="254"/>
                    <a:chOff x="3322" y="2091"/>
                    <a:chExt cx="1942" cy="254"/>
                  </a:xfrm>
                </p:grpSpPr>
                <p:sp>
                  <p:nvSpPr>
                    <p:cNvPr id="129056" name="AutoShap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7" y="2091"/>
                      <a:ext cx="1921" cy="254"/>
                    </a:xfrm>
                    <a:prstGeom prst="roundRect">
                      <a:avLst>
                        <a:gd name="adj" fmla="val 39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23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2" y="2091"/>
                      <a:ext cx="1942" cy="219"/>
                    </a:xfrm>
                    <a:prstGeom prst="roundRect">
                      <a:avLst>
                        <a:gd name="adj" fmla="val 39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lIns="90000" tIns="45000" rIns="90000" bIns="45000">
                      <a:spAutoFit/>
                    </a:bodyPr>
                    <a:lstStyle/>
                    <a:p>
                      <a:pPr defTabSz="455613" eaLnBrk="0" hangingPunct="0">
                        <a:lnSpc>
                          <a:spcPts val="2013"/>
                        </a:lnSpc>
                        <a:buClr>
                          <a:srgbClr val="000000"/>
                        </a:buClr>
                        <a:buSzPct val="100000"/>
                        <a:tabLst>
                          <a:tab pos="0" algn="l"/>
                          <a:tab pos="912813" algn="l"/>
                          <a:tab pos="1825625" algn="l"/>
                          <a:tab pos="2738438" algn="l"/>
                          <a:tab pos="3651250" algn="l"/>
                          <a:tab pos="4565650" algn="l"/>
                          <a:tab pos="5478463" algn="l"/>
                          <a:tab pos="6391275" algn="l"/>
                          <a:tab pos="7304088" algn="l"/>
                          <a:tab pos="8218488" algn="l"/>
                          <a:tab pos="9131300" algn="l"/>
                          <a:tab pos="10044113" algn="l"/>
                        </a:tabLst>
                      </a:pPr>
                      <a:endParaRPr lang="en-GB">
                        <a:solidFill>
                          <a:srgbClr val="0000FF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129059" name="Text Box 35"/>
          <p:cNvSpPr txBox="1">
            <a:spLocks noChangeArrowheads="1"/>
          </p:cNvSpPr>
          <p:nvPr/>
        </p:nvSpPr>
        <p:spPr bwMode="auto">
          <a:xfrm>
            <a:off x="152400" y="3886200"/>
            <a:ext cx="88392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Solutions to the Lippmann-Schwinger equation -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Essentially the first order term in a Born series:</a:t>
            </a:r>
          </a:p>
        </p:txBody>
      </p:sp>
      <p:sp>
        <p:nvSpPr>
          <p:cNvPr id="4109" name="Rectangle 38"/>
          <p:cNvSpPr>
            <a:spLocks noChangeArrowheads="1"/>
          </p:cNvSpPr>
          <p:nvPr/>
        </p:nvSpPr>
        <p:spPr bwMode="auto">
          <a:xfrm>
            <a:off x="4913313" y="5943600"/>
            <a:ext cx="41592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1" tIns="45658" rIns="91311" bIns="45658">
            <a:spAutoFit/>
          </a:bodyPr>
          <a:lstStyle/>
          <a:p>
            <a:pPr eaLnBrk="0" hangingPunct="0">
              <a:lnSpc>
                <a:spcPts val="2013"/>
              </a:lnSpc>
              <a:buClr>
                <a:srgbClr val="000000"/>
              </a:buClr>
              <a:buSzPct val="100000"/>
            </a:pPr>
            <a:r>
              <a:rPr lang="en-GB">
                <a:solidFill>
                  <a:srgbClr val="0000FF"/>
                </a:solidFill>
              </a:rPr>
              <a:t>Weak </a:t>
            </a:r>
            <a:r>
              <a:rPr lang="en-GB">
                <a:solidFill>
                  <a:srgbClr val="0000FF"/>
                </a:solidFill>
                <a:sym typeface="Symbol" pitchFamily="18" charset="2"/>
              </a:rPr>
              <a:t></a:t>
            </a:r>
            <a:r>
              <a:rPr lang="en-GB">
                <a:solidFill>
                  <a:srgbClr val="0000FF"/>
                </a:solidFill>
              </a:rPr>
              <a:t>-Nucleon Coupling  </a:t>
            </a:r>
          </a:p>
          <a:p>
            <a:pPr eaLnBrk="0" hangingPunct="0">
              <a:lnSpc>
                <a:spcPts val="2013"/>
              </a:lnSpc>
              <a:buClr>
                <a:srgbClr val="000000"/>
              </a:buClr>
              <a:buSzPct val="100000"/>
            </a:pPr>
            <a:r>
              <a:rPr lang="en-GB">
                <a:solidFill>
                  <a:srgbClr val="0000FF"/>
                </a:solidFill>
              </a:rPr>
              <a:t>(</a:t>
            </a:r>
            <a:r>
              <a:rPr lang="en-GB">
                <a:solidFill>
                  <a:srgbClr val="0000FF"/>
                </a:solidFill>
                <a:sym typeface="Symbol" pitchFamily="18" charset="2"/>
              </a:rPr>
              <a:t>, not shown</a:t>
            </a:r>
            <a:r>
              <a:rPr lang="en-GB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110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4111" name="Rectangle 4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4112" name="Rectangle 42"/>
          <p:cNvSpPr>
            <a:spLocks noChangeArrowheads="1"/>
          </p:cNvSpPr>
          <p:nvPr/>
        </p:nvSpPr>
        <p:spPr bwMode="auto">
          <a:xfrm>
            <a:off x="228600" y="8286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724400" y="1744663"/>
          <a:ext cx="3429000" cy="1295400"/>
        </p:xfrm>
        <a:graphic>
          <a:graphicData uri="http://schemas.openxmlformats.org/presentationml/2006/ole">
            <p:oleObj spid="_x0000_s177154" name="Equation" r:id="rId5" imgW="2590560" imgH="977760" progId="Equation.3">
              <p:embed/>
            </p:oleObj>
          </a:graphicData>
        </a:graphic>
      </p:graphicFrame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114300" y="3087688"/>
          <a:ext cx="150813" cy="285750"/>
        </p:xfrm>
        <a:graphic>
          <a:graphicData uri="http://schemas.openxmlformats.org/presentationml/2006/ole">
            <p:oleObj spid="_x0000_s177155" name="Equation" r:id="rId6" imgW="114120" imgH="215640" progId="Equation.3">
              <p:embed/>
            </p:oleObj>
          </a:graphicData>
        </a:graphic>
      </p:graphicFrame>
      <p:graphicFrame>
        <p:nvGraphicFramePr>
          <p:cNvPr id="4100" name="Object 2"/>
          <p:cNvGraphicFramePr>
            <a:graphicFrameLocks noChangeAspect="1"/>
          </p:cNvGraphicFramePr>
          <p:nvPr/>
        </p:nvGraphicFramePr>
        <p:xfrm>
          <a:off x="228600" y="5105400"/>
          <a:ext cx="3886200" cy="546100"/>
        </p:xfrm>
        <a:graphic>
          <a:graphicData uri="http://schemas.openxmlformats.org/presentationml/2006/ole">
            <p:oleObj spid="_x0000_s177156" name="Equation" r:id="rId7" imgW="3073320" imgH="431640" progId="Equation.3">
              <p:embed/>
            </p:oleObj>
          </a:graphicData>
        </a:graphic>
      </p:graphicFrame>
      <p:cxnSp>
        <p:nvCxnSpPr>
          <p:cNvPr id="4113" name="Straight Arrow Connector 46"/>
          <p:cNvCxnSpPr>
            <a:cxnSpLocks noChangeShapeType="1"/>
          </p:cNvCxnSpPr>
          <p:nvPr/>
        </p:nvCxnSpPr>
        <p:spPr bwMode="auto">
          <a:xfrm>
            <a:off x="4191000" y="5334000"/>
            <a:ext cx="685800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4101" name="Object 2"/>
          <p:cNvGraphicFramePr>
            <a:graphicFrameLocks noChangeAspect="1"/>
          </p:cNvGraphicFramePr>
          <p:nvPr/>
        </p:nvGraphicFramePr>
        <p:xfrm>
          <a:off x="5162550" y="5029200"/>
          <a:ext cx="3390900" cy="711200"/>
        </p:xfrm>
        <a:graphic>
          <a:graphicData uri="http://schemas.openxmlformats.org/presentationml/2006/ole">
            <p:oleObj spid="_x0000_s177157" name="Equation" r:id="rId8" imgW="2298600" imgH="48240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9600" y="112713"/>
            <a:ext cx="7580313" cy="573087"/>
            <a:chOff x="464" y="50"/>
            <a:chExt cx="4775" cy="361"/>
          </a:xfrm>
        </p:grpSpPr>
        <p:sp>
          <p:nvSpPr>
            <p:cNvPr id="197640" name="AutoShape 8"/>
            <p:cNvSpPr>
              <a:spLocks noChangeArrowheads="1"/>
            </p:cNvSpPr>
            <p:nvPr/>
          </p:nvSpPr>
          <p:spPr bwMode="auto">
            <a:xfrm>
              <a:off x="762" y="50"/>
              <a:ext cx="4477" cy="361"/>
            </a:xfrm>
            <a:prstGeom prst="roundRect">
              <a:avLst>
                <a:gd name="adj" fmla="val 27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64" y="50"/>
              <a:ext cx="4772" cy="358"/>
              <a:chOff x="464" y="50"/>
              <a:chExt cx="4772" cy="358"/>
            </a:xfrm>
          </p:grpSpPr>
          <p:sp>
            <p:nvSpPr>
              <p:cNvPr id="197642" name="AutoShape 10"/>
              <p:cNvSpPr>
                <a:spLocks noChangeArrowheads="1"/>
              </p:cNvSpPr>
              <p:nvPr/>
            </p:nvSpPr>
            <p:spPr bwMode="auto">
              <a:xfrm>
                <a:off x="762" y="50"/>
                <a:ext cx="4474" cy="358"/>
              </a:xfrm>
              <a:prstGeom prst="roundRect">
                <a:avLst>
                  <a:gd name="adj" fmla="val 278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464" y="50"/>
                <a:ext cx="4772" cy="356"/>
                <a:chOff x="464" y="50"/>
                <a:chExt cx="4772" cy="356"/>
              </a:xfrm>
            </p:grpSpPr>
            <p:sp>
              <p:nvSpPr>
                <p:cNvPr id="197644" name="AutoShape 12"/>
                <p:cNvSpPr>
                  <a:spLocks noChangeArrowheads="1"/>
                </p:cNvSpPr>
                <p:nvPr/>
              </p:nvSpPr>
              <p:spPr bwMode="auto">
                <a:xfrm>
                  <a:off x="762" y="50"/>
                  <a:ext cx="4474" cy="356"/>
                </a:xfrm>
                <a:prstGeom prst="roundRect">
                  <a:avLst>
                    <a:gd name="adj" fmla="val 27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464" y="50"/>
                  <a:ext cx="4771" cy="355"/>
                  <a:chOff x="464" y="50"/>
                  <a:chExt cx="4771" cy="355"/>
                </a:xfrm>
              </p:grpSpPr>
              <p:sp>
                <p:nvSpPr>
                  <p:cNvPr id="197646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762" y="50"/>
                    <a:ext cx="4473" cy="355"/>
                  </a:xfrm>
                  <a:prstGeom prst="roundRect">
                    <a:avLst>
                      <a:gd name="adj" fmla="val 28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64" y="50"/>
                    <a:ext cx="4770" cy="355"/>
                    <a:chOff x="464" y="50"/>
                    <a:chExt cx="4770" cy="355"/>
                  </a:xfrm>
                </p:grpSpPr>
                <p:sp>
                  <p:nvSpPr>
                    <p:cNvPr id="197648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2" y="50"/>
                      <a:ext cx="4472" cy="355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64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50"/>
                      <a:ext cx="115" cy="348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 algn="ctr" defTabSz="457200" eaLnBrk="0" hangingPunct="0">
                        <a:lnSpc>
                          <a:spcPts val="36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lang="en-GB" sz="32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</p:grpSp>
      </p:grp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066800" y="649288"/>
          <a:ext cx="6751638" cy="1865312"/>
        </p:xfrm>
        <a:graphic>
          <a:graphicData uri="http://schemas.openxmlformats.org/presentationml/2006/ole">
            <p:oleObj spid="_x0000_s178178" name="Equation" r:id="rId3" imgW="3314520" imgH="914400" progId="Equation.3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752600" y="76200"/>
            <a:ext cx="53943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Meson exchange picture cont.</a:t>
            </a:r>
            <a:endParaRPr lang="en-CA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2"/>
          <p:cNvSpPr txBox="1">
            <a:spLocks noChangeArrowheads="1"/>
          </p:cNvSpPr>
          <p:nvPr/>
        </p:nvSpPr>
        <p:spPr bwMode="auto">
          <a:xfrm>
            <a:off x="136525" y="2590800"/>
            <a:ext cx="55022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0000"/>
                </a:solidFill>
              </a:rPr>
              <a:t>Relationship to quark degrees of freedom: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9600" y="112713"/>
            <a:ext cx="7580313" cy="573087"/>
            <a:chOff x="464" y="50"/>
            <a:chExt cx="4775" cy="361"/>
          </a:xfrm>
        </p:grpSpPr>
        <p:sp>
          <p:nvSpPr>
            <p:cNvPr id="197640" name="AutoShape 8"/>
            <p:cNvSpPr>
              <a:spLocks noChangeArrowheads="1"/>
            </p:cNvSpPr>
            <p:nvPr/>
          </p:nvSpPr>
          <p:spPr bwMode="auto">
            <a:xfrm>
              <a:off x="762" y="50"/>
              <a:ext cx="4477" cy="361"/>
            </a:xfrm>
            <a:prstGeom prst="roundRect">
              <a:avLst>
                <a:gd name="adj" fmla="val 27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64" y="50"/>
              <a:ext cx="4772" cy="358"/>
              <a:chOff x="464" y="50"/>
              <a:chExt cx="4772" cy="358"/>
            </a:xfrm>
          </p:grpSpPr>
          <p:sp>
            <p:nvSpPr>
              <p:cNvPr id="197642" name="AutoShape 10"/>
              <p:cNvSpPr>
                <a:spLocks noChangeArrowheads="1"/>
              </p:cNvSpPr>
              <p:nvPr/>
            </p:nvSpPr>
            <p:spPr bwMode="auto">
              <a:xfrm>
                <a:off x="762" y="50"/>
                <a:ext cx="4474" cy="358"/>
              </a:xfrm>
              <a:prstGeom prst="roundRect">
                <a:avLst>
                  <a:gd name="adj" fmla="val 278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464" y="50"/>
                <a:ext cx="4772" cy="356"/>
                <a:chOff x="464" y="50"/>
                <a:chExt cx="4772" cy="356"/>
              </a:xfrm>
            </p:grpSpPr>
            <p:sp>
              <p:nvSpPr>
                <p:cNvPr id="197644" name="AutoShape 12"/>
                <p:cNvSpPr>
                  <a:spLocks noChangeArrowheads="1"/>
                </p:cNvSpPr>
                <p:nvPr/>
              </p:nvSpPr>
              <p:spPr bwMode="auto">
                <a:xfrm>
                  <a:off x="762" y="50"/>
                  <a:ext cx="4474" cy="356"/>
                </a:xfrm>
                <a:prstGeom prst="roundRect">
                  <a:avLst>
                    <a:gd name="adj" fmla="val 27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464" y="50"/>
                  <a:ext cx="4771" cy="355"/>
                  <a:chOff x="464" y="50"/>
                  <a:chExt cx="4771" cy="355"/>
                </a:xfrm>
              </p:grpSpPr>
              <p:sp>
                <p:nvSpPr>
                  <p:cNvPr id="197646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762" y="50"/>
                    <a:ext cx="4473" cy="355"/>
                  </a:xfrm>
                  <a:prstGeom prst="roundRect">
                    <a:avLst>
                      <a:gd name="adj" fmla="val 28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64" y="50"/>
                    <a:ext cx="4770" cy="355"/>
                    <a:chOff x="464" y="50"/>
                    <a:chExt cx="4770" cy="355"/>
                  </a:xfrm>
                </p:grpSpPr>
                <p:sp>
                  <p:nvSpPr>
                    <p:cNvPr id="197648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2" y="50"/>
                      <a:ext cx="4472" cy="355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64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50"/>
                      <a:ext cx="115" cy="348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 algn="ctr" defTabSz="457200" eaLnBrk="0" hangingPunct="0">
                        <a:lnSpc>
                          <a:spcPts val="36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lang="en-GB" sz="32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</p:grp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066800" y="649288"/>
          <a:ext cx="6751638" cy="1865312"/>
        </p:xfrm>
        <a:graphic>
          <a:graphicData uri="http://schemas.openxmlformats.org/presentationml/2006/ole">
            <p:oleObj spid="_x0000_s179202" name="Equation" r:id="rId3" imgW="3314520" imgH="914400" progId="Equation.3">
              <p:embed/>
            </p:oleObj>
          </a:graphicData>
        </a:graphic>
      </p:graphicFrame>
      <p:graphicFrame>
        <p:nvGraphicFramePr>
          <p:cNvPr id="6147" name="Object 2"/>
          <p:cNvGraphicFramePr>
            <a:graphicFrameLocks noChangeAspect="1"/>
          </p:cNvGraphicFramePr>
          <p:nvPr/>
        </p:nvGraphicFramePr>
        <p:xfrm>
          <a:off x="1068388" y="3276600"/>
          <a:ext cx="6932612" cy="2435225"/>
        </p:xfrm>
        <a:graphic>
          <a:graphicData uri="http://schemas.openxmlformats.org/presentationml/2006/ole">
            <p:oleObj spid="_x0000_s179203" name="Equation" r:id="rId4" imgW="3403440" imgH="1193760" progId="Equation.3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752600" y="76200"/>
            <a:ext cx="53943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Meson exchange picture cont.</a:t>
            </a:r>
            <a:endParaRPr lang="en-CA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2"/>
          <p:cNvSpPr txBox="1">
            <a:spLocks noChangeArrowheads="1"/>
          </p:cNvSpPr>
          <p:nvPr/>
        </p:nvSpPr>
        <p:spPr bwMode="auto">
          <a:xfrm>
            <a:off x="136525" y="2590800"/>
            <a:ext cx="55022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0000"/>
                </a:solidFill>
              </a:rPr>
              <a:t>Relationship to quark degrees of freedom: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9600" y="112713"/>
            <a:ext cx="7580313" cy="573087"/>
            <a:chOff x="464" y="50"/>
            <a:chExt cx="4775" cy="361"/>
          </a:xfrm>
        </p:grpSpPr>
        <p:sp>
          <p:nvSpPr>
            <p:cNvPr id="197640" name="AutoShape 8"/>
            <p:cNvSpPr>
              <a:spLocks noChangeArrowheads="1"/>
            </p:cNvSpPr>
            <p:nvPr/>
          </p:nvSpPr>
          <p:spPr bwMode="auto">
            <a:xfrm>
              <a:off x="762" y="50"/>
              <a:ext cx="4477" cy="361"/>
            </a:xfrm>
            <a:prstGeom prst="roundRect">
              <a:avLst>
                <a:gd name="adj" fmla="val 27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64" y="50"/>
              <a:ext cx="4772" cy="358"/>
              <a:chOff x="464" y="50"/>
              <a:chExt cx="4772" cy="358"/>
            </a:xfrm>
          </p:grpSpPr>
          <p:sp>
            <p:nvSpPr>
              <p:cNvPr id="197642" name="AutoShape 10"/>
              <p:cNvSpPr>
                <a:spLocks noChangeArrowheads="1"/>
              </p:cNvSpPr>
              <p:nvPr/>
            </p:nvSpPr>
            <p:spPr bwMode="auto">
              <a:xfrm>
                <a:off x="762" y="50"/>
                <a:ext cx="4474" cy="358"/>
              </a:xfrm>
              <a:prstGeom prst="roundRect">
                <a:avLst>
                  <a:gd name="adj" fmla="val 278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464" y="50"/>
                <a:ext cx="4772" cy="356"/>
                <a:chOff x="464" y="50"/>
                <a:chExt cx="4772" cy="356"/>
              </a:xfrm>
            </p:grpSpPr>
            <p:sp>
              <p:nvSpPr>
                <p:cNvPr id="197644" name="AutoShape 12"/>
                <p:cNvSpPr>
                  <a:spLocks noChangeArrowheads="1"/>
                </p:cNvSpPr>
                <p:nvPr/>
              </p:nvSpPr>
              <p:spPr bwMode="auto">
                <a:xfrm>
                  <a:off x="762" y="50"/>
                  <a:ext cx="4474" cy="356"/>
                </a:xfrm>
                <a:prstGeom prst="roundRect">
                  <a:avLst>
                    <a:gd name="adj" fmla="val 27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464" y="50"/>
                  <a:ext cx="4771" cy="355"/>
                  <a:chOff x="464" y="50"/>
                  <a:chExt cx="4771" cy="355"/>
                </a:xfrm>
              </p:grpSpPr>
              <p:sp>
                <p:nvSpPr>
                  <p:cNvPr id="197646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762" y="50"/>
                    <a:ext cx="4473" cy="355"/>
                  </a:xfrm>
                  <a:prstGeom prst="roundRect">
                    <a:avLst>
                      <a:gd name="adj" fmla="val 28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64" y="50"/>
                    <a:ext cx="4770" cy="355"/>
                    <a:chOff x="464" y="50"/>
                    <a:chExt cx="4770" cy="355"/>
                  </a:xfrm>
                </p:grpSpPr>
                <p:sp>
                  <p:nvSpPr>
                    <p:cNvPr id="197648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2" y="50"/>
                      <a:ext cx="4472" cy="355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64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" y="50"/>
                      <a:ext cx="115" cy="348"/>
                    </a:xfrm>
                    <a:prstGeom prst="roundRect">
                      <a:avLst>
                        <a:gd name="adj" fmla="val 28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lIns="90000" tIns="45000" rIns="90000" bIns="45000">
                      <a:spAutoFit/>
                    </a:bodyPr>
                    <a:lstStyle/>
                    <a:p>
                      <a:pPr algn="ctr" defTabSz="457200" eaLnBrk="0" hangingPunct="0">
                        <a:lnSpc>
                          <a:spcPts val="36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lang="en-GB" sz="32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</p:grpSp>
      </p:grp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066800" y="649288"/>
          <a:ext cx="6751638" cy="1865312"/>
        </p:xfrm>
        <a:graphic>
          <a:graphicData uri="http://schemas.openxmlformats.org/presentationml/2006/ole">
            <p:oleObj spid="_x0000_s180226" name="Equation" r:id="rId3" imgW="3314520" imgH="914400" progId="Equation.3">
              <p:embed/>
            </p:oleObj>
          </a:graphicData>
        </a:graphic>
      </p:graphicFrame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1068388" y="3276600"/>
          <a:ext cx="6932612" cy="2435225"/>
        </p:xfrm>
        <a:graphic>
          <a:graphicData uri="http://schemas.openxmlformats.org/presentationml/2006/ole">
            <p:oleObj spid="_x0000_s180227" name="Equation" r:id="rId4" imgW="3403440" imgH="1193760" progId="Equation.3">
              <p:embed/>
            </p:oleObj>
          </a:graphicData>
        </a:graphic>
      </p:graphicFrame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" y="6096000"/>
            <a:ext cx="891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i="1">
                <a:solidFill>
                  <a:srgbClr val="FF0000"/>
                </a:solidFill>
              </a:rPr>
              <a:t>DDH use SU(6), quark model, and measured hyperon decay amplitudes instead 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52600" y="76200"/>
            <a:ext cx="53943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Meson exchange picture cont.</a:t>
            </a:r>
            <a:endParaRPr lang="en-CA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DDH Model – Benchmark</a:t>
            </a: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general, a measured PV NN observable can be expanded in terms of these:</a:t>
            </a: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228600" y="266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E. G. Adelberger and W. C. Haxton, Ann. Rev. Nucl. Part. Sci. 35, 501 (1985).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3090863"/>
          <a:ext cx="8915400" cy="300445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84323"/>
                <a:gridCol w="1177877"/>
                <a:gridCol w="1143000"/>
                <a:gridCol w="914400"/>
                <a:gridCol w="1066800"/>
                <a:gridCol w="990600"/>
                <a:gridCol w="990600"/>
                <a:gridCol w="1447800"/>
              </a:tblGrid>
              <a:tr h="424543"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DDH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Weak</a:t>
                      </a:r>
                    </a:p>
                    <a:p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Coupling</a:t>
                      </a:r>
                      <a:endParaRPr lang="en-CA" sz="12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2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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) </a:t>
                      </a:r>
                      <a:r>
                        <a:rPr lang="en-CA" sz="1200" b="1" i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np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 d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2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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) </a:t>
                      </a:r>
                      <a:r>
                        <a:rPr lang="en-CA" sz="1200" b="1" i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 t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</a:t>
                      </a:r>
                      <a:r>
                        <a:rPr lang="en-CA" sz="12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PV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)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n-p 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(</a:t>
                      </a:r>
                      <a:r>
                        <a:rPr lang="en-CA" sz="1200" b="1" i="1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rad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/m)</a:t>
                      </a:r>
                      <a:endParaRPr lang="en-CA" sz="1200" b="1" i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</a:t>
                      </a:r>
                      <a:r>
                        <a:rPr lang="en-CA" sz="12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PV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)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n-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</a:t>
                      </a:r>
                      <a:endParaRPr lang="en-CA" sz="1200" b="1" i="1" baseline="-25000" dirty="0" smtClean="0">
                        <a:solidFill>
                          <a:schemeClr val="tx1"/>
                        </a:solidFill>
                        <a:latin typeface="Comic Sans MS" pitchFamily="66" charset="0"/>
                        <a:sym typeface="Symbol"/>
                      </a:endParaRPr>
                    </a:p>
                    <a:p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(</a:t>
                      </a:r>
                      <a:r>
                        <a:rPr lang="en-CA" sz="1200" b="1" i="1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rad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/m)</a:t>
                      </a:r>
                      <a:endParaRPr lang="en-CA" sz="1200" b="1" i="1" baseline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   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p-p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   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p-</a:t>
                      </a:r>
                      <a:r>
                        <a:rPr lang="en-CA" sz="12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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       </a:t>
                      </a:r>
                    </a:p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     </a:t>
                      </a:r>
                      <a:endParaRPr lang="en-CA" sz="12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</a:t>
                      </a:r>
                      <a:r>
                        <a:rPr lang="en-CA" sz="1200" b="1" i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</a:t>
                      </a:r>
                      <a:r>
                        <a:rPr lang="en-CA" sz="1200" b="1" i="1" spc="-100" baseline="5000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</a:t>
                      </a:r>
                      <a:r>
                        <a:rPr lang="en-CA" sz="1200" b="1" i="1" baseline="-2500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Z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) n</a:t>
                      </a:r>
                      <a:r>
                        <a:rPr lang="en-CA" sz="1200" b="1" i="1" baseline="30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He </a:t>
                      </a:r>
                      <a:r>
                        <a:rPr lang="en-CA" sz="12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</a:t>
                      </a:r>
                      <a:r>
                        <a:rPr lang="en-CA" sz="1200" b="1" i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tp</a:t>
                      </a:r>
                      <a:endParaRPr lang="en-CA" sz="1200" b="1" i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  <a:p>
                      <a:endParaRPr lang="en-CA" sz="12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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1</a:t>
                      </a:r>
                      <a:endParaRPr lang="en-CA" sz="1800" b="1" i="1" spc="-100" baseline="50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-0.107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-0.92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-3.12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-0.97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-0.340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-0.189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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0</a:t>
                      </a:r>
                      <a:endParaRPr lang="en-CA" sz="1800" b="1" i="1" spc="-100" baseline="50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-0.50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-0.23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-0.32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0.079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0.140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-0.036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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1</a:t>
                      </a:r>
                      <a:endParaRPr lang="en-CA" sz="1800" b="1" i="1" spc="-100" baseline="50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-0.001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0.103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0.11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0.079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0.047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0.019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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2</a:t>
                      </a:r>
                      <a:endParaRPr lang="en-CA" sz="1800" b="1" i="1" spc="-100" baseline="50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0.053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-0.25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0.032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0.0006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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0</a:t>
                      </a:r>
                      <a:endParaRPr lang="en-CA" sz="1800" b="1" i="1" spc="-100" baseline="50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-0.160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-0.23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-0.22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-0.073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0.059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-0.033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a</a:t>
                      </a:r>
                      <a:r>
                        <a:rPr lang="en-CA" sz="1800" b="1" i="1" baseline="-25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</a:t>
                      </a:r>
                      <a:r>
                        <a:rPr lang="en-CA" sz="1800" b="1" i="1" spc="-100" baseline="500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sym typeface="Symbol"/>
                        </a:rPr>
                        <a:t>1</a:t>
                      </a:r>
                      <a:endParaRPr lang="en-CA" sz="1800" b="1" i="1" spc="-100" baseline="500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0.003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0.002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0.22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0.073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0.059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i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0.041</a:t>
                      </a:r>
                      <a:endParaRPr lang="en-CA" sz="1800" b="1" i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297" name="Rectangle 9"/>
          <p:cNvSpPr>
            <a:spLocks noChangeArrowheads="1"/>
          </p:cNvSpPr>
          <p:nvPr/>
        </p:nvSpPr>
        <p:spPr bwMode="auto">
          <a:xfrm>
            <a:off x="7543800" y="6121400"/>
            <a:ext cx="1481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 dirty="0" err="1">
                <a:solidFill>
                  <a:srgbClr val="FF5050"/>
                </a:solidFill>
              </a:rPr>
              <a:t>Viviani</a:t>
            </a:r>
            <a:r>
              <a:rPr lang="en-CA" sz="1600" dirty="0">
                <a:solidFill>
                  <a:srgbClr val="FF5050"/>
                </a:solidFill>
              </a:rPr>
              <a:t> </a:t>
            </a:r>
            <a:r>
              <a:rPr lang="en-CA" sz="1600" i="1" dirty="0">
                <a:solidFill>
                  <a:srgbClr val="FF5050"/>
                </a:solidFill>
              </a:rPr>
              <a:t>et al. </a:t>
            </a:r>
          </a:p>
          <a:p>
            <a:r>
              <a:rPr lang="en-CA" sz="1600" dirty="0" smtClean="0">
                <a:solidFill>
                  <a:srgbClr val="FF5050"/>
                </a:solidFill>
              </a:rPr>
              <a:t>PRC 044001</a:t>
            </a:r>
            <a:endParaRPr lang="en-CA" sz="1600" i="1" dirty="0">
              <a:solidFill>
                <a:srgbClr val="FF5050"/>
              </a:solidFill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600200" y="1828800"/>
          <a:ext cx="6026150" cy="517525"/>
        </p:xfrm>
        <a:graphic>
          <a:graphicData uri="http://schemas.openxmlformats.org/presentationml/2006/ole">
            <p:oleObj spid="_x0000_s9218" name="Equation" r:id="rId3" imgW="2958840" imgH="253800" progId="Equation.3">
              <p:embed/>
            </p:oleObj>
          </a:graphicData>
        </a:graphic>
      </p:graphicFrame>
      <p:graphicFrame>
        <p:nvGraphicFramePr>
          <p:cNvPr id="9219" name="Object 21"/>
          <p:cNvGraphicFramePr>
            <a:graphicFrameLocks noChangeAspect="1"/>
          </p:cNvGraphicFramePr>
          <p:nvPr/>
        </p:nvGraphicFramePr>
        <p:xfrm>
          <a:off x="5727700" y="3124200"/>
          <a:ext cx="368300" cy="390525"/>
        </p:xfrm>
        <a:graphic>
          <a:graphicData uri="http://schemas.openxmlformats.org/presentationml/2006/ole">
            <p:oleObj spid="_x0000_s9219" name="Equation" r:id="rId4" imgW="431640" imgH="457200" progId="Equation.3">
              <p:embed/>
            </p:oleObj>
          </a:graphicData>
        </a:graphic>
      </p:graphicFrame>
      <p:graphicFrame>
        <p:nvGraphicFramePr>
          <p:cNvPr id="9220" name="Object 22"/>
          <p:cNvGraphicFramePr>
            <a:graphicFrameLocks noChangeAspect="1"/>
          </p:cNvGraphicFramePr>
          <p:nvPr/>
        </p:nvGraphicFramePr>
        <p:xfrm>
          <a:off x="6705600" y="3133725"/>
          <a:ext cx="368300" cy="390525"/>
        </p:xfrm>
        <a:graphic>
          <a:graphicData uri="http://schemas.openxmlformats.org/presentationml/2006/ole">
            <p:oleObj spid="_x0000_s9220" name="Equation" r:id="rId5" imgW="431640" imgH="457200" progId="Equation.3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89154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CA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results generally agree with the DDH ranges, but:</a:t>
            </a:r>
          </a:p>
          <a:p>
            <a:pPr>
              <a:defRPr/>
            </a:pPr>
            <a:endParaRPr lang="en-CA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CA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Uncertainties are large</a:t>
            </a:r>
          </a:p>
          <a:p>
            <a:pPr lvl="1">
              <a:buFont typeface="Wingdings" pitchFamily="2" charset="2"/>
              <a:buChar char="Ø"/>
              <a:defRPr/>
            </a:pPr>
            <a:endParaRPr lang="en-CA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CA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Some experimental results produce conflicting values for 	coupling constants (e.g. Values for </a:t>
            </a:r>
            <a:r>
              <a:rPr lang="en-CA" i="1" spc="-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CA" i="1" spc="-1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en-CA" i="1" spc="-100" baseline="4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  </a:t>
            </a:r>
            <a:r>
              <a:rPr lang="en-CA" i="1" spc="-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from  </a:t>
            </a:r>
            <a:r>
              <a:rPr lang="en-CA" i="1" spc="-100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18</a:t>
            </a:r>
            <a:r>
              <a:rPr lang="en-CA" i="1" spc="-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 and </a:t>
            </a:r>
            <a:r>
              <a:rPr lang="en-CA" i="1" spc="-100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133</a:t>
            </a:r>
            <a:r>
              <a:rPr lang="en-CA" i="1" spc="-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Cs 	differ by several )  </a:t>
            </a:r>
            <a:endParaRPr lang="en-CA" i="1" spc="-100" baseline="40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3" descr="FpiFromF18andPSc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0"/>
            <a:ext cx="38465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FpiFromAnnapo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27300"/>
            <a:ext cx="3932238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62000" y="5689600"/>
            <a:ext cx="3652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p-p scat. 15, 45 MeV  A</a:t>
            </a:r>
            <a:r>
              <a:rPr lang="en-US" baseline="-25000"/>
              <a:t>z</a:t>
            </a:r>
            <a:r>
              <a:rPr lang="en-US" baseline="30000"/>
              <a:t>pp</a:t>
            </a:r>
          </a:p>
          <a:p>
            <a:r>
              <a:rPr lang="en-US"/>
              <a:t>p-p scat. 221 MeV	  </a:t>
            </a:r>
            <a:r>
              <a:rPr lang="en-US">
                <a:sym typeface="Symbol" pitchFamily="18" charset="2"/>
              </a:rPr>
              <a:t>A</a:t>
            </a:r>
            <a:r>
              <a:rPr lang="en-US" baseline="-25000">
                <a:sym typeface="Symbol" pitchFamily="18" charset="2"/>
              </a:rPr>
              <a:t>z</a:t>
            </a:r>
            <a:r>
              <a:rPr lang="en-US" baseline="30000">
                <a:sym typeface="Symbol" pitchFamily="18" charset="2"/>
              </a:rPr>
              <a:t>pp</a:t>
            </a:r>
            <a:endParaRPr lang="en-US"/>
          </a:p>
          <a:p>
            <a:r>
              <a:rPr lang="en-US">
                <a:sym typeface="Symbol" pitchFamily="18" charset="2"/>
              </a:rPr>
              <a:t>p- scat. 46 MeV	  A</a:t>
            </a:r>
            <a:r>
              <a:rPr lang="en-US" baseline="-25000">
                <a:sym typeface="Symbol" pitchFamily="18" charset="2"/>
              </a:rPr>
              <a:t>z</a:t>
            </a:r>
            <a:r>
              <a:rPr lang="en-US" baseline="30000">
                <a:sym typeface="Symbol" pitchFamily="18" charset="2"/>
              </a:rPr>
              <a:t>pp</a:t>
            </a:r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5029200" y="5715000"/>
            <a:ext cx="376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>
                <a:sym typeface="Symbol" pitchFamily="18" charset="2"/>
              </a:rPr>
              <a:t>133</a:t>
            </a:r>
            <a:r>
              <a:rPr lang="en-US">
                <a:sym typeface="Symbol" pitchFamily="18" charset="2"/>
              </a:rPr>
              <a:t>Cs, </a:t>
            </a:r>
            <a:r>
              <a:rPr lang="en-US" baseline="30000">
                <a:sym typeface="Symbol" pitchFamily="18" charset="2"/>
              </a:rPr>
              <a:t>205</a:t>
            </a:r>
            <a:r>
              <a:rPr lang="en-US">
                <a:sym typeface="Symbol" pitchFamily="18" charset="2"/>
              </a:rPr>
              <a:t>Tl anapole moments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Outline</a:t>
            </a:r>
            <a:endParaRPr lang="en-C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050" y="1219200"/>
            <a:ext cx="8082662" cy="52629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PV and the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hadronic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weak interaction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Meson Exchange Picture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EFT and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Hadronic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PV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The </a:t>
            </a: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Experimental Program</a:t>
            </a:r>
          </a:p>
          <a:p>
            <a:pPr algn="ctr"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Shi-Lin Zhu, et al. , Nuclear Physics A 748 (2005) 435–498</a:t>
            </a:r>
            <a:endParaRPr lang="en-CA" sz="1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1600" dirty="0" smtClean="0"/>
              <a:t>M.J. Ramsey </a:t>
            </a:r>
            <a:r>
              <a:rPr lang="en-CA" sz="1600" dirty="0" err="1" smtClean="0"/>
              <a:t>Musolf</a:t>
            </a:r>
            <a:r>
              <a:rPr lang="en-CA" sz="1600" dirty="0" smtClean="0"/>
              <a:t> and S. Page, </a:t>
            </a:r>
            <a:r>
              <a:rPr lang="en-CA" sz="1600" dirty="0" err="1" smtClean="0"/>
              <a:t>Annu</a:t>
            </a:r>
            <a:r>
              <a:rPr lang="en-CA" sz="1600" dirty="0" smtClean="0"/>
              <a:t>. Rev. </a:t>
            </a:r>
            <a:r>
              <a:rPr lang="en-CA" sz="1600" dirty="0" err="1" smtClean="0"/>
              <a:t>Nucl</a:t>
            </a:r>
            <a:r>
              <a:rPr lang="en-CA" sz="1600" dirty="0" smtClean="0"/>
              <a:t>. Part. Sci. 2006. 56:1–52</a:t>
            </a: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C.-P. Liu, Nuclear Physics Phys. Rev. C 75, 065501 (2007)</a:t>
            </a:r>
            <a:endParaRPr lang="en-CA" sz="1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FpiFormSpinRotandNPD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"/>
            <a:ext cx="544671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28600" y="4113212"/>
            <a:ext cx="8403262" cy="17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n+p</a:t>
            </a:r>
            <a:r>
              <a:rPr lang="en-US" dirty="0" err="1">
                <a:latin typeface="Symbol" pitchFamily="18" charset="2"/>
                <a:sym typeface="Symbol" pitchFamily="18" charset="2"/>
              </a:rPr>
              <a:t></a:t>
            </a:r>
            <a:r>
              <a:rPr lang="en-US" dirty="0" err="1"/>
              <a:t>d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</a:t>
            </a:r>
            <a:r>
              <a:rPr lang="en-US" dirty="0"/>
              <a:t>        </a:t>
            </a:r>
            <a:r>
              <a:rPr lang="en-US" dirty="0" err="1"/>
              <a:t>A</a:t>
            </a:r>
            <a:r>
              <a:rPr lang="en-US" baseline="-25000" dirty="0" err="1">
                <a:latin typeface="Symbol" pitchFamily="18" charset="2"/>
                <a:sym typeface="Symbol" pitchFamily="18" charset="2"/>
              </a:rPr>
              <a:t></a:t>
            </a:r>
            <a:r>
              <a:rPr lang="en-US" baseline="30000" dirty="0" err="1" smtClean="0"/>
              <a:t>d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>
                <a:sym typeface="Symbol" pitchFamily="18" charset="2"/>
              </a:rPr>
              <a:t>n-</a:t>
            </a:r>
            <a:r>
              <a:rPr lang="en-US" dirty="0">
                <a:latin typeface="Symbol" pitchFamily="18" charset="2"/>
                <a:sym typeface="Symbol" pitchFamily="18" charset="2"/>
              </a:rPr>
              <a:t></a:t>
            </a:r>
            <a:r>
              <a:rPr lang="en-US" dirty="0">
                <a:sym typeface="Symbol" pitchFamily="18" charset="2"/>
              </a:rPr>
              <a:t>   spin rot. </a:t>
            </a:r>
            <a:r>
              <a:rPr lang="en-US" dirty="0" err="1">
                <a:sym typeface="Symbol" pitchFamily="18" charset="2"/>
              </a:rPr>
              <a:t>d</a:t>
            </a:r>
            <a:r>
              <a:rPr lang="en-US" dirty="0" err="1"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30000" dirty="0" err="1">
                <a:sym typeface="Symbol" pitchFamily="18" charset="2"/>
              </a:rPr>
              <a:t>n</a:t>
            </a:r>
            <a:r>
              <a:rPr lang="en-US" baseline="30000" dirty="0">
                <a:latin typeface="Symbol" pitchFamily="18" charset="2"/>
                <a:sym typeface="Symbol" pitchFamily="18" charset="2"/>
              </a:rPr>
              <a:t></a:t>
            </a:r>
            <a:r>
              <a:rPr lang="en-US" dirty="0">
                <a:sym typeface="Symbol" pitchFamily="18" charset="2"/>
              </a:rPr>
              <a:t>/</a:t>
            </a:r>
            <a:r>
              <a:rPr lang="en-US" dirty="0" err="1" smtClean="0">
                <a:sym typeface="Symbol" pitchFamily="18" charset="2"/>
              </a:rPr>
              <a:t>dz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CA" dirty="0" smtClean="0"/>
              <a:t>=[+</a:t>
            </a:r>
            <a:r>
              <a:rPr lang="en-CA" dirty="0" smtClean="0"/>
              <a:t>1.7±9.1(stat.)±1.4(sys.)]×10</a:t>
            </a:r>
            <a:r>
              <a:rPr lang="en-CA" baseline="30000" dirty="0" smtClean="0"/>
              <a:t>-7</a:t>
            </a:r>
            <a:r>
              <a:rPr lang="en-CA" dirty="0" smtClean="0"/>
              <a:t> </a:t>
            </a:r>
            <a:r>
              <a:rPr lang="en-CA" dirty="0" err="1" smtClean="0"/>
              <a:t>rad</a:t>
            </a:r>
            <a:r>
              <a:rPr lang="en-CA" dirty="0" smtClean="0"/>
              <a:t>/m</a:t>
            </a:r>
            <a:r>
              <a:rPr lang="en-US" dirty="0" smtClean="0">
                <a:sym typeface="Symbol" pitchFamily="18" charset="2"/>
              </a:rPr>
              <a:t> 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CA" sz="1800" dirty="0" smtClean="0">
                <a:solidFill>
                  <a:schemeClr val="accent6"/>
                </a:solidFill>
              </a:rPr>
              <a:t>W. M. Snow </a:t>
            </a:r>
            <a:r>
              <a:rPr lang="en-CA" sz="1800" i="1" dirty="0" smtClean="0">
                <a:solidFill>
                  <a:schemeClr val="accent6"/>
                </a:solidFill>
              </a:rPr>
              <a:t>et al.</a:t>
            </a:r>
            <a:r>
              <a:rPr lang="en-CA" sz="1800" dirty="0" smtClean="0">
                <a:solidFill>
                  <a:schemeClr val="accent6"/>
                </a:solidFill>
              </a:rPr>
              <a:t> Phys. Rev. </a:t>
            </a:r>
            <a:r>
              <a:rPr lang="en-CA" sz="1800" dirty="0" smtClean="0">
                <a:solidFill>
                  <a:schemeClr val="accent6"/>
                </a:solidFill>
              </a:rPr>
              <a:t>C 83, 022501(R) (2011)</a:t>
            </a:r>
            <a:endParaRPr lang="en-US" sz="1800" i="1" dirty="0">
              <a:solidFill>
                <a:schemeClr val="accent6"/>
              </a:solidFill>
              <a:sym typeface="Symbol" pitchFamily="18" charset="2"/>
            </a:endParaRPr>
          </a:p>
          <a:p>
            <a:endParaRPr lang="en-US" baseline="-25000" dirty="0">
              <a:latin typeface="Symbol" pitchFamily="18" charset="2"/>
              <a:sym typeface="Symbol" pitchFamily="18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943600" y="762000"/>
            <a:ext cx="8382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781800" y="838200"/>
            <a:ext cx="914400" cy="8382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5867400" y="2743200"/>
            <a:ext cx="2590800" cy="12192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7467600" y="167640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</a:t>
            </a:r>
            <a:endParaRPr lang="en-C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554716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891540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CA" sz="2800" i="1" baseline="4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C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Spin Rotation</a:t>
            </a:r>
            <a:endParaRPr lang="en-CA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 Experiment:</a:t>
            </a: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Vertically polarized neutrons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 liquid helium target with four chambers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 rotate in helium in a spin dependent way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Neutrons are rotated in the x-y plane after acquiring the PV rotation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 are analyzed in another </a:t>
            </a:r>
            <a:r>
              <a:rPr lang="en-CA" sz="16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supermirror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polarizer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Transmitted 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CA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eutrons are detected in the ion chamber  </a:t>
            </a:r>
            <a:endParaRPr lang="en-CA" sz="1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endParaRPr lang="en-CA" sz="16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310" y="5762625"/>
            <a:ext cx="359989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839200" cy="6494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EFT Calculations (Upshot)</a:t>
            </a:r>
          </a:p>
          <a:p>
            <a:pPr algn="ctr">
              <a:defRPr/>
            </a:pP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S=0 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HWI can be parameterized in terms of 5 (8 with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pions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low energy phenomenological constants.</a:t>
            </a: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very low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momenta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 ~50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MeV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the constants essentially reduce to the 5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Danilov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parameters:</a:t>
            </a: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originally determined from NN  				scattering theory (Born approximation) 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write down simplest S-P amplitudes 				with PV and CP cons. amplitudes in 				addition to singlet and triplet strong …</a:t>
            </a: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higher momentum include explicit </a:t>
            </a:r>
            <a:r>
              <a:rPr lang="en-US" sz="24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pions</a:t>
            </a:r>
            <a:r>
              <a:rPr lang="en-US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en-CA" sz="2400" dirty="0">
              <a:solidFill>
                <a:schemeClr val="accent2"/>
              </a:solidFill>
            </a:endParaRPr>
          </a:p>
        </p:txBody>
      </p:sp>
      <p:cxnSp>
        <p:nvCxnSpPr>
          <p:cNvPr id="10252" name="Straight Arrow Connector 5"/>
          <p:cNvCxnSpPr>
            <a:cxnSpLocks noChangeShapeType="1"/>
          </p:cNvCxnSpPr>
          <p:nvPr/>
        </p:nvCxnSpPr>
        <p:spPr bwMode="auto">
          <a:xfrm>
            <a:off x="1600200" y="34274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graphicFrame>
        <p:nvGraphicFramePr>
          <p:cNvPr id="3" name="Object 12"/>
          <p:cNvGraphicFramePr>
            <a:graphicFrameLocks noChangeAspect="1"/>
          </p:cNvGraphicFramePr>
          <p:nvPr/>
        </p:nvGraphicFramePr>
        <p:xfrm>
          <a:off x="3200400" y="3048000"/>
          <a:ext cx="3505200" cy="748441"/>
        </p:xfrm>
        <a:graphic>
          <a:graphicData uri="http://schemas.openxmlformats.org/presentationml/2006/ole">
            <p:oleObj spid="_x0000_s10252" name="Equation" r:id="rId3" imgW="1193760" imgH="253800" progId="Equation.3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2797175" y="152400"/>
            <a:ext cx="3451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11" tIns="45658" rIns="91311" bIns="45658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EFT Calculations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107950" y="944563"/>
            <a:ext cx="88931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Write down 12 possible general P violating and CP conserving current-current terms with all </a:t>
            </a:r>
            <a:r>
              <a:rPr lang="en-US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isospin</a:t>
            </a: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changes up to </a:t>
            </a: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I=2</a:t>
            </a: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			etc…</a:t>
            </a: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NN contact potentials are expressed in terms of 12 parameters, but no mesons: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68275" y="1658938"/>
          <a:ext cx="4008438" cy="906462"/>
        </p:xfrm>
        <a:graphic>
          <a:graphicData uri="http://schemas.openxmlformats.org/presentationml/2006/ole">
            <p:oleObj spid="_x0000_s11266" name="Equation" r:id="rId3" imgW="1968480" imgH="444240" progId="Equation.3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500563" y="1665288"/>
          <a:ext cx="4137025" cy="906462"/>
        </p:xfrm>
        <a:graphic>
          <a:graphicData uri="http://schemas.openxmlformats.org/presentationml/2006/ole">
            <p:oleObj spid="_x0000_s11267" name="Equation" r:id="rId4" imgW="2031840" imgH="444240" progId="Equation.3">
              <p:embed/>
            </p:oleObj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92088" y="2627313"/>
          <a:ext cx="4913312" cy="933450"/>
        </p:xfrm>
        <a:graphic>
          <a:graphicData uri="http://schemas.openxmlformats.org/presentationml/2006/ole">
            <p:oleObj spid="_x0000_s11268" name="Equation" r:id="rId5" imgW="2412720" imgH="457200" progId="Equation.3">
              <p:embed/>
            </p:oleObj>
          </a:graphicData>
        </a:graphic>
      </p:graphicFrame>
      <p:sp>
        <p:nvSpPr>
          <p:cNvPr id="262154" name="Oval 10"/>
          <p:cNvSpPr>
            <a:spLocks noChangeArrowheads="1"/>
          </p:cNvSpPr>
          <p:nvPr/>
        </p:nvSpPr>
        <p:spPr bwMode="auto">
          <a:xfrm>
            <a:off x="5292725" y="3033713"/>
            <a:ext cx="107950" cy="1079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11" tIns="45658" rIns="91311" bIns="45658" anchor="ctr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155" name="Oval 11"/>
          <p:cNvSpPr>
            <a:spLocks noChangeArrowheads="1"/>
          </p:cNvSpPr>
          <p:nvPr/>
        </p:nvSpPr>
        <p:spPr bwMode="auto">
          <a:xfrm>
            <a:off x="5508625" y="3033713"/>
            <a:ext cx="107950" cy="1079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11" tIns="45658" rIns="91311" bIns="45658" anchor="ctr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156" name="Oval 12"/>
          <p:cNvSpPr>
            <a:spLocks noChangeArrowheads="1"/>
          </p:cNvSpPr>
          <p:nvPr/>
        </p:nvSpPr>
        <p:spPr bwMode="auto">
          <a:xfrm>
            <a:off x="5724525" y="3033713"/>
            <a:ext cx="107950" cy="1079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11" tIns="45658" rIns="91311" bIns="45658" anchor="ctr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195513" y="4252913"/>
          <a:ext cx="6205537" cy="2020887"/>
        </p:xfrm>
        <a:graphic>
          <a:graphicData uri="http://schemas.openxmlformats.org/presentationml/2006/ole">
            <p:oleObj spid="_x0000_s11269" name="Equation" r:id="rId6" imgW="3047760" imgH="990360" progId="Equation.3">
              <p:embed/>
            </p:oleObj>
          </a:graphicData>
        </a:graphic>
      </p:graphicFrame>
      <p:sp>
        <p:nvSpPr>
          <p:cNvPr id="262162" name="Rectangle 18"/>
          <p:cNvSpPr>
            <a:spLocks noChangeArrowheads="1"/>
          </p:cNvSpPr>
          <p:nvPr/>
        </p:nvSpPr>
        <p:spPr bwMode="auto">
          <a:xfrm>
            <a:off x="792163" y="6308725"/>
            <a:ext cx="7748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11" tIns="45658" rIns="91311" bIns="45658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Shi-Lin Zhu, et al. , Nuclear Physics A 748 (2005) 435–498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Appropriate linear combinations of these reproduce the 5 </a:t>
            </a:r>
            <a:r>
              <a:rPr lang="en-US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Danilov</a:t>
            </a: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coupling constants to be determined by experiment:</a:t>
            </a:r>
          </a:p>
        </p:txBody>
      </p:sp>
      <p:sp>
        <p:nvSpPr>
          <p:cNvPr id="263180" name="Rectangle 12"/>
          <p:cNvSpPr>
            <a:spLocks noChangeArrowheads="1"/>
          </p:cNvSpPr>
          <p:nvPr/>
        </p:nvSpPr>
        <p:spPr bwMode="auto">
          <a:xfrm>
            <a:off x="792163" y="6384925"/>
            <a:ext cx="7748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11" tIns="45658" rIns="91311" bIns="45658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Shi-Lin Zhu, et al. , Nuclear Physics A 748 (2005) 435–498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143000" y="990600"/>
            <a:ext cx="457200" cy="2895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3581400" y="4038600"/>
          <a:ext cx="2438400" cy="2306638"/>
        </p:xfrm>
        <a:graphic>
          <a:graphicData uri="http://schemas.openxmlformats.org/presentationml/2006/ole">
            <p:oleObj spid="_x0000_s12290" name="Equation" r:id="rId3" imgW="1358640" imgH="1282680" progId="Equation.3">
              <p:embed/>
            </p:oleObj>
          </a:graphicData>
        </a:graphic>
      </p:graphicFrame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1219200" y="900113"/>
          <a:ext cx="7162800" cy="3138487"/>
        </p:xfrm>
        <a:graphic>
          <a:graphicData uri="http://schemas.openxmlformats.org/presentationml/2006/ole">
            <p:oleObj spid="_x0000_s12291" name="Equation" r:id="rId4" imgW="3835080" imgH="1676160" progId="Equation.3">
              <p:embed/>
            </p:oleObj>
          </a:graphicData>
        </a:graphic>
      </p:graphicFrame>
      <p:cxnSp>
        <p:nvCxnSpPr>
          <p:cNvPr id="12295" name="Straight Arrow Connector 5"/>
          <p:cNvCxnSpPr>
            <a:cxnSpLocks noChangeShapeType="1"/>
          </p:cNvCxnSpPr>
          <p:nvPr/>
        </p:nvCxnSpPr>
        <p:spPr bwMode="auto">
          <a:xfrm>
            <a:off x="1752600" y="51038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8758"/>
            <a:ext cx="8839200" cy="280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Program</a:t>
            </a:r>
          </a:p>
          <a:p>
            <a:pPr>
              <a:defRPr/>
            </a:pP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 need at least </a:t>
            </a:r>
            <a:r>
              <a:rPr lang="en-US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 (8) few </a:t>
            </a: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body experiments to completely determine the EFT parameters.</a:t>
            </a:r>
          </a:p>
          <a:p>
            <a:pPr>
              <a:defRPr/>
            </a:pPr>
            <a:endParaRPr lang="en-US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have already been done:</a:t>
            </a:r>
          </a:p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Longitudinal Asymmetries in </a:t>
            </a:r>
            <a:r>
              <a:rPr lang="en-US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PV proton </a:t>
            </a: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scattering:</a:t>
            </a: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1112838" y="2971800"/>
          <a:ext cx="7040562" cy="457200"/>
        </p:xfrm>
        <a:graphic>
          <a:graphicData uri="http://schemas.openxmlformats.org/presentationml/2006/ole">
            <p:oleObj spid="_x0000_s13314" name="Equation" r:id="rId3" imgW="3924000" imgH="253800" progId="Equation.3">
              <p:embed/>
            </p:oleObj>
          </a:graphicData>
        </a:graphic>
      </p:graphicFrame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971800" y="3471863"/>
            <a:ext cx="6043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 dirty="0"/>
              <a:t>Bonn:	P.D. </a:t>
            </a:r>
            <a:r>
              <a:rPr lang="en-CA" sz="1600" dirty="0" err="1"/>
              <a:t>Evershiem</a:t>
            </a:r>
            <a:r>
              <a:rPr lang="en-CA" sz="1600" i="1" dirty="0"/>
              <a:t> et al. </a:t>
            </a:r>
            <a:r>
              <a:rPr lang="en-CA" sz="1600" dirty="0"/>
              <a:t>Phys. </a:t>
            </a:r>
            <a:r>
              <a:rPr lang="en-CA" sz="1600" dirty="0" err="1"/>
              <a:t>Lett</a:t>
            </a:r>
            <a:r>
              <a:rPr lang="en-CA" sz="1600" dirty="0"/>
              <a:t>. 256 (1991) 11</a:t>
            </a:r>
            <a:endParaRPr lang="en-CA" sz="1600" i="1" dirty="0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1066800" y="4038600"/>
          <a:ext cx="5856288" cy="457200"/>
        </p:xfrm>
        <a:graphic>
          <a:graphicData uri="http://schemas.openxmlformats.org/presentationml/2006/ole">
            <p:oleObj spid="_x0000_s13315" name="Equation" r:id="rId4" imgW="3263760" imgH="253800" progId="Equation.3">
              <p:embed/>
            </p:oleObj>
          </a:graphicData>
        </a:graphic>
      </p:graphicFrame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3021013" y="4572000"/>
            <a:ext cx="5818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PSI:	S. Kistryn</a:t>
            </a:r>
            <a:r>
              <a:rPr lang="en-CA" sz="1600" i="1"/>
              <a:t> et al. </a:t>
            </a:r>
            <a:r>
              <a:rPr lang="en-CA" sz="1600"/>
              <a:t>Phys. Lett. 58 (1987) 1616</a:t>
            </a:r>
          </a:p>
          <a:p>
            <a:r>
              <a:rPr lang="en-CA" sz="1600"/>
              <a:t>	R. Balzer </a:t>
            </a:r>
            <a:r>
              <a:rPr lang="en-CA" sz="1600" i="1"/>
              <a:t>et al. Phys. Rev. C. 30 (1984) 1409</a:t>
            </a:r>
            <a:endParaRPr lang="en-CA" sz="1600"/>
          </a:p>
        </p:txBody>
      </p:sp>
      <p:sp>
        <p:nvSpPr>
          <p:cNvPr id="7" name="Rectangle 6"/>
          <p:cNvSpPr/>
          <p:nvPr/>
        </p:nvSpPr>
        <p:spPr bwMode="auto">
          <a:xfrm>
            <a:off x="6629400" y="2971800"/>
            <a:ext cx="1600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4038600"/>
            <a:ext cx="1600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203200" y="5380038"/>
          <a:ext cx="8636000" cy="763587"/>
        </p:xfrm>
        <a:graphic>
          <a:graphicData uri="http://schemas.openxmlformats.org/presentationml/2006/ole">
            <p:oleObj spid="_x0000_s13316" name="Equation" r:id="rId5" imgW="5194080" imgH="457200" progId="Equation.3">
              <p:embed/>
            </p:oleObj>
          </a:graphicData>
        </a:graphic>
      </p:graphicFrame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27363" y="6291263"/>
            <a:ext cx="5811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Bonn:	J. Lang</a:t>
            </a:r>
            <a:r>
              <a:rPr lang="en-CA" sz="1600" i="1"/>
              <a:t> et al. </a:t>
            </a:r>
            <a:r>
              <a:rPr lang="en-CA" sz="1600"/>
              <a:t>Phys. Rev. Lett. 54 (1985) 170</a:t>
            </a:r>
            <a:endParaRPr lang="en-CA" sz="1600" i="1"/>
          </a:p>
        </p:txBody>
      </p:sp>
      <p:sp>
        <p:nvSpPr>
          <p:cNvPr id="11" name="Rectangle 10"/>
          <p:cNvSpPr/>
          <p:nvPr/>
        </p:nvSpPr>
        <p:spPr bwMode="auto">
          <a:xfrm>
            <a:off x="4114800" y="5334000"/>
            <a:ext cx="47244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8392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Program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TRIUMF 220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pp experiment</a:t>
            </a: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order Q</a:t>
            </a:r>
            <a:r>
              <a:rPr lang="en-US" sz="2400" i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EFT 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no calculation yet ? </a:t>
            </a:r>
          </a:p>
        </p:txBody>
      </p:sp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914400" y="1066800"/>
          <a:ext cx="7040563" cy="457200"/>
        </p:xfrm>
        <a:graphic>
          <a:graphicData uri="http://schemas.openxmlformats.org/presentationml/2006/ole">
            <p:oleObj spid="_x0000_s14338" name="Equation" r:id="rId3" imgW="3924000" imgH="253800" progId="Equation.3">
              <p:embed/>
            </p:oleObj>
          </a:graphicData>
        </a:graphic>
      </p:graphicFrame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1828800" y="1490663"/>
            <a:ext cx="723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TRIUMF:	A.R. Berdoz</a:t>
            </a:r>
            <a:r>
              <a:rPr lang="en-CA" sz="1600" i="1"/>
              <a:t> et al. </a:t>
            </a:r>
            <a:r>
              <a:rPr lang="en-CA" sz="1600"/>
              <a:t>Phys. Rev. C 68 034004 (2003) </a:t>
            </a:r>
            <a:endParaRPr lang="en-CA" sz="1600" i="1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995" y="2667001"/>
            <a:ext cx="5793205" cy="411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0"/>
            <a:ext cx="8763000" cy="6124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Program</a:t>
            </a: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experiments (or repeats):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Neutron capture:</a:t>
            </a:r>
          </a:p>
          <a:p>
            <a:pPr lvl="2">
              <a:buFont typeface="Wingdings" pitchFamily="2" charset="2"/>
              <a:buChar char="Ø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Circ. Polarization:</a:t>
            </a: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Gamma Asymmetry in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np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radiative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capture:</a:t>
            </a: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Gamma Asymmetry in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radiative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capture:</a:t>
            </a: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Proton Asymmetry in n</a:t>
            </a:r>
            <a:r>
              <a:rPr lang="en-US" sz="2400" i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 capture  </a:t>
            </a:r>
          </a:p>
        </p:txBody>
      </p:sp>
      <p:graphicFrame>
        <p:nvGraphicFramePr>
          <p:cNvPr id="16386" name="Object 5"/>
          <p:cNvGraphicFramePr>
            <a:graphicFrameLocks noChangeAspect="1"/>
          </p:cNvGraphicFramePr>
          <p:nvPr/>
        </p:nvGraphicFramePr>
        <p:xfrm>
          <a:off x="1527175" y="2971800"/>
          <a:ext cx="3054350" cy="481013"/>
        </p:xfrm>
        <a:graphic>
          <a:graphicData uri="http://schemas.openxmlformats.org/presentationml/2006/ole">
            <p:oleObj spid="_x0000_s16386" name="Equation" r:id="rId3" imgW="1701720" imgH="266400" progId="Equation.3">
              <p:embed/>
            </p:oleObj>
          </a:graphicData>
        </a:graphic>
      </p:graphicFrame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4870450" y="3014663"/>
            <a:ext cx="1844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Very challenging!</a:t>
            </a:r>
            <a:endParaRPr lang="en-CA" sz="1600" baseline="46000"/>
          </a:p>
        </p:txBody>
      </p:sp>
      <p:sp>
        <p:nvSpPr>
          <p:cNvPr id="5" name="Rectangle 4"/>
          <p:cNvSpPr/>
          <p:nvPr/>
        </p:nvSpPr>
        <p:spPr bwMode="auto">
          <a:xfrm>
            <a:off x="2066925" y="2895600"/>
            <a:ext cx="25146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1524000" y="4113213"/>
          <a:ext cx="2143125" cy="458787"/>
        </p:xfrm>
        <a:graphic>
          <a:graphicData uri="http://schemas.openxmlformats.org/presentationml/2006/ole">
            <p:oleObj spid="_x0000_s16387" name="Equation" r:id="rId4" imgW="1193760" imgH="25380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2143125" y="4038600"/>
            <a:ext cx="1524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94" name="TextBox 7"/>
          <p:cNvSpPr txBox="1">
            <a:spLocks noChangeArrowheads="1"/>
          </p:cNvSpPr>
          <p:nvPr/>
        </p:nvSpPr>
        <p:spPr bwMode="auto">
          <a:xfrm>
            <a:off x="3819525" y="4157663"/>
            <a:ext cx="2862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LANSCE compl. SNS 2010</a:t>
            </a:r>
          </a:p>
        </p:txBody>
      </p:sp>
      <p:graphicFrame>
        <p:nvGraphicFramePr>
          <p:cNvPr id="16388" name="Object 5"/>
          <p:cNvGraphicFramePr>
            <a:graphicFrameLocks noChangeAspect="1"/>
          </p:cNvGraphicFramePr>
          <p:nvPr/>
        </p:nvGraphicFramePr>
        <p:xfrm>
          <a:off x="1539875" y="5156200"/>
          <a:ext cx="5175250" cy="482600"/>
        </p:xfrm>
        <a:graphic>
          <a:graphicData uri="http://schemas.openxmlformats.org/presentationml/2006/ole">
            <p:oleObj spid="_x0000_s16388" name="Equation" r:id="rId5" imgW="2882880" imgH="2664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2143125" y="5105400"/>
            <a:ext cx="46482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96" name="TextBox 10"/>
          <p:cNvSpPr txBox="1">
            <a:spLocks noChangeArrowheads="1"/>
          </p:cNvSpPr>
          <p:nvPr/>
        </p:nvSpPr>
        <p:spPr bwMode="auto">
          <a:xfrm>
            <a:off x="6977063" y="5224463"/>
            <a:ext cx="212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Hard, SNS planned</a:t>
            </a: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3449638" y="6259513"/>
          <a:ext cx="1322387" cy="458787"/>
        </p:xfrm>
        <a:graphic>
          <a:graphicData uri="http://schemas.openxmlformats.org/presentationml/2006/ole">
            <p:oleObj spid="_x0000_s16389" name="Equation" r:id="rId6" imgW="736560" imgH="253800" progId="Equation.3">
              <p:embed/>
            </p:oleObj>
          </a:graphicData>
        </a:graphic>
      </p:graphicFrame>
      <p:sp>
        <p:nvSpPr>
          <p:cNvPr id="16397" name="TextBox 12"/>
          <p:cNvSpPr txBox="1">
            <a:spLocks noChangeArrowheads="1"/>
          </p:cNvSpPr>
          <p:nvPr/>
        </p:nvSpPr>
        <p:spPr bwMode="auto">
          <a:xfrm>
            <a:off x="5029200" y="6324600"/>
            <a:ext cx="3981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Relatively easy, SNS approved ~2011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8763000" cy="42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Program</a:t>
            </a: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experiments (or repeats):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Neutron spin rotation:</a:t>
            </a:r>
          </a:p>
          <a:p>
            <a:pPr lvl="2">
              <a:buFont typeface="Wingdings" pitchFamily="2" charset="2"/>
              <a:buChar char="Ø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helium:</a:t>
            </a: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hydrogen LH2</a:t>
            </a:r>
          </a:p>
        </p:txBody>
      </p:sp>
      <p:graphicFrame>
        <p:nvGraphicFramePr>
          <p:cNvPr id="17410" name="Object 5"/>
          <p:cNvGraphicFramePr>
            <a:graphicFrameLocks noChangeAspect="1"/>
          </p:cNvGraphicFramePr>
          <p:nvPr/>
        </p:nvGraphicFramePr>
        <p:xfrm>
          <a:off x="609600" y="2895600"/>
          <a:ext cx="6199188" cy="825500"/>
        </p:xfrm>
        <a:graphic>
          <a:graphicData uri="http://schemas.openxmlformats.org/presentationml/2006/ole">
            <p:oleObj spid="_x0000_s17410" name="Equation" r:id="rId3" imgW="3454200" imgH="457200" progId="Equation.3">
              <p:embed/>
            </p:oleObj>
          </a:graphicData>
        </a:graphic>
      </p:graphicFrame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6992938" y="2914650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W.M. Snow </a:t>
            </a:r>
            <a:r>
              <a:rPr lang="en-CA" sz="1600" i="1"/>
              <a:t>et al</a:t>
            </a:r>
            <a:r>
              <a:rPr lang="en-CA" sz="1600"/>
              <a:t>, </a:t>
            </a:r>
          </a:p>
          <a:p>
            <a:r>
              <a:rPr lang="en-CA" sz="1600"/>
              <a:t>Completed (NIST)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447800" y="2895600"/>
            <a:ext cx="44958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7239000" y="5376863"/>
            <a:ext cx="1455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/>
              <a:t>SNS planned</a:t>
            </a:r>
          </a:p>
        </p:txBody>
      </p:sp>
      <p:graphicFrame>
        <p:nvGraphicFramePr>
          <p:cNvPr id="17411" name="Object 5"/>
          <p:cNvGraphicFramePr>
            <a:graphicFrameLocks noChangeAspect="1"/>
          </p:cNvGraphicFramePr>
          <p:nvPr/>
        </p:nvGraphicFramePr>
        <p:xfrm>
          <a:off x="620713" y="4356100"/>
          <a:ext cx="7519987" cy="825500"/>
        </p:xfrm>
        <a:graphic>
          <a:graphicData uri="http://schemas.openxmlformats.org/presentationml/2006/ole">
            <p:oleObj spid="_x0000_s17411" name="Equation" r:id="rId4" imgW="4190760" imgH="457200" progId="Equation.3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1447800" y="4419600"/>
            <a:ext cx="5867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280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Program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experiments:</a:t>
            </a:r>
          </a:p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 asymmetry in proton scattering:</a:t>
            </a:r>
          </a:p>
          <a:p>
            <a:pPr lvl="2">
              <a:buFont typeface="Wingdings" pitchFamily="2" charset="2"/>
              <a:buChar char="Ø"/>
              <a:defRPr/>
            </a:pP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p-d :</a:t>
            </a:r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1489075" y="3109913"/>
          <a:ext cx="6816725" cy="460375"/>
        </p:xfrm>
        <a:graphic>
          <a:graphicData uri="http://schemas.openxmlformats.org/presentationml/2006/ole">
            <p:oleObj spid="_x0000_s15363" name="Equation" r:id="rId3" imgW="3797280" imgH="2538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3352800" y="3048000"/>
            <a:ext cx="4953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600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Parity violating processes between nucleons are used as a tool to study the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hadronic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weak interaction (HWI) as well as how it is modified by the strong interactions from the simple Standard Model prediction.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Two (</a:t>
            </a: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common)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ways to study HWI: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Flavor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changing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S=1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hyperon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and meson decay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  <a:sym typeface="Symbol"/>
            </a:endParaRP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Decay amplitudes, asymmetries, ...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  <a:sym typeface="Symbol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Flavor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conserving S=0 PV interactions at low energy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  <a:sym typeface="Symbol"/>
            </a:endParaRP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Mostly asymmetries, analyzing power, rotation angles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43000" y="33338"/>
            <a:ext cx="67818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528" tIns="40764" rIns="81528" bIns="40764"/>
          <a:lstStyle/>
          <a:p>
            <a:pPr defTabSz="413779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656339" algn="l"/>
                <a:tab pos="1311095" algn="l"/>
                <a:tab pos="1967432" algn="l"/>
                <a:tab pos="2623774" algn="l"/>
                <a:tab pos="3278529" algn="l"/>
                <a:tab pos="3934867" algn="l"/>
                <a:tab pos="4589623" algn="l"/>
                <a:tab pos="5245963" algn="l"/>
              </a:tabLst>
              <a:defRPr/>
            </a:pPr>
            <a:r>
              <a:rPr lang="en-GB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Spallation</a:t>
            </a:r>
            <a:r>
              <a:rPr lang="en-GB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 Source (SNS)</a:t>
            </a:r>
          </a:p>
        </p:txBody>
      </p:sp>
      <p:pic>
        <p:nvPicPr>
          <p:cNvPr id="45059" name="Picture 3" descr="SNS_Site_Are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42938"/>
            <a:ext cx="86010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0" y="92075"/>
            <a:ext cx="4057650" cy="4811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913" y="33338"/>
            <a:ext cx="4833937" cy="119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/>
            </a:pPr>
            <a:r>
              <a:rPr lang="en-GB" sz="2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Fundamental Neutron 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/>
            </a:pPr>
            <a:r>
              <a:rPr lang="en-GB" sz="2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Beam (</a:t>
            </a:r>
            <a:r>
              <a:rPr lang="en-GB" sz="29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FnPB</a:t>
            </a:r>
            <a:r>
              <a:rPr lang="en-GB" sz="2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13" y="4941888"/>
            <a:ext cx="7094537" cy="1858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66725" y="1746250"/>
            <a:ext cx="3962400" cy="2239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LH2 moderator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15 m long guide ~ 18 m to experiment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one polyenergetic cold beam line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one monoenergetic (0.89 nm) beam line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~ 40 m to nEDM UCN source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 frame overlap choppers</a:t>
            </a:r>
          </a:p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60 Hz pulse repetition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eutrons_Lambda_vs_Energy_Graph"/>
          <p:cNvPicPr>
            <a:picLocks noChangeAspect="1" noChangeArrowheads="1"/>
          </p:cNvPicPr>
          <p:nvPr/>
        </p:nvPicPr>
        <p:blipFill>
          <a:blip r:embed="rId4" cstate="print"/>
          <a:srcRect l="2357" r="3299"/>
          <a:stretch>
            <a:fillRect/>
          </a:stretch>
        </p:blipFill>
        <p:spPr bwMode="auto">
          <a:xfrm>
            <a:off x="2057400" y="896355"/>
            <a:ext cx="6864350" cy="489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5"/>
          <p:cNvGraphicFramePr>
            <a:graphicFrameLocks noChangeAspect="1"/>
          </p:cNvGraphicFramePr>
          <p:nvPr/>
        </p:nvGraphicFramePr>
        <p:xfrm>
          <a:off x="228600" y="5715000"/>
          <a:ext cx="7650163" cy="1004887"/>
        </p:xfrm>
        <a:graphic>
          <a:graphicData uri="http://schemas.openxmlformats.org/presentationml/2006/ole">
            <p:oleObj spid="_x0000_s130050" name="Equation" r:id="rId5" imgW="3479760" imgH="457200" progId="Equation.3">
              <p:embed/>
            </p:oleObj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/>
        </p:nvGraphicFramePr>
        <p:xfrm>
          <a:off x="228600" y="2776538"/>
          <a:ext cx="1871663" cy="1033462"/>
        </p:xfrm>
        <a:graphic>
          <a:graphicData uri="http://schemas.openxmlformats.org/presentationml/2006/ole">
            <p:oleObj spid="_x0000_s130051" name="Equation" r:id="rId6" imgW="850680" imgH="469800" progId="Equation.3">
              <p:embed/>
            </p:oleObj>
          </a:graphicData>
        </a:graphic>
      </p:graphicFrame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Neutron Energy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r="2757"/>
          <a:stretch>
            <a:fillRect/>
          </a:stretch>
        </p:blipFill>
        <p:spPr bwMode="auto">
          <a:xfrm>
            <a:off x="1295400" y="1981199"/>
            <a:ext cx="6705600" cy="4677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3388" y="66675"/>
            <a:ext cx="3954462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/>
            </a:pPr>
            <a:r>
              <a:rPr lang="en-GB" sz="2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SNS Beam Properties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28600" y="603250"/>
            <a:ext cx="8763000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 marL="82550" indent="-82550"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/>
            </a:pPr>
            <a:r>
              <a:rPr lang="en-GB" sz="1600" dirty="0">
                <a:solidFill>
                  <a:srgbClr val="0000FF"/>
                </a:solidFill>
              </a:rPr>
              <a:t> 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~ 1.1 x 10</a:t>
            </a:r>
            <a:r>
              <a:rPr lang="en-GB" sz="1600" baseline="3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neutrons/second</a:t>
            </a:r>
          </a:p>
          <a:p>
            <a:pPr marL="82550" indent="-82550"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/>
            </a:pPr>
            <a:endParaRPr lang="en-GB" sz="1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2550" indent="-82550"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/>
            </a:pP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4.1 x 10</a:t>
            </a:r>
            <a:r>
              <a:rPr lang="en-GB" sz="16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n/s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, 5.4 x 10</a:t>
            </a:r>
            <a:r>
              <a:rPr lang="en-GB" sz="1600" baseline="3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n/s,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1.1 x 10</a:t>
            </a:r>
            <a:r>
              <a:rPr lang="en-GB" sz="1600" baseline="33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n/s 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</a:p>
          <a:p>
            <a:pPr marL="82550" indent="-82550" defTabSz="414338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three example regions with no frame </a:t>
            </a: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overlap</a:t>
            </a:r>
            <a:endParaRPr lang="en-GB" sz="1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Long_wavelengt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7724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6175" y="155575"/>
            <a:ext cx="6899275" cy="585788"/>
            <a:chOff x="722" y="98"/>
            <a:chExt cx="4346" cy="369"/>
          </a:xfrm>
        </p:grpSpPr>
        <p:sp>
          <p:nvSpPr>
            <p:cNvPr id="311299" name="AutoShape 3"/>
            <p:cNvSpPr>
              <a:spLocks noChangeArrowheads="1"/>
            </p:cNvSpPr>
            <p:nvPr/>
          </p:nvSpPr>
          <p:spPr bwMode="auto">
            <a:xfrm>
              <a:off x="722" y="152"/>
              <a:ext cx="4346" cy="256"/>
            </a:xfrm>
            <a:prstGeom prst="roundRect">
              <a:avLst>
                <a:gd name="adj" fmla="val 389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300" name="Text Box 4"/>
            <p:cNvSpPr txBox="1">
              <a:spLocks noChangeArrowheads="1"/>
            </p:cNvSpPr>
            <p:nvPr/>
          </p:nvSpPr>
          <p:spPr bwMode="auto">
            <a:xfrm>
              <a:off x="722" y="98"/>
              <a:ext cx="4346" cy="3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2160" tIns="46080" rIns="92160" bIns="46080" anchor="ctr">
              <a:spAutoFit/>
            </a:bodyPr>
            <a:lstStyle/>
            <a:p>
              <a:pPr algn="ctr" defTabSz="456583">
                <a:buClr>
                  <a:srgbClr val="000000"/>
                </a:buClr>
                <a:buSzPct val="100000"/>
                <a:tabLst>
                  <a:tab pos="0" algn="l"/>
                  <a:tab pos="913169" algn="l"/>
                  <a:tab pos="1826337" algn="l"/>
                  <a:tab pos="2739506" algn="l"/>
                  <a:tab pos="3652673" algn="l"/>
                  <a:tab pos="4565843" algn="l"/>
                  <a:tab pos="5479011" algn="l"/>
                  <a:tab pos="6392175" algn="l"/>
                  <a:tab pos="7305348" algn="l"/>
                  <a:tab pos="8218516" algn="l"/>
                  <a:tab pos="9131680" algn="l"/>
                  <a:tab pos="10044853" algn="l"/>
                </a:tabLst>
                <a:defRPr/>
              </a:pPr>
              <a:r>
                <a:rPr lang="en-GB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The </a:t>
              </a:r>
              <a:r>
                <a:rPr lang="en-GB" sz="3200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NPDGamma</a:t>
              </a:r>
              <a:r>
                <a:rPr lang="en-GB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Collaboration </a:t>
              </a:r>
            </a:p>
          </p:txBody>
        </p:sp>
      </p:grpSp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188913" y="1000125"/>
            <a:ext cx="8763000" cy="1834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875" tIns="46737" rIns="89875" bIns="46737">
            <a:spAutoFit/>
          </a:bodyPr>
          <a:lstStyle/>
          <a:p>
            <a:pPr defTabSz="455613" hangingPunct="0">
              <a:lnSpc>
                <a:spcPct val="101000"/>
              </a:lnSpc>
              <a:buClr>
                <a:srgbClr val="000000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5650" algn="l"/>
                <a:tab pos="5478463" algn="l"/>
                <a:tab pos="6391275" algn="l"/>
                <a:tab pos="7304088" algn="l"/>
                <a:tab pos="8218488" algn="l"/>
                <a:tab pos="9131300" algn="l"/>
                <a:tab pos="10044113" algn="l"/>
                <a:tab pos="105013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Oak Ridge National Laboratory, </a:t>
            </a:r>
            <a:r>
              <a:rPr lang="en-GB" sz="1600" dirty="0">
                <a:solidFill>
                  <a:srgbClr val="000000"/>
                </a:solidFill>
              </a:rPr>
              <a:t>		</a:t>
            </a:r>
            <a:r>
              <a:rPr lang="en-GB" sz="1600" dirty="0" smtClean="0">
                <a:solidFill>
                  <a:srgbClr val="000000"/>
                </a:solidFill>
              </a:rPr>
              <a:t>Indiana University, </a:t>
            </a:r>
            <a:endParaRPr lang="en-GB" sz="1600" dirty="0">
              <a:solidFill>
                <a:srgbClr val="000000"/>
              </a:solidFill>
            </a:endParaRPr>
          </a:p>
          <a:p>
            <a:pPr defTabSz="455613" hangingPunct="0">
              <a:lnSpc>
                <a:spcPct val="101000"/>
              </a:lnSpc>
              <a:buClr>
                <a:srgbClr val="000000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5650" algn="l"/>
                <a:tab pos="5478463" algn="l"/>
                <a:tab pos="6391275" algn="l"/>
                <a:tab pos="7304088" algn="l"/>
                <a:tab pos="8218488" algn="l"/>
                <a:tab pos="9131300" algn="l"/>
                <a:tab pos="10044113" algn="l"/>
                <a:tab pos="105013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University of Kentucky			University of Virginia,</a:t>
            </a:r>
          </a:p>
          <a:p>
            <a:pPr defTabSz="455613" hangingPunct="0">
              <a:lnSpc>
                <a:spcPct val="101000"/>
              </a:lnSpc>
              <a:buClr>
                <a:srgbClr val="000000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5650" algn="l"/>
                <a:tab pos="5478463" algn="l"/>
                <a:tab pos="6391275" algn="l"/>
                <a:tab pos="7304088" algn="l"/>
                <a:tab pos="8218488" algn="l"/>
                <a:tab pos="9131300" algn="l"/>
                <a:tab pos="10044113" algn="l"/>
                <a:tab pos="105013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UNAM, 					University of Tennessee,</a:t>
            </a:r>
            <a:endParaRPr lang="en-GB" sz="1400" dirty="0" smtClean="0">
              <a:solidFill>
                <a:srgbClr val="000000"/>
              </a:solidFill>
            </a:endParaRPr>
          </a:p>
          <a:p>
            <a:pPr defTabSz="455613" hangingPunct="0">
              <a:lnSpc>
                <a:spcPct val="101000"/>
              </a:lnSpc>
              <a:buClr>
                <a:srgbClr val="000000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5650" algn="l"/>
                <a:tab pos="5478463" algn="l"/>
                <a:tab pos="6391275" algn="l"/>
                <a:tab pos="7304088" algn="l"/>
                <a:tab pos="8218488" algn="l"/>
                <a:tab pos="9131300" algn="l"/>
                <a:tab pos="10044113" algn="l"/>
                <a:tab pos="10501313" algn="l"/>
              </a:tabLst>
            </a:pPr>
            <a:r>
              <a:rPr lang="en-GB" sz="1600" dirty="0" smtClean="0"/>
              <a:t>University </a:t>
            </a:r>
            <a:r>
              <a:rPr lang="en-GB" sz="1600" dirty="0"/>
              <a:t>of Manitoba, 			TRIUMF, </a:t>
            </a:r>
          </a:p>
          <a:p>
            <a:pPr defTabSz="455613" hangingPunct="0">
              <a:lnSpc>
                <a:spcPct val="101000"/>
              </a:lnSpc>
              <a:buClr>
                <a:srgbClr val="000000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5650" algn="l"/>
                <a:tab pos="5478463" algn="l"/>
                <a:tab pos="6391275" algn="l"/>
                <a:tab pos="7304088" algn="l"/>
                <a:tab pos="8218488" algn="l"/>
                <a:tab pos="9131300" algn="l"/>
                <a:tab pos="10044113" algn="l"/>
                <a:tab pos="10501313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University of Michigan, 			</a:t>
            </a:r>
            <a:r>
              <a:rPr lang="en-GB" sz="1600" dirty="0" smtClean="0">
                <a:solidFill>
                  <a:srgbClr val="000000"/>
                </a:solidFill>
              </a:rPr>
              <a:t>Los Alamos National Laboratory 	TJNAF</a:t>
            </a:r>
            <a:r>
              <a:rPr lang="en-GB" sz="1600" dirty="0">
                <a:solidFill>
                  <a:srgbClr val="000000"/>
                </a:solidFill>
              </a:rPr>
              <a:t>, 				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	</a:t>
            </a:r>
            <a:r>
              <a:rPr lang="en-GB" sz="1600" dirty="0" smtClean="0">
                <a:solidFill>
                  <a:srgbClr val="000000"/>
                </a:solidFill>
              </a:rPr>
              <a:t>Institute </a:t>
            </a:r>
            <a:r>
              <a:rPr lang="en-GB" sz="1600" dirty="0">
                <a:solidFill>
                  <a:srgbClr val="000000"/>
                </a:solidFill>
              </a:rPr>
              <a:t>for Nuclear Research, </a:t>
            </a:r>
            <a:r>
              <a:rPr lang="en-GB" sz="1600" dirty="0" err="1">
                <a:solidFill>
                  <a:srgbClr val="000000"/>
                </a:solidFill>
              </a:rPr>
              <a:t>Dubna</a:t>
            </a:r>
            <a:r>
              <a:rPr lang="en-GB" sz="1600" dirty="0">
                <a:solidFill>
                  <a:srgbClr val="000000"/>
                </a:solidFill>
              </a:rPr>
              <a:t>, 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7475" y="4179888"/>
            <a:ext cx="6648450" cy="1370012"/>
            <a:chOff x="74" y="2633"/>
            <a:chExt cx="4188" cy="863"/>
          </a:xfrm>
        </p:grpSpPr>
        <p:sp>
          <p:nvSpPr>
            <p:cNvPr id="311305" name="AutoShape 9"/>
            <p:cNvSpPr>
              <a:spLocks noChangeArrowheads="1"/>
            </p:cNvSpPr>
            <p:nvPr/>
          </p:nvSpPr>
          <p:spPr bwMode="auto">
            <a:xfrm>
              <a:off x="437" y="2633"/>
              <a:ext cx="3825" cy="863"/>
            </a:xfrm>
            <a:prstGeom prst="roundRect">
              <a:avLst>
                <a:gd name="adj" fmla="val 116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74" y="2633"/>
              <a:ext cx="4186" cy="861"/>
              <a:chOff x="74" y="2633"/>
              <a:chExt cx="4186" cy="861"/>
            </a:xfrm>
          </p:grpSpPr>
          <p:sp>
            <p:nvSpPr>
              <p:cNvPr id="311307" name="AutoShape 11"/>
              <p:cNvSpPr>
                <a:spLocks noChangeArrowheads="1"/>
              </p:cNvSpPr>
              <p:nvPr/>
            </p:nvSpPr>
            <p:spPr bwMode="auto">
              <a:xfrm>
                <a:off x="437" y="2633"/>
                <a:ext cx="3823" cy="861"/>
              </a:xfrm>
              <a:prstGeom prst="roundRect">
                <a:avLst>
                  <a:gd name="adj" fmla="val 116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74" y="2633"/>
                <a:ext cx="4185" cy="860"/>
                <a:chOff x="74" y="2633"/>
                <a:chExt cx="4185" cy="860"/>
              </a:xfrm>
            </p:grpSpPr>
            <p:sp>
              <p:nvSpPr>
                <p:cNvPr id="311309" name="AutoShape 13"/>
                <p:cNvSpPr>
                  <a:spLocks noChangeArrowheads="1"/>
                </p:cNvSpPr>
                <p:nvPr/>
              </p:nvSpPr>
              <p:spPr bwMode="auto">
                <a:xfrm>
                  <a:off x="437" y="2633"/>
                  <a:ext cx="3822" cy="860"/>
                </a:xfrm>
                <a:prstGeom prst="roundRect">
                  <a:avLst>
                    <a:gd name="adj" fmla="val 116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74" y="2633"/>
                  <a:ext cx="4185" cy="860"/>
                  <a:chOff x="74" y="2633"/>
                  <a:chExt cx="4185" cy="860"/>
                </a:xfrm>
              </p:grpSpPr>
              <p:sp>
                <p:nvSpPr>
                  <p:cNvPr id="311311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437" y="2633"/>
                    <a:ext cx="3822" cy="860"/>
                  </a:xfrm>
                  <a:prstGeom prst="roundRect">
                    <a:avLst>
                      <a:gd name="adj" fmla="val 116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1997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74" y="2633"/>
                    <a:ext cx="115" cy="308"/>
                  </a:xfrm>
                  <a:prstGeom prst="roundRect">
                    <a:avLst>
                      <a:gd name="adj" fmla="val 116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90000" tIns="45000" rIns="90000" bIns="45000">
                    <a:spAutoFit/>
                  </a:bodyPr>
                  <a:lstStyle/>
                  <a:p>
                    <a:pPr defTabSz="455613" eaLnBrk="0" hangingPunct="0">
                      <a:lnSpc>
                        <a:spcPts val="3138"/>
                      </a:lnSpc>
                      <a:buClr>
                        <a:srgbClr val="000000"/>
                      </a:buClr>
                      <a:buSzPct val="100000"/>
                      <a:tabLst>
                        <a:tab pos="0" algn="l"/>
                        <a:tab pos="912813" algn="l"/>
                        <a:tab pos="1825625" algn="l"/>
                        <a:tab pos="2738438" algn="l"/>
                        <a:tab pos="3651250" algn="l"/>
                        <a:tab pos="4565650" algn="l"/>
                        <a:tab pos="5478463" algn="l"/>
                        <a:tab pos="6391275" algn="l"/>
                        <a:tab pos="7304088" algn="l"/>
                        <a:tab pos="8218488" algn="l"/>
                        <a:tab pos="9131300" algn="l"/>
                        <a:tab pos="10044113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</p:grp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2" y="2819400"/>
            <a:ext cx="6834188" cy="3128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447800"/>
            <a:ext cx="3100388" cy="273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8437" name="Group 3"/>
          <p:cNvGrpSpPr>
            <a:grpSpLocks/>
          </p:cNvGrpSpPr>
          <p:nvPr/>
        </p:nvGrpSpPr>
        <p:grpSpPr bwMode="auto">
          <a:xfrm>
            <a:off x="303213" y="793750"/>
            <a:ext cx="8570912" cy="663575"/>
            <a:chOff x="191" y="500"/>
            <a:chExt cx="5399" cy="418"/>
          </a:xfrm>
        </p:grpSpPr>
        <p:sp>
          <p:nvSpPr>
            <p:cNvPr id="114692" name="AutoShape 4"/>
            <p:cNvSpPr>
              <a:spLocks noChangeArrowheads="1"/>
            </p:cNvSpPr>
            <p:nvPr/>
          </p:nvSpPr>
          <p:spPr bwMode="auto">
            <a:xfrm>
              <a:off x="191" y="500"/>
              <a:ext cx="5399" cy="418"/>
            </a:xfrm>
            <a:prstGeom prst="roundRect">
              <a:avLst>
                <a:gd name="adj" fmla="val 236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8455" name="Group 5"/>
            <p:cNvGrpSpPr>
              <a:grpSpLocks/>
            </p:cNvGrpSpPr>
            <p:nvPr/>
          </p:nvGrpSpPr>
          <p:grpSpPr bwMode="auto">
            <a:xfrm>
              <a:off x="191" y="500"/>
              <a:ext cx="5395" cy="414"/>
              <a:chOff x="191" y="500"/>
              <a:chExt cx="5395" cy="414"/>
            </a:xfrm>
          </p:grpSpPr>
          <p:sp>
            <p:nvSpPr>
              <p:cNvPr id="114694" name="AutoShape 6"/>
              <p:cNvSpPr>
                <a:spLocks noChangeArrowheads="1"/>
              </p:cNvSpPr>
              <p:nvPr/>
            </p:nvSpPr>
            <p:spPr bwMode="auto">
              <a:xfrm>
                <a:off x="191" y="500"/>
                <a:ext cx="5395" cy="414"/>
              </a:xfrm>
              <a:prstGeom prst="roundRect">
                <a:avLst>
                  <a:gd name="adj" fmla="val 241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8457" name="Group 7"/>
              <p:cNvGrpSpPr>
                <a:grpSpLocks/>
              </p:cNvGrpSpPr>
              <p:nvPr/>
            </p:nvGrpSpPr>
            <p:grpSpPr bwMode="auto">
              <a:xfrm>
                <a:off x="191" y="500"/>
                <a:ext cx="5393" cy="411"/>
                <a:chOff x="191" y="500"/>
                <a:chExt cx="5393" cy="411"/>
              </a:xfrm>
            </p:grpSpPr>
            <p:sp>
              <p:nvSpPr>
                <p:cNvPr id="114696" name="AutoShape 8"/>
                <p:cNvSpPr>
                  <a:spLocks noChangeArrowheads="1"/>
                </p:cNvSpPr>
                <p:nvPr/>
              </p:nvSpPr>
              <p:spPr bwMode="auto">
                <a:xfrm>
                  <a:off x="191" y="500"/>
                  <a:ext cx="5393" cy="411"/>
                </a:xfrm>
                <a:prstGeom prst="roundRect">
                  <a:avLst>
                    <a:gd name="adj" fmla="val 24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8459" name="Group 9"/>
                <p:cNvGrpSpPr>
                  <a:grpSpLocks/>
                </p:cNvGrpSpPr>
                <p:nvPr/>
              </p:nvGrpSpPr>
              <p:grpSpPr bwMode="auto">
                <a:xfrm>
                  <a:off x="191" y="500"/>
                  <a:ext cx="5391" cy="409"/>
                  <a:chOff x="191" y="500"/>
                  <a:chExt cx="5391" cy="409"/>
                </a:xfrm>
              </p:grpSpPr>
              <p:sp>
                <p:nvSpPr>
                  <p:cNvPr id="114698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191" y="500"/>
                    <a:ext cx="5391" cy="409"/>
                  </a:xfrm>
                  <a:prstGeom prst="roundRect">
                    <a:avLst>
                      <a:gd name="adj" fmla="val 24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846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91" y="500"/>
                    <a:ext cx="5390" cy="408"/>
                    <a:chOff x="191" y="500"/>
                    <a:chExt cx="5390" cy="408"/>
                  </a:xfrm>
                </p:grpSpPr>
                <p:sp>
                  <p:nvSpPr>
                    <p:cNvPr id="114700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" y="500"/>
                      <a:ext cx="5390" cy="408"/>
                    </a:xfrm>
                    <a:prstGeom prst="roundRect">
                      <a:avLst>
                        <a:gd name="adj" fmla="val 241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18463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1" y="500"/>
                      <a:ext cx="5389" cy="408"/>
                      <a:chOff x="191" y="500"/>
                      <a:chExt cx="5389" cy="408"/>
                    </a:xfrm>
                  </p:grpSpPr>
                  <p:sp>
                    <p:nvSpPr>
                      <p:cNvPr id="114702" name="AutoShap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1" y="500"/>
                        <a:ext cx="5389" cy="408"/>
                      </a:xfrm>
                      <a:prstGeom prst="roundRect">
                        <a:avLst>
                          <a:gd name="adj" fmla="val 241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CA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65" name="AutoShap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5" y="500"/>
                        <a:ext cx="0" cy="194"/>
                      </a:xfrm>
                      <a:prstGeom prst="roundRect">
                        <a:avLst>
                          <a:gd name="adj" fmla="val 241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457200" hangingPunct="0"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tabLst>
                            <a:tab pos="0" algn="l"/>
                            <a:tab pos="914400" algn="l"/>
                            <a:tab pos="1828800" algn="l"/>
                            <a:tab pos="2743200" algn="l"/>
                            <a:tab pos="3657600" algn="l"/>
                            <a:tab pos="4572000" algn="l"/>
                            <a:tab pos="5486400" algn="l"/>
                            <a:tab pos="6400800" algn="l"/>
                            <a:tab pos="7315200" algn="l"/>
                            <a:tab pos="8229600" algn="l"/>
                            <a:tab pos="9144000" algn="l"/>
                            <a:tab pos="10058400" algn="l"/>
                          </a:tabLst>
                        </a:pPr>
                        <a:endParaRPr lang="en-GB" i="1" dirty="0">
                          <a:solidFill>
                            <a:schemeClr val="accent2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8438" name="Group 17"/>
          <p:cNvGrpSpPr>
            <a:grpSpLocks/>
          </p:cNvGrpSpPr>
          <p:nvPr/>
        </p:nvGrpSpPr>
        <p:grpSpPr bwMode="auto">
          <a:xfrm>
            <a:off x="533400" y="152400"/>
            <a:ext cx="8037513" cy="490538"/>
            <a:chOff x="543" y="96"/>
            <a:chExt cx="4679" cy="309"/>
          </a:xfrm>
        </p:grpSpPr>
        <p:sp>
          <p:nvSpPr>
            <p:cNvPr id="114706" name="AutoShape 18"/>
            <p:cNvSpPr>
              <a:spLocks noChangeArrowheads="1"/>
            </p:cNvSpPr>
            <p:nvPr/>
          </p:nvSpPr>
          <p:spPr bwMode="auto">
            <a:xfrm>
              <a:off x="1237" y="96"/>
              <a:ext cx="3305" cy="276"/>
            </a:xfrm>
            <a:prstGeom prst="roundRect">
              <a:avLst>
                <a:gd name="adj" fmla="val 361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8441" name="Group 19"/>
            <p:cNvGrpSpPr>
              <a:grpSpLocks/>
            </p:cNvGrpSpPr>
            <p:nvPr/>
          </p:nvGrpSpPr>
          <p:grpSpPr bwMode="auto">
            <a:xfrm>
              <a:off x="543" y="96"/>
              <a:ext cx="4679" cy="309"/>
              <a:chOff x="543" y="96"/>
              <a:chExt cx="4679" cy="309"/>
            </a:xfrm>
          </p:grpSpPr>
          <p:sp>
            <p:nvSpPr>
              <p:cNvPr id="114708" name="AutoShape 20"/>
              <p:cNvSpPr>
                <a:spLocks noChangeArrowheads="1"/>
              </p:cNvSpPr>
              <p:nvPr/>
            </p:nvSpPr>
            <p:spPr bwMode="auto">
              <a:xfrm>
                <a:off x="780" y="96"/>
                <a:ext cx="4214" cy="303"/>
              </a:xfrm>
              <a:prstGeom prst="roundRect">
                <a:avLst>
                  <a:gd name="adj" fmla="val 329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8443" name="Group 21"/>
              <p:cNvGrpSpPr>
                <a:grpSpLocks/>
              </p:cNvGrpSpPr>
              <p:nvPr/>
            </p:nvGrpSpPr>
            <p:grpSpPr bwMode="auto">
              <a:xfrm>
                <a:off x="543" y="96"/>
                <a:ext cx="4679" cy="309"/>
                <a:chOff x="543" y="96"/>
                <a:chExt cx="4679" cy="309"/>
              </a:xfrm>
            </p:grpSpPr>
            <p:sp>
              <p:nvSpPr>
                <p:cNvPr id="114710" name="AutoShape 22"/>
                <p:cNvSpPr>
                  <a:spLocks noChangeArrowheads="1"/>
                </p:cNvSpPr>
                <p:nvPr/>
              </p:nvSpPr>
              <p:spPr bwMode="auto">
                <a:xfrm>
                  <a:off x="779" y="96"/>
                  <a:ext cx="4211" cy="300"/>
                </a:xfrm>
                <a:prstGeom prst="roundRect">
                  <a:avLst>
                    <a:gd name="adj" fmla="val 333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8445" name="Group 23"/>
                <p:cNvGrpSpPr>
                  <a:grpSpLocks/>
                </p:cNvGrpSpPr>
                <p:nvPr/>
              </p:nvGrpSpPr>
              <p:grpSpPr bwMode="auto">
                <a:xfrm>
                  <a:off x="543" y="96"/>
                  <a:ext cx="4679" cy="309"/>
                  <a:chOff x="543" y="96"/>
                  <a:chExt cx="4679" cy="309"/>
                </a:xfrm>
              </p:grpSpPr>
              <p:sp>
                <p:nvSpPr>
                  <p:cNvPr id="114712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779" y="96"/>
                    <a:ext cx="4210" cy="297"/>
                  </a:xfrm>
                  <a:prstGeom prst="roundRect">
                    <a:avLst>
                      <a:gd name="adj" fmla="val 333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CA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844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43" y="96"/>
                    <a:ext cx="4679" cy="309"/>
                    <a:chOff x="543" y="96"/>
                    <a:chExt cx="4679" cy="309"/>
                  </a:xfrm>
                </p:grpSpPr>
                <p:sp>
                  <p:nvSpPr>
                    <p:cNvPr id="114714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" y="96"/>
                      <a:ext cx="4210" cy="295"/>
                    </a:xfrm>
                    <a:prstGeom prst="roundRect">
                      <a:avLst>
                        <a:gd name="adj" fmla="val 338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CA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18449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3" y="96"/>
                      <a:ext cx="4679" cy="309"/>
                      <a:chOff x="543" y="96"/>
                      <a:chExt cx="4679" cy="309"/>
                    </a:xfrm>
                  </p:grpSpPr>
                  <p:sp>
                    <p:nvSpPr>
                      <p:cNvPr id="114716" name="AutoShap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" y="96"/>
                        <a:ext cx="4210" cy="294"/>
                      </a:xfrm>
                      <a:prstGeom prst="roundRect">
                        <a:avLst>
                          <a:gd name="adj" fmla="val 338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CA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grpSp>
                    <p:nvGrpSpPr>
                      <p:cNvPr id="18451" name="Group 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3" y="96"/>
                        <a:ext cx="4679" cy="309"/>
                        <a:chOff x="543" y="96"/>
                        <a:chExt cx="4679" cy="309"/>
                      </a:xfrm>
                    </p:grpSpPr>
                    <p:sp>
                      <p:nvSpPr>
                        <p:cNvPr id="114718" name="AutoShape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79" y="96"/>
                          <a:ext cx="4205" cy="294"/>
                        </a:xfrm>
                        <a:prstGeom prst="roundRect">
                          <a:avLst>
                            <a:gd name="adj" fmla="val 338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CA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114719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3" y="96"/>
                          <a:ext cx="4679" cy="309"/>
                        </a:xfrm>
                        <a:prstGeom prst="roundRect">
                          <a:avLst>
                            <a:gd name="adj" fmla="val 338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lIns="0" tIns="0" rIns="0" bIns="0">
                          <a:spAutoFit/>
                        </a:bodyPr>
                        <a:lstStyle/>
                        <a:p>
                          <a:pPr algn="ctr" defTabSz="457200" hangingPunct="0">
                            <a:buClr>
                              <a:srgbClr val="000000"/>
                            </a:buClr>
                            <a:buSzPct val="100000"/>
                            <a:buFont typeface="Times New Roman" pitchFamily="18" charset="0"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/>
                          </a:pPr>
                          <a:r>
                            <a:rPr lang="en-GB" sz="32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</a:rPr>
                            <a:t>The NPDGamma Observable / Theory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aphicFrame>
        <p:nvGraphicFramePr>
          <p:cNvPr id="18434" name="Object 6"/>
          <p:cNvGraphicFramePr>
            <a:graphicFrameLocks noChangeAspect="1"/>
          </p:cNvGraphicFramePr>
          <p:nvPr/>
        </p:nvGraphicFramePr>
        <p:xfrm>
          <a:off x="304800" y="4387850"/>
          <a:ext cx="2743200" cy="684664"/>
        </p:xfrm>
        <a:graphic>
          <a:graphicData uri="http://schemas.openxmlformats.org/presentationml/2006/ole">
            <p:oleObj spid="_x0000_s18434" name="Equation" r:id="rId5" imgW="1625400" imgH="406080" progId="Equation.3">
              <p:embed/>
            </p:oleObj>
          </a:graphicData>
        </a:graphic>
      </p:graphicFrame>
      <p:pic>
        <p:nvPicPr>
          <p:cNvPr id="1843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447800"/>
            <a:ext cx="2209800" cy="263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8435" name="Object 6"/>
          <p:cNvGraphicFramePr>
            <a:graphicFrameLocks noChangeAspect="1"/>
          </p:cNvGraphicFramePr>
          <p:nvPr/>
        </p:nvGraphicFramePr>
        <p:xfrm>
          <a:off x="3352800" y="4223592"/>
          <a:ext cx="5410200" cy="958008"/>
        </p:xfrm>
        <a:graphic>
          <a:graphicData uri="http://schemas.openxmlformats.org/presentationml/2006/ole">
            <p:oleObj spid="_x0000_s18435" name="Equation" r:id="rId7" imgW="3149280" imgH="558720" progId="Equation.3">
              <p:embed/>
            </p:oleObj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228600" y="4343400"/>
            <a:ext cx="28194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276600" y="4191000"/>
            <a:ext cx="56388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Object 6"/>
          <p:cNvGraphicFramePr>
            <a:graphicFrameLocks noChangeAspect="1"/>
          </p:cNvGraphicFramePr>
          <p:nvPr/>
        </p:nvGraphicFramePr>
        <p:xfrm>
          <a:off x="1222375" y="5410200"/>
          <a:ext cx="5483225" cy="449885"/>
        </p:xfrm>
        <a:graphic>
          <a:graphicData uri="http://schemas.openxmlformats.org/presentationml/2006/ole">
            <p:oleObj spid="_x0000_s18436" name="Equation" r:id="rId8" imgW="3047760" imgH="253800" progId="Equation.3">
              <p:embed/>
            </p:oleObj>
          </a:graphicData>
        </a:graphic>
      </p:graphicFrame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198563" y="6004942"/>
          <a:ext cx="3678237" cy="472058"/>
        </p:xfrm>
        <a:graphic>
          <a:graphicData uri="http://schemas.openxmlformats.org/presentationml/2006/ole">
            <p:oleObj spid="_x0000_s18437" name="Equation" r:id="rId9" imgW="2082600" imgH="266400" progId="Equation.3">
              <p:embed/>
            </p:oleObj>
          </a:graphicData>
        </a:graphic>
      </p:graphicFrame>
      <p:sp>
        <p:nvSpPr>
          <p:cNvPr id="39" name="Rectangle 38"/>
          <p:cNvSpPr/>
          <p:nvPr/>
        </p:nvSpPr>
        <p:spPr>
          <a:xfrm>
            <a:off x="152400" y="7620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i="1" dirty="0" smtClean="0">
                <a:solidFill>
                  <a:schemeClr val="accent2"/>
                </a:solidFill>
              </a:rPr>
              <a:t>The main </a:t>
            </a:r>
            <a:r>
              <a:rPr lang="en-GB" i="1" dirty="0" err="1" smtClean="0">
                <a:solidFill>
                  <a:schemeClr val="accent2"/>
                </a:solidFill>
              </a:rPr>
              <a:t>NPDGamma</a:t>
            </a:r>
            <a:r>
              <a:rPr lang="en-GB" i="1" dirty="0" smtClean="0">
                <a:solidFill>
                  <a:schemeClr val="accent2"/>
                </a:solidFill>
              </a:rPr>
              <a:t> observable is the up-down asymmetry in the angular distribution of gamma rays with respect to the neutron spin direction: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5410200"/>
            <a:ext cx="99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i="1" dirty="0" smtClean="0">
                <a:solidFill>
                  <a:schemeClr val="accent2"/>
                </a:solidFill>
              </a:rPr>
              <a:t>DDH:</a:t>
            </a:r>
          </a:p>
          <a:p>
            <a:pPr defTabSz="45720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i="1" dirty="0" smtClean="0">
              <a:solidFill>
                <a:schemeClr val="accent2"/>
              </a:solidFill>
            </a:endParaRPr>
          </a:p>
          <a:p>
            <a:pPr defTabSz="45720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i="1" dirty="0" smtClean="0">
                <a:solidFill>
                  <a:schemeClr val="accent2"/>
                </a:solidFill>
              </a:rPr>
              <a:t>EFT: </a:t>
            </a:r>
            <a:endParaRPr lang="en-GB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4800" y="30163"/>
            <a:ext cx="8382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</a:t>
            </a:r>
            <a:r>
              <a:rPr lang="en-US" sz="3200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 and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 array</a:t>
            </a:r>
            <a:endParaRPr lang="el-G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0" y="762000"/>
            <a:ext cx="1754188" cy="2692400"/>
            <a:chOff x="3724" y="834"/>
            <a:chExt cx="1105" cy="1696"/>
          </a:xfrm>
        </p:grpSpPr>
        <p:graphicFrame>
          <p:nvGraphicFramePr>
            <p:cNvPr id="23555" name="Object 3"/>
            <p:cNvGraphicFramePr>
              <a:graphicFrameLocks noChangeAspect="1"/>
            </p:cNvGraphicFramePr>
            <p:nvPr/>
          </p:nvGraphicFramePr>
          <p:xfrm>
            <a:off x="3724" y="834"/>
            <a:ext cx="1105" cy="1696"/>
          </p:xfrm>
          <a:graphic>
            <a:graphicData uri="http://schemas.openxmlformats.org/presentationml/2006/ole">
              <p:oleObj spid="_x0000_s122883" name="Paint Shop Pro Image" r:id="rId4" imgW="1756574" imgH="2692683" progId="">
                <p:embed/>
              </p:oleObj>
            </a:graphicData>
          </a:graphic>
        </p:graphicFrame>
        <p:sp>
          <p:nvSpPr>
            <p:cNvPr id="23562" name="Line 9"/>
            <p:cNvSpPr>
              <a:spLocks noChangeShapeType="1"/>
            </p:cNvSpPr>
            <p:nvPr/>
          </p:nvSpPr>
          <p:spPr bwMode="auto">
            <a:xfrm>
              <a:off x="4320" y="1776"/>
              <a:ext cx="30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3563" name="Text Box 10"/>
            <p:cNvSpPr txBox="1">
              <a:spLocks noChangeArrowheads="1"/>
            </p:cNvSpPr>
            <p:nvPr/>
          </p:nvSpPr>
          <p:spPr bwMode="auto">
            <a:xfrm>
              <a:off x="4293" y="1604"/>
              <a:ext cx="3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chemeClr val="bg1"/>
                  </a:solidFill>
                  <a:latin typeface="Times New Roman" pitchFamily="18" charset="0"/>
                </a:rPr>
                <a:t>30 cm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64" name="Line 11"/>
            <p:cNvSpPr>
              <a:spLocks noChangeShapeType="1"/>
            </p:cNvSpPr>
            <p:nvPr/>
          </p:nvSpPr>
          <p:spPr bwMode="auto">
            <a:xfrm rot="-5400000">
              <a:off x="4623" y="1757"/>
              <a:ext cx="30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3565" name="Text Box 12"/>
            <p:cNvSpPr txBox="1">
              <a:spLocks noChangeArrowheads="1"/>
            </p:cNvSpPr>
            <p:nvPr/>
          </p:nvSpPr>
          <p:spPr bwMode="auto">
            <a:xfrm rot="-5400000">
              <a:off x="4514" y="1673"/>
              <a:ext cx="3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chemeClr val="bg1"/>
                  </a:solidFill>
                  <a:latin typeface="Times New Roman" pitchFamily="18" charset="0"/>
                </a:rPr>
                <a:t>30 cm</a:t>
              </a:r>
              <a:endParaRPr lang="en-US" sz="2400">
                <a:latin typeface="Times New Roman" pitchFamily="18" charset="0"/>
              </a:endParaRPr>
            </a:p>
          </p:txBody>
        </p:sp>
      </p:grp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28600" y="762000"/>
          <a:ext cx="2840038" cy="4038600"/>
        </p:xfrm>
        <a:graphic>
          <a:graphicData uri="http://schemas.openxmlformats.org/presentationml/2006/ole">
            <p:oleObj spid="_x0000_s122882" name="Paint Shop Pro Image" r:id="rId5" imgW="5541463" imgH="7882927" progId="">
              <p:embed/>
            </p:oleObj>
          </a:graphicData>
        </a:graphic>
      </p:graphicFrame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304800" y="4876800"/>
            <a:ext cx="3886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20L vessel of liquid parahydrogen</a:t>
            </a:r>
          </a:p>
          <a:p>
            <a:pPr>
              <a:spcBef>
                <a:spcPct val="50000"/>
              </a:spcBef>
            </a:pPr>
            <a:r>
              <a:rPr lang="en-US"/>
              <a:t>Ortho-hydrogen scatters the neutrons and leads to beam depolarization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5105400" y="2895600"/>
            <a:ext cx="3733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3</a:t>
            </a:r>
            <a:r>
              <a:rPr lang="el-GR">
                <a:cs typeface="Arial" charset="0"/>
              </a:rPr>
              <a:t>π</a:t>
            </a:r>
            <a:r>
              <a:rPr lang="en-US"/>
              <a:t> acceptance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Current-mode experiment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i="1">
                <a:latin typeface="Times New Roman" pitchFamily="18" charset="0"/>
                <a:cs typeface="Arial" charset="0"/>
              </a:rPr>
              <a:t>γ</a:t>
            </a:r>
            <a:r>
              <a:rPr lang="en-US"/>
              <a:t>-rate ~100MHz (single detector)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Low noise solid-state amplifiers</a:t>
            </a:r>
          </a:p>
        </p:txBody>
      </p:sp>
      <p:pic>
        <p:nvPicPr>
          <p:cNvPr id="23560" name="Picture 15" descr="cntstats"/>
          <p:cNvPicPr>
            <a:picLocks noChangeAspect="1" noChangeArrowheads="1"/>
          </p:cNvPicPr>
          <p:nvPr/>
        </p:nvPicPr>
        <p:blipFill>
          <a:blip r:embed="rId6" cstate="print"/>
          <a:srcRect t="4950"/>
          <a:stretch>
            <a:fillRect/>
          </a:stretch>
        </p:blipFill>
        <p:spPr bwMode="auto">
          <a:xfrm>
            <a:off x="5105400" y="4419600"/>
            <a:ext cx="37973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 descr="array6"/>
          <p:cNvPicPr>
            <a:picLocks noChangeAspect="1" noChangeArrowheads="1"/>
          </p:cNvPicPr>
          <p:nvPr/>
        </p:nvPicPr>
        <p:blipFill>
          <a:blip r:embed="rId7" cstate="print"/>
          <a:srcRect b="20000"/>
          <a:stretch>
            <a:fillRect/>
          </a:stretch>
        </p:blipFill>
        <p:spPr bwMode="auto">
          <a:xfrm>
            <a:off x="5207000" y="762000"/>
            <a:ext cx="355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7434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8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28600" y="5318125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NPDGamma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successfully took about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48 days of continuous production data in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2006.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3886200"/>
            <a:ext cx="46482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LANL Setup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(essentially same as SNS)</a:t>
            </a:r>
            <a:endParaRPr lang="el-GR" sz="1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ChangeArrowheads="1"/>
          </p:cNvSpPr>
          <p:nvPr/>
        </p:nvSpPr>
        <p:spPr bwMode="auto">
          <a:xfrm>
            <a:off x="762000" y="1143000"/>
            <a:ext cx="7467600" cy="4343400"/>
          </a:xfrm>
          <a:prstGeom prst="rect">
            <a:avLst/>
          </a:prstGeom>
          <a:solidFill>
            <a:srgbClr val="800080">
              <a:alpha val="23137"/>
            </a:srgb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990600" y="1524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Summary from 2006 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LANL run</a:t>
            </a:r>
            <a:endParaRPr lang="el-G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1066800" y="1436688"/>
            <a:ext cx="46482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Number of good runs (8.5min long)</a:t>
            </a:r>
          </a:p>
          <a:p>
            <a:pPr>
              <a:spcBef>
                <a:spcPct val="50000"/>
              </a:spcBef>
            </a:pPr>
            <a:r>
              <a:rPr lang="en-US"/>
              <a:t>Neutron Polarization</a:t>
            </a:r>
          </a:p>
          <a:p>
            <a:pPr>
              <a:spcBef>
                <a:spcPct val="50000"/>
              </a:spcBef>
            </a:pPr>
            <a:r>
              <a:rPr lang="en-US"/>
              <a:t>Spin Flip Efficiency</a:t>
            </a:r>
          </a:p>
          <a:p>
            <a:pPr>
              <a:spcBef>
                <a:spcPct val="50000"/>
              </a:spcBef>
            </a:pPr>
            <a:r>
              <a:rPr lang="en-US"/>
              <a:t>Para fraction in LH</a:t>
            </a:r>
            <a:r>
              <a:rPr lang="en-US" baseline="-25000"/>
              <a:t>2</a:t>
            </a:r>
            <a:r>
              <a:rPr lang="en-US"/>
              <a:t> target</a:t>
            </a:r>
          </a:p>
          <a:p>
            <a:pPr>
              <a:spcBef>
                <a:spcPct val="50000"/>
              </a:spcBef>
            </a:pPr>
            <a:r>
              <a:rPr lang="en-US"/>
              <a:t>Al background</a:t>
            </a:r>
          </a:p>
          <a:p>
            <a:pPr>
              <a:spcBef>
                <a:spcPct val="50000"/>
              </a:spcBef>
            </a:pPr>
            <a:r>
              <a:rPr lang="en-US"/>
              <a:t>Depolarization</a:t>
            </a:r>
          </a:p>
          <a:p>
            <a:pPr>
              <a:spcBef>
                <a:spcPct val="50000"/>
              </a:spcBef>
            </a:pPr>
            <a:r>
              <a:rPr lang="en-US"/>
              <a:t>Stern-Gerlach steering Asym</a:t>
            </a:r>
          </a:p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γ</a:t>
            </a:r>
            <a:r>
              <a:rPr lang="en-US"/>
              <a:t>-ray circ.pol. Asym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4876800" y="1436688"/>
            <a:ext cx="25146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~5000</a:t>
            </a:r>
          </a:p>
          <a:p>
            <a:pPr algn="r">
              <a:spcBef>
                <a:spcPct val="50000"/>
              </a:spcBef>
            </a:pPr>
            <a:r>
              <a:rPr lang="en-US"/>
              <a:t>53±2.5%</a:t>
            </a:r>
          </a:p>
          <a:p>
            <a:pPr algn="r">
              <a:spcBef>
                <a:spcPct val="50000"/>
              </a:spcBef>
            </a:pPr>
            <a:r>
              <a:rPr lang="en-US"/>
              <a:t>98.8</a:t>
            </a:r>
            <a:r>
              <a:rPr lang="en-US">
                <a:cs typeface="Arial" charset="0"/>
              </a:rPr>
              <a:t>±0.5%</a:t>
            </a:r>
          </a:p>
          <a:p>
            <a:pPr algn="r">
              <a:spcBef>
                <a:spcPct val="50000"/>
              </a:spcBef>
            </a:pPr>
            <a:r>
              <a:rPr lang="en-US">
                <a:cs typeface="Arial" charset="0"/>
              </a:rPr>
              <a:t>99.98</a:t>
            </a:r>
            <a:r>
              <a:rPr lang="en-US"/>
              <a:t>±0.2%</a:t>
            </a:r>
          </a:p>
          <a:p>
            <a:pPr algn="r">
              <a:spcBef>
                <a:spcPct val="50000"/>
              </a:spcBef>
            </a:pPr>
            <a:r>
              <a:rPr lang="en-US"/>
              <a:t>~25% (ave)</a:t>
            </a:r>
          </a:p>
          <a:p>
            <a:pPr algn="r">
              <a:spcBef>
                <a:spcPct val="50000"/>
              </a:spcBef>
            </a:pPr>
            <a:r>
              <a:rPr lang="en-US"/>
              <a:t>2%</a:t>
            </a:r>
          </a:p>
          <a:p>
            <a:pPr algn="r"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-10</a:t>
            </a:r>
          </a:p>
          <a:p>
            <a:pPr algn="r"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600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Flavor</a:t>
            </a:r>
            <a:r>
              <a:rPr lang="en-C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changing decay of mesons and hyperons: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Much theoretical progress from EFT,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PT, heavy quark   EFT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Structure of operators from effective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Lagrangians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incorporate the symmetries of QCD</a:t>
            </a:r>
          </a:p>
          <a:p>
            <a:pPr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Not so, in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hyperon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decay: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Unresolved 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I= ½ rule puzzle  </a:t>
            </a:r>
          </a:p>
          <a:p>
            <a:pPr>
              <a:buFont typeface="Arial" pitchFamily="34" charset="0"/>
              <a:buChar char="•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  <a:sym typeface="Symbol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Anomalously large PV asymmetries in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hyperon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radiative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decays</a:t>
            </a:r>
          </a:p>
          <a:p>
            <a:pPr>
              <a:buFont typeface="Arial" pitchFamily="34" charset="0"/>
              <a:buChar char="•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  <a:sym typeface="Symbol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Etc. 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ChangeArrowheads="1"/>
          </p:cNvSpPr>
          <p:nvPr/>
        </p:nvSpPr>
        <p:spPr bwMode="auto">
          <a:xfrm>
            <a:off x="762000" y="1143000"/>
            <a:ext cx="7467600" cy="4343400"/>
          </a:xfrm>
          <a:prstGeom prst="rect">
            <a:avLst/>
          </a:prstGeom>
          <a:solidFill>
            <a:srgbClr val="800080">
              <a:alpha val="23137"/>
            </a:srgb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66800" y="1436688"/>
            <a:ext cx="46482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Number of good runs (8.5min long)</a:t>
            </a:r>
          </a:p>
          <a:p>
            <a:pPr>
              <a:spcBef>
                <a:spcPct val="50000"/>
              </a:spcBef>
            </a:pPr>
            <a:r>
              <a:rPr lang="en-US"/>
              <a:t>Neutron Polarization</a:t>
            </a:r>
          </a:p>
          <a:p>
            <a:pPr>
              <a:spcBef>
                <a:spcPct val="50000"/>
              </a:spcBef>
            </a:pPr>
            <a:r>
              <a:rPr lang="en-US"/>
              <a:t>Spin Flip Efficiency</a:t>
            </a:r>
          </a:p>
          <a:p>
            <a:pPr>
              <a:spcBef>
                <a:spcPct val="50000"/>
              </a:spcBef>
            </a:pPr>
            <a:r>
              <a:rPr lang="en-US"/>
              <a:t>Para fraction in LH</a:t>
            </a:r>
            <a:r>
              <a:rPr lang="en-US" baseline="-25000"/>
              <a:t>2</a:t>
            </a:r>
            <a:r>
              <a:rPr lang="en-US"/>
              <a:t> target</a:t>
            </a:r>
          </a:p>
          <a:p>
            <a:pPr>
              <a:spcBef>
                <a:spcPct val="50000"/>
              </a:spcBef>
            </a:pPr>
            <a:r>
              <a:rPr lang="en-US"/>
              <a:t>Al background</a:t>
            </a:r>
          </a:p>
          <a:p>
            <a:pPr>
              <a:spcBef>
                <a:spcPct val="50000"/>
              </a:spcBef>
            </a:pPr>
            <a:r>
              <a:rPr lang="en-US"/>
              <a:t>Depolarization</a:t>
            </a:r>
          </a:p>
          <a:p>
            <a:pPr>
              <a:spcBef>
                <a:spcPct val="50000"/>
              </a:spcBef>
            </a:pPr>
            <a:r>
              <a:rPr lang="en-US"/>
              <a:t>Stern-Gerlach steering Asym</a:t>
            </a:r>
          </a:p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γ</a:t>
            </a:r>
            <a:r>
              <a:rPr lang="en-US"/>
              <a:t>-ray circ.pol. Asym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4876800" y="1436688"/>
            <a:ext cx="25146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~5000</a:t>
            </a:r>
          </a:p>
          <a:p>
            <a:pPr algn="r">
              <a:spcBef>
                <a:spcPct val="50000"/>
              </a:spcBef>
            </a:pPr>
            <a:r>
              <a:rPr lang="en-US"/>
              <a:t>53±2.5%</a:t>
            </a:r>
          </a:p>
          <a:p>
            <a:pPr algn="r">
              <a:spcBef>
                <a:spcPct val="50000"/>
              </a:spcBef>
            </a:pPr>
            <a:r>
              <a:rPr lang="en-US"/>
              <a:t>98.8</a:t>
            </a:r>
            <a:r>
              <a:rPr lang="en-US">
                <a:cs typeface="Arial" charset="0"/>
              </a:rPr>
              <a:t>±0.5%</a:t>
            </a:r>
          </a:p>
          <a:p>
            <a:pPr algn="r">
              <a:spcBef>
                <a:spcPct val="50000"/>
              </a:spcBef>
            </a:pPr>
            <a:r>
              <a:rPr lang="en-US">
                <a:cs typeface="Arial" charset="0"/>
              </a:rPr>
              <a:t>99.98</a:t>
            </a:r>
            <a:r>
              <a:rPr lang="en-US"/>
              <a:t>±0.2%</a:t>
            </a:r>
          </a:p>
          <a:p>
            <a:pPr algn="r">
              <a:spcBef>
                <a:spcPct val="50000"/>
              </a:spcBef>
            </a:pPr>
            <a:r>
              <a:rPr lang="en-US"/>
              <a:t>~25% (ave)</a:t>
            </a:r>
          </a:p>
          <a:p>
            <a:pPr algn="r">
              <a:spcBef>
                <a:spcPct val="50000"/>
              </a:spcBef>
            </a:pPr>
            <a:r>
              <a:rPr lang="en-US"/>
              <a:t>2%</a:t>
            </a:r>
          </a:p>
          <a:p>
            <a:pPr algn="r"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-10</a:t>
            </a:r>
          </a:p>
          <a:p>
            <a:pPr algn="r"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-10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86200"/>
            <a:ext cx="4270375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62000" y="4800600"/>
            <a:ext cx="1905000" cy="1143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41472" y="5666601"/>
            <a:ext cx="1925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F71000"/>
                </a:solidFill>
              </a:rPr>
              <a:t>useful range 1-15 </a:t>
            </a:r>
            <a:r>
              <a:rPr lang="en-US" sz="1200" dirty="0" err="1">
                <a:solidFill>
                  <a:srgbClr val="F71000"/>
                </a:solidFill>
              </a:rPr>
              <a:t>meV</a:t>
            </a:r>
            <a:endParaRPr lang="en-US" sz="12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905000" y="4876800"/>
            <a:ext cx="670727" cy="33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 err="1">
                <a:latin typeface="Comic Sans MS" pitchFamily="66" charset="0"/>
              </a:rPr>
              <a:t>para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819400" y="5410200"/>
            <a:ext cx="1341455" cy="33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capture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90600" y="1524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Summary from 2006 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LANL run</a:t>
            </a:r>
            <a:endParaRPr lang="el-G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0" descr="NPDGHydrogenHistory_4Rings_PairAsyVsAn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6075" y="728663"/>
            <a:ext cx="6088063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266700" y="165100"/>
            <a:ext cx="5493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cs typeface="Arial" charset="0"/>
              </a:rPr>
              <a:t>2006 </a:t>
            </a:r>
            <a:r>
              <a:rPr lang="en-US" sz="2800" i="1" dirty="0" smtClean="0">
                <a:solidFill>
                  <a:srgbClr val="FF0000"/>
                </a:solidFill>
                <a:cs typeface="Arial" charset="0"/>
              </a:rPr>
              <a:t>LANL Hydrogen </a:t>
            </a:r>
            <a:r>
              <a:rPr lang="en-US" sz="2800" i="1" dirty="0">
                <a:solidFill>
                  <a:srgbClr val="FF0000"/>
                </a:solidFill>
                <a:cs typeface="Arial" charset="0"/>
              </a:rPr>
              <a:t>Results:</a:t>
            </a:r>
          </a:p>
        </p:txBody>
      </p:sp>
      <p:graphicFrame>
        <p:nvGraphicFramePr>
          <p:cNvPr id="24578" name="Object 13"/>
          <p:cNvGraphicFramePr>
            <a:graphicFrameLocks noChangeAspect="1"/>
          </p:cNvGraphicFramePr>
          <p:nvPr/>
        </p:nvGraphicFramePr>
        <p:xfrm>
          <a:off x="1101725" y="5768975"/>
          <a:ext cx="7092950" cy="471488"/>
        </p:xfrm>
        <a:graphic>
          <a:graphicData uri="http://schemas.openxmlformats.org/presentationml/2006/ole">
            <p:oleObj spid="_x0000_s123906" name="Equation" r:id="rId5" imgW="3822480" imgH="253800" progId="Equation.3">
              <p:embed/>
            </p:oleObj>
          </a:graphicData>
        </a:graphic>
      </p:graphicFrame>
      <p:sp>
        <p:nvSpPr>
          <p:cNvPr id="196622" name="Text Box 14"/>
          <p:cNvSpPr txBox="1">
            <a:spLocks noChangeArrowheads="1"/>
          </p:cNvSpPr>
          <p:nvPr/>
        </p:nvSpPr>
        <p:spPr bwMode="auto">
          <a:xfrm>
            <a:off x="71438" y="5408613"/>
            <a:ext cx="8985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cs typeface="Arial" charset="0"/>
              </a:rPr>
              <a:t>Total statistical error:</a:t>
            </a:r>
          </a:p>
          <a:p>
            <a:pPr>
              <a:defRPr/>
            </a:pPr>
            <a:endParaRPr lang="en-US" dirty="0">
              <a:solidFill>
                <a:schemeClr val="accent6"/>
              </a:solidFill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  <a:cs typeface="Arial" charset="0"/>
              </a:rPr>
              <a:t>Total systematic error: a (very) conservative 10% mostly due to pol.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6096000" cy="609600"/>
          </a:xfrm>
        </p:spPr>
        <p:txBody>
          <a:bodyPr/>
          <a:lstStyle/>
          <a:p>
            <a:pPr algn="l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What’s new for the SNS run</a:t>
            </a:r>
          </a:p>
        </p:txBody>
      </p:sp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228600" y="1110496"/>
            <a:ext cx="7391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New and improved safety and engineering rules !!!</a:t>
            </a:r>
            <a:endParaRPr lang="en-US" dirty="0" smtClean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accent6"/>
                </a:solidFill>
              </a:rPr>
              <a:t>Supermirror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Polarizer replaces the </a:t>
            </a:r>
            <a:r>
              <a:rPr lang="en-US" baseline="30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He Polarizer (x4.1)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accent6"/>
                </a:solidFill>
              </a:rPr>
              <a:t>Higher moderator brightness (x12)  =&gt; more </a:t>
            </a:r>
            <a:r>
              <a:rPr lang="en-US" dirty="0" smtClean="0">
                <a:solidFill>
                  <a:schemeClr val="accent6"/>
                </a:solidFill>
              </a:rPr>
              <a:t>neutrons</a:t>
            </a:r>
            <a:endParaRPr lang="en-US" dirty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accent6"/>
                </a:solidFill>
              </a:rPr>
              <a:t>New LH2 target – thinner windows, smaller background </a:t>
            </a:r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81000" y="3711575"/>
            <a:ext cx="6705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Predicted size -5x10</a:t>
            </a:r>
            <a:r>
              <a:rPr lang="en-US" baseline="30000" dirty="0">
                <a:solidFill>
                  <a:srgbClr val="FF0000"/>
                </a:solidFill>
              </a:rPr>
              <a:t>-8 </a:t>
            </a:r>
            <a:r>
              <a:rPr lang="en-US" dirty="0">
                <a:solidFill>
                  <a:srgbClr val="FF0000"/>
                </a:solidFill>
              </a:rPr>
              <a:t>   -   </a:t>
            </a:r>
            <a:r>
              <a:rPr lang="en-US" dirty="0" err="1">
                <a:solidFill>
                  <a:srgbClr val="FF0000"/>
                </a:solidFill>
              </a:rPr>
              <a:t>NPDGamma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can </a:t>
            </a:r>
            <a:r>
              <a:rPr lang="en-US" dirty="0">
                <a:solidFill>
                  <a:srgbClr val="FF0000"/>
                </a:solidFill>
              </a:rPr>
              <a:t>make a 20% </a:t>
            </a:r>
            <a:r>
              <a:rPr lang="en-US" dirty="0" smtClean="0">
                <a:solidFill>
                  <a:srgbClr val="FF0000"/>
                </a:solidFill>
              </a:rPr>
              <a:t>measurement in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228600" y="5077361"/>
            <a:ext cx="838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accent6"/>
                </a:solidFill>
              </a:rPr>
              <a:t>Installation </a:t>
            </a:r>
            <a:r>
              <a:rPr lang="en-US" dirty="0" smtClean="0">
                <a:solidFill>
                  <a:schemeClr val="accent6"/>
                </a:solidFill>
              </a:rPr>
              <a:t>began </a:t>
            </a:r>
            <a:r>
              <a:rPr lang="en-US" dirty="0">
                <a:solidFill>
                  <a:schemeClr val="accent6"/>
                </a:solidFill>
              </a:rPr>
              <a:t>in </a:t>
            </a:r>
            <a:r>
              <a:rPr lang="en-US" dirty="0" smtClean="0">
                <a:solidFill>
                  <a:schemeClr val="accent6"/>
                </a:solidFill>
              </a:rPr>
              <a:t>… (before time)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Commissioning started in December 2010</a:t>
            </a:r>
            <a:endParaRPr lang="en-US" dirty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accent6"/>
                </a:solidFill>
              </a:rPr>
              <a:t>Production h</a:t>
            </a:r>
            <a:r>
              <a:rPr lang="en-US" dirty="0" smtClean="0">
                <a:solidFill>
                  <a:schemeClr val="accent6"/>
                </a:solidFill>
              </a:rPr>
              <a:t>ydrogen data expected to begin December 2012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9050"/>
            <a:ext cx="15144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fund13npdg00m8u8713a001-02"/>
          <p:cNvPicPr>
            <a:picLocks noChangeAspect="1" noChangeArrowheads="1"/>
          </p:cNvPicPr>
          <p:nvPr/>
        </p:nvPicPr>
        <p:blipFill>
          <a:blip r:embed="rId2" cstate="print"/>
          <a:srcRect t="13901" r="4297"/>
          <a:stretch>
            <a:fillRect/>
          </a:stretch>
        </p:blipFill>
        <p:spPr bwMode="auto">
          <a:xfrm>
            <a:off x="2209800" y="1981200"/>
            <a:ext cx="6788150" cy="4719638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" name="Picture 2" descr="fund13npdg00m8u8713a001-03"/>
          <p:cNvPicPr>
            <a:picLocks noChangeAspect="1" noChangeArrowheads="1"/>
          </p:cNvPicPr>
          <p:nvPr/>
        </p:nvPicPr>
        <p:blipFill>
          <a:blip r:embed="rId3" cstate="print"/>
          <a:srcRect l="8607" r="8673" b="27699"/>
          <a:stretch>
            <a:fillRect/>
          </a:stretch>
        </p:blipFill>
        <p:spPr bwMode="auto">
          <a:xfrm>
            <a:off x="306388" y="304800"/>
            <a:ext cx="4875212" cy="3294063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81400" y="2667000"/>
            <a:ext cx="129540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Lead Walls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9600" y="4419600"/>
            <a:ext cx="1524000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/>
              <a:t>Supermirror</a:t>
            </a:r>
            <a:r>
              <a:rPr lang="en-US" sz="1600" dirty="0"/>
              <a:t> Polarizer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010400" y="5257800"/>
            <a:ext cx="137160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Beam Stop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324600" y="5943600"/>
            <a:ext cx="2590800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CsI detector array and LH</a:t>
            </a:r>
            <a:r>
              <a:rPr lang="en-US" sz="1600" baseline="-25000"/>
              <a:t>2</a:t>
            </a:r>
            <a:r>
              <a:rPr lang="en-US" sz="1600"/>
              <a:t> target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343400" y="1371600"/>
            <a:ext cx="8382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RFSF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886200" y="1295400"/>
            <a:ext cx="4572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1600200" y="2286000"/>
            <a:ext cx="9906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066800" y="2362200"/>
            <a:ext cx="11430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 flipV="1">
            <a:off x="5638800" y="4953000"/>
            <a:ext cx="1371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 flipV="1">
            <a:off x="4648200" y="5486400"/>
            <a:ext cx="1676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 flipV="1">
            <a:off x="4495800" y="609600"/>
            <a:ext cx="762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3733800"/>
            <a:ext cx="243840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3He Ion Chamber –M1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3600" y="457200"/>
            <a:ext cx="2438400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SNS Layout</a:t>
            </a:r>
            <a:endParaRPr lang="en-CA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0072" r="10072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What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has been measured to date: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88392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kern="0" dirty="0" smtClean="0">
                <a:solidFill>
                  <a:srgbClr val="2D2D8A"/>
                </a:solidFill>
              </a:rPr>
              <a:t> Beam flux at the experiment:															Expected: 	</a:t>
            </a:r>
            <a:r>
              <a:rPr lang="en-US" kern="0" dirty="0" smtClean="0"/>
              <a:t>2</a:t>
            </a:r>
            <a:r>
              <a:rPr lang="en-US" kern="0" dirty="0" smtClean="0">
                <a:sym typeface="Symbol"/>
              </a:rPr>
              <a:t>10</a:t>
            </a:r>
            <a:r>
              <a:rPr lang="en-US" kern="0" baseline="46000" dirty="0" smtClean="0">
                <a:sym typeface="Symbol"/>
              </a:rPr>
              <a:t>10</a:t>
            </a:r>
            <a:r>
              <a:rPr lang="en-US" kern="0" dirty="0" smtClean="0">
                <a:sym typeface="Symbol"/>
              </a:rPr>
              <a:t> n/s   (based on facility flux)			</a:t>
            </a:r>
            <a:r>
              <a:rPr lang="en-US" kern="0" dirty="0" smtClean="0">
                <a:solidFill>
                  <a:schemeClr val="tx2"/>
                </a:solidFill>
                <a:sym typeface="Symbol"/>
              </a:rPr>
              <a:t>Measured:	</a:t>
            </a:r>
            <a:r>
              <a:rPr lang="en-US" kern="0" dirty="0" smtClean="0">
                <a:sym typeface="Symbol"/>
              </a:rPr>
              <a:t>510</a:t>
            </a:r>
            <a:r>
              <a:rPr lang="en-US" kern="0" baseline="46000" dirty="0" smtClean="0">
                <a:sym typeface="Symbol"/>
              </a:rPr>
              <a:t>9</a:t>
            </a:r>
            <a:r>
              <a:rPr lang="en-US" kern="0" dirty="0" smtClean="0">
                <a:sym typeface="Symbol"/>
              </a:rPr>
              <a:t>  n/s															             	510</a:t>
            </a:r>
            <a:r>
              <a:rPr lang="en-US" kern="0" baseline="46000" dirty="0" smtClean="0">
                <a:sym typeface="Symbol"/>
              </a:rPr>
              <a:t>9 </a:t>
            </a:r>
            <a:r>
              <a:rPr lang="en-US" kern="0" dirty="0" smtClean="0">
                <a:sym typeface="Symbol"/>
              </a:rPr>
              <a:t>/ </a:t>
            </a:r>
            <a:r>
              <a:rPr lang="en-US" kern="0" dirty="0" smtClean="0"/>
              <a:t>2</a:t>
            </a:r>
            <a:r>
              <a:rPr lang="en-US" kern="0" dirty="0" smtClean="0">
                <a:sym typeface="Symbol"/>
              </a:rPr>
              <a:t>10</a:t>
            </a:r>
            <a:r>
              <a:rPr lang="en-US" kern="0" baseline="46000" dirty="0" smtClean="0">
                <a:sym typeface="Symbol"/>
              </a:rPr>
              <a:t>10</a:t>
            </a:r>
            <a:r>
              <a:rPr lang="en-US" kern="0" dirty="0" smtClean="0">
                <a:sym typeface="Symbol"/>
              </a:rPr>
              <a:t> = 25% </a:t>
            </a:r>
            <a:r>
              <a:rPr lang="en-US" kern="0" dirty="0" smtClean="0">
                <a:solidFill>
                  <a:schemeClr val="tx2"/>
                </a:solidFill>
                <a:sym typeface="Symbol"/>
              </a:rPr>
              <a:t>(consistent with 							  polarizer transmission	</a:t>
            </a:r>
            <a:endParaRPr lang="en-US" kern="0" dirty="0" smtClean="0">
              <a:solidFill>
                <a:schemeClr val="tx2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 Beam Polarization: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										~ 0.96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kern="0" baseline="0" dirty="0" smtClean="0">
              <a:solidFill>
                <a:srgbClr val="2D2D8A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 Aluminum Asymmetry:									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~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sym typeface="Symbol"/>
              </a:rPr>
              <a:t> 0.4 </a:t>
            </a:r>
            <a:r>
              <a:rPr lang="en-US" kern="0" dirty="0" smtClean="0">
                <a:sym typeface="Symbol"/>
              </a:rPr>
              <a:t> 10</a:t>
            </a:r>
            <a:r>
              <a:rPr lang="en-US" kern="0" baseline="46000" dirty="0" smtClean="0">
                <a:sym typeface="Symbol"/>
              </a:rPr>
              <a:t>-7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sym typeface="Symbol"/>
              </a:rPr>
              <a:t>  					</a:t>
            </a:r>
            <a:endParaRPr lang="en-US" kern="0" baseline="0" dirty="0" smtClean="0">
              <a:solidFill>
                <a:srgbClr val="2D2D8A"/>
              </a:solidFill>
              <a:sym typeface="Symbo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sym typeface="Symbol"/>
              </a:rPr>
              <a:t> Counting Statistics and </a:t>
            </a:r>
            <a:r>
              <a:rPr lang="en-US" kern="0" dirty="0" smtClean="0">
                <a:solidFill>
                  <a:srgbClr val="2D2D8A"/>
                </a:solidFill>
                <a:sym typeface="Symbol"/>
              </a:rPr>
              <a:t>R</a:t>
            </a:r>
            <a:r>
              <a:rPr kumimoji="0" lang="en-US" i="0" u="none" strike="noStrike" kern="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sym typeface="Symbol"/>
              </a:rPr>
              <a:t>untime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sym typeface="Symbol"/>
              </a:rPr>
              <a:t> Estimate: 															</a:t>
            </a:r>
            <a:r>
              <a:rPr lang="en-US" kern="0" dirty="0" smtClean="0"/>
              <a:t> </a:t>
            </a:r>
            <a:r>
              <a:rPr lang="en-US" kern="0" dirty="0" smtClean="0">
                <a:sym typeface="Symbol"/>
              </a:rPr>
              <a:t>A</a:t>
            </a:r>
            <a:r>
              <a:rPr lang="en-US" kern="0" baseline="-25000" dirty="0" smtClean="0">
                <a:sym typeface="Symbol"/>
              </a:rPr>
              <a:t></a:t>
            </a:r>
            <a:r>
              <a:rPr lang="en-US" kern="0" dirty="0" smtClean="0">
                <a:sym typeface="Symbol"/>
              </a:rPr>
              <a:t> = 10</a:t>
            </a:r>
            <a:r>
              <a:rPr lang="en-US" kern="0" baseline="46000" dirty="0" smtClean="0">
                <a:sym typeface="Symbol"/>
              </a:rPr>
              <a:t>-8</a:t>
            </a:r>
            <a:r>
              <a:rPr lang="en-US" kern="0" dirty="0" smtClean="0">
                <a:solidFill>
                  <a:srgbClr val="2D2D8A"/>
                </a:solidFill>
                <a:sym typeface="Symbol"/>
              </a:rPr>
              <a:t> 	     </a:t>
            </a:r>
            <a:r>
              <a:rPr lang="en-US" kern="0" dirty="0" smtClean="0">
                <a:sym typeface="Symbol"/>
              </a:rPr>
              <a:t>N =</a:t>
            </a:r>
            <a:r>
              <a:rPr lang="en-US" kern="0" dirty="0" smtClean="0">
                <a:solidFill>
                  <a:srgbClr val="2D2D8A"/>
                </a:solidFill>
                <a:sym typeface="Symbol"/>
              </a:rPr>
              <a:t> </a:t>
            </a:r>
            <a:r>
              <a:rPr lang="en-US" kern="0" dirty="0" smtClean="0">
                <a:sym typeface="Symbol"/>
              </a:rPr>
              <a:t>10</a:t>
            </a:r>
            <a:r>
              <a:rPr lang="en-US" kern="0" baseline="46000" dirty="0" smtClean="0">
                <a:sym typeface="Symbol"/>
              </a:rPr>
              <a:t>16</a:t>
            </a:r>
            <a:r>
              <a:rPr lang="en-US" kern="0" dirty="0" smtClean="0">
                <a:solidFill>
                  <a:srgbClr val="2D2D8A"/>
                </a:solidFill>
                <a:sym typeface="Symbol"/>
              </a:rPr>
              <a:t> 	       </a:t>
            </a:r>
            <a:r>
              <a:rPr lang="en-US" kern="0" dirty="0" smtClean="0">
                <a:sym typeface="Symbol"/>
              </a:rPr>
              <a:t>160 days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676400" y="2514600"/>
            <a:ext cx="685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stealth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495800" y="6475412"/>
            <a:ext cx="685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stealth" w="med" len="med"/>
          </a:ln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6629400" y="6475412"/>
            <a:ext cx="685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stealth" w="med" len="med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96913" y="44450"/>
            <a:ext cx="7742237" cy="2089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 algn="ctr" defTabSz="414338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endParaRPr lang="en-GB" sz="2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1560513"/>
            <a:ext cx="6842125" cy="175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295400" y="2514600"/>
            <a:ext cx="6745288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J.D. Bowman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S.I.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Penttil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ä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Oak Ridge National Laboratory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Carlini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Jefferson National Laboratory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</a:t>
            </a:r>
            <a:r>
              <a:rPr lang="en-GB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Gericke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S.A. Page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Manitoba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C. Crawford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Kentucky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Gudkov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South Carolina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J. Martin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Winnipeg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C. Gillis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		Indiana University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.Gould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NC State University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P-N.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Seyo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Duke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Alacorn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Balascuta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Arizona State University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S. </a:t>
            </a:r>
            <a:r>
              <a:rPr lang="en-GB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Baessler</a:t>
            </a:r>
            <a:r>
              <a: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Virginia</a:t>
            </a: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Viviani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			INFN, </a:t>
            </a:r>
            <a:r>
              <a:rPr lang="en-GB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Sezione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Pisa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Anna Hayes, Gerry Hale, </a:t>
            </a:r>
          </a:p>
          <a:p>
            <a:pPr defTabSz="414338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649288" algn="l"/>
                <a:tab pos="1306513" algn="l"/>
                <a:tab pos="1962150" algn="l"/>
                <a:tab pos="2619375" algn="l"/>
                <a:tab pos="3276600" algn="l"/>
                <a:tab pos="3940175" algn="l"/>
                <a:tab pos="4589463" algn="l"/>
                <a:tab pos="5246688" algn="l"/>
                <a:tab pos="5902325" algn="l"/>
                <a:tab pos="6559550" algn="l"/>
                <a:tab pos="7215188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Andi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Klein	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		Los Alamos National Laboratory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350" y="152400"/>
            <a:ext cx="8528050" cy="2228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14338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Parity Violating Longitudinal Asymmetry in </a:t>
            </a:r>
          </a:p>
          <a:p>
            <a:pPr algn="ctr" defTabSz="414338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Polarized Cold Neutron Capture on Helium 3</a:t>
            </a:r>
            <a:endParaRPr lang="en-CA" dirty="0">
              <a:solidFill>
                <a:prstClr val="black"/>
              </a:solidFill>
            </a:endParaRPr>
          </a:p>
          <a:p>
            <a:pPr algn="ctr" defTabSz="414338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endParaRPr lang="en-GB" sz="2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414338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GB" sz="28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GB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</a:t>
            </a:r>
            <a:endParaRPr lang="en-CA" sz="2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rc 157"/>
          <p:cNvSpPr>
            <a:spLocks/>
          </p:cNvSpPr>
          <p:nvPr/>
        </p:nvSpPr>
        <p:spPr bwMode="auto">
          <a:xfrm flipH="1">
            <a:off x="8040688" y="1841500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4035" name="Arc 103"/>
          <p:cNvSpPr>
            <a:spLocks/>
          </p:cNvSpPr>
          <p:nvPr/>
        </p:nvSpPr>
        <p:spPr bwMode="auto">
          <a:xfrm flipH="1">
            <a:off x="4219575" y="1676400"/>
            <a:ext cx="200025" cy="1431925"/>
          </a:xfrm>
          <a:custGeom>
            <a:avLst/>
            <a:gdLst>
              <a:gd name="T0" fmla="*/ 2147483647 w 21770"/>
              <a:gd name="T1" fmla="*/ 0 h 43200"/>
              <a:gd name="T2" fmla="*/ 0 w 21770"/>
              <a:gd name="T3" fmla="*/ 2147483647 h 43200"/>
              <a:gd name="T4" fmla="*/ 2147483647 w 21770"/>
              <a:gd name="T5" fmla="*/ 2147483647 h 43200"/>
              <a:gd name="T6" fmla="*/ 0 60000 65536"/>
              <a:gd name="T7" fmla="*/ 0 60000 65536"/>
              <a:gd name="T8" fmla="*/ 0 60000 65536"/>
              <a:gd name="T9" fmla="*/ 0 w 21770"/>
              <a:gd name="T10" fmla="*/ 0 h 43200"/>
              <a:gd name="T11" fmla="*/ 21770 w 2177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70" h="43200" fill="none" extrusionOk="0">
                <a:moveTo>
                  <a:pt x="169" y="0"/>
                </a:moveTo>
                <a:cubicBezTo>
                  <a:pt x="12099" y="0"/>
                  <a:pt x="21770" y="9670"/>
                  <a:pt x="21770" y="21600"/>
                </a:cubicBezTo>
                <a:cubicBezTo>
                  <a:pt x="21770" y="33529"/>
                  <a:pt x="12099" y="43200"/>
                  <a:pt x="170" y="43200"/>
                </a:cubicBezTo>
                <a:cubicBezTo>
                  <a:pt x="113" y="43200"/>
                  <a:pt x="56" y="43199"/>
                  <a:pt x="-1" y="43199"/>
                </a:cubicBezTo>
              </a:path>
              <a:path w="21770" h="43200" stroke="0" extrusionOk="0">
                <a:moveTo>
                  <a:pt x="169" y="0"/>
                </a:moveTo>
                <a:cubicBezTo>
                  <a:pt x="12099" y="0"/>
                  <a:pt x="21770" y="9670"/>
                  <a:pt x="21770" y="21600"/>
                </a:cubicBezTo>
                <a:cubicBezTo>
                  <a:pt x="21770" y="33529"/>
                  <a:pt x="12099" y="43200"/>
                  <a:pt x="170" y="43200"/>
                </a:cubicBezTo>
                <a:cubicBezTo>
                  <a:pt x="113" y="43200"/>
                  <a:pt x="56" y="43199"/>
                  <a:pt x="-1" y="43199"/>
                </a:cubicBezTo>
                <a:lnTo>
                  <a:pt x="170" y="21600"/>
                </a:lnTo>
                <a:close/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4036" name="Arc 104"/>
          <p:cNvSpPr>
            <a:spLocks/>
          </p:cNvSpPr>
          <p:nvPr/>
        </p:nvSpPr>
        <p:spPr bwMode="auto">
          <a:xfrm flipH="1">
            <a:off x="8040688" y="1676400"/>
            <a:ext cx="396875" cy="14319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44037" name="Group 53"/>
          <p:cNvGrpSpPr>
            <a:grpSpLocks/>
          </p:cNvGrpSpPr>
          <p:nvPr/>
        </p:nvGrpSpPr>
        <p:grpSpPr bwMode="auto">
          <a:xfrm>
            <a:off x="4464050" y="1817688"/>
            <a:ext cx="3729038" cy="46037"/>
            <a:chOff x="1585" y="2104"/>
            <a:chExt cx="2349" cy="29"/>
          </a:xfrm>
        </p:grpSpPr>
        <p:sp>
          <p:nvSpPr>
            <p:cNvPr id="44163" name="Oval 10"/>
            <p:cNvSpPr>
              <a:spLocks noChangeArrowheads="1"/>
            </p:cNvSpPr>
            <p:nvPr/>
          </p:nvSpPr>
          <p:spPr bwMode="auto">
            <a:xfrm>
              <a:off x="158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4" name="Oval 12"/>
            <p:cNvSpPr>
              <a:spLocks noChangeArrowheads="1"/>
            </p:cNvSpPr>
            <p:nvPr/>
          </p:nvSpPr>
          <p:spPr bwMode="auto">
            <a:xfrm>
              <a:off x="164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5" name="Oval 13"/>
            <p:cNvSpPr>
              <a:spLocks noChangeArrowheads="1"/>
            </p:cNvSpPr>
            <p:nvPr/>
          </p:nvSpPr>
          <p:spPr bwMode="auto">
            <a:xfrm>
              <a:off x="169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6" name="Oval 14"/>
            <p:cNvSpPr>
              <a:spLocks noChangeArrowheads="1"/>
            </p:cNvSpPr>
            <p:nvPr/>
          </p:nvSpPr>
          <p:spPr bwMode="auto">
            <a:xfrm>
              <a:off x="175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7" name="Oval 15"/>
            <p:cNvSpPr>
              <a:spLocks noChangeArrowheads="1"/>
            </p:cNvSpPr>
            <p:nvPr/>
          </p:nvSpPr>
          <p:spPr bwMode="auto">
            <a:xfrm>
              <a:off x="181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8" name="Oval 16"/>
            <p:cNvSpPr>
              <a:spLocks noChangeArrowheads="1"/>
            </p:cNvSpPr>
            <p:nvPr/>
          </p:nvSpPr>
          <p:spPr bwMode="auto">
            <a:xfrm>
              <a:off x="186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9" name="Oval 17"/>
            <p:cNvSpPr>
              <a:spLocks noChangeArrowheads="1"/>
            </p:cNvSpPr>
            <p:nvPr/>
          </p:nvSpPr>
          <p:spPr bwMode="auto">
            <a:xfrm>
              <a:off x="192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0" name="Oval 18"/>
            <p:cNvSpPr>
              <a:spLocks noChangeArrowheads="1"/>
            </p:cNvSpPr>
            <p:nvPr/>
          </p:nvSpPr>
          <p:spPr bwMode="auto">
            <a:xfrm>
              <a:off x="197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1" name="Oval 19"/>
            <p:cNvSpPr>
              <a:spLocks noChangeArrowheads="1"/>
            </p:cNvSpPr>
            <p:nvPr/>
          </p:nvSpPr>
          <p:spPr bwMode="auto">
            <a:xfrm>
              <a:off x="203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2" name="Oval 20"/>
            <p:cNvSpPr>
              <a:spLocks noChangeArrowheads="1"/>
            </p:cNvSpPr>
            <p:nvPr/>
          </p:nvSpPr>
          <p:spPr bwMode="auto">
            <a:xfrm>
              <a:off x="214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3" name="Oval 21"/>
            <p:cNvSpPr>
              <a:spLocks noChangeArrowheads="1"/>
            </p:cNvSpPr>
            <p:nvPr/>
          </p:nvSpPr>
          <p:spPr bwMode="auto">
            <a:xfrm>
              <a:off x="226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4" name="Oval 22"/>
            <p:cNvSpPr>
              <a:spLocks noChangeArrowheads="1"/>
            </p:cNvSpPr>
            <p:nvPr/>
          </p:nvSpPr>
          <p:spPr bwMode="auto">
            <a:xfrm>
              <a:off x="237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5" name="Oval 23"/>
            <p:cNvSpPr>
              <a:spLocks noChangeArrowheads="1"/>
            </p:cNvSpPr>
            <p:nvPr/>
          </p:nvSpPr>
          <p:spPr bwMode="auto">
            <a:xfrm>
              <a:off x="248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6" name="Oval 24"/>
            <p:cNvSpPr>
              <a:spLocks noChangeArrowheads="1"/>
            </p:cNvSpPr>
            <p:nvPr/>
          </p:nvSpPr>
          <p:spPr bwMode="auto">
            <a:xfrm>
              <a:off x="265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7" name="Oval 25"/>
            <p:cNvSpPr>
              <a:spLocks noChangeArrowheads="1"/>
            </p:cNvSpPr>
            <p:nvPr/>
          </p:nvSpPr>
          <p:spPr bwMode="auto">
            <a:xfrm>
              <a:off x="276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8" name="Oval 26"/>
            <p:cNvSpPr>
              <a:spLocks noChangeArrowheads="1"/>
            </p:cNvSpPr>
            <p:nvPr/>
          </p:nvSpPr>
          <p:spPr bwMode="auto">
            <a:xfrm>
              <a:off x="282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79" name="Oval 27"/>
            <p:cNvSpPr>
              <a:spLocks noChangeArrowheads="1"/>
            </p:cNvSpPr>
            <p:nvPr/>
          </p:nvSpPr>
          <p:spPr bwMode="auto">
            <a:xfrm>
              <a:off x="293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0" name="Oval 28"/>
            <p:cNvSpPr>
              <a:spLocks noChangeArrowheads="1"/>
            </p:cNvSpPr>
            <p:nvPr/>
          </p:nvSpPr>
          <p:spPr bwMode="auto">
            <a:xfrm>
              <a:off x="305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1" name="Oval 29"/>
            <p:cNvSpPr>
              <a:spLocks noChangeArrowheads="1"/>
            </p:cNvSpPr>
            <p:nvPr/>
          </p:nvSpPr>
          <p:spPr bwMode="auto">
            <a:xfrm>
              <a:off x="316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2" name="Oval 30"/>
            <p:cNvSpPr>
              <a:spLocks noChangeArrowheads="1"/>
            </p:cNvSpPr>
            <p:nvPr/>
          </p:nvSpPr>
          <p:spPr bwMode="auto">
            <a:xfrm>
              <a:off x="327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3" name="Oval 31"/>
            <p:cNvSpPr>
              <a:spLocks noChangeArrowheads="1"/>
            </p:cNvSpPr>
            <p:nvPr/>
          </p:nvSpPr>
          <p:spPr bwMode="auto">
            <a:xfrm>
              <a:off x="338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4" name="Oval 32"/>
            <p:cNvSpPr>
              <a:spLocks noChangeArrowheads="1"/>
            </p:cNvSpPr>
            <p:nvPr/>
          </p:nvSpPr>
          <p:spPr bwMode="auto">
            <a:xfrm>
              <a:off x="344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5" name="Oval 33"/>
            <p:cNvSpPr>
              <a:spLocks noChangeArrowheads="1"/>
            </p:cNvSpPr>
            <p:nvPr/>
          </p:nvSpPr>
          <p:spPr bwMode="auto">
            <a:xfrm>
              <a:off x="355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6" name="Oval 34"/>
            <p:cNvSpPr>
              <a:spLocks noChangeArrowheads="1"/>
            </p:cNvSpPr>
            <p:nvPr/>
          </p:nvSpPr>
          <p:spPr bwMode="auto">
            <a:xfrm>
              <a:off x="361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7" name="Oval 35"/>
            <p:cNvSpPr>
              <a:spLocks noChangeArrowheads="1"/>
            </p:cNvSpPr>
            <p:nvPr/>
          </p:nvSpPr>
          <p:spPr bwMode="auto">
            <a:xfrm>
              <a:off x="367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8" name="Oval 36"/>
            <p:cNvSpPr>
              <a:spLocks noChangeArrowheads="1"/>
            </p:cNvSpPr>
            <p:nvPr/>
          </p:nvSpPr>
          <p:spPr bwMode="auto">
            <a:xfrm>
              <a:off x="372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89" name="Oval 37"/>
            <p:cNvSpPr>
              <a:spLocks noChangeArrowheads="1"/>
            </p:cNvSpPr>
            <p:nvPr/>
          </p:nvSpPr>
          <p:spPr bwMode="auto">
            <a:xfrm>
              <a:off x="378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0" name="Oval 38"/>
            <p:cNvSpPr>
              <a:spLocks noChangeArrowheads="1"/>
            </p:cNvSpPr>
            <p:nvPr/>
          </p:nvSpPr>
          <p:spPr bwMode="auto">
            <a:xfrm>
              <a:off x="384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1" name="Oval 39"/>
            <p:cNvSpPr>
              <a:spLocks noChangeArrowheads="1"/>
            </p:cNvSpPr>
            <p:nvPr/>
          </p:nvSpPr>
          <p:spPr bwMode="auto">
            <a:xfrm>
              <a:off x="389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2" name="Oval 40"/>
            <p:cNvSpPr>
              <a:spLocks noChangeArrowheads="1"/>
            </p:cNvSpPr>
            <p:nvPr/>
          </p:nvSpPr>
          <p:spPr bwMode="auto">
            <a:xfrm>
              <a:off x="209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3" name="Oval 41"/>
            <p:cNvSpPr>
              <a:spLocks noChangeArrowheads="1"/>
            </p:cNvSpPr>
            <p:nvPr/>
          </p:nvSpPr>
          <p:spPr bwMode="auto">
            <a:xfrm>
              <a:off x="220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4" name="Oval 42"/>
            <p:cNvSpPr>
              <a:spLocks noChangeArrowheads="1"/>
            </p:cNvSpPr>
            <p:nvPr/>
          </p:nvSpPr>
          <p:spPr bwMode="auto">
            <a:xfrm>
              <a:off x="231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5" name="Oval 43"/>
            <p:cNvSpPr>
              <a:spLocks noChangeArrowheads="1"/>
            </p:cNvSpPr>
            <p:nvPr/>
          </p:nvSpPr>
          <p:spPr bwMode="auto">
            <a:xfrm>
              <a:off x="243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6" name="Oval 44"/>
            <p:cNvSpPr>
              <a:spLocks noChangeArrowheads="1"/>
            </p:cNvSpPr>
            <p:nvPr/>
          </p:nvSpPr>
          <p:spPr bwMode="auto">
            <a:xfrm>
              <a:off x="254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7" name="Oval 45"/>
            <p:cNvSpPr>
              <a:spLocks noChangeArrowheads="1"/>
            </p:cNvSpPr>
            <p:nvPr/>
          </p:nvSpPr>
          <p:spPr bwMode="auto">
            <a:xfrm>
              <a:off x="260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8" name="Oval 46"/>
            <p:cNvSpPr>
              <a:spLocks noChangeArrowheads="1"/>
            </p:cNvSpPr>
            <p:nvPr/>
          </p:nvSpPr>
          <p:spPr bwMode="auto">
            <a:xfrm>
              <a:off x="271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99" name="Oval 47"/>
            <p:cNvSpPr>
              <a:spLocks noChangeArrowheads="1"/>
            </p:cNvSpPr>
            <p:nvPr/>
          </p:nvSpPr>
          <p:spPr bwMode="auto">
            <a:xfrm>
              <a:off x="288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200" name="Oval 48"/>
            <p:cNvSpPr>
              <a:spLocks noChangeArrowheads="1"/>
            </p:cNvSpPr>
            <p:nvPr/>
          </p:nvSpPr>
          <p:spPr bwMode="auto">
            <a:xfrm>
              <a:off x="299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201" name="Oval 49"/>
            <p:cNvSpPr>
              <a:spLocks noChangeArrowheads="1"/>
            </p:cNvSpPr>
            <p:nvPr/>
          </p:nvSpPr>
          <p:spPr bwMode="auto">
            <a:xfrm>
              <a:off x="310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202" name="Oval 50"/>
            <p:cNvSpPr>
              <a:spLocks noChangeArrowheads="1"/>
            </p:cNvSpPr>
            <p:nvPr/>
          </p:nvSpPr>
          <p:spPr bwMode="auto">
            <a:xfrm>
              <a:off x="322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203" name="Oval 51"/>
            <p:cNvSpPr>
              <a:spLocks noChangeArrowheads="1"/>
            </p:cNvSpPr>
            <p:nvPr/>
          </p:nvSpPr>
          <p:spPr bwMode="auto">
            <a:xfrm>
              <a:off x="333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204" name="Oval 52"/>
            <p:cNvSpPr>
              <a:spLocks noChangeArrowheads="1"/>
            </p:cNvSpPr>
            <p:nvPr/>
          </p:nvSpPr>
          <p:spPr bwMode="auto">
            <a:xfrm>
              <a:off x="350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</p:grpSp>
      <p:sp>
        <p:nvSpPr>
          <p:cNvPr id="44038" name="Line 106"/>
          <p:cNvSpPr>
            <a:spLocks noChangeShapeType="1"/>
          </p:cNvSpPr>
          <p:nvPr/>
        </p:nvSpPr>
        <p:spPr bwMode="auto">
          <a:xfrm>
            <a:off x="4413250" y="1677988"/>
            <a:ext cx="383857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44039" name="Group 111"/>
          <p:cNvGrpSpPr>
            <a:grpSpLocks/>
          </p:cNvGrpSpPr>
          <p:nvPr/>
        </p:nvGrpSpPr>
        <p:grpSpPr bwMode="auto">
          <a:xfrm flipV="1">
            <a:off x="4464050" y="2919413"/>
            <a:ext cx="3729038" cy="46037"/>
            <a:chOff x="1585" y="2104"/>
            <a:chExt cx="2349" cy="29"/>
          </a:xfrm>
        </p:grpSpPr>
        <p:sp>
          <p:nvSpPr>
            <p:cNvPr id="44121" name="Oval 112"/>
            <p:cNvSpPr>
              <a:spLocks noChangeArrowheads="1"/>
            </p:cNvSpPr>
            <p:nvPr/>
          </p:nvSpPr>
          <p:spPr bwMode="auto">
            <a:xfrm>
              <a:off x="158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2" name="Oval 113"/>
            <p:cNvSpPr>
              <a:spLocks noChangeArrowheads="1"/>
            </p:cNvSpPr>
            <p:nvPr/>
          </p:nvSpPr>
          <p:spPr bwMode="auto">
            <a:xfrm>
              <a:off x="164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3" name="Oval 114"/>
            <p:cNvSpPr>
              <a:spLocks noChangeArrowheads="1"/>
            </p:cNvSpPr>
            <p:nvPr/>
          </p:nvSpPr>
          <p:spPr bwMode="auto">
            <a:xfrm>
              <a:off x="169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4" name="Oval 115"/>
            <p:cNvSpPr>
              <a:spLocks noChangeArrowheads="1"/>
            </p:cNvSpPr>
            <p:nvPr/>
          </p:nvSpPr>
          <p:spPr bwMode="auto">
            <a:xfrm>
              <a:off x="175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5" name="Oval 116"/>
            <p:cNvSpPr>
              <a:spLocks noChangeArrowheads="1"/>
            </p:cNvSpPr>
            <p:nvPr/>
          </p:nvSpPr>
          <p:spPr bwMode="auto">
            <a:xfrm>
              <a:off x="181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6" name="Oval 117"/>
            <p:cNvSpPr>
              <a:spLocks noChangeArrowheads="1"/>
            </p:cNvSpPr>
            <p:nvPr/>
          </p:nvSpPr>
          <p:spPr bwMode="auto">
            <a:xfrm>
              <a:off x="186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7" name="Oval 118"/>
            <p:cNvSpPr>
              <a:spLocks noChangeArrowheads="1"/>
            </p:cNvSpPr>
            <p:nvPr/>
          </p:nvSpPr>
          <p:spPr bwMode="auto">
            <a:xfrm>
              <a:off x="192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8" name="Oval 119"/>
            <p:cNvSpPr>
              <a:spLocks noChangeArrowheads="1"/>
            </p:cNvSpPr>
            <p:nvPr/>
          </p:nvSpPr>
          <p:spPr bwMode="auto">
            <a:xfrm>
              <a:off x="197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29" name="Oval 120"/>
            <p:cNvSpPr>
              <a:spLocks noChangeArrowheads="1"/>
            </p:cNvSpPr>
            <p:nvPr/>
          </p:nvSpPr>
          <p:spPr bwMode="auto">
            <a:xfrm>
              <a:off x="203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0" name="Oval 121"/>
            <p:cNvSpPr>
              <a:spLocks noChangeArrowheads="1"/>
            </p:cNvSpPr>
            <p:nvPr/>
          </p:nvSpPr>
          <p:spPr bwMode="auto">
            <a:xfrm>
              <a:off x="214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1" name="Oval 122"/>
            <p:cNvSpPr>
              <a:spLocks noChangeArrowheads="1"/>
            </p:cNvSpPr>
            <p:nvPr/>
          </p:nvSpPr>
          <p:spPr bwMode="auto">
            <a:xfrm>
              <a:off x="226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2" name="Oval 123"/>
            <p:cNvSpPr>
              <a:spLocks noChangeArrowheads="1"/>
            </p:cNvSpPr>
            <p:nvPr/>
          </p:nvSpPr>
          <p:spPr bwMode="auto">
            <a:xfrm>
              <a:off x="237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3" name="Oval 124"/>
            <p:cNvSpPr>
              <a:spLocks noChangeArrowheads="1"/>
            </p:cNvSpPr>
            <p:nvPr/>
          </p:nvSpPr>
          <p:spPr bwMode="auto">
            <a:xfrm>
              <a:off x="248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4" name="Oval 125"/>
            <p:cNvSpPr>
              <a:spLocks noChangeArrowheads="1"/>
            </p:cNvSpPr>
            <p:nvPr/>
          </p:nvSpPr>
          <p:spPr bwMode="auto">
            <a:xfrm>
              <a:off x="265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5" name="Oval 126"/>
            <p:cNvSpPr>
              <a:spLocks noChangeArrowheads="1"/>
            </p:cNvSpPr>
            <p:nvPr/>
          </p:nvSpPr>
          <p:spPr bwMode="auto">
            <a:xfrm>
              <a:off x="276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6" name="Oval 127"/>
            <p:cNvSpPr>
              <a:spLocks noChangeArrowheads="1"/>
            </p:cNvSpPr>
            <p:nvPr/>
          </p:nvSpPr>
          <p:spPr bwMode="auto">
            <a:xfrm>
              <a:off x="282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7" name="Oval 128"/>
            <p:cNvSpPr>
              <a:spLocks noChangeArrowheads="1"/>
            </p:cNvSpPr>
            <p:nvPr/>
          </p:nvSpPr>
          <p:spPr bwMode="auto">
            <a:xfrm>
              <a:off x="293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8" name="Oval 129"/>
            <p:cNvSpPr>
              <a:spLocks noChangeArrowheads="1"/>
            </p:cNvSpPr>
            <p:nvPr/>
          </p:nvSpPr>
          <p:spPr bwMode="auto">
            <a:xfrm>
              <a:off x="305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39" name="Oval 130"/>
            <p:cNvSpPr>
              <a:spLocks noChangeArrowheads="1"/>
            </p:cNvSpPr>
            <p:nvPr/>
          </p:nvSpPr>
          <p:spPr bwMode="auto">
            <a:xfrm>
              <a:off x="316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0" name="Oval 131"/>
            <p:cNvSpPr>
              <a:spLocks noChangeArrowheads="1"/>
            </p:cNvSpPr>
            <p:nvPr/>
          </p:nvSpPr>
          <p:spPr bwMode="auto">
            <a:xfrm>
              <a:off x="3276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1" name="Oval 132"/>
            <p:cNvSpPr>
              <a:spLocks noChangeArrowheads="1"/>
            </p:cNvSpPr>
            <p:nvPr/>
          </p:nvSpPr>
          <p:spPr bwMode="auto">
            <a:xfrm>
              <a:off x="3389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2" name="Oval 133"/>
            <p:cNvSpPr>
              <a:spLocks noChangeArrowheads="1"/>
            </p:cNvSpPr>
            <p:nvPr/>
          </p:nvSpPr>
          <p:spPr bwMode="auto">
            <a:xfrm>
              <a:off x="344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3" name="Oval 134"/>
            <p:cNvSpPr>
              <a:spLocks noChangeArrowheads="1"/>
            </p:cNvSpPr>
            <p:nvPr/>
          </p:nvSpPr>
          <p:spPr bwMode="auto">
            <a:xfrm>
              <a:off x="355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4" name="Oval 135"/>
            <p:cNvSpPr>
              <a:spLocks noChangeArrowheads="1"/>
            </p:cNvSpPr>
            <p:nvPr/>
          </p:nvSpPr>
          <p:spPr bwMode="auto">
            <a:xfrm>
              <a:off x="361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5" name="Oval 136"/>
            <p:cNvSpPr>
              <a:spLocks noChangeArrowheads="1"/>
            </p:cNvSpPr>
            <p:nvPr/>
          </p:nvSpPr>
          <p:spPr bwMode="auto">
            <a:xfrm>
              <a:off x="367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6" name="Oval 137"/>
            <p:cNvSpPr>
              <a:spLocks noChangeArrowheads="1"/>
            </p:cNvSpPr>
            <p:nvPr/>
          </p:nvSpPr>
          <p:spPr bwMode="auto">
            <a:xfrm>
              <a:off x="372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7" name="Oval 138"/>
            <p:cNvSpPr>
              <a:spLocks noChangeArrowheads="1"/>
            </p:cNvSpPr>
            <p:nvPr/>
          </p:nvSpPr>
          <p:spPr bwMode="auto">
            <a:xfrm>
              <a:off x="378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8" name="Oval 139"/>
            <p:cNvSpPr>
              <a:spLocks noChangeArrowheads="1"/>
            </p:cNvSpPr>
            <p:nvPr/>
          </p:nvSpPr>
          <p:spPr bwMode="auto">
            <a:xfrm>
              <a:off x="384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49" name="Oval 140"/>
            <p:cNvSpPr>
              <a:spLocks noChangeArrowheads="1"/>
            </p:cNvSpPr>
            <p:nvPr/>
          </p:nvSpPr>
          <p:spPr bwMode="auto">
            <a:xfrm>
              <a:off x="389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0" name="Oval 141"/>
            <p:cNvSpPr>
              <a:spLocks noChangeArrowheads="1"/>
            </p:cNvSpPr>
            <p:nvPr/>
          </p:nvSpPr>
          <p:spPr bwMode="auto">
            <a:xfrm>
              <a:off x="209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1" name="Oval 142"/>
            <p:cNvSpPr>
              <a:spLocks noChangeArrowheads="1"/>
            </p:cNvSpPr>
            <p:nvPr/>
          </p:nvSpPr>
          <p:spPr bwMode="auto">
            <a:xfrm>
              <a:off x="2205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2" name="Oval 143"/>
            <p:cNvSpPr>
              <a:spLocks noChangeArrowheads="1"/>
            </p:cNvSpPr>
            <p:nvPr/>
          </p:nvSpPr>
          <p:spPr bwMode="auto">
            <a:xfrm>
              <a:off x="2318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3" name="Oval 144"/>
            <p:cNvSpPr>
              <a:spLocks noChangeArrowheads="1"/>
            </p:cNvSpPr>
            <p:nvPr/>
          </p:nvSpPr>
          <p:spPr bwMode="auto">
            <a:xfrm>
              <a:off x="243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4" name="Oval 145"/>
            <p:cNvSpPr>
              <a:spLocks noChangeArrowheads="1"/>
            </p:cNvSpPr>
            <p:nvPr/>
          </p:nvSpPr>
          <p:spPr bwMode="auto">
            <a:xfrm>
              <a:off x="254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5" name="Oval 146"/>
            <p:cNvSpPr>
              <a:spLocks noChangeArrowheads="1"/>
            </p:cNvSpPr>
            <p:nvPr/>
          </p:nvSpPr>
          <p:spPr bwMode="auto">
            <a:xfrm>
              <a:off x="260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6" name="Oval 147"/>
            <p:cNvSpPr>
              <a:spLocks noChangeArrowheads="1"/>
            </p:cNvSpPr>
            <p:nvPr/>
          </p:nvSpPr>
          <p:spPr bwMode="auto">
            <a:xfrm>
              <a:off x="271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7" name="Oval 148"/>
            <p:cNvSpPr>
              <a:spLocks noChangeArrowheads="1"/>
            </p:cNvSpPr>
            <p:nvPr/>
          </p:nvSpPr>
          <p:spPr bwMode="auto">
            <a:xfrm>
              <a:off x="2881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8" name="Oval 149"/>
            <p:cNvSpPr>
              <a:spLocks noChangeArrowheads="1"/>
            </p:cNvSpPr>
            <p:nvPr/>
          </p:nvSpPr>
          <p:spPr bwMode="auto">
            <a:xfrm>
              <a:off x="2994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59" name="Oval 150"/>
            <p:cNvSpPr>
              <a:spLocks noChangeArrowheads="1"/>
            </p:cNvSpPr>
            <p:nvPr/>
          </p:nvSpPr>
          <p:spPr bwMode="auto">
            <a:xfrm>
              <a:off x="3107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0" name="Oval 151"/>
            <p:cNvSpPr>
              <a:spLocks noChangeArrowheads="1"/>
            </p:cNvSpPr>
            <p:nvPr/>
          </p:nvSpPr>
          <p:spPr bwMode="auto">
            <a:xfrm>
              <a:off x="3220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1" name="Oval 152"/>
            <p:cNvSpPr>
              <a:spLocks noChangeArrowheads="1"/>
            </p:cNvSpPr>
            <p:nvPr/>
          </p:nvSpPr>
          <p:spPr bwMode="auto">
            <a:xfrm>
              <a:off x="3333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62" name="Oval 153"/>
            <p:cNvSpPr>
              <a:spLocks noChangeArrowheads="1"/>
            </p:cNvSpPr>
            <p:nvPr/>
          </p:nvSpPr>
          <p:spPr bwMode="auto">
            <a:xfrm>
              <a:off x="3502" y="2104"/>
              <a:ext cx="37" cy="29"/>
            </a:xfrm>
            <a:prstGeom prst="ellipse">
              <a:avLst/>
            </a:prstGeom>
            <a:solidFill>
              <a:srgbClr val="24459C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</p:grpSp>
      <p:sp>
        <p:nvSpPr>
          <p:cNvPr id="44040" name="Line 155"/>
          <p:cNvSpPr>
            <a:spLocks noChangeShapeType="1"/>
          </p:cNvSpPr>
          <p:nvPr/>
        </p:nvSpPr>
        <p:spPr bwMode="auto">
          <a:xfrm flipV="1">
            <a:off x="4413250" y="3105150"/>
            <a:ext cx="383857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44041" name="Group 217"/>
          <p:cNvGrpSpPr>
            <a:grpSpLocks/>
          </p:cNvGrpSpPr>
          <p:nvPr/>
        </p:nvGrpSpPr>
        <p:grpSpPr bwMode="auto">
          <a:xfrm>
            <a:off x="4100513" y="1522413"/>
            <a:ext cx="4422775" cy="1738312"/>
            <a:chOff x="2462" y="865"/>
            <a:chExt cx="2786" cy="1095"/>
          </a:xfrm>
        </p:grpSpPr>
        <p:sp>
          <p:nvSpPr>
            <p:cNvPr id="44117" name="Line 54"/>
            <p:cNvSpPr>
              <a:spLocks noChangeShapeType="1"/>
            </p:cNvSpPr>
            <p:nvPr/>
          </p:nvSpPr>
          <p:spPr bwMode="auto">
            <a:xfrm>
              <a:off x="2645" y="865"/>
              <a:ext cx="2422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18" name="Line 154"/>
            <p:cNvSpPr>
              <a:spLocks noChangeShapeType="1"/>
            </p:cNvSpPr>
            <p:nvPr/>
          </p:nvSpPr>
          <p:spPr bwMode="auto">
            <a:xfrm flipV="1">
              <a:off x="2647" y="1960"/>
              <a:ext cx="2422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19" name="Arc 156"/>
            <p:cNvSpPr>
              <a:spLocks/>
            </p:cNvSpPr>
            <p:nvPr/>
          </p:nvSpPr>
          <p:spPr bwMode="auto">
            <a:xfrm flipH="1">
              <a:off x="4880" y="866"/>
              <a:ext cx="368" cy="1094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</a:path>
                <a:path w="43200" h="43200" stroke="0" extrusionOk="0">
                  <a:moveTo>
                    <a:pt x="21599" y="0"/>
                  </a:move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120" name="Arc 158"/>
            <p:cNvSpPr>
              <a:spLocks/>
            </p:cNvSpPr>
            <p:nvPr/>
          </p:nvSpPr>
          <p:spPr bwMode="auto">
            <a:xfrm flipH="1">
              <a:off x="2462" y="865"/>
              <a:ext cx="184" cy="1094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44042" name="Arc 159"/>
          <p:cNvSpPr>
            <a:spLocks/>
          </p:cNvSpPr>
          <p:nvPr/>
        </p:nvSpPr>
        <p:spPr bwMode="auto">
          <a:xfrm flipH="1">
            <a:off x="4360863" y="1841500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4043" name="Arc 160"/>
          <p:cNvSpPr>
            <a:spLocks/>
          </p:cNvSpPr>
          <p:nvPr/>
        </p:nvSpPr>
        <p:spPr bwMode="auto">
          <a:xfrm flipH="1">
            <a:off x="4452938" y="1847850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4044" name="Arc 161"/>
          <p:cNvSpPr>
            <a:spLocks/>
          </p:cNvSpPr>
          <p:nvPr/>
        </p:nvSpPr>
        <p:spPr bwMode="auto">
          <a:xfrm flipH="1">
            <a:off x="4538663" y="1841500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21"/>
                  <a:pt x="8977" y="648"/>
                  <a:pt x="20438" y="31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CA"/>
          </a:p>
        </p:txBody>
      </p:sp>
      <p:grpSp>
        <p:nvGrpSpPr>
          <p:cNvPr id="44045" name="Group 249"/>
          <p:cNvGrpSpPr>
            <a:grpSpLocks/>
          </p:cNvGrpSpPr>
          <p:nvPr/>
        </p:nvGrpSpPr>
        <p:grpSpPr bwMode="auto">
          <a:xfrm>
            <a:off x="5011738" y="1979613"/>
            <a:ext cx="1189037" cy="836612"/>
            <a:chOff x="3199" y="1123"/>
            <a:chExt cx="749" cy="527"/>
          </a:xfrm>
        </p:grpSpPr>
        <p:sp>
          <p:nvSpPr>
            <p:cNvPr id="44108" name="Line 164"/>
            <p:cNvSpPr>
              <a:spLocks noChangeShapeType="1"/>
            </p:cNvSpPr>
            <p:nvPr/>
          </p:nvSpPr>
          <p:spPr bwMode="auto">
            <a:xfrm>
              <a:off x="3279" y="1123"/>
              <a:ext cx="59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109" name="Line 165"/>
            <p:cNvSpPr>
              <a:spLocks noChangeShapeType="1"/>
            </p:cNvSpPr>
            <p:nvPr/>
          </p:nvSpPr>
          <p:spPr bwMode="auto">
            <a:xfrm flipV="1">
              <a:off x="3283" y="1650"/>
              <a:ext cx="583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10" name="Arc 166"/>
            <p:cNvSpPr>
              <a:spLocks/>
            </p:cNvSpPr>
            <p:nvPr/>
          </p:nvSpPr>
          <p:spPr bwMode="auto">
            <a:xfrm flipH="1">
              <a:off x="3771" y="1123"/>
              <a:ext cx="177" cy="52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111" name="Arc 167"/>
            <p:cNvSpPr>
              <a:spLocks/>
            </p:cNvSpPr>
            <p:nvPr/>
          </p:nvSpPr>
          <p:spPr bwMode="auto">
            <a:xfrm flipH="1">
              <a:off x="3199" y="1123"/>
              <a:ext cx="89" cy="52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112" name="AutoShape 176"/>
            <p:cNvSpPr>
              <a:spLocks noChangeArrowheads="1"/>
            </p:cNvSpPr>
            <p:nvPr/>
          </p:nvSpPr>
          <p:spPr bwMode="auto">
            <a:xfrm>
              <a:off x="3830" y="125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13" name="AutoShape 177"/>
            <p:cNvSpPr>
              <a:spLocks noChangeArrowheads="1"/>
            </p:cNvSpPr>
            <p:nvPr/>
          </p:nvSpPr>
          <p:spPr bwMode="auto">
            <a:xfrm>
              <a:off x="3268" y="125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14" name="Rectangle 178"/>
            <p:cNvSpPr>
              <a:spLocks noChangeArrowheads="1"/>
            </p:cNvSpPr>
            <p:nvPr/>
          </p:nvSpPr>
          <p:spPr bwMode="auto">
            <a:xfrm>
              <a:off x="3298" y="1231"/>
              <a:ext cx="86" cy="3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115" name="Line 179"/>
            <p:cNvSpPr>
              <a:spLocks noChangeShapeType="1"/>
            </p:cNvSpPr>
            <p:nvPr/>
          </p:nvSpPr>
          <p:spPr bwMode="auto">
            <a:xfrm flipH="1">
              <a:off x="3292" y="1259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16" name="Line 180"/>
            <p:cNvSpPr>
              <a:spLocks noChangeShapeType="1"/>
            </p:cNvSpPr>
            <p:nvPr/>
          </p:nvSpPr>
          <p:spPr bwMode="auto">
            <a:xfrm flipH="1">
              <a:off x="3296" y="1505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44046" name="Group 250"/>
          <p:cNvGrpSpPr>
            <a:grpSpLocks/>
          </p:cNvGrpSpPr>
          <p:nvPr/>
        </p:nvGrpSpPr>
        <p:grpSpPr bwMode="auto">
          <a:xfrm>
            <a:off x="6481763" y="1979613"/>
            <a:ext cx="1189037" cy="836612"/>
            <a:chOff x="4125" y="1123"/>
            <a:chExt cx="749" cy="527"/>
          </a:xfrm>
        </p:grpSpPr>
        <p:sp>
          <p:nvSpPr>
            <p:cNvPr id="44087" name="Line 171"/>
            <p:cNvSpPr>
              <a:spLocks noChangeShapeType="1"/>
            </p:cNvSpPr>
            <p:nvPr/>
          </p:nvSpPr>
          <p:spPr bwMode="auto">
            <a:xfrm>
              <a:off x="4205" y="1123"/>
              <a:ext cx="585" cy="0"/>
            </a:xfrm>
            <a:prstGeom prst="line">
              <a:avLst/>
            </a:pr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88" name="Line 172"/>
            <p:cNvSpPr>
              <a:spLocks noChangeShapeType="1"/>
            </p:cNvSpPr>
            <p:nvPr/>
          </p:nvSpPr>
          <p:spPr bwMode="auto">
            <a:xfrm flipV="1">
              <a:off x="4205" y="1650"/>
              <a:ext cx="583" cy="0"/>
            </a:xfrm>
            <a:prstGeom prst="line">
              <a:avLst/>
            </a:pr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89" name="Arc 173"/>
            <p:cNvSpPr>
              <a:spLocks/>
            </p:cNvSpPr>
            <p:nvPr/>
          </p:nvSpPr>
          <p:spPr bwMode="auto">
            <a:xfrm flipH="1">
              <a:off x="4697" y="1123"/>
              <a:ext cx="177" cy="52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90" name="Arc 174"/>
            <p:cNvSpPr>
              <a:spLocks/>
            </p:cNvSpPr>
            <p:nvPr/>
          </p:nvSpPr>
          <p:spPr bwMode="auto">
            <a:xfrm flipH="1">
              <a:off x="4125" y="1123"/>
              <a:ext cx="89" cy="52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91" name="Line 181"/>
            <p:cNvSpPr>
              <a:spLocks noChangeShapeType="1"/>
            </p:cNvSpPr>
            <p:nvPr/>
          </p:nvSpPr>
          <p:spPr bwMode="auto">
            <a:xfrm>
              <a:off x="4192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2" name="Line 185"/>
            <p:cNvSpPr>
              <a:spLocks noChangeShapeType="1"/>
            </p:cNvSpPr>
            <p:nvPr/>
          </p:nvSpPr>
          <p:spPr bwMode="auto">
            <a:xfrm>
              <a:off x="4221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3" name="Line 186"/>
            <p:cNvSpPr>
              <a:spLocks noChangeShapeType="1"/>
            </p:cNvSpPr>
            <p:nvPr/>
          </p:nvSpPr>
          <p:spPr bwMode="auto">
            <a:xfrm>
              <a:off x="4250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4" name="Line 187"/>
            <p:cNvSpPr>
              <a:spLocks noChangeShapeType="1"/>
            </p:cNvSpPr>
            <p:nvPr/>
          </p:nvSpPr>
          <p:spPr bwMode="auto">
            <a:xfrm>
              <a:off x="4279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5" name="Line 188"/>
            <p:cNvSpPr>
              <a:spLocks noChangeShapeType="1"/>
            </p:cNvSpPr>
            <p:nvPr/>
          </p:nvSpPr>
          <p:spPr bwMode="auto">
            <a:xfrm>
              <a:off x="4308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6" name="Line 189"/>
            <p:cNvSpPr>
              <a:spLocks noChangeShapeType="1"/>
            </p:cNvSpPr>
            <p:nvPr/>
          </p:nvSpPr>
          <p:spPr bwMode="auto">
            <a:xfrm>
              <a:off x="4337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7" name="Line 190"/>
            <p:cNvSpPr>
              <a:spLocks noChangeShapeType="1"/>
            </p:cNvSpPr>
            <p:nvPr/>
          </p:nvSpPr>
          <p:spPr bwMode="auto">
            <a:xfrm>
              <a:off x="4366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8" name="Line 191"/>
            <p:cNvSpPr>
              <a:spLocks noChangeShapeType="1"/>
            </p:cNvSpPr>
            <p:nvPr/>
          </p:nvSpPr>
          <p:spPr bwMode="auto">
            <a:xfrm>
              <a:off x="4395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99" name="Line 192"/>
            <p:cNvSpPr>
              <a:spLocks noChangeShapeType="1"/>
            </p:cNvSpPr>
            <p:nvPr/>
          </p:nvSpPr>
          <p:spPr bwMode="auto">
            <a:xfrm>
              <a:off x="4425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0" name="Line 193"/>
            <p:cNvSpPr>
              <a:spLocks noChangeShapeType="1"/>
            </p:cNvSpPr>
            <p:nvPr/>
          </p:nvSpPr>
          <p:spPr bwMode="auto">
            <a:xfrm>
              <a:off x="4454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1" name="Line 194"/>
            <p:cNvSpPr>
              <a:spLocks noChangeShapeType="1"/>
            </p:cNvSpPr>
            <p:nvPr/>
          </p:nvSpPr>
          <p:spPr bwMode="auto">
            <a:xfrm>
              <a:off x="4483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2" name="Line 195"/>
            <p:cNvSpPr>
              <a:spLocks noChangeShapeType="1"/>
            </p:cNvSpPr>
            <p:nvPr/>
          </p:nvSpPr>
          <p:spPr bwMode="auto">
            <a:xfrm>
              <a:off x="4512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3" name="Line 196"/>
            <p:cNvSpPr>
              <a:spLocks noChangeShapeType="1"/>
            </p:cNvSpPr>
            <p:nvPr/>
          </p:nvSpPr>
          <p:spPr bwMode="auto">
            <a:xfrm>
              <a:off x="4541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4" name="Line 197"/>
            <p:cNvSpPr>
              <a:spLocks noChangeShapeType="1"/>
            </p:cNvSpPr>
            <p:nvPr/>
          </p:nvSpPr>
          <p:spPr bwMode="auto">
            <a:xfrm>
              <a:off x="4570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5" name="Line 198"/>
            <p:cNvSpPr>
              <a:spLocks noChangeShapeType="1"/>
            </p:cNvSpPr>
            <p:nvPr/>
          </p:nvSpPr>
          <p:spPr bwMode="auto">
            <a:xfrm>
              <a:off x="4599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6" name="Line 202"/>
            <p:cNvSpPr>
              <a:spLocks noChangeShapeType="1"/>
            </p:cNvSpPr>
            <p:nvPr/>
          </p:nvSpPr>
          <p:spPr bwMode="auto">
            <a:xfrm>
              <a:off x="4628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107" name="Line 203"/>
            <p:cNvSpPr>
              <a:spLocks noChangeShapeType="1"/>
            </p:cNvSpPr>
            <p:nvPr/>
          </p:nvSpPr>
          <p:spPr bwMode="auto">
            <a:xfrm>
              <a:off x="4658" y="1222"/>
              <a:ext cx="0" cy="32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44047" name="Text Box 205"/>
          <p:cNvSpPr txBox="1">
            <a:spLocks noChangeArrowheads="1"/>
          </p:cNvSpPr>
          <p:nvPr/>
        </p:nvSpPr>
        <p:spPr bwMode="auto">
          <a:xfrm>
            <a:off x="7305675" y="928688"/>
            <a:ext cx="9810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800080"/>
                </a:solidFill>
                <a:cs typeface="Arial" charset="0"/>
                <a:sym typeface="Symbol" pitchFamily="18" charset="2"/>
              </a:rPr>
              <a:t></a:t>
            </a:r>
            <a:r>
              <a:rPr lang="en-US" sz="1600">
                <a:solidFill>
                  <a:srgbClr val="800080"/>
                </a:solidFill>
                <a:cs typeface="Arial" charset="0"/>
              </a:rPr>
              <a:t>-</a:t>
            </a:r>
            <a:r>
              <a:rPr lang="en-US" sz="1400">
                <a:solidFill>
                  <a:srgbClr val="800080"/>
                </a:solidFill>
                <a:cs typeface="Arial" charset="0"/>
              </a:rPr>
              <a:t>metal </a:t>
            </a:r>
          </a:p>
          <a:p>
            <a:pPr algn="ctr" eaLnBrk="0" hangingPunct="0"/>
            <a:r>
              <a:rPr lang="en-US" sz="1400">
                <a:solidFill>
                  <a:srgbClr val="800080"/>
                </a:solidFill>
                <a:cs typeface="Arial" charset="0"/>
              </a:rPr>
              <a:t>shield</a:t>
            </a:r>
            <a:endParaRPr lang="en-US" sz="160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44048" name="Text Box 206"/>
          <p:cNvSpPr txBox="1">
            <a:spLocks noChangeArrowheads="1"/>
          </p:cNvSpPr>
          <p:nvPr/>
        </p:nvSpPr>
        <p:spPr bwMode="auto">
          <a:xfrm>
            <a:off x="5637213" y="960438"/>
            <a:ext cx="1149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8000"/>
                </a:solidFill>
                <a:cs typeface="Arial" charset="0"/>
              </a:rPr>
              <a:t>1010 steel</a:t>
            </a:r>
          </a:p>
          <a:p>
            <a:pPr algn="ctr" eaLnBrk="0" hangingPunct="0"/>
            <a:r>
              <a:rPr lang="en-US" sz="1400">
                <a:solidFill>
                  <a:srgbClr val="008000"/>
                </a:solidFill>
                <a:cs typeface="Arial" charset="0"/>
              </a:rPr>
              <a:t>flux return</a:t>
            </a:r>
          </a:p>
        </p:txBody>
      </p:sp>
      <p:sp>
        <p:nvSpPr>
          <p:cNvPr id="44049" name="Text Box 208"/>
          <p:cNvSpPr txBox="1">
            <a:spLocks noChangeArrowheads="1"/>
          </p:cNvSpPr>
          <p:nvPr/>
        </p:nvSpPr>
        <p:spPr bwMode="auto">
          <a:xfrm>
            <a:off x="4451350" y="960438"/>
            <a:ext cx="971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24459C"/>
                </a:solidFill>
                <a:cs typeface="Arial" charset="0"/>
              </a:rPr>
              <a:t>10 Gauss</a:t>
            </a:r>
          </a:p>
          <a:p>
            <a:pPr algn="ctr" eaLnBrk="0" hangingPunct="0"/>
            <a:r>
              <a:rPr lang="en-US" sz="1400">
                <a:solidFill>
                  <a:srgbClr val="24459C"/>
                </a:solidFill>
                <a:cs typeface="Arial" charset="0"/>
              </a:rPr>
              <a:t>solenoid</a:t>
            </a:r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050" name="Text Box 209"/>
          <p:cNvSpPr txBox="1">
            <a:spLocks noChangeArrowheads="1"/>
          </p:cNvSpPr>
          <p:nvPr/>
        </p:nvSpPr>
        <p:spPr bwMode="auto">
          <a:xfrm>
            <a:off x="5118100" y="3303588"/>
            <a:ext cx="815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CC0000"/>
                </a:solidFill>
                <a:cs typeface="Arial" charset="0"/>
              </a:rPr>
              <a:t>RF spin</a:t>
            </a:r>
            <a:br>
              <a:rPr lang="en-US" sz="1400">
                <a:solidFill>
                  <a:srgbClr val="CC0000"/>
                </a:solidFill>
                <a:cs typeface="Arial" charset="0"/>
              </a:rPr>
            </a:br>
            <a:r>
              <a:rPr lang="en-US" sz="1400">
                <a:solidFill>
                  <a:srgbClr val="CC0000"/>
                </a:solidFill>
                <a:cs typeface="Arial" charset="0"/>
              </a:rPr>
              <a:t>rotator</a:t>
            </a:r>
          </a:p>
        </p:txBody>
      </p:sp>
      <p:sp>
        <p:nvSpPr>
          <p:cNvPr id="44051" name="Text Box 210"/>
          <p:cNvSpPr txBox="1">
            <a:spLocks noChangeArrowheads="1"/>
          </p:cNvSpPr>
          <p:nvPr/>
        </p:nvSpPr>
        <p:spPr bwMode="auto">
          <a:xfrm>
            <a:off x="6500813" y="3324225"/>
            <a:ext cx="1296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aseline="30000">
                <a:solidFill>
                  <a:srgbClr val="FF8000"/>
                </a:solidFill>
                <a:cs typeface="Arial" charset="0"/>
              </a:rPr>
              <a:t>3</a:t>
            </a:r>
            <a:r>
              <a:rPr lang="en-US" sz="1400">
                <a:solidFill>
                  <a:srgbClr val="FF8000"/>
                </a:solidFill>
                <a:cs typeface="Arial" charset="0"/>
              </a:rPr>
              <a:t>He target /</a:t>
            </a:r>
          </a:p>
          <a:p>
            <a:pPr algn="ctr" eaLnBrk="0" hangingPunct="0"/>
            <a:r>
              <a:rPr lang="en-US" sz="1400">
                <a:solidFill>
                  <a:srgbClr val="FF8000"/>
                </a:solidFill>
                <a:cs typeface="Arial" charset="0"/>
              </a:rPr>
              <a:t>ion chamber</a:t>
            </a:r>
          </a:p>
        </p:txBody>
      </p:sp>
      <p:grpSp>
        <p:nvGrpSpPr>
          <p:cNvPr id="44052" name="Group 235"/>
          <p:cNvGrpSpPr>
            <a:grpSpLocks/>
          </p:cNvGrpSpPr>
          <p:nvPr/>
        </p:nvGrpSpPr>
        <p:grpSpPr bwMode="auto">
          <a:xfrm>
            <a:off x="579438" y="2195513"/>
            <a:ext cx="952500" cy="390525"/>
            <a:chOff x="290" y="1289"/>
            <a:chExt cx="600" cy="246"/>
          </a:xfrm>
        </p:grpSpPr>
        <p:sp>
          <p:nvSpPr>
            <p:cNvPr id="44084" name="AutoShape 212"/>
            <p:cNvSpPr>
              <a:spLocks noChangeArrowheads="1"/>
            </p:cNvSpPr>
            <p:nvPr/>
          </p:nvSpPr>
          <p:spPr bwMode="auto">
            <a:xfrm>
              <a:off x="828" y="128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085" name="Line 213"/>
            <p:cNvSpPr>
              <a:spLocks noChangeShapeType="1"/>
            </p:cNvSpPr>
            <p:nvPr/>
          </p:nvSpPr>
          <p:spPr bwMode="auto">
            <a:xfrm flipH="1">
              <a:off x="290" y="1289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86" name="Line 214"/>
            <p:cNvSpPr>
              <a:spLocks noChangeShapeType="1"/>
            </p:cNvSpPr>
            <p:nvPr/>
          </p:nvSpPr>
          <p:spPr bwMode="auto">
            <a:xfrm flipH="1">
              <a:off x="290" y="1535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44053" name="Group 234"/>
          <p:cNvGrpSpPr>
            <a:grpSpLocks/>
          </p:cNvGrpSpPr>
          <p:nvPr/>
        </p:nvGrpSpPr>
        <p:grpSpPr bwMode="auto">
          <a:xfrm>
            <a:off x="2252663" y="1982788"/>
            <a:ext cx="1250950" cy="830262"/>
            <a:chOff x="1076" y="1155"/>
            <a:chExt cx="788" cy="523"/>
          </a:xfrm>
        </p:grpSpPr>
        <p:sp>
          <p:nvSpPr>
            <p:cNvPr id="44075" name="Rectangle 223"/>
            <p:cNvSpPr>
              <a:spLocks noChangeArrowheads="1"/>
            </p:cNvSpPr>
            <p:nvPr/>
          </p:nvSpPr>
          <p:spPr bwMode="auto">
            <a:xfrm>
              <a:off x="1077" y="1155"/>
              <a:ext cx="787" cy="523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CA" sz="2400" i="1">
                <a:solidFill>
                  <a:srgbClr val="000000"/>
                </a:solidFill>
                <a:latin typeface="Times" pitchFamily="-128" charset="0"/>
                <a:cs typeface="Arial" charset="0"/>
              </a:endParaRPr>
            </a:p>
          </p:txBody>
        </p:sp>
        <p:sp>
          <p:nvSpPr>
            <p:cNvPr id="44076" name="Arc 224"/>
            <p:cNvSpPr>
              <a:spLocks/>
            </p:cNvSpPr>
            <p:nvPr/>
          </p:nvSpPr>
          <p:spPr bwMode="auto">
            <a:xfrm>
              <a:off x="1079" y="1272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77" name="Arc 225"/>
            <p:cNvSpPr>
              <a:spLocks/>
            </p:cNvSpPr>
            <p:nvPr/>
          </p:nvSpPr>
          <p:spPr bwMode="auto">
            <a:xfrm>
              <a:off x="1079" y="1324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78" name="Arc 226"/>
            <p:cNvSpPr>
              <a:spLocks/>
            </p:cNvSpPr>
            <p:nvPr/>
          </p:nvSpPr>
          <p:spPr bwMode="auto">
            <a:xfrm>
              <a:off x="1079" y="1376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79" name="Arc 227"/>
            <p:cNvSpPr>
              <a:spLocks/>
            </p:cNvSpPr>
            <p:nvPr/>
          </p:nvSpPr>
          <p:spPr bwMode="auto">
            <a:xfrm>
              <a:off x="1079" y="1428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80" name="Arc 228"/>
            <p:cNvSpPr>
              <a:spLocks/>
            </p:cNvSpPr>
            <p:nvPr/>
          </p:nvSpPr>
          <p:spPr bwMode="auto">
            <a:xfrm>
              <a:off x="1079" y="1480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81" name="Arc 229"/>
            <p:cNvSpPr>
              <a:spLocks/>
            </p:cNvSpPr>
            <p:nvPr/>
          </p:nvSpPr>
          <p:spPr bwMode="auto">
            <a:xfrm>
              <a:off x="1079" y="1531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0"/>
                  </a:cubicBezTo>
                  <a:cubicBezTo>
                    <a:pt x="20259" y="0"/>
                    <a:pt x="25255" y="1852"/>
                    <a:pt x="29173" y="5220"/>
                  </a:cubicBezTo>
                  <a:lnTo>
                    <a:pt x="15092" y="21600"/>
                  </a:lnTo>
                  <a:close/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82" name="Line 230"/>
            <p:cNvSpPr>
              <a:spLocks noChangeShapeType="1"/>
            </p:cNvSpPr>
            <p:nvPr/>
          </p:nvSpPr>
          <p:spPr bwMode="auto">
            <a:xfrm>
              <a:off x="1076" y="1215"/>
              <a:ext cx="788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4083" name="Line 231"/>
            <p:cNvSpPr>
              <a:spLocks noChangeShapeType="1"/>
            </p:cNvSpPr>
            <p:nvPr/>
          </p:nvSpPr>
          <p:spPr bwMode="auto">
            <a:xfrm>
              <a:off x="1076" y="1618"/>
              <a:ext cx="788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44054" name="Text Box 233"/>
          <p:cNvSpPr txBox="1">
            <a:spLocks noChangeArrowheads="1"/>
          </p:cNvSpPr>
          <p:nvPr/>
        </p:nvSpPr>
        <p:spPr bwMode="auto">
          <a:xfrm>
            <a:off x="2132013" y="1122363"/>
            <a:ext cx="16176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333399"/>
                </a:solidFill>
                <a:cs typeface="Arial" charset="0"/>
              </a:rPr>
              <a:t>supermirror</a:t>
            </a:r>
          </a:p>
          <a:p>
            <a:pPr algn="ctr" eaLnBrk="0" hangingPunct="0"/>
            <a:r>
              <a:rPr lang="en-US" sz="1400">
                <a:solidFill>
                  <a:srgbClr val="333399"/>
                </a:solidFill>
                <a:cs typeface="Arial" charset="0"/>
              </a:rPr>
              <a:t>bender polarizer</a:t>
            </a:r>
          </a:p>
          <a:p>
            <a:pPr algn="ctr" eaLnBrk="0" hangingPunct="0"/>
            <a:r>
              <a:rPr lang="en-US" sz="1400">
                <a:solidFill>
                  <a:srgbClr val="333399"/>
                </a:solidFill>
                <a:cs typeface="Arial" charset="0"/>
              </a:rPr>
              <a:t>(transverse)</a:t>
            </a:r>
          </a:p>
        </p:txBody>
      </p:sp>
      <p:sp>
        <p:nvSpPr>
          <p:cNvPr id="44055" name="Text Box 236"/>
          <p:cNvSpPr txBox="1">
            <a:spLocks noChangeArrowheads="1"/>
          </p:cNvSpPr>
          <p:nvPr/>
        </p:nvSpPr>
        <p:spPr bwMode="auto">
          <a:xfrm>
            <a:off x="357188" y="1252538"/>
            <a:ext cx="1355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CC0000"/>
                </a:solidFill>
                <a:cs typeface="Arial" charset="0"/>
              </a:rPr>
              <a:t>FnPB cold</a:t>
            </a:r>
          </a:p>
          <a:p>
            <a:pPr algn="ctr" eaLnBrk="0" hangingPunct="0"/>
            <a:r>
              <a:rPr lang="en-US" sz="1400">
                <a:solidFill>
                  <a:srgbClr val="CC0000"/>
                </a:solidFill>
                <a:cs typeface="Arial" charset="0"/>
              </a:rPr>
              <a:t>neutron guide</a:t>
            </a:r>
          </a:p>
        </p:txBody>
      </p:sp>
      <p:grpSp>
        <p:nvGrpSpPr>
          <p:cNvPr id="44056" name="Group 244"/>
          <p:cNvGrpSpPr>
            <a:grpSpLocks/>
          </p:cNvGrpSpPr>
          <p:nvPr/>
        </p:nvGrpSpPr>
        <p:grpSpPr bwMode="auto">
          <a:xfrm>
            <a:off x="1690688" y="2065338"/>
            <a:ext cx="417512" cy="646112"/>
            <a:chOff x="950" y="1207"/>
            <a:chExt cx="263" cy="407"/>
          </a:xfrm>
        </p:grpSpPr>
        <p:grpSp>
          <p:nvGrpSpPr>
            <p:cNvPr id="44070" name="Group 243"/>
            <p:cNvGrpSpPr>
              <a:grpSpLocks/>
            </p:cNvGrpSpPr>
            <p:nvPr/>
          </p:nvGrpSpPr>
          <p:grpSpPr bwMode="auto">
            <a:xfrm>
              <a:off x="1015" y="1207"/>
              <a:ext cx="132" cy="405"/>
              <a:chOff x="696" y="1207"/>
              <a:chExt cx="451" cy="405"/>
            </a:xfrm>
          </p:grpSpPr>
          <p:sp>
            <p:nvSpPr>
              <p:cNvPr id="44073" name="Line 239"/>
              <p:cNvSpPr>
                <a:spLocks noChangeAspect="1" noChangeShapeType="1"/>
              </p:cNvSpPr>
              <p:nvPr/>
            </p:nvSpPr>
            <p:spPr bwMode="auto">
              <a:xfrm>
                <a:off x="696" y="1207"/>
                <a:ext cx="451" cy="0"/>
              </a:xfrm>
              <a:prstGeom prst="line">
                <a:avLst/>
              </a:prstGeom>
              <a:noFill/>
              <a:ln w="1905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44074" name="Line 240"/>
              <p:cNvSpPr>
                <a:spLocks noChangeAspect="1" noChangeShapeType="1"/>
              </p:cNvSpPr>
              <p:nvPr/>
            </p:nvSpPr>
            <p:spPr bwMode="auto">
              <a:xfrm flipV="1">
                <a:off x="696" y="1612"/>
                <a:ext cx="451" cy="0"/>
              </a:xfrm>
              <a:prstGeom prst="line">
                <a:avLst/>
              </a:prstGeom>
              <a:noFill/>
              <a:ln w="19050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  <p:sp>
          <p:nvSpPr>
            <p:cNvPr id="44071" name="Arc 241"/>
            <p:cNvSpPr>
              <a:spLocks noChangeAspect="1"/>
            </p:cNvSpPr>
            <p:nvPr/>
          </p:nvSpPr>
          <p:spPr bwMode="auto">
            <a:xfrm flipH="1">
              <a:off x="1076" y="1207"/>
              <a:ext cx="137" cy="40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121"/>
                    <a:pt x="8977" y="648"/>
                    <a:pt x="20438" y="3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44072" name="Arc 242"/>
            <p:cNvSpPr>
              <a:spLocks noChangeAspect="1"/>
            </p:cNvSpPr>
            <p:nvPr/>
          </p:nvSpPr>
          <p:spPr bwMode="auto">
            <a:xfrm flipH="1">
              <a:off x="950" y="1207"/>
              <a:ext cx="69" cy="40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8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44057" name="Text Box 245"/>
          <p:cNvSpPr txBox="1">
            <a:spLocks noChangeArrowheads="1"/>
          </p:cNvSpPr>
          <p:nvPr/>
        </p:nvSpPr>
        <p:spPr bwMode="auto">
          <a:xfrm>
            <a:off x="1419225" y="2916238"/>
            <a:ext cx="1028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aseline="30000">
                <a:solidFill>
                  <a:srgbClr val="FF8000"/>
                </a:solidFill>
                <a:cs typeface="Arial" charset="0"/>
              </a:rPr>
              <a:t>3</a:t>
            </a:r>
            <a:r>
              <a:rPr lang="en-US" sz="1400">
                <a:solidFill>
                  <a:srgbClr val="FF8000"/>
                </a:solidFill>
                <a:cs typeface="Arial" charset="0"/>
              </a:rPr>
              <a:t>He Beam</a:t>
            </a:r>
          </a:p>
          <a:p>
            <a:pPr algn="ctr" eaLnBrk="0" hangingPunct="0"/>
            <a:r>
              <a:rPr lang="en-US" sz="1400">
                <a:solidFill>
                  <a:srgbClr val="FF8000"/>
                </a:solidFill>
                <a:cs typeface="Arial" charset="0"/>
              </a:rPr>
              <a:t>Monitor</a:t>
            </a:r>
          </a:p>
        </p:txBody>
      </p:sp>
      <p:sp>
        <p:nvSpPr>
          <p:cNvPr id="44058" name="Text Box 246"/>
          <p:cNvSpPr txBox="1">
            <a:spLocks noChangeArrowheads="1"/>
          </p:cNvSpPr>
          <p:nvPr/>
        </p:nvSpPr>
        <p:spPr bwMode="auto">
          <a:xfrm>
            <a:off x="3071813" y="3300413"/>
            <a:ext cx="1487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333399"/>
                </a:solidFill>
                <a:cs typeface="Arial" charset="0"/>
              </a:rPr>
              <a:t>transition field</a:t>
            </a:r>
          </a:p>
          <a:p>
            <a:pPr algn="ctr" eaLnBrk="0" hangingPunct="0"/>
            <a:r>
              <a:rPr lang="en-US" sz="1400">
                <a:solidFill>
                  <a:srgbClr val="333399"/>
                </a:solidFill>
                <a:cs typeface="Arial" charset="0"/>
              </a:rPr>
              <a:t>(not shown)</a:t>
            </a:r>
          </a:p>
        </p:txBody>
      </p:sp>
      <p:sp>
        <p:nvSpPr>
          <p:cNvPr id="44059" name="AutoShape 251"/>
          <p:cNvSpPr>
            <a:spLocks/>
          </p:cNvSpPr>
          <p:nvPr/>
        </p:nvSpPr>
        <p:spPr bwMode="auto">
          <a:xfrm rot="-5400000">
            <a:off x="1892300" y="2630488"/>
            <a:ext cx="330200" cy="3022600"/>
          </a:xfrm>
          <a:prstGeom prst="leftBrace">
            <a:avLst>
              <a:gd name="adj1" fmla="val 76282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CA" sz="2400" i="1">
              <a:solidFill>
                <a:srgbClr val="000000"/>
              </a:solidFill>
              <a:latin typeface="Times" pitchFamily="-128" charset="0"/>
              <a:cs typeface="Arial" charset="0"/>
            </a:endParaRPr>
          </a:p>
        </p:txBody>
      </p:sp>
      <p:sp>
        <p:nvSpPr>
          <p:cNvPr id="44060" name="Text Box 252"/>
          <p:cNvSpPr txBox="1">
            <a:spLocks noChangeArrowheads="1"/>
          </p:cNvSpPr>
          <p:nvPr/>
        </p:nvSpPr>
        <p:spPr bwMode="auto">
          <a:xfrm>
            <a:off x="1717675" y="441642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FNPB</a:t>
            </a:r>
          </a:p>
        </p:txBody>
      </p:sp>
      <p:sp>
        <p:nvSpPr>
          <p:cNvPr id="44061" name="AutoShape 254"/>
          <p:cNvSpPr>
            <a:spLocks/>
          </p:cNvSpPr>
          <p:nvPr/>
        </p:nvSpPr>
        <p:spPr bwMode="auto">
          <a:xfrm rot="-5400000">
            <a:off x="5961063" y="1854200"/>
            <a:ext cx="330200" cy="4575175"/>
          </a:xfrm>
          <a:prstGeom prst="leftBrace">
            <a:avLst>
              <a:gd name="adj1" fmla="val 115465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CA" sz="2400" i="1">
              <a:solidFill>
                <a:srgbClr val="000000"/>
              </a:solidFill>
              <a:latin typeface="Times" pitchFamily="-128" charset="0"/>
              <a:cs typeface="Arial" charset="0"/>
            </a:endParaRPr>
          </a:p>
        </p:txBody>
      </p:sp>
      <p:sp>
        <p:nvSpPr>
          <p:cNvPr id="44062" name="Text Box 255"/>
          <p:cNvSpPr txBox="1">
            <a:spLocks noChangeArrowheads="1"/>
          </p:cNvSpPr>
          <p:nvPr/>
        </p:nvSpPr>
        <p:spPr bwMode="auto">
          <a:xfrm>
            <a:off x="5764213" y="4416425"/>
            <a:ext cx="773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n-</a:t>
            </a:r>
            <a:r>
              <a:rPr lang="en-US" sz="16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He</a:t>
            </a:r>
          </a:p>
        </p:txBody>
      </p:sp>
      <p:sp>
        <p:nvSpPr>
          <p:cNvPr id="332" name="Text Box 2"/>
          <p:cNvSpPr txBox="1">
            <a:spLocks noChangeArrowheads="1"/>
          </p:cNvSpPr>
          <p:nvPr/>
        </p:nvSpPr>
        <p:spPr bwMode="auto">
          <a:xfrm>
            <a:off x="3355975" y="190500"/>
            <a:ext cx="4573588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endParaRPr lang="en-GB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2368550" y="71438"/>
            <a:ext cx="4060825" cy="850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r>
              <a:rPr lang="en-GB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Experimental Setup</a:t>
            </a:r>
          </a:p>
        </p:txBody>
      </p:sp>
      <p:cxnSp>
        <p:nvCxnSpPr>
          <p:cNvPr id="335" name="Straight Connector 334"/>
          <p:cNvCxnSpPr/>
          <p:nvPr/>
        </p:nvCxnSpPr>
        <p:spPr>
          <a:xfrm rot="5400000">
            <a:off x="3571082" y="4929981"/>
            <a:ext cx="571500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rot="5400000">
            <a:off x="8285957" y="4928394"/>
            <a:ext cx="571500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/>
          <p:cNvCxnSpPr/>
          <p:nvPr/>
        </p:nvCxnSpPr>
        <p:spPr>
          <a:xfrm>
            <a:off x="3857625" y="4929188"/>
            <a:ext cx="4714875" cy="1587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68" name="Text Box 255"/>
          <p:cNvSpPr txBox="1">
            <a:spLocks noChangeArrowheads="1"/>
          </p:cNvSpPr>
          <p:nvPr/>
        </p:nvSpPr>
        <p:spPr bwMode="auto">
          <a:xfrm>
            <a:off x="5799138" y="5021263"/>
            <a:ext cx="773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~ 3 m</a:t>
            </a:r>
          </a:p>
        </p:txBody>
      </p:sp>
      <p:sp>
        <p:nvSpPr>
          <p:cNvPr id="44069" name="TextBox 339"/>
          <p:cNvSpPr txBox="1">
            <a:spLocks noChangeArrowheads="1"/>
          </p:cNvSpPr>
          <p:nvPr/>
        </p:nvSpPr>
        <p:spPr bwMode="auto">
          <a:xfrm>
            <a:off x="142875" y="5429250"/>
            <a:ext cx="68881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i="1">
                <a:solidFill>
                  <a:srgbClr val="000000"/>
                </a:solidFill>
                <a:cs typeface="Arial" charset="0"/>
              </a:rPr>
              <a:t>longitudinal holding field – suppressed PC asymmetry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i="1">
                <a:solidFill>
                  <a:srgbClr val="000000"/>
                </a:solidFill>
                <a:cs typeface="Arial" charset="0"/>
              </a:rPr>
              <a:t>RF spin flipper – negligible spin-dependent neutron velocity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i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He ion chamber – both target and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357313" y="87313"/>
            <a:ext cx="64912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23" tIns="40811" rIns="81623" bIns="40811" anchor="ctr"/>
          <a:lstStyle/>
          <a:p>
            <a:pPr defTabSz="414640" hangingPunct="0">
              <a:lnSpc>
                <a:spcPct val="15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</a:t>
            </a:r>
            <a:r>
              <a:rPr lang="en-GB" sz="32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</a:t>
            </a:r>
            <a:r>
              <a:rPr lang="en-GB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He Principle of Measurement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14313" y="714375"/>
            <a:ext cx="8501062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Measure the asymmetry in the number of forward going protons in a </a:t>
            </a:r>
            <a:r>
              <a:rPr lang="en-GB" i="1" baseline="3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</a:t>
            </a:r>
            <a:r>
              <a:rPr lang="en-GB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He wire chamber as a function of neutron spin: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238" y="2782888"/>
            <a:ext cx="4119562" cy="293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85738" y="5895975"/>
            <a:ext cx="8501062" cy="782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endParaRPr lang="en-GB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1438" y="3198813"/>
            <a:ext cx="4252912" cy="3516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wire chamber is both target and   </a:t>
            </a: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detector</a:t>
            </a: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wires run vertical or horizontal</a:t>
            </a: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endParaRPr lang="en-GB" sz="16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no crossed wire: keep the field   </a:t>
            </a: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simple to avoid electron  </a:t>
            </a:r>
          </a:p>
          <a:p>
            <a:pPr defTabSz="414640" hangingPunct="0">
              <a:lnSpc>
                <a:spcPct val="124000"/>
              </a:lnSpc>
              <a:buClr>
                <a:srgbClr val="000000"/>
              </a:buClr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/>
            </a:pP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multiplication (non-</a:t>
            </a:r>
            <a:r>
              <a:rPr lang="en-GB" sz="16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linearities</a:t>
            </a:r>
            <a:r>
              <a:rPr lang="en-GB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72000" y="5867401"/>
            <a:ext cx="2971800" cy="609599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6042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5943601"/>
            <a:ext cx="2743200" cy="492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25" name="Picture 12"/>
          <p:cNvPicPr>
            <a:picLocks noChangeAspect="1" noChangeArrowheads="1"/>
          </p:cNvPicPr>
          <p:nvPr/>
        </p:nvPicPr>
        <p:blipFill>
          <a:blip r:embed="rId6" cstate="print"/>
          <a:srcRect t="52547"/>
          <a:stretch>
            <a:fillRect/>
          </a:stretch>
        </p:blipFill>
        <p:spPr bwMode="auto">
          <a:xfrm>
            <a:off x="142875" y="1643063"/>
            <a:ext cx="12223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397000" y="1709738"/>
            <a:ext cx="5356225" cy="433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i="1">
                <a:solidFill>
                  <a:srgbClr val="0000FF"/>
                </a:solidFill>
                <a:cs typeface="Arial" charset="0"/>
              </a:rPr>
              <a:t>Directional PV asymmetry in the number of tritons 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397000" y="2282825"/>
            <a:ext cx="5461000" cy="78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i="1">
                <a:solidFill>
                  <a:srgbClr val="0000FF"/>
                </a:solidFill>
                <a:cs typeface="Arial" charset="0"/>
              </a:rPr>
              <a:t>Directional  PV asymmetry in the number of protons </a:t>
            </a:r>
          </a:p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i="1">
                <a:solidFill>
                  <a:srgbClr val="FF0000"/>
                </a:solidFill>
                <a:cs typeface="Arial" charset="0"/>
              </a:rPr>
              <a:t>(much larger track length)</a:t>
            </a:r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492125" y="5422900"/>
          <a:ext cx="3317875" cy="1309522"/>
        </p:xfrm>
        <a:graphic>
          <a:graphicData uri="http://schemas.openxmlformats.org/presentationml/2006/ole">
            <p:oleObj spid="_x0000_s129026" name="Equation" r:id="rId7" imgW="1676160" imgH="6602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76200" y="76200"/>
            <a:ext cx="4267200" cy="33528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 simulations of sensitivity to proton asymmetry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wire correlations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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~ 6 /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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at LANSCE FP12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 chamber flux calibration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drift chamber R&amp;D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beam monitors for SNS</a:t>
            </a:r>
          </a:p>
        </p:txBody>
      </p:sp>
      <p:pic>
        <p:nvPicPr>
          <p:cNvPr id="6246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733800"/>
            <a:ext cx="4572000" cy="305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733800"/>
            <a:ext cx="3886200" cy="291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2469" name="Picture 1" descr="Chamber_assembly_03_weldment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63" y="76200"/>
            <a:ext cx="428783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3729038"/>
            <a:ext cx="4486275" cy="305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4810125"/>
            <a:ext cx="1349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tritons</a:t>
            </a:r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941388"/>
            <a:ext cx="2773363" cy="73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24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676400"/>
            <a:ext cx="828675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022350" y="1736725"/>
            <a:ext cx="830263" cy="322263"/>
          </a:xfrm>
          <a:prstGeom prst="roundRect">
            <a:avLst>
              <a:gd name="adj" fmla="val 444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Do the unexpected observations in the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S=1 sector come from a dynamical strange quark or some other process ?</a:t>
            </a:r>
            <a:endParaRPr lang="en-CA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		Look at the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sector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  <p:cxnSp>
        <p:nvCxnSpPr>
          <p:cNvPr id="32771" name="Straight Arrow Connector 5"/>
          <p:cNvCxnSpPr>
            <a:cxnSpLocks noChangeShapeType="1"/>
          </p:cNvCxnSpPr>
          <p:nvPr/>
        </p:nvCxnSpPr>
        <p:spPr bwMode="auto">
          <a:xfrm>
            <a:off x="2133600" y="19796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0"/>
            <a:ext cx="546258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400" y="2495550"/>
            <a:ext cx="2273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Model:</a:t>
            </a:r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733800"/>
            <a:ext cx="61102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10200"/>
            <a:ext cx="71913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5250" y="3200400"/>
            <a:ext cx="241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Charged currents: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5575" y="4937125"/>
            <a:ext cx="2359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Neutral currents: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76200" y="76200"/>
            <a:ext cx="4267200" cy="33528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 simulations of sensitivity to proton asymmetry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wire correlations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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~ 6 /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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at LANSCE FP12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 chamber flux calibration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drift chamber R&amp;D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beam monitors for SNS</a:t>
            </a:r>
          </a:p>
        </p:txBody>
      </p:sp>
      <p:pic>
        <p:nvPicPr>
          <p:cNvPr id="6349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733800"/>
            <a:ext cx="4572000" cy="305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733800"/>
            <a:ext cx="3886200" cy="291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3493" name="Picture 1" descr="Chamber_assembly_03_weldment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63" y="76200"/>
            <a:ext cx="428783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97700" y="4810125"/>
            <a:ext cx="14605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</a:t>
            </a:r>
          </a:p>
        </p:txBody>
      </p:sp>
      <p:pic>
        <p:nvPicPr>
          <p:cNvPr id="6349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41388"/>
            <a:ext cx="2773363" cy="73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349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676400"/>
            <a:ext cx="828675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022350" y="1736725"/>
            <a:ext cx="830263" cy="322263"/>
          </a:xfrm>
          <a:prstGeom prst="roundRect">
            <a:avLst>
              <a:gd name="adj" fmla="val 444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 l="13793" r="14942"/>
          <a:stretch>
            <a:fillRect/>
          </a:stretch>
        </p:blipFill>
        <p:spPr bwMode="auto">
          <a:xfrm>
            <a:off x="52552" y="76200"/>
            <a:ext cx="390984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711" y="3581400"/>
            <a:ext cx="649646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4038600" y="152400"/>
            <a:ext cx="4953000" cy="3352800"/>
          </a:xfrm>
          <a:prstGeom prst="rect">
            <a:avLst/>
          </a:prstGeom>
        </p:spPr>
        <p:txBody>
          <a:bodyPr/>
          <a:lstStyle/>
          <a:p>
            <a:r>
              <a:rPr lang="en-CA" sz="1800" dirty="0" smtClean="0"/>
              <a:t>Chamber design finished in 2010 </a:t>
            </a:r>
          </a:p>
          <a:p>
            <a:endParaRPr lang="en-CA" sz="1800" dirty="0" smtClean="0"/>
          </a:p>
          <a:p>
            <a:r>
              <a:rPr lang="en-CA" sz="1800" dirty="0" smtClean="0"/>
              <a:t>Delivered to U. of Manitoba Fall of 2010.</a:t>
            </a:r>
          </a:p>
          <a:p>
            <a:endParaRPr lang="en-CA" sz="1800" dirty="0" smtClean="0"/>
          </a:p>
          <a:p>
            <a:r>
              <a:rPr lang="en-CA" sz="1800" dirty="0" smtClean="0"/>
              <a:t>The chamber has:</a:t>
            </a:r>
          </a:p>
          <a:p>
            <a:r>
              <a:rPr lang="en-CA" sz="1800" dirty="0" smtClean="0"/>
              <a:t>- 4 data ports for up to 200 readout   </a:t>
            </a:r>
          </a:p>
          <a:p>
            <a:r>
              <a:rPr lang="en-CA" sz="1800" dirty="0" smtClean="0"/>
              <a:t>   channels. </a:t>
            </a:r>
          </a:p>
          <a:p>
            <a:pPr>
              <a:buFontTx/>
              <a:buChar char="-"/>
            </a:pPr>
            <a:r>
              <a:rPr lang="en-CA" sz="1800" dirty="0" smtClean="0"/>
              <a:t> 2 HV ports</a:t>
            </a:r>
          </a:p>
          <a:p>
            <a:pPr>
              <a:buFontTx/>
              <a:buChar char="-"/>
            </a:pPr>
            <a:r>
              <a:rPr lang="en-CA" sz="1800" dirty="0" smtClean="0"/>
              <a:t> 2 gas inlets/outlets </a:t>
            </a:r>
          </a:p>
          <a:p>
            <a:pPr>
              <a:buFontTx/>
              <a:buChar char="-"/>
            </a:pPr>
            <a:r>
              <a:rPr lang="en-CA" sz="1800" dirty="0" smtClean="0"/>
              <a:t> 12 inch </a:t>
            </a:r>
            <a:r>
              <a:rPr lang="en-CA" sz="1800" dirty="0" err="1" smtClean="0"/>
              <a:t>conflat</a:t>
            </a:r>
            <a:r>
              <a:rPr lang="en-CA" sz="1800" dirty="0" smtClean="0"/>
              <a:t> aluminum windows (0.9     </a:t>
            </a:r>
          </a:p>
          <a:p>
            <a:r>
              <a:rPr lang="en-CA" sz="1800" dirty="0" smtClean="0"/>
              <a:t>  mm thick).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4236184"/>
            <a:ext cx="2133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Chamber made completely from aluminum except for the knife edges.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988" y="165100"/>
            <a:ext cx="3775075" cy="763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14338" hangingPunct="0">
              <a:lnSpc>
                <a:spcPct val="154000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/>
            </a:pPr>
            <a:r>
              <a:rPr lang="en-GB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Status/Schedule</a:t>
            </a:r>
          </a:p>
        </p:txBody>
      </p:sp>
      <p:sp>
        <p:nvSpPr>
          <p:cNvPr id="68611" name="Rectangle 202"/>
          <p:cNvSpPr txBox="1">
            <a:spLocks noChangeArrowheads="1"/>
          </p:cNvSpPr>
          <p:nvPr/>
        </p:nvSpPr>
        <p:spPr bwMode="auto">
          <a:xfrm>
            <a:off x="304800" y="1000125"/>
            <a:ext cx="8577263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50000"/>
              </a:spcBef>
              <a:buClr>
                <a:srgbClr val="24459C"/>
              </a:buClr>
              <a:buSzPct val="110000"/>
              <a:buFont typeface="Wingdings" pitchFamily="2" charset="2"/>
              <a:buChar char="§"/>
            </a:pP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n-</a:t>
            </a:r>
            <a:r>
              <a:rPr lang="en-US" sz="1600" i="1" baseline="30000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He experiment approved by the </a:t>
            </a:r>
            <a:r>
              <a:rPr lang="en-US" sz="1600" i="1" dirty="0" err="1">
                <a:solidFill>
                  <a:srgbClr val="333399"/>
                </a:solidFill>
                <a:cs typeface="Arial" charset="0"/>
              </a:rPr>
              <a:t>FnPB</a:t>
            </a: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 PRAC, 2008-01-07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first measurement of PV in the n-</a:t>
            </a:r>
            <a:r>
              <a:rPr lang="en-US" sz="1400" i="1" baseline="30000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He reaction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large asymmetry ~10</a:t>
            </a:r>
            <a:r>
              <a:rPr lang="en-US" sz="1400" i="1" baseline="30000" dirty="0">
                <a:solidFill>
                  <a:srgbClr val="333399"/>
                </a:solidFill>
                <a:cs typeface="Arial" charset="0"/>
              </a:rPr>
              <a:t>-7</a:t>
            </a:r>
            <a:endParaRPr lang="en-US" sz="1400" i="1" dirty="0">
              <a:solidFill>
                <a:srgbClr val="333399"/>
              </a:solidFill>
              <a:cs typeface="Arial" charset="0"/>
            </a:endParaRP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proposed measurement accuracy </a:t>
            </a:r>
          </a:p>
          <a:p>
            <a:pPr marL="457200" indent="-457200">
              <a:spcBef>
                <a:spcPct val="50000"/>
              </a:spcBef>
              <a:buClr>
                <a:srgbClr val="24459C"/>
              </a:buClr>
              <a:buSzPct val="110000"/>
              <a:buFont typeface="Wingdings" pitchFamily="2" charset="2"/>
              <a:buChar char="§"/>
            </a:pP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recent progress in experimental design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full 4-body calculation of PV observable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R&amp;D projects on target/detector design at LANL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new spin flipper design permitting compact / less expensive layout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preliminary holding field design</a:t>
            </a:r>
          </a:p>
          <a:p>
            <a:pPr marL="457200" indent="-457200">
              <a:spcBef>
                <a:spcPct val="50000"/>
              </a:spcBef>
              <a:buClr>
                <a:srgbClr val="24459C"/>
              </a:buClr>
              <a:buSzPct val="110000"/>
              <a:buFont typeface="Wingdings" pitchFamily="2" charset="2"/>
              <a:buChar char="§"/>
            </a:pP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leverage existing hardware / technology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major components based on similar </a:t>
            </a:r>
            <a:r>
              <a:rPr lang="en-US" sz="1400" i="1" dirty="0" err="1">
                <a:solidFill>
                  <a:srgbClr val="333399"/>
                </a:solidFill>
                <a:cs typeface="Arial" charset="0"/>
              </a:rPr>
              <a:t>NPDGamma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 instrumentation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can reuse </a:t>
            </a:r>
            <a:r>
              <a:rPr lang="en-US" sz="1400" i="1" dirty="0" err="1">
                <a:solidFill>
                  <a:srgbClr val="333399"/>
                </a:solidFill>
                <a:cs typeface="Arial" charset="0"/>
              </a:rPr>
              <a:t>NPDGamma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 electronics / power supplies</a:t>
            </a:r>
          </a:p>
          <a:p>
            <a:pPr marL="457200" indent="-457200">
              <a:spcBef>
                <a:spcPct val="50000"/>
              </a:spcBef>
              <a:buClr>
                <a:srgbClr val="24459C"/>
              </a:buClr>
              <a:buSzPct val="110000"/>
              <a:buFont typeface="Wingdings" pitchFamily="2" charset="2"/>
              <a:buChar char="§"/>
            </a:pPr>
            <a:r>
              <a:rPr lang="en-US" sz="1600" i="1" dirty="0" err="1">
                <a:solidFill>
                  <a:srgbClr val="333399"/>
                </a:solidFill>
                <a:cs typeface="Arial" charset="0"/>
              </a:rPr>
              <a:t>FnPB</a:t>
            </a: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 infrastructure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no safety hazards, no LH</a:t>
            </a:r>
            <a:r>
              <a:rPr lang="en-US" sz="1400" i="1" baseline="-25000" dirty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target, new power or cooling requirements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minimal modification of </a:t>
            </a:r>
            <a:r>
              <a:rPr lang="en-US" sz="1400" i="1" dirty="0" err="1">
                <a:solidFill>
                  <a:srgbClr val="333399"/>
                </a:solidFill>
                <a:cs typeface="Arial" charset="0"/>
              </a:rPr>
              <a:t>FnPB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 cave – stand for n-</a:t>
            </a:r>
            <a:r>
              <a:rPr lang="en-US" sz="1400" i="1" baseline="30000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He solenoid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technician support for readiness review preparation, setup of experiment</a:t>
            </a:r>
            <a:endParaRPr lang="en-US" sz="1600" i="1" dirty="0">
              <a:solidFill>
                <a:srgbClr val="333399"/>
              </a:solidFill>
              <a:cs typeface="Arial" charset="0"/>
            </a:endParaRPr>
          </a:p>
          <a:p>
            <a:pPr marL="457200" indent="-457200">
              <a:spcBef>
                <a:spcPct val="50000"/>
              </a:spcBef>
              <a:buClr>
                <a:srgbClr val="24459C"/>
              </a:buClr>
              <a:buSzPct val="110000"/>
              <a:buFont typeface="Wingdings" pitchFamily="2" charset="2"/>
              <a:buChar char="§"/>
            </a:pPr>
            <a:r>
              <a:rPr lang="en-US" sz="1600" i="1" dirty="0">
                <a:solidFill>
                  <a:srgbClr val="333399"/>
                </a:solidFill>
                <a:cs typeface="Arial" charset="0"/>
              </a:rPr>
              <a:t> Tentative Schedule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 smtClean="0">
                <a:solidFill>
                  <a:srgbClr val="333399"/>
                </a:solidFill>
                <a:cs typeface="Arial" charset="0"/>
              </a:rPr>
              <a:t>2010-2012 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Design and development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Late </a:t>
            </a:r>
            <a:r>
              <a:rPr lang="en-US" sz="1400" i="1" dirty="0" smtClean="0">
                <a:solidFill>
                  <a:srgbClr val="333399"/>
                </a:solidFill>
                <a:cs typeface="Arial" charset="0"/>
              </a:rPr>
              <a:t>2012 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Installation </a:t>
            </a: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r>
              <a:rPr lang="en-US" sz="1400" i="1" dirty="0" smtClean="0">
                <a:solidFill>
                  <a:srgbClr val="333399"/>
                </a:solidFill>
                <a:cs typeface="Arial" charset="0"/>
              </a:rPr>
              <a:t>2013 </a:t>
            </a:r>
            <a:r>
              <a:rPr lang="en-US" sz="1400" i="1" dirty="0">
                <a:solidFill>
                  <a:srgbClr val="333399"/>
                </a:solidFill>
                <a:cs typeface="Arial" charset="0"/>
              </a:rPr>
              <a:t>Run</a:t>
            </a:r>
            <a:endParaRPr lang="en-US" sz="1600" i="1" dirty="0">
              <a:solidFill>
                <a:srgbClr val="333399"/>
              </a:solidFill>
              <a:cs typeface="Arial" charset="0"/>
            </a:endParaRPr>
          </a:p>
          <a:p>
            <a:pPr marL="1028700" lvl="1" indent="-381000">
              <a:spcBef>
                <a:spcPct val="10000"/>
              </a:spcBef>
              <a:buFont typeface="Times" pitchFamily="-128" charset="0"/>
              <a:buChar char="•"/>
            </a:pPr>
            <a:endParaRPr lang="en-US" sz="140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pic>
        <p:nvPicPr>
          <p:cNvPr id="68612" name="Picture 20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 l="-4643" t="-25694" r="-6607" b="-46527"/>
          <a:stretch>
            <a:fillRect/>
          </a:stretch>
        </p:blipFill>
        <p:spPr bwMode="auto">
          <a:xfrm>
            <a:off x="4283075" y="1714500"/>
            <a:ext cx="2003425" cy="3984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304800"/>
            <a:ext cx="204254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  <a:endParaRPr lang="en-CA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FpiFormSpinRotandNPD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544671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2819400" y="4495800"/>
            <a:ext cx="316071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n+p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</a:t>
            </a:r>
            <a:r>
              <a:rPr lang="en-US">
                <a:solidFill>
                  <a:srgbClr val="000000"/>
                </a:solidFill>
              </a:rPr>
              <a:t>d+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</a:t>
            </a:r>
            <a:r>
              <a:rPr lang="en-US">
                <a:solidFill>
                  <a:srgbClr val="000000"/>
                </a:solidFill>
              </a:rPr>
              <a:t>        A</a:t>
            </a:r>
            <a:r>
              <a:rPr lang="en-US" baseline="-250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</a:t>
            </a:r>
            <a:r>
              <a:rPr lang="en-US" baseline="30000">
                <a:solidFill>
                  <a:srgbClr val="000000"/>
                </a:solidFill>
              </a:rPr>
              <a:t>d</a:t>
            </a:r>
          </a:p>
          <a:p>
            <a:r>
              <a:rPr lang="en-US">
                <a:solidFill>
                  <a:srgbClr val="000000"/>
                </a:solidFill>
                <a:sym typeface="Symbol" pitchFamily="18" charset="2"/>
              </a:rPr>
              <a:t>n-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   spin rot. d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30000">
                <a:solidFill>
                  <a:srgbClr val="000000"/>
                </a:solidFill>
                <a:sym typeface="Symbol" pitchFamily="18" charset="2"/>
              </a:rPr>
              <a:t>n</a:t>
            </a:r>
            <a:r>
              <a:rPr lang="en-US" baseline="300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/dz </a:t>
            </a:r>
          </a:p>
          <a:p>
            <a:endParaRPr lang="en-US" i="1">
              <a:solidFill>
                <a:srgbClr val="000000"/>
              </a:solidFill>
              <a:sym typeface="Symbol" pitchFamily="18" charset="2"/>
            </a:endParaRPr>
          </a:p>
          <a:p>
            <a:endParaRPr lang="en-US" baseline="-25000">
              <a:solidFill>
                <a:srgbClr val="000000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410200"/>
            <a:ext cx="89154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CA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Unfortunately , the connection between the PV observables and the SM is essentially unknown.</a:t>
            </a:r>
            <a:endParaRPr lang="en-CA" dirty="0">
              <a:solidFill>
                <a:srgbClr val="000000"/>
              </a:solidFill>
            </a:endParaRPr>
          </a:p>
        </p:txBody>
      </p:sp>
      <p:cxnSp>
        <p:nvCxnSpPr>
          <p:cNvPr id="38917" name="Straight Arrow Connector 5"/>
          <p:cNvCxnSpPr>
            <a:cxnSpLocks noChangeShapeType="1"/>
          </p:cNvCxnSpPr>
          <p:nvPr/>
        </p:nvCxnSpPr>
        <p:spPr bwMode="auto">
          <a:xfrm rot="16200000" flipV="1">
            <a:off x="6134100" y="1485900"/>
            <a:ext cx="1447800" cy="1219200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239000" y="2743200"/>
            <a:ext cx="17335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n</a:t>
            </a:r>
            <a:r>
              <a:rPr lang="en-CA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C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  <a:p>
            <a:pPr>
              <a:defRPr/>
            </a:pPr>
            <a:r>
              <a:rPr lang="en-C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(preliminary)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NPDGammaCurrentHpiError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" y="968375"/>
            <a:ext cx="6591300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266700" y="165100"/>
            <a:ext cx="36899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charset="0"/>
              </a:rPr>
              <a:t>2006 Hydrogen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charset="0"/>
              </a:rPr>
              <a:t>Results: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 lIns="89875" tIns="46737" rIns="89875" bIns="46737"/>
          <a:lstStyle/>
          <a:p>
            <a:pPr defTabSz="456583">
              <a:lnSpc>
                <a:spcPts val="3938"/>
              </a:lnSpc>
              <a:buClr>
                <a:srgbClr val="FF0000"/>
              </a:buClr>
              <a:tabLst>
                <a:tab pos="0" algn="l"/>
                <a:tab pos="456583" algn="l"/>
                <a:tab pos="913169" algn="l"/>
                <a:tab pos="1369754" algn="l"/>
                <a:tab pos="1826337" algn="l"/>
                <a:tab pos="2282922" algn="l"/>
                <a:tab pos="2739506" algn="l"/>
                <a:tab pos="3196084" algn="l"/>
                <a:tab pos="3652673" algn="l"/>
                <a:tab pos="4109257" algn="l"/>
                <a:tab pos="4565843" algn="l"/>
                <a:tab pos="5022425" algn="l"/>
                <a:tab pos="5479011" algn="l"/>
                <a:tab pos="5935593" algn="l"/>
                <a:tab pos="6392175" algn="l"/>
                <a:tab pos="6848762" algn="l"/>
                <a:tab pos="7305348" algn="l"/>
                <a:tab pos="7761933" algn="l"/>
                <a:tab pos="8218516" algn="l"/>
                <a:tab pos="8675102" algn="l"/>
                <a:tab pos="9131680" algn="l"/>
              </a:tabLst>
              <a:defRPr/>
            </a:pPr>
            <a:r>
              <a:rPr lang="en-GB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</a:t>
            </a:r>
            <a:r>
              <a:rPr lang="en-GB" sz="32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en-GB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 Relevance</a:t>
            </a:r>
            <a:endParaRPr lang="en-GB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89487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 EFT parameters :</a:t>
            </a: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Correspond to:  </a:t>
            </a: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n3He asymmetry </a:t>
            </a:r>
          </a:p>
          <a:p>
            <a:pPr>
              <a:defRPr/>
            </a:pPr>
            <a:r>
              <a:rPr lang="en-US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 to EFT constant: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163" y="685800"/>
            <a:ext cx="27146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375" y="1585913"/>
            <a:ext cx="481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9200" y="2306638"/>
            <a:ext cx="62960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8563" y="2981325"/>
            <a:ext cx="480377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2428875" y="1550988"/>
            <a:ext cx="6429375" cy="1285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11" tIns="45658" rIns="91311" bIns="45658" anchor="ctr"/>
          <a:lstStyle/>
          <a:p>
            <a:pPr>
              <a:defRPr/>
            </a:pP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82988" y="3924300"/>
          <a:ext cx="4189412" cy="571500"/>
        </p:xfrm>
        <a:graphic>
          <a:graphicData uri="http://schemas.openxmlformats.org/presentationml/2006/ole">
            <p:oleObj spid="_x0000_s125954" name="Equation" r:id="rId8" imgW="2057400" imgH="279360" progId="Equation.3">
              <p:embed/>
            </p:oleObj>
          </a:graphicData>
        </a:graphic>
      </p:graphicFrame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1095375" y="4579938"/>
            <a:ext cx="61642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11" tIns="45658" rIns="91311" bIns="45658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Viviani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R.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Schiavilla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calculation in progress</a:t>
            </a:r>
          </a:p>
          <a:p>
            <a:pPr>
              <a:defRPr/>
            </a:pP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DDH:</a:t>
            </a:r>
          </a:p>
        </p:txBody>
      </p:sp>
      <p:graphicFrame>
        <p:nvGraphicFramePr>
          <p:cNvPr id="21507" name="Object 2"/>
          <p:cNvGraphicFramePr>
            <a:graphicFrameLocks noChangeAspect="1"/>
          </p:cNvGraphicFramePr>
          <p:nvPr/>
        </p:nvGraphicFramePr>
        <p:xfrm>
          <a:off x="1220788" y="5676900"/>
          <a:ext cx="7008812" cy="571500"/>
        </p:xfrm>
        <a:graphic>
          <a:graphicData uri="http://schemas.openxmlformats.org/presentationml/2006/ole">
            <p:oleObj spid="_x0000_s125955" name="Equation" r:id="rId9" imgW="3441600" imgH="27936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18C16-D76E-4003-8D3A-0D8184F6CA6A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 r="998"/>
          <a:stretch>
            <a:fillRect/>
          </a:stretch>
        </p:blipFill>
        <p:spPr bwMode="auto">
          <a:xfrm>
            <a:off x="242888" y="1801813"/>
            <a:ext cx="8661400" cy="45148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608261" name="Text Box 5"/>
          <p:cNvSpPr txBox="1">
            <a:spLocks noChangeArrowheads="1"/>
          </p:cNvSpPr>
          <p:nvPr/>
        </p:nvSpPr>
        <p:spPr bwMode="auto">
          <a:xfrm>
            <a:off x="300038" y="200025"/>
            <a:ext cx="8656637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SNS Ramp-Up Plan</a:t>
            </a: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>
            <a:off x="3584575" y="3854450"/>
            <a:ext cx="10874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CA"/>
          </a:p>
        </p:txBody>
      </p:sp>
      <p:sp>
        <p:nvSpPr>
          <p:cNvPr id="47110" name="Line 7"/>
          <p:cNvSpPr>
            <a:spLocks noChangeShapeType="1"/>
          </p:cNvSpPr>
          <p:nvPr/>
        </p:nvSpPr>
        <p:spPr bwMode="auto">
          <a:xfrm>
            <a:off x="4768850" y="3152775"/>
            <a:ext cx="939800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CA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2743200" y="3641725"/>
            <a:ext cx="7651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Now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2006600" y="2901950"/>
            <a:ext cx="2725738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Start of NPDG</a:t>
            </a:r>
          </a:p>
        </p:txBody>
      </p:sp>
      <p:cxnSp>
        <p:nvCxnSpPr>
          <p:cNvPr id="47113" name="Straight Connector 9"/>
          <p:cNvCxnSpPr>
            <a:cxnSpLocks noChangeShapeType="1"/>
          </p:cNvCxnSpPr>
          <p:nvPr/>
        </p:nvCxnSpPr>
        <p:spPr bwMode="auto">
          <a:xfrm>
            <a:off x="990600" y="5638800"/>
            <a:ext cx="79248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7114" name="Line 6"/>
          <p:cNvSpPr>
            <a:spLocks noChangeShapeType="1"/>
          </p:cNvSpPr>
          <p:nvPr/>
        </p:nvSpPr>
        <p:spPr bwMode="auto">
          <a:xfrm flipH="1">
            <a:off x="1371600" y="5181600"/>
            <a:ext cx="381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CA"/>
          </a:p>
        </p:txBody>
      </p:sp>
      <p:sp>
        <p:nvSpPr>
          <p:cNvPr id="47115" name="Text Box 8"/>
          <p:cNvSpPr txBox="1">
            <a:spLocks noChangeArrowheads="1"/>
          </p:cNvSpPr>
          <p:nvPr/>
        </p:nvSpPr>
        <p:spPr bwMode="auto">
          <a:xfrm>
            <a:off x="1143000" y="4876800"/>
            <a:ext cx="12192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LANSCE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target_building_insi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28675"/>
            <a:ext cx="85344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F8D6F-8152-4E60-8601-B132D2C2CA1A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62259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850900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Cold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Beamline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Realized</a:t>
            </a: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263" y="979488"/>
            <a:ext cx="2706687" cy="52212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1003300"/>
            <a:ext cx="4286250" cy="5232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Do the unexpected observations in the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S=1 sector come from a dynamical strange quark or some other process ?</a:t>
            </a:r>
            <a:endParaRPr lang="en-CA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		Look at the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sector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  <p:cxnSp>
        <p:nvCxnSpPr>
          <p:cNvPr id="1039" name="Straight Arrow Connector 5"/>
          <p:cNvCxnSpPr>
            <a:cxnSpLocks noChangeShapeType="1"/>
          </p:cNvCxnSpPr>
          <p:nvPr/>
        </p:nvCxnSpPr>
        <p:spPr bwMode="auto">
          <a:xfrm>
            <a:off x="2133600" y="19796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  <p:pic>
        <p:nvPicPr>
          <p:cNvPr id="10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0"/>
            <a:ext cx="546258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400" y="2495550"/>
            <a:ext cx="2273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Model:</a:t>
            </a:r>
          </a:p>
        </p:txBody>
      </p:sp>
      <p:pic>
        <p:nvPicPr>
          <p:cNvPr id="104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733800"/>
            <a:ext cx="61102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410200"/>
            <a:ext cx="71913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5250" y="3200400"/>
            <a:ext cx="241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Charged currents: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5575" y="4937125"/>
            <a:ext cx="2359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Neutral currents: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51469-5675-45ED-BBC8-6C3748CD75A6}" type="slidenum">
              <a:rPr lang="en-US"/>
              <a:pPr>
                <a:defRPr/>
              </a:pPr>
              <a:t>60</a:t>
            </a:fld>
            <a:endParaRPr lang="en-US"/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39800"/>
            <a:ext cx="76200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88900" y="152400"/>
            <a:ext cx="60071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path 13 – top view</a:t>
            </a:r>
          </a:p>
        </p:txBody>
      </p:sp>
      <p:sp>
        <p:nvSpPr>
          <p:cNvPr id="52229" name="Line 7"/>
          <p:cNvSpPr>
            <a:spLocks noChangeShapeType="1"/>
          </p:cNvSpPr>
          <p:nvPr/>
        </p:nvSpPr>
        <p:spPr bwMode="auto">
          <a:xfrm>
            <a:off x="2705100" y="2755900"/>
            <a:ext cx="1041400" cy="317500"/>
          </a:xfrm>
          <a:prstGeom prst="line">
            <a:avLst/>
          </a:prstGeom>
          <a:noFill/>
          <a:ln w="38100">
            <a:solidFill>
              <a:srgbClr val="F91605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CA"/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4572000" y="3289300"/>
            <a:ext cx="889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Beam Stop</a:t>
            </a:r>
          </a:p>
        </p:txBody>
      </p:sp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1828800" y="2387600"/>
            <a:ext cx="10287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UCN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Guide</a:t>
            </a:r>
          </a:p>
        </p:txBody>
      </p:sp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50" y="228600"/>
            <a:ext cx="2543175" cy="31877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52233" name="Line 11"/>
          <p:cNvSpPr>
            <a:spLocks noChangeShapeType="1"/>
          </p:cNvSpPr>
          <p:nvPr/>
        </p:nvSpPr>
        <p:spPr bwMode="auto">
          <a:xfrm flipV="1">
            <a:off x="4851400" y="1892300"/>
            <a:ext cx="1447800" cy="9144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3576" t="2722" r="9013" b="4950"/>
          <a:stretch>
            <a:fillRect/>
          </a:stretch>
        </p:blipFill>
        <p:spPr bwMode="auto">
          <a:xfrm>
            <a:off x="152400" y="152400"/>
            <a:ext cx="8839200" cy="6589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3576" t="2722" r="9013" b="4950"/>
          <a:stretch>
            <a:fillRect/>
          </a:stretch>
        </p:blipFill>
        <p:spPr bwMode="auto">
          <a:xfrm>
            <a:off x="152400" y="152400"/>
            <a:ext cx="8839200" cy="6589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1200" y="5562600"/>
            <a:ext cx="3144838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569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Goals of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studies: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Answer how the symmetries of QCD characterize the HWI in strongly interacting systems													The HWI is just a residual effect of the q-q weak 	interaction for which the range is set by the mass 	of the Z,W bosons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which is much smaller than the 	size of nucleons, as determined by QCD dynamics 												HWI probes short range </a:t>
            </a:r>
            <a:r>
              <a:rPr lang="en-CA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qq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 correlations 			at low energy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Shed light on the puzzles in the 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S=1 sector of the HWI</a:t>
            </a:r>
            <a:r>
              <a:rPr lang="en-CA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</a:t>
            </a:r>
          </a:p>
        </p:txBody>
      </p:sp>
      <p:cxnSp>
        <p:nvCxnSpPr>
          <p:cNvPr id="33795" name="Straight Arrow Connector 5"/>
          <p:cNvCxnSpPr>
            <a:cxnSpLocks noChangeShapeType="1"/>
          </p:cNvCxnSpPr>
          <p:nvPr/>
        </p:nvCxnSpPr>
        <p:spPr bwMode="auto">
          <a:xfrm>
            <a:off x="1219200" y="4037013"/>
            <a:ext cx="1447800" cy="1587"/>
          </a:xfrm>
          <a:prstGeom prst="straightConnector1">
            <a:avLst/>
          </a:prstGeom>
          <a:noFill/>
          <a:ln w="120650" algn="ctr">
            <a:solidFill>
              <a:srgbClr val="FF0000"/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Applications </a:t>
            </a:r>
            <a:r>
              <a:rPr lang="en-C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of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studies:</a:t>
            </a:r>
          </a:p>
          <a:p>
            <a:pPr algn="ctr"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Atomic Parity Violation (</a:t>
            </a:r>
            <a:r>
              <a:rPr lang="en-CA" sz="2400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anapole</a:t>
            </a: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moment)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Parity Violation in Nuclei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CA" sz="2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Parity Violating Electron Scattering</a:t>
            </a:r>
            <a:r>
              <a:rPr lang="en-CA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 </a:t>
            </a:r>
            <a:endParaRPr lang="en-CA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891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studies: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833438"/>
            <a:ext cx="8915400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The 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  <a:sym typeface="Symbol"/>
              </a:rPr>
              <a:t>S=0 </a:t>
            </a: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HWI can only be isolated experimentally via PV observables, to isolate the weak interaction from the much larger EM and strong interactions.</a:t>
            </a:r>
          </a:p>
          <a:p>
            <a:pPr>
              <a:defRPr/>
            </a:pPr>
            <a:endParaRPr lang="en-CA" sz="2400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28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28" charset="0"/>
              </a:rPr>
              <a:t>					</a:t>
            </a:r>
            <a:r>
              <a:rPr lang="en-GB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LGC Sans" charset="0"/>
                <a:cs typeface="DejaVu LGC Sans" charset="0"/>
              </a:rPr>
              <a:t>Weak e-N scale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					</a:t>
            </a:r>
            <a:r>
              <a:rPr lang="en-GB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LGC Sans" charset="0"/>
                <a:cs typeface="DejaVu LGC Sans" charset="0"/>
              </a:rPr>
              <a:t>Weak N-N scale</a:t>
            </a:r>
          </a:p>
          <a:p>
            <a:pPr>
              <a:defRPr/>
            </a:pPr>
            <a:endParaRPr lang="en-GB" sz="2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LGC Sans" charset="0"/>
              <a:cs typeface="DejaVu LGC Sans" charset="0"/>
            </a:endParaRPr>
          </a:p>
          <a:p>
            <a:pPr>
              <a:defRPr/>
            </a:pPr>
            <a:endParaRPr lang="en-GB" sz="2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LGC Sans" charset="0"/>
              <a:cs typeface="DejaVu LGC Sans" charset="0"/>
            </a:endParaRPr>
          </a:p>
          <a:p>
            <a:pPr>
              <a:defRPr/>
            </a:pPr>
            <a:r>
              <a:rPr lang="en-C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challenging !             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62113" y="2043113"/>
          <a:ext cx="1846262" cy="1039812"/>
        </p:xfrm>
        <a:graphic>
          <a:graphicData uri="http://schemas.openxmlformats.org/presentationml/2006/ole">
            <p:oleObj spid="_x0000_s2050" name="Equation" r:id="rId3" imgW="838080" imgH="469800" progId="Equation.3">
              <p:embed/>
            </p:oleObj>
          </a:graphicData>
        </a:graphic>
      </p:graphicFrame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1511300" y="3262313"/>
          <a:ext cx="2544763" cy="1039812"/>
        </p:xfrm>
        <a:graphic>
          <a:graphicData uri="http://schemas.openxmlformats.org/presentationml/2006/ole">
            <p:oleObj spid="_x0000_s2051" name="Equation" r:id="rId4" imgW="115560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A = 1.0\times10^{-8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0"/>
  <p:tag name="PICTUREFILESIZE" val="24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11462</TotalTime>
  <Words>2322</Words>
  <Application>Microsoft Office PowerPoint</Application>
  <PresentationFormat>On-screen Show (4:3)</PresentationFormat>
  <Paragraphs>601</Paragraphs>
  <Slides>62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Default Design</vt:lpstr>
      <vt:lpstr>1_Office Theme</vt:lpstr>
      <vt:lpstr>2_Default Design</vt:lpstr>
      <vt:lpstr>3_Default Design</vt:lpstr>
      <vt:lpstr>Equation</vt:lpstr>
      <vt:lpstr>Paint Shop Pro Image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What’s new for the SNS run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n3He Relevance</vt:lpstr>
      <vt:lpstr>Slide 57</vt:lpstr>
      <vt:lpstr>Slide 58</vt:lpstr>
      <vt:lpstr>Cold Beamline - Realized</vt:lpstr>
      <vt:lpstr>Slide 60</vt:lpstr>
      <vt:lpstr>Slide 61</vt:lpstr>
      <vt:lpstr>Slide 62</vt:lpstr>
    </vt:vector>
  </TitlesOfParts>
  <Company>The University of Manitoba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</dc:creator>
  <cp:lastModifiedBy>mgericke</cp:lastModifiedBy>
  <cp:revision>333</cp:revision>
  <dcterms:created xsi:type="dcterms:W3CDTF">2008-03-27T00:32:26Z</dcterms:created>
  <dcterms:modified xsi:type="dcterms:W3CDTF">2011-09-05T10:49:10Z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do10Write">
    <vt:lpwstr>206|109|102|</vt:lpwstr>
  </property>
</Properties>
</file>