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4" r:id="rId1"/>
  </p:sldMasterIdLst>
  <p:notesMasterIdLst>
    <p:notesMasterId r:id="rId31"/>
  </p:notesMasterIdLst>
  <p:sldIdLst>
    <p:sldId id="256" r:id="rId2"/>
    <p:sldId id="284" r:id="rId3"/>
    <p:sldId id="294" r:id="rId4"/>
    <p:sldId id="300" r:id="rId5"/>
    <p:sldId id="285" r:id="rId6"/>
    <p:sldId id="307" r:id="rId7"/>
    <p:sldId id="288" r:id="rId8"/>
    <p:sldId id="259" r:id="rId9"/>
    <p:sldId id="272" r:id="rId10"/>
    <p:sldId id="289" r:id="rId11"/>
    <p:sldId id="290" r:id="rId12"/>
    <p:sldId id="304" r:id="rId13"/>
    <p:sldId id="299" r:id="rId14"/>
    <p:sldId id="262" r:id="rId15"/>
    <p:sldId id="297" r:id="rId16"/>
    <p:sldId id="295" r:id="rId17"/>
    <p:sldId id="296" r:id="rId18"/>
    <p:sldId id="308" r:id="rId19"/>
    <p:sldId id="298" r:id="rId20"/>
    <p:sldId id="306" r:id="rId21"/>
    <p:sldId id="283" r:id="rId22"/>
    <p:sldId id="291" r:id="rId23"/>
    <p:sldId id="309" r:id="rId24"/>
    <p:sldId id="267" r:id="rId25"/>
    <p:sldId id="278" r:id="rId26"/>
    <p:sldId id="276" r:id="rId27"/>
    <p:sldId id="275" r:id="rId28"/>
    <p:sldId id="268"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35"/>
    <a:srgbClr val="CC00CC"/>
    <a:srgbClr val="3333CC"/>
    <a:srgbClr val="5126EE"/>
    <a:srgbClr val="9933FF"/>
    <a:srgbClr val="AD5BFF"/>
    <a:srgbClr val="EEB9FF"/>
    <a:srgbClr val="FFB9FF"/>
    <a:srgbClr val="FF09FF"/>
    <a:srgbClr val="742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4" autoAdjust="0"/>
    <p:restoredTop sz="76199" autoAdjust="0"/>
  </p:normalViewPr>
  <p:slideViewPr>
    <p:cSldViewPr>
      <p:cViewPr varScale="1">
        <p:scale>
          <a:sx n="55" d="100"/>
          <a:sy n="55" d="100"/>
        </p:scale>
        <p:origin x="-18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owder\Documents\MOLLER\TOSCA\compare_vers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rowder\Documents\MOLLER\TOSCA\compare_ver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Width of radial focus</a:t>
            </a:r>
          </a:p>
        </c:rich>
      </c:tx>
      <c:layout/>
      <c:overlay val="1"/>
    </c:title>
    <c:autoTitleDeleted val="0"/>
    <c:plotArea>
      <c:layout>
        <c:manualLayout>
          <c:layoutTarget val="inner"/>
          <c:xMode val="edge"/>
          <c:yMode val="edge"/>
          <c:x val="0.13738167962016512"/>
          <c:y val="0.14490204204350621"/>
          <c:w val="0.82400265074466728"/>
          <c:h val="0.70863411423417944"/>
        </c:manualLayout>
      </c:layout>
      <c:scatterChart>
        <c:scatterStyle val="lineMarker"/>
        <c:varyColors val="0"/>
        <c:ser>
          <c:idx val="0"/>
          <c:order val="0"/>
          <c:tx>
            <c:v>"Good" angles</c:v>
          </c:tx>
          <c:spPr>
            <a:ln w="28575">
              <a:noFill/>
            </a:ln>
          </c:spPr>
          <c:errBars>
            <c:errDir val="y"/>
            <c:errBarType val="both"/>
            <c:errValType val="fixedVal"/>
            <c:noEndCap val="0"/>
            <c:val val="1"/>
          </c:errBars>
          <c:xVal>
            <c:numRef>
              <c:f>good_rays!$A$11:$A$19</c:f>
              <c:numCache>
                <c:formatCode>General</c:formatCode>
                <c:ptCount val="9"/>
                <c:pt idx="0">
                  <c:v>0</c:v>
                </c:pt>
                <c:pt idx="1">
                  <c:v>1</c:v>
                </c:pt>
                <c:pt idx="2">
                  <c:v>2</c:v>
                </c:pt>
                <c:pt idx="3">
                  <c:v>3</c:v>
                </c:pt>
                <c:pt idx="4">
                  <c:v>4</c:v>
                </c:pt>
                <c:pt idx="5">
                  <c:v>5</c:v>
                </c:pt>
                <c:pt idx="6">
                  <c:v>6</c:v>
                </c:pt>
                <c:pt idx="7">
                  <c:v>7</c:v>
                </c:pt>
                <c:pt idx="8">
                  <c:v>8</c:v>
                </c:pt>
              </c:numCache>
            </c:numRef>
          </c:xVal>
          <c:yVal>
            <c:numRef>
              <c:f>good_rays!$H$11:$H$19</c:f>
              <c:numCache>
                <c:formatCode>General</c:formatCode>
                <c:ptCount val="9"/>
                <c:pt idx="0">
                  <c:v>14</c:v>
                </c:pt>
                <c:pt idx="1">
                  <c:v>17</c:v>
                </c:pt>
                <c:pt idx="2">
                  <c:v>16</c:v>
                </c:pt>
                <c:pt idx="3">
                  <c:v>14</c:v>
                </c:pt>
                <c:pt idx="4">
                  <c:v>13</c:v>
                </c:pt>
                <c:pt idx="5">
                  <c:v>12</c:v>
                </c:pt>
                <c:pt idx="6">
                  <c:v>13</c:v>
                </c:pt>
                <c:pt idx="7">
                  <c:v>12.5</c:v>
                </c:pt>
                <c:pt idx="8">
                  <c:v>12</c:v>
                </c:pt>
              </c:numCache>
            </c:numRef>
          </c:yVal>
          <c:smooth val="0"/>
        </c:ser>
        <c:ser>
          <c:idx val="1"/>
          <c:order val="1"/>
          <c:tx>
            <c:v>"All" angles</c:v>
          </c:tx>
          <c:spPr>
            <a:ln w="28575">
              <a:noFill/>
            </a:ln>
          </c:spPr>
          <c:errBars>
            <c:errDir val="y"/>
            <c:errBarType val="both"/>
            <c:errValType val="fixedVal"/>
            <c:noEndCap val="0"/>
            <c:val val="1"/>
          </c:errBars>
          <c:xVal>
            <c:numRef>
              <c:f>good_rays!$R$11:$R$19</c:f>
              <c:numCache>
                <c:formatCode>General</c:formatCode>
                <c:ptCount val="9"/>
                <c:pt idx="0">
                  <c:v>0</c:v>
                </c:pt>
                <c:pt idx="1">
                  <c:v>1</c:v>
                </c:pt>
                <c:pt idx="2">
                  <c:v>2</c:v>
                </c:pt>
                <c:pt idx="3">
                  <c:v>3</c:v>
                </c:pt>
                <c:pt idx="4">
                  <c:v>4</c:v>
                </c:pt>
                <c:pt idx="5">
                  <c:v>5</c:v>
                </c:pt>
                <c:pt idx="6">
                  <c:v>6</c:v>
                </c:pt>
                <c:pt idx="7">
                  <c:v>7</c:v>
                </c:pt>
                <c:pt idx="8">
                  <c:v>8</c:v>
                </c:pt>
              </c:numCache>
            </c:numRef>
          </c:xVal>
          <c:yVal>
            <c:numRef>
              <c:f>good_rays!$Y$11:$Y$19</c:f>
              <c:numCache>
                <c:formatCode>General</c:formatCode>
                <c:ptCount val="9"/>
                <c:pt idx="0">
                  <c:v>17</c:v>
                </c:pt>
                <c:pt idx="1">
                  <c:v>20</c:v>
                </c:pt>
                <c:pt idx="2">
                  <c:v>16</c:v>
                </c:pt>
                <c:pt idx="3">
                  <c:v>14</c:v>
                </c:pt>
                <c:pt idx="4">
                  <c:v>13</c:v>
                </c:pt>
                <c:pt idx="5">
                  <c:v>12</c:v>
                </c:pt>
                <c:pt idx="6">
                  <c:v>13</c:v>
                </c:pt>
                <c:pt idx="7">
                  <c:v>13</c:v>
                </c:pt>
                <c:pt idx="8">
                  <c:v>13</c:v>
                </c:pt>
              </c:numCache>
            </c:numRef>
          </c:yVal>
          <c:smooth val="0"/>
        </c:ser>
        <c:dLbls>
          <c:showLegendKey val="0"/>
          <c:showVal val="0"/>
          <c:showCatName val="0"/>
          <c:showSerName val="0"/>
          <c:showPercent val="0"/>
          <c:showBubbleSize val="0"/>
        </c:dLbls>
        <c:axId val="85172992"/>
        <c:axId val="85174912"/>
      </c:scatterChart>
      <c:valAx>
        <c:axId val="85172992"/>
        <c:scaling>
          <c:orientation val="minMax"/>
        </c:scaling>
        <c:delete val="0"/>
        <c:axPos val="b"/>
        <c:title>
          <c:tx>
            <c:rich>
              <a:bodyPr/>
              <a:lstStyle/>
              <a:p>
                <a:pPr>
                  <a:defRPr/>
                </a:pPr>
                <a:r>
                  <a:rPr lang="en-US"/>
                  <a:t>Version</a:t>
                </a:r>
              </a:p>
            </c:rich>
          </c:tx>
          <c:layout/>
          <c:overlay val="0"/>
        </c:title>
        <c:numFmt formatCode="General" sourceLinked="1"/>
        <c:majorTickMark val="out"/>
        <c:minorTickMark val="none"/>
        <c:tickLblPos val="nextTo"/>
        <c:crossAx val="85174912"/>
        <c:crosses val="autoZero"/>
        <c:crossBetween val="midCat"/>
      </c:valAx>
      <c:valAx>
        <c:axId val="85174912"/>
        <c:scaling>
          <c:orientation val="minMax"/>
        </c:scaling>
        <c:delete val="0"/>
        <c:axPos val="l"/>
        <c:majorGridlines/>
        <c:title>
          <c:tx>
            <c:rich>
              <a:bodyPr rot="-5400000" vert="horz"/>
              <a:lstStyle/>
              <a:p>
                <a:pPr>
                  <a:defRPr/>
                </a:pPr>
                <a:r>
                  <a:rPr lang="en-US"/>
                  <a:t>Width (cm)</a:t>
                </a:r>
              </a:p>
            </c:rich>
          </c:tx>
          <c:layout/>
          <c:overlay val="0"/>
        </c:title>
        <c:numFmt formatCode="General" sourceLinked="1"/>
        <c:majorTickMark val="out"/>
        <c:minorTickMark val="none"/>
        <c:tickLblPos val="nextTo"/>
        <c:crossAx val="85172992"/>
        <c:crosses val="autoZero"/>
        <c:crossBetween val="midCat"/>
      </c:valAx>
    </c:plotArea>
    <c:legend>
      <c:legendPos val="r"/>
      <c:layout>
        <c:manualLayout>
          <c:xMode val="edge"/>
          <c:yMode val="edge"/>
          <c:x val="0.74631374203224288"/>
          <c:y val="0.12980185242239059"/>
          <c:w val="0.22293002437195394"/>
          <c:h val="0.17972806146302198"/>
        </c:manualLayout>
      </c:layout>
      <c:overlay val="0"/>
    </c:legend>
    <c:plotVisOnly val="1"/>
    <c:dispBlanksAs val="gap"/>
    <c:showDLblsOverMax val="0"/>
  </c:chart>
  <c:spPr>
    <a:solidFill>
      <a:schemeClr val="lt1"/>
    </a:solidFill>
    <a:ln w="25400" cap="flat" cmpd="sng" algn="ctr">
      <a:solidFill>
        <a:schemeClr val="accent6"/>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Separation of ends</a:t>
            </a:r>
          </a:p>
        </c:rich>
      </c:tx>
      <c:layout/>
      <c:overlay val="1"/>
    </c:title>
    <c:autoTitleDeleted val="0"/>
    <c:plotArea>
      <c:layout>
        <c:manualLayout>
          <c:layoutTarget val="inner"/>
          <c:xMode val="edge"/>
          <c:yMode val="edge"/>
          <c:x val="0.13858072419976986"/>
          <c:y val="0.1559761760549162"/>
          <c:w val="0.81678740883662759"/>
          <c:h val="0.70994380510128563"/>
        </c:manualLayout>
      </c:layout>
      <c:scatterChart>
        <c:scatterStyle val="lineMarker"/>
        <c:varyColors val="0"/>
        <c:ser>
          <c:idx val="0"/>
          <c:order val="0"/>
          <c:tx>
            <c:v>"Good" angles</c:v>
          </c:tx>
          <c:spPr>
            <a:ln w="28575">
              <a:noFill/>
            </a:ln>
          </c:spPr>
          <c:errBars>
            <c:errDir val="y"/>
            <c:errBarType val="both"/>
            <c:errValType val="fixedVal"/>
            <c:noEndCap val="0"/>
            <c:val val="1"/>
          </c:errBars>
          <c:xVal>
            <c:numRef>
              <c:f>good_rays!$A$11:$A$19</c:f>
              <c:numCache>
                <c:formatCode>General</c:formatCode>
                <c:ptCount val="9"/>
                <c:pt idx="0">
                  <c:v>0</c:v>
                </c:pt>
                <c:pt idx="1">
                  <c:v>1</c:v>
                </c:pt>
                <c:pt idx="2">
                  <c:v>2</c:v>
                </c:pt>
                <c:pt idx="3">
                  <c:v>3</c:v>
                </c:pt>
                <c:pt idx="4">
                  <c:v>4</c:v>
                </c:pt>
                <c:pt idx="5">
                  <c:v>5</c:v>
                </c:pt>
                <c:pt idx="6">
                  <c:v>6</c:v>
                </c:pt>
                <c:pt idx="7">
                  <c:v>7</c:v>
                </c:pt>
                <c:pt idx="8">
                  <c:v>8</c:v>
                </c:pt>
              </c:numCache>
            </c:numRef>
          </c:xVal>
          <c:yVal>
            <c:numRef>
              <c:f>good_rays!$J$11:$J$19</c:f>
              <c:numCache>
                <c:formatCode>0</c:formatCode>
                <c:ptCount val="9"/>
                <c:pt idx="0">
                  <c:v>22.264092920876926</c:v>
                </c:pt>
                <c:pt idx="1">
                  <c:v>20.506636730117489</c:v>
                </c:pt>
                <c:pt idx="2">
                  <c:v>17.783740081640484</c:v>
                </c:pt>
                <c:pt idx="3">
                  <c:v>13.284988041352445</c:v>
                </c:pt>
                <c:pt idx="4">
                  <c:v>8.9917670717909886</c:v>
                </c:pt>
                <c:pt idx="5">
                  <c:v>7.1098197238641534</c:v>
                </c:pt>
                <c:pt idx="6">
                  <c:v>13.284988041352445</c:v>
                </c:pt>
                <c:pt idx="7">
                  <c:v>11.500696944605426</c:v>
                </c:pt>
                <c:pt idx="8">
                  <c:v>10.212642236447506</c:v>
                </c:pt>
              </c:numCache>
            </c:numRef>
          </c:yVal>
          <c:smooth val="0"/>
        </c:ser>
        <c:ser>
          <c:idx val="1"/>
          <c:order val="1"/>
          <c:tx>
            <c:v>"All" angles</c:v>
          </c:tx>
          <c:spPr>
            <a:ln w="28575">
              <a:noFill/>
            </a:ln>
          </c:spPr>
          <c:errBars>
            <c:errDir val="y"/>
            <c:errBarType val="both"/>
            <c:errValType val="fixedVal"/>
            <c:noEndCap val="0"/>
            <c:val val="1"/>
          </c:errBars>
          <c:xVal>
            <c:numRef>
              <c:f>good_rays!$R$12:$R$19</c:f>
              <c:numCache>
                <c:formatCode>General</c:formatCode>
                <c:ptCount val="8"/>
                <c:pt idx="0">
                  <c:v>1</c:v>
                </c:pt>
                <c:pt idx="1">
                  <c:v>2</c:v>
                </c:pt>
                <c:pt idx="2">
                  <c:v>3</c:v>
                </c:pt>
                <c:pt idx="3">
                  <c:v>4</c:v>
                </c:pt>
                <c:pt idx="4">
                  <c:v>5</c:v>
                </c:pt>
                <c:pt idx="5">
                  <c:v>6</c:v>
                </c:pt>
                <c:pt idx="6">
                  <c:v>7</c:v>
                </c:pt>
                <c:pt idx="7">
                  <c:v>8</c:v>
                </c:pt>
              </c:numCache>
            </c:numRef>
          </c:xVal>
          <c:yVal>
            <c:numRef>
              <c:f>good_rays!$AA$12:$AA$19</c:f>
              <c:numCache>
                <c:formatCode>0</c:formatCode>
                <c:ptCount val="8"/>
                <c:pt idx="0">
                  <c:v>18.664367788756635</c:v>
                </c:pt>
                <c:pt idx="1">
                  <c:v>15.230630571736286</c:v>
                </c:pt>
                <c:pt idx="2">
                  <c:v>9.8022847985648767</c:v>
                </c:pt>
                <c:pt idx="3">
                  <c:v>7.6113703442165805</c:v>
                </c:pt>
                <c:pt idx="4">
                  <c:v>5.3975155083205335</c:v>
                </c:pt>
                <c:pt idx="5">
                  <c:v>9.3863972791557266</c:v>
                </c:pt>
                <c:pt idx="6">
                  <c:v>9.3863972791557266</c:v>
                </c:pt>
                <c:pt idx="7">
                  <c:v>8.5076169658569825</c:v>
                </c:pt>
              </c:numCache>
            </c:numRef>
          </c:yVal>
          <c:smooth val="0"/>
        </c:ser>
        <c:dLbls>
          <c:showLegendKey val="0"/>
          <c:showVal val="0"/>
          <c:showCatName val="0"/>
          <c:showSerName val="0"/>
          <c:showPercent val="0"/>
          <c:showBubbleSize val="0"/>
        </c:dLbls>
        <c:axId val="86860544"/>
        <c:axId val="86862464"/>
      </c:scatterChart>
      <c:valAx>
        <c:axId val="86860544"/>
        <c:scaling>
          <c:orientation val="minMax"/>
        </c:scaling>
        <c:delete val="0"/>
        <c:axPos val="b"/>
        <c:title>
          <c:tx>
            <c:rich>
              <a:bodyPr/>
              <a:lstStyle/>
              <a:p>
                <a:pPr>
                  <a:defRPr/>
                </a:pPr>
                <a:r>
                  <a:rPr lang="en-US"/>
                  <a:t>Version</a:t>
                </a:r>
              </a:p>
            </c:rich>
          </c:tx>
          <c:layout/>
          <c:overlay val="0"/>
        </c:title>
        <c:numFmt formatCode="General" sourceLinked="1"/>
        <c:majorTickMark val="out"/>
        <c:minorTickMark val="none"/>
        <c:tickLblPos val="nextTo"/>
        <c:crossAx val="86862464"/>
        <c:crosses val="autoZero"/>
        <c:crossBetween val="midCat"/>
      </c:valAx>
      <c:valAx>
        <c:axId val="86862464"/>
        <c:scaling>
          <c:orientation val="minMax"/>
        </c:scaling>
        <c:delete val="0"/>
        <c:axPos val="l"/>
        <c:majorGridlines/>
        <c:title>
          <c:tx>
            <c:rich>
              <a:bodyPr rot="-5400000" vert="horz"/>
              <a:lstStyle/>
              <a:p>
                <a:pPr>
                  <a:defRPr/>
                </a:pPr>
                <a:r>
                  <a:rPr lang="en-US"/>
                  <a:t>Separation (cm)</a:t>
                </a:r>
              </a:p>
            </c:rich>
          </c:tx>
          <c:layout/>
          <c:overlay val="0"/>
        </c:title>
        <c:numFmt formatCode="0" sourceLinked="1"/>
        <c:majorTickMark val="out"/>
        <c:minorTickMark val="none"/>
        <c:tickLblPos val="nextTo"/>
        <c:crossAx val="86860544"/>
        <c:crosses val="autoZero"/>
        <c:crossBetween val="midCat"/>
      </c:valAx>
    </c:plotArea>
    <c:legend>
      <c:legendPos val="r"/>
      <c:layout>
        <c:manualLayout>
          <c:xMode val="edge"/>
          <c:yMode val="edge"/>
          <c:x val="0.72367427629881986"/>
          <c:y val="0.15084337141736887"/>
          <c:w val="0.22866889544362354"/>
          <c:h val="0.14929133858267896"/>
        </c:manualLayout>
      </c:layout>
      <c:overlay val="0"/>
    </c:legend>
    <c:plotVisOnly val="1"/>
    <c:dispBlanksAs val="gap"/>
    <c:showDLblsOverMax val="0"/>
  </c:chart>
  <c:spPr>
    <a:solidFill>
      <a:schemeClr val="lt1"/>
    </a:solidFill>
    <a:ln w="25400" cap="flat" cmpd="sng" algn="ctr">
      <a:solidFill>
        <a:schemeClr val="accent3"/>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C44E0-7903-4277-B7DB-BC58B6ECD162}" type="datetimeFigureOut">
              <a:rPr lang="en-US" smtClean="0"/>
              <a:pPr/>
              <a:t>9/9/2011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CCCEE-447F-4613-AAB6-F1B501898DD1}" type="slidenum">
              <a:rPr lang="en-US" smtClean="0"/>
              <a:pPr/>
              <a:t>‹#›</a:t>
            </a:fld>
            <a:endParaRPr lang="en-US"/>
          </a:p>
        </p:txBody>
      </p:sp>
    </p:spTree>
    <p:extLst>
      <p:ext uri="{BB962C8B-B14F-4D97-AF65-F5344CB8AC3E}">
        <p14:creationId xmlns:p14="http://schemas.microsoft.com/office/powerpoint/2010/main" val="183934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is a strong energy dependence on scattering angle, with forward scattered electrons having lower lab scattering angles and higher energies.  </a:t>
            </a:r>
          </a:p>
          <a:p>
            <a:endParaRPr lang="en-US" baseline="0" dirty="0" smtClean="0"/>
          </a:p>
          <a:p>
            <a:r>
              <a:rPr lang="en-US" baseline="0" dirty="0" smtClean="0"/>
              <a:t>I have drawn electrons after a Moller scattering event in the COM frame on the top, and the lab frame on the bottom.  Now consider an event where the forward electron scatters into the opposite sector in the COM frame, in this case in the plane of the page, and in the lab frame.  Now I’ll block the electrons going into the bottom sector.  In fact, looking downstream, I am going to block every other sector.  Now I will put a detector in the open sector.  For the forward scattered electrons that I don’t detect in this sector, I will actually measure the event because I measure the backward scattered electron in the open sector.</a:t>
            </a:r>
          </a:p>
          <a:p>
            <a:endParaRPr lang="en-US" baseline="0" dirty="0" smtClean="0"/>
          </a:p>
          <a:p>
            <a:r>
              <a:rPr lang="en-US" baseline="0" dirty="0" smtClean="0"/>
              <a:t>Which conveniently leaves room for the coils – any odd number of coils will work. </a:t>
            </a:r>
          </a:p>
          <a:p>
            <a:endParaRPr lang="en-US" baseline="0" dirty="0" smtClean="0"/>
          </a:p>
          <a:p>
            <a:r>
              <a:rPr lang="en-US" baseline="0" dirty="0" smtClean="0"/>
              <a:t>To put it another way – if I were to count these electrons, and these electrons, I would be double-counting, because they are describing the same event.</a:t>
            </a:r>
          </a:p>
          <a:p>
            <a:endParaRPr lang="en-US" baseline="0" dirty="0" smtClean="0"/>
          </a:p>
          <a:p>
            <a:r>
              <a:rPr lang="en-US" baseline="0" dirty="0" smtClean="0"/>
              <a:t>The result is that in an open sector we have to accept a large range of scattered electron angles and energies.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68CCCEE-447F-4613-AAB6-F1B501898DD1}" type="slidenum">
              <a:rPr lang="en-US" smtClean="0"/>
              <a:pPr/>
              <a:t>12</a:t>
            </a:fld>
            <a:endParaRPr lang="en-US"/>
          </a:p>
        </p:txBody>
      </p:sp>
    </p:spTree>
    <p:extLst>
      <p:ext uri="{BB962C8B-B14F-4D97-AF65-F5344CB8AC3E}">
        <p14:creationId xmlns:p14="http://schemas.microsoft.com/office/powerpoint/2010/main" val="352109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9/9/2011</a:t>
            </a:r>
            <a:endParaRPr lang="en-US"/>
          </a:p>
        </p:txBody>
      </p:sp>
      <p:sp>
        <p:nvSpPr>
          <p:cNvPr id="19" name="Footer Placeholder 18"/>
          <p:cNvSpPr>
            <a:spLocks noGrp="1"/>
          </p:cNvSpPr>
          <p:nvPr>
            <p:ph type="ftr" sz="quarter" idx="11"/>
          </p:nvPr>
        </p:nvSpPr>
        <p:spPr/>
        <p:txBody>
          <a:bodyPr/>
          <a:lstStyle/>
          <a:p>
            <a:r>
              <a:rPr lang="en-US" smtClean="0"/>
              <a:t>Parity Violation to Hadronic Structure and More... PAVI 11</a:t>
            </a:r>
            <a:endParaRPr lang="en-US" dirty="0"/>
          </a:p>
        </p:txBody>
      </p:sp>
      <p:sp>
        <p:nvSpPr>
          <p:cNvPr id="27" name="Slide Number Placeholder 26"/>
          <p:cNvSpPr>
            <a:spLocks noGrp="1"/>
          </p:cNvSpPr>
          <p:nvPr>
            <p:ph type="sldNum" sz="quarter" idx="12"/>
          </p:nvPr>
        </p:nvSpPr>
        <p:spPr/>
        <p:txBody>
          <a:bodyPr/>
          <a:lstStyle/>
          <a:p>
            <a:fld id="{5930D1EE-7AA9-4E88-AF40-14C1A2DEB6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9/9/2011</a:t>
            </a:r>
            <a:endParaRPr lang="en-US"/>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a:p>
        </p:txBody>
      </p:sp>
      <p:sp>
        <p:nvSpPr>
          <p:cNvPr id="6" name="Slide Number Placeholder 5"/>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9/9/2011</a:t>
            </a:r>
            <a:endParaRPr lang="en-US"/>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a:p>
        </p:txBody>
      </p:sp>
      <p:sp>
        <p:nvSpPr>
          <p:cNvPr id="6" name="Slide Number Placeholder 5"/>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9/9/2011</a:t>
            </a:r>
            <a:endParaRPr lang="en-US"/>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a:p>
        </p:txBody>
      </p:sp>
      <p:sp>
        <p:nvSpPr>
          <p:cNvPr id="6" name="Slide Number Placeholder 5"/>
          <p:cNvSpPr>
            <a:spLocks noGrp="1"/>
          </p:cNvSpPr>
          <p:nvPr>
            <p:ph type="sldNum" sz="quarter" idx="12"/>
          </p:nvPr>
        </p:nvSpPr>
        <p:spPr/>
        <p:txBody>
          <a:bodyPr/>
          <a:lstStyle/>
          <a:p>
            <a:fld id="{5930D1EE-7AA9-4E88-AF40-14C1A2DEB6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9/9/2011</a:t>
            </a:r>
            <a:endParaRPr lang="en-US"/>
          </a:p>
        </p:txBody>
      </p:sp>
      <p:sp>
        <p:nvSpPr>
          <p:cNvPr id="6" name="Footer Placeholder 5"/>
          <p:cNvSpPr>
            <a:spLocks noGrp="1"/>
          </p:cNvSpPr>
          <p:nvPr>
            <p:ph type="ftr" sz="quarter" idx="11"/>
          </p:nvPr>
        </p:nvSpPr>
        <p:spPr/>
        <p:txBody>
          <a:bodyPr/>
          <a:lstStyle/>
          <a:p>
            <a:r>
              <a:rPr lang="en-US" smtClean="0"/>
              <a:t>Parity Violation to Hadronic Structure and More... PAVI 11</a:t>
            </a:r>
            <a:endParaRPr lang="en-US"/>
          </a:p>
        </p:txBody>
      </p:sp>
      <p:sp>
        <p:nvSpPr>
          <p:cNvPr id="7" name="Slide Number Placeholder 6"/>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9/9/2011</a:t>
            </a:r>
            <a:endParaRPr lang="en-US"/>
          </a:p>
        </p:txBody>
      </p:sp>
      <p:sp>
        <p:nvSpPr>
          <p:cNvPr id="8" name="Footer Placeholder 7"/>
          <p:cNvSpPr>
            <a:spLocks noGrp="1"/>
          </p:cNvSpPr>
          <p:nvPr>
            <p:ph type="ftr" sz="quarter" idx="11"/>
          </p:nvPr>
        </p:nvSpPr>
        <p:spPr/>
        <p:txBody>
          <a:bodyPr/>
          <a:lstStyle/>
          <a:p>
            <a:r>
              <a:rPr lang="en-US" smtClean="0"/>
              <a:t>Parity Violation to Hadronic Structure and More... PAVI 11</a:t>
            </a:r>
            <a:endParaRPr lang="en-US"/>
          </a:p>
        </p:txBody>
      </p:sp>
      <p:sp>
        <p:nvSpPr>
          <p:cNvPr id="9" name="Slide Number Placeholder 8"/>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9/9/2011</a:t>
            </a:r>
            <a:endParaRPr lang="en-US"/>
          </a:p>
        </p:txBody>
      </p:sp>
      <p:sp>
        <p:nvSpPr>
          <p:cNvPr id="8" name="Slide Number Placeholder 7"/>
          <p:cNvSpPr>
            <a:spLocks noGrp="1"/>
          </p:cNvSpPr>
          <p:nvPr>
            <p:ph type="sldNum" sz="quarter" idx="11"/>
          </p:nvPr>
        </p:nvSpPr>
        <p:spPr/>
        <p:txBody>
          <a:bodyPr/>
          <a:lstStyle/>
          <a:p>
            <a:fld id="{5930D1EE-7AA9-4E88-AF40-14C1A2DEB636}"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Parity Violation to Hadronic Structure and More... PAVI 11</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9/9/2011</a:t>
            </a:r>
            <a:endParaRPr lang="en-US"/>
          </a:p>
        </p:txBody>
      </p:sp>
      <p:sp>
        <p:nvSpPr>
          <p:cNvPr id="3" name="Footer Placeholder 2"/>
          <p:cNvSpPr>
            <a:spLocks noGrp="1"/>
          </p:cNvSpPr>
          <p:nvPr>
            <p:ph type="ftr" sz="quarter" idx="11"/>
          </p:nvPr>
        </p:nvSpPr>
        <p:spPr/>
        <p:txBody>
          <a:bodyPr/>
          <a:lstStyle/>
          <a:p>
            <a:r>
              <a:rPr lang="en-US" smtClean="0"/>
              <a:t>Parity Violation to Hadronic Structure and More... PAVI 11</a:t>
            </a:r>
            <a:endParaRPr lang="en-US"/>
          </a:p>
        </p:txBody>
      </p:sp>
      <p:sp>
        <p:nvSpPr>
          <p:cNvPr id="4" name="Slide Number Placeholder 3"/>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9/9/2011</a:t>
            </a:r>
            <a:endParaRPr lang="en-US"/>
          </a:p>
        </p:txBody>
      </p:sp>
      <p:sp>
        <p:nvSpPr>
          <p:cNvPr id="6" name="Footer Placeholder 5"/>
          <p:cNvSpPr>
            <a:spLocks noGrp="1"/>
          </p:cNvSpPr>
          <p:nvPr>
            <p:ph type="ftr" sz="quarter" idx="11"/>
          </p:nvPr>
        </p:nvSpPr>
        <p:spPr/>
        <p:txBody>
          <a:bodyPr/>
          <a:lstStyle/>
          <a:p>
            <a:r>
              <a:rPr lang="en-US" smtClean="0"/>
              <a:t>Parity Violation to Hadronic Structure and More... PAVI 11</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930D1EE-7AA9-4E88-AF40-14C1A2DEB6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r>
              <a:rPr lang="en-US" smtClean="0"/>
              <a:t>9/9/2011</a:t>
            </a:r>
            <a:endParaRPr lang="en-US"/>
          </a:p>
        </p:txBody>
      </p:sp>
      <p:sp>
        <p:nvSpPr>
          <p:cNvPr id="6" name="Footer Placeholder 5"/>
          <p:cNvSpPr>
            <a:spLocks noGrp="1"/>
          </p:cNvSpPr>
          <p:nvPr>
            <p:ph type="ftr" sz="quarter" idx="11"/>
          </p:nvPr>
        </p:nvSpPr>
        <p:spPr/>
        <p:txBody>
          <a:bodyPr/>
          <a:lstStyle/>
          <a:p>
            <a:r>
              <a:rPr lang="en-US" smtClean="0"/>
              <a:t>Parity Violation to Hadronic Structure and More... PAVI 11</a:t>
            </a:r>
            <a:endParaRPr lang="en-US"/>
          </a:p>
        </p:txBody>
      </p:sp>
      <p:sp>
        <p:nvSpPr>
          <p:cNvPr id="7" name="Slide Number Placeholder 6"/>
          <p:cNvSpPr>
            <a:spLocks noGrp="1"/>
          </p:cNvSpPr>
          <p:nvPr>
            <p:ph type="sldNum" sz="quarter" idx="12"/>
          </p:nvPr>
        </p:nvSpPr>
        <p:spPr/>
        <p:txBody>
          <a:bodyPr/>
          <a:lstStyle/>
          <a:p>
            <a:fld id="{5930D1EE-7AA9-4E88-AF40-14C1A2DEB6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lang="en-US" smtClean="0"/>
              <a:t>9/9/2011</a:t>
            </a:r>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Parity Violation to Hadronic Structure and More... PAVI 11</a:t>
            </a:r>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930D1EE-7AA9-4E88-AF40-14C1A2DEB63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gif"/><Relationship Id="rId1" Type="http://schemas.openxmlformats.org/officeDocument/2006/relationships/slideLayout" Target="../slideLayouts/slideLayout2.xml"/><Relationship Id="rId5" Type="http://schemas.openxmlformats.org/officeDocument/2006/relationships/image" Target="../media/image67.gif"/><Relationship Id="rId4" Type="http://schemas.openxmlformats.org/officeDocument/2006/relationships/image" Target="../media/image66.gif"/></Relationships>
</file>

<file path=ppt/slides/_rels/slide27.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gif"/><Relationship Id="rId1" Type="http://schemas.openxmlformats.org/officeDocument/2006/relationships/slideLayout" Target="../slideLayouts/slideLayout2.xml"/><Relationship Id="rId5" Type="http://schemas.openxmlformats.org/officeDocument/2006/relationships/image" Target="../media/image71.gif"/><Relationship Id="rId4" Type="http://schemas.openxmlformats.org/officeDocument/2006/relationships/image" Target="../media/image70.gif"/></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bg2">
                <a:shade val="40000"/>
                <a:satMod val="150000"/>
              </a:schemeClr>
            </a:gs>
            <a:gs pos="30000">
              <a:schemeClr val="bg2">
                <a:shade val="60000"/>
                <a:satMod val="150000"/>
              </a:schemeClr>
            </a:gs>
            <a:gs pos="100000">
              <a:schemeClr val="bg2">
                <a:tint val="83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cs typeface="Arial" pitchFamily="34" charset="0"/>
              </a:rPr>
              <a:t>The</a:t>
            </a:r>
            <a:r>
              <a:rPr lang="en-US"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cs typeface="Arial" pitchFamily="34" charset="0"/>
              </a:rPr>
              <a:t> MOLLER </a:t>
            </a:r>
            <a:r>
              <a:rPr lang="en-US" sz="36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cs typeface="Arial" pitchFamily="34" charset="0"/>
              </a:rPr>
              <a:t>Experiment</a:t>
            </a:r>
            <a:endParaRPr lang="en-US" sz="36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rebuchet MS" pitchFamily="34" charset="0"/>
              <a:cs typeface="Arial" pitchFamily="34" charset="0"/>
            </a:endParaRPr>
          </a:p>
        </p:txBody>
      </p:sp>
      <p:sp>
        <p:nvSpPr>
          <p:cNvPr id="3" name="Subtitle 2"/>
          <p:cNvSpPr>
            <a:spLocks noGrp="1"/>
          </p:cNvSpPr>
          <p:nvPr>
            <p:ph type="subTitle" idx="1"/>
          </p:nvPr>
        </p:nvSpPr>
        <p:spPr/>
        <p:txBody>
          <a:bodyPr/>
          <a:lstStyle/>
          <a:p>
            <a:r>
              <a:rPr lang="en-US" dirty="0" smtClean="0"/>
              <a:t>Juliette M. </a:t>
            </a:r>
            <a:r>
              <a:rPr lang="en-US" dirty="0" err="1" smtClean="0"/>
              <a:t>Mammei</a:t>
            </a:r>
            <a:endParaRPr lang="en-US" dirty="0" smtClean="0"/>
          </a:p>
        </p:txBody>
      </p:sp>
      <p:pic>
        <p:nvPicPr>
          <p:cNvPr id="4" name="Picture 3" descr="JLab_logo_white1.jpg"/>
          <p:cNvPicPr>
            <a:picLocks noChangeAspect="1"/>
          </p:cNvPicPr>
          <p:nvPr/>
        </p:nvPicPr>
        <p:blipFill>
          <a:blip r:embed="rId2" cstate="print">
            <a:clrChange>
              <a:clrFrom>
                <a:srgbClr val="FFFFFF"/>
              </a:clrFrom>
              <a:clrTo>
                <a:srgbClr val="FFFFFF">
                  <a:alpha val="0"/>
                </a:srgbClr>
              </a:clrTo>
            </a:clrChange>
          </a:blip>
          <a:srcRect l="4503" t="7204"/>
          <a:stretch>
            <a:fillRect/>
          </a:stretch>
        </p:blipFill>
        <p:spPr>
          <a:xfrm>
            <a:off x="7375565" y="164575"/>
            <a:ext cx="1629094" cy="494690"/>
          </a:xfrm>
          <a:prstGeom prst="rect">
            <a:avLst/>
          </a:prstGeom>
        </p:spPr>
      </p:pic>
      <p:pic>
        <p:nvPicPr>
          <p:cNvPr id="6" name="Picture 5" descr="combination2 blk-maroon.jpg"/>
          <p:cNvPicPr>
            <a:picLocks noChangeAspect="1"/>
          </p:cNvPicPr>
          <p:nvPr/>
        </p:nvPicPr>
        <p:blipFill>
          <a:blip r:embed="rId3" cstate="print">
            <a:clrChange>
              <a:clrFrom>
                <a:srgbClr val="FFFFFF"/>
              </a:clrFrom>
              <a:clrTo>
                <a:srgbClr val="FFFFFF">
                  <a:alpha val="0"/>
                </a:srgbClr>
              </a:clrTo>
            </a:clrChange>
          </a:blip>
          <a:srcRect l="15480" t="2392" r="18908" b="47374"/>
          <a:stretch>
            <a:fillRect/>
          </a:stretch>
        </p:blipFill>
        <p:spPr>
          <a:xfrm>
            <a:off x="7221945" y="663840"/>
            <a:ext cx="921720" cy="806505"/>
          </a:xfrm>
          <a:prstGeom prst="rect">
            <a:avLst/>
          </a:prstGeom>
        </p:spPr>
      </p:pic>
      <p:pic>
        <p:nvPicPr>
          <p:cNvPr id="3073" name="Picture 1"/>
          <p:cNvPicPr>
            <a:picLocks noChangeAspect="1" noChangeArrowheads="1"/>
          </p:cNvPicPr>
          <p:nvPr/>
        </p:nvPicPr>
        <p:blipFill>
          <a:blip r:embed="rId4" cstate="print"/>
          <a:srcRect l="13320" t="14976" r="83800" b="79082"/>
          <a:stretch>
            <a:fillRect/>
          </a:stretch>
        </p:blipFill>
        <p:spPr bwMode="auto">
          <a:xfrm>
            <a:off x="8258880" y="769454"/>
            <a:ext cx="729695" cy="470461"/>
          </a:xfrm>
          <a:prstGeom prst="rect">
            <a:avLst/>
          </a:prstGeom>
          <a:noFill/>
          <a:ln w="9525">
            <a:noFill/>
            <a:miter lim="800000"/>
            <a:headEnd/>
            <a:tailEnd/>
          </a:ln>
        </p:spPr>
      </p:pic>
      <p:pic>
        <p:nvPicPr>
          <p:cNvPr id="296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588" r="89855" b="79673"/>
          <a:stretch/>
        </p:blipFill>
        <p:spPr bwMode="auto">
          <a:xfrm>
            <a:off x="8028450" y="5693565"/>
            <a:ext cx="836865" cy="91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82553" y="4581150"/>
            <a:ext cx="5904180" cy="507831"/>
          </a:xfrm>
          <a:prstGeom prst="rect">
            <a:avLst/>
          </a:prstGeom>
          <a:noFill/>
        </p:spPr>
        <p:txBody>
          <a:bodyPr wrap="none" rtlCol="0">
            <a:spAutoFit/>
          </a:bodyPr>
          <a:lstStyle/>
          <a:p>
            <a:pPr>
              <a:lnSpc>
                <a:spcPct val="150000"/>
              </a:lnSpc>
            </a:pPr>
            <a:r>
              <a:rPr lang="en-US" b="1" dirty="0" smtClean="0">
                <a:solidFill>
                  <a:schemeClr val="bg1">
                    <a:lumMod val="50000"/>
                    <a:lumOff val="50000"/>
                  </a:schemeClr>
                </a:solidFill>
              </a:rPr>
              <a:t>M</a:t>
            </a:r>
            <a:r>
              <a:rPr lang="en-US" dirty="0" smtClean="0">
                <a:solidFill>
                  <a:schemeClr val="bg1">
                    <a:lumMod val="50000"/>
                    <a:lumOff val="50000"/>
                  </a:schemeClr>
                </a:solidFill>
              </a:rPr>
              <a:t>easurement </a:t>
            </a:r>
            <a:r>
              <a:rPr lang="en-US" b="1" dirty="0">
                <a:solidFill>
                  <a:schemeClr val="bg1">
                    <a:lumMod val="50000"/>
                    <a:lumOff val="50000"/>
                  </a:schemeClr>
                </a:solidFill>
              </a:rPr>
              <a:t>O</a:t>
            </a:r>
            <a:r>
              <a:rPr lang="en-US" dirty="0" smtClean="0">
                <a:solidFill>
                  <a:schemeClr val="bg1">
                    <a:lumMod val="50000"/>
                    <a:lumOff val="50000"/>
                  </a:schemeClr>
                </a:solidFill>
              </a:rPr>
              <a:t>f a </a:t>
            </a:r>
            <a:r>
              <a:rPr lang="en-US" b="1" dirty="0" smtClean="0">
                <a:solidFill>
                  <a:schemeClr val="bg1">
                    <a:lumMod val="50000"/>
                    <a:lumOff val="50000"/>
                  </a:schemeClr>
                </a:solidFill>
              </a:rPr>
              <a:t>L</a:t>
            </a:r>
            <a:r>
              <a:rPr lang="en-US" dirty="0" smtClean="0">
                <a:solidFill>
                  <a:schemeClr val="bg1">
                    <a:lumMod val="50000"/>
                    <a:lumOff val="50000"/>
                  </a:schemeClr>
                </a:solidFill>
              </a:rPr>
              <a:t>epton </a:t>
            </a:r>
            <a:r>
              <a:rPr lang="en-US" b="1" dirty="0" err="1" smtClean="0">
                <a:solidFill>
                  <a:schemeClr val="bg1">
                    <a:lumMod val="50000"/>
                    <a:lumOff val="50000"/>
                  </a:schemeClr>
                </a:solidFill>
              </a:rPr>
              <a:t>L</a:t>
            </a:r>
            <a:r>
              <a:rPr lang="en-US" dirty="0" err="1" smtClean="0">
                <a:solidFill>
                  <a:schemeClr val="bg1">
                    <a:lumMod val="50000"/>
                    <a:lumOff val="50000"/>
                  </a:schemeClr>
                </a:solidFill>
              </a:rPr>
              <a:t>epton</a:t>
            </a:r>
            <a:r>
              <a:rPr lang="en-US" dirty="0" smtClean="0">
                <a:solidFill>
                  <a:schemeClr val="bg1">
                    <a:lumMod val="50000"/>
                    <a:lumOff val="50000"/>
                  </a:schemeClr>
                </a:solidFill>
              </a:rPr>
              <a:t> </a:t>
            </a:r>
            <a:r>
              <a:rPr lang="en-US" b="1" dirty="0" smtClean="0">
                <a:solidFill>
                  <a:schemeClr val="bg1">
                    <a:lumMod val="50000"/>
                    <a:lumOff val="50000"/>
                  </a:schemeClr>
                </a:solidFill>
              </a:rPr>
              <a:t>E</a:t>
            </a:r>
            <a:r>
              <a:rPr lang="en-US" dirty="0" smtClean="0">
                <a:solidFill>
                  <a:schemeClr val="bg1">
                    <a:lumMod val="50000"/>
                    <a:lumOff val="50000"/>
                  </a:schemeClr>
                </a:solidFill>
              </a:rPr>
              <a:t>lectroweak </a:t>
            </a:r>
            <a:r>
              <a:rPr lang="en-US" b="1" dirty="0" smtClean="0">
                <a:solidFill>
                  <a:schemeClr val="bg1">
                    <a:lumMod val="50000"/>
                    <a:lumOff val="50000"/>
                  </a:schemeClr>
                </a:solidFill>
              </a:rPr>
              <a:t>R</a:t>
            </a:r>
            <a:r>
              <a:rPr lang="en-US" dirty="0" smtClean="0">
                <a:solidFill>
                  <a:schemeClr val="bg1">
                    <a:lumMod val="50000"/>
                    <a:lumOff val="50000"/>
                  </a:schemeClr>
                </a:solidFill>
              </a:rPr>
              <a:t>eaction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The Experiment</a:t>
            </a:r>
            <a:endParaRPr lang="en-US" cap="small" dirty="0">
              <a:solidFill>
                <a:schemeClr val="tx1">
                  <a:lumMod val="50000"/>
                </a:schemeClr>
              </a:solidFill>
            </a:endParaRPr>
          </a:p>
        </p:txBody>
      </p:sp>
      <p:sp>
        <p:nvSpPr>
          <p:cNvPr id="14" name="Date Placeholder 1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10</a:t>
            </a:fld>
            <a:endParaRPr lang="en-US"/>
          </a:p>
        </p:txBody>
      </p:sp>
      <p:grpSp>
        <p:nvGrpSpPr>
          <p:cNvPr id="18" name="Group 17"/>
          <p:cNvGrpSpPr/>
          <p:nvPr/>
        </p:nvGrpSpPr>
        <p:grpSpPr>
          <a:xfrm>
            <a:off x="0" y="855865"/>
            <a:ext cx="7452375" cy="5031055"/>
            <a:chOff x="0" y="817459"/>
            <a:chExt cx="7452375" cy="5031055"/>
          </a:xfrm>
        </p:grpSpPr>
        <p:pic>
          <p:nvPicPr>
            <p:cNvPr id="22531" name="Picture 3"/>
            <p:cNvPicPr>
              <a:picLocks noChangeAspect="1" noChangeArrowheads="1"/>
            </p:cNvPicPr>
            <p:nvPr/>
          </p:nvPicPr>
          <p:blipFill>
            <a:blip r:embed="rId2" cstate="print">
              <a:clrChange>
                <a:clrFrom>
                  <a:srgbClr val="C3C8D2"/>
                </a:clrFrom>
                <a:clrTo>
                  <a:srgbClr val="C3C8D2">
                    <a:alpha val="0"/>
                  </a:srgbClr>
                </a:clrTo>
              </a:clrChange>
            </a:blip>
            <a:srcRect/>
            <a:stretch>
              <a:fillRect/>
            </a:stretch>
          </p:blipFill>
          <p:spPr bwMode="auto">
            <a:xfrm>
              <a:off x="0" y="817459"/>
              <a:ext cx="7401552" cy="5031055"/>
            </a:xfrm>
            <a:prstGeom prst="rect">
              <a:avLst/>
            </a:prstGeom>
            <a:noFill/>
            <a:ln w="9525">
              <a:noFill/>
              <a:miter lim="800000"/>
              <a:headEnd/>
              <a:tailEnd/>
            </a:ln>
          </p:spPr>
        </p:pic>
        <p:sp>
          <p:nvSpPr>
            <p:cNvPr id="11" name="Rounded Rectangle 10"/>
            <p:cNvSpPr/>
            <p:nvPr/>
          </p:nvSpPr>
          <p:spPr>
            <a:xfrm rot="1922106">
              <a:off x="3792583" y="2936034"/>
              <a:ext cx="499265" cy="3902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912791">
              <a:off x="5008408" y="3501970"/>
              <a:ext cx="573305" cy="65288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1345074">
              <a:off x="6028414" y="3904033"/>
              <a:ext cx="576075" cy="46438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876300" y="4965200"/>
              <a:ext cx="576075" cy="3456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461195" y="855865"/>
              <a:ext cx="691290" cy="4224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796012">
              <a:off x="255747" y="4068233"/>
              <a:ext cx="6200412" cy="3664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rot="20012367">
            <a:off x="1845245" y="894270"/>
            <a:ext cx="1497398" cy="461665"/>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Detector Array</a:t>
            </a:r>
          </a:p>
        </p:txBody>
      </p:sp>
      <p:sp>
        <p:nvSpPr>
          <p:cNvPr id="38" name="TextBox 37"/>
          <p:cNvSpPr txBox="1"/>
          <p:nvPr/>
        </p:nvSpPr>
        <p:spPr>
          <a:xfrm rot="-1560000">
            <a:off x="3074226" y="1940521"/>
            <a:ext cx="2265896" cy="523220"/>
          </a:xfrm>
          <a:prstGeom prst="rect">
            <a:avLst/>
          </a:prstGeom>
          <a:noFill/>
        </p:spPr>
        <p:txBody>
          <a:bodyPr wrap="square" rtlCol="0">
            <a:spAutoFit/>
          </a:bodyPr>
          <a:lstStyle/>
          <a:p>
            <a:pPr algn="ctr"/>
            <a:r>
              <a:rPr lang="en-US" sz="1600" dirty="0" smtClean="0">
                <a:solidFill>
                  <a:schemeClr val="bg1">
                    <a:lumMod val="50000"/>
                    <a:lumOff val="50000"/>
                  </a:schemeClr>
                </a:solidFill>
              </a:rPr>
              <a:t>Roman Pots </a:t>
            </a:r>
          </a:p>
          <a:p>
            <a:pPr algn="ctr"/>
            <a:r>
              <a:rPr lang="en-US" sz="1200" dirty="0" smtClean="0">
                <a:solidFill>
                  <a:schemeClr val="bg1">
                    <a:lumMod val="50000"/>
                    <a:lumOff val="50000"/>
                  </a:schemeClr>
                </a:solidFill>
              </a:rPr>
              <a:t>(for tracking detectors)</a:t>
            </a:r>
          </a:p>
        </p:txBody>
      </p:sp>
      <p:sp>
        <p:nvSpPr>
          <p:cNvPr id="39" name="TextBox 38"/>
          <p:cNvSpPr txBox="1"/>
          <p:nvPr/>
        </p:nvSpPr>
        <p:spPr>
          <a:xfrm rot="-1560000">
            <a:off x="5944108" y="3656243"/>
            <a:ext cx="2008883" cy="416011"/>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Scattering Chamber</a:t>
            </a:r>
          </a:p>
        </p:txBody>
      </p:sp>
      <p:sp>
        <p:nvSpPr>
          <p:cNvPr id="40" name="TextBox 39"/>
          <p:cNvSpPr txBox="1"/>
          <p:nvPr/>
        </p:nvSpPr>
        <p:spPr>
          <a:xfrm rot="-1560000">
            <a:off x="6890873" y="4264729"/>
            <a:ext cx="755015" cy="416011"/>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Target</a:t>
            </a:r>
          </a:p>
        </p:txBody>
      </p:sp>
      <p:sp>
        <p:nvSpPr>
          <p:cNvPr id="41" name="TextBox 40"/>
          <p:cNvSpPr txBox="1"/>
          <p:nvPr/>
        </p:nvSpPr>
        <p:spPr>
          <a:xfrm rot="-1560000">
            <a:off x="4019727" y="2701283"/>
            <a:ext cx="1331583" cy="416011"/>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Hybrid Torus</a:t>
            </a:r>
          </a:p>
        </p:txBody>
      </p:sp>
      <p:sp>
        <p:nvSpPr>
          <p:cNvPr id="42" name="TextBox 41"/>
          <p:cNvSpPr txBox="1"/>
          <p:nvPr/>
        </p:nvSpPr>
        <p:spPr>
          <a:xfrm rot="-1560000">
            <a:off x="5051580" y="3417209"/>
            <a:ext cx="1629742" cy="461665"/>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Upstream Torus</a:t>
            </a:r>
          </a:p>
        </p:txBody>
      </p:sp>
      <p:sp>
        <p:nvSpPr>
          <p:cNvPr id="43" name="TextBox 42"/>
          <p:cNvSpPr txBox="1"/>
          <p:nvPr/>
        </p:nvSpPr>
        <p:spPr>
          <a:xfrm rot="-1560000">
            <a:off x="6770812" y="4755079"/>
            <a:ext cx="1609736" cy="416011"/>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Incoming Beam</a:t>
            </a:r>
          </a:p>
        </p:txBody>
      </p:sp>
      <p:cxnSp>
        <p:nvCxnSpPr>
          <p:cNvPr id="46" name="Straight Arrow Connector 45"/>
          <p:cNvCxnSpPr/>
          <p:nvPr/>
        </p:nvCxnSpPr>
        <p:spPr>
          <a:xfrm flipV="1">
            <a:off x="3880710" y="4235505"/>
            <a:ext cx="614480" cy="345645"/>
          </a:xfrm>
          <a:prstGeom prst="straightConnector1">
            <a:avLst/>
          </a:prstGeom>
          <a:ln>
            <a:solidFill>
              <a:schemeClr val="tx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919115" y="4465935"/>
            <a:ext cx="1190555" cy="115215"/>
          </a:xfrm>
          <a:prstGeom prst="straightConnector1">
            <a:avLst/>
          </a:prstGeom>
          <a:ln>
            <a:solidFill>
              <a:schemeClr val="tx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880710" y="4504341"/>
            <a:ext cx="1420985" cy="76809"/>
          </a:xfrm>
          <a:prstGeom prst="straightConnector1">
            <a:avLst/>
          </a:prstGeom>
          <a:ln>
            <a:solidFill>
              <a:schemeClr val="tx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880710" y="4158696"/>
            <a:ext cx="537670" cy="422454"/>
          </a:xfrm>
          <a:prstGeom prst="straightConnector1">
            <a:avLst/>
          </a:prstGeom>
          <a:ln>
            <a:solidFill>
              <a:schemeClr val="tx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H="1" flipV="1">
            <a:off x="3707888" y="4177900"/>
            <a:ext cx="576072" cy="230429"/>
          </a:xfrm>
          <a:prstGeom prst="straightConnector1">
            <a:avLst/>
          </a:prstGeom>
          <a:ln>
            <a:solidFill>
              <a:schemeClr val="tx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3554270" y="4216306"/>
            <a:ext cx="691284" cy="38405"/>
          </a:xfrm>
          <a:prstGeom prst="straightConnector1">
            <a:avLst/>
          </a:prstGeom>
          <a:ln>
            <a:solidFill>
              <a:schemeClr val="tx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55425" y="3486607"/>
            <a:ext cx="4877434" cy="2937983"/>
          </a:xfrm>
          <a:prstGeom prst="straightConnector1">
            <a:avLst/>
          </a:prstGeom>
          <a:ln w="22225">
            <a:solidFill>
              <a:schemeClr val="bg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776339">
            <a:off x="2245329" y="4685268"/>
            <a:ext cx="697627" cy="456535"/>
          </a:xfrm>
          <a:prstGeom prst="rect">
            <a:avLst/>
          </a:prstGeom>
          <a:solidFill>
            <a:schemeClr val="tx1"/>
          </a:solidFill>
        </p:spPr>
        <p:txBody>
          <a:bodyPr wrap="none" rtlCol="0">
            <a:spAutoFit/>
          </a:bodyPr>
          <a:lstStyle/>
          <a:p>
            <a:pPr>
              <a:lnSpc>
                <a:spcPct val="150000"/>
              </a:lnSpc>
            </a:pPr>
            <a:r>
              <a:rPr lang="en-US" dirty="0" smtClean="0">
                <a:solidFill>
                  <a:schemeClr val="bg1">
                    <a:lumMod val="95000"/>
                    <a:lumOff val="5000"/>
                  </a:schemeClr>
                </a:solidFill>
              </a:rPr>
              <a:t>28 m</a:t>
            </a:r>
          </a:p>
        </p:txBody>
      </p:sp>
      <p:sp>
        <p:nvSpPr>
          <p:cNvPr id="44" name="TextBox 43"/>
          <p:cNvSpPr txBox="1"/>
          <p:nvPr/>
        </p:nvSpPr>
        <p:spPr>
          <a:xfrm rot="-1560000">
            <a:off x="2758566" y="4574083"/>
            <a:ext cx="1208985" cy="416011"/>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Collimators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8" name="Group 17"/>
          <p:cNvGrpSpPr/>
          <p:nvPr/>
        </p:nvGrpSpPr>
        <p:grpSpPr>
          <a:xfrm>
            <a:off x="0" y="817459"/>
            <a:ext cx="7490780" cy="5031055"/>
            <a:chOff x="0" y="817459"/>
            <a:chExt cx="7490780" cy="5031055"/>
          </a:xfrm>
        </p:grpSpPr>
        <p:pic>
          <p:nvPicPr>
            <p:cNvPr id="10" name="Picture 3"/>
            <p:cNvPicPr>
              <a:picLocks noChangeAspect="1" noChangeArrowheads="1"/>
            </p:cNvPicPr>
            <p:nvPr/>
          </p:nvPicPr>
          <p:blipFill>
            <a:blip r:embed="rId2" cstate="print">
              <a:clrChange>
                <a:clrFrom>
                  <a:srgbClr val="C3C8D2"/>
                </a:clrFrom>
                <a:clrTo>
                  <a:srgbClr val="C3C8D2">
                    <a:alpha val="0"/>
                  </a:srgbClr>
                </a:clrTo>
              </a:clrChange>
              <a:lum bright="70000" contrast="-70000"/>
            </a:blip>
            <a:srcRect/>
            <a:stretch>
              <a:fillRect/>
            </a:stretch>
          </p:blipFill>
          <p:spPr bwMode="auto">
            <a:xfrm>
              <a:off x="0" y="817459"/>
              <a:ext cx="7401552" cy="5031055"/>
            </a:xfrm>
            <a:prstGeom prst="rect">
              <a:avLst/>
            </a:prstGeom>
            <a:noFill/>
            <a:ln w="9525">
              <a:noFill/>
              <a:miter lim="800000"/>
              <a:headEnd/>
              <a:tailEnd/>
            </a:ln>
          </p:spPr>
        </p:pic>
        <p:sp>
          <p:nvSpPr>
            <p:cNvPr id="11" name="Rounded Rectangle 10"/>
            <p:cNvSpPr/>
            <p:nvPr/>
          </p:nvSpPr>
          <p:spPr>
            <a:xfrm>
              <a:off x="3803900" y="2929735"/>
              <a:ext cx="576075" cy="3840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994455" y="3697835"/>
              <a:ext cx="576075" cy="3840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031390" y="3966670"/>
              <a:ext cx="576075" cy="4224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914705" y="4926795"/>
              <a:ext cx="576075" cy="4224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461195" y="855865"/>
              <a:ext cx="691290" cy="42245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796012">
              <a:off x="240362" y="4068234"/>
              <a:ext cx="6200412" cy="36641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The Experiment</a:t>
            </a:r>
            <a:endParaRPr lang="en-US" cap="small" dirty="0">
              <a:solidFill>
                <a:schemeClr val="tx1">
                  <a:lumMod val="50000"/>
                </a:schemeClr>
              </a:solidFill>
            </a:endParaRPr>
          </a:p>
        </p:txBody>
      </p:sp>
      <p:sp>
        <p:nvSpPr>
          <p:cNvPr id="14" name="Date Placeholder 1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11</a:t>
            </a:fld>
            <a:endParaRPr lang="en-US"/>
          </a:p>
        </p:txBody>
      </p:sp>
      <p:sp>
        <p:nvSpPr>
          <p:cNvPr id="19" name="TextBox 18"/>
          <p:cNvSpPr txBox="1"/>
          <p:nvPr/>
        </p:nvSpPr>
        <p:spPr>
          <a:xfrm>
            <a:off x="4904081" y="2021123"/>
            <a:ext cx="3160625" cy="2585323"/>
          </a:xfrm>
          <a:prstGeom prst="rect">
            <a:avLst/>
          </a:prstGeom>
          <a:noFill/>
        </p:spPr>
        <p:txBody>
          <a:bodyPr wrap="square" rtlCol="0">
            <a:spAutoFit/>
          </a:bodyPr>
          <a:lstStyle/>
          <a:p>
            <a:pPr>
              <a:lnSpc>
                <a:spcPct val="150000"/>
              </a:lnSpc>
            </a:pPr>
            <a:r>
              <a:rPr lang="en-US" dirty="0" smtClean="0">
                <a:solidFill>
                  <a:schemeClr val="bg1">
                    <a:lumMod val="50000"/>
                    <a:lumOff val="50000"/>
                  </a:schemeClr>
                </a:solidFill>
              </a:rPr>
              <a:t>EM cross-section minimum, asymmetry maximum for </a:t>
            </a:r>
          </a:p>
          <a:p>
            <a:pPr>
              <a:lnSpc>
                <a:spcPct val="150000"/>
              </a:lnSpc>
            </a:pPr>
            <a:r>
              <a:rPr lang="el-GR" dirty="0" smtClean="0">
                <a:solidFill>
                  <a:schemeClr val="bg1">
                    <a:lumMod val="50000"/>
                    <a:lumOff val="50000"/>
                  </a:schemeClr>
                </a:solidFill>
              </a:rPr>
              <a:t>θ</a:t>
            </a:r>
            <a:r>
              <a:rPr lang="en-US" baseline="-25000" dirty="0" smtClean="0">
                <a:solidFill>
                  <a:schemeClr val="bg1">
                    <a:lumMod val="50000"/>
                    <a:lumOff val="50000"/>
                  </a:schemeClr>
                </a:solidFill>
              </a:rPr>
              <a:t>CM</a:t>
            </a:r>
            <a:r>
              <a:rPr lang="en-US" dirty="0" smtClean="0">
                <a:solidFill>
                  <a:schemeClr val="bg1">
                    <a:lumMod val="50000"/>
                    <a:lumOff val="50000"/>
                  </a:schemeClr>
                </a:solidFill>
              </a:rPr>
              <a:t> = 90° </a:t>
            </a:r>
          </a:p>
          <a:p>
            <a:pPr>
              <a:lnSpc>
                <a:spcPct val="150000"/>
              </a:lnSpc>
            </a:pPr>
            <a:endParaRPr lang="en-US" dirty="0">
              <a:solidFill>
                <a:schemeClr val="bg1">
                  <a:lumMod val="50000"/>
                  <a:lumOff val="50000"/>
                </a:schemeClr>
              </a:solidFill>
            </a:endParaRPr>
          </a:p>
          <a:p>
            <a:pPr>
              <a:lnSpc>
                <a:spcPct val="150000"/>
              </a:lnSpc>
            </a:pPr>
            <a:r>
              <a:rPr lang="en-US" dirty="0" smtClean="0">
                <a:solidFill>
                  <a:schemeClr val="bg1">
                    <a:lumMod val="50000"/>
                    <a:lumOff val="50000"/>
                  </a:schemeClr>
                </a:solidFill>
              </a:rPr>
              <a:t>Large range of angles centered around </a:t>
            </a:r>
            <a:r>
              <a:rPr lang="el-GR" dirty="0">
                <a:solidFill>
                  <a:schemeClr val="bg1">
                    <a:lumMod val="50000"/>
                    <a:lumOff val="50000"/>
                  </a:schemeClr>
                </a:solidFill>
              </a:rPr>
              <a:t>θ</a:t>
            </a:r>
            <a:r>
              <a:rPr lang="en-US" baseline="-25000" dirty="0">
                <a:solidFill>
                  <a:schemeClr val="bg1">
                    <a:lumMod val="50000"/>
                    <a:lumOff val="50000"/>
                  </a:schemeClr>
                </a:solidFill>
              </a:rPr>
              <a:t>CM</a:t>
            </a:r>
            <a:r>
              <a:rPr lang="en-US" dirty="0">
                <a:solidFill>
                  <a:schemeClr val="bg1">
                    <a:lumMod val="50000"/>
                    <a:lumOff val="50000"/>
                  </a:schemeClr>
                </a:solidFill>
              </a:rPr>
              <a:t> = 90° </a:t>
            </a:r>
          </a:p>
        </p:txBody>
      </p:sp>
      <p:pic>
        <p:nvPicPr>
          <p:cNvPr id="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349" y="1053062"/>
            <a:ext cx="4214625" cy="471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4" name="TextBox 73"/>
          <p:cNvSpPr txBox="1"/>
          <p:nvPr/>
        </p:nvSpPr>
        <p:spPr>
          <a:xfrm>
            <a:off x="7029920" y="4503803"/>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pic>
        <p:nvPicPr>
          <p:cNvPr id="12" name="Picture 11" descr="Lab_Energy.gif"/>
          <p:cNvPicPr>
            <a:picLocks noChangeAspect="1"/>
          </p:cNvPicPr>
          <p:nvPr/>
        </p:nvPicPr>
        <p:blipFill>
          <a:blip r:embed="rId3" cstate="print">
            <a:clrChange>
              <a:clrFrom>
                <a:srgbClr val="FFFFFF"/>
              </a:clrFrom>
              <a:clrTo>
                <a:srgbClr val="FFFFFF">
                  <a:alpha val="0"/>
                </a:srgbClr>
              </a:clrTo>
            </a:clrChange>
          </a:blip>
          <a:stretch>
            <a:fillRect/>
          </a:stretch>
        </p:blipFill>
        <p:spPr>
          <a:xfrm>
            <a:off x="193830" y="3429000"/>
            <a:ext cx="4109335" cy="3082001"/>
          </a:xfrm>
          <a:prstGeom prst="rect">
            <a:avLst/>
          </a:prstGeom>
        </p:spPr>
      </p:pic>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100% </a:t>
            </a:r>
            <a:r>
              <a:rPr lang="en-US" cap="small" dirty="0" err="1" smtClean="0">
                <a:solidFill>
                  <a:schemeClr val="tx1">
                    <a:lumMod val="50000"/>
                  </a:schemeClr>
                </a:solidFill>
              </a:rPr>
              <a:t>Azimuthal</a:t>
            </a:r>
            <a:r>
              <a:rPr lang="en-US" cap="small" dirty="0" smtClean="0">
                <a:solidFill>
                  <a:schemeClr val="tx1">
                    <a:lumMod val="50000"/>
                  </a:schemeClr>
                </a:solidFill>
              </a:rPr>
              <a:t> Acceptance</a:t>
            </a:r>
            <a:endParaRPr lang="en-US" cap="small" dirty="0">
              <a:solidFill>
                <a:schemeClr val="tx1">
                  <a:lumMod val="50000"/>
                </a:schemeClr>
              </a:solidFill>
            </a:endParaRPr>
          </a:p>
        </p:txBody>
      </p:sp>
      <p:sp>
        <p:nvSpPr>
          <p:cNvPr id="73" name="Date Placeholder 72"/>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12</a:t>
            </a:fld>
            <a:endParaRPr lang="en-US"/>
          </a:p>
        </p:txBody>
      </p:sp>
      <p:cxnSp>
        <p:nvCxnSpPr>
          <p:cNvPr id="7" name="Straight Arrow Connector 6"/>
          <p:cNvCxnSpPr/>
          <p:nvPr/>
        </p:nvCxnSpPr>
        <p:spPr>
          <a:xfrm>
            <a:off x="5271830" y="200801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38630" y="200801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H="1">
            <a:off x="6414830" y="1474615"/>
            <a:ext cx="914400" cy="458788"/>
          </a:xfrm>
          <a:prstGeom prst="straightConnector1">
            <a:avLst/>
          </a:prstGeom>
          <a:ln w="15875">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5271831" y="2084215"/>
            <a:ext cx="914400" cy="458788"/>
          </a:xfrm>
          <a:prstGeom prst="straightConnector1">
            <a:avLst/>
          </a:prstGeom>
          <a:ln w="15875">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3" name="Group 21"/>
          <p:cNvGrpSpPr/>
          <p:nvPr/>
        </p:nvGrpSpPr>
        <p:grpSpPr>
          <a:xfrm>
            <a:off x="301379" y="4158696"/>
            <a:ext cx="3108305" cy="1984254"/>
            <a:chOff x="301379" y="4158696"/>
            <a:chExt cx="3108305" cy="1984254"/>
          </a:xfrm>
        </p:grpSpPr>
        <p:sp>
          <p:nvSpPr>
            <p:cNvPr id="11" name="Rectangle 10"/>
            <p:cNvSpPr/>
            <p:nvPr/>
          </p:nvSpPr>
          <p:spPr>
            <a:xfrm>
              <a:off x="961930" y="5502870"/>
              <a:ext cx="1007693" cy="640080"/>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1998865" y="5502870"/>
              <a:ext cx="998530" cy="640080"/>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Right Triangle 15"/>
            <p:cNvSpPr/>
            <p:nvPr/>
          </p:nvSpPr>
          <p:spPr>
            <a:xfrm>
              <a:off x="1998865" y="5042009"/>
              <a:ext cx="998530" cy="448055"/>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p:cNvSpPr/>
            <p:nvPr/>
          </p:nvSpPr>
          <p:spPr>
            <a:xfrm>
              <a:off x="923525" y="4158696"/>
              <a:ext cx="1036935" cy="87051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8247057">
              <a:off x="1561619" y="3029702"/>
              <a:ext cx="587826" cy="3108305"/>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3095" y="5042010"/>
              <a:ext cx="230430" cy="4535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3095" y="4197100"/>
              <a:ext cx="230430" cy="83758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23525" y="5042010"/>
              <a:ext cx="1075340" cy="4535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4"/>
          <p:cNvGrpSpPr/>
          <p:nvPr/>
        </p:nvGrpSpPr>
        <p:grpSpPr>
          <a:xfrm>
            <a:off x="961930" y="3774645"/>
            <a:ext cx="2035465" cy="2368305"/>
            <a:chOff x="4456785" y="3813050"/>
            <a:chExt cx="2035465" cy="2368305"/>
          </a:xfrm>
        </p:grpSpPr>
        <p:sp>
          <p:nvSpPr>
            <p:cNvPr id="23" name="Rectangle 22"/>
            <p:cNvSpPr/>
            <p:nvPr/>
          </p:nvSpPr>
          <p:spPr>
            <a:xfrm>
              <a:off x="4456785" y="3813050"/>
              <a:ext cx="1007693"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 name="Rectangle 23"/>
            <p:cNvSpPr/>
            <p:nvPr/>
          </p:nvSpPr>
          <p:spPr>
            <a:xfrm>
              <a:off x="5493720" y="3813050"/>
              <a:ext cx="998530"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14" name="Group 34"/>
          <p:cNvGrpSpPr/>
          <p:nvPr/>
        </p:nvGrpSpPr>
        <p:grpSpPr>
          <a:xfrm>
            <a:off x="961930" y="3697835"/>
            <a:ext cx="2189082" cy="2445118"/>
            <a:chOff x="4687215" y="4197097"/>
            <a:chExt cx="2189082" cy="2445118"/>
          </a:xfrm>
        </p:grpSpPr>
        <p:sp>
          <p:nvSpPr>
            <p:cNvPr id="31" name="Rectangle 30"/>
            <p:cNvSpPr/>
            <p:nvPr/>
          </p:nvSpPr>
          <p:spPr>
            <a:xfrm>
              <a:off x="4687215" y="4273910"/>
              <a:ext cx="1007693"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Right Triangle 29"/>
            <p:cNvSpPr/>
            <p:nvPr/>
          </p:nvSpPr>
          <p:spPr>
            <a:xfrm>
              <a:off x="4999437" y="4273911"/>
              <a:ext cx="707744" cy="56327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p:cNvSpPr/>
            <p:nvPr/>
          </p:nvSpPr>
          <p:spPr>
            <a:xfrm rot="10800000">
              <a:off x="4917644" y="4197097"/>
              <a:ext cx="960122" cy="768103"/>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24150" y="4273910"/>
              <a:ext cx="998530"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3" name="Right Triangle 32"/>
            <p:cNvSpPr/>
            <p:nvPr/>
          </p:nvSpPr>
          <p:spPr>
            <a:xfrm rot="10800000">
              <a:off x="5992984" y="4235502"/>
              <a:ext cx="883313" cy="69129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p:cNvSpPr/>
            <p:nvPr/>
          </p:nvSpPr>
          <p:spPr>
            <a:xfrm>
              <a:off x="6031390" y="4273910"/>
              <a:ext cx="696271" cy="548021"/>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5"/>
          <p:cNvGrpSpPr/>
          <p:nvPr/>
        </p:nvGrpSpPr>
        <p:grpSpPr>
          <a:xfrm>
            <a:off x="685800" y="1332574"/>
            <a:ext cx="3194910" cy="1789186"/>
            <a:chOff x="-960583" y="4353763"/>
            <a:chExt cx="5690941" cy="1789186"/>
          </a:xfrm>
        </p:grpSpPr>
        <p:sp>
          <p:nvSpPr>
            <p:cNvPr id="37" name="Rectangle 36"/>
            <p:cNvSpPr/>
            <p:nvPr/>
          </p:nvSpPr>
          <p:spPr>
            <a:xfrm>
              <a:off x="1019824" y="5541276"/>
              <a:ext cx="949799" cy="601673"/>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8" name="Rectangle 37"/>
            <p:cNvSpPr/>
            <p:nvPr/>
          </p:nvSpPr>
          <p:spPr>
            <a:xfrm>
              <a:off x="1998864" y="5579680"/>
              <a:ext cx="998529" cy="563269"/>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Right Triangle 38"/>
            <p:cNvSpPr/>
            <p:nvPr/>
          </p:nvSpPr>
          <p:spPr>
            <a:xfrm>
              <a:off x="2011604" y="4965202"/>
              <a:ext cx="985790" cy="61448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Triangle 39"/>
            <p:cNvSpPr/>
            <p:nvPr/>
          </p:nvSpPr>
          <p:spPr>
            <a:xfrm>
              <a:off x="1019822" y="4430572"/>
              <a:ext cx="1197009" cy="598633"/>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960583" y="4427531"/>
              <a:ext cx="1987108" cy="60715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60583" y="5003607"/>
              <a:ext cx="3091399" cy="56875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8816676">
              <a:off x="1838866" y="2050097"/>
              <a:ext cx="587826" cy="5195158"/>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4"/>
          <p:cNvGrpSpPr/>
          <p:nvPr/>
        </p:nvGrpSpPr>
        <p:grpSpPr>
          <a:xfrm>
            <a:off x="1806840" y="740650"/>
            <a:ext cx="1104312" cy="2368305"/>
            <a:chOff x="4525192" y="3813050"/>
            <a:chExt cx="1967058" cy="2368305"/>
          </a:xfrm>
        </p:grpSpPr>
        <p:sp>
          <p:nvSpPr>
            <p:cNvPr id="46" name="Rectangle 45"/>
            <p:cNvSpPr/>
            <p:nvPr/>
          </p:nvSpPr>
          <p:spPr>
            <a:xfrm>
              <a:off x="4525192" y="3813050"/>
              <a:ext cx="939284"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7" name="Rectangle 46"/>
            <p:cNvSpPr/>
            <p:nvPr/>
          </p:nvSpPr>
          <p:spPr>
            <a:xfrm>
              <a:off x="5493720" y="3813050"/>
              <a:ext cx="998530"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26" name="Group 47"/>
          <p:cNvGrpSpPr/>
          <p:nvPr/>
        </p:nvGrpSpPr>
        <p:grpSpPr>
          <a:xfrm>
            <a:off x="1806840" y="663840"/>
            <a:ext cx="1190555" cy="2445119"/>
            <a:chOff x="4755621" y="4197096"/>
            <a:chExt cx="2120678" cy="2445119"/>
          </a:xfrm>
        </p:grpSpPr>
        <p:sp>
          <p:nvSpPr>
            <p:cNvPr id="49" name="Rectangle 48"/>
            <p:cNvSpPr/>
            <p:nvPr/>
          </p:nvSpPr>
          <p:spPr>
            <a:xfrm>
              <a:off x="4755621" y="4273910"/>
              <a:ext cx="939285" cy="2368305"/>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0" name="Right Triangle 49"/>
            <p:cNvSpPr/>
            <p:nvPr/>
          </p:nvSpPr>
          <p:spPr>
            <a:xfrm>
              <a:off x="4999435" y="4273911"/>
              <a:ext cx="713910" cy="384046"/>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10800000">
              <a:off x="4824030" y="4197096"/>
              <a:ext cx="1053739" cy="53767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724150" y="4273910"/>
              <a:ext cx="998530" cy="2368305"/>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3" name="Right Triangle 52"/>
            <p:cNvSpPr/>
            <p:nvPr/>
          </p:nvSpPr>
          <p:spPr>
            <a:xfrm rot="10800000">
              <a:off x="5918573" y="4235500"/>
              <a:ext cx="957726" cy="460859"/>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a:off x="6031391" y="4273911"/>
              <a:ext cx="696272" cy="345642"/>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731500" y="1508750"/>
            <a:ext cx="994183" cy="338554"/>
          </a:xfrm>
          <a:prstGeom prst="rect">
            <a:avLst/>
          </a:prstGeom>
          <a:noFill/>
        </p:spPr>
        <p:txBody>
          <a:bodyPr wrap="none" rtlCol="0">
            <a:spAutoFit/>
          </a:bodyPr>
          <a:lstStyle/>
          <a:p>
            <a:r>
              <a:rPr lang="en-US" sz="1600" dirty="0" smtClean="0"/>
              <a:t>Forward </a:t>
            </a:r>
          </a:p>
        </p:txBody>
      </p:sp>
      <p:sp>
        <p:nvSpPr>
          <p:cNvPr id="56" name="TextBox 55"/>
          <p:cNvSpPr txBox="1"/>
          <p:nvPr/>
        </p:nvSpPr>
        <p:spPr>
          <a:xfrm>
            <a:off x="654690" y="2046420"/>
            <a:ext cx="1141659" cy="338554"/>
          </a:xfrm>
          <a:prstGeom prst="rect">
            <a:avLst/>
          </a:prstGeom>
          <a:noFill/>
        </p:spPr>
        <p:txBody>
          <a:bodyPr wrap="none" rtlCol="0">
            <a:spAutoFit/>
          </a:bodyPr>
          <a:lstStyle/>
          <a:p>
            <a:r>
              <a:rPr lang="en-US" sz="1600" dirty="0" smtClean="0"/>
              <a:t>Backward </a:t>
            </a:r>
          </a:p>
        </p:txBody>
      </p:sp>
      <p:sp>
        <p:nvSpPr>
          <p:cNvPr id="57" name="TextBox 56"/>
          <p:cNvSpPr txBox="1"/>
          <p:nvPr/>
        </p:nvSpPr>
        <p:spPr>
          <a:xfrm>
            <a:off x="1998865" y="5656490"/>
            <a:ext cx="994183" cy="338554"/>
          </a:xfrm>
          <a:prstGeom prst="rect">
            <a:avLst/>
          </a:prstGeom>
          <a:noFill/>
        </p:spPr>
        <p:txBody>
          <a:bodyPr wrap="none" rtlCol="0">
            <a:spAutoFit/>
          </a:bodyPr>
          <a:lstStyle/>
          <a:p>
            <a:r>
              <a:rPr lang="en-US" sz="1600" dirty="0" smtClean="0"/>
              <a:t>Forward </a:t>
            </a:r>
          </a:p>
        </p:txBody>
      </p:sp>
      <p:sp>
        <p:nvSpPr>
          <p:cNvPr id="58" name="TextBox 57"/>
          <p:cNvSpPr txBox="1"/>
          <p:nvPr/>
        </p:nvSpPr>
        <p:spPr>
          <a:xfrm>
            <a:off x="923525" y="5656490"/>
            <a:ext cx="1141659" cy="338554"/>
          </a:xfrm>
          <a:prstGeom prst="rect">
            <a:avLst/>
          </a:prstGeom>
          <a:noFill/>
        </p:spPr>
        <p:txBody>
          <a:bodyPr wrap="none" rtlCol="0">
            <a:spAutoFit/>
          </a:bodyPr>
          <a:lstStyle/>
          <a:p>
            <a:r>
              <a:rPr lang="en-US" sz="1600" dirty="0" smtClean="0"/>
              <a:t>Backward </a:t>
            </a:r>
          </a:p>
        </p:txBody>
      </p:sp>
      <p:sp>
        <p:nvSpPr>
          <p:cNvPr id="61" name="TextBox 60"/>
          <p:cNvSpPr txBox="1"/>
          <p:nvPr/>
        </p:nvSpPr>
        <p:spPr>
          <a:xfrm>
            <a:off x="5570530" y="2852925"/>
            <a:ext cx="1454244" cy="369332"/>
          </a:xfrm>
          <a:prstGeom prst="rect">
            <a:avLst/>
          </a:prstGeom>
          <a:noFill/>
        </p:spPr>
        <p:txBody>
          <a:bodyPr wrap="none" rtlCol="0">
            <a:spAutoFit/>
          </a:bodyPr>
          <a:lstStyle/>
          <a:p>
            <a:r>
              <a:rPr lang="en-US" dirty="0" smtClean="0">
                <a:solidFill>
                  <a:schemeClr val="bg1">
                    <a:lumMod val="95000"/>
                    <a:lumOff val="5000"/>
                  </a:schemeClr>
                </a:solidFill>
              </a:rPr>
              <a:t>COM Frame</a:t>
            </a:r>
            <a:endParaRPr lang="en-US" dirty="0">
              <a:solidFill>
                <a:schemeClr val="bg1">
                  <a:lumMod val="95000"/>
                  <a:lumOff val="5000"/>
                </a:schemeClr>
              </a:solidFill>
            </a:endParaRPr>
          </a:p>
        </p:txBody>
      </p:sp>
      <p:sp>
        <p:nvSpPr>
          <p:cNvPr id="62" name="TextBox 61"/>
          <p:cNvSpPr txBox="1"/>
          <p:nvPr/>
        </p:nvSpPr>
        <p:spPr>
          <a:xfrm>
            <a:off x="5340100" y="2392065"/>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sp>
        <p:nvSpPr>
          <p:cNvPr id="63" name="TextBox 62"/>
          <p:cNvSpPr txBox="1"/>
          <p:nvPr/>
        </p:nvSpPr>
        <p:spPr>
          <a:xfrm>
            <a:off x="6991515" y="1278320"/>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cxnSp>
        <p:nvCxnSpPr>
          <p:cNvPr id="64" name="Straight Arrow Connector 63"/>
          <p:cNvCxnSpPr/>
          <p:nvPr/>
        </p:nvCxnSpPr>
        <p:spPr>
          <a:xfrm>
            <a:off x="5195020" y="4542745"/>
            <a:ext cx="990600" cy="1588"/>
          </a:xfrm>
          <a:prstGeom prst="straightConnector1">
            <a:avLst/>
          </a:prstGeom>
          <a:ln w="15875">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6223415" y="4504340"/>
            <a:ext cx="1113745" cy="36064"/>
          </a:xfrm>
          <a:prstGeom prst="straightConnector1">
            <a:avLst/>
          </a:prstGeom>
          <a:ln w="15875">
            <a:solidFill>
              <a:schemeClr val="accent3">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216095" y="4542745"/>
            <a:ext cx="1082660" cy="499265"/>
          </a:xfrm>
          <a:prstGeom prst="straightConnector1">
            <a:avLst/>
          </a:prstGeom>
          <a:ln w="15875">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024774" y="4926258"/>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sp>
        <p:nvSpPr>
          <p:cNvPr id="71" name="TextBox 70"/>
          <p:cNvSpPr txBox="1"/>
          <p:nvPr/>
        </p:nvSpPr>
        <p:spPr>
          <a:xfrm>
            <a:off x="7068326" y="4235505"/>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sp>
        <p:nvSpPr>
          <p:cNvPr id="75" name="Oval 74"/>
          <p:cNvSpPr/>
          <p:nvPr/>
        </p:nvSpPr>
        <p:spPr>
          <a:xfrm>
            <a:off x="6146605" y="450434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lumOff val="5000"/>
                </a:schemeClr>
              </a:solidFill>
            </a:endParaRPr>
          </a:p>
        </p:txBody>
      </p:sp>
      <p:sp>
        <p:nvSpPr>
          <p:cNvPr id="76" name="TextBox 75"/>
          <p:cNvSpPr txBox="1"/>
          <p:nvPr/>
        </p:nvSpPr>
        <p:spPr>
          <a:xfrm>
            <a:off x="5570530" y="5157225"/>
            <a:ext cx="1300356" cy="369332"/>
          </a:xfrm>
          <a:prstGeom prst="rect">
            <a:avLst/>
          </a:prstGeom>
          <a:noFill/>
        </p:spPr>
        <p:txBody>
          <a:bodyPr wrap="none" rtlCol="0">
            <a:spAutoFit/>
          </a:bodyPr>
          <a:lstStyle/>
          <a:p>
            <a:r>
              <a:rPr lang="en-US" dirty="0" smtClean="0">
                <a:solidFill>
                  <a:schemeClr val="bg1">
                    <a:lumMod val="95000"/>
                    <a:lumOff val="5000"/>
                  </a:schemeClr>
                </a:solidFill>
              </a:rPr>
              <a:t>Lab Frame</a:t>
            </a:r>
            <a:endParaRPr lang="en-US" dirty="0">
              <a:solidFill>
                <a:schemeClr val="bg1">
                  <a:lumMod val="95000"/>
                  <a:lumOff val="5000"/>
                </a:schemeClr>
              </a:solidFill>
            </a:endParaRPr>
          </a:p>
        </p:txBody>
      </p:sp>
      <p:cxnSp>
        <p:nvCxnSpPr>
          <p:cNvPr id="77" name="Straight Arrow Connector 76"/>
          <p:cNvCxnSpPr/>
          <p:nvPr/>
        </p:nvCxnSpPr>
        <p:spPr>
          <a:xfrm rot="10800000" flipH="1" flipV="1">
            <a:off x="6415440" y="2084825"/>
            <a:ext cx="914400" cy="458788"/>
          </a:xfrm>
          <a:prstGeom prst="straightConnector1">
            <a:avLst/>
          </a:prstGeom>
          <a:ln w="15875">
            <a:solidFill>
              <a:schemeClr val="accent3">
                <a:lumMod val="60000"/>
                <a:lumOff val="4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0800000">
            <a:off x="5301695" y="1510822"/>
            <a:ext cx="914400" cy="458788"/>
          </a:xfrm>
          <a:prstGeom prst="straightConnector1">
            <a:avLst/>
          </a:prstGeom>
          <a:ln w="15875">
            <a:solidFill>
              <a:schemeClr val="accent2">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223415" y="4542745"/>
            <a:ext cx="1113745" cy="36064"/>
          </a:xfrm>
          <a:prstGeom prst="straightConnector1">
            <a:avLst/>
          </a:prstGeom>
          <a:ln w="15875">
            <a:solidFill>
              <a:schemeClr val="accent3">
                <a:lumMod val="60000"/>
                <a:lumOff val="40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6216095" y="4043480"/>
            <a:ext cx="1082660" cy="499265"/>
          </a:xfrm>
          <a:prstGeom prst="straightConnector1">
            <a:avLst/>
          </a:prstGeom>
          <a:ln w="15875">
            <a:solidFill>
              <a:schemeClr val="accent2">
                <a:lumMod val="75000"/>
              </a:schemeClr>
            </a:solidFill>
            <a:prstDash val="dash"/>
            <a:headEnd type="none"/>
            <a:tailEnd type="stealth"/>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rot="-600000">
            <a:off x="8042676" y="3816628"/>
            <a:ext cx="94970" cy="614480"/>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lumOff val="5000"/>
                </a:schemeClr>
              </a:solidFill>
            </a:endParaRPr>
          </a:p>
        </p:txBody>
      </p:sp>
      <p:sp>
        <p:nvSpPr>
          <p:cNvPr id="84" name="Rounded Rectangle 83"/>
          <p:cNvSpPr/>
          <p:nvPr/>
        </p:nvSpPr>
        <p:spPr>
          <a:xfrm rot="600000" flipH="1">
            <a:off x="7349862" y="4563718"/>
            <a:ext cx="295332" cy="614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lumOff val="5000"/>
                </a:schemeClr>
              </a:solidFill>
            </a:endParaRPr>
          </a:p>
        </p:txBody>
      </p:sp>
      <p:sp>
        <p:nvSpPr>
          <p:cNvPr id="86" name="Rounded Rectangle 85"/>
          <p:cNvSpPr/>
          <p:nvPr/>
        </p:nvSpPr>
        <p:spPr>
          <a:xfrm flipH="1">
            <a:off x="7733910" y="4696365"/>
            <a:ext cx="524967" cy="46086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lumOff val="5000"/>
                </a:schemeClr>
              </a:solidFill>
            </a:endParaRPr>
          </a:p>
        </p:txBody>
      </p:sp>
      <p:pic>
        <p:nvPicPr>
          <p:cNvPr id="13" name="Picture 12" descr="Energy_COM.gif"/>
          <p:cNvPicPr>
            <a:picLocks noChangeAspect="1"/>
          </p:cNvPicPr>
          <p:nvPr/>
        </p:nvPicPr>
        <p:blipFill>
          <a:blip r:embed="rId4" cstate="print">
            <a:clrChange>
              <a:clrFrom>
                <a:srgbClr val="FFFFFF"/>
              </a:clrFrom>
              <a:clrTo>
                <a:srgbClr val="FFFFFF">
                  <a:alpha val="0"/>
                </a:srgbClr>
              </a:clrTo>
            </a:clrChange>
          </a:blip>
          <a:stretch>
            <a:fillRect/>
          </a:stretch>
        </p:blipFill>
        <p:spPr>
          <a:xfrm>
            <a:off x="193830" y="433410"/>
            <a:ext cx="4109335" cy="3082001"/>
          </a:xfrm>
          <a:prstGeom prst="rect">
            <a:avLst/>
          </a:prstGeom>
        </p:spPr>
      </p:pic>
      <p:sp>
        <p:nvSpPr>
          <p:cNvPr id="79" name="TextBox 78"/>
          <p:cNvSpPr txBox="1"/>
          <p:nvPr/>
        </p:nvSpPr>
        <p:spPr>
          <a:xfrm>
            <a:off x="7073472" y="3813050"/>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sp>
        <p:nvSpPr>
          <p:cNvPr id="80" name="TextBox 79"/>
          <p:cNvSpPr txBox="1"/>
          <p:nvPr/>
        </p:nvSpPr>
        <p:spPr>
          <a:xfrm>
            <a:off x="5344676" y="1277783"/>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sp>
        <p:nvSpPr>
          <p:cNvPr id="85" name="TextBox 84"/>
          <p:cNvSpPr txBox="1"/>
          <p:nvPr/>
        </p:nvSpPr>
        <p:spPr>
          <a:xfrm>
            <a:off x="6983037" y="2430470"/>
            <a:ext cx="345644" cy="307777"/>
          </a:xfrm>
          <a:prstGeom prst="rect">
            <a:avLst/>
          </a:prstGeom>
          <a:noFill/>
        </p:spPr>
        <p:txBody>
          <a:bodyPr wrap="square" rtlCol="0">
            <a:spAutoFit/>
          </a:bodyPr>
          <a:lstStyle/>
          <a:p>
            <a:r>
              <a:rPr lang="en-US" sz="1400" dirty="0" smtClean="0">
                <a:solidFill>
                  <a:schemeClr val="bg1">
                    <a:lumMod val="95000"/>
                    <a:lumOff val="5000"/>
                  </a:schemeClr>
                </a:solidFill>
                <a:latin typeface="Arial" pitchFamily="34" charset="0"/>
                <a:cs typeface="Arial" pitchFamily="34" charset="0"/>
              </a:rPr>
              <a:t>e-</a:t>
            </a:r>
            <a:endParaRPr lang="en-US" sz="1400" dirty="0">
              <a:solidFill>
                <a:schemeClr val="bg1">
                  <a:lumMod val="95000"/>
                  <a:lumOff val="5000"/>
                </a:schemeClr>
              </a:solidFill>
              <a:latin typeface="Arial" pitchFamily="34" charset="0"/>
              <a:cs typeface="Arial" pitchFamily="34" charset="0"/>
            </a:endParaRPr>
          </a:p>
        </p:txBody>
      </p:sp>
      <p:pic>
        <p:nvPicPr>
          <p:cNvPr id="45" name="Picture 44"/>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429" t="10269" r="6090" b="9760"/>
          <a:stretch/>
        </p:blipFill>
        <p:spPr>
          <a:xfrm>
            <a:off x="4775257" y="1102364"/>
            <a:ext cx="2600307" cy="2458520"/>
          </a:xfrm>
          <a:prstGeom prst="rect">
            <a:avLst/>
          </a:prstGeom>
        </p:spPr>
      </p:pic>
      <p:sp>
        <p:nvSpPr>
          <p:cNvPr id="48" name="TextBox 47"/>
          <p:cNvSpPr txBox="1"/>
          <p:nvPr/>
        </p:nvSpPr>
        <p:spPr>
          <a:xfrm>
            <a:off x="4264760" y="3468813"/>
            <a:ext cx="3595856" cy="507831"/>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Any odd number of coils will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25"/>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6"/>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6"/>
                                        </p:tgtEl>
                                        <p:attrNameLst>
                                          <p:attrName>style.visibility</p:attrName>
                                        </p:attrNameLst>
                                      </p:cBhvr>
                                      <p:to>
                                        <p:strVal val="hidden"/>
                                      </p:to>
                                    </p:set>
                                  </p:childTnLst>
                                </p:cTn>
                              </p:par>
                              <p:par>
                                <p:cTn id="66" presetID="1" presetClass="entr" presetSubtype="0"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14"/>
                                        </p:tgtEl>
                                        <p:attrNameLst>
                                          <p:attrName>style.visibility</p:attrName>
                                        </p:attrNameLst>
                                      </p:cBhvr>
                                      <p:to>
                                        <p:strVal val="hidden"/>
                                      </p:to>
                                    </p:set>
                                  </p:childTnLst>
                                </p:cTn>
                              </p:par>
                              <p:par>
                                <p:cTn id="72" presetID="1" presetClass="entr" presetSubtype="0" fill="hold" nodeType="withEffect">
                                  <p:stCondLst>
                                    <p:cond delay="0"/>
                                  </p:stCondLst>
                                  <p:childTnLst>
                                    <p:set>
                                      <p:cBhvr>
                                        <p:cTn id="73" dur="1" fill="hold">
                                          <p:stCondLst>
                                            <p:cond delay="0"/>
                                          </p:stCondLst>
                                        </p:cTn>
                                        <p:tgtEl>
                                          <p:spTgt spid="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7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8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85"/>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82"/>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8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74"/>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7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wheel(1)">
                                      <p:cBhvr>
                                        <p:cTn id="102" dur="2000"/>
                                        <p:tgtEl>
                                          <p:spTgt spid="45"/>
                                        </p:tgtEl>
                                      </p:cBhvr>
                                    </p:animEffect>
                                  </p:childTnLst>
                                </p:cTn>
                              </p:par>
                              <p:par>
                                <p:cTn id="103" presetID="1" presetClass="exit" presetSubtype="0" fill="hold" grpId="1" nodeType="withEffect">
                                  <p:stCondLst>
                                    <p:cond delay="0"/>
                                  </p:stCondLst>
                                  <p:childTnLst>
                                    <p:set>
                                      <p:cBhvr>
                                        <p:cTn id="104" dur="1" fill="hold">
                                          <p:stCondLst>
                                            <p:cond delay="0"/>
                                          </p:stCondLst>
                                        </p:cTn>
                                        <p:tgtEl>
                                          <p:spTgt spid="63"/>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7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80"/>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61"/>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77"/>
                                        </p:tgtEl>
                                        <p:attrNameLst>
                                          <p:attrName>style.visibility</p:attrName>
                                        </p:attrNameLst>
                                      </p:cBhvr>
                                      <p:to>
                                        <p:strVal val="hidden"/>
                                      </p:to>
                                    </p:set>
                                  </p:childTnLst>
                                </p:cTn>
                              </p:par>
                              <p:par>
                                <p:cTn id="115" presetID="1" presetClass="exit" presetSubtype="0" fill="hold" grpId="0" nodeType="withEffect">
                                  <p:stCondLst>
                                    <p:cond delay="0"/>
                                  </p:stCondLst>
                                  <p:childTnLst>
                                    <p:set>
                                      <p:cBhvr>
                                        <p:cTn id="116" dur="1" fill="hold">
                                          <p:stCondLst>
                                            <p:cond delay="0"/>
                                          </p:stCondLst>
                                        </p:cTn>
                                        <p:tgtEl>
                                          <p:spTgt spid="62"/>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85"/>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8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7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67"/>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81"/>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70"/>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8"/>
                                        </p:tgtEl>
                                        <p:attrNameLst>
                                          <p:attrName>style.visibility</p:attrName>
                                        </p:attrNameLst>
                                      </p:cBhvr>
                                      <p:to>
                                        <p:strVal val="visible"/>
                                      </p:to>
                                    </p:set>
                                    <p:animEffect transition="in" filter="fade">
                                      <p:cBhvr>
                                        <p:cTn id="1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55" grpId="0"/>
      <p:bldP spid="56" grpId="0"/>
      <p:bldP spid="57" grpId="0"/>
      <p:bldP spid="58" grpId="0"/>
      <p:bldP spid="61" grpId="0"/>
      <p:bldP spid="61" grpId="1"/>
      <p:bldP spid="62" grpId="0"/>
      <p:bldP spid="62" grpId="1"/>
      <p:bldP spid="63" grpId="0"/>
      <p:bldP spid="63" grpId="1"/>
      <p:bldP spid="70" grpId="0"/>
      <p:bldP spid="70" grpId="1"/>
      <p:bldP spid="71" grpId="0"/>
      <p:bldP spid="76" grpId="0"/>
      <p:bldP spid="83" grpId="0" animBg="1"/>
      <p:bldP spid="84" grpId="0" animBg="1"/>
      <p:bldP spid="86" grpId="0" animBg="1"/>
      <p:bldP spid="79" grpId="0"/>
      <p:bldP spid="80" grpId="0"/>
      <p:bldP spid="80" grpId="1"/>
      <p:bldP spid="85" grpId="0"/>
      <p:bldP spid="85" grpId="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both_toroids.png"/>
          <p:cNvPicPr>
            <a:picLocks noChangeAspect="1"/>
          </p:cNvPicPr>
          <p:nvPr/>
        </p:nvPicPr>
        <p:blipFill>
          <a:blip r:embed="rId2" cstate="print">
            <a:clrChange>
              <a:clrFrom>
                <a:srgbClr val="FFFFFF"/>
              </a:clrFrom>
              <a:clrTo>
                <a:srgbClr val="FFFFFF">
                  <a:alpha val="0"/>
                </a:srgbClr>
              </a:clrTo>
            </a:clrChange>
          </a:blip>
          <a:srcRect l="8400" t="8490" r="1299" b="6611"/>
          <a:stretch>
            <a:fillRect/>
          </a:stretch>
        </p:blipFill>
        <p:spPr>
          <a:xfrm>
            <a:off x="0" y="663840"/>
            <a:ext cx="8257075" cy="3072400"/>
          </a:xfrm>
          <a:prstGeom prst="rect">
            <a:avLst/>
          </a:prstGeom>
        </p:spPr>
      </p:pic>
      <p:pic>
        <p:nvPicPr>
          <p:cNvPr id="13" name="Picture 12" descr="both_toroids.png"/>
          <p:cNvPicPr>
            <a:picLocks noChangeAspect="1"/>
          </p:cNvPicPr>
          <p:nvPr/>
        </p:nvPicPr>
        <p:blipFill>
          <a:blip r:embed="rId2" cstate="print">
            <a:clrChange>
              <a:clrFrom>
                <a:srgbClr val="FFFFFF"/>
              </a:clrFrom>
              <a:clrTo>
                <a:srgbClr val="FFFFFF">
                  <a:alpha val="0"/>
                </a:srgbClr>
              </a:clrTo>
            </a:clrChange>
            <a:lum bright="70000" contrast="-70000"/>
          </a:blip>
          <a:srcRect l="8400" t="8490" r="1299" b="6611"/>
          <a:stretch>
            <a:fillRect/>
          </a:stretch>
        </p:blipFill>
        <p:spPr>
          <a:xfrm>
            <a:off x="1805" y="663840"/>
            <a:ext cx="8257075" cy="3072400"/>
          </a:xfrm>
          <a:prstGeom prst="rect">
            <a:avLst/>
          </a:prstGeom>
        </p:spPr>
      </p:pic>
      <p:sp>
        <p:nvSpPr>
          <p:cNvPr id="2" name="Title 1"/>
          <p:cNvSpPr>
            <a:spLocks noGrp="1"/>
          </p:cNvSpPr>
          <p:nvPr>
            <p:ph type="title"/>
          </p:nvPr>
        </p:nvSpPr>
        <p:spPr>
          <a:xfrm>
            <a:off x="0" y="0"/>
            <a:ext cx="7467600" cy="822960"/>
          </a:xfrm>
        </p:spPr>
        <p:txBody>
          <a:bodyPr/>
          <a:lstStyle/>
          <a:p>
            <a:r>
              <a:rPr lang="en-US" cap="small" dirty="0" smtClean="0">
                <a:solidFill>
                  <a:schemeClr val="tx1">
                    <a:lumMod val="50000"/>
                  </a:schemeClr>
                </a:solidFill>
              </a:rPr>
              <a:t>Spectrometer</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13</a:t>
            </a:fld>
            <a:endParaRPr lang="en-US"/>
          </a:p>
        </p:txBody>
      </p:sp>
      <p:sp>
        <p:nvSpPr>
          <p:cNvPr id="12" name="Rectangle 11"/>
          <p:cNvSpPr/>
          <p:nvPr/>
        </p:nvSpPr>
        <p:spPr>
          <a:xfrm>
            <a:off x="7183540" y="3352190"/>
            <a:ext cx="1190555" cy="4992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both_toroids_zscale.png"/>
          <p:cNvPicPr>
            <a:picLocks noChangeAspect="1"/>
          </p:cNvPicPr>
          <p:nvPr/>
        </p:nvPicPr>
        <p:blipFill>
          <a:blip r:embed="rId3" cstate="print">
            <a:clrChange>
              <a:clrFrom>
                <a:srgbClr val="FFFFFF"/>
              </a:clrFrom>
              <a:clrTo>
                <a:srgbClr val="FFFFFF">
                  <a:alpha val="0"/>
                </a:srgbClr>
              </a:clrTo>
            </a:clrChange>
          </a:blip>
          <a:srcRect l="28140" t="19103" r="25660"/>
          <a:stretch>
            <a:fillRect/>
          </a:stretch>
        </p:blipFill>
        <p:spPr>
          <a:xfrm>
            <a:off x="4149545" y="2776115"/>
            <a:ext cx="4224550" cy="2927613"/>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3906686493"/>
              </p:ext>
            </p:extLst>
          </p:nvPr>
        </p:nvGraphicFramePr>
        <p:xfrm>
          <a:off x="117020" y="2662407"/>
          <a:ext cx="3857897" cy="3539077"/>
        </p:xfrm>
        <a:graphic>
          <a:graphicData uri="http://schemas.openxmlformats.org/drawingml/2006/table">
            <a:tbl>
              <a:tblPr firstRow="1" bandRow="1">
                <a:tableStyleId>{5C22544A-7EE6-4342-B048-85BDC9FD1C3A}</a:tableStyleId>
              </a:tblPr>
              <a:tblGrid>
                <a:gridCol w="1305770"/>
                <a:gridCol w="921720"/>
                <a:gridCol w="998530"/>
                <a:gridCol w="631877"/>
              </a:tblGrid>
              <a:tr h="369157">
                <a:tc>
                  <a:txBody>
                    <a:bodyPr/>
                    <a:lstStyle/>
                    <a:p>
                      <a:pPr algn="ctr"/>
                      <a:r>
                        <a:rPr lang="en-US" sz="1000" dirty="0" smtClean="0"/>
                        <a:t>Property</a:t>
                      </a:r>
                      <a:endParaRPr lang="en-US" sz="1000" dirty="0"/>
                    </a:p>
                  </a:txBody>
                  <a:tcPr anchor="ctr">
                    <a:lnL w="38100" cap="flat" cmpd="sng" algn="ctr">
                      <a:solidFill>
                        <a:schemeClr val="tx1">
                          <a:lumMod val="65000"/>
                        </a:schemeClr>
                      </a:solidFill>
                      <a:prstDash val="solid"/>
                      <a:round/>
                      <a:headEnd type="none" w="med" len="med"/>
                      <a:tailEnd type="none" w="med" len="med"/>
                    </a:lnL>
                    <a:lnT w="38100" cap="flat" cmpd="sng" algn="ctr">
                      <a:solidFill>
                        <a:schemeClr val="tx1">
                          <a:lumMod val="65000"/>
                        </a:schemeClr>
                      </a:solidFill>
                      <a:prstDash val="solid"/>
                      <a:round/>
                      <a:headEnd type="none" w="med" len="med"/>
                      <a:tailEnd type="none" w="med" len="med"/>
                    </a:lnT>
                  </a:tcPr>
                </a:tc>
                <a:tc>
                  <a:txBody>
                    <a:bodyPr/>
                    <a:lstStyle/>
                    <a:p>
                      <a:pPr algn="ctr"/>
                      <a:r>
                        <a:rPr lang="en-US" sz="1000" dirty="0" smtClean="0"/>
                        <a:t>Upstream</a:t>
                      </a:r>
                      <a:endParaRPr lang="en-US" sz="1000" dirty="0"/>
                    </a:p>
                  </a:txBody>
                  <a:tcPr anchor="ctr">
                    <a:lnT w="38100" cap="flat" cmpd="sng" algn="ctr">
                      <a:solidFill>
                        <a:schemeClr val="tx1">
                          <a:lumMod val="65000"/>
                        </a:schemeClr>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Hybrid</a:t>
                      </a:r>
                    </a:p>
                  </a:txBody>
                  <a:tcPr anchor="ctr">
                    <a:lnT w="38100" cap="flat" cmpd="sng" algn="ctr">
                      <a:solidFill>
                        <a:schemeClr val="tx1">
                          <a:lumMod val="65000"/>
                        </a:schemeClr>
                      </a:solidFill>
                      <a:prstDash val="solid"/>
                      <a:round/>
                      <a:headEnd type="none" w="med" len="med"/>
                      <a:tailEnd type="none" w="med" len="med"/>
                    </a:lnT>
                  </a:tcPr>
                </a:tc>
                <a:tc>
                  <a:txBody>
                    <a:bodyPr/>
                    <a:lstStyle/>
                    <a:p>
                      <a:pPr algn="ctr"/>
                      <a:r>
                        <a:rPr lang="en-US" sz="1000" dirty="0" err="1" smtClean="0"/>
                        <a:t>Qweak</a:t>
                      </a:r>
                      <a:endParaRPr lang="en-US" sz="1000" dirty="0"/>
                    </a:p>
                  </a:txBody>
                  <a:tcPr anchor="ctr">
                    <a:lnR w="38100" cap="flat" cmpd="sng" algn="ctr">
                      <a:solidFill>
                        <a:schemeClr val="tx1">
                          <a:lumMod val="65000"/>
                        </a:schemeClr>
                      </a:solidFill>
                      <a:prstDash val="solid"/>
                      <a:round/>
                      <a:headEnd type="none" w="med" len="med"/>
                      <a:tailEnd type="none" w="med" len="med"/>
                    </a:lnR>
                    <a:lnT w="38100" cap="flat" cmpd="sng" algn="ctr">
                      <a:solidFill>
                        <a:schemeClr val="tx1">
                          <a:lumMod val="65000"/>
                        </a:schemeClr>
                      </a:solidFill>
                      <a:prstDash val="solid"/>
                      <a:round/>
                      <a:headEnd type="none" w="med" len="med"/>
                      <a:tailEnd type="none" w="med" len="med"/>
                    </a:lnT>
                    <a:solidFill>
                      <a:schemeClr val="accent1">
                        <a:lumMod val="60000"/>
                        <a:lumOff val="40000"/>
                      </a:schemeClr>
                    </a:solidFill>
                  </a:tcPr>
                </a:tc>
              </a:tr>
              <a:tr h="360323">
                <a:tc>
                  <a:txBody>
                    <a:bodyPr/>
                    <a:lstStyle/>
                    <a:p>
                      <a:pPr algn="ctr"/>
                      <a:r>
                        <a:rPr lang="en-US" sz="1000" dirty="0" smtClean="0"/>
                        <a:t>Field Integral</a:t>
                      </a:r>
                      <a:r>
                        <a:rPr lang="en-US" sz="1000" baseline="0" dirty="0" smtClean="0"/>
                        <a:t> </a:t>
                      </a:r>
                    </a:p>
                    <a:p>
                      <a:pPr algn="ctr"/>
                      <a:r>
                        <a:rPr lang="en-US" sz="1000" dirty="0" smtClean="0"/>
                        <a:t>(</a:t>
                      </a:r>
                      <a:r>
                        <a:rPr lang="en-US" sz="1000" dirty="0" err="1" smtClean="0"/>
                        <a:t>T·m</a:t>
                      </a:r>
                      <a:r>
                        <a:rPr lang="en-US" sz="1000" dirty="0" smtClean="0"/>
                        <a:t>)</a:t>
                      </a:r>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0.15</a:t>
                      </a:r>
                      <a:endParaRPr lang="en-US" sz="1000" dirty="0"/>
                    </a:p>
                  </a:txBody>
                  <a:tcPr anchor="ctr"/>
                </a:tc>
                <a:tc>
                  <a:txBody>
                    <a:bodyPr/>
                    <a:lstStyle/>
                    <a:p>
                      <a:pPr algn="ctr"/>
                      <a:r>
                        <a:rPr lang="en-US" sz="1000" dirty="0" smtClean="0"/>
                        <a:t>1.1</a:t>
                      </a:r>
                      <a:endParaRPr lang="en-US" sz="1000" dirty="0"/>
                    </a:p>
                  </a:txBody>
                  <a:tcPr anchor="ctr"/>
                </a:tc>
                <a:tc>
                  <a:txBody>
                    <a:bodyPr/>
                    <a:lstStyle/>
                    <a:p>
                      <a:pPr algn="ctr"/>
                      <a:r>
                        <a:rPr lang="en-US" sz="1000" dirty="0" smtClean="0"/>
                        <a:t>0.89</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40000"/>
                        <a:lumOff val="60000"/>
                      </a:schemeClr>
                    </a:solidFill>
                  </a:tcPr>
                </a:tc>
              </a:tr>
              <a:tr h="360323">
                <a:tc>
                  <a:txBody>
                    <a:bodyPr/>
                    <a:lstStyle/>
                    <a:p>
                      <a:pPr algn="ctr"/>
                      <a:r>
                        <a:rPr lang="en-US" sz="1000" dirty="0" smtClean="0"/>
                        <a:t>Total</a:t>
                      </a:r>
                      <a:r>
                        <a:rPr lang="en-US" sz="1000" baseline="0" dirty="0" smtClean="0"/>
                        <a:t> Power </a:t>
                      </a:r>
                    </a:p>
                    <a:p>
                      <a:pPr algn="ctr"/>
                      <a:r>
                        <a:rPr lang="en-US" sz="1000" baseline="0" dirty="0" smtClean="0"/>
                        <a:t>(kW)</a:t>
                      </a:r>
                      <a:endParaRPr lang="en-US" sz="1000" dirty="0"/>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40</a:t>
                      </a:r>
                      <a:endParaRPr lang="en-US" sz="1000" dirty="0"/>
                    </a:p>
                  </a:txBody>
                  <a:tcPr anchor="ctr"/>
                </a:tc>
                <a:tc>
                  <a:txBody>
                    <a:bodyPr/>
                    <a:lstStyle/>
                    <a:p>
                      <a:pPr algn="ctr"/>
                      <a:r>
                        <a:rPr lang="en-US" sz="1000" dirty="0" smtClean="0"/>
                        <a:t>765</a:t>
                      </a:r>
                      <a:endParaRPr lang="en-US" sz="1000" dirty="0"/>
                    </a:p>
                  </a:txBody>
                  <a:tcPr anchor="ctr"/>
                </a:tc>
                <a:tc>
                  <a:txBody>
                    <a:bodyPr/>
                    <a:lstStyle/>
                    <a:p>
                      <a:pPr algn="ctr"/>
                      <a:r>
                        <a:rPr lang="en-US" sz="1000" dirty="0" smtClean="0"/>
                        <a:t>1340</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20000"/>
                        <a:lumOff val="80000"/>
                      </a:schemeClr>
                    </a:solidFill>
                  </a:tcPr>
                </a:tc>
              </a:tr>
              <a:tr h="360323">
                <a:tc>
                  <a:txBody>
                    <a:bodyPr/>
                    <a:lstStyle/>
                    <a:p>
                      <a:pPr algn="ctr"/>
                      <a:r>
                        <a:rPr lang="en-US" sz="1000" dirty="0" smtClean="0"/>
                        <a:t>Current per wire </a:t>
                      </a:r>
                    </a:p>
                    <a:p>
                      <a:pPr algn="ctr"/>
                      <a:r>
                        <a:rPr lang="en-US" sz="1000" dirty="0" smtClean="0"/>
                        <a:t>(A)</a:t>
                      </a:r>
                      <a:endParaRPr lang="en-US" sz="1000" dirty="0"/>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298</a:t>
                      </a:r>
                      <a:endParaRPr lang="en-US" sz="1000" dirty="0"/>
                    </a:p>
                  </a:txBody>
                  <a:tcPr anchor="ctr"/>
                </a:tc>
                <a:tc>
                  <a:txBody>
                    <a:bodyPr/>
                    <a:lstStyle/>
                    <a:p>
                      <a:pPr algn="ctr"/>
                      <a:r>
                        <a:rPr lang="en-US" sz="1000" dirty="0" smtClean="0"/>
                        <a:t>384</a:t>
                      </a:r>
                      <a:endParaRPr lang="en-US" sz="1000" dirty="0"/>
                    </a:p>
                  </a:txBody>
                  <a:tcPr anchor="ctr"/>
                </a:tc>
                <a:tc>
                  <a:txBody>
                    <a:bodyPr/>
                    <a:lstStyle/>
                    <a:p>
                      <a:pPr algn="ctr"/>
                      <a:r>
                        <a:rPr lang="en-US" sz="1000" dirty="0" smtClean="0"/>
                        <a:t>9500</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40000"/>
                        <a:lumOff val="60000"/>
                      </a:schemeClr>
                    </a:solidFill>
                  </a:tcPr>
                </a:tc>
              </a:tr>
              <a:tr h="360323">
                <a:tc>
                  <a:txBody>
                    <a:bodyPr/>
                    <a:lstStyle/>
                    <a:p>
                      <a:pPr algn="ctr"/>
                      <a:r>
                        <a:rPr lang="en-US" sz="1000" dirty="0" smtClean="0"/>
                        <a:t>Voltage</a:t>
                      </a:r>
                      <a:r>
                        <a:rPr lang="en-US" sz="1000" baseline="0" dirty="0" smtClean="0"/>
                        <a:t> per coil </a:t>
                      </a:r>
                    </a:p>
                    <a:p>
                      <a:pPr algn="ctr"/>
                      <a:r>
                        <a:rPr lang="en-US" sz="1000" baseline="0" dirty="0" smtClean="0"/>
                        <a:t>(V)</a:t>
                      </a:r>
                      <a:endParaRPr lang="en-US" sz="1000" dirty="0"/>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19</a:t>
                      </a:r>
                      <a:endParaRPr lang="en-US" sz="1000" dirty="0"/>
                    </a:p>
                  </a:txBody>
                  <a:tcPr anchor="ctr"/>
                </a:tc>
                <a:tc>
                  <a:txBody>
                    <a:bodyPr/>
                    <a:lstStyle/>
                    <a:p>
                      <a:pPr algn="ctr"/>
                      <a:r>
                        <a:rPr lang="en-US" sz="1000" dirty="0" smtClean="0"/>
                        <a:t>285</a:t>
                      </a:r>
                      <a:endParaRPr lang="en-US" sz="1000" dirty="0"/>
                    </a:p>
                  </a:txBody>
                  <a:tcPr anchor="ctr"/>
                </a:tc>
                <a:tc>
                  <a:txBody>
                    <a:bodyPr/>
                    <a:lstStyle/>
                    <a:p>
                      <a:pPr algn="ctr"/>
                      <a:r>
                        <a:rPr lang="en-US" sz="1000" dirty="0" smtClean="0"/>
                        <a:t>18</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20000"/>
                        <a:lumOff val="80000"/>
                      </a:schemeClr>
                    </a:solidFill>
                  </a:tcPr>
                </a:tc>
              </a:tr>
              <a:tr h="360323">
                <a:tc>
                  <a:txBody>
                    <a:bodyPr/>
                    <a:lstStyle/>
                    <a:p>
                      <a:pPr algn="ctr"/>
                      <a:r>
                        <a:rPr lang="en-US" sz="1000" dirty="0" smtClean="0"/>
                        <a:t>Current Density </a:t>
                      </a:r>
                    </a:p>
                    <a:p>
                      <a:pPr algn="ctr"/>
                      <a:r>
                        <a:rPr lang="en-US" sz="1000" dirty="0" smtClean="0"/>
                        <a:t>(A/cm</a:t>
                      </a:r>
                      <a:r>
                        <a:rPr lang="en-US" sz="1000" baseline="30000" dirty="0" smtClean="0"/>
                        <a:t>2</a:t>
                      </a:r>
                      <a:r>
                        <a:rPr lang="en-US" sz="1000" dirty="0" smtClean="0"/>
                        <a:t>)</a:t>
                      </a:r>
                      <a:endParaRPr lang="en-US" sz="1000" dirty="0"/>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1200</a:t>
                      </a:r>
                      <a:endParaRPr lang="en-US" sz="1000" dirty="0"/>
                    </a:p>
                  </a:txBody>
                  <a:tcPr anchor="ctr"/>
                </a:tc>
                <a:tc>
                  <a:txBody>
                    <a:bodyPr/>
                    <a:lstStyle/>
                    <a:p>
                      <a:pPr algn="ctr"/>
                      <a:r>
                        <a:rPr lang="en-US" sz="1000" dirty="0" smtClean="0"/>
                        <a:t>1550</a:t>
                      </a:r>
                      <a:endParaRPr lang="en-US" sz="1000" dirty="0"/>
                    </a:p>
                  </a:txBody>
                  <a:tcPr anchor="ctr"/>
                </a:tc>
                <a:tc>
                  <a:txBody>
                    <a:bodyPr/>
                    <a:lstStyle/>
                    <a:p>
                      <a:pPr algn="ctr"/>
                      <a:r>
                        <a:rPr lang="en-US" sz="1000" dirty="0" smtClean="0"/>
                        <a:t>500</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40000"/>
                        <a:lumOff val="60000"/>
                      </a:schemeClr>
                    </a:solidFill>
                  </a:tcPr>
                </a:tc>
              </a:tr>
              <a:tr h="360323">
                <a:tc>
                  <a:txBody>
                    <a:bodyPr/>
                    <a:lstStyle/>
                    <a:p>
                      <a:pPr algn="ctr"/>
                      <a:r>
                        <a:rPr lang="en-US" sz="1000" dirty="0" smtClean="0"/>
                        <a:t>Wire cross section </a:t>
                      </a:r>
                    </a:p>
                    <a:p>
                      <a:pPr algn="ctr"/>
                      <a:r>
                        <a:rPr lang="en-US" sz="1000" dirty="0" smtClean="0"/>
                        <a:t>(ID: water hole,</a:t>
                      </a:r>
                      <a:r>
                        <a:rPr lang="en-US" sz="1000" baseline="0" dirty="0" smtClean="0"/>
                        <a:t> </a:t>
                      </a:r>
                      <a:r>
                        <a:rPr lang="en-US" sz="1000" dirty="0" smtClean="0"/>
                        <a:t>in) </a:t>
                      </a:r>
                      <a:endParaRPr lang="en-US" sz="1000" dirty="0"/>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0.229x0.229</a:t>
                      </a:r>
                    </a:p>
                    <a:p>
                      <a:pPr algn="ctr"/>
                      <a:r>
                        <a:rPr lang="en-US" sz="1000" dirty="0" smtClean="0"/>
                        <a:t>(0.128)</a:t>
                      </a:r>
                      <a:endParaRPr lang="en-US" sz="1000" dirty="0"/>
                    </a:p>
                  </a:txBody>
                  <a:tcPr anchor="ctr"/>
                </a:tc>
                <a:tc>
                  <a:txBody>
                    <a:bodyPr/>
                    <a:lstStyle/>
                    <a:p>
                      <a:pPr algn="ctr"/>
                      <a:r>
                        <a:rPr lang="en-US" sz="1000" dirty="0" smtClean="0"/>
                        <a:t>0.229x0.229</a:t>
                      </a:r>
                    </a:p>
                    <a:p>
                      <a:pPr algn="ctr"/>
                      <a:r>
                        <a:rPr lang="en-US" sz="1000" dirty="0" smtClean="0"/>
                        <a:t>(0.128)</a:t>
                      </a:r>
                    </a:p>
                  </a:txBody>
                  <a:tcPr anchor="ctr"/>
                </a:tc>
                <a:tc>
                  <a:txBody>
                    <a:bodyPr/>
                    <a:lstStyle/>
                    <a:p>
                      <a:pPr algn="ctr"/>
                      <a:r>
                        <a:rPr lang="en-US" sz="1000" dirty="0" smtClean="0"/>
                        <a:t>2.3x1.5</a:t>
                      </a:r>
                    </a:p>
                    <a:p>
                      <a:pPr algn="ctr"/>
                      <a:r>
                        <a:rPr lang="en-US" sz="1000" dirty="0" smtClean="0"/>
                        <a:t> (0.8)</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20000"/>
                        <a:lumOff val="80000"/>
                      </a:schemeClr>
                    </a:solidFill>
                  </a:tcPr>
                </a:tc>
              </a:tr>
              <a:tr h="360323">
                <a:tc>
                  <a:txBody>
                    <a:bodyPr/>
                    <a:lstStyle/>
                    <a:p>
                      <a:pPr algn="ctr"/>
                      <a:r>
                        <a:rPr lang="en-US" sz="1000" dirty="0" smtClean="0"/>
                        <a:t>Weight of a coil</a:t>
                      </a:r>
                      <a:r>
                        <a:rPr lang="en-US" sz="1000" baseline="0" dirty="0" smtClean="0"/>
                        <a:t> </a:t>
                      </a:r>
                    </a:p>
                    <a:p>
                      <a:pPr algn="ctr"/>
                      <a:r>
                        <a:rPr lang="en-US" sz="1000" baseline="0" dirty="0" smtClean="0"/>
                        <a:t>(lbs)</a:t>
                      </a:r>
                      <a:endParaRPr lang="en-US" sz="1000" dirty="0"/>
                    </a:p>
                  </a:txBody>
                  <a:tcPr>
                    <a:lnL w="38100" cap="flat" cmpd="sng" algn="ctr">
                      <a:solidFill>
                        <a:schemeClr val="tx1">
                          <a:lumMod val="65000"/>
                        </a:schemeClr>
                      </a:solidFill>
                      <a:prstDash val="solid"/>
                      <a:round/>
                      <a:headEnd type="none" w="med" len="med"/>
                      <a:tailEnd type="none" w="med" len="med"/>
                    </a:lnL>
                  </a:tcPr>
                </a:tc>
                <a:tc>
                  <a:txBody>
                    <a:bodyPr/>
                    <a:lstStyle/>
                    <a:p>
                      <a:pPr algn="ctr"/>
                      <a:r>
                        <a:rPr lang="en-US" sz="1000" dirty="0" smtClean="0"/>
                        <a:t>44</a:t>
                      </a:r>
                      <a:endParaRPr lang="en-US" sz="1000" dirty="0"/>
                    </a:p>
                  </a:txBody>
                  <a:tcPr anchor="ctr"/>
                </a:tc>
                <a:tc>
                  <a:txBody>
                    <a:bodyPr/>
                    <a:lstStyle/>
                    <a:p>
                      <a:pPr algn="ctr"/>
                      <a:r>
                        <a:rPr lang="en-US" sz="1000" dirty="0" smtClean="0"/>
                        <a:t>555</a:t>
                      </a:r>
                      <a:endParaRPr lang="en-US" sz="1000" dirty="0"/>
                    </a:p>
                  </a:txBody>
                  <a:tcPr anchor="ctr"/>
                </a:tc>
                <a:tc>
                  <a:txBody>
                    <a:bodyPr/>
                    <a:lstStyle/>
                    <a:p>
                      <a:pPr algn="ctr"/>
                      <a:r>
                        <a:rPr lang="en-US" sz="1000" dirty="0" smtClean="0"/>
                        <a:t>7600</a:t>
                      </a:r>
                      <a:endParaRPr lang="en-US" sz="1000" dirty="0"/>
                    </a:p>
                  </a:txBody>
                  <a:tcPr anchor="ctr">
                    <a:lnR w="38100" cap="flat" cmpd="sng" algn="ctr">
                      <a:solidFill>
                        <a:schemeClr val="tx1">
                          <a:lumMod val="65000"/>
                        </a:schemeClr>
                      </a:solidFill>
                      <a:prstDash val="solid"/>
                      <a:round/>
                      <a:headEnd type="none" w="med" len="med"/>
                      <a:tailEnd type="none" w="med" len="med"/>
                    </a:lnR>
                    <a:solidFill>
                      <a:schemeClr val="accent1">
                        <a:lumMod val="40000"/>
                        <a:lumOff val="60000"/>
                      </a:schemeClr>
                    </a:solidFill>
                  </a:tcPr>
                </a:tc>
              </a:tr>
              <a:tr h="360323">
                <a:tc>
                  <a:txBody>
                    <a:bodyPr/>
                    <a:lstStyle/>
                    <a:p>
                      <a:pPr algn="ctr"/>
                      <a:r>
                        <a:rPr lang="en-US" sz="1000" dirty="0" smtClean="0"/>
                        <a:t>Magnetic Forces </a:t>
                      </a:r>
                    </a:p>
                    <a:p>
                      <a:pPr algn="ctr"/>
                      <a:r>
                        <a:rPr lang="en-US" sz="1000" dirty="0" smtClean="0"/>
                        <a:t>(lbs)</a:t>
                      </a:r>
                      <a:endParaRPr lang="en-US" sz="1000" dirty="0"/>
                    </a:p>
                  </a:txBody>
                  <a:tcPr>
                    <a:lnL w="38100" cap="flat" cmpd="sng" algn="ctr">
                      <a:solidFill>
                        <a:schemeClr val="tx1">
                          <a:lumMod val="65000"/>
                        </a:schemeClr>
                      </a:solidFill>
                      <a:prstDash val="solid"/>
                      <a:round/>
                      <a:headEnd type="none" w="med" len="med"/>
                      <a:tailEnd type="none" w="med" len="med"/>
                    </a:lnL>
                    <a:lnB w="38100" cap="flat" cmpd="sng" algn="ctr">
                      <a:solidFill>
                        <a:schemeClr val="tx1">
                          <a:lumMod val="65000"/>
                        </a:schemeClr>
                      </a:solidFill>
                      <a:prstDash val="solid"/>
                      <a:round/>
                      <a:headEnd type="none" w="med" len="med"/>
                      <a:tailEnd type="none" w="med" len="med"/>
                    </a:lnB>
                  </a:tcPr>
                </a:tc>
                <a:tc>
                  <a:txBody>
                    <a:bodyPr/>
                    <a:lstStyle/>
                    <a:p>
                      <a:pPr algn="ctr"/>
                      <a:r>
                        <a:rPr lang="en-US" sz="1000" dirty="0" smtClean="0"/>
                        <a:t>100</a:t>
                      </a:r>
                      <a:endParaRPr lang="en-US" sz="1000" dirty="0"/>
                    </a:p>
                  </a:txBody>
                  <a:tcPr anchor="ctr">
                    <a:lnB w="38100" cap="flat" cmpd="sng" algn="ctr">
                      <a:solidFill>
                        <a:schemeClr val="tx1">
                          <a:lumMod val="65000"/>
                        </a:schemeClr>
                      </a:solidFill>
                      <a:prstDash val="solid"/>
                      <a:round/>
                      <a:headEnd type="none" w="med" len="med"/>
                      <a:tailEnd type="none" w="med" len="med"/>
                    </a:lnB>
                  </a:tcPr>
                </a:tc>
                <a:tc>
                  <a:txBody>
                    <a:bodyPr/>
                    <a:lstStyle/>
                    <a:p>
                      <a:pPr algn="ctr"/>
                      <a:r>
                        <a:rPr lang="en-US" sz="1000" dirty="0" smtClean="0"/>
                        <a:t>3000</a:t>
                      </a:r>
                      <a:endParaRPr lang="en-US" sz="1000" dirty="0"/>
                    </a:p>
                  </a:txBody>
                  <a:tcPr anchor="ctr">
                    <a:lnB w="38100" cap="flat" cmpd="sng" algn="ctr">
                      <a:solidFill>
                        <a:schemeClr val="tx1">
                          <a:lumMod val="65000"/>
                        </a:schemeClr>
                      </a:solidFill>
                      <a:prstDash val="solid"/>
                      <a:round/>
                      <a:headEnd type="none" w="med" len="med"/>
                      <a:tailEnd type="none" w="med" len="med"/>
                    </a:lnB>
                  </a:tcPr>
                </a:tc>
                <a:tc>
                  <a:txBody>
                    <a:bodyPr/>
                    <a:lstStyle/>
                    <a:p>
                      <a:pPr algn="ctr"/>
                      <a:r>
                        <a:rPr lang="en-US" sz="1000" dirty="0" smtClean="0"/>
                        <a:t>27000</a:t>
                      </a:r>
                      <a:endParaRPr lang="en-US" sz="1000" dirty="0"/>
                    </a:p>
                  </a:txBody>
                  <a:tcPr anchor="ctr">
                    <a:lnR w="38100" cap="flat" cmpd="sng" algn="ctr">
                      <a:solidFill>
                        <a:schemeClr val="tx1">
                          <a:lumMod val="65000"/>
                        </a:schemeClr>
                      </a:solidFill>
                      <a:prstDash val="solid"/>
                      <a:round/>
                      <a:headEnd type="none" w="med" len="med"/>
                      <a:tailEnd type="none" w="med" len="med"/>
                    </a:lnR>
                    <a:lnB w="38100" cap="flat" cmpd="sng" algn="ctr">
                      <a:solidFill>
                        <a:schemeClr val="tx1">
                          <a:lumMod val="65000"/>
                        </a:schemeClr>
                      </a:solidFill>
                      <a:prstDash val="solid"/>
                      <a:round/>
                      <a:headEnd type="none" w="med" len="med"/>
                      <a:tailEnd type="none" w="med" len="med"/>
                    </a:lnB>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4" descr="actual_2_layout.png"/>
          <p:cNvPicPr>
            <a:picLocks noChangeAspect="1"/>
          </p:cNvPicPr>
          <p:nvPr/>
        </p:nvPicPr>
        <p:blipFill>
          <a:blip r:embed="rId2" cstate="print">
            <a:clrChange>
              <a:clrFrom>
                <a:srgbClr val="FFFFFF"/>
              </a:clrFrom>
              <a:clrTo>
                <a:srgbClr val="FFFFFF">
                  <a:alpha val="0"/>
                </a:srgbClr>
              </a:clrTo>
            </a:clrChange>
          </a:blip>
          <a:srcRect l="29965" t="4180" r="23694"/>
          <a:stretch>
            <a:fillRect/>
          </a:stretch>
        </p:blipFill>
        <p:spPr>
          <a:xfrm>
            <a:off x="3074205" y="1892800"/>
            <a:ext cx="5376700" cy="4301360"/>
          </a:xfrm>
          <a:prstGeom prst="rect">
            <a:avLst/>
          </a:prstGeom>
        </p:spPr>
      </p:pic>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Conductor Layout</a:t>
            </a:r>
            <a:endParaRPr lang="en-US" cap="small" dirty="0">
              <a:solidFill>
                <a:schemeClr val="tx1">
                  <a:lumMod val="50000"/>
                </a:schemeClr>
              </a:solidFill>
            </a:endParaRPr>
          </a:p>
        </p:txBody>
      </p:sp>
      <p:sp>
        <p:nvSpPr>
          <p:cNvPr id="119" name="Date Placeholder 118"/>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14</a:t>
            </a:fld>
            <a:endParaRPr lang="en-US"/>
          </a:p>
        </p:txBody>
      </p:sp>
      <p:grpSp>
        <p:nvGrpSpPr>
          <p:cNvPr id="115" name="Group 114"/>
          <p:cNvGrpSpPr/>
          <p:nvPr/>
        </p:nvGrpSpPr>
        <p:grpSpPr>
          <a:xfrm>
            <a:off x="155425" y="3621025"/>
            <a:ext cx="2438400" cy="2590800"/>
            <a:chOff x="5685745" y="433410"/>
            <a:chExt cx="2438400" cy="2590800"/>
          </a:xfrm>
        </p:grpSpPr>
        <p:sp>
          <p:nvSpPr>
            <p:cNvPr id="106" name="Rounded Rectangle 105"/>
            <p:cNvSpPr/>
            <p:nvPr/>
          </p:nvSpPr>
          <p:spPr>
            <a:xfrm>
              <a:off x="6185929" y="2293472"/>
              <a:ext cx="1438030"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Rounded Rectangle 107"/>
            <p:cNvSpPr/>
            <p:nvPr/>
          </p:nvSpPr>
          <p:spPr>
            <a:xfrm>
              <a:off x="5935837" y="1762025"/>
              <a:ext cx="1938215"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Rounded Rectangle 106"/>
            <p:cNvSpPr/>
            <p:nvPr/>
          </p:nvSpPr>
          <p:spPr>
            <a:xfrm>
              <a:off x="6436022" y="2824918"/>
              <a:ext cx="937846"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Rounded Rectangle 109"/>
            <p:cNvSpPr/>
            <p:nvPr/>
          </p:nvSpPr>
          <p:spPr>
            <a:xfrm>
              <a:off x="6436022" y="2559195"/>
              <a:ext cx="937846"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Rounded Rectangle 108"/>
            <p:cNvSpPr/>
            <p:nvPr/>
          </p:nvSpPr>
          <p:spPr>
            <a:xfrm>
              <a:off x="6185929" y="2027748"/>
              <a:ext cx="1438030"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Rounded Rectangle 112"/>
            <p:cNvSpPr/>
            <p:nvPr/>
          </p:nvSpPr>
          <p:spPr>
            <a:xfrm>
              <a:off x="5685746" y="964856"/>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Rounded Rectangle 111"/>
            <p:cNvSpPr/>
            <p:nvPr/>
          </p:nvSpPr>
          <p:spPr>
            <a:xfrm>
              <a:off x="5685746" y="699133"/>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6686115"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85930"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436022"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436391"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186299"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185930"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436022"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436391"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186299"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185930"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436022"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436391"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186299"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936207"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186299"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86115"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36022"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936207"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186299"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436022"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686484"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Rounded Rectangle 28"/>
            <p:cNvSpPr/>
            <p:nvPr/>
          </p:nvSpPr>
          <p:spPr>
            <a:xfrm>
              <a:off x="7936576"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Rounded Rectangle 29"/>
            <p:cNvSpPr/>
            <p:nvPr/>
          </p:nvSpPr>
          <p:spPr>
            <a:xfrm>
              <a:off x="7686484"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5935838"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ounded Rectangle 31"/>
            <p:cNvSpPr/>
            <p:nvPr/>
          </p:nvSpPr>
          <p:spPr>
            <a:xfrm>
              <a:off x="5685746"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Rounded Rectangle 32"/>
            <p:cNvSpPr/>
            <p:nvPr/>
          </p:nvSpPr>
          <p:spPr>
            <a:xfrm>
              <a:off x="5685746"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Rounded Rectangle 33"/>
            <p:cNvSpPr/>
            <p:nvPr/>
          </p:nvSpPr>
          <p:spPr>
            <a:xfrm>
              <a:off x="5935838"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Rounded Rectangle 34"/>
            <p:cNvSpPr/>
            <p:nvPr/>
          </p:nvSpPr>
          <p:spPr>
            <a:xfrm>
              <a:off x="7936576"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Rounded Rectangle 35"/>
            <p:cNvSpPr/>
            <p:nvPr/>
          </p:nvSpPr>
          <p:spPr>
            <a:xfrm>
              <a:off x="7686484"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Rounded Rectangle 36"/>
            <p:cNvSpPr/>
            <p:nvPr/>
          </p:nvSpPr>
          <p:spPr>
            <a:xfrm>
              <a:off x="5935838"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8" name="Rounded Rectangle 37"/>
            <p:cNvSpPr/>
            <p:nvPr/>
          </p:nvSpPr>
          <p:spPr>
            <a:xfrm>
              <a:off x="7686484"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9" name="Rounded Rectangle 38"/>
            <p:cNvSpPr/>
            <p:nvPr/>
          </p:nvSpPr>
          <p:spPr>
            <a:xfrm>
              <a:off x="5935838"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0" name="Rounded Rectangle 39"/>
            <p:cNvSpPr/>
            <p:nvPr/>
          </p:nvSpPr>
          <p:spPr>
            <a:xfrm>
              <a:off x="5935838"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1" name="Rounded Rectangle 40"/>
            <p:cNvSpPr/>
            <p:nvPr/>
          </p:nvSpPr>
          <p:spPr>
            <a:xfrm>
              <a:off x="7936576"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Rounded Rectangle 41"/>
            <p:cNvSpPr/>
            <p:nvPr/>
          </p:nvSpPr>
          <p:spPr>
            <a:xfrm>
              <a:off x="7686484"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3" name="Rounded Rectangle 42"/>
            <p:cNvSpPr/>
            <p:nvPr/>
          </p:nvSpPr>
          <p:spPr>
            <a:xfrm>
              <a:off x="7936576"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Rounded Rectangle 43"/>
            <p:cNvSpPr/>
            <p:nvPr/>
          </p:nvSpPr>
          <p:spPr>
            <a:xfrm>
              <a:off x="5685746"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5" name="Rounded Rectangle 44"/>
            <p:cNvSpPr/>
            <p:nvPr/>
          </p:nvSpPr>
          <p:spPr>
            <a:xfrm>
              <a:off x="7936576"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Rounded Rectangle 45"/>
            <p:cNvSpPr/>
            <p:nvPr/>
          </p:nvSpPr>
          <p:spPr>
            <a:xfrm>
              <a:off x="5685746"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Rounded Rectangle 46"/>
            <p:cNvSpPr/>
            <p:nvPr/>
          </p:nvSpPr>
          <p:spPr>
            <a:xfrm>
              <a:off x="5685746"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Rounded Rectangle 47"/>
            <p:cNvSpPr/>
            <p:nvPr/>
          </p:nvSpPr>
          <p:spPr>
            <a:xfrm rot="10800000">
              <a:off x="6436022"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9" name="Rounded Rectangle 48"/>
            <p:cNvSpPr/>
            <p:nvPr/>
          </p:nvSpPr>
          <p:spPr>
            <a:xfrm rot="10800000">
              <a:off x="7436391"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0" name="Rounded Rectangle 49"/>
            <p:cNvSpPr/>
            <p:nvPr/>
          </p:nvSpPr>
          <p:spPr>
            <a:xfrm rot="10800000">
              <a:off x="6686115"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Rounded Rectangle 50"/>
            <p:cNvSpPr/>
            <p:nvPr/>
          </p:nvSpPr>
          <p:spPr>
            <a:xfrm rot="10800000">
              <a:off x="6936207" y="229347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ounded Rectangle 51"/>
            <p:cNvSpPr/>
            <p:nvPr/>
          </p:nvSpPr>
          <p:spPr>
            <a:xfrm rot="10800000">
              <a:off x="7186299"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ounded Rectangle 52"/>
            <p:cNvSpPr/>
            <p:nvPr/>
          </p:nvSpPr>
          <p:spPr>
            <a:xfrm rot="10800000">
              <a:off x="6936207"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4" name="Rounded Rectangle 53"/>
            <p:cNvSpPr/>
            <p:nvPr/>
          </p:nvSpPr>
          <p:spPr>
            <a:xfrm rot="10800000">
              <a:off x="6686115"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Rounded Rectangle 54"/>
            <p:cNvSpPr/>
            <p:nvPr/>
          </p:nvSpPr>
          <p:spPr>
            <a:xfrm rot="10800000">
              <a:off x="6436022"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6" name="Rounded Rectangle 55"/>
            <p:cNvSpPr/>
            <p:nvPr/>
          </p:nvSpPr>
          <p:spPr>
            <a:xfrm rot="10800000">
              <a:off x="6686115" y="229347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7" name="Rounded Rectangle 56"/>
            <p:cNvSpPr/>
            <p:nvPr/>
          </p:nvSpPr>
          <p:spPr>
            <a:xfrm rot="10800000">
              <a:off x="7436391"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8" name="Rounded Rectangle 57"/>
            <p:cNvSpPr/>
            <p:nvPr/>
          </p:nvSpPr>
          <p:spPr>
            <a:xfrm rot="10800000">
              <a:off x="7436391"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Rounded Rectangle 58"/>
            <p:cNvSpPr/>
            <p:nvPr/>
          </p:nvSpPr>
          <p:spPr>
            <a:xfrm rot="10800000">
              <a:off x="6185930"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0" name="Rounded Rectangle 59"/>
            <p:cNvSpPr/>
            <p:nvPr/>
          </p:nvSpPr>
          <p:spPr>
            <a:xfrm rot="10800000">
              <a:off x="6936207" y="2027748"/>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1" name="Rounded Rectangle 60"/>
            <p:cNvSpPr/>
            <p:nvPr/>
          </p:nvSpPr>
          <p:spPr>
            <a:xfrm rot="10800000">
              <a:off x="7436391"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Rounded Rectangle 61"/>
            <p:cNvSpPr/>
            <p:nvPr/>
          </p:nvSpPr>
          <p:spPr>
            <a:xfrm rot="10800000">
              <a:off x="6936207"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Rounded Rectangle 62"/>
            <p:cNvSpPr/>
            <p:nvPr/>
          </p:nvSpPr>
          <p:spPr>
            <a:xfrm rot="10800000">
              <a:off x="6686115"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Rounded Rectangle 63"/>
            <p:cNvSpPr/>
            <p:nvPr/>
          </p:nvSpPr>
          <p:spPr>
            <a:xfrm rot="10800000">
              <a:off x="6185930"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Rounded Rectangle 64"/>
            <p:cNvSpPr/>
            <p:nvPr/>
          </p:nvSpPr>
          <p:spPr>
            <a:xfrm rot="10800000">
              <a:off x="6686115" y="2027748"/>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Rounded Rectangle 65"/>
            <p:cNvSpPr/>
            <p:nvPr/>
          </p:nvSpPr>
          <p:spPr>
            <a:xfrm rot="10800000">
              <a:off x="6936207"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Rounded Rectangle 66"/>
            <p:cNvSpPr/>
            <p:nvPr/>
          </p:nvSpPr>
          <p:spPr>
            <a:xfrm rot="10800000">
              <a:off x="7436391"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Rounded Rectangle 67"/>
            <p:cNvSpPr/>
            <p:nvPr/>
          </p:nvSpPr>
          <p:spPr>
            <a:xfrm rot="10800000">
              <a:off x="7186299"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Rounded Rectangle 68"/>
            <p:cNvSpPr/>
            <p:nvPr/>
          </p:nvSpPr>
          <p:spPr>
            <a:xfrm rot="10800000">
              <a:off x="6936207" y="1762025"/>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Rounded Rectangle 69"/>
            <p:cNvSpPr/>
            <p:nvPr/>
          </p:nvSpPr>
          <p:spPr>
            <a:xfrm rot="10800000">
              <a:off x="7186299"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Rounded Rectangle 70"/>
            <p:cNvSpPr/>
            <p:nvPr/>
          </p:nvSpPr>
          <p:spPr>
            <a:xfrm rot="10800000">
              <a:off x="6936207"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Rounded Rectangle 71"/>
            <p:cNvSpPr/>
            <p:nvPr/>
          </p:nvSpPr>
          <p:spPr>
            <a:xfrm rot="10800000">
              <a:off x="6686115"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Rounded Rectangle 72"/>
            <p:cNvSpPr/>
            <p:nvPr/>
          </p:nvSpPr>
          <p:spPr>
            <a:xfrm rot="10800000">
              <a:off x="6436022"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Rounded Rectangle 73"/>
            <p:cNvSpPr/>
            <p:nvPr/>
          </p:nvSpPr>
          <p:spPr>
            <a:xfrm rot="10800000">
              <a:off x="6686115" y="1762025"/>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Rounded Rectangle 74"/>
            <p:cNvSpPr/>
            <p:nvPr/>
          </p:nvSpPr>
          <p:spPr>
            <a:xfrm rot="10800000">
              <a:off x="7186299"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Rounded Rectangle 75"/>
            <p:cNvSpPr/>
            <p:nvPr/>
          </p:nvSpPr>
          <p:spPr>
            <a:xfrm rot="10800000">
              <a:off x="6936207"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ounded Rectangle 76"/>
            <p:cNvSpPr/>
            <p:nvPr/>
          </p:nvSpPr>
          <p:spPr>
            <a:xfrm rot="10800000">
              <a:off x="6185930"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Rounded Rectangle 77"/>
            <p:cNvSpPr/>
            <p:nvPr/>
          </p:nvSpPr>
          <p:spPr>
            <a:xfrm rot="10800000">
              <a:off x="6185930"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Rounded Rectangle 78"/>
            <p:cNvSpPr/>
            <p:nvPr/>
          </p:nvSpPr>
          <p:spPr>
            <a:xfrm rot="10800000">
              <a:off x="6185930"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Rounded Rectangle 79"/>
            <p:cNvSpPr/>
            <p:nvPr/>
          </p:nvSpPr>
          <p:spPr>
            <a:xfrm rot="10800000">
              <a:off x="6436022"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Rounded Rectangle 80"/>
            <p:cNvSpPr/>
            <p:nvPr/>
          </p:nvSpPr>
          <p:spPr>
            <a:xfrm rot="10800000">
              <a:off x="6686115"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Rounded Rectangle 81"/>
            <p:cNvSpPr/>
            <p:nvPr/>
          </p:nvSpPr>
          <p:spPr>
            <a:xfrm rot="10800000">
              <a:off x="7186299"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3" name="Rounded Rectangle 82"/>
            <p:cNvSpPr/>
            <p:nvPr/>
          </p:nvSpPr>
          <p:spPr>
            <a:xfrm rot="10800000">
              <a:off x="6436022"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Rounded Rectangle 83"/>
            <p:cNvSpPr/>
            <p:nvPr/>
          </p:nvSpPr>
          <p:spPr>
            <a:xfrm>
              <a:off x="5685746" y="433410"/>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Rounded Rectangle 84"/>
            <p:cNvSpPr/>
            <p:nvPr/>
          </p:nvSpPr>
          <p:spPr>
            <a:xfrm>
              <a:off x="7686484" y="433410"/>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Rounded Rectangle 85"/>
            <p:cNvSpPr/>
            <p:nvPr/>
          </p:nvSpPr>
          <p:spPr>
            <a:xfrm>
              <a:off x="5685746" y="1230579"/>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Rounded Rectangle 86"/>
            <p:cNvSpPr/>
            <p:nvPr/>
          </p:nvSpPr>
          <p:spPr>
            <a:xfrm>
              <a:off x="7686484" y="1230579"/>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Rounded Rectangle 87"/>
            <p:cNvSpPr/>
            <p:nvPr/>
          </p:nvSpPr>
          <p:spPr>
            <a:xfrm>
              <a:off x="6686115" y="433410"/>
              <a:ext cx="437661" cy="2059354"/>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Rounded Rectangle 88"/>
            <p:cNvSpPr/>
            <p:nvPr/>
          </p:nvSpPr>
          <p:spPr>
            <a:xfrm>
              <a:off x="7186299" y="433410"/>
              <a:ext cx="437661" cy="126218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Rounded Rectangle 89"/>
            <p:cNvSpPr/>
            <p:nvPr/>
          </p:nvSpPr>
          <p:spPr>
            <a:xfrm>
              <a:off x="6185930" y="433410"/>
              <a:ext cx="437661" cy="126218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Rounded Rectangle 90"/>
            <p:cNvSpPr/>
            <p:nvPr/>
          </p:nvSpPr>
          <p:spPr>
            <a:xfrm>
              <a:off x="6185930" y="1762025"/>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Rounded Rectangle 91"/>
            <p:cNvSpPr/>
            <p:nvPr/>
          </p:nvSpPr>
          <p:spPr>
            <a:xfrm>
              <a:off x="7186299" y="1762025"/>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Rounded Rectangle 92"/>
            <p:cNvSpPr/>
            <p:nvPr/>
          </p:nvSpPr>
          <p:spPr>
            <a:xfrm>
              <a:off x="6436022" y="2559195"/>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Rounded Rectangle 93"/>
            <p:cNvSpPr/>
            <p:nvPr/>
          </p:nvSpPr>
          <p:spPr>
            <a:xfrm>
              <a:off x="6936207" y="2559195"/>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TextBox 94"/>
            <p:cNvSpPr txBox="1"/>
            <p:nvPr/>
          </p:nvSpPr>
          <p:spPr>
            <a:xfrm>
              <a:off x="6684275" y="898425"/>
              <a:ext cx="348813" cy="321982"/>
            </a:xfrm>
            <a:prstGeom prst="rect">
              <a:avLst/>
            </a:prstGeom>
            <a:noFill/>
          </p:spPr>
          <p:txBody>
            <a:bodyPr wrap="none" rtlCol="0">
              <a:spAutoFit/>
            </a:bodyPr>
            <a:lstStyle/>
            <a:p>
              <a:r>
                <a:rPr lang="en-US" dirty="0" smtClean="0"/>
                <a:t>4C</a:t>
              </a:r>
              <a:endParaRPr lang="en-US" dirty="0"/>
            </a:p>
          </p:txBody>
        </p:sp>
        <p:sp>
          <p:nvSpPr>
            <p:cNvPr id="96" name="TextBox 95"/>
            <p:cNvSpPr txBox="1"/>
            <p:nvPr/>
          </p:nvSpPr>
          <p:spPr>
            <a:xfrm>
              <a:off x="7183540" y="898425"/>
              <a:ext cx="348813" cy="321982"/>
            </a:xfrm>
            <a:prstGeom prst="rect">
              <a:avLst/>
            </a:prstGeom>
            <a:noFill/>
          </p:spPr>
          <p:txBody>
            <a:bodyPr wrap="none" rtlCol="0">
              <a:spAutoFit/>
            </a:bodyPr>
            <a:lstStyle/>
            <a:p>
              <a:r>
                <a:rPr lang="en-US" dirty="0" smtClean="0"/>
                <a:t>4R</a:t>
              </a:r>
              <a:endParaRPr lang="en-US" dirty="0"/>
            </a:p>
          </p:txBody>
        </p:sp>
        <p:sp>
          <p:nvSpPr>
            <p:cNvPr id="97" name="TextBox 96"/>
            <p:cNvSpPr txBox="1"/>
            <p:nvPr/>
          </p:nvSpPr>
          <p:spPr>
            <a:xfrm>
              <a:off x="6185010" y="898425"/>
              <a:ext cx="327769" cy="321982"/>
            </a:xfrm>
            <a:prstGeom prst="rect">
              <a:avLst/>
            </a:prstGeom>
            <a:noFill/>
          </p:spPr>
          <p:txBody>
            <a:bodyPr wrap="none" rtlCol="0">
              <a:spAutoFit/>
            </a:bodyPr>
            <a:lstStyle/>
            <a:p>
              <a:r>
                <a:rPr lang="en-US" dirty="0" smtClean="0"/>
                <a:t>4L</a:t>
              </a:r>
              <a:endParaRPr lang="en-US" dirty="0"/>
            </a:p>
          </p:txBody>
        </p:sp>
        <p:sp>
          <p:nvSpPr>
            <p:cNvPr id="99" name="TextBox 98"/>
            <p:cNvSpPr txBox="1"/>
            <p:nvPr/>
          </p:nvSpPr>
          <p:spPr>
            <a:xfrm>
              <a:off x="6377035" y="2625625"/>
              <a:ext cx="436938" cy="321982"/>
            </a:xfrm>
            <a:prstGeom prst="rect">
              <a:avLst/>
            </a:prstGeom>
            <a:noFill/>
          </p:spPr>
          <p:txBody>
            <a:bodyPr wrap="none" rtlCol="0">
              <a:spAutoFit/>
            </a:bodyPr>
            <a:lstStyle/>
            <a:p>
              <a:r>
                <a:rPr lang="en-US" dirty="0" smtClean="0"/>
                <a:t>1AL</a:t>
              </a:r>
              <a:endParaRPr lang="en-US" dirty="0"/>
            </a:p>
          </p:txBody>
        </p:sp>
        <p:sp>
          <p:nvSpPr>
            <p:cNvPr id="100" name="TextBox 99"/>
            <p:cNvSpPr txBox="1"/>
            <p:nvPr/>
          </p:nvSpPr>
          <p:spPr>
            <a:xfrm>
              <a:off x="6108200" y="1961318"/>
              <a:ext cx="430361" cy="321982"/>
            </a:xfrm>
            <a:prstGeom prst="rect">
              <a:avLst/>
            </a:prstGeom>
            <a:noFill/>
          </p:spPr>
          <p:txBody>
            <a:bodyPr wrap="none" rtlCol="0">
              <a:spAutoFit/>
            </a:bodyPr>
            <a:lstStyle/>
            <a:p>
              <a:r>
                <a:rPr lang="en-US" dirty="0" smtClean="0"/>
                <a:t>1BL</a:t>
              </a:r>
              <a:endParaRPr lang="en-US" dirty="0"/>
            </a:p>
          </p:txBody>
        </p:sp>
        <p:sp>
          <p:nvSpPr>
            <p:cNvPr id="101" name="TextBox 100"/>
            <p:cNvSpPr txBox="1"/>
            <p:nvPr/>
          </p:nvSpPr>
          <p:spPr>
            <a:xfrm>
              <a:off x="7114869" y="1961318"/>
              <a:ext cx="452721" cy="321982"/>
            </a:xfrm>
            <a:prstGeom prst="rect">
              <a:avLst/>
            </a:prstGeom>
            <a:noFill/>
          </p:spPr>
          <p:txBody>
            <a:bodyPr wrap="none" rtlCol="0">
              <a:spAutoFit/>
            </a:bodyPr>
            <a:lstStyle/>
            <a:p>
              <a:r>
                <a:rPr lang="en-US" dirty="0" smtClean="0"/>
                <a:t>1BR</a:t>
              </a:r>
              <a:endParaRPr lang="en-US" dirty="0"/>
            </a:p>
          </p:txBody>
        </p:sp>
        <p:sp>
          <p:nvSpPr>
            <p:cNvPr id="103" name="TextBox 102"/>
            <p:cNvSpPr txBox="1"/>
            <p:nvPr/>
          </p:nvSpPr>
          <p:spPr>
            <a:xfrm>
              <a:off x="5703621" y="632702"/>
              <a:ext cx="327769" cy="321982"/>
            </a:xfrm>
            <a:prstGeom prst="rect">
              <a:avLst/>
            </a:prstGeom>
            <a:noFill/>
          </p:spPr>
          <p:txBody>
            <a:bodyPr wrap="none" rtlCol="0">
              <a:spAutoFit/>
            </a:bodyPr>
            <a:lstStyle/>
            <a:p>
              <a:r>
                <a:rPr lang="en-US" dirty="0" smtClean="0"/>
                <a:t>3L</a:t>
              </a:r>
              <a:endParaRPr lang="en-US" dirty="0"/>
            </a:p>
          </p:txBody>
        </p:sp>
        <p:sp>
          <p:nvSpPr>
            <p:cNvPr id="105" name="TextBox 104"/>
            <p:cNvSpPr txBox="1"/>
            <p:nvPr/>
          </p:nvSpPr>
          <p:spPr>
            <a:xfrm>
              <a:off x="7682805" y="632702"/>
              <a:ext cx="348813" cy="321982"/>
            </a:xfrm>
            <a:prstGeom prst="rect">
              <a:avLst/>
            </a:prstGeom>
            <a:noFill/>
          </p:spPr>
          <p:txBody>
            <a:bodyPr wrap="none" rtlCol="0">
              <a:spAutoFit/>
            </a:bodyPr>
            <a:lstStyle/>
            <a:p>
              <a:r>
                <a:rPr lang="en-US" dirty="0" smtClean="0"/>
                <a:t>3R</a:t>
              </a:r>
              <a:endParaRPr lang="en-US" dirty="0"/>
            </a:p>
          </p:txBody>
        </p:sp>
        <p:sp>
          <p:nvSpPr>
            <p:cNvPr id="111" name="Rounded Rectangle 110"/>
            <p:cNvSpPr/>
            <p:nvPr/>
          </p:nvSpPr>
          <p:spPr>
            <a:xfrm>
              <a:off x="5685745" y="1230579"/>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Rounded Rectangle 113"/>
            <p:cNvSpPr/>
            <p:nvPr/>
          </p:nvSpPr>
          <p:spPr>
            <a:xfrm>
              <a:off x="5935837" y="1496302"/>
              <a:ext cx="1938215"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TextBox 97"/>
            <p:cNvSpPr txBox="1"/>
            <p:nvPr/>
          </p:nvSpPr>
          <p:spPr>
            <a:xfrm>
              <a:off x="6837895" y="2625625"/>
              <a:ext cx="459297" cy="321982"/>
            </a:xfrm>
            <a:prstGeom prst="rect">
              <a:avLst/>
            </a:prstGeom>
            <a:noFill/>
          </p:spPr>
          <p:txBody>
            <a:bodyPr wrap="none" rtlCol="0">
              <a:spAutoFit/>
            </a:bodyPr>
            <a:lstStyle/>
            <a:p>
              <a:r>
                <a:rPr lang="en-US" dirty="0" smtClean="0"/>
                <a:t>1AR</a:t>
              </a:r>
              <a:endParaRPr lang="en-US" dirty="0"/>
            </a:p>
          </p:txBody>
        </p:sp>
        <p:sp>
          <p:nvSpPr>
            <p:cNvPr id="104" name="TextBox 103"/>
            <p:cNvSpPr txBox="1"/>
            <p:nvPr/>
          </p:nvSpPr>
          <p:spPr>
            <a:xfrm>
              <a:off x="7682805" y="1297010"/>
              <a:ext cx="348813" cy="321982"/>
            </a:xfrm>
            <a:prstGeom prst="rect">
              <a:avLst/>
            </a:prstGeom>
            <a:noFill/>
          </p:spPr>
          <p:txBody>
            <a:bodyPr wrap="none" rtlCol="0">
              <a:spAutoFit/>
            </a:bodyPr>
            <a:lstStyle/>
            <a:p>
              <a:r>
                <a:rPr lang="en-US" dirty="0" smtClean="0"/>
                <a:t>2R</a:t>
              </a:r>
              <a:endParaRPr lang="en-US" dirty="0"/>
            </a:p>
          </p:txBody>
        </p:sp>
        <p:sp>
          <p:nvSpPr>
            <p:cNvPr id="102" name="TextBox 101"/>
            <p:cNvSpPr txBox="1"/>
            <p:nvPr/>
          </p:nvSpPr>
          <p:spPr>
            <a:xfrm>
              <a:off x="5748269" y="1297010"/>
              <a:ext cx="327769" cy="321982"/>
            </a:xfrm>
            <a:prstGeom prst="rect">
              <a:avLst/>
            </a:prstGeom>
            <a:noFill/>
          </p:spPr>
          <p:txBody>
            <a:bodyPr wrap="none" rtlCol="0">
              <a:spAutoFit/>
            </a:bodyPr>
            <a:lstStyle/>
            <a:p>
              <a:r>
                <a:rPr lang="en-US" dirty="0" smtClean="0"/>
                <a:t>2L</a:t>
              </a:r>
              <a:endParaRPr lang="en-US" dirty="0"/>
            </a:p>
          </p:txBody>
        </p:sp>
      </p:grpSp>
      <p:pic>
        <p:nvPicPr>
          <p:cNvPr id="116" name="Picture 115" descr="proposal_model.jpg"/>
          <p:cNvPicPr>
            <a:picLocks noChangeAspect="1"/>
          </p:cNvPicPr>
          <p:nvPr/>
        </p:nvPicPr>
        <p:blipFill>
          <a:blip r:embed="rId3" cstate="print"/>
          <a:srcRect l="37313" t="21998" r="11940" b="14206"/>
          <a:stretch>
            <a:fillRect/>
          </a:stretch>
        </p:blipFill>
        <p:spPr>
          <a:xfrm>
            <a:off x="155425" y="817460"/>
            <a:ext cx="2765160" cy="1843440"/>
          </a:xfrm>
          <a:prstGeom prst="rect">
            <a:avLst/>
          </a:prstGeom>
        </p:spPr>
      </p:pic>
      <p:sp>
        <p:nvSpPr>
          <p:cNvPr id="117" name="TextBox 116"/>
          <p:cNvSpPr txBox="1"/>
          <p:nvPr/>
        </p:nvSpPr>
        <p:spPr>
          <a:xfrm>
            <a:off x="3381445" y="1124700"/>
            <a:ext cx="2841970" cy="646331"/>
          </a:xfrm>
          <a:prstGeom prst="rect">
            <a:avLst/>
          </a:prstGeom>
          <a:noFill/>
        </p:spPr>
        <p:txBody>
          <a:bodyPr wrap="square" rtlCol="0">
            <a:spAutoFit/>
          </a:bodyPr>
          <a:lstStyle/>
          <a:p>
            <a:r>
              <a:rPr lang="en-US" dirty="0" err="1" smtClean="0">
                <a:solidFill>
                  <a:schemeClr val="bg1">
                    <a:lumMod val="95000"/>
                    <a:lumOff val="5000"/>
                  </a:schemeClr>
                </a:solidFill>
              </a:rPr>
              <a:t>Biot-Savart</a:t>
            </a:r>
            <a:r>
              <a:rPr lang="en-US" dirty="0" smtClean="0">
                <a:solidFill>
                  <a:schemeClr val="bg1">
                    <a:lumMod val="95000"/>
                    <a:lumOff val="5000"/>
                  </a:schemeClr>
                </a:solidFill>
              </a:rPr>
              <a:t> calculation optimized current returns</a:t>
            </a:r>
            <a:endParaRPr lang="en-US" dirty="0">
              <a:solidFill>
                <a:schemeClr val="bg1">
                  <a:lumMod val="95000"/>
                  <a:lumOff val="5000"/>
                </a:schemeClr>
              </a:solidFill>
            </a:endParaRPr>
          </a:p>
        </p:txBody>
      </p:sp>
      <p:sp>
        <p:nvSpPr>
          <p:cNvPr id="118" name="Left Arrow 117"/>
          <p:cNvSpPr/>
          <p:nvPr/>
        </p:nvSpPr>
        <p:spPr>
          <a:xfrm>
            <a:off x="2920585" y="1239915"/>
            <a:ext cx="422455" cy="46086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120" name="Left Arrow 119"/>
          <p:cNvSpPr/>
          <p:nvPr/>
        </p:nvSpPr>
        <p:spPr>
          <a:xfrm rot="18230494">
            <a:off x="2096660" y="3195098"/>
            <a:ext cx="422455" cy="46086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1" name="Left Arrow 120"/>
          <p:cNvSpPr/>
          <p:nvPr/>
        </p:nvSpPr>
        <p:spPr>
          <a:xfrm rot="13200348">
            <a:off x="4072735" y="3193514"/>
            <a:ext cx="422455" cy="460860"/>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22" name="TextBox 121"/>
          <p:cNvSpPr txBox="1"/>
          <p:nvPr/>
        </p:nvSpPr>
        <p:spPr>
          <a:xfrm>
            <a:off x="1998865" y="2814520"/>
            <a:ext cx="2611540" cy="369332"/>
          </a:xfrm>
          <a:prstGeom prst="rect">
            <a:avLst/>
          </a:prstGeom>
          <a:noFill/>
        </p:spPr>
        <p:txBody>
          <a:bodyPr wrap="square" rtlCol="0">
            <a:spAutoFit/>
          </a:bodyPr>
          <a:lstStyle/>
          <a:p>
            <a:r>
              <a:rPr lang="en-US" dirty="0" smtClean="0">
                <a:solidFill>
                  <a:schemeClr val="bg1">
                    <a:lumMod val="95000"/>
                    <a:lumOff val="5000"/>
                  </a:schemeClr>
                </a:solidFill>
              </a:rPr>
              <a:t>Actual conductor layout</a:t>
            </a:r>
            <a:endParaRPr lang="en-US"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lstStyle/>
          <a:p>
            <a:r>
              <a:rPr lang="en-US" cap="small" dirty="0" smtClean="0">
                <a:solidFill>
                  <a:schemeClr val="tx1">
                    <a:lumMod val="50000"/>
                  </a:schemeClr>
                </a:solidFill>
              </a:rPr>
              <a:t>Hybrid Coil Construction</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15</a:t>
            </a:fld>
            <a:endParaRPr lang="en-US"/>
          </a:p>
        </p:txBody>
      </p:sp>
      <p:grpSp>
        <p:nvGrpSpPr>
          <p:cNvPr id="12" name="Group 11"/>
          <p:cNvGrpSpPr/>
          <p:nvPr/>
        </p:nvGrpSpPr>
        <p:grpSpPr>
          <a:xfrm>
            <a:off x="1768435" y="625435"/>
            <a:ext cx="3610070" cy="2189085"/>
            <a:chOff x="193830" y="1201510"/>
            <a:chExt cx="7834620" cy="4992650"/>
          </a:xfrm>
        </p:grpSpPr>
        <p:pic>
          <p:nvPicPr>
            <p:cNvPr id="9" name="Picture 8" descr="blockyActual_1_front.png"/>
            <p:cNvPicPr>
              <a:picLocks noChangeAspect="1"/>
            </p:cNvPicPr>
            <p:nvPr/>
          </p:nvPicPr>
          <p:blipFill>
            <a:blip r:embed="rId2" cstate="print">
              <a:clrChange>
                <a:clrFrom>
                  <a:srgbClr val="FFFFFF"/>
                </a:clrFrom>
                <a:clrTo>
                  <a:srgbClr val="FFFFFF">
                    <a:alpha val="0"/>
                  </a:srgbClr>
                </a:clrTo>
              </a:clrChange>
            </a:blip>
            <a:srcRect l="41600" r="42020"/>
            <a:stretch>
              <a:fillRect/>
            </a:stretch>
          </p:blipFill>
          <p:spPr>
            <a:xfrm>
              <a:off x="193830" y="2084825"/>
              <a:ext cx="1497795" cy="4109335"/>
            </a:xfrm>
            <a:prstGeom prst="rect">
              <a:avLst/>
            </a:prstGeom>
          </p:spPr>
        </p:pic>
        <p:pic>
          <p:nvPicPr>
            <p:cNvPr id="10" name="Picture 9" descr="blockyActual_1_top.png"/>
            <p:cNvPicPr>
              <a:picLocks noChangeAspect="1"/>
            </p:cNvPicPr>
            <p:nvPr/>
          </p:nvPicPr>
          <p:blipFill>
            <a:blip r:embed="rId3" cstate="print">
              <a:clrChange>
                <a:clrFrom>
                  <a:srgbClr val="FFFFFF"/>
                </a:clrFrom>
                <a:clrTo>
                  <a:srgbClr val="FFFFFF">
                    <a:alpha val="0"/>
                  </a:srgbClr>
                </a:clrTo>
              </a:clrChange>
            </a:blip>
            <a:srcRect l="2520" t="35010" r="21460" b="37160"/>
            <a:stretch>
              <a:fillRect/>
            </a:stretch>
          </p:blipFill>
          <p:spPr>
            <a:xfrm>
              <a:off x="1461195" y="1201510"/>
              <a:ext cx="6567255" cy="1190555"/>
            </a:xfrm>
            <a:prstGeom prst="rect">
              <a:avLst/>
            </a:prstGeom>
          </p:spPr>
        </p:pic>
        <p:pic>
          <p:nvPicPr>
            <p:cNvPr id="11" name="Picture 10" descr="blockyActual_1_side.png"/>
            <p:cNvPicPr>
              <a:picLocks noChangeAspect="1"/>
            </p:cNvPicPr>
            <p:nvPr/>
          </p:nvPicPr>
          <p:blipFill>
            <a:blip r:embed="rId4" cstate="print">
              <a:clrChange>
                <a:clrFrom>
                  <a:srgbClr val="FFFFFF"/>
                </a:clrFrom>
                <a:clrTo>
                  <a:srgbClr val="FFFFFF">
                    <a:alpha val="0"/>
                  </a:srgbClr>
                </a:clrTo>
              </a:clrChange>
            </a:blip>
            <a:srcRect l="5480" t="4489" r="23120" b="12922"/>
            <a:stretch>
              <a:fillRect/>
            </a:stretch>
          </p:blipFill>
          <p:spPr>
            <a:xfrm>
              <a:off x="1461195" y="2238445"/>
              <a:ext cx="6528850" cy="3533260"/>
            </a:xfrm>
            <a:prstGeom prst="rect">
              <a:avLst/>
            </a:prstGeom>
          </p:spPr>
        </p:pic>
      </p:grpSp>
      <p:pic>
        <p:nvPicPr>
          <p:cNvPr id="13" name="Picture 12" descr="concept_2_exploded_view.png"/>
          <p:cNvPicPr>
            <a:picLocks noChangeAspect="1"/>
          </p:cNvPicPr>
          <p:nvPr/>
        </p:nvPicPr>
        <p:blipFill>
          <a:blip r:embed="rId5" cstate="print">
            <a:clrChange>
              <a:clrFrom>
                <a:srgbClr val="FFFFFF"/>
              </a:clrFrom>
              <a:clrTo>
                <a:srgbClr val="FFFFFF">
                  <a:alpha val="0"/>
                </a:srgbClr>
              </a:clrTo>
            </a:clrChange>
          </a:blip>
          <a:srcRect l="17240" t="-973" r="22280" b="3649"/>
          <a:stretch>
            <a:fillRect/>
          </a:stretch>
        </p:blipFill>
        <p:spPr>
          <a:xfrm>
            <a:off x="155425" y="2353660"/>
            <a:ext cx="5530320" cy="3840500"/>
          </a:xfrm>
          <a:prstGeom prst="rect">
            <a:avLst/>
          </a:prstGeom>
        </p:spPr>
      </p:pic>
      <p:grpSp>
        <p:nvGrpSpPr>
          <p:cNvPr id="14" name="Group 13"/>
          <p:cNvGrpSpPr/>
          <p:nvPr/>
        </p:nvGrpSpPr>
        <p:grpSpPr>
          <a:xfrm>
            <a:off x="5416910" y="2161635"/>
            <a:ext cx="2438400" cy="2590800"/>
            <a:chOff x="5685745" y="433410"/>
            <a:chExt cx="2438400" cy="2590800"/>
          </a:xfrm>
        </p:grpSpPr>
        <p:sp>
          <p:nvSpPr>
            <p:cNvPr id="15" name="Rounded Rectangle 14"/>
            <p:cNvSpPr/>
            <p:nvPr/>
          </p:nvSpPr>
          <p:spPr>
            <a:xfrm>
              <a:off x="6185929" y="2293472"/>
              <a:ext cx="1438030"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ounded Rectangle 15"/>
            <p:cNvSpPr/>
            <p:nvPr/>
          </p:nvSpPr>
          <p:spPr>
            <a:xfrm>
              <a:off x="5935837" y="1762025"/>
              <a:ext cx="1938215"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ounded Rectangle 16"/>
            <p:cNvSpPr/>
            <p:nvPr/>
          </p:nvSpPr>
          <p:spPr>
            <a:xfrm>
              <a:off x="6436022" y="2824918"/>
              <a:ext cx="937846"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ounded Rectangle 17"/>
            <p:cNvSpPr/>
            <p:nvPr/>
          </p:nvSpPr>
          <p:spPr>
            <a:xfrm>
              <a:off x="6436022" y="2559195"/>
              <a:ext cx="937846"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ounded Rectangle 18"/>
            <p:cNvSpPr/>
            <p:nvPr/>
          </p:nvSpPr>
          <p:spPr>
            <a:xfrm>
              <a:off x="6185929" y="2027748"/>
              <a:ext cx="1438030"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Rounded Rectangle 19"/>
            <p:cNvSpPr/>
            <p:nvPr/>
          </p:nvSpPr>
          <p:spPr>
            <a:xfrm>
              <a:off x="5685746" y="964856"/>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Rounded Rectangle 20"/>
            <p:cNvSpPr/>
            <p:nvPr/>
          </p:nvSpPr>
          <p:spPr>
            <a:xfrm>
              <a:off x="5685746" y="699133"/>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ounded Rectangle 21"/>
            <p:cNvSpPr/>
            <p:nvPr/>
          </p:nvSpPr>
          <p:spPr>
            <a:xfrm>
              <a:off x="6686115"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185930"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436022"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436391"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186299" y="2293472"/>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185930"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436022"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436391"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7186299" y="202774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185930"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436022"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7436391"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7186299" y="176202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936207"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7186299"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686115"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6436022" y="2824918"/>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936207"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7186299"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436022" y="2559195"/>
              <a:ext cx="187569" cy="19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686484"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Rounded Rectangle 42"/>
            <p:cNvSpPr/>
            <p:nvPr/>
          </p:nvSpPr>
          <p:spPr>
            <a:xfrm>
              <a:off x="7936576"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Rounded Rectangle 43"/>
            <p:cNvSpPr/>
            <p:nvPr/>
          </p:nvSpPr>
          <p:spPr>
            <a:xfrm>
              <a:off x="7686484"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Rounded Rectangle 44"/>
            <p:cNvSpPr/>
            <p:nvPr/>
          </p:nvSpPr>
          <p:spPr>
            <a:xfrm>
              <a:off x="5935838"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Rounded Rectangle 45"/>
            <p:cNvSpPr/>
            <p:nvPr/>
          </p:nvSpPr>
          <p:spPr>
            <a:xfrm>
              <a:off x="5685746"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Rounded Rectangle 46"/>
            <p:cNvSpPr/>
            <p:nvPr/>
          </p:nvSpPr>
          <p:spPr>
            <a:xfrm>
              <a:off x="5685746"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Rounded Rectangle 47"/>
            <p:cNvSpPr/>
            <p:nvPr/>
          </p:nvSpPr>
          <p:spPr>
            <a:xfrm>
              <a:off x="5935838" y="1230579"/>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ounded Rectangle 48"/>
            <p:cNvSpPr/>
            <p:nvPr/>
          </p:nvSpPr>
          <p:spPr>
            <a:xfrm>
              <a:off x="7936576" y="1496302"/>
              <a:ext cx="187569" cy="1992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ounded Rectangle 49"/>
            <p:cNvSpPr/>
            <p:nvPr/>
          </p:nvSpPr>
          <p:spPr>
            <a:xfrm>
              <a:off x="7686484"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Rounded Rectangle 50"/>
            <p:cNvSpPr/>
            <p:nvPr/>
          </p:nvSpPr>
          <p:spPr>
            <a:xfrm>
              <a:off x="5935838"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Rounded Rectangle 51"/>
            <p:cNvSpPr/>
            <p:nvPr/>
          </p:nvSpPr>
          <p:spPr>
            <a:xfrm>
              <a:off x="7686484"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Rounded Rectangle 52"/>
            <p:cNvSpPr/>
            <p:nvPr/>
          </p:nvSpPr>
          <p:spPr>
            <a:xfrm>
              <a:off x="5935838"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Rounded Rectangle 53"/>
            <p:cNvSpPr/>
            <p:nvPr/>
          </p:nvSpPr>
          <p:spPr>
            <a:xfrm>
              <a:off x="5935838"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Rounded Rectangle 54"/>
            <p:cNvSpPr/>
            <p:nvPr/>
          </p:nvSpPr>
          <p:spPr>
            <a:xfrm>
              <a:off x="7936576"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Rounded Rectangle 55"/>
            <p:cNvSpPr/>
            <p:nvPr/>
          </p:nvSpPr>
          <p:spPr>
            <a:xfrm>
              <a:off x="7686484"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Rounded Rectangle 56"/>
            <p:cNvSpPr/>
            <p:nvPr/>
          </p:nvSpPr>
          <p:spPr>
            <a:xfrm>
              <a:off x="7936576"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Rounded Rectangle 57"/>
            <p:cNvSpPr/>
            <p:nvPr/>
          </p:nvSpPr>
          <p:spPr>
            <a:xfrm>
              <a:off x="5685746" y="433410"/>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Rounded Rectangle 58"/>
            <p:cNvSpPr/>
            <p:nvPr/>
          </p:nvSpPr>
          <p:spPr>
            <a:xfrm>
              <a:off x="7936576"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Rounded Rectangle 59"/>
            <p:cNvSpPr/>
            <p:nvPr/>
          </p:nvSpPr>
          <p:spPr>
            <a:xfrm>
              <a:off x="5685746" y="964856"/>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1" name="Rounded Rectangle 60"/>
            <p:cNvSpPr/>
            <p:nvPr/>
          </p:nvSpPr>
          <p:spPr>
            <a:xfrm>
              <a:off x="5685746" y="699133"/>
              <a:ext cx="187569" cy="19929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2" name="Rounded Rectangle 61"/>
            <p:cNvSpPr/>
            <p:nvPr/>
          </p:nvSpPr>
          <p:spPr>
            <a:xfrm rot="10800000">
              <a:off x="6436022"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3" name="Rounded Rectangle 62"/>
            <p:cNvSpPr/>
            <p:nvPr/>
          </p:nvSpPr>
          <p:spPr>
            <a:xfrm rot="10800000">
              <a:off x="7436391"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Rounded Rectangle 63"/>
            <p:cNvSpPr/>
            <p:nvPr/>
          </p:nvSpPr>
          <p:spPr>
            <a:xfrm rot="10800000">
              <a:off x="6686115"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5" name="Rounded Rectangle 64"/>
            <p:cNvSpPr/>
            <p:nvPr/>
          </p:nvSpPr>
          <p:spPr>
            <a:xfrm rot="10800000">
              <a:off x="6936207" y="229347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Rounded Rectangle 65"/>
            <p:cNvSpPr/>
            <p:nvPr/>
          </p:nvSpPr>
          <p:spPr>
            <a:xfrm rot="10800000">
              <a:off x="7186299"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7" name="Rounded Rectangle 66"/>
            <p:cNvSpPr/>
            <p:nvPr/>
          </p:nvSpPr>
          <p:spPr>
            <a:xfrm rot="10800000">
              <a:off x="6936207"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8" name="Rounded Rectangle 67"/>
            <p:cNvSpPr/>
            <p:nvPr/>
          </p:nvSpPr>
          <p:spPr>
            <a:xfrm rot="10800000">
              <a:off x="6686115"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9" name="Rounded Rectangle 68"/>
            <p:cNvSpPr/>
            <p:nvPr/>
          </p:nvSpPr>
          <p:spPr>
            <a:xfrm rot="10800000">
              <a:off x="6436022"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0" name="Rounded Rectangle 69"/>
            <p:cNvSpPr/>
            <p:nvPr/>
          </p:nvSpPr>
          <p:spPr>
            <a:xfrm rot="10800000">
              <a:off x="6686115" y="229347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Rounded Rectangle 70"/>
            <p:cNvSpPr/>
            <p:nvPr/>
          </p:nvSpPr>
          <p:spPr>
            <a:xfrm rot="10800000">
              <a:off x="7436391"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2" name="Rounded Rectangle 71"/>
            <p:cNvSpPr/>
            <p:nvPr/>
          </p:nvSpPr>
          <p:spPr>
            <a:xfrm rot="10800000">
              <a:off x="7436391"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3" name="Rounded Rectangle 72"/>
            <p:cNvSpPr/>
            <p:nvPr/>
          </p:nvSpPr>
          <p:spPr>
            <a:xfrm rot="10800000">
              <a:off x="6185930"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4" name="Rounded Rectangle 73"/>
            <p:cNvSpPr/>
            <p:nvPr/>
          </p:nvSpPr>
          <p:spPr>
            <a:xfrm rot="10800000">
              <a:off x="6936207" y="2027748"/>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Rounded Rectangle 74"/>
            <p:cNvSpPr/>
            <p:nvPr/>
          </p:nvSpPr>
          <p:spPr>
            <a:xfrm rot="10800000">
              <a:off x="7436391"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Rounded Rectangle 75"/>
            <p:cNvSpPr/>
            <p:nvPr/>
          </p:nvSpPr>
          <p:spPr>
            <a:xfrm rot="10800000">
              <a:off x="6936207"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Rounded Rectangle 76"/>
            <p:cNvSpPr/>
            <p:nvPr/>
          </p:nvSpPr>
          <p:spPr>
            <a:xfrm rot="10800000">
              <a:off x="6686115"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Rounded Rectangle 77"/>
            <p:cNvSpPr/>
            <p:nvPr/>
          </p:nvSpPr>
          <p:spPr>
            <a:xfrm rot="10800000">
              <a:off x="6185930"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Rounded Rectangle 78"/>
            <p:cNvSpPr/>
            <p:nvPr/>
          </p:nvSpPr>
          <p:spPr>
            <a:xfrm rot="10800000">
              <a:off x="6686115" y="2027748"/>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Rounded Rectangle 79"/>
            <p:cNvSpPr/>
            <p:nvPr/>
          </p:nvSpPr>
          <p:spPr>
            <a:xfrm rot="10800000">
              <a:off x="6936207"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Rounded Rectangle 80"/>
            <p:cNvSpPr/>
            <p:nvPr/>
          </p:nvSpPr>
          <p:spPr>
            <a:xfrm rot="10800000">
              <a:off x="7436391"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Rounded Rectangle 81"/>
            <p:cNvSpPr/>
            <p:nvPr/>
          </p:nvSpPr>
          <p:spPr>
            <a:xfrm rot="10800000">
              <a:off x="7186299" y="433410"/>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3" name="Rounded Rectangle 82"/>
            <p:cNvSpPr/>
            <p:nvPr/>
          </p:nvSpPr>
          <p:spPr>
            <a:xfrm rot="10800000">
              <a:off x="6936207" y="1762025"/>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Rounded Rectangle 83"/>
            <p:cNvSpPr/>
            <p:nvPr/>
          </p:nvSpPr>
          <p:spPr>
            <a:xfrm rot="10800000">
              <a:off x="7186299"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5" name="Rounded Rectangle 84"/>
            <p:cNvSpPr/>
            <p:nvPr/>
          </p:nvSpPr>
          <p:spPr>
            <a:xfrm rot="10800000">
              <a:off x="6936207"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6" name="Rounded Rectangle 85"/>
            <p:cNvSpPr/>
            <p:nvPr/>
          </p:nvSpPr>
          <p:spPr>
            <a:xfrm rot="10800000">
              <a:off x="6686115"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7" name="Rounded Rectangle 86"/>
            <p:cNvSpPr/>
            <p:nvPr/>
          </p:nvSpPr>
          <p:spPr>
            <a:xfrm rot="10800000">
              <a:off x="6436022"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8" name="Rounded Rectangle 87"/>
            <p:cNvSpPr/>
            <p:nvPr/>
          </p:nvSpPr>
          <p:spPr>
            <a:xfrm rot="10800000">
              <a:off x="6686115" y="1762025"/>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9" name="Rounded Rectangle 88"/>
            <p:cNvSpPr/>
            <p:nvPr/>
          </p:nvSpPr>
          <p:spPr>
            <a:xfrm rot="10800000">
              <a:off x="7186299"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Rounded Rectangle 89"/>
            <p:cNvSpPr/>
            <p:nvPr/>
          </p:nvSpPr>
          <p:spPr>
            <a:xfrm rot="10800000">
              <a:off x="6936207"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Rounded Rectangle 90"/>
            <p:cNvSpPr/>
            <p:nvPr/>
          </p:nvSpPr>
          <p:spPr>
            <a:xfrm rot="10800000">
              <a:off x="6185930"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Rounded Rectangle 91"/>
            <p:cNvSpPr/>
            <p:nvPr/>
          </p:nvSpPr>
          <p:spPr>
            <a:xfrm rot="10800000">
              <a:off x="6185930" y="1230579"/>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Rounded Rectangle 92"/>
            <p:cNvSpPr/>
            <p:nvPr/>
          </p:nvSpPr>
          <p:spPr>
            <a:xfrm rot="10800000">
              <a:off x="6185930" y="964856"/>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Rounded Rectangle 93"/>
            <p:cNvSpPr/>
            <p:nvPr/>
          </p:nvSpPr>
          <p:spPr>
            <a:xfrm rot="10800000">
              <a:off x="6436022"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Rounded Rectangle 94"/>
            <p:cNvSpPr/>
            <p:nvPr/>
          </p:nvSpPr>
          <p:spPr>
            <a:xfrm rot="10800000">
              <a:off x="6686115" y="699133"/>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6" name="Rounded Rectangle 95"/>
            <p:cNvSpPr/>
            <p:nvPr/>
          </p:nvSpPr>
          <p:spPr>
            <a:xfrm rot="10800000">
              <a:off x="7186299"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Rounded Rectangle 96"/>
            <p:cNvSpPr/>
            <p:nvPr/>
          </p:nvSpPr>
          <p:spPr>
            <a:xfrm rot="10800000">
              <a:off x="6436022" y="1496302"/>
              <a:ext cx="187569" cy="1992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Rounded Rectangle 97"/>
            <p:cNvSpPr/>
            <p:nvPr/>
          </p:nvSpPr>
          <p:spPr>
            <a:xfrm>
              <a:off x="5685746" y="433410"/>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Rounded Rectangle 98"/>
            <p:cNvSpPr/>
            <p:nvPr/>
          </p:nvSpPr>
          <p:spPr>
            <a:xfrm>
              <a:off x="7686484" y="433410"/>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Rounded Rectangle 99"/>
            <p:cNvSpPr/>
            <p:nvPr/>
          </p:nvSpPr>
          <p:spPr>
            <a:xfrm>
              <a:off x="5685746" y="1230579"/>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Rounded Rectangle 100"/>
            <p:cNvSpPr/>
            <p:nvPr/>
          </p:nvSpPr>
          <p:spPr>
            <a:xfrm>
              <a:off x="7686484" y="1230579"/>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Rounded Rectangle 101"/>
            <p:cNvSpPr/>
            <p:nvPr/>
          </p:nvSpPr>
          <p:spPr>
            <a:xfrm>
              <a:off x="6686115" y="433410"/>
              <a:ext cx="437661" cy="2059354"/>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Rounded Rectangle 102"/>
            <p:cNvSpPr/>
            <p:nvPr/>
          </p:nvSpPr>
          <p:spPr>
            <a:xfrm>
              <a:off x="7186299" y="433410"/>
              <a:ext cx="437661" cy="126218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Rounded Rectangle 103"/>
            <p:cNvSpPr/>
            <p:nvPr/>
          </p:nvSpPr>
          <p:spPr>
            <a:xfrm>
              <a:off x="6185930" y="433410"/>
              <a:ext cx="437661" cy="126218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Rounded Rectangle 104"/>
            <p:cNvSpPr/>
            <p:nvPr/>
          </p:nvSpPr>
          <p:spPr>
            <a:xfrm>
              <a:off x="6185930" y="1762025"/>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Rounded Rectangle 105"/>
            <p:cNvSpPr/>
            <p:nvPr/>
          </p:nvSpPr>
          <p:spPr>
            <a:xfrm>
              <a:off x="7186299" y="1762025"/>
              <a:ext cx="437661" cy="730738"/>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Rounded Rectangle 106"/>
            <p:cNvSpPr/>
            <p:nvPr/>
          </p:nvSpPr>
          <p:spPr>
            <a:xfrm>
              <a:off x="6436022" y="2559195"/>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Rounded Rectangle 107"/>
            <p:cNvSpPr/>
            <p:nvPr/>
          </p:nvSpPr>
          <p:spPr>
            <a:xfrm>
              <a:off x="6936207" y="2559195"/>
              <a:ext cx="437661" cy="465015"/>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TextBox 108"/>
            <p:cNvSpPr txBox="1"/>
            <p:nvPr/>
          </p:nvSpPr>
          <p:spPr>
            <a:xfrm>
              <a:off x="6684275" y="898425"/>
              <a:ext cx="348813" cy="321982"/>
            </a:xfrm>
            <a:prstGeom prst="rect">
              <a:avLst/>
            </a:prstGeom>
            <a:noFill/>
          </p:spPr>
          <p:txBody>
            <a:bodyPr wrap="none" rtlCol="0">
              <a:spAutoFit/>
            </a:bodyPr>
            <a:lstStyle/>
            <a:p>
              <a:r>
                <a:rPr lang="en-US" dirty="0" smtClean="0"/>
                <a:t>4C</a:t>
              </a:r>
              <a:endParaRPr lang="en-US" dirty="0"/>
            </a:p>
          </p:txBody>
        </p:sp>
        <p:sp>
          <p:nvSpPr>
            <p:cNvPr id="110" name="TextBox 109"/>
            <p:cNvSpPr txBox="1"/>
            <p:nvPr/>
          </p:nvSpPr>
          <p:spPr>
            <a:xfrm>
              <a:off x="7183540" y="898425"/>
              <a:ext cx="348813" cy="321982"/>
            </a:xfrm>
            <a:prstGeom prst="rect">
              <a:avLst/>
            </a:prstGeom>
            <a:noFill/>
          </p:spPr>
          <p:txBody>
            <a:bodyPr wrap="none" rtlCol="0">
              <a:spAutoFit/>
            </a:bodyPr>
            <a:lstStyle/>
            <a:p>
              <a:r>
                <a:rPr lang="en-US" dirty="0" smtClean="0"/>
                <a:t>4R</a:t>
              </a:r>
              <a:endParaRPr lang="en-US" dirty="0"/>
            </a:p>
          </p:txBody>
        </p:sp>
        <p:sp>
          <p:nvSpPr>
            <p:cNvPr id="111" name="TextBox 110"/>
            <p:cNvSpPr txBox="1"/>
            <p:nvPr/>
          </p:nvSpPr>
          <p:spPr>
            <a:xfrm>
              <a:off x="6185010" y="898425"/>
              <a:ext cx="327769" cy="321982"/>
            </a:xfrm>
            <a:prstGeom prst="rect">
              <a:avLst/>
            </a:prstGeom>
            <a:noFill/>
          </p:spPr>
          <p:txBody>
            <a:bodyPr wrap="none" rtlCol="0">
              <a:spAutoFit/>
            </a:bodyPr>
            <a:lstStyle/>
            <a:p>
              <a:r>
                <a:rPr lang="en-US" dirty="0" smtClean="0"/>
                <a:t>4L</a:t>
              </a:r>
              <a:endParaRPr lang="en-US" dirty="0"/>
            </a:p>
          </p:txBody>
        </p:sp>
        <p:sp>
          <p:nvSpPr>
            <p:cNvPr id="112" name="TextBox 111"/>
            <p:cNvSpPr txBox="1"/>
            <p:nvPr/>
          </p:nvSpPr>
          <p:spPr>
            <a:xfrm>
              <a:off x="6377035" y="2625625"/>
              <a:ext cx="436938" cy="321982"/>
            </a:xfrm>
            <a:prstGeom prst="rect">
              <a:avLst/>
            </a:prstGeom>
            <a:noFill/>
          </p:spPr>
          <p:txBody>
            <a:bodyPr wrap="none" rtlCol="0">
              <a:spAutoFit/>
            </a:bodyPr>
            <a:lstStyle/>
            <a:p>
              <a:r>
                <a:rPr lang="en-US" dirty="0" smtClean="0"/>
                <a:t>1AL</a:t>
              </a:r>
              <a:endParaRPr lang="en-US" dirty="0"/>
            </a:p>
          </p:txBody>
        </p:sp>
        <p:sp>
          <p:nvSpPr>
            <p:cNvPr id="113" name="TextBox 112"/>
            <p:cNvSpPr txBox="1"/>
            <p:nvPr/>
          </p:nvSpPr>
          <p:spPr>
            <a:xfrm>
              <a:off x="6108200" y="1961318"/>
              <a:ext cx="430361" cy="321982"/>
            </a:xfrm>
            <a:prstGeom prst="rect">
              <a:avLst/>
            </a:prstGeom>
            <a:noFill/>
          </p:spPr>
          <p:txBody>
            <a:bodyPr wrap="none" rtlCol="0">
              <a:spAutoFit/>
            </a:bodyPr>
            <a:lstStyle/>
            <a:p>
              <a:r>
                <a:rPr lang="en-US" dirty="0" smtClean="0"/>
                <a:t>1BL</a:t>
              </a:r>
              <a:endParaRPr lang="en-US" dirty="0"/>
            </a:p>
          </p:txBody>
        </p:sp>
        <p:sp>
          <p:nvSpPr>
            <p:cNvPr id="114" name="TextBox 113"/>
            <p:cNvSpPr txBox="1"/>
            <p:nvPr/>
          </p:nvSpPr>
          <p:spPr>
            <a:xfrm>
              <a:off x="7114869" y="1961318"/>
              <a:ext cx="452721" cy="321982"/>
            </a:xfrm>
            <a:prstGeom prst="rect">
              <a:avLst/>
            </a:prstGeom>
            <a:noFill/>
          </p:spPr>
          <p:txBody>
            <a:bodyPr wrap="none" rtlCol="0">
              <a:spAutoFit/>
            </a:bodyPr>
            <a:lstStyle/>
            <a:p>
              <a:r>
                <a:rPr lang="en-US" dirty="0" smtClean="0"/>
                <a:t>1BR</a:t>
              </a:r>
              <a:endParaRPr lang="en-US" dirty="0"/>
            </a:p>
          </p:txBody>
        </p:sp>
        <p:sp>
          <p:nvSpPr>
            <p:cNvPr id="115" name="TextBox 114"/>
            <p:cNvSpPr txBox="1"/>
            <p:nvPr/>
          </p:nvSpPr>
          <p:spPr>
            <a:xfrm>
              <a:off x="5703621" y="632702"/>
              <a:ext cx="327769" cy="321982"/>
            </a:xfrm>
            <a:prstGeom prst="rect">
              <a:avLst/>
            </a:prstGeom>
            <a:noFill/>
          </p:spPr>
          <p:txBody>
            <a:bodyPr wrap="none" rtlCol="0">
              <a:spAutoFit/>
            </a:bodyPr>
            <a:lstStyle/>
            <a:p>
              <a:r>
                <a:rPr lang="en-US" dirty="0" smtClean="0"/>
                <a:t>3L</a:t>
              </a:r>
              <a:endParaRPr lang="en-US" dirty="0"/>
            </a:p>
          </p:txBody>
        </p:sp>
        <p:sp>
          <p:nvSpPr>
            <p:cNvPr id="116" name="TextBox 115"/>
            <p:cNvSpPr txBox="1"/>
            <p:nvPr/>
          </p:nvSpPr>
          <p:spPr>
            <a:xfrm>
              <a:off x="7682805" y="632702"/>
              <a:ext cx="348813" cy="321982"/>
            </a:xfrm>
            <a:prstGeom prst="rect">
              <a:avLst/>
            </a:prstGeom>
            <a:noFill/>
          </p:spPr>
          <p:txBody>
            <a:bodyPr wrap="none" rtlCol="0">
              <a:spAutoFit/>
            </a:bodyPr>
            <a:lstStyle/>
            <a:p>
              <a:r>
                <a:rPr lang="en-US" dirty="0" smtClean="0"/>
                <a:t>3R</a:t>
              </a:r>
              <a:endParaRPr lang="en-US" dirty="0"/>
            </a:p>
          </p:txBody>
        </p:sp>
        <p:sp>
          <p:nvSpPr>
            <p:cNvPr id="117" name="Rounded Rectangle 116"/>
            <p:cNvSpPr/>
            <p:nvPr/>
          </p:nvSpPr>
          <p:spPr>
            <a:xfrm>
              <a:off x="5685745" y="1230579"/>
              <a:ext cx="2438399"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Rounded Rectangle 117"/>
            <p:cNvSpPr/>
            <p:nvPr/>
          </p:nvSpPr>
          <p:spPr>
            <a:xfrm>
              <a:off x="5935837" y="1496302"/>
              <a:ext cx="1938215" cy="199292"/>
            </a:xfrm>
            <a:prstGeom prst="roundRect">
              <a:avLst/>
            </a:prstGeom>
            <a:solidFill>
              <a:schemeClr val="bg1">
                <a:alpha val="16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TextBox 118"/>
            <p:cNvSpPr txBox="1"/>
            <p:nvPr/>
          </p:nvSpPr>
          <p:spPr>
            <a:xfrm>
              <a:off x="6837895" y="2625625"/>
              <a:ext cx="459297" cy="321982"/>
            </a:xfrm>
            <a:prstGeom prst="rect">
              <a:avLst/>
            </a:prstGeom>
            <a:noFill/>
          </p:spPr>
          <p:txBody>
            <a:bodyPr wrap="none" rtlCol="0">
              <a:spAutoFit/>
            </a:bodyPr>
            <a:lstStyle/>
            <a:p>
              <a:r>
                <a:rPr lang="en-US" dirty="0" smtClean="0"/>
                <a:t>1AR</a:t>
              </a:r>
              <a:endParaRPr lang="en-US" dirty="0"/>
            </a:p>
          </p:txBody>
        </p:sp>
        <p:sp>
          <p:nvSpPr>
            <p:cNvPr id="120" name="TextBox 119"/>
            <p:cNvSpPr txBox="1"/>
            <p:nvPr/>
          </p:nvSpPr>
          <p:spPr>
            <a:xfrm>
              <a:off x="7682805" y="1297010"/>
              <a:ext cx="348813" cy="321982"/>
            </a:xfrm>
            <a:prstGeom prst="rect">
              <a:avLst/>
            </a:prstGeom>
            <a:noFill/>
          </p:spPr>
          <p:txBody>
            <a:bodyPr wrap="none" rtlCol="0">
              <a:spAutoFit/>
            </a:bodyPr>
            <a:lstStyle/>
            <a:p>
              <a:r>
                <a:rPr lang="en-US" dirty="0" smtClean="0"/>
                <a:t>2R</a:t>
              </a:r>
              <a:endParaRPr lang="en-US" dirty="0"/>
            </a:p>
          </p:txBody>
        </p:sp>
        <p:sp>
          <p:nvSpPr>
            <p:cNvPr id="121" name="TextBox 120"/>
            <p:cNvSpPr txBox="1"/>
            <p:nvPr/>
          </p:nvSpPr>
          <p:spPr>
            <a:xfrm>
              <a:off x="5748269" y="1297010"/>
              <a:ext cx="327769" cy="321982"/>
            </a:xfrm>
            <a:prstGeom prst="rect">
              <a:avLst/>
            </a:prstGeom>
            <a:noFill/>
          </p:spPr>
          <p:txBody>
            <a:bodyPr wrap="none" rtlCol="0">
              <a:spAutoFit/>
            </a:bodyPr>
            <a:lstStyle/>
            <a:p>
              <a:r>
                <a:rPr lang="en-US" dirty="0" smtClean="0"/>
                <a:t>2L</a:t>
              </a:r>
              <a:endParaRPr lang="en-US"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95" y="1273301"/>
            <a:ext cx="4730030" cy="447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7467600" cy="822960"/>
          </a:xfrm>
        </p:spPr>
        <p:txBody>
          <a:bodyPr/>
          <a:lstStyle/>
          <a:p>
            <a:r>
              <a:rPr lang="en-US" cap="small" dirty="0" smtClean="0">
                <a:solidFill>
                  <a:schemeClr val="tx1">
                    <a:lumMod val="50000"/>
                  </a:schemeClr>
                </a:solidFill>
              </a:rPr>
              <a:t>Target</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16</a:t>
            </a:fld>
            <a:endParaRPr lang="en-US"/>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4025" y="899476"/>
            <a:ext cx="3450291" cy="2683560"/>
          </a:xfrm>
          <a:prstGeom prst="rect">
            <a:avLst/>
          </a:prstGeom>
        </p:spPr>
      </p:pic>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9014" y="3813050"/>
            <a:ext cx="3180311" cy="1922672"/>
          </a:xfrm>
          <a:prstGeom prst="rect">
            <a:avLst/>
          </a:prstGeom>
        </p:spPr>
      </p:pic>
      <p:pic>
        <p:nvPicPr>
          <p:cNvPr id="29698" name="Picture 2"/>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7156" t="35637" r="14165" b="47650"/>
          <a:stretch/>
        </p:blipFill>
        <p:spPr bwMode="auto">
          <a:xfrm>
            <a:off x="1000335" y="4884425"/>
            <a:ext cx="3613566" cy="65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11092" y="294709"/>
            <a:ext cx="3794629" cy="456535"/>
          </a:xfrm>
          <a:prstGeom prst="rect">
            <a:avLst/>
          </a:prstGeom>
          <a:noFill/>
        </p:spPr>
        <p:txBody>
          <a:bodyPr wrap="none" rtlCol="0">
            <a:spAutoFit/>
          </a:bodyPr>
          <a:lstStyle/>
          <a:p>
            <a:pPr>
              <a:lnSpc>
                <a:spcPct val="150000"/>
              </a:lnSpc>
            </a:pPr>
            <a:r>
              <a:rPr lang="en-US" dirty="0" err="1" smtClean="0">
                <a:solidFill>
                  <a:schemeClr val="bg1">
                    <a:lumMod val="50000"/>
                    <a:lumOff val="50000"/>
                  </a:schemeClr>
                </a:solidFill>
              </a:rPr>
              <a:t>MDAllbar</a:t>
            </a:r>
            <a:r>
              <a:rPr lang="en-US" dirty="0" smtClean="0">
                <a:solidFill>
                  <a:schemeClr val="bg1">
                    <a:lumMod val="50000"/>
                    <a:lumOff val="50000"/>
                  </a:schemeClr>
                </a:solidFill>
              </a:rPr>
              <a:t> Detector widths ~250ppm</a:t>
            </a:r>
          </a:p>
        </p:txBody>
      </p:sp>
      <p:pic>
        <p:nvPicPr>
          <p:cNvPr id="11" name="Picture 2"/>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82138" b="12442"/>
          <a:stretch/>
        </p:blipFill>
        <p:spPr bwMode="auto">
          <a:xfrm>
            <a:off x="-56571" y="1480358"/>
            <a:ext cx="939803" cy="344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8970"/>
          <a:stretch/>
        </p:blipFill>
        <p:spPr bwMode="auto">
          <a:xfrm>
            <a:off x="33995" y="5771705"/>
            <a:ext cx="5261485" cy="44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6004" b="91274"/>
          <a:stretch/>
        </p:blipFill>
        <p:spPr bwMode="auto">
          <a:xfrm>
            <a:off x="1570159" y="4819361"/>
            <a:ext cx="736416" cy="35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63496" y="645560"/>
            <a:ext cx="1886157" cy="507831"/>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E158 Target Cell</a:t>
            </a:r>
          </a:p>
        </p:txBody>
      </p:sp>
      <p:sp>
        <p:nvSpPr>
          <p:cNvPr id="15" name="TextBox 14"/>
          <p:cNvSpPr txBox="1"/>
          <p:nvPr/>
        </p:nvSpPr>
        <p:spPr>
          <a:xfrm>
            <a:off x="5013894" y="0"/>
            <a:ext cx="2989023" cy="507831"/>
          </a:xfrm>
          <a:prstGeom prst="rect">
            <a:avLst/>
          </a:prstGeom>
          <a:noFill/>
        </p:spPr>
        <p:txBody>
          <a:bodyPr wrap="none" rtlCol="0">
            <a:spAutoFit/>
          </a:bodyPr>
          <a:lstStyle/>
          <a:p>
            <a:pPr>
              <a:lnSpc>
                <a:spcPct val="150000"/>
              </a:lnSpc>
            </a:pPr>
            <a:r>
              <a:rPr lang="en-US" dirty="0" err="1" smtClean="0">
                <a:solidFill>
                  <a:schemeClr val="bg1">
                    <a:lumMod val="50000"/>
                    <a:lumOff val="50000"/>
                  </a:schemeClr>
                </a:solidFill>
              </a:rPr>
              <a:t>Qweak</a:t>
            </a:r>
            <a:r>
              <a:rPr lang="en-US" dirty="0" smtClean="0">
                <a:solidFill>
                  <a:schemeClr val="bg1">
                    <a:lumMod val="50000"/>
                    <a:lumOff val="50000"/>
                  </a:schemeClr>
                </a:solidFill>
              </a:rPr>
              <a:t> Target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lstStyle/>
          <a:p>
            <a:r>
              <a:rPr lang="en-US" cap="small" dirty="0" smtClean="0">
                <a:solidFill>
                  <a:schemeClr val="tx1">
                    <a:lumMod val="50000"/>
                  </a:schemeClr>
                </a:solidFill>
              </a:rPr>
              <a:t>Detectors</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17</a:t>
            </a:fld>
            <a:endParaRPr lang="en-US"/>
          </a:p>
        </p:txBody>
      </p:sp>
      <p:pic>
        <p:nvPicPr>
          <p:cNvPr id="3" name="Picture 2"/>
          <p:cNvPicPr>
            <a:picLocks noChangeAspect="1"/>
          </p:cNvPicPr>
          <p:nvPr/>
        </p:nvPicPr>
        <p:blipFill>
          <a:blip r:embed="rId2" cstate="print">
            <a:clrChange>
              <a:clrFrom>
                <a:srgbClr val="C4C8D3"/>
              </a:clrFrom>
              <a:clrTo>
                <a:srgbClr val="C4C8D3">
                  <a:alpha val="0"/>
                </a:srgbClr>
              </a:clrTo>
            </a:clrChange>
            <a:extLst>
              <a:ext uri="{28A0092B-C50C-407E-A947-70E740481C1C}">
                <a14:useLocalDpi xmlns:a14="http://schemas.microsoft.com/office/drawing/2010/main" val="0"/>
              </a:ext>
            </a:extLst>
          </a:blip>
          <a:stretch>
            <a:fillRect/>
          </a:stretch>
        </p:blipFill>
        <p:spPr>
          <a:xfrm>
            <a:off x="1" y="4171912"/>
            <a:ext cx="9143999" cy="1667321"/>
          </a:xfrm>
          <a:prstGeom prst="rect">
            <a:avLst/>
          </a:prstGeom>
        </p:spPr>
      </p:pic>
      <p:pic>
        <p:nvPicPr>
          <p:cNvPr id="30722" name="Picture 2"/>
          <p:cNvPicPr>
            <a:picLocks noChangeAspect="1" noChangeArrowheads="1"/>
          </p:cNvPicPr>
          <p:nvPr/>
        </p:nvPicPr>
        <p:blipFill rotWithShape="1">
          <a:blip r:embed="rId3" cstate="print">
            <a:clrChange>
              <a:clrFrom>
                <a:srgbClr val="C3C8D2"/>
              </a:clrFrom>
              <a:clrTo>
                <a:srgbClr val="C3C8D2">
                  <a:alpha val="0"/>
                </a:srgbClr>
              </a:clrTo>
            </a:clrChange>
            <a:extLst>
              <a:ext uri="{28A0092B-C50C-407E-A947-70E740481C1C}">
                <a14:useLocalDpi xmlns:a14="http://schemas.microsoft.com/office/drawing/2010/main" val="0"/>
              </a:ext>
            </a:extLst>
          </a:blip>
          <a:srcRect r="36915"/>
          <a:stretch/>
        </p:blipFill>
        <p:spPr bwMode="auto">
          <a:xfrm>
            <a:off x="132529" y="1219685"/>
            <a:ext cx="3247980" cy="263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0280" y="1295340"/>
            <a:ext cx="4224550" cy="294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rotWithShape="1">
          <a:blip r:embed="rId5">
            <a:clrChange>
              <a:clrFrom>
                <a:srgbClr val="C3C8D2"/>
              </a:clrFrom>
              <a:clrTo>
                <a:srgbClr val="C3C8D2">
                  <a:alpha val="0"/>
                </a:srgbClr>
              </a:clrTo>
            </a:clrChange>
            <a:extLst>
              <a:ext uri="{28A0092B-C50C-407E-A947-70E740481C1C}">
                <a14:useLocalDpi xmlns:a14="http://schemas.microsoft.com/office/drawing/2010/main" val="0"/>
              </a:ext>
            </a:extLst>
          </a:blip>
          <a:srcRect l="15814" r="53075" b="39256"/>
          <a:stretch/>
        </p:blipFill>
        <p:spPr bwMode="auto">
          <a:xfrm>
            <a:off x="6865257" y="133900"/>
            <a:ext cx="2135886" cy="21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455315" y="1313081"/>
            <a:ext cx="614480" cy="2615184"/>
          </a:xfrm>
          <a:prstGeom prst="rect">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03164" y="1313081"/>
            <a:ext cx="521208" cy="2615184"/>
          </a:xfrm>
          <a:prstGeom prst="rect">
            <a:avLst/>
          </a:prstGeom>
          <a:solidFill>
            <a:srgbClr val="FFFF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52921" y="4214642"/>
            <a:ext cx="1813317" cy="456535"/>
          </a:xfrm>
          <a:prstGeom prst="rect">
            <a:avLst/>
          </a:prstGeom>
          <a:noFill/>
        </p:spPr>
        <p:txBody>
          <a:bodyPr wrap="none" rtlCol="0">
            <a:spAutoFit/>
          </a:bodyPr>
          <a:lstStyle/>
          <a:p>
            <a:pPr>
              <a:lnSpc>
                <a:spcPct val="150000"/>
              </a:lnSpc>
            </a:pPr>
            <a:r>
              <a:rPr lang="en-US" dirty="0" smtClean="0">
                <a:solidFill>
                  <a:schemeClr val="bg1">
                    <a:lumMod val="95000"/>
                    <a:lumOff val="5000"/>
                  </a:schemeClr>
                </a:solidFill>
              </a:rPr>
              <a:t>Moller envelope</a:t>
            </a:r>
          </a:p>
        </p:txBody>
      </p:sp>
      <p:sp>
        <p:nvSpPr>
          <p:cNvPr id="13" name="TextBox 12"/>
          <p:cNvSpPr txBox="1"/>
          <p:nvPr/>
        </p:nvSpPr>
        <p:spPr>
          <a:xfrm>
            <a:off x="4303165" y="5426060"/>
            <a:ext cx="2185214" cy="456535"/>
          </a:xfrm>
          <a:prstGeom prst="rect">
            <a:avLst/>
          </a:prstGeom>
          <a:noFill/>
        </p:spPr>
        <p:txBody>
          <a:bodyPr wrap="none" rtlCol="0">
            <a:spAutoFit/>
          </a:bodyPr>
          <a:lstStyle/>
          <a:p>
            <a:pPr>
              <a:lnSpc>
                <a:spcPct val="150000"/>
              </a:lnSpc>
            </a:pPr>
            <a:r>
              <a:rPr lang="en-US" dirty="0" smtClean="0">
                <a:solidFill>
                  <a:schemeClr val="bg1">
                    <a:lumMod val="95000"/>
                    <a:lumOff val="5000"/>
                  </a:schemeClr>
                </a:solidFill>
              </a:rPr>
              <a:t>Elastic </a:t>
            </a:r>
            <a:r>
              <a:rPr lang="en-US" dirty="0" err="1" smtClean="0">
                <a:solidFill>
                  <a:schemeClr val="bg1">
                    <a:lumMod val="95000"/>
                    <a:lumOff val="5000"/>
                  </a:schemeClr>
                </a:solidFill>
              </a:rPr>
              <a:t>ep</a:t>
            </a:r>
            <a:r>
              <a:rPr lang="en-US" dirty="0" smtClean="0">
                <a:solidFill>
                  <a:schemeClr val="bg1">
                    <a:lumMod val="95000"/>
                    <a:lumOff val="5000"/>
                  </a:schemeClr>
                </a:solidFill>
              </a:rPr>
              <a:t> envelope</a:t>
            </a:r>
          </a:p>
        </p:txBody>
      </p:sp>
      <p:cxnSp>
        <p:nvCxnSpPr>
          <p:cNvPr id="14" name="Straight Arrow Connector 13"/>
          <p:cNvCxnSpPr/>
          <p:nvPr/>
        </p:nvCxnSpPr>
        <p:spPr>
          <a:xfrm>
            <a:off x="5862177" y="4492470"/>
            <a:ext cx="783693" cy="513102"/>
          </a:xfrm>
          <a:prstGeom prst="straightConnector1">
            <a:avLst/>
          </a:prstGeom>
          <a:ln w="222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342773" y="5157225"/>
            <a:ext cx="391846" cy="521723"/>
          </a:xfrm>
          <a:prstGeom prst="straightConnector1">
            <a:avLst/>
          </a:prstGeom>
          <a:ln w="222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296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15" y="1146107"/>
            <a:ext cx="3405167" cy="316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lstStyle/>
          <a:p>
            <a:r>
              <a:rPr lang="en-US" cap="small" dirty="0" smtClean="0">
                <a:solidFill>
                  <a:schemeClr val="tx1">
                    <a:lumMod val="50000"/>
                  </a:schemeClr>
                </a:solidFill>
              </a:rPr>
              <a:t>Detector Electronics</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18</a:t>
            </a:fld>
            <a:endParaRPr lang="en-US"/>
          </a:p>
        </p:txBody>
      </p:sp>
      <p:pic>
        <p:nvPicPr>
          <p:cNvPr id="307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926" y="1135597"/>
            <a:ext cx="4234309" cy="331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5597"/>
            <a:ext cx="4456785" cy="230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25" y="3815760"/>
            <a:ext cx="3969415" cy="2339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30058" y="5963730"/>
            <a:ext cx="2005742" cy="456535"/>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TRIUMF Amplifier</a:t>
            </a:r>
          </a:p>
        </p:txBody>
      </p:sp>
      <p:sp>
        <p:nvSpPr>
          <p:cNvPr id="10" name="TextBox 9"/>
          <p:cNvSpPr txBox="1"/>
          <p:nvPr/>
        </p:nvSpPr>
        <p:spPr>
          <a:xfrm>
            <a:off x="1107067" y="3211862"/>
            <a:ext cx="1928733" cy="456535"/>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Electronics chain</a:t>
            </a:r>
          </a:p>
        </p:txBody>
      </p:sp>
      <p:sp>
        <p:nvSpPr>
          <p:cNvPr id="7" name="TextBox 6"/>
          <p:cNvSpPr txBox="1"/>
          <p:nvPr/>
        </p:nvSpPr>
        <p:spPr>
          <a:xfrm>
            <a:off x="4572000" y="4749014"/>
            <a:ext cx="3671738" cy="923330"/>
          </a:xfrm>
          <a:prstGeom prst="rect">
            <a:avLst/>
          </a:prstGeom>
          <a:noFill/>
        </p:spPr>
        <p:txBody>
          <a:bodyPr wrap="square" rtlCol="0">
            <a:spAutoFit/>
          </a:bodyPr>
          <a:lstStyle/>
          <a:p>
            <a:pPr>
              <a:lnSpc>
                <a:spcPct val="150000"/>
              </a:lnSpc>
            </a:pPr>
            <a:r>
              <a:rPr lang="en-US" dirty="0" err="1" smtClean="0">
                <a:solidFill>
                  <a:schemeClr val="bg1">
                    <a:lumMod val="95000"/>
                    <a:lumOff val="5000"/>
                  </a:schemeClr>
                </a:solidFill>
              </a:rPr>
              <a:t>Qweak</a:t>
            </a:r>
            <a:r>
              <a:rPr lang="en-US" dirty="0">
                <a:solidFill>
                  <a:schemeClr val="bg1">
                    <a:lumMod val="95000"/>
                    <a:lumOff val="5000"/>
                  </a:schemeClr>
                </a:solidFill>
              </a:rPr>
              <a:t>-</a:t>
            </a:r>
            <a:r>
              <a:rPr lang="en-US" dirty="0" smtClean="0">
                <a:solidFill>
                  <a:schemeClr val="bg1">
                    <a:lumMod val="95000"/>
                    <a:lumOff val="5000"/>
                  </a:schemeClr>
                </a:solidFill>
              </a:rPr>
              <a:t>style electronics with few or no modifications will be suitable</a:t>
            </a:r>
          </a:p>
        </p:txBody>
      </p:sp>
    </p:spTree>
    <p:extLst>
      <p:ext uri="{BB962C8B-B14F-4D97-AF65-F5344CB8AC3E}">
        <p14:creationId xmlns:p14="http://schemas.microsoft.com/office/powerpoint/2010/main" val="3037444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4329909" y="1383859"/>
            <a:ext cx="4159401" cy="2854764"/>
            <a:chOff x="4329909" y="1383859"/>
            <a:chExt cx="4159401" cy="2854764"/>
          </a:xfrm>
        </p:grpSpPr>
        <p:pic>
          <p:nvPicPr>
            <p:cNvPr id="16" name="Picture 15"/>
            <p:cNvPicPr>
              <a:picLocks noChangeAspect="1" noChangeArrowheads="1"/>
            </p:cNvPicPr>
            <p:nvPr/>
          </p:nvPicPr>
          <p:blipFill>
            <a:blip r:embed="rId2" cstate="print">
              <a:clrChange>
                <a:clrFrom>
                  <a:srgbClr val="FFFFFF"/>
                </a:clrFrom>
                <a:clrTo>
                  <a:srgbClr val="FFFFFF">
                    <a:alpha val="0"/>
                  </a:srgbClr>
                </a:clrTo>
              </a:clrChange>
            </a:blip>
            <a:srcRect l="34375" t="19000" r="1875" b="11000"/>
            <a:stretch>
              <a:fillRect/>
            </a:stretch>
          </p:blipFill>
          <p:spPr bwMode="auto">
            <a:xfrm>
              <a:off x="4329909" y="1383859"/>
              <a:ext cx="4159401" cy="2854764"/>
            </a:xfrm>
            <a:prstGeom prst="rect">
              <a:avLst/>
            </a:prstGeom>
            <a:noFill/>
            <a:ln w="9525">
              <a:noFill/>
              <a:miter lim="800000"/>
              <a:headEnd/>
              <a:tailEnd/>
            </a:ln>
          </p:spPr>
        </p:pic>
        <p:sp>
          <p:nvSpPr>
            <p:cNvPr id="3" name="Rectangle 2"/>
            <p:cNvSpPr/>
            <p:nvPr/>
          </p:nvSpPr>
          <p:spPr>
            <a:xfrm>
              <a:off x="4329909" y="1615820"/>
              <a:ext cx="856571" cy="3114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0" y="0"/>
            <a:ext cx="7467600" cy="822960"/>
          </a:xfrm>
        </p:spPr>
        <p:txBody>
          <a:bodyPr/>
          <a:lstStyle/>
          <a:p>
            <a:r>
              <a:rPr lang="en-US" cap="small" dirty="0" smtClean="0">
                <a:solidFill>
                  <a:schemeClr val="tx1">
                    <a:lumMod val="50000"/>
                  </a:schemeClr>
                </a:solidFill>
              </a:rPr>
              <a:t>Polarized Beam</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19</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030" y="971080"/>
            <a:ext cx="4470750" cy="322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0" y="4540923"/>
            <a:ext cx="8065050" cy="153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3667" r="15613"/>
          <a:stretch/>
        </p:blipFill>
        <p:spPr bwMode="auto">
          <a:xfrm>
            <a:off x="4533595" y="1927294"/>
            <a:ext cx="3918167" cy="176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133030" y="1739180"/>
            <a:ext cx="2518720" cy="22979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3030" y="1969610"/>
            <a:ext cx="2518720" cy="22979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71435" y="2469191"/>
            <a:ext cx="2518720" cy="22979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71435" y="2696342"/>
            <a:ext cx="2518720" cy="22979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71435" y="3390595"/>
            <a:ext cx="2518720" cy="229798"/>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rotWithShape="1">
          <a:blip r:embed="rId2" cstate="print">
            <a:clrChange>
              <a:clrFrom>
                <a:srgbClr val="FFFFFF"/>
              </a:clrFrom>
              <a:clrTo>
                <a:srgbClr val="FFFFFF">
                  <a:alpha val="0"/>
                </a:srgbClr>
              </a:clrTo>
            </a:clrChange>
          </a:blip>
          <a:srcRect l="34375" t="19000" r="50927" b="65725"/>
          <a:stretch/>
        </p:blipFill>
        <p:spPr bwMode="auto">
          <a:xfrm>
            <a:off x="5464099" y="1304347"/>
            <a:ext cx="959001" cy="6229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0723"/>
                                        </p:tgtEl>
                                        <p:attrNameLst>
                                          <p:attrName>style.visibility</p:attrName>
                                        </p:attrNameLst>
                                      </p:cBhvr>
                                      <p:to>
                                        <p:strVal val="visible"/>
                                      </p:to>
                                    </p:set>
                                    <p:animEffect transition="in" filter="fade">
                                      <p:cBhvr>
                                        <p:cTn id="28" dur="500"/>
                                        <p:tgtEl>
                                          <p:spTgt spid="307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31746"/>
                                        </p:tgtEl>
                                        <p:attrNameLst>
                                          <p:attrName>style.visibility</p:attrName>
                                        </p:attrNameLst>
                                      </p:cBhvr>
                                      <p:to>
                                        <p:strVal val="visible"/>
                                      </p:to>
                                    </p:set>
                                    <p:animEffect transition="in" filter="fade">
                                      <p:cBhvr>
                                        <p:cTn id="36" dur="500"/>
                                        <p:tgtEl>
                                          <p:spTgt spid="31746"/>
                                        </p:tgtEl>
                                      </p:cBhvr>
                                    </p:animEffect>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7"/>
                                        </p:tgtEl>
                                      </p:cBhvr>
                                    </p:animEffect>
                                    <p:set>
                                      <p:cBhvr>
                                        <p:cTn id="45" dur="1" fill="hold">
                                          <p:stCondLst>
                                            <p:cond delay="499"/>
                                          </p:stCondLst>
                                        </p:cTn>
                                        <p:tgtEl>
                                          <p:spTgt spid="1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5"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lumOff val="5000"/>
              </a:schemeClr>
            </a:gs>
            <a:gs pos="30000">
              <a:schemeClr val="bg1">
                <a:lumMod val="75000"/>
                <a:lumOff val="25000"/>
              </a:schemeClr>
            </a:gs>
            <a:gs pos="100000">
              <a:schemeClr val="tx1">
                <a:lumMod val="6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075675" cy="822960"/>
          </a:xfrm>
        </p:spPr>
        <p:txBody>
          <a:bodyPr>
            <a:normAutofit/>
          </a:bodyPr>
          <a:lstStyle/>
          <a:p>
            <a:r>
              <a:rPr lang="en-US" cap="small" dirty="0" smtClean="0">
                <a:solidFill>
                  <a:schemeClr val="bg1">
                    <a:lumMod val="75000"/>
                    <a:lumOff val="25000"/>
                  </a:schemeClr>
                </a:solidFill>
              </a:rPr>
              <a:t>Outline</a:t>
            </a:r>
            <a:endParaRPr lang="en-US" cap="small" dirty="0">
              <a:solidFill>
                <a:schemeClr val="bg1">
                  <a:lumMod val="75000"/>
                  <a:lumOff val="25000"/>
                </a:schemeClr>
              </a:solidFill>
            </a:endParaRPr>
          </a:p>
        </p:txBody>
      </p:sp>
      <p:sp>
        <p:nvSpPr>
          <p:cNvPr id="3" name="Content Placeholder 2"/>
          <p:cNvSpPr>
            <a:spLocks noGrp="1"/>
          </p:cNvSpPr>
          <p:nvPr>
            <p:ph idx="1"/>
          </p:nvPr>
        </p:nvSpPr>
        <p:spPr>
          <a:xfrm>
            <a:off x="117020" y="1355130"/>
            <a:ext cx="8141860" cy="4525963"/>
          </a:xfrm>
        </p:spPr>
        <p:txBody>
          <a:bodyPr>
            <a:normAutofit lnSpcReduction="10000"/>
          </a:bodyPr>
          <a:lstStyle/>
          <a:p>
            <a:pPr>
              <a:buClr>
                <a:schemeClr val="accent1">
                  <a:lumMod val="75000"/>
                </a:schemeClr>
              </a:buClr>
            </a:pPr>
            <a:r>
              <a:rPr lang="en-US" sz="2000" dirty="0" smtClean="0">
                <a:solidFill>
                  <a:schemeClr val="tx1">
                    <a:lumMod val="85000"/>
                  </a:schemeClr>
                </a:solidFill>
              </a:rPr>
              <a:t>The Physics</a:t>
            </a:r>
          </a:p>
          <a:p>
            <a:pPr lvl="1">
              <a:buClr>
                <a:schemeClr val="accent1">
                  <a:lumMod val="75000"/>
                </a:schemeClr>
              </a:buClr>
            </a:pPr>
            <a:r>
              <a:rPr lang="en-US" sz="1600" dirty="0" smtClean="0">
                <a:solidFill>
                  <a:schemeClr val="bg1">
                    <a:lumMod val="85000"/>
                    <a:lumOff val="15000"/>
                  </a:schemeClr>
                </a:solidFill>
              </a:rPr>
              <a:t>Search for </a:t>
            </a:r>
            <a:r>
              <a:rPr lang="en-US" sz="1600" b="1" i="1" dirty="0" smtClean="0">
                <a:solidFill>
                  <a:schemeClr val="bg1">
                    <a:lumMod val="85000"/>
                    <a:lumOff val="15000"/>
                  </a:schemeClr>
                </a:solidFill>
              </a:rPr>
              <a:t>physics beyond the Standard Model</a:t>
            </a:r>
          </a:p>
          <a:p>
            <a:pPr lvl="1">
              <a:buClr>
                <a:schemeClr val="accent1">
                  <a:lumMod val="75000"/>
                </a:schemeClr>
              </a:buClr>
            </a:pPr>
            <a:r>
              <a:rPr lang="en-US" sz="1600" dirty="0" smtClean="0">
                <a:solidFill>
                  <a:schemeClr val="bg1">
                    <a:lumMod val="85000"/>
                    <a:lumOff val="15000"/>
                  </a:schemeClr>
                </a:solidFill>
              </a:rPr>
              <a:t>Interference of Z boson with single photon in </a:t>
            </a:r>
            <a:r>
              <a:rPr lang="en-US" sz="1600" dirty="0" err="1" smtClean="0">
                <a:solidFill>
                  <a:schemeClr val="bg1">
                    <a:lumMod val="85000"/>
                    <a:lumOff val="15000"/>
                  </a:schemeClr>
                </a:solidFill>
              </a:rPr>
              <a:t>Møller</a:t>
            </a:r>
            <a:r>
              <a:rPr lang="en-US" sz="1600" dirty="0" smtClean="0">
                <a:solidFill>
                  <a:schemeClr val="bg1">
                    <a:lumMod val="85000"/>
                    <a:lumOff val="15000"/>
                  </a:schemeClr>
                </a:solidFill>
              </a:rPr>
              <a:t> scattering</a:t>
            </a:r>
          </a:p>
          <a:p>
            <a:pPr lvl="1">
              <a:buClr>
                <a:schemeClr val="accent1">
                  <a:lumMod val="75000"/>
                </a:schemeClr>
              </a:buClr>
            </a:pPr>
            <a:r>
              <a:rPr lang="en-US" sz="1600" dirty="0" smtClean="0">
                <a:solidFill>
                  <a:schemeClr val="bg1">
                    <a:lumMod val="85000"/>
                    <a:lumOff val="15000"/>
                  </a:schemeClr>
                </a:solidFill>
              </a:rPr>
              <a:t>Measure the weak charge of the electron and </a:t>
            </a:r>
            <a:r>
              <a:rPr lang="en-US" sz="1600" i="1" dirty="0" smtClean="0">
                <a:solidFill>
                  <a:schemeClr val="bg1">
                    <a:lumMod val="85000"/>
                    <a:lumOff val="15000"/>
                  </a:schemeClr>
                </a:solidFill>
              </a:rPr>
              <a:t>sin</a:t>
            </a:r>
            <a:r>
              <a:rPr lang="en-US" sz="1600" i="1" baseline="30000" dirty="0" smtClean="0">
                <a:solidFill>
                  <a:schemeClr val="bg1">
                    <a:lumMod val="85000"/>
                    <a:lumOff val="15000"/>
                  </a:schemeClr>
                </a:solidFill>
              </a:rPr>
              <a:t>2</a:t>
            </a:r>
            <a:r>
              <a:rPr lang="el-GR" sz="1600" i="1" dirty="0" smtClean="0">
                <a:solidFill>
                  <a:schemeClr val="bg1">
                    <a:lumMod val="85000"/>
                    <a:lumOff val="15000"/>
                  </a:schemeClr>
                </a:solidFill>
              </a:rPr>
              <a:t>θ</a:t>
            </a:r>
            <a:r>
              <a:rPr lang="en-US" sz="1600" i="1" baseline="-25000" dirty="0" smtClean="0">
                <a:solidFill>
                  <a:schemeClr val="bg1">
                    <a:lumMod val="85000"/>
                    <a:lumOff val="15000"/>
                  </a:schemeClr>
                </a:solidFill>
              </a:rPr>
              <a:t>W</a:t>
            </a:r>
            <a:r>
              <a:rPr lang="en-US" sz="1600" i="1" dirty="0" smtClean="0">
                <a:solidFill>
                  <a:schemeClr val="bg1">
                    <a:lumMod val="85000"/>
                    <a:lumOff val="15000"/>
                  </a:schemeClr>
                </a:solidFill>
              </a:rPr>
              <a:t> </a:t>
            </a:r>
            <a:endParaRPr lang="en-US" sz="1600" i="1" baseline="-25000" dirty="0" smtClean="0">
              <a:solidFill>
                <a:schemeClr val="bg1">
                  <a:lumMod val="85000"/>
                  <a:lumOff val="15000"/>
                </a:schemeClr>
              </a:solidFill>
            </a:endParaRPr>
          </a:p>
          <a:p>
            <a:pPr lvl="1">
              <a:buClr>
                <a:schemeClr val="accent1">
                  <a:lumMod val="75000"/>
                </a:schemeClr>
              </a:buClr>
            </a:pPr>
            <a:r>
              <a:rPr lang="en-US" sz="1600" dirty="0" smtClean="0">
                <a:solidFill>
                  <a:schemeClr val="bg1">
                    <a:lumMod val="85000"/>
                    <a:lumOff val="15000"/>
                  </a:schemeClr>
                </a:solidFill>
              </a:rPr>
              <a:t>Sensitivity comparable to the two high energy collider measurements</a:t>
            </a:r>
          </a:p>
          <a:p>
            <a:pPr lvl="1">
              <a:buClr>
                <a:schemeClr val="accent1">
                  <a:lumMod val="75000"/>
                </a:schemeClr>
              </a:buClr>
              <a:buNone/>
            </a:pPr>
            <a:endParaRPr lang="en-US" sz="1600" dirty="0" smtClean="0">
              <a:solidFill>
                <a:schemeClr val="bg1">
                  <a:lumMod val="85000"/>
                  <a:lumOff val="15000"/>
                </a:schemeClr>
              </a:solidFill>
            </a:endParaRPr>
          </a:p>
          <a:p>
            <a:pPr>
              <a:buClr>
                <a:schemeClr val="accent1">
                  <a:lumMod val="75000"/>
                </a:schemeClr>
              </a:buClr>
            </a:pPr>
            <a:r>
              <a:rPr lang="en-US" sz="2000" dirty="0" smtClean="0">
                <a:solidFill>
                  <a:schemeClr val="tx1">
                    <a:lumMod val="85000"/>
                  </a:schemeClr>
                </a:solidFill>
              </a:rPr>
              <a:t>The Experiment</a:t>
            </a:r>
          </a:p>
          <a:p>
            <a:pPr lvl="1">
              <a:buClr>
                <a:schemeClr val="accent1">
                  <a:lumMod val="75000"/>
                </a:schemeClr>
              </a:buClr>
            </a:pPr>
            <a:r>
              <a:rPr lang="en-US" sz="1600" dirty="0" smtClean="0">
                <a:solidFill>
                  <a:schemeClr val="bg1">
                    <a:lumMod val="85000"/>
                    <a:lumOff val="15000"/>
                  </a:schemeClr>
                </a:solidFill>
              </a:rPr>
              <a:t>High rate, small backgrounds – 150 GHz, 8% backgrounds </a:t>
            </a:r>
          </a:p>
          <a:p>
            <a:pPr lvl="1">
              <a:buClr>
                <a:schemeClr val="accent1">
                  <a:lumMod val="75000"/>
                </a:schemeClr>
              </a:buClr>
            </a:pPr>
            <a:r>
              <a:rPr lang="en-US" sz="1600" dirty="0" smtClean="0">
                <a:solidFill>
                  <a:schemeClr val="bg1">
                    <a:lumMod val="85000"/>
                    <a:lumOff val="15000"/>
                  </a:schemeClr>
                </a:solidFill>
              </a:rPr>
              <a:t>Novel </a:t>
            </a:r>
            <a:r>
              <a:rPr lang="en-US" sz="1600" dirty="0" err="1" smtClean="0">
                <a:solidFill>
                  <a:schemeClr val="bg1">
                    <a:lumMod val="85000"/>
                    <a:lumOff val="15000"/>
                  </a:schemeClr>
                </a:solidFill>
              </a:rPr>
              <a:t>toroid</a:t>
            </a:r>
            <a:r>
              <a:rPr lang="en-US" sz="1600" dirty="0" smtClean="0">
                <a:solidFill>
                  <a:schemeClr val="bg1">
                    <a:lumMod val="85000"/>
                    <a:lumOff val="15000"/>
                  </a:schemeClr>
                </a:solidFill>
              </a:rPr>
              <a:t> design, with multiple current returns</a:t>
            </a:r>
          </a:p>
          <a:p>
            <a:pPr lvl="1">
              <a:buClr>
                <a:schemeClr val="accent1">
                  <a:lumMod val="75000"/>
                </a:schemeClr>
              </a:buClr>
            </a:pPr>
            <a:r>
              <a:rPr lang="en-US" sz="1600" dirty="0" smtClean="0">
                <a:solidFill>
                  <a:schemeClr val="bg1">
                    <a:lumMod val="85000"/>
                    <a:lumOff val="15000"/>
                  </a:schemeClr>
                </a:solidFill>
              </a:rPr>
              <a:t>Full azimuthal acceptance, scattering angles from 5.5-19 </a:t>
            </a:r>
            <a:r>
              <a:rPr lang="en-US" sz="1600" dirty="0" err="1" smtClean="0">
                <a:solidFill>
                  <a:schemeClr val="bg1">
                    <a:lumMod val="85000"/>
                    <a:lumOff val="15000"/>
                  </a:schemeClr>
                </a:solidFill>
              </a:rPr>
              <a:t>mrads</a:t>
            </a:r>
            <a:r>
              <a:rPr lang="en-US" sz="1600" dirty="0" smtClean="0">
                <a:solidFill>
                  <a:schemeClr val="bg1">
                    <a:lumMod val="85000"/>
                    <a:lumOff val="15000"/>
                  </a:schemeClr>
                </a:solidFill>
              </a:rPr>
              <a:t>, 2.5-8.5 </a:t>
            </a:r>
            <a:r>
              <a:rPr lang="en-US" sz="1600" dirty="0" err="1" smtClean="0">
                <a:solidFill>
                  <a:schemeClr val="bg1">
                    <a:lumMod val="85000"/>
                    <a:lumOff val="15000"/>
                  </a:schemeClr>
                </a:solidFill>
              </a:rPr>
              <a:t>GeV</a:t>
            </a:r>
            <a:endParaRPr lang="en-US" sz="1600" dirty="0" smtClean="0">
              <a:solidFill>
                <a:schemeClr val="bg1">
                  <a:lumMod val="85000"/>
                  <a:lumOff val="15000"/>
                </a:schemeClr>
              </a:solidFill>
            </a:endParaRPr>
          </a:p>
          <a:p>
            <a:pPr lvl="1">
              <a:buClr>
                <a:schemeClr val="accent1">
                  <a:lumMod val="75000"/>
                </a:schemeClr>
              </a:buClr>
            </a:pPr>
            <a:r>
              <a:rPr lang="en-US" sz="1600" dirty="0" smtClean="0">
                <a:solidFill>
                  <a:schemeClr val="bg1">
                    <a:lumMod val="85000"/>
                    <a:lumOff val="15000"/>
                  </a:schemeClr>
                </a:solidFill>
              </a:rPr>
              <a:t>150cm (5 kW) target, detectors 28m downstream</a:t>
            </a:r>
          </a:p>
          <a:p>
            <a:pPr lvl="1">
              <a:buClr>
                <a:schemeClr val="accent1">
                  <a:lumMod val="75000"/>
                </a:schemeClr>
              </a:buClr>
              <a:buNone/>
            </a:pPr>
            <a:endParaRPr lang="en-US" sz="1600" dirty="0" smtClean="0">
              <a:solidFill>
                <a:schemeClr val="bg1">
                  <a:lumMod val="85000"/>
                  <a:lumOff val="15000"/>
                </a:schemeClr>
              </a:solidFill>
            </a:endParaRPr>
          </a:p>
          <a:p>
            <a:pPr>
              <a:buClr>
                <a:schemeClr val="accent1">
                  <a:lumMod val="75000"/>
                </a:schemeClr>
              </a:buClr>
            </a:pPr>
            <a:r>
              <a:rPr lang="en-US" sz="2000" dirty="0" smtClean="0">
                <a:solidFill>
                  <a:schemeClr val="tx1">
                    <a:lumMod val="85000"/>
                  </a:schemeClr>
                </a:solidFill>
              </a:rPr>
              <a:t>Status</a:t>
            </a:r>
          </a:p>
          <a:p>
            <a:pPr lvl="1">
              <a:buClr>
                <a:schemeClr val="accent1">
                  <a:lumMod val="75000"/>
                </a:schemeClr>
              </a:buClr>
            </a:pPr>
            <a:r>
              <a:rPr lang="en-US" sz="1600" dirty="0" smtClean="0">
                <a:solidFill>
                  <a:schemeClr val="bg1">
                    <a:lumMod val="85000"/>
                    <a:lumOff val="15000"/>
                  </a:schemeClr>
                </a:solidFill>
              </a:rPr>
              <a:t>DOE proposal prepared</a:t>
            </a:r>
          </a:p>
          <a:p>
            <a:pPr lvl="1">
              <a:buClr>
                <a:schemeClr val="accent1">
                  <a:lumMod val="75000"/>
                </a:schemeClr>
              </a:buClr>
            </a:pPr>
            <a:r>
              <a:rPr lang="en-US" sz="1600" dirty="0" smtClean="0">
                <a:solidFill>
                  <a:schemeClr val="bg1">
                    <a:lumMod val="85000"/>
                    <a:lumOff val="15000"/>
                  </a:schemeClr>
                </a:solidFill>
              </a:rPr>
              <a:t>Simulation and design efforts ongoing</a:t>
            </a:r>
          </a:p>
          <a:p>
            <a:pPr lvl="1">
              <a:buClr>
                <a:schemeClr val="accent1">
                  <a:lumMod val="75000"/>
                </a:schemeClr>
              </a:buClr>
            </a:pPr>
            <a:r>
              <a:rPr lang="en-US" sz="1600" dirty="0" smtClean="0">
                <a:solidFill>
                  <a:schemeClr val="bg1">
                    <a:lumMod val="85000"/>
                    <a:lumOff val="15000"/>
                  </a:schemeClr>
                </a:solidFill>
              </a:rPr>
              <a:t>Begin commissioning in 2016</a:t>
            </a:r>
          </a:p>
        </p:txBody>
      </p:sp>
      <p:sp>
        <p:nvSpPr>
          <p:cNvPr id="6" name="Date Placeholder 5"/>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lstStyle/>
          <a:p>
            <a:r>
              <a:rPr lang="en-US" cap="small" dirty="0" err="1" smtClean="0">
                <a:solidFill>
                  <a:schemeClr val="tx1">
                    <a:lumMod val="50000"/>
                  </a:schemeClr>
                </a:solidFill>
              </a:rPr>
              <a:t>Polarimetry</a:t>
            </a:r>
            <a:endParaRPr lang="en-US" cap="small" dirty="0">
              <a:solidFill>
                <a:schemeClr val="tx1">
                  <a:lumMod val="50000"/>
                </a:schemeClr>
              </a:solidFill>
            </a:endParaRPr>
          </a:p>
        </p:txBody>
      </p:sp>
      <p:sp>
        <p:nvSpPr>
          <p:cNvPr id="4" name="Date Placeholder 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6" name="Slide Number Placeholder 5"/>
          <p:cNvSpPr>
            <a:spLocks noGrp="1"/>
          </p:cNvSpPr>
          <p:nvPr>
            <p:ph type="sldNum" sz="quarter" idx="12"/>
          </p:nvPr>
        </p:nvSpPr>
        <p:spPr/>
        <p:txBody>
          <a:bodyPr/>
          <a:lstStyle/>
          <a:p>
            <a:fld id="{5930D1EE-7AA9-4E88-AF40-14C1A2DEB636}" type="slidenum">
              <a:rPr lang="en-US" smtClean="0"/>
              <a:pPr/>
              <a:t>20</a:t>
            </a:fld>
            <a:endParaRPr lang="en-US"/>
          </a:p>
        </p:txBody>
      </p:sp>
      <p:pic>
        <p:nvPicPr>
          <p:cNvPr id="31746"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266083" y="341783"/>
            <a:ext cx="5839178" cy="258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35" y="3083355"/>
            <a:ext cx="4067694" cy="30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20443" y="3467405"/>
            <a:ext cx="2800767" cy="1338828"/>
          </a:xfrm>
          <a:prstGeom prst="rect">
            <a:avLst/>
          </a:prstGeom>
          <a:noFill/>
        </p:spPr>
        <p:txBody>
          <a:bodyPr wrap="none" rtlCol="0">
            <a:spAutoFit/>
          </a:bodyPr>
          <a:lstStyle/>
          <a:p>
            <a:r>
              <a:rPr lang="en-US" dirty="0" smtClean="0">
                <a:solidFill>
                  <a:schemeClr val="bg1">
                    <a:lumMod val="95000"/>
                    <a:lumOff val="5000"/>
                  </a:schemeClr>
                </a:solidFill>
              </a:rPr>
              <a:t>Compton </a:t>
            </a:r>
            <a:r>
              <a:rPr lang="en-US" dirty="0" smtClean="0">
                <a:solidFill>
                  <a:schemeClr val="tx1">
                    <a:lumMod val="50000"/>
                  </a:schemeClr>
                </a:solidFill>
              </a:rPr>
              <a:t>– non-invasive, </a:t>
            </a:r>
          </a:p>
          <a:p>
            <a:r>
              <a:rPr lang="en-US" dirty="0">
                <a:solidFill>
                  <a:schemeClr val="tx1">
                    <a:lumMod val="50000"/>
                  </a:schemeClr>
                </a:solidFill>
              </a:rPr>
              <a:t> </a:t>
            </a:r>
            <a:r>
              <a:rPr lang="en-US" dirty="0" smtClean="0">
                <a:solidFill>
                  <a:schemeClr val="tx1">
                    <a:lumMod val="50000"/>
                  </a:schemeClr>
                </a:solidFill>
              </a:rPr>
              <a:t>                 continuous</a:t>
            </a:r>
          </a:p>
          <a:p>
            <a:endParaRPr lang="en-US" dirty="0" smtClean="0">
              <a:solidFill>
                <a:schemeClr val="tx1">
                  <a:lumMod val="50000"/>
                </a:schemeClr>
              </a:solidFill>
            </a:endParaRPr>
          </a:p>
          <a:p>
            <a:pPr>
              <a:lnSpc>
                <a:spcPct val="150000"/>
              </a:lnSpc>
            </a:pPr>
            <a:r>
              <a:rPr lang="en-US" dirty="0" smtClean="0">
                <a:solidFill>
                  <a:schemeClr val="bg1">
                    <a:lumMod val="95000"/>
                    <a:lumOff val="5000"/>
                  </a:schemeClr>
                </a:solidFill>
              </a:rPr>
              <a:t>Moller </a:t>
            </a:r>
            <a:r>
              <a:rPr lang="en-US" dirty="0" smtClean="0">
                <a:solidFill>
                  <a:schemeClr val="tx1">
                    <a:lumMod val="50000"/>
                  </a:schemeClr>
                </a:solidFill>
              </a:rPr>
              <a:t>- invasive</a:t>
            </a:r>
            <a:endParaRPr lang="en-US" dirty="0">
              <a:solidFill>
                <a:schemeClr val="tx1">
                  <a:lumMod val="50000"/>
                </a:schemeClr>
              </a:solidFill>
            </a:endParaRPr>
          </a:p>
        </p:txBody>
      </p:sp>
      <p:sp>
        <p:nvSpPr>
          <p:cNvPr id="12" name="TextBox 11"/>
          <p:cNvSpPr txBox="1"/>
          <p:nvPr/>
        </p:nvSpPr>
        <p:spPr>
          <a:xfrm>
            <a:off x="27510" y="1127926"/>
            <a:ext cx="2255738" cy="958660"/>
          </a:xfrm>
          <a:prstGeom prst="rect">
            <a:avLst/>
          </a:prstGeom>
          <a:noFill/>
        </p:spPr>
        <p:txBody>
          <a:bodyPr wrap="square" rtlCol="0">
            <a:spAutoFit/>
          </a:bodyPr>
          <a:lstStyle/>
          <a:p>
            <a:pPr algn="ctr">
              <a:lnSpc>
                <a:spcPct val="150000"/>
              </a:lnSpc>
            </a:pPr>
            <a:r>
              <a:rPr lang="en-US" sz="2000" dirty="0" smtClean="0">
                <a:solidFill>
                  <a:schemeClr val="bg1">
                    <a:lumMod val="95000"/>
                    <a:lumOff val="5000"/>
                  </a:schemeClr>
                </a:solidFill>
              </a:rPr>
              <a:t>Need to measure to </a:t>
            </a:r>
            <a:r>
              <a:rPr lang="en-US" sz="2000" dirty="0" smtClean="0">
                <a:solidFill>
                  <a:srgbClr val="FF0000"/>
                </a:solidFill>
              </a:rPr>
              <a:t>0.4%</a:t>
            </a:r>
          </a:p>
        </p:txBody>
      </p:sp>
      <p:sp>
        <p:nvSpPr>
          <p:cNvPr id="10" name="Up Arrow 9"/>
          <p:cNvSpPr/>
          <p:nvPr/>
        </p:nvSpPr>
        <p:spPr>
          <a:xfrm>
            <a:off x="5282492" y="2929735"/>
            <a:ext cx="499265" cy="5376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6200000">
            <a:off x="4319132" y="4287765"/>
            <a:ext cx="499265" cy="53767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932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cap="small" dirty="0" smtClean="0"/>
              <a:t>Status</a:t>
            </a:r>
            <a:endParaRPr lang="en-US" cap="small" dirty="0"/>
          </a:p>
        </p:txBody>
      </p:sp>
      <p:sp>
        <p:nvSpPr>
          <p:cNvPr id="14" name="Date Placeholder 13"/>
          <p:cNvSpPr>
            <a:spLocks noGrp="1"/>
          </p:cNvSpPr>
          <p:nvPr>
            <p:ph type="dt" sz="half" idx="10"/>
          </p:nvPr>
        </p:nvSpPr>
        <p:spPr/>
        <p:txBody>
          <a:bodyPr/>
          <a:lstStyle/>
          <a:p>
            <a:r>
              <a:rPr lang="en-US" dirty="0"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21</a:t>
            </a:fld>
            <a:endParaRPr lang="en-US"/>
          </a:p>
        </p:txBody>
      </p:sp>
      <p:sp>
        <p:nvSpPr>
          <p:cNvPr id="7" name="Content Placeholder 2"/>
          <p:cNvSpPr>
            <a:spLocks noGrp="1"/>
          </p:cNvSpPr>
          <p:nvPr>
            <p:ph idx="1"/>
          </p:nvPr>
        </p:nvSpPr>
        <p:spPr>
          <a:xfrm>
            <a:off x="117020" y="1355130"/>
            <a:ext cx="7467600" cy="4525963"/>
          </a:xfrm>
        </p:spPr>
        <p:txBody>
          <a:bodyPr>
            <a:normAutofit/>
          </a:bodyPr>
          <a:lstStyle/>
          <a:p>
            <a:pPr>
              <a:buClr>
                <a:schemeClr val="accent1">
                  <a:lumMod val="75000"/>
                </a:schemeClr>
              </a:buClr>
            </a:pPr>
            <a:r>
              <a:rPr lang="en-US" sz="2000" dirty="0" smtClean="0">
                <a:solidFill>
                  <a:schemeClr val="tx1">
                    <a:lumMod val="85000"/>
                  </a:schemeClr>
                </a:solidFill>
              </a:rPr>
              <a:t>Approved by JLAB PAC with an A rating for 334 days</a:t>
            </a:r>
          </a:p>
          <a:p>
            <a:pPr lvl="1">
              <a:buClr>
                <a:schemeClr val="accent1">
                  <a:lumMod val="75000"/>
                </a:schemeClr>
              </a:buClr>
            </a:pPr>
            <a:r>
              <a:rPr lang="en-US" sz="1600" dirty="0" smtClean="0">
                <a:solidFill>
                  <a:schemeClr val="bg1">
                    <a:lumMod val="85000"/>
                    <a:lumOff val="15000"/>
                  </a:schemeClr>
                </a:solidFill>
              </a:rPr>
              <a:t>International collaboration from over 40 institutions and 100 collaborators</a:t>
            </a:r>
          </a:p>
          <a:p>
            <a:pPr>
              <a:buClr>
                <a:schemeClr val="accent1">
                  <a:lumMod val="75000"/>
                </a:schemeClr>
              </a:buClr>
              <a:buNone/>
            </a:pPr>
            <a:endParaRPr lang="en-US" sz="2000" dirty="0" smtClean="0">
              <a:solidFill>
                <a:schemeClr val="tx1">
                  <a:lumMod val="85000"/>
                </a:schemeClr>
              </a:solidFill>
            </a:endParaRPr>
          </a:p>
          <a:p>
            <a:pPr>
              <a:buClr>
                <a:schemeClr val="accent1">
                  <a:lumMod val="75000"/>
                </a:schemeClr>
              </a:buClr>
            </a:pPr>
            <a:r>
              <a:rPr lang="en-US" sz="2000" dirty="0" smtClean="0">
                <a:solidFill>
                  <a:schemeClr val="tx1">
                    <a:lumMod val="85000"/>
                  </a:schemeClr>
                </a:solidFill>
              </a:rPr>
              <a:t>Simulation and Design</a:t>
            </a:r>
          </a:p>
          <a:p>
            <a:pPr lvl="1">
              <a:buClr>
                <a:schemeClr val="accent1">
                  <a:lumMod val="75000"/>
                </a:schemeClr>
              </a:buClr>
            </a:pPr>
            <a:r>
              <a:rPr lang="en-US" sz="1600" dirty="0" smtClean="0">
                <a:solidFill>
                  <a:schemeClr val="bg1">
                    <a:lumMod val="85000"/>
                    <a:lumOff val="15000"/>
                  </a:schemeClr>
                </a:solidFill>
              </a:rPr>
              <a:t>Ongoing work on collimators, optics optimization (minimize photon, elastic </a:t>
            </a:r>
            <a:r>
              <a:rPr lang="en-US" sz="1600" i="1" dirty="0" err="1" smtClean="0">
                <a:solidFill>
                  <a:schemeClr val="bg1">
                    <a:lumMod val="85000"/>
                    <a:lumOff val="15000"/>
                  </a:schemeClr>
                </a:solidFill>
              </a:rPr>
              <a:t>ep</a:t>
            </a:r>
            <a:r>
              <a:rPr lang="en-US" sz="1600" i="1" dirty="0" smtClean="0">
                <a:solidFill>
                  <a:schemeClr val="bg1">
                    <a:lumMod val="85000"/>
                    <a:lumOff val="15000"/>
                  </a:schemeClr>
                </a:solidFill>
              </a:rPr>
              <a:t> </a:t>
            </a:r>
            <a:r>
              <a:rPr lang="en-US" sz="1600" dirty="0" smtClean="0">
                <a:solidFill>
                  <a:schemeClr val="bg1">
                    <a:lumMod val="85000"/>
                    <a:lumOff val="15000"/>
                  </a:schemeClr>
                </a:solidFill>
              </a:rPr>
              <a:t>backgrounds)</a:t>
            </a:r>
          </a:p>
          <a:p>
            <a:pPr lvl="1">
              <a:buClr>
                <a:schemeClr val="accent1">
                  <a:lumMod val="75000"/>
                </a:schemeClr>
              </a:buClr>
            </a:pPr>
            <a:r>
              <a:rPr lang="en-US" sz="1600" dirty="0" smtClean="0">
                <a:solidFill>
                  <a:schemeClr val="bg1">
                    <a:lumMod val="85000"/>
                    <a:lumOff val="15000"/>
                  </a:schemeClr>
                </a:solidFill>
              </a:rPr>
              <a:t>Detector and background simulations will begin soon</a:t>
            </a:r>
          </a:p>
          <a:p>
            <a:pPr lvl="1">
              <a:buClr>
                <a:schemeClr val="accent1">
                  <a:lumMod val="75000"/>
                </a:schemeClr>
              </a:buClr>
              <a:buNone/>
            </a:pPr>
            <a:endParaRPr lang="en-US" sz="1600" dirty="0" smtClean="0">
              <a:solidFill>
                <a:schemeClr val="bg1">
                  <a:lumMod val="85000"/>
                  <a:lumOff val="15000"/>
                </a:schemeClr>
              </a:solidFill>
            </a:endParaRPr>
          </a:p>
          <a:p>
            <a:pPr>
              <a:buClr>
                <a:schemeClr val="accent1">
                  <a:lumMod val="75000"/>
                </a:schemeClr>
              </a:buClr>
            </a:pPr>
            <a:r>
              <a:rPr lang="en-US" sz="2000" dirty="0" smtClean="0">
                <a:solidFill>
                  <a:schemeClr val="tx1">
                    <a:lumMod val="85000"/>
                  </a:schemeClr>
                </a:solidFill>
              </a:rPr>
              <a:t>Engineering Design</a:t>
            </a:r>
          </a:p>
          <a:p>
            <a:pPr lvl="1">
              <a:buClr>
                <a:schemeClr val="accent1">
                  <a:lumMod val="75000"/>
                </a:schemeClr>
              </a:buClr>
            </a:pPr>
            <a:r>
              <a:rPr lang="en-US" sz="1600" dirty="0" smtClean="0">
                <a:solidFill>
                  <a:schemeClr val="bg1">
                    <a:lumMod val="85000"/>
                    <a:lumOff val="15000"/>
                  </a:schemeClr>
                </a:solidFill>
              </a:rPr>
              <a:t>Magnet review meetings (1 held, another planned)</a:t>
            </a:r>
          </a:p>
          <a:p>
            <a:pPr lvl="1">
              <a:buClr>
                <a:schemeClr val="accent1">
                  <a:lumMod val="75000"/>
                </a:schemeClr>
              </a:buClr>
            </a:pPr>
            <a:r>
              <a:rPr lang="en-US" sz="1600" dirty="0" smtClean="0">
                <a:solidFill>
                  <a:schemeClr val="bg1">
                    <a:lumMod val="85000"/>
                    <a:lumOff val="15000"/>
                  </a:schemeClr>
                </a:solidFill>
              </a:rPr>
              <a:t>Participation of JLAB engineers ramping up </a:t>
            </a:r>
          </a:p>
          <a:p>
            <a:pPr lvl="1">
              <a:buClr>
                <a:schemeClr val="accent1">
                  <a:lumMod val="75000"/>
                </a:schemeClr>
              </a:buClr>
              <a:buNone/>
            </a:pPr>
            <a:endParaRPr lang="en-US" sz="1600" dirty="0" smtClean="0">
              <a:solidFill>
                <a:schemeClr val="bg1">
                  <a:lumMod val="85000"/>
                  <a:lumOff val="15000"/>
                </a:schemeClr>
              </a:solidFill>
            </a:endParaRPr>
          </a:p>
          <a:p>
            <a:pPr>
              <a:buClr>
                <a:schemeClr val="accent1">
                  <a:lumMod val="75000"/>
                </a:schemeClr>
              </a:buClr>
            </a:pPr>
            <a:r>
              <a:rPr lang="en-US" sz="1600" dirty="0" smtClean="0">
                <a:solidFill>
                  <a:schemeClr val="tx1">
                    <a:lumMod val="85000"/>
                  </a:schemeClr>
                </a:solidFill>
              </a:rPr>
              <a:t>DOE Proposal  with JLAB for review</a:t>
            </a:r>
          </a:p>
          <a:p>
            <a:pPr lvl="1">
              <a:buClr>
                <a:schemeClr val="accent1">
                  <a:lumMod val="75000"/>
                </a:schemeClr>
              </a:buClr>
            </a:pPr>
            <a:r>
              <a:rPr lang="en-US" sz="1600" dirty="0" smtClean="0">
                <a:solidFill>
                  <a:schemeClr val="bg1">
                    <a:lumMod val="85000"/>
                    <a:lumOff val="15000"/>
                  </a:schemeClr>
                </a:solidFill>
              </a:rPr>
              <a:t>Commissioning to begin in 2016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Run Plan</a:t>
            </a:r>
            <a:endParaRPr lang="en-US" cap="small" dirty="0">
              <a:solidFill>
                <a:schemeClr val="tx1">
                  <a:lumMod val="50000"/>
                </a:schemeClr>
              </a:solidFill>
            </a:endParaRPr>
          </a:p>
        </p:txBody>
      </p:sp>
      <p:sp>
        <p:nvSpPr>
          <p:cNvPr id="14" name="Date Placeholder 1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22</a:t>
            </a:fld>
            <a:endParaRPr lang="en-US"/>
          </a:p>
        </p:txBody>
      </p:sp>
      <p:pic>
        <p:nvPicPr>
          <p:cNvPr id="24578" name="Picture 2"/>
          <p:cNvPicPr>
            <a:picLocks noChangeAspect="1" noChangeArrowheads="1"/>
          </p:cNvPicPr>
          <p:nvPr/>
        </p:nvPicPr>
        <p:blipFill rotWithShape="1">
          <a:blip r:embed="rId2" cstate="print"/>
          <a:srcRect b="17264"/>
          <a:stretch/>
        </p:blipFill>
        <p:spPr bwMode="auto">
          <a:xfrm>
            <a:off x="335250" y="1278320"/>
            <a:ext cx="6739665" cy="2015402"/>
          </a:xfrm>
          <a:prstGeom prst="rect">
            <a:avLst/>
          </a:prstGeom>
          <a:noFill/>
          <a:ln w="9525">
            <a:noFill/>
            <a:miter lim="800000"/>
            <a:headEnd/>
            <a:tailEnd/>
          </a:ln>
        </p:spPr>
      </p:pic>
      <p:sp>
        <p:nvSpPr>
          <p:cNvPr id="3" name="TextBox 2"/>
          <p:cNvSpPr txBox="1"/>
          <p:nvPr/>
        </p:nvSpPr>
        <p:spPr>
          <a:xfrm>
            <a:off x="424260" y="4104824"/>
            <a:ext cx="4108817" cy="1338828"/>
          </a:xfrm>
          <a:prstGeom prst="rect">
            <a:avLst/>
          </a:prstGeom>
          <a:noFill/>
        </p:spPr>
        <p:txBody>
          <a:bodyPr wrap="none" rtlCol="0">
            <a:spAutoFit/>
          </a:bodyPr>
          <a:lstStyle/>
          <a:p>
            <a:pPr>
              <a:lnSpc>
                <a:spcPct val="150000"/>
              </a:lnSpc>
            </a:pPr>
            <a:r>
              <a:rPr lang="en-US" dirty="0" smtClean="0">
                <a:solidFill>
                  <a:schemeClr val="bg1">
                    <a:lumMod val="75000"/>
                    <a:lumOff val="25000"/>
                  </a:schemeClr>
                </a:solidFill>
              </a:rPr>
              <a:t>Run I – commissioning</a:t>
            </a:r>
          </a:p>
          <a:p>
            <a:pPr>
              <a:lnSpc>
                <a:spcPct val="150000"/>
              </a:lnSpc>
            </a:pPr>
            <a:r>
              <a:rPr lang="en-US" dirty="0" smtClean="0">
                <a:solidFill>
                  <a:schemeClr val="bg1">
                    <a:lumMod val="75000"/>
                    <a:lumOff val="25000"/>
                  </a:schemeClr>
                </a:solidFill>
              </a:rPr>
              <a:t>Run II – 25% statistical measurement</a:t>
            </a:r>
          </a:p>
          <a:p>
            <a:pPr>
              <a:lnSpc>
                <a:spcPct val="150000"/>
              </a:lnSpc>
            </a:pPr>
            <a:r>
              <a:rPr lang="en-US" dirty="0" smtClean="0">
                <a:solidFill>
                  <a:schemeClr val="bg1">
                    <a:lumMod val="75000"/>
                    <a:lumOff val="25000"/>
                  </a:schemeClr>
                </a:solidFill>
              </a:rPr>
              <a:t>Run III – Full statistical measurement </a:t>
            </a:r>
          </a:p>
        </p:txBody>
      </p:sp>
      <p:sp>
        <p:nvSpPr>
          <p:cNvPr id="8" name="TextBox 7"/>
          <p:cNvSpPr txBox="1"/>
          <p:nvPr/>
        </p:nvSpPr>
        <p:spPr>
          <a:xfrm>
            <a:off x="4648810" y="4366872"/>
            <a:ext cx="4109335" cy="1328023"/>
          </a:xfrm>
          <a:prstGeom prst="roundRect">
            <a:avLst/>
          </a:prstGeom>
          <a:solidFill>
            <a:srgbClr val="00B0F0"/>
          </a:solidFill>
          <a:scene3d>
            <a:camera prst="isometricLeftDown">
              <a:rot lat="1200000" lon="1200000" rev="0"/>
            </a:camera>
            <a:lightRig rig="threePt" dir="t"/>
          </a:scene3d>
          <a:sp3d>
            <a:bevelT/>
          </a:sp3d>
        </p:spPr>
        <p:txBody>
          <a:bodyPr wrap="square" rtlCol="0" anchor="ctr">
            <a:spAutoFit/>
          </a:bodyPr>
          <a:lstStyle/>
          <a:p>
            <a:pPr algn="ctr">
              <a:lnSpc>
                <a:spcPct val="150000"/>
              </a:lnSpc>
            </a:pPr>
            <a:r>
              <a:rPr lang="en-US" sz="2400" b="1" dirty="0" smtClean="0">
                <a:solidFill>
                  <a:schemeClr val="bg1">
                    <a:lumMod val="95000"/>
                    <a:lumOff val="5000"/>
                  </a:schemeClr>
                </a:solidFill>
                <a:latin typeface="Baskerville Old Face" pitchFamily="18" charset="0"/>
                <a:cs typeface="Andalus" pitchFamily="18" charset="-78"/>
              </a:rPr>
              <a:t>Experience has taught us:</a:t>
            </a:r>
          </a:p>
          <a:p>
            <a:pPr algn="ctr">
              <a:lnSpc>
                <a:spcPct val="150000"/>
              </a:lnSpc>
            </a:pPr>
            <a:r>
              <a:rPr lang="en-US" sz="2400" b="1" dirty="0" smtClean="0">
                <a:solidFill>
                  <a:schemeClr val="bg1">
                    <a:lumMod val="95000"/>
                    <a:lumOff val="5000"/>
                  </a:schemeClr>
                </a:solidFill>
                <a:latin typeface="Baskerville Old Face" pitchFamily="18" charset="0"/>
                <a:cs typeface="Andalus" pitchFamily="18" charset="-78"/>
              </a:rPr>
              <a:t>The breaks are useful!</a:t>
            </a:r>
          </a:p>
        </p:txBody>
      </p:sp>
      <p:sp>
        <p:nvSpPr>
          <p:cNvPr id="6" name="Left Brace 5"/>
          <p:cNvSpPr/>
          <p:nvPr/>
        </p:nvSpPr>
        <p:spPr>
          <a:xfrm flipH="1">
            <a:off x="4269087" y="4081885"/>
            <a:ext cx="268835" cy="1481283"/>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24260" y="3236975"/>
            <a:ext cx="2497800" cy="461665"/>
          </a:xfrm>
          <a:prstGeom prst="rect">
            <a:avLst/>
          </a:prstGeom>
          <a:noFill/>
        </p:spPr>
        <p:txBody>
          <a:bodyPr wrap="none" rtlCol="0">
            <a:spAutoFit/>
          </a:bodyPr>
          <a:lstStyle/>
          <a:p>
            <a:pPr>
              <a:lnSpc>
                <a:spcPct val="150000"/>
              </a:lnSpc>
            </a:pPr>
            <a:r>
              <a:rPr lang="en-US" sz="1600" dirty="0" smtClean="0">
                <a:solidFill>
                  <a:schemeClr val="bg1">
                    <a:lumMod val="95000"/>
                    <a:lumOff val="5000"/>
                  </a:schemeClr>
                </a:solidFill>
              </a:rPr>
              <a:t>Assume 80% polarization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lumOff val="5000"/>
              </a:schemeClr>
            </a:gs>
            <a:gs pos="30000">
              <a:schemeClr val="bg1">
                <a:lumMod val="75000"/>
                <a:lumOff val="25000"/>
              </a:schemeClr>
            </a:gs>
            <a:gs pos="100000">
              <a:schemeClr val="tx1">
                <a:lumMod val="65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27090" cy="510220"/>
          </a:xfrm>
        </p:spPr>
        <p:txBody>
          <a:bodyPr>
            <a:noAutofit/>
          </a:bodyPr>
          <a:lstStyle/>
          <a:p>
            <a:r>
              <a:rPr lang="en-US" cap="small" dirty="0" smtClean="0">
                <a:solidFill>
                  <a:schemeClr val="bg1">
                    <a:lumMod val="75000"/>
                    <a:lumOff val="25000"/>
                  </a:schemeClr>
                </a:solidFill>
              </a:rPr>
              <a:t>Collaboration</a:t>
            </a:r>
            <a:endParaRPr lang="en-US" cap="small" dirty="0">
              <a:solidFill>
                <a:schemeClr val="bg1">
                  <a:lumMod val="75000"/>
                  <a:lumOff val="25000"/>
                </a:schemeClr>
              </a:solidFill>
            </a:endParaRPr>
          </a:p>
        </p:txBody>
      </p:sp>
      <p:sp>
        <p:nvSpPr>
          <p:cNvPr id="6" name="Date Placeholder 5"/>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23</a:t>
            </a:fld>
            <a:endParaRPr lang="en-US"/>
          </a:p>
        </p:txBody>
      </p:sp>
      <p:sp>
        <p:nvSpPr>
          <p:cNvPr id="3" name="TextBox 2"/>
          <p:cNvSpPr txBox="1"/>
          <p:nvPr/>
        </p:nvSpPr>
        <p:spPr>
          <a:xfrm>
            <a:off x="-84983" y="518410"/>
            <a:ext cx="9219005" cy="6093976"/>
          </a:xfrm>
          <a:prstGeom prst="rect">
            <a:avLst/>
          </a:prstGeom>
          <a:noFill/>
        </p:spPr>
        <p:txBody>
          <a:bodyPr wrap="square" rtlCol="0">
            <a:spAutoFit/>
          </a:bodyPr>
          <a:lstStyle/>
          <a:p>
            <a:pPr>
              <a:lnSpc>
                <a:spcPct val="150000"/>
              </a:lnSpc>
            </a:pPr>
            <a:r>
              <a:rPr lang="en-US" sz="1000" dirty="0">
                <a:solidFill>
                  <a:schemeClr val="bg1">
                    <a:lumMod val="95000"/>
                    <a:lumOff val="5000"/>
                  </a:schemeClr>
                </a:solidFill>
              </a:rPr>
              <a:t>J. </a:t>
            </a:r>
            <a:r>
              <a:rPr lang="en-US" sz="1000" dirty="0" err="1">
                <a:solidFill>
                  <a:schemeClr val="bg1">
                    <a:lumMod val="95000"/>
                    <a:lumOff val="5000"/>
                  </a:schemeClr>
                </a:solidFill>
              </a:rPr>
              <a:t>Benesch</a:t>
            </a:r>
            <a:r>
              <a:rPr lang="en-US" sz="1000" dirty="0">
                <a:solidFill>
                  <a:schemeClr val="bg1">
                    <a:lumMod val="95000"/>
                    <a:lumOff val="5000"/>
                  </a:schemeClr>
                </a:solidFill>
              </a:rPr>
              <a:t>, P. </a:t>
            </a:r>
            <a:r>
              <a:rPr lang="en-US" sz="1000" dirty="0" err="1">
                <a:solidFill>
                  <a:schemeClr val="bg1">
                    <a:lumMod val="95000"/>
                    <a:lumOff val="5000"/>
                  </a:schemeClr>
                </a:solidFill>
              </a:rPr>
              <a:t>Brindza</a:t>
            </a:r>
            <a:r>
              <a:rPr lang="en-US" sz="1000" dirty="0">
                <a:solidFill>
                  <a:schemeClr val="bg1">
                    <a:lumMod val="95000"/>
                    <a:lumOff val="5000"/>
                  </a:schemeClr>
                </a:solidFill>
              </a:rPr>
              <a:t>, R.D. </a:t>
            </a:r>
            <a:r>
              <a:rPr lang="en-US" sz="1000" dirty="0" err="1">
                <a:solidFill>
                  <a:schemeClr val="bg1">
                    <a:lumMod val="95000"/>
                    <a:lumOff val="5000"/>
                  </a:schemeClr>
                </a:solidFill>
              </a:rPr>
              <a:t>Carlini</a:t>
            </a:r>
            <a:r>
              <a:rPr lang="en-US" sz="1000" dirty="0">
                <a:solidFill>
                  <a:schemeClr val="bg1">
                    <a:lumMod val="95000"/>
                    <a:lumOff val="5000"/>
                  </a:schemeClr>
                </a:solidFill>
              </a:rPr>
              <a:t>, J-P. Chen, E. </a:t>
            </a:r>
            <a:r>
              <a:rPr lang="en-US" sz="1000" dirty="0" err="1">
                <a:solidFill>
                  <a:schemeClr val="bg1">
                    <a:lumMod val="95000"/>
                    <a:lumOff val="5000"/>
                  </a:schemeClr>
                </a:solidFill>
              </a:rPr>
              <a:t>Chudakov</a:t>
            </a:r>
            <a:r>
              <a:rPr lang="en-US" sz="1000" dirty="0">
                <a:solidFill>
                  <a:schemeClr val="bg1">
                    <a:lumMod val="95000"/>
                    <a:lumOff val="5000"/>
                  </a:schemeClr>
                </a:solidFill>
              </a:rPr>
              <a:t>, S. </a:t>
            </a:r>
            <a:r>
              <a:rPr lang="en-US" sz="1000" dirty="0" err="1">
                <a:solidFill>
                  <a:schemeClr val="bg1">
                    <a:lumMod val="95000"/>
                    <a:lumOff val="5000"/>
                  </a:schemeClr>
                </a:solidFill>
              </a:rPr>
              <a:t>Covrig</a:t>
            </a:r>
            <a:r>
              <a:rPr lang="en-US" sz="1000" dirty="0">
                <a:solidFill>
                  <a:schemeClr val="bg1">
                    <a:lumMod val="95000"/>
                    <a:lumOff val="5000"/>
                  </a:schemeClr>
                </a:solidFill>
              </a:rPr>
              <a:t>, C.W. de </a:t>
            </a:r>
            <a:r>
              <a:rPr lang="en-US" sz="1000" dirty="0" err="1">
                <a:solidFill>
                  <a:schemeClr val="bg1">
                    <a:lumMod val="95000"/>
                    <a:lumOff val="5000"/>
                  </a:schemeClr>
                </a:solidFill>
              </a:rPr>
              <a:t>Jager</a:t>
            </a:r>
            <a:r>
              <a:rPr lang="en-US" sz="1000" dirty="0">
                <a:solidFill>
                  <a:schemeClr val="bg1">
                    <a:lumMod val="95000"/>
                    <a:lumOff val="5000"/>
                  </a:schemeClr>
                </a:solidFill>
              </a:rPr>
              <a:t>, A. </a:t>
            </a:r>
            <a:r>
              <a:rPr lang="en-US" sz="1000" dirty="0" err="1">
                <a:solidFill>
                  <a:schemeClr val="bg1">
                    <a:lumMod val="95000"/>
                    <a:lumOff val="5000"/>
                  </a:schemeClr>
                </a:solidFill>
              </a:rPr>
              <a:t>Deur</a:t>
            </a:r>
            <a:r>
              <a:rPr lang="en-US" sz="1000" dirty="0">
                <a:solidFill>
                  <a:schemeClr val="bg1">
                    <a:lumMod val="95000"/>
                    <a:lumOff val="5000"/>
                  </a:schemeClr>
                </a:solidFill>
              </a:rPr>
              <a:t>, D. Gaskell, J. Gomez, D.W. </a:t>
            </a:r>
            <a:r>
              <a:rPr lang="en-US" sz="1000" dirty="0" err="1">
                <a:solidFill>
                  <a:schemeClr val="bg1">
                    <a:lumMod val="95000"/>
                    <a:lumOff val="5000"/>
                  </a:schemeClr>
                </a:solidFill>
              </a:rPr>
              <a:t>Higinbotham</a:t>
            </a:r>
            <a:r>
              <a:rPr lang="en-US" sz="1000" dirty="0">
                <a:solidFill>
                  <a:schemeClr val="bg1">
                    <a:lumMod val="95000"/>
                    <a:lumOff val="5000"/>
                  </a:schemeClr>
                </a:solidFill>
              </a:rPr>
              <a:t>, J. </a:t>
            </a:r>
            <a:r>
              <a:rPr lang="en-US" sz="1000" dirty="0" err="1">
                <a:solidFill>
                  <a:schemeClr val="bg1">
                    <a:lumMod val="95000"/>
                    <a:lumOff val="5000"/>
                  </a:schemeClr>
                </a:solidFill>
              </a:rPr>
              <a:t>LeRose</a:t>
            </a:r>
            <a:r>
              <a:rPr lang="en-US" sz="1000" dirty="0">
                <a:solidFill>
                  <a:schemeClr val="bg1">
                    <a:lumMod val="95000"/>
                    <a:lumOff val="5000"/>
                  </a:schemeClr>
                </a:solidFill>
              </a:rPr>
              <a:t>, D. Mack, R. Michaels, B. </a:t>
            </a:r>
            <a:r>
              <a:rPr lang="en-US" sz="1000" dirty="0" err="1">
                <a:solidFill>
                  <a:schemeClr val="bg1">
                    <a:lumMod val="95000"/>
                    <a:lumOff val="5000"/>
                  </a:schemeClr>
                </a:solidFill>
              </a:rPr>
              <a:t>Moffit</a:t>
            </a:r>
            <a:r>
              <a:rPr lang="en-US" sz="1000" dirty="0">
                <a:solidFill>
                  <a:schemeClr val="bg1">
                    <a:lumMod val="95000"/>
                    <a:lumOff val="5000"/>
                  </a:schemeClr>
                </a:solidFill>
              </a:rPr>
              <a:t>, S. Nanda, G.R. Smith, P. </a:t>
            </a:r>
            <a:r>
              <a:rPr lang="en-US" sz="1000" dirty="0" err="1">
                <a:solidFill>
                  <a:schemeClr val="bg1">
                    <a:lumMod val="95000"/>
                    <a:lumOff val="5000"/>
                  </a:schemeClr>
                </a:solidFill>
              </a:rPr>
              <a:t>Solvignon</a:t>
            </a:r>
            <a:r>
              <a:rPr lang="en-US" sz="1000" dirty="0">
                <a:solidFill>
                  <a:schemeClr val="bg1">
                    <a:lumMod val="95000"/>
                    <a:lumOff val="5000"/>
                  </a:schemeClr>
                </a:solidFill>
              </a:rPr>
              <a:t>, R. Suleiman, B. </a:t>
            </a:r>
            <a:r>
              <a:rPr lang="en-US" sz="1000" dirty="0" err="1">
                <a:solidFill>
                  <a:schemeClr val="bg1">
                    <a:lumMod val="95000"/>
                    <a:lumOff val="5000"/>
                  </a:schemeClr>
                </a:solidFill>
              </a:rPr>
              <a:t>Wojtsekhowski</a:t>
            </a:r>
            <a:r>
              <a:rPr lang="en-US" sz="1000" dirty="0">
                <a:solidFill>
                  <a:schemeClr val="bg1">
                    <a:lumMod val="95000"/>
                    <a:lumOff val="5000"/>
                  </a:schemeClr>
                </a:solidFill>
              </a:rPr>
              <a:t> </a:t>
            </a:r>
            <a:r>
              <a:rPr lang="en-US" sz="1200" b="1" dirty="0">
                <a:solidFill>
                  <a:schemeClr val="bg1">
                    <a:lumMod val="95000"/>
                    <a:lumOff val="5000"/>
                  </a:schemeClr>
                </a:solidFill>
              </a:rPr>
              <a:t>(Jefferson Lab) </a:t>
            </a:r>
            <a:r>
              <a:rPr lang="en-US" sz="1000" dirty="0" smtClean="0">
                <a:solidFill>
                  <a:schemeClr val="bg1">
                    <a:lumMod val="95000"/>
                    <a:lumOff val="5000"/>
                  </a:schemeClr>
                </a:solidFill>
              </a:rPr>
              <a:t>, H</a:t>
            </a:r>
            <a:r>
              <a:rPr lang="en-US" sz="1000" dirty="0">
                <a:solidFill>
                  <a:schemeClr val="bg1">
                    <a:lumMod val="95000"/>
                    <a:lumOff val="5000"/>
                  </a:schemeClr>
                </a:solidFill>
              </a:rPr>
              <a:t>. </a:t>
            </a:r>
            <a:r>
              <a:rPr lang="en-US" sz="1000" dirty="0" err="1">
                <a:solidFill>
                  <a:schemeClr val="bg1">
                    <a:lumMod val="95000"/>
                    <a:lumOff val="5000"/>
                  </a:schemeClr>
                </a:solidFill>
              </a:rPr>
              <a:t>Baghdasaryan</a:t>
            </a:r>
            <a:r>
              <a:rPr lang="en-US" sz="1000" dirty="0">
                <a:solidFill>
                  <a:schemeClr val="bg1">
                    <a:lumMod val="95000"/>
                    <a:lumOff val="5000"/>
                  </a:schemeClr>
                </a:solidFill>
              </a:rPr>
              <a:t>, G. Cates, D. </a:t>
            </a:r>
            <a:r>
              <a:rPr lang="en-US" sz="1000" dirty="0" err="1">
                <a:solidFill>
                  <a:schemeClr val="bg1">
                    <a:lumMod val="95000"/>
                    <a:lumOff val="5000"/>
                  </a:schemeClr>
                </a:solidFill>
              </a:rPr>
              <a:t>Crabb</a:t>
            </a:r>
            <a:r>
              <a:rPr lang="en-US" sz="1000" dirty="0">
                <a:solidFill>
                  <a:schemeClr val="bg1">
                    <a:lumMod val="95000"/>
                    <a:lumOff val="5000"/>
                  </a:schemeClr>
                </a:solidFill>
              </a:rPr>
              <a:t>, D. Day, M.M. Dalton, C. </a:t>
            </a:r>
            <a:r>
              <a:rPr lang="en-US" sz="1000" dirty="0" err="1">
                <a:solidFill>
                  <a:schemeClr val="bg1">
                    <a:lumMod val="95000"/>
                    <a:lumOff val="5000"/>
                  </a:schemeClr>
                </a:solidFill>
              </a:rPr>
              <a:t>Hanretty</a:t>
            </a:r>
            <a:r>
              <a:rPr lang="en-US" sz="1000" dirty="0">
                <a:solidFill>
                  <a:schemeClr val="bg1">
                    <a:lumMod val="95000"/>
                    <a:lumOff val="5000"/>
                  </a:schemeClr>
                </a:solidFill>
              </a:rPr>
              <a:t>, N. </a:t>
            </a:r>
            <a:r>
              <a:rPr lang="en-US" sz="1000" dirty="0" err="1">
                <a:solidFill>
                  <a:schemeClr val="bg1">
                    <a:lumMod val="95000"/>
                    <a:lumOff val="5000"/>
                  </a:schemeClr>
                </a:solidFill>
              </a:rPr>
              <a:t>Kalantarians</a:t>
            </a:r>
            <a:r>
              <a:rPr lang="en-US" sz="1000" dirty="0">
                <a:solidFill>
                  <a:schemeClr val="bg1">
                    <a:lumMod val="95000"/>
                    <a:lumOff val="5000"/>
                  </a:schemeClr>
                </a:solidFill>
              </a:rPr>
              <a:t>, N. </a:t>
            </a:r>
            <a:r>
              <a:rPr lang="en-US" sz="1000" dirty="0" err="1">
                <a:solidFill>
                  <a:schemeClr val="bg1">
                    <a:lumMod val="95000"/>
                    <a:lumOff val="5000"/>
                  </a:schemeClr>
                </a:solidFill>
              </a:rPr>
              <a:t>Liyanage</a:t>
            </a:r>
            <a:r>
              <a:rPr lang="en-US" sz="1000" dirty="0">
                <a:solidFill>
                  <a:schemeClr val="bg1">
                    <a:lumMod val="95000"/>
                    <a:lumOff val="5000"/>
                  </a:schemeClr>
                </a:solidFill>
              </a:rPr>
              <a:t>, V.V. </a:t>
            </a:r>
            <a:r>
              <a:rPr lang="en-US" sz="1000" dirty="0" err="1">
                <a:solidFill>
                  <a:schemeClr val="bg1">
                    <a:lumMod val="95000"/>
                    <a:lumOff val="5000"/>
                  </a:schemeClr>
                </a:solidFill>
              </a:rPr>
              <a:t>Nelyubin</a:t>
            </a:r>
            <a:r>
              <a:rPr lang="en-US" sz="1000" dirty="0">
                <a:solidFill>
                  <a:schemeClr val="bg1">
                    <a:lumMod val="95000"/>
                    <a:lumOff val="5000"/>
                  </a:schemeClr>
                </a:solidFill>
              </a:rPr>
              <a:t>, B. </a:t>
            </a:r>
            <a:r>
              <a:rPr lang="en-US" sz="1000" dirty="0" err="1">
                <a:solidFill>
                  <a:schemeClr val="bg1">
                    <a:lumMod val="95000"/>
                    <a:lumOff val="5000"/>
                  </a:schemeClr>
                </a:solidFill>
              </a:rPr>
              <a:t>Norum</a:t>
            </a:r>
            <a:r>
              <a:rPr lang="en-US" sz="1000" dirty="0">
                <a:solidFill>
                  <a:schemeClr val="bg1">
                    <a:lumMod val="95000"/>
                    <a:lumOff val="5000"/>
                  </a:schemeClr>
                </a:solidFill>
              </a:rPr>
              <a:t>, K. </a:t>
            </a:r>
            <a:r>
              <a:rPr lang="en-US" sz="1000" dirty="0" err="1">
                <a:solidFill>
                  <a:schemeClr val="bg1">
                    <a:lumMod val="95000"/>
                    <a:lumOff val="5000"/>
                  </a:schemeClr>
                </a:solidFill>
              </a:rPr>
              <a:t>Paschke</a:t>
            </a:r>
            <a:r>
              <a:rPr lang="en-US" sz="1000" dirty="0">
                <a:solidFill>
                  <a:schemeClr val="bg1">
                    <a:lumMod val="95000"/>
                    <a:lumOff val="5000"/>
                  </a:schemeClr>
                </a:solidFill>
              </a:rPr>
              <a:t>, M. </a:t>
            </a:r>
            <a:r>
              <a:rPr lang="en-US" sz="1000" dirty="0" err="1">
                <a:solidFill>
                  <a:schemeClr val="bg1">
                    <a:lumMod val="95000"/>
                    <a:lumOff val="5000"/>
                  </a:schemeClr>
                </a:solidFill>
              </a:rPr>
              <a:t>Shabestari</a:t>
            </a:r>
            <a:r>
              <a:rPr lang="en-US" sz="1000" dirty="0">
                <a:solidFill>
                  <a:schemeClr val="bg1">
                    <a:lumMod val="95000"/>
                    <a:lumOff val="5000"/>
                  </a:schemeClr>
                </a:solidFill>
              </a:rPr>
              <a:t>, J. Singh, A. Tobias, K. Wang, X. </a:t>
            </a:r>
            <a:r>
              <a:rPr lang="en-US" sz="1000" dirty="0" err="1">
                <a:solidFill>
                  <a:schemeClr val="bg1">
                    <a:lumMod val="95000"/>
                    <a:lumOff val="5000"/>
                  </a:schemeClr>
                </a:solidFill>
              </a:rPr>
              <a:t>Zheng</a:t>
            </a:r>
            <a:r>
              <a:rPr lang="en-US" sz="1000" dirty="0">
                <a:solidFill>
                  <a:schemeClr val="bg1">
                    <a:lumMod val="95000"/>
                    <a:lumOff val="5000"/>
                  </a:schemeClr>
                </a:solidFill>
              </a:rPr>
              <a:t> </a:t>
            </a:r>
            <a:r>
              <a:rPr lang="en-US" sz="1200" b="1" dirty="0">
                <a:solidFill>
                  <a:schemeClr val="bg1">
                    <a:lumMod val="95000"/>
                    <a:lumOff val="5000"/>
                  </a:schemeClr>
                </a:solidFill>
              </a:rPr>
              <a:t>(University of Virginia</a:t>
            </a:r>
            <a:r>
              <a:rPr lang="en-US" sz="1000" dirty="0" smtClean="0">
                <a:solidFill>
                  <a:schemeClr val="bg1">
                    <a:lumMod val="95000"/>
                    <a:lumOff val="5000"/>
                  </a:schemeClr>
                </a:solidFill>
              </a:rPr>
              <a:t>), J</a:t>
            </a:r>
            <a:r>
              <a:rPr lang="en-US" sz="1000" dirty="0">
                <a:solidFill>
                  <a:schemeClr val="bg1">
                    <a:lumMod val="95000"/>
                    <a:lumOff val="5000"/>
                  </a:schemeClr>
                </a:solidFill>
              </a:rPr>
              <a:t>. </a:t>
            </a:r>
            <a:r>
              <a:rPr lang="en-US" sz="1000" dirty="0" err="1">
                <a:solidFill>
                  <a:schemeClr val="bg1">
                    <a:lumMod val="95000"/>
                    <a:lumOff val="5000"/>
                  </a:schemeClr>
                </a:solidFill>
              </a:rPr>
              <a:t>Birchall</a:t>
            </a:r>
            <a:r>
              <a:rPr lang="en-US" sz="1000" dirty="0">
                <a:solidFill>
                  <a:schemeClr val="bg1">
                    <a:lumMod val="95000"/>
                    <a:lumOff val="5000"/>
                  </a:schemeClr>
                </a:solidFill>
              </a:rPr>
              <a:t>, M.T.W. </a:t>
            </a:r>
            <a:r>
              <a:rPr lang="en-US" sz="1000" dirty="0" err="1">
                <a:solidFill>
                  <a:schemeClr val="bg1">
                    <a:lumMod val="95000"/>
                    <a:lumOff val="5000"/>
                  </a:schemeClr>
                </a:solidFill>
              </a:rPr>
              <a:t>Gericke</a:t>
            </a:r>
            <a:r>
              <a:rPr lang="en-US" sz="1000" dirty="0">
                <a:solidFill>
                  <a:schemeClr val="bg1">
                    <a:lumMod val="95000"/>
                    <a:lumOff val="5000"/>
                  </a:schemeClr>
                </a:solidFill>
              </a:rPr>
              <a:t>, W.R. Falk, L. Lee, R. </a:t>
            </a:r>
            <a:r>
              <a:rPr lang="en-US" sz="1000" dirty="0" err="1">
                <a:solidFill>
                  <a:schemeClr val="bg1">
                    <a:lumMod val="95000"/>
                    <a:lumOff val="5000"/>
                  </a:schemeClr>
                </a:solidFill>
              </a:rPr>
              <a:t>Mahurin</a:t>
            </a:r>
            <a:r>
              <a:rPr lang="en-US" sz="1000" dirty="0">
                <a:solidFill>
                  <a:schemeClr val="bg1">
                    <a:lumMod val="95000"/>
                    <a:lumOff val="5000"/>
                  </a:schemeClr>
                </a:solidFill>
              </a:rPr>
              <a:t>, S.A. Page, W.T.H. van </a:t>
            </a:r>
            <a:r>
              <a:rPr lang="en-US" sz="1000" dirty="0" err="1">
                <a:solidFill>
                  <a:schemeClr val="bg1">
                    <a:lumMod val="95000"/>
                    <a:lumOff val="5000"/>
                  </a:schemeClr>
                </a:solidFill>
              </a:rPr>
              <a:t>Oers</a:t>
            </a:r>
            <a:r>
              <a:rPr lang="en-US" sz="1000" dirty="0">
                <a:solidFill>
                  <a:schemeClr val="bg1">
                    <a:lumMod val="95000"/>
                    <a:lumOff val="5000"/>
                  </a:schemeClr>
                </a:solidFill>
              </a:rPr>
              <a:t>, V. </a:t>
            </a:r>
            <a:r>
              <a:rPr lang="en-US" sz="1000" dirty="0" err="1">
                <a:solidFill>
                  <a:schemeClr val="bg1">
                    <a:lumMod val="95000"/>
                    <a:lumOff val="5000"/>
                  </a:schemeClr>
                </a:solidFill>
              </a:rPr>
              <a:t>Tvaskis</a:t>
            </a:r>
            <a:r>
              <a:rPr lang="en-US" sz="1000" dirty="0">
                <a:solidFill>
                  <a:schemeClr val="bg1">
                    <a:lumMod val="95000"/>
                    <a:lumOff val="5000"/>
                  </a:schemeClr>
                </a:solidFill>
              </a:rPr>
              <a:t> </a:t>
            </a:r>
            <a:r>
              <a:rPr lang="en-US" sz="1200" b="1" dirty="0">
                <a:solidFill>
                  <a:schemeClr val="bg1">
                    <a:lumMod val="95000"/>
                    <a:lumOff val="5000"/>
                  </a:schemeClr>
                </a:solidFill>
              </a:rPr>
              <a:t>(University </a:t>
            </a:r>
            <a:r>
              <a:rPr lang="en-US" sz="1200" b="1" dirty="0" smtClean="0">
                <a:solidFill>
                  <a:schemeClr val="bg1">
                    <a:lumMod val="95000"/>
                    <a:lumOff val="5000"/>
                  </a:schemeClr>
                </a:solidFill>
              </a:rPr>
              <a:t>of Manitoba), </a:t>
            </a:r>
            <a:r>
              <a:rPr lang="en-US" sz="1000" dirty="0" smtClean="0">
                <a:solidFill>
                  <a:schemeClr val="bg1">
                    <a:lumMod val="95000"/>
                    <a:lumOff val="5000"/>
                  </a:schemeClr>
                </a:solidFill>
              </a:rPr>
              <a:t>S</a:t>
            </a:r>
            <a:r>
              <a:rPr lang="en-US" sz="1000" dirty="0">
                <a:solidFill>
                  <a:schemeClr val="bg1">
                    <a:lumMod val="95000"/>
                    <a:lumOff val="5000"/>
                  </a:schemeClr>
                </a:solidFill>
              </a:rPr>
              <a:t>. Johnston, </a:t>
            </a:r>
            <a:r>
              <a:rPr lang="en-US" sz="1000" b="1" dirty="0">
                <a:solidFill>
                  <a:srgbClr val="00B0F0"/>
                </a:solidFill>
              </a:rPr>
              <a:t>K.S. </a:t>
            </a:r>
            <a:r>
              <a:rPr lang="en-US" sz="1000" b="1" dirty="0" smtClean="0">
                <a:solidFill>
                  <a:srgbClr val="00B0F0"/>
                </a:solidFill>
              </a:rPr>
              <a:t>Kumar</a:t>
            </a:r>
            <a:r>
              <a:rPr lang="en-US" sz="1000" dirty="0" smtClean="0">
                <a:solidFill>
                  <a:schemeClr val="bg1">
                    <a:lumMod val="95000"/>
                    <a:lumOff val="5000"/>
                  </a:schemeClr>
                </a:solidFill>
              </a:rPr>
              <a:t>, </a:t>
            </a:r>
            <a:r>
              <a:rPr lang="en-US" sz="1000" dirty="0">
                <a:solidFill>
                  <a:schemeClr val="bg1">
                    <a:lumMod val="95000"/>
                    <a:lumOff val="5000"/>
                  </a:schemeClr>
                </a:solidFill>
              </a:rPr>
              <a:t>J. </a:t>
            </a:r>
            <a:r>
              <a:rPr lang="en-US" sz="1000" dirty="0" err="1">
                <a:solidFill>
                  <a:schemeClr val="bg1">
                    <a:lumMod val="95000"/>
                    <a:lumOff val="5000"/>
                  </a:schemeClr>
                </a:solidFill>
              </a:rPr>
              <a:t>Mammei</a:t>
            </a:r>
            <a:r>
              <a:rPr lang="en-US" sz="1000" dirty="0">
                <a:solidFill>
                  <a:schemeClr val="bg1">
                    <a:lumMod val="95000"/>
                    <a:lumOff val="5000"/>
                  </a:schemeClr>
                </a:solidFill>
              </a:rPr>
              <a:t>, L. Mercado, R. </a:t>
            </a:r>
            <a:r>
              <a:rPr lang="en-US" sz="1000" dirty="0" err="1">
                <a:solidFill>
                  <a:schemeClr val="bg1">
                    <a:lumMod val="95000"/>
                    <a:lumOff val="5000"/>
                  </a:schemeClr>
                </a:solidFill>
              </a:rPr>
              <a:t>Miskimen</a:t>
            </a:r>
            <a:r>
              <a:rPr lang="en-US" sz="1000" dirty="0">
                <a:solidFill>
                  <a:schemeClr val="bg1">
                    <a:lumMod val="95000"/>
                    <a:lumOff val="5000"/>
                  </a:schemeClr>
                </a:solidFill>
              </a:rPr>
              <a:t>, S. Riordan, J. Wexler </a:t>
            </a:r>
            <a:r>
              <a:rPr lang="en-US" sz="1200" b="1" dirty="0">
                <a:solidFill>
                  <a:schemeClr val="bg1">
                    <a:lumMod val="95000"/>
                    <a:lumOff val="5000"/>
                  </a:schemeClr>
                </a:solidFill>
              </a:rPr>
              <a:t>(University of Massachusetts, </a:t>
            </a:r>
            <a:r>
              <a:rPr lang="en-US" sz="1200" b="1" dirty="0" smtClean="0">
                <a:solidFill>
                  <a:schemeClr val="bg1">
                    <a:lumMod val="95000"/>
                    <a:lumOff val="5000"/>
                  </a:schemeClr>
                </a:solidFill>
              </a:rPr>
              <a:t>Amherst), </a:t>
            </a:r>
          </a:p>
          <a:p>
            <a:pPr>
              <a:lnSpc>
                <a:spcPct val="150000"/>
              </a:lnSpc>
            </a:pPr>
            <a:r>
              <a:rPr lang="en-US" sz="1000" dirty="0" smtClean="0">
                <a:solidFill>
                  <a:schemeClr val="bg1">
                    <a:lumMod val="95000"/>
                    <a:lumOff val="5000"/>
                  </a:schemeClr>
                </a:solidFill>
              </a:rPr>
              <a:t>V</a:t>
            </a:r>
            <a:r>
              <a:rPr lang="en-US" sz="1000" dirty="0">
                <a:solidFill>
                  <a:schemeClr val="bg1">
                    <a:lumMod val="95000"/>
                    <a:lumOff val="5000"/>
                  </a:schemeClr>
                </a:solidFill>
              </a:rPr>
              <a:t>. Bellini, A. </a:t>
            </a:r>
            <a:r>
              <a:rPr lang="en-US" sz="1000" dirty="0" err="1">
                <a:solidFill>
                  <a:schemeClr val="bg1">
                    <a:lumMod val="95000"/>
                    <a:lumOff val="5000"/>
                  </a:schemeClr>
                </a:solidFill>
              </a:rPr>
              <a:t>Giusa</a:t>
            </a:r>
            <a:r>
              <a:rPr lang="en-US" sz="1000" dirty="0">
                <a:solidFill>
                  <a:schemeClr val="bg1">
                    <a:lumMod val="95000"/>
                    <a:lumOff val="5000"/>
                  </a:schemeClr>
                </a:solidFill>
              </a:rPr>
              <a:t>, F. </a:t>
            </a:r>
            <a:r>
              <a:rPr lang="en-US" sz="1000" dirty="0" err="1">
                <a:solidFill>
                  <a:schemeClr val="bg1">
                    <a:lumMod val="95000"/>
                    <a:lumOff val="5000"/>
                  </a:schemeClr>
                </a:solidFill>
              </a:rPr>
              <a:t>Mammoliti</a:t>
            </a:r>
            <a:r>
              <a:rPr lang="en-US" sz="1000" dirty="0">
                <a:solidFill>
                  <a:schemeClr val="bg1">
                    <a:lumMod val="95000"/>
                    <a:lumOff val="5000"/>
                  </a:schemeClr>
                </a:solidFill>
              </a:rPr>
              <a:t>, G. Russo,  M.L. </a:t>
            </a:r>
            <a:r>
              <a:rPr lang="en-US" sz="1000" dirty="0" err="1">
                <a:solidFill>
                  <a:schemeClr val="bg1">
                    <a:lumMod val="95000"/>
                    <a:lumOff val="5000"/>
                  </a:schemeClr>
                </a:solidFill>
              </a:rPr>
              <a:t>Sperduto</a:t>
            </a:r>
            <a:r>
              <a:rPr lang="en-US" sz="1000" dirty="0">
                <a:solidFill>
                  <a:schemeClr val="bg1">
                    <a:lumMod val="95000"/>
                    <a:lumOff val="5000"/>
                  </a:schemeClr>
                </a:solidFill>
              </a:rPr>
              <a:t>,  C.M. </a:t>
            </a:r>
            <a:r>
              <a:rPr lang="en-US" sz="1200" b="1" dirty="0" err="1">
                <a:solidFill>
                  <a:schemeClr val="bg1">
                    <a:lumMod val="95000"/>
                    <a:lumOff val="5000"/>
                  </a:schemeClr>
                </a:solidFill>
              </a:rPr>
              <a:t>Sutera</a:t>
            </a:r>
            <a:r>
              <a:rPr lang="en-US" sz="1200" b="1" dirty="0">
                <a:solidFill>
                  <a:schemeClr val="bg1">
                    <a:lumMod val="95000"/>
                    <a:lumOff val="5000"/>
                  </a:schemeClr>
                </a:solidFill>
              </a:rPr>
              <a:t> (INFN </a:t>
            </a:r>
            <a:r>
              <a:rPr lang="en-US" sz="1200" b="1" dirty="0" err="1">
                <a:solidFill>
                  <a:schemeClr val="bg1">
                    <a:lumMod val="95000"/>
                    <a:lumOff val="5000"/>
                  </a:schemeClr>
                </a:solidFill>
              </a:rPr>
              <a:t>Sezione</a:t>
            </a:r>
            <a:r>
              <a:rPr lang="en-US" sz="1200" b="1" dirty="0">
                <a:solidFill>
                  <a:schemeClr val="bg1">
                    <a:lumMod val="95000"/>
                    <a:lumOff val="5000"/>
                  </a:schemeClr>
                </a:solidFill>
              </a:rPr>
              <a:t> di Catania and </a:t>
            </a:r>
            <a:r>
              <a:rPr lang="en-US" sz="1200" b="1" dirty="0" err="1">
                <a:solidFill>
                  <a:schemeClr val="bg1">
                    <a:lumMod val="95000"/>
                    <a:lumOff val="5000"/>
                  </a:schemeClr>
                </a:solidFill>
              </a:rPr>
              <a:t>Universita</a:t>
            </a:r>
            <a:r>
              <a:rPr lang="en-US" sz="1200" b="1" dirty="0">
                <a:solidFill>
                  <a:schemeClr val="bg1">
                    <a:lumMod val="95000"/>
                    <a:lumOff val="5000"/>
                  </a:schemeClr>
                </a:solidFill>
              </a:rPr>
              <a:t>' di </a:t>
            </a:r>
            <a:r>
              <a:rPr lang="en-US" sz="1200" b="1" dirty="0" smtClean="0">
                <a:solidFill>
                  <a:schemeClr val="bg1">
                    <a:lumMod val="95000"/>
                    <a:lumOff val="5000"/>
                  </a:schemeClr>
                </a:solidFill>
              </a:rPr>
              <a:t>Catania), </a:t>
            </a:r>
            <a:r>
              <a:rPr lang="en-US" sz="1000" dirty="0" smtClean="0">
                <a:solidFill>
                  <a:schemeClr val="bg1">
                    <a:lumMod val="95000"/>
                    <a:lumOff val="5000"/>
                  </a:schemeClr>
                </a:solidFill>
              </a:rPr>
              <a:t>D.S</a:t>
            </a:r>
            <a:r>
              <a:rPr lang="en-US" sz="1000" dirty="0">
                <a:solidFill>
                  <a:schemeClr val="bg1">
                    <a:lumMod val="95000"/>
                    <a:lumOff val="5000"/>
                  </a:schemeClr>
                </a:solidFill>
              </a:rPr>
              <a:t>. Armstrong, T.D. </a:t>
            </a:r>
            <a:r>
              <a:rPr lang="en-US" sz="1000" dirty="0" err="1">
                <a:solidFill>
                  <a:schemeClr val="bg1">
                    <a:lumMod val="95000"/>
                    <a:lumOff val="5000"/>
                  </a:schemeClr>
                </a:solidFill>
              </a:rPr>
              <a:t>Averett</a:t>
            </a:r>
            <a:r>
              <a:rPr lang="en-US" sz="1000" dirty="0">
                <a:solidFill>
                  <a:schemeClr val="bg1">
                    <a:lumMod val="95000"/>
                    <a:lumOff val="5000"/>
                  </a:schemeClr>
                </a:solidFill>
              </a:rPr>
              <a:t>, W. </a:t>
            </a:r>
            <a:r>
              <a:rPr lang="en-US" sz="1000" dirty="0" err="1">
                <a:solidFill>
                  <a:schemeClr val="bg1">
                    <a:lumMod val="95000"/>
                    <a:lumOff val="5000"/>
                  </a:schemeClr>
                </a:solidFill>
              </a:rPr>
              <a:t>Deconinck</a:t>
            </a:r>
            <a:r>
              <a:rPr lang="en-US" sz="1000" dirty="0">
                <a:solidFill>
                  <a:schemeClr val="bg1">
                    <a:lumMod val="95000"/>
                    <a:lumOff val="5000"/>
                  </a:schemeClr>
                </a:solidFill>
              </a:rPr>
              <a:t>, J. </a:t>
            </a:r>
            <a:r>
              <a:rPr lang="en-US" sz="1000" dirty="0" err="1">
                <a:solidFill>
                  <a:schemeClr val="bg1">
                    <a:lumMod val="95000"/>
                    <a:lumOff val="5000"/>
                  </a:schemeClr>
                </a:solidFill>
              </a:rPr>
              <a:t>Katich</a:t>
            </a:r>
            <a:r>
              <a:rPr lang="en-US" sz="1000" dirty="0">
                <a:solidFill>
                  <a:schemeClr val="bg1">
                    <a:lumMod val="95000"/>
                    <a:lumOff val="5000"/>
                  </a:schemeClr>
                </a:solidFill>
              </a:rPr>
              <a:t>, J.P. </a:t>
            </a:r>
            <a:r>
              <a:rPr lang="en-US" sz="1000" dirty="0" err="1">
                <a:solidFill>
                  <a:schemeClr val="bg1">
                    <a:lumMod val="95000"/>
                    <a:lumOff val="5000"/>
                  </a:schemeClr>
                </a:solidFill>
              </a:rPr>
              <a:t>Leckey</a:t>
            </a:r>
            <a:r>
              <a:rPr lang="en-US" sz="1000" dirty="0">
                <a:solidFill>
                  <a:schemeClr val="bg1">
                    <a:lumMod val="95000"/>
                    <a:lumOff val="5000"/>
                  </a:schemeClr>
                </a:solidFill>
              </a:rPr>
              <a:t> </a:t>
            </a:r>
            <a:r>
              <a:rPr lang="en-US" sz="1200" b="1" dirty="0">
                <a:solidFill>
                  <a:schemeClr val="bg1">
                    <a:lumMod val="95000"/>
                    <a:lumOff val="5000"/>
                  </a:schemeClr>
                </a:solidFill>
              </a:rPr>
              <a:t>(College of William &amp; Mary</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K</a:t>
            </a:r>
            <a:r>
              <a:rPr lang="en-US" sz="1000" dirty="0">
                <a:solidFill>
                  <a:schemeClr val="bg1">
                    <a:lumMod val="95000"/>
                    <a:lumOff val="5000"/>
                  </a:schemeClr>
                </a:solidFill>
              </a:rPr>
              <a:t>. Grimm, K. Johnston, N. </a:t>
            </a:r>
            <a:r>
              <a:rPr lang="en-US" sz="1000" dirty="0" err="1">
                <a:solidFill>
                  <a:schemeClr val="bg1">
                    <a:lumMod val="95000"/>
                    <a:lumOff val="5000"/>
                  </a:schemeClr>
                </a:solidFill>
              </a:rPr>
              <a:t>Simicevic</a:t>
            </a:r>
            <a:r>
              <a:rPr lang="en-US" sz="1000" dirty="0">
                <a:solidFill>
                  <a:schemeClr val="bg1">
                    <a:lumMod val="95000"/>
                    <a:lumOff val="5000"/>
                  </a:schemeClr>
                </a:solidFill>
              </a:rPr>
              <a:t>, S. Wells </a:t>
            </a:r>
            <a:r>
              <a:rPr lang="en-US" sz="1200" b="1" dirty="0">
                <a:solidFill>
                  <a:schemeClr val="bg1">
                    <a:lumMod val="95000"/>
                    <a:lumOff val="5000"/>
                  </a:schemeClr>
                </a:solidFill>
              </a:rPr>
              <a:t>(Louisiana Tech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L</a:t>
            </a:r>
            <a:r>
              <a:rPr lang="en-US" sz="1000" dirty="0">
                <a:solidFill>
                  <a:schemeClr val="bg1">
                    <a:lumMod val="95000"/>
                    <a:lumOff val="5000"/>
                  </a:schemeClr>
                </a:solidFill>
              </a:rPr>
              <a:t>. El </a:t>
            </a:r>
            <a:r>
              <a:rPr lang="en-US" sz="1000" dirty="0" err="1">
                <a:solidFill>
                  <a:schemeClr val="bg1">
                    <a:lumMod val="95000"/>
                    <a:lumOff val="5000"/>
                  </a:schemeClr>
                </a:solidFill>
              </a:rPr>
              <a:t>Fassi</a:t>
            </a:r>
            <a:r>
              <a:rPr lang="en-US" sz="1000" dirty="0">
                <a:solidFill>
                  <a:schemeClr val="bg1">
                    <a:lumMod val="95000"/>
                    <a:lumOff val="5000"/>
                  </a:schemeClr>
                </a:solidFill>
              </a:rPr>
              <a:t>, R. Gilman, G. </a:t>
            </a:r>
            <a:r>
              <a:rPr lang="en-US" sz="1000" dirty="0" err="1">
                <a:solidFill>
                  <a:schemeClr val="bg1">
                    <a:lumMod val="95000"/>
                    <a:lumOff val="5000"/>
                  </a:schemeClr>
                </a:solidFill>
              </a:rPr>
              <a:t>Kumbartzki</a:t>
            </a:r>
            <a:r>
              <a:rPr lang="en-US" sz="1000" dirty="0">
                <a:solidFill>
                  <a:schemeClr val="bg1">
                    <a:lumMod val="95000"/>
                    <a:lumOff val="5000"/>
                  </a:schemeClr>
                </a:solidFill>
              </a:rPr>
              <a:t>,  R. </a:t>
            </a:r>
            <a:r>
              <a:rPr lang="en-US" sz="1000" dirty="0" err="1">
                <a:solidFill>
                  <a:schemeClr val="bg1">
                    <a:lumMod val="95000"/>
                    <a:lumOff val="5000"/>
                  </a:schemeClr>
                </a:solidFill>
              </a:rPr>
              <a:t>Ransome</a:t>
            </a:r>
            <a:r>
              <a:rPr lang="en-US" sz="1000" dirty="0">
                <a:solidFill>
                  <a:schemeClr val="bg1">
                    <a:lumMod val="95000"/>
                    <a:lumOff val="5000"/>
                  </a:schemeClr>
                </a:solidFill>
              </a:rPr>
              <a:t> </a:t>
            </a:r>
            <a:r>
              <a:rPr lang="en-US" sz="1200" b="1" dirty="0">
                <a:solidFill>
                  <a:schemeClr val="bg1">
                    <a:lumMod val="95000"/>
                    <a:lumOff val="5000"/>
                  </a:schemeClr>
                </a:solidFill>
              </a:rPr>
              <a:t>(Rutgers </a:t>
            </a:r>
            <a:r>
              <a:rPr lang="en-US" sz="1200" b="1" dirty="0" smtClean="0">
                <a:solidFill>
                  <a:schemeClr val="bg1">
                    <a:lumMod val="95000"/>
                    <a:lumOff val="5000"/>
                  </a:schemeClr>
                </a:solidFill>
              </a:rPr>
              <a:t>University),</a:t>
            </a:r>
            <a:r>
              <a:rPr lang="en-US" sz="1000" dirty="0" smtClean="0">
                <a:solidFill>
                  <a:schemeClr val="bg1">
                    <a:lumMod val="95000"/>
                    <a:lumOff val="5000"/>
                  </a:schemeClr>
                </a:solidFill>
              </a:rPr>
              <a:t> J</a:t>
            </a:r>
            <a:r>
              <a:rPr lang="en-US" sz="1000" dirty="0">
                <a:solidFill>
                  <a:schemeClr val="bg1">
                    <a:lumMod val="95000"/>
                    <a:lumOff val="5000"/>
                  </a:schemeClr>
                </a:solidFill>
              </a:rPr>
              <a:t>. Arrington, K. </a:t>
            </a:r>
            <a:r>
              <a:rPr lang="en-US" sz="1000" dirty="0" err="1">
                <a:solidFill>
                  <a:schemeClr val="bg1">
                    <a:lumMod val="95000"/>
                    <a:lumOff val="5000"/>
                  </a:schemeClr>
                </a:solidFill>
              </a:rPr>
              <a:t>Hafidi</a:t>
            </a:r>
            <a:r>
              <a:rPr lang="en-US" sz="1000" dirty="0">
                <a:solidFill>
                  <a:schemeClr val="bg1">
                    <a:lumMod val="95000"/>
                    <a:lumOff val="5000"/>
                  </a:schemeClr>
                </a:solidFill>
              </a:rPr>
              <a:t>, P.E. Reimer, J. Singh </a:t>
            </a:r>
            <a:r>
              <a:rPr lang="en-US" sz="1200" b="1" dirty="0">
                <a:solidFill>
                  <a:schemeClr val="bg1">
                    <a:lumMod val="95000"/>
                    <a:lumOff val="5000"/>
                  </a:schemeClr>
                </a:solidFill>
              </a:rPr>
              <a:t>(Argonne National </a:t>
            </a:r>
            <a:r>
              <a:rPr lang="en-US" sz="1200" b="1" dirty="0" smtClean="0">
                <a:solidFill>
                  <a:schemeClr val="bg1">
                    <a:lumMod val="95000"/>
                    <a:lumOff val="5000"/>
                  </a:schemeClr>
                </a:solidFill>
              </a:rPr>
              <a:t>Lab)</a:t>
            </a:r>
            <a:r>
              <a:rPr lang="en-US" sz="1000" dirty="0" smtClean="0">
                <a:solidFill>
                  <a:schemeClr val="bg1">
                    <a:lumMod val="95000"/>
                    <a:lumOff val="5000"/>
                  </a:schemeClr>
                </a:solidFill>
              </a:rPr>
              <a:t>, P</a:t>
            </a:r>
            <a:r>
              <a:rPr lang="en-US" sz="1000" dirty="0">
                <a:solidFill>
                  <a:schemeClr val="bg1">
                    <a:lumMod val="95000"/>
                    <a:lumOff val="5000"/>
                  </a:schemeClr>
                </a:solidFill>
              </a:rPr>
              <a:t>. Cole, D. Dale, T.A. Forest, D. McNulty </a:t>
            </a:r>
            <a:r>
              <a:rPr lang="en-US" sz="1200" b="1" dirty="0">
                <a:solidFill>
                  <a:schemeClr val="bg1">
                    <a:lumMod val="95000"/>
                    <a:lumOff val="5000"/>
                  </a:schemeClr>
                </a:solidFill>
              </a:rPr>
              <a:t>(</a:t>
            </a:r>
            <a:r>
              <a:rPr lang="en-US" sz="1200" b="1" dirty="0" err="1">
                <a:solidFill>
                  <a:schemeClr val="bg1">
                    <a:lumMod val="95000"/>
                    <a:lumOff val="5000"/>
                  </a:schemeClr>
                </a:solidFill>
              </a:rPr>
              <a:t>Idhao</a:t>
            </a:r>
            <a:r>
              <a:rPr lang="en-US" sz="1200" b="1" dirty="0">
                <a:solidFill>
                  <a:schemeClr val="bg1">
                    <a:lumMod val="95000"/>
                    <a:lumOff val="5000"/>
                  </a:schemeClr>
                </a:solidFill>
              </a:rPr>
              <a:t> State University</a:t>
            </a:r>
            <a:r>
              <a:rPr lang="en-US" sz="1000" dirty="0" smtClean="0">
                <a:solidFill>
                  <a:schemeClr val="bg1">
                    <a:lumMod val="95000"/>
                    <a:lumOff val="5000"/>
                  </a:schemeClr>
                </a:solidFill>
              </a:rPr>
              <a:t>), E</a:t>
            </a:r>
            <a:r>
              <a:rPr lang="en-US" sz="1000" dirty="0">
                <a:solidFill>
                  <a:schemeClr val="bg1">
                    <a:lumMod val="95000"/>
                    <a:lumOff val="5000"/>
                  </a:schemeClr>
                </a:solidFill>
              </a:rPr>
              <a:t>. </a:t>
            </a:r>
            <a:r>
              <a:rPr lang="en-US" sz="1000" dirty="0" err="1">
                <a:solidFill>
                  <a:schemeClr val="bg1">
                    <a:lumMod val="95000"/>
                    <a:lumOff val="5000"/>
                  </a:schemeClr>
                </a:solidFill>
              </a:rPr>
              <a:t>Fuchey</a:t>
            </a:r>
            <a:r>
              <a:rPr lang="en-US" sz="1000" dirty="0">
                <a:solidFill>
                  <a:schemeClr val="bg1">
                    <a:lumMod val="95000"/>
                    <a:lumOff val="5000"/>
                  </a:schemeClr>
                </a:solidFill>
              </a:rPr>
              <a:t>, F. </a:t>
            </a:r>
            <a:r>
              <a:rPr lang="en-US" sz="1000" dirty="0" err="1">
                <a:solidFill>
                  <a:schemeClr val="bg1">
                    <a:lumMod val="95000"/>
                    <a:lumOff val="5000"/>
                  </a:schemeClr>
                </a:solidFill>
              </a:rPr>
              <a:t>Itard</a:t>
            </a:r>
            <a:r>
              <a:rPr lang="en-US" sz="1000" dirty="0">
                <a:solidFill>
                  <a:schemeClr val="bg1">
                    <a:lumMod val="95000"/>
                    <a:lumOff val="5000"/>
                  </a:schemeClr>
                </a:solidFill>
              </a:rPr>
              <a:t>, C. </a:t>
            </a:r>
            <a:r>
              <a:rPr lang="en-US" sz="1000" dirty="0" smtClean="0">
                <a:solidFill>
                  <a:schemeClr val="bg1">
                    <a:lumMod val="95000"/>
                    <a:lumOff val="5000"/>
                  </a:schemeClr>
                </a:solidFill>
              </a:rPr>
              <a:t>Muñoz </a:t>
            </a:r>
            <a:r>
              <a:rPr lang="en-US" sz="1000" dirty="0">
                <a:solidFill>
                  <a:schemeClr val="bg1">
                    <a:lumMod val="95000"/>
                    <a:lumOff val="5000"/>
                  </a:schemeClr>
                </a:solidFill>
              </a:rPr>
              <a:t>Camacho </a:t>
            </a:r>
            <a:r>
              <a:rPr lang="en-US" sz="1200" b="1" dirty="0">
                <a:solidFill>
                  <a:schemeClr val="bg1">
                    <a:lumMod val="95000"/>
                    <a:lumOff val="5000"/>
                  </a:schemeClr>
                </a:solidFill>
              </a:rPr>
              <a:t>(LPC Clermont, </a:t>
            </a:r>
            <a:r>
              <a:rPr lang="en-US" sz="1200" b="1" dirty="0" err="1" smtClean="0">
                <a:solidFill>
                  <a:schemeClr val="bg1">
                    <a:lumMod val="95000"/>
                    <a:lumOff val="5000"/>
                  </a:schemeClr>
                </a:solidFill>
              </a:rPr>
              <a:t>Universit</a:t>
            </a:r>
            <a:r>
              <a:rPr lang="en-US" sz="1200" b="1" dirty="0" err="1">
                <a:solidFill>
                  <a:schemeClr val="bg1">
                    <a:lumMod val="95000"/>
                    <a:lumOff val="5000"/>
                  </a:schemeClr>
                </a:solidFill>
              </a:rPr>
              <a:t>è</a:t>
            </a:r>
            <a:r>
              <a:rPr lang="en-US" sz="1200" b="1" dirty="0" smtClean="0">
                <a:solidFill>
                  <a:schemeClr val="bg1">
                    <a:lumMod val="95000"/>
                    <a:lumOff val="5000"/>
                  </a:schemeClr>
                </a:solidFill>
              </a:rPr>
              <a:t> </a:t>
            </a:r>
            <a:r>
              <a:rPr lang="en-US" sz="1200" b="1" dirty="0" err="1">
                <a:solidFill>
                  <a:schemeClr val="bg1">
                    <a:lumMod val="95000"/>
                    <a:lumOff val="5000"/>
                  </a:schemeClr>
                </a:solidFill>
              </a:rPr>
              <a:t>Blaise</a:t>
            </a:r>
            <a:r>
              <a:rPr lang="en-US" sz="1200" b="1" dirty="0">
                <a:solidFill>
                  <a:schemeClr val="bg1">
                    <a:lumMod val="95000"/>
                    <a:lumOff val="5000"/>
                  </a:schemeClr>
                </a:solidFill>
              </a:rPr>
              <a:t> </a:t>
            </a:r>
            <a:r>
              <a:rPr lang="en-US" sz="1200" b="1" dirty="0" smtClean="0">
                <a:solidFill>
                  <a:schemeClr val="bg1">
                    <a:lumMod val="95000"/>
                    <a:lumOff val="5000"/>
                  </a:schemeClr>
                </a:solidFill>
              </a:rPr>
              <a:t>Pascal), </a:t>
            </a:r>
            <a:r>
              <a:rPr lang="en-US" sz="1000" dirty="0" smtClean="0">
                <a:solidFill>
                  <a:schemeClr val="bg1">
                    <a:lumMod val="95000"/>
                    <a:lumOff val="5000"/>
                  </a:schemeClr>
                </a:solidFill>
              </a:rPr>
              <a:t>J.H</a:t>
            </a:r>
            <a:r>
              <a:rPr lang="en-US" sz="1000" dirty="0">
                <a:solidFill>
                  <a:schemeClr val="bg1">
                    <a:lumMod val="95000"/>
                    <a:lumOff val="5000"/>
                  </a:schemeClr>
                </a:solidFill>
              </a:rPr>
              <a:t>. Lee, P.M. King, J. Roche </a:t>
            </a:r>
            <a:r>
              <a:rPr lang="en-US" sz="1200" b="1" dirty="0">
                <a:solidFill>
                  <a:schemeClr val="bg1">
                    <a:lumMod val="95000"/>
                    <a:lumOff val="5000"/>
                  </a:schemeClr>
                </a:solidFill>
              </a:rPr>
              <a:t>(Ohio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E</a:t>
            </a:r>
            <a:r>
              <a:rPr lang="en-US" sz="1000" dirty="0">
                <a:solidFill>
                  <a:schemeClr val="bg1">
                    <a:lumMod val="95000"/>
                    <a:lumOff val="5000"/>
                  </a:schemeClr>
                </a:solidFill>
              </a:rPr>
              <a:t>. </a:t>
            </a:r>
            <a:r>
              <a:rPr lang="en-US" sz="1000" dirty="0" err="1">
                <a:solidFill>
                  <a:schemeClr val="bg1">
                    <a:lumMod val="95000"/>
                    <a:lumOff val="5000"/>
                  </a:schemeClr>
                </a:solidFill>
              </a:rPr>
              <a:t>Cisbani</a:t>
            </a:r>
            <a:r>
              <a:rPr lang="en-US" sz="1000" dirty="0">
                <a:solidFill>
                  <a:schemeClr val="bg1">
                    <a:lumMod val="95000"/>
                    <a:lumOff val="5000"/>
                  </a:schemeClr>
                </a:solidFill>
              </a:rPr>
              <a:t>, S. </a:t>
            </a:r>
            <a:r>
              <a:rPr lang="en-US" sz="1000" dirty="0" err="1">
                <a:solidFill>
                  <a:schemeClr val="bg1">
                    <a:lumMod val="95000"/>
                    <a:lumOff val="5000"/>
                  </a:schemeClr>
                </a:solidFill>
              </a:rPr>
              <a:t>Frullani</a:t>
            </a:r>
            <a:r>
              <a:rPr lang="en-US" sz="1000" dirty="0">
                <a:solidFill>
                  <a:schemeClr val="bg1">
                    <a:lumMod val="95000"/>
                    <a:lumOff val="5000"/>
                  </a:schemeClr>
                </a:solidFill>
              </a:rPr>
              <a:t>, F. Garibaldi </a:t>
            </a:r>
            <a:r>
              <a:rPr lang="en-US" sz="1200" b="1" dirty="0">
                <a:solidFill>
                  <a:schemeClr val="bg1">
                    <a:lumMod val="95000"/>
                    <a:lumOff val="5000"/>
                  </a:schemeClr>
                </a:solidFill>
              </a:rPr>
              <a:t>(INFN </a:t>
            </a:r>
            <a:r>
              <a:rPr lang="en-US" sz="1200" b="1" dirty="0" err="1">
                <a:solidFill>
                  <a:schemeClr val="bg1">
                    <a:lumMod val="95000"/>
                    <a:lumOff val="5000"/>
                  </a:schemeClr>
                </a:solidFill>
              </a:rPr>
              <a:t>Gruppo</a:t>
            </a:r>
            <a:r>
              <a:rPr lang="en-US" sz="1200" b="1" dirty="0">
                <a:solidFill>
                  <a:schemeClr val="bg1">
                    <a:lumMod val="95000"/>
                    <a:lumOff val="5000"/>
                  </a:schemeClr>
                </a:solidFill>
              </a:rPr>
              <a:t> </a:t>
            </a:r>
            <a:r>
              <a:rPr lang="en-US" sz="1200" b="1" dirty="0" err="1">
                <a:solidFill>
                  <a:schemeClr val="bg1">
                    <a:lumMod val="95000"/>
                    <a:lumOff val="5000"/>
                  </a:schemeClr>
                </a:solidFill>
              </a:rPr>
              <a:t>Collegato</a:t>
            </a:r>
            <a:r>
              <a:rPr lang="en-US" sz="1200" b="1" dirty="0">
                <a:solidFill>
                  <a:schemeClr val="bg1">
                    <a:lumMod val="95000"/>
                    <a:lumOff val="5000"/>
                  </a:schemeClr>
                </a:solidFill>
              </a:rPr>
              <a:t> </a:t>
            </a:r>
            <a:r>
              <a:rPr lang="en-US" sz="1200" b="1" dirty="0" err="1">
                <a:solidFill>
                  <a:schemeClr val="bg1">
                    <a:lumMod val="95000"/>
                    <a:lumOff val="5000"/>
                  </a:schemeClr>
                </a:solidFill>
              </a:rPr>
              <a:t>Sanita</a:t>
            </a:r>
            <a:r>
              <a:rPr lang="en-US" sz="1200" b="1" dirty="0">
                <a:solidFill>
                  <a:schemeClr val="bg1">
                    <a:lumMod val="95000"/>
                    <a:lumOff val="5000"/>
                  </a:schemeClr>
                </a:solidFill>
              </a:rPr>
              <a:t>' and </a:t>
            </a:r>
            <a:r>
              <a:rPr lang="en-US" sz="1200" b="1" dirty="0" err="1">
                <a:solidFill>
                  <a:schemeClr val="bg1">
                    <a:lumMod val="95000"/>
                    <a:lumOff val="5000"/>
                  </a:schemeClr>
                </a:solidFill>
              </a:rPr>
              <a:t>Istituto</a:t>
            </a:r>
            <a:r>
              <a:rPr lang="en-US" sz="1200" b="1" dirty="0">
                <a:solidFill>
                  <a:schemeClr val="bg1">
                    <a:lumMod val="95000"/>
                    <a:lumOff val="5000"/>
                  </a:schemeClr>
                </a:solidFill>
              </a:rPr>
              <a:t> </a:t>
            </a:r>
            <a:r>
              <a:rPr lang="en-US" sz="1200" b="1" dirty="0" err="1">
                <a:solidFill>
                  <a:schemeClr val="bg1">
                    <a:lumMod val="95000"/>
                    <a:lumOff val="5000"/>
                  </a:schemeClr>
                </a:solidFill>
              </a:rPr>
              <a:t>Superiore</a:t>
            </a:r>
            <a:r>
              <a:rPr lang="en-US" sz="1200" b="1" dirty="0">
                <a:solidFill>
                  <a:schemeClr val="bg1">
                    <a:lumMod val="95000"/>
                    <a:lumOff val="5000"/>
                  </a:schemeClr>
                </a:solidFill>
              </a:rPr>
              <a:t> di </a:t>
            </a:r>
            <a:r>
              <a:rPr lang="en-US" sz="1200" b="1" dirty="0" err="1" smtClean="0">
                <a:solidFill>
                  <a:schemeClr val="bg1">
                    <a:lumMod val="95000"/>
                    <a:lumOff val="5000"/>
                  </a:schemeClr>
                </a:solidFill>
              </a:rPr>
              <a:t>Sanitá</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R</a:t>
            </a:r>
            <a:r>
              <a:rPr lang="en-US" sz="1000" dirty="0">
                <a:solidFill>
                  <a:schemeClr val="bg1">
                    <a:lumMod val="95000"/>
                    <a:lumOff val="5000"/>
                  </a:schemeClr>
                </a:solidFill>
              </a:rPr>
              <a:t>. De Leo, L. </a:t>
            </a:r>
            <a:r>
              <a:rPr lang="en-US" sz="1000" dirty="0" err="1">
                <a:solidFill>
                  <a:schemeClr val="bg1">
                    <a:lumMod val="95000"/>
                    <a:lumOff val="5000"/>
                  </a:schemeClr>
                </a:solidFill>
              </a:rPr>
              <a:t>Lagamba</a:t>
            </a:r>
            <a:r>
              <a:rPr lang="en-US" sz="1000" dirty="0">
                <a:solidFill>
                  <a:schemeClr val="bg1">
                    <a:lumMod val="95000"/>
                    <a:lumOff val="5000"/>
                  </a:schemeClr>
                </a:solidFill>
              </a:rPr>
              <a:t>, S. </a:t>
            </a:r>
            <a:r>
              <a:rPr lang="en-US" sz="1000" dirty="0" err="1">
                <a:solidFill>
                  <a:schemeClr val="bg1">
                    <a:lumMod val="95000"/>
                    <a:lumOff val="5000"/>
                  </a:schemeClr>
                </a:solidFill>
              </a:rPr>
              <a:t>Marrone</a:t>
            </a:r>
            <a:r>
              <a:rPr lang="en-US" sz="1000" dirty="0">
                <a:solidFill>
                  <a:schemeClr val="bg1">
                    <a:lumMod val="95000"/>
                    <a:lumOff val="5000"/>
                  </a:schemeClr>
                </a:solidFill>
              </a:rPr>
              <a:t> </a:t>
            </a:r>
            <a:r>
              <a:rPr lang="en-US" sz="1200" b="1" dirty="0">
                <a:solidFill>
                  <a:schemeClr val="bg1">
                    <a:lumMod val="95000"/>
                    <a:lumOff val="5000"/>
                  </a:schemeClr>
                </a:solidFill>
              </a:rPr>
              <a:t>(INFN, </a:t>
            </a:r>
            <a:r>
              <a:rPr lang="en-US" sz="1200" b="1" dirty="0" err="1">
                <a:solidFill>
                  <a:schemeClr val="bg1">
                    <a:lumMod val="95000"/>
                    <a:lumOff val="5000"/>
                  </a:schemeClr>
                </a:solidFill>
              </a:rPr>
              <a:t>Sezione</a:t>
            </a:r>
            <a:r>
              <a:rPr lang="en-US" sz="1200" b="1" dirty="0">
                <a:solidFill>
                  <a:schemeClr val="bg1">
                    <a:lumMod val="95000"/>
                    <a:lumOff val="5000"/>
                  </a:schemeClr>
                </a:solidFill>
              </a:rPr>
              <a:t> di Bari and University di </a:t>
            </a:r>
            <a:r>
              <a:rPr lang="en-US" sz="1200" b="1" dirty="0" smtClean="0">
                <a:solidFill>
                  <a:schemeClr val="bg1">
                    <a:lumMod val="95000"/>
                    <a:lumOff val="5000"/>
                  </a:schemeClr>
                </a:solidFill>
              </a:rPr>
              <a:t>Bari), </a:t>
            </a:r>
            <a:r>
              <a:rPr lang="en-US" sz="1000" dirty="0" smtClean="0">
                <a:solidFill>
                  <a:schemeClr val="bg1">
                    <a:lumMod val="95000"/>
                    <a:lumOff val="5000"/>
                  </a:schemeClr>
                </a:solidFill>
              </a:rPr>
              <a:t>F</a:t>
            </a:r>
            <a:r>
              <a:rPr lang="en-US" sz="1000" dirty="0">
                <a:solidFill>
                  <a:schemeClr val="bg1">
                    <a:lumMod val="95000"/>
                    <a:lumOff val="5000"/>
                  </a:schemeClr>
                </a:solidFill>
              </a:rPr>
              <a:t>. </a:t>
            </a:r>
            <a:r>
              <a:rPr lang="en-US" sz="1000" dirty="0" err="1">
                <a:solidFill>
                  <a:schemeClr val="bg1">
                    <a:lumMod val="95000"/>
                    <a:lumOff val="5000"/>
                  </a:schemeClr>
                </a:solidFill>
              </a:rPr>
              <a:t>Meddi</a:t>
            </a:r>
            <a:r>
              <a:rPr lang="en-US" sz="1000" dirty="0">
                <a:solidFill>
                  <a:schemeClr val="bg1">
                    <a:lumMod val="95000"/>
                    <a:lumOff val="5000"/>
                  </a:schemeClr>
                </a:solidFill>
              </a:rPr>
              <a:t>, G.M. </a:t>
            </a:r>
            <a:r>
              <a:rPr lang="en-US" sz="1000" dirty="0" err="1">
                <a:solidFill>
                  <a:schemeClr val="bg1">
                    <a:lumMod val="95000"/>
                    <a:lumOff val="5000"/>
                  </a:schemeClr>
                </a:solidFill>
              </a:rPr>
              <a:t>Urciuoli</a:t>
            </a:r>
            <a:r>
              <a:rPr lang="en-US" sz="1000" dirty="0">
                <a:solidFill>
                  <a:schemeClr val="bg1">
                    <a:lumMod val="95000"/>
                    <a:lumOff val="5000"/>
                  </a:schemeClr>
                </a:solidFill>
              </a:rPr>
              <a:t> </a:t>
            </a:r>
            <a:r>
              <a:rPr lang="en-US" sz="1200" b="1" dirty="0">
                <a:solidFill>
                  <a:schemeClr val="bg1">
                    <a:lumMod val="95000"/>
                    <a:lumOff val="5000"/>
                  </a:schemeClr>
                </a:solidFill>
              </a:rPr>
              <a:t>(</a:t>
            </a:r>
            <a:r>
              <a:rPr lang="en-US" sz="1200" b="1" dirty="0" err="1">
                <a:solidFill>
                  <a:schemeClr val="bg1">
                    <a:lumMod val="95000"/>
                    <a:lumOff val="5000"/>
                  </a:schemeClr>
                </a:solidFill>
              </a:rPr>
              <a:t>Dipartimento</a:t>
            </a:r>
            <a:r>
              <a:rPr lang="en-US" sz="1200" b="1" dirty="0">
                <a:solidFill>
                  <a:schemeClr val="bg1">
                    <a:lumMod val="95000"/>
                    <a:lumOff val="5000"/>
                  </a:schemeClr>
                </a:solidFill>
              </a:rPr>
              <a:t> di </a:t>
            </a:r>
            <a:r>
              <a:rPr lang="en-US" sz="1200" b="1" dirty="0" err="1">
                <a:solidFill>
                  <a:schemeClr val="bg1">
                    <a:lumMod val="95000"/>
                    <a:lumOff val="5000"/>
                  </a:schemeClr>
                </a:solidFill>
              </a:rPr>
              <a:t>Fisica</a:t>
            </a:r>
            <a:r>
              <a:rPr lang="en-US" sz="1200" b="1" dirty="0">
                <a:solidFill>
                  <a:schemeClr val="bg1">
                    <a:lumMod val="95000"/>
                    <a:lumOff val="5000"/>
                  </a:schemeClr>
                </a:solidFill>
              </a:rPr>
              <a:t> </a:t>
            </a:r>
            <a:r>
              <a:rPr lang="en-US" sz="1200" b="1" dirty="0" err="1">
                <a:solidFill>
                  <a:schemeClr val="bg1">
                    <a:lumMod val="95000"/>
                    <a:lumOff val="5000"/>
                  </a:schemeClr>
                </a:solidFill>
              </a:rPr>
              <a:t>dell'Universita</a:t>
            </a:r>
            <a:r>
              <a:rPr lang="en-US" sz="1200" b="1" dirty="0">
                <a:solidFill>
                  <a:schemeClr val="bg1">
                    <a:lumMod val="95000"/>
                    <a:lumOff val="5000"/>
                  </a:schemeClr>
                </a:solidFill>
              </a:rPr>
              <a:t>' la </a:t>
            </a:r>
            <a:r>
              <a:rPr lang="en-US" sz="1200" b="1" dirty="0" err="1">
                <a:solidFill>
                  <a:schemeClr val="bg1">
                    <a:lumMod val="95000"/>
                    <a:lumOff val="5000"/>
                  </a:schemeClr>
                </a:solidFill>
              </a:rPr>
              <a:t>Sapienza</a:t>
            </a:r>
            <a:r>
              <a:rPr lang="en-US" sz="1200" b="1" dirty="0">
                <a:solidFill>
                  <a:schemeClr val="bg1">
                    <a:lumMod val="95000"/>
                    <a:lumOff val="5000"/>
                  </a:schemeClr>
                </a:solidFill>
              </a:rPr>
              <a:t> and INFN </a:t>
            </a:r>
            <a:r>
              <a:rPr lang="en-US" sz="1200" b="1" dirty="0" err="1">
                <a:solidFill>
                  <a:schemeClr val="bg1">
                    <a:lumMod val="95000"/>
                    <a:lumOff val="5000"/>
                  </a:schemeClr>
                </a:solidFill>
              </a:rPr>
              <a:t>Sezione</a:t>
            </a:r>
            <a:r>
              <a:rPr lang="en-US" sz="1200" b="1" dirty="0">
                <a:solidFill>
                  <a:schemeClr val="bg1">
                    <a:lumMod val="95000"/>
                    <a:lumOff val="5000"/>
                  </a:schemeClr>
                </a:solidFill>
              </a:rPr>
              <a:t> di </a:t>
            </a:r>
            <a:r>
              <a:rPr lang="en-US" sz="1200" b="1" dirty="0" smtClean="0">
                <a:solidFill>
                  <a:schemeClr val="bg1">
                    <a:lumMod val="95000"/>
                    <a:lumOff val="5000"/>
                  </a:schemeClr>
                </a:solidFill>
              </a:rPr>
              <a:t>Roma), </a:t>
            </a:r>
            <a:r>
              <a:rPr lang="en-US" sz="1000" dirty="0" smtClean="0">
                <a:solidFill>
                  <a:schemeClr val="bg1">
                    <a:lumMod val="95000"/>
                    <a:lumOff val="5000"/>
                  </a:schemeClr>
                </a:solidFill>
              </a:rPr>
              <a:t>R</a:t>
            </a:r>
            <a:r>
              <a:rPr lang="en-US" sz="1000" dirty="0">
                <a:solidFill>
                  <a:schemeClr val="bg1">
                    <a:lumMod val="95000"/>
                    <a:lumOff val="5000"/>
                  </a:schemeClr>
                </a:solidFill>
              </a:rPr>
              <a:t>. Holmes, P. Souder </a:t>
            </a:r>
            <a:r>
              <a:rPr lang="en-US" sz="1200" b="1" dirty="0">
                <a:solidFill>
                  <a:schemeClr val="bg1">
                    <a:lumMod val="95000"/>
                    <a:lumOff val="5000"/>
                  </a:schemeClr>
                </a:solidFill>
              </a:rPr>
              <a:t>(Syracuse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G</a:t>
            </a:r>
            <a:r>
              <a:rPr lang="en-US" sz="1000" dirty="0">
                <a:solidFill>
                  <a:schemeClr val="bg1">
                    <a:lumMod val="95000"/>
                    <a:lumOff val="5000"/>
                  </a:schemeClr>
                </a:solidFill>
              </a:rPr>
              <a:t>. Franklin, B. Quinn </a:t>
            </a:r>
            <a:r>
              <a:rPr lang="en-US" sz="1200" b="1" dirty="0">
                <a:solidFill>
                  <a:schemeClr val="bg1">
                    <a:lumMod val="95000"/>
                    <a:lumOff val="5000"/>
                  </a:schemeClr>
                </a:solidFill>
              </a:rPr>
              <a:t>(Carnegie Mellon University</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W. Duvall, A. Lee</a:t>
            </a:r>
            <a:r>
              <a:rPr lang="en-US" sz="1200" dirty="0" smtClean="0">
                <a:solidFill>
                  <a:schemeClr val="bg1">
                    <a:lumMod val="95000"/>
                    <a:lumOff val="5000"/>
                  </a:schemeClr>
                </a:solidFill>
              </a:rPr>
              <a:t>, </a:t>
            </a:r>
            <a:r>
              <a:rPr lang="en-US" sz="1000" dirty="0" smtClean="0">
                <a:solidFill>
                  <a:schemeClr val="bg1">
                    <a:lumMod val="95000"/>
                    <a:lumOff val="5000"/>
                  </a:schemeClr>
                </a:solidFill>
              </a:rPr>
              <a:t>M</a:t>
            </a:r>
            <a:r>
              <a:rPr lang="en-US" sz="1000" dirty="0">
                <a:solidFill>
                  <a:schemeClr val="bg1">
                    <a:lumMod val="95000"/>
                    <a:lumOff val="5000"/>
                  </a:schemeClr>
                </a:solidFill>
              </a:rPr>
              <a:t>. Pitt </a:t>
            </a:r>
            <a:r>
              <a:rPr lang="en-US" sz="1200" b="1" dirty="0">
                <a:solidFill>
                  <a:schemeClr val="bg1">
                    <a:lumMod val="95000"/>
                    <a:lumOff val="5000"/>
                  </a:schemeClr>
                </a:solidFill>
              </a:rPr>
              <a:t>(Virginia Polytechnic Institute and State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J.A</a:t>
            </a:r>
            <a:r>
              <a:rPr lang="en-US" sz="1000" dirty="0">
                <a:solidFill>
                  <a:schemeClr val="bg1">
                    <a:lumMod val="95000"/>
                    <a:lumOff val="5000"/>
                  </a:schemeClr>
                </a:solidFill>
              </a:rPr>
              <a:t>. Dunne, D. </a:t>
            </a:r>
            <a:r>
              <a:rPr lang="en-US" sz="1000" dirty="0" err="1">
                <a:solidFill>
                  <a:schemeClr val="bg1">
                    <a:lumMod val="95000"/>
                    <a:lumOff val="5000"/>
                  </a:schemeClr>
                </a:solidFill>
              </a:rPr>
              <a:t>Dutta</a:t>
            </a:r>
            <a:r>
              <a:rPr lang="en-US" sz="1000" dirty="0">
                <a:solidFill>
                  <a:schemeClr val="bg1">
                    <a:lumMod val="95000"/>
                    <a:lumOff val="5000"/>
                  </a:schemeClr>
                </a:solidFill>
              </a:rPr>
              <a:t> </a:t>
            </a:r>
            <a:r>
              <a:rPr lang="en-US" sz="1200" b="1" dirty="0">
                <a:solidFill>
                  <a:schemeClr val="bg1">
                    <a:lumMod val="95000"/>
                    <a:lumOff val="5000"/>
                  </a:schemeClr>
                </a:solidFill>
              </a:rPr>
              <a:t>(Mississippi State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A.T</a:t>
            </a:r>
            <a:r>
              <a:rPr lang="en-US" sz="1000" dirty="0">
                <a:solidFill>
                  <a:schemeClr val="bg1">
                    <a:lumMod val="95000"/>
                    <a:lumOff val="5000"/>
                  </a:schemeClr>
                </a:solidFill>
              </a:rPr>
              <a:t>. </a:t>
            </a:r>
            <a:r>
              <a:rPr lang="en-US" sz="1000" dirty="0" err="1">
                <a:solidFill>
                  <a:schemeClr val="bg1">
                    <a:lumMod val="95000"/>
                    <a:lumOff val="5000"/>
                  </a:schemeClr>
                </a:solidFill>
              </a:rPr>
              <a:t>Katramatou</a:t>
            </a:r>
            <a:r>
              <a:rPr lang="en-US" sz="1000" dirty="0">
                <a:solidFill>
                  <a:schemeClr val="bg1">
                    <a:lumMod val="95000"/>
                    <a:lumOff val="5000"/>
                  </a:schemeClr>
                </a:solidFill>
              </a:rPr>
              <a:t>, G. G. </a:t>
            </a:r>
            <a:r>
              <a:rPr lang="en-US" sz="1000" dirty="0" err="1">
                <a:solidFill>
                  <a:schemeClr val="bg1">
                    <a:lumMod val="95000"/>
                    <a:lumOff val="5000"/>
                  </a:schemeClr>
                </a:solidFill>
              </a:rPr>
              <a:t>Petratos</a:t>
            </a:r>
            <a:r>
              <a:rPr lang="en-US" sz="1000" dirty="0">
                <a:solidFill>
                  <a:schemeClr val="bg1">
                    <a:lumMod val="95000"/>
                    <a:lumOff val="5000"/>
                  </a:schemeClr>
                </a:solidFill>
              </a:rPr>
              <a:t> </a:t>
            </a:r>
            <a:r>
              <a:rPr lang="en-US" sz="1200" b="1" dirty="0">
                <a:solidFill>
                  <a:schemeClr val="bg1">
                    <a:lumMod val="95000"/>
                    <a:lumOff val="5000"/>
                  </a:schemeClr>
                </a:solidFill>
              </a:rPr>
              <a:t>(Kent State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A</a:t>
            </a:r>
            <a:r>
              <a:rPr lang="en-US" sz="1000" dirty="0">
                <a:solidFill>
                  <a:schemeClr val="bg1">
                    <a:lumMod val="95000"/>
                    <a:lumOff val="5000"/>
                  </a:schemeClr>
                </a:solidFill>
              </a:rPr>
              <a:t>. </a:t>
            </a:r>
            <a:r>
              <a:rPr lang="en-US" sz="1000" dirty="0" err="1">
                <a:solidFill>
                  <a:schemeClr val="bg1">
                    <a:lumMod val="95000"/>
                    <a:lumOff val="5000"/>
                  </a:schemeClr>
                </a:solidFill>
              </a:rPr>
              <a:t>Ahmidouch</a:t>
            </a:r>
            <a:r>
              <a:rPr lang="en-US" sz="1000" dirty="0">
                <a:solidFill>
                  <a:schemeClr val="bg1">
                    <a:lumMod val="95000"/>
                    <a:lumOff val="5000"/>
                  </a:schemeClr>
                </a:solidFill>
              </a:rPr>
              <a:t>, S. </a:t>
            </a:r>
            <a:r>
              <a:rPr lang="en-US" sz="1000" dirty="0" err="1">
                <a:solidFill>
                  <a:schemeClr val="bg1">
                    <a:lumMod val="95000"/>
                    <a:lumOff val="5000"/>
                  </a:schemeClr>
                </a:solidFill>
              </a:rPr>
              <a:t>Danagoulian</a:t>
            </a:r>
            <a:r>
              <a:rPr lang="en-US" sz="1000" dirty="0">
                <a:solidFill>
                  <a:schemeClr val="bg1">
                    <a:lumMod val="95000"/>
                    <a:lumOff val="5000"/>
                  </a:schemeClr>
                </a:solidFill>
              </a:rPr>
              <a:t> </a:t>
            </a:r>
            <a:r>
              <a:rPr lang="en-US" sz="1200" b="1" dirty="0">
                <a:solidFill>
                  <a:schemeClr val="bg1">
                    <a:lumMod val="95000"/>
                    <a:lumOff val="5000"/>
                  </a:schemeClr>
                </a:solidFill>
              </a:rPr>
              <a:t>(North Carolina </a:t>
            </a:r>
            <a:r>
              <a:rPr lang="en-US" sz="1200" b="1" dirty="0" smtClean="0">
                <a:solidFill>
                  <a:schemeClr val="bg1">
                    <a:lumMod val="95000"/>
                    <a:lumOff val="5000"/>
                  </a:schemeClr>
                </a:solidFill>
              </a:rPr>
              <a:t>A&amp;T </a:t>
            </a:r>
            <a:r>
              <a:rPr lang="en-US" sz="1200" b="1" dirty="0">
                <a:solidFill>
                  <a:schemeClr val="bg1">
                    <a:lumMod val="95000"/>
                    <a:lumOff val="5000"/>
                  </a:schemeClr>
                </a:solidFill>
              </a:rPr>
              <a:t>State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S</a:t>
            </a:r>
            <a:r>
              <a:rPr lang="en-US" sz="1000" dirty="0">
                <a:solidFill>
                  <a:schemeClr val="bg1">
                    <a:lumMod val="95000"/>
                    <a:lumOff val="5000"/>
                  </a:schemeClr>
                </a:solidFill>
              </a:rPr>
              <a:t>. Kowalski, V. </a:t>
            </a:r>
            <a:r>
              <a:rPr lang="en-US" sz="1000" dirty="0" err="1">
                <a:solidFill>
                  <a:schemeClr val="bg1">
                    <a:lumMod val="95000"/>
                    <a:lumOff val="5000"/>
                  </a:schemeClr>
                </a:solidFill>
              </a:rPr>
              <a:t>Sulkosky</a:t>
            </a:r>
            <a:r>
              <a:rPr lang="en-US" sz="1000" dirty="0">
                <a:solidFill>
                  <a:schemeClr val="bg1">
                    <a:lumMod val="95000"/>
                    <a:lumOff val="5000"/>
                  </a:schemeClr>
                </a:solidFill>
              </a:rPr>
              <a:t> </a:t>
            </a:r>
            <a:r>
              <a:rPr lang="en-US" sz="1200" b="1" dirty="0">
                <a:solidFill>
                  <a:schemeClr val="bg1">
                    <a:lumMod val="95000"/>
                    <a:lumOff val="5000"/>
                  </a:schemeClr>
                </a:solidFill>
              </a:rPr>
              <a:t>(MIT) </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P</a:t>
            </a:r>
            <a:r>
              <a:rPr lang="en-US" sz="1000" dirty="0">
                <a:solidFill>
                  <a:schemeClr val="bg1">
                    <a:lumMod val="95000"/>
                    <a:lumOff val="5000"/>
                  </a:schemeClr>
                </a:solidFill>
              </a:rPr>
              <a:t>. </a:t>
            </a:r>
            <a:r>
              <a:rPr lang="en-US" sz="1000" dirty="0" err="1">
                <a:solidFill>
                  <a:schemeClr val="bg1">
                    <a:lumMod val="95000"/>
                    <a:lumOff val="5000"/>
                  </a:schemeClr>
                </a:solidFill>
              </a:rPr>
              <a:t>Decowski</a:t>
            </a:r>
            <a:r>
              <a:rPr lang="en-US" sz="1000" dirty="0">
                <a:solidFill>
                  <a:schemeClr val="bg1">
                    <a:lumMod val="95000"/>
                    <a:lumOff val="5000"/>
                  </a:schemeClr>
                </a:solidFill>
              </a:rPr>
              <a:t> </a:t>
            </a:r>
            <a:r>
              <a:rPr lang="en-US" sz="1200" b="1" dirty="0">
                <a:solidFill>
                  <a:schemeClr val="bg1">
                    <a:lumMod val="95000"/>
                    <a:lumOff val="5000"/>
                  </a:schemeClr>
                </a:solidFill>
              </a:rPr>
              <a:t>(Smith </a:t>
            </a:r>
            <a:r>
              <a:rPr lang="en-US" sz="1200" b="1" dirty="0" smtClean="0">
                <a:solidFill>
                  <a:schemeClr val="bg1">
                    <a:lumMod val="95000"/>
                    <a:lumOff val="5000"/>
                  </a:schemeClr>
                </a:solidFill>
              </a:rPr>
              <a:t>College), </a:t>
            </a:r>
            <a:r>
              <a:rPr lang="en-US" sz="1000" dirty="0" smtClean="0">
                <a:solidFill>
                  <a:schemeClr val="bg1">
                    <a:lumMod val="95000"/>
                    <a:lumOff val="5000"/>
                  </a:schemeClr>
                </a:solidFill>
              </a:rPr>
              <a:t>J</a:t>
            </a:r>
            <a:r>
              <a:rPr lang="en-US" sz="1000" dirty="0">
                <a:solidFill>
                  <a:schemeClr val="bg1">
                    <a:lumMod val="95000"/>
                    <a:lumOff val="5000"/>
                  </a:schemeClr>
                </a:solidFill>
              </a:rPr>
              <a:t>. </a:t>
            </a:r>
            <a:r>
              <a:rPr lang="en-US" sz="1000" dirty="0" err="1">
                <a:solidFill>
                  <a:schemeClr val="bg1">
                    <a:lumMod val="95000"/>
                    <a:lumOff val="5000"/>
                  </a:schemeClr>
                </a:solidFill>
              </a:rPr>
              <a:t>Erler</a:t>
            </a:r>
            <a:r>
              <a:rPr lang="en-US" sz="1000" dirty="0">
                <a:solidFill>
                  <a:schemeClr val="bg1">
                    <a:lumMod val="95000"/>
                    <a:lumOff val="5000"/>
                  </a:schemeClr>
                </a:solidFill>
              </a:rPr>
              <a:t> </a:t>
            </a:r>
            <a:r>
              <a:rPr lang="en-US" sz="1200" b="1" dirty="0">
                <a:solidFill>
                  <a:schemeClr val="bg1">
                    <a:lumMod val="95000"/>
                    <a:lumOff val="5000"/>
                  </a:schemeClr>
                </a:solidFill>
              </a:rPr>
              <a:t>(Universidad </a:t>
            </a:r>
            <a:r>
              <a:rPr lang="en-US" sz="1200" b="1" dirty="0" err="1" smtClean="0">
                <a:solidFill>
                  <a:schemeClr val="bg1">
                    <a:lumMod val="95000"/>
                    <a:lumOff val="5000"/>
                  </a:schemeClr>
                </a:solidFill>
              </a:rPr>
              <a:t>Aut</a:t>
            </a:r>
            <a:r>
              <a:rPr lang="en-US" sz="1200" b="1" dirty="0" err="1">
                <a:solidFill>
                  <a:schemeClr val="bg1">
                    <a:lumMod val="95000"/>
                    <a:lumOff val="5000"/>
                  </a:schemeClr>
                </a:solidFill>
              </a:rPr>
              <a:t>ó</a:t>
            </a:r>
            <a:r>
              <a:rPr lang="en-US" sz="1200" b="1" dirty="0" err="1" smtClean="0">
                <a:solidFill>
                  <a:schemeClr val="bg1">
                    <a:lumMod val="95000"/>
                    <a:lumOff val="5000"/>
                  </a:schemeClr>
                </a:solidFill>
              </a:rPr>
              <a:t>noma</a:t>
            </a:r>
            <a:r>
              <a:rPr lang="en-US" sz="1200" b="1" dirty="0" smtClean="0">
                <a:solidFill>
                  <a:schemeClr val="bg1">
                    <a:lumMod val="95000"/>
                    <a:lumOff val="5000"/>
                  </a:schemeClr>
                </a:solidFill>
              </a:rPr>
              <a:t> </a:t>
            </a:r>
            <a:r>
              <a:rPr lang="en-US" sz="1200" b="1" dirty="0">
                <a:solidFill>
                  <a:schemeClr val="bg1">
                    <a:lumMod val="95000"/>
                    <a:lumOff val="5000"/>
                  </a:schemeClr>
                </a:solidFill>
              </a:rPr>
              <a:t>de </a:t>
            </a:r>
            <a:r>
              <a:rPr lang="en-US" sz="1200" b="1" dirty="0" smtClean="0">
                <a:solidFill>
                  <a:schemeClr val="bg1">
                    <a:lumMod val="95000"/>
                    <a:lumOff val="5000"/>
                  </a:schemeClr>
                </a:solidFill>
              </a:rPr>
              <a:t>México</a:t>
            </a:r>
            <a:r>
              <a:rPr lang="en-US" sz="1200" b="1" dirty="0">
                <a:solidFill>
                  <a:schemeClr val="bg1">
                    <a:lumMod val="95000"/>
                    <a:lumOff val="5000"/>
                  </a:schemeClr>
                </a:solidFill>
              </a:rPr>
              <a:t>) </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M.J</a:t>
            </a:r>
            <a:r>
              <a:rPr lang="en-US" sz="1000" dirty="0">
                <a:solidFill>
                  <a:schemeClr val="bg1">
                    <a:lumMod val="95000"/>
                    <a:lumOff val="5000"/>
                  </a:schemeClr>
                </a:solidFill>
              </a:rPr>
              <a:t>. Ramsey-</a:t>
            </a:r>
            <a:r>
              <a:rPr lang="en-US" sz="1000" dirty="0" err="1">
                <a:solidFill>
                  <a:schemeClr val="bg1">
                    <a:lumMod val="95000"/>
                    <a:lumOff val="5000"/>
                  </a:schemeClr>
                </a:solidFill>
              </a:rPr>
              <a:t>Musolf</a:t>
            </a:r>
            <a:r>
              <a:rPr lang="en-US" sz="1000" dirty="0">
                <a:solidFill>
                  <a:schemeClr val="bg1">
                    <a:lumMod val="95000"/>
                    <a:lumOff val="5000"/>
                  </a:schemeClr>
                </a:solidFill>
              </a:rPr>
              <a:t> </a:t>
            </a:r>
            <a:r>
              <a:rPr lang="en-US" sz="1200" b="1" dirty="0">
                <a:solidFill>
                  <a:schemeClr val="bg1">
                    <a:lumMod val="95000"/>
                    <a:lumOff val="5000"/>
                  </a:schemeClr>
                </a:solidFill>
              </a:rPr>
              <a:t>(University of Wisconsin, </a:t>
            </a:r>
            <a:r>
              <a:rPr lang="en-US" sz="1200" b="1" dirty="0" smtClean="0">
                <a:solidFill>
                  <a:schemeClr val="bg1">
                    <a:lumMod val="95000"/>
                    <a:lumOff val="5000"/>
                  </a:schemeClr>
                </a:solidFill>
              </a:rPr>
              <a:t>Madison), </a:t>
            </a:r>
            <a:r>
              <a:rPr lang="en-US" sz="1000" dirty="0" err="1" smtClean="0">
                <a:solidFill>
                  <a:schemeClr val="bg1">
                    <a:lumMod val="95000"/>
                    <a:lumOff val="5000"/>
                  </a:schemeClr>
                </a:solidFill>
              </a:rPr>
              <a:t>Yu.G</a:t>
            </a:r>
            <a:r>
              <a:rPr lang="en-US" sz="1000" dirty="0">
                <a:solidFill>
                  <a:schemeClr val="bg1">
                    <a:lumMod val="95000"/>
                    <a:lumOff val="5000"/>
                  </a:schemeClr>
                </a:solidFill>
              </a:rPr>
              <a:t>. </a:t>
            </a:r>
            <a:r>
              <a:rPr lang="en-US" sz="1000" dirty="0" err="1">
                <a:solidFill>
                  <a:schemeClr val="bg1">
                    <a:lumMod val="95000"/>
                    <a:lumOff val="5000"/>
                  </a:schemeClr>
                </a:solidFill>
              </a:rPr>
              <a:t>Kolomensky</a:t>
            </a:r>
            <a:r>
              <a:rPr lang="en-US" sz="1000" dirty="0">
                <a:solidFill>
                  <a:schemeClr val="bg1">
                    <a:lumMod val="95000"/>
                    <a:lumOff val="5000"/>
                  </a:schemeClr>
                </a:solidFill>
              </a:rPr>
              <a:t> </a:t>
            </a:r>
            <a:r>
              <a:rPr lang="en-US" sz="1200" b="1" dirty="0">
                <a:solidFill>
                  <a:schemeClr val="bg1">
                    <a:lumMod val="95000"/>
                    <a:lumOff val="5000"/>
                  </a:schemeClr>
                </a:solidFill>
              </a:rPr>
              <a:t>(University of California, </a:t>
            </a:r>
            <a:r>
              <a:rPr lang="en-US" sz="1200" b="1" dirty="0" smtClean="0">
                <a:solidFill>
                  <a:schemeClr val="bg1">
                    <a:lumMod val="95000"/>
                    <a:lumOff val="5000"/>
                  </a:schemeClr>
                </a:solidFill>
              </a:rPr>
              <a:t>Berkeley), </a:t>
            </a:r>
            <a:r>
              <a:rPr lang="en-US" sz="1000" dirty="0" smtClean="0">
                <a:solidFill>
                  <a:schemeClr val="bg1">
                    <a:lumMod val="95000"/>
                    <a:lumOff val="5000"/>
                  </a:schemeClr>
                </a:solidFill>
              </a:rPr>
              <a:t>K</a:t>
            </a:r>
            <a:r>
              <a:rPr lang="en-US" sz="1000" dirty="0">
                <a:solidFill>
                  <a:schemeClr val="bg1">
                    <a:lumMod val="95000"/>
                    <a:lumOff val="5000"/>
                  </a:schemeClr>
                </a:solidFill>
              </a:rPr>
              <a:t>. A. </a:t>
            </a:r>
            <a:r>
              <a:rPr lang="en-US" sz="1000" dirty="0" err="1">
                <a:solidFill>
                  <a:schemeClr val="bg1">
                    <a:lumMod val="95000"/>
                    <a:lumOff val="5000"/>
                  </a:schemeClr>
                </a:solidFill>
              </a:rPr>
              <a:t>Aniol</a:t>
            </a:r>
            <a:r>
              <a:rPr lang="en-US" sz="1000" dirty="0">
                <a:solidFill>
                  <a:schemeClr val="bg1">
                    <a:lumMod val="95000"/>
                    <a:lumOff val="5000"/>
                  </a:schemeClr>
                </a:solidFill>
              </a:rPr>
              <a:t> </a:t>
            </a:r>
            <a:r>
              <a:rPr lang="en-US" sz="1200" b="1" dirty="0">
                <a:solidFill>
                  <a:schemeClr val="bg1">
                    <a:lumMod val="95000"/>
                    <a:lumOff val="5000"/>
                  </a:schemeClr>
                </a:solidFill>
              </a:rPr>
              <a:t>(California State U.(Los Angeles)) </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C.A</a:t>
            </a:r>
            <a:r>
              <a:rPr lang="en-US" sz="1000" dirty="0">
                <a:solidFill>
                  <a:schemeClr val="bg1">
                    <a:lumMod val="95000"/>
                    <a:lumOff val="5000"/>
                  </a:schemeClr>
                </a:solidFill>
              </a:rPr>
              <a:t>. Davis, W.D. Ramsay </a:t>
            </a:r>
            <a:r>
              <a:rPr lang="en-US" sz="1200" b="1" dirty="0">
                <a:solidFill>
                  <a:schemeClr val="bg1">
                    <a:lumMod val="95000"/>
                    <a:lumOff val="5000"/>
                  </a:schemeClr>
                </a:solidFill>
              </a:rPr>
              <a:t>(TRIUMF) </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J.W</a:t>
            </a:r>
            <a:r>
              <a:rPr lang="en-US" sz="1000" dirty="0">
                <a:solidFill>
                  <a:schemeClr val="bg1">
                    <a:lumMod val="95000"/>
                    <a:lumOff val="5000"/>
                  </a:schemeClr>
                </a:solidFill>
              </a:rPr>
              <a:t>. Martin </a:t>
            </a:r>
            <a:r>
              <a:rPr lang="en-US" sz="1200" b="1" dirty="0">
                <a:solidFill>
                  <a:schemeClr val="bg1">
                    <a:lumMod val="95000"/>
                    <a:lumOff val="5000"/>
                  </a:schemeClr>
                </a:solidFill>
              </a:rPr>
              <a:t>(University of </a:t>
            </a:r>
            <a:r>
              <a:rPr lang="en-US" sz="1200" b="1" dirty="0" smtClean="0">
                <a:solidFill>
                  <a:schemeClr val="bg1">
                    <a:lumMod val="95000"/>
                    <a:lumOff val="5000"/>
                  </a:schemeClr>
                </a:solidFill>
              </a:rPr>
              <a:t>Winnipeg), </a:t>
            </a:r>
            <a:r>
              <a:rPr lang="en-US" sz="1000" dirty="0" smtClean="0">
                <a:solidFill>
                  <a:schemeClr val="bg1">
                    <a:lumMod val="95000"/>
                    <a:lumOff val="5000"/>
                  </a:schemeClr>
                </a:solidFill>
              </a:rPr>
              <a:t>E</a:t>
            </a:r>
            <a:r>
              <a:rPr lang="en-US" sz="1000" dirty="0">
                <a:solidFill>
                  <a:schemeClr val="bg1">
                    <a:lumMod val="95000"/>
                    <a:lumOff val="5000"/>
                  </a:schemeClr>
                </a:solidFill>
              </a:rPr>
              <a:t>. </a:t>
            </a:r>
            <a:r>
              <a:rPr lang="en-US" sz="1000" dirty="0" err="1">
                <a:solidFill>
                  <a:schemeClr val="bg1">
                    <a:lumMod val="95000"/>
                    <a:lumOff val="5000"/>
                  </a:schemeClr>
                </a:solidFill>
              </a:rPr>
              <a:t>Korkmaz</a:t>
            </a:r>
            <a:r>
              <a:rPr lang="en-US" sz="1000" dirty="0">
                <a:solidFill>
                  <a:schemeClr val="bg1">
                    <a:lumMod val="95000"/>
                    <a:lumOff val="5000"/>
                  </a:schemeClr>
                </a:solidFill>
              </a:rPr>
              <a:t> </a:t>
            </a:r>
            <a:r>
              <a:rPr lang="en-US" sz="1200" b="1" dirty="0">
                <a:solidFill>
                  <a:schemeClr val="bg1">
                    <a:lumMod val="95000"/>
                    <a:lumOff val="5000"/>
                  </a:schemeClr>
                </a:solidFill>
              </a:rPr>
              <a:t>(University of Northern British Columbia) </a:t>
            </a:r>
            <a:r>
              <a:rPr lang="en-US" sz="1200" b="1" dirty="0" smtClean="0">
                <a:solidFill>
                  <a:schemeClr val="bg1">
                    <a:lumMod val="95000"/>
                    <a:lumOff val="5000"/>
                  </a:schemeClr>
                </a:solidFill>
              </a:rPr>
              <a:t>,</a:t>
            </a:r>
            <a:r>
              <a:rPr lang="en-US" sz="1000" dirty="0" smtClean="0">
                <a:solidFill>
                  <a:schemeClr val="bg1">
                    <a:lumMod val="95000"/>
                    <a:lumOff val="5000"/>
                  </a:schemeClr>
                </a:solidFill>
              </a:rPr>
              <a:t>T</a:t>
            </a:r>
            <a:r>
              <a:rPr lang="en-US" sz="1000" dirty="0">
                <a:solidFill>
                  <a:schemeClr val="bg1">
                    <a:lumMod val="95000"/>
                    <a:lumOff val="5000"/>
                  </a:schemeClr>
                </a:solidFill>
              </a:rPr>
              <a:t>. </a:t>
            </a:r>
            <a:r>
              <a:rPr lang="en-US" sz="1000" dirty="0" err="1">
                <a:solidFill>
                  <a:schemeClr val="bg1">
                    <a:lumMod val="95000"/>
                    <a:lumOff val="5000"/>
                  </a:schemeClr>
                </a:solidFill>
              </a:rPr>
              <a:t>Holmstrom</a:t>
            </a:r>
            <a:r>
              <a:rPr lang="en-US" sz="1000" dirty="0">
                <a:solidFill>
                  <a:schemeClr val="bg1">
                    <a:lumMod val="95000"/>
                    <a:lumOff val="5000"/>
                  </a:schemeClr>
                </a:solidFill>
              </a:rPr>
              <a:t> </a:t>
            </a:r>
            <a:r>
              <a:rPr lang="en-US" sz="1200" b="1" dirty="0">
                <a:solidFill>
                  <a:schemeClr val="bg1">
                    <a:lumMod val="95000"/>
                    <a:lumOff val="5000"/>
                  </a:schemeClr>
                </a:solidFill>
              </a:rPr>
              <a:t>(Longwood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S.F</a:t>
            </a:r>
            <a:r>
              <a:rPr lang="en-US" sz="1000" dirty="0">
                <a:solidFill>
                  <a:schemeClr val="bg1">
                    <a:lumMod val="95000"/>
                    <a:lumOff val="5000"/>
                  </a:schemeClr>
                </a:solidFill>
              </a:rPr>
              <a:t>. Pate </a:t>
            </a:r>
            <a:r>
              <a:rPr lang="en-US" sz="1200" b="1" dirty="0">
                <a:solidFill>
                  <a:schemeClr val="bg1">
                    <a:lumMod val="95000"/>
                    <a:lumOff val="5000"/>
                  </a:schemeClr>
                </a:solidFill>
              </a:rPr>
              <a:t>(New Mexico State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G</a:t>
            </a:r>
            <a:r>
              <a:rPr lang="en-US" sz="1000" dirty="0">
                <a:solidFill>
                  <a:schemeClr val="bg1">
                    <a:lumMod val="95000"/>
                    <a:lumOff val="5000"/>
                  </a:schemeClr>
                </a:solidFill>
              </a:rPr>
              <a:t>. Ron </a:t>
            </a:r>
            <a:r>
              <a:rPr lang="en-US" sz="1200" b="1" dirty="0">
                <a:solidFill>
                  <a:schemeClr val="bg1">
                    <a:lumMod val="95000"/>
                    <a:lumOff val="5000"/>
                  </a:schemeClr>
                </a:solidFill>
              </a:rPr>
              <a:t>(Hebrew University of </a:t>
            </a:r>
            <a:r>
              <a:rPr lang="en-US" sz="1200" b="1" dirty="0" smtClean="0">
                <a:solidFill>
                  <a:schemeClr val="bg1">
                    <a:lumMod val="95000"/>
                    <a:lumOff val="5000"/>
                  </a:schemeClr>
                </a:solidFill>
              </a:rPr>
              <a:t>Jerusalem), </a:t>
            </a:r>
            <a:r>
              <a:rPr lang="en-US" sz="1000" dirty="0" smtClean="0">
                <a:solidFill>
                  <a:schemeClr val="bg1">
                    <a:lumMod val="95000"/>
                    <a:lumOff val="5000"/>
                  </a:schemeClr>
                </a:solidFill>
              </a:rPr>
              <a:t>D.T</a:t>
            </a:r>
            <a:r>
              <a:rPr lang="en-US" sz="1000" dirty="0">
                <a:solidFill>
                  <a:schemeClr val="bg1">
                    <a:lumMod val="95000"/>
                    <a:lumOff val="5000"/>
                  </a:schemeClr>
                </a:solidFill>
              </a:rPr>
              <a:t>. </a:t>
            </a:r>
            <a:r>
              <a:rPr lang="en-US" sz="1000" dirty="0" err="1">
                <a:solidFill>
                  <a:schemeClr val="bg1">
                    <a:lumMod val="95000"/>
                    <a:lumOff val="5000"/>
                  </a:schemeClr>
                </a:solidFill>
              </a:rPr>
              <a:t>Spayde</a:t>
            </a:r>
            <a:r>
              <a:rPr lang="en-US" sz="1000" dirty="0">
                <a:solidFill>
                  <a:schemeClr val="bg1">
                    <a:lumMod val="95000"/>
                    <a:lumOff val="5000"/>
                  </a:schemeClr>
                </a:solidFill>
              </a:rPr>
              <a:t> (</a:t>
            </a:r>
            <a:r>
              <a:rPr lang="en-US" sz="1200" b="1" dirty="0">
                <a:solidFill>
                  <a:schemeClr val="bg1">
                    <a:lumMod val="95000"/>
                    <a:lumOff val="5000"/>
                  </a:schemeClr>
                </a:solidFill>
              </a:rPr>
              <a:t>Hendrix </a:t>
            </a:r>
            <a:r>
              <a:rPr lang="en-US" sz="1200" b="1" dirty="0" smtClean="0">
                <a:solidFill>
                  <a:schemeClr val="bg1">
                    <a:lumMod val="95000"/>
                    <a:lumOff val="5000"/>
                  </a:schemeClr>
                </a:solidFill>
              </a:rPr>
              <a:t>College), </a:t>
            </a:r>
            <a:r>
              <a:rPr lang="en-US" sz="1000" dirty="0" smtClean="0">
                <a:solidFill>
                  <a:schemeClr val="bg1">
                    <a:lumMod val="95000"/>
                    <a:lumOff val="5000"/>
                  </a:schemeClr>
                </a:solidFill>
              </a:rPr>
              <a:t>P</a:t>
            </a:r>
            <a:r>
              <a:rPr lang="en-US" sz="1000" dirty="0">
                <a:solidFill>
                  <a:schemeClr val="bg1">
                    <a:lumMod val="95000"/>
                    <a:lumOff val="5000"/>
                  </a:schemeClr>
                </a:solidFill>
              </a:rPr>
              <a:t>. Markowitz </a:t>
            </a:r>
            <a:r>
              <a:rPr lang="en-US" sz="1200" b="1" dirty="0">
                <a:solidFill>
                  <a:schemeClr val="bg1">
                    <a:lumMod val="95000"/>
                    <a:lumOff val="5000"/>
                  </a:schemeClr>
                </a:solidFill>
              </a:rPr>
              <a:t>(Florida International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F.R</a:t>
            </a:r>
            <a:r>
              <a:rPr lang="en-US" sz="1000" dirty="0">
                <a:solidFill>
                  <a:schemeClr val="bg1">
                    <a:lumMod val="95000"/>
                    <a:lumOff val="5000"/>
                  </a:schemeClr>
                </a:solidFill>
              </a:rPr>
              <a:t>. </a:t>
            </a:r>
            <a:r>
              <a:rPr lang="en-US" sz="1000" dirty="0" err="1">
                <a:solidFill>
                  <a:schemeClr val="bg1">
                    <a:lumMod val="95000"/>
                    <a:lumOff val="5000"/>
                  </a:schemeClr>
                </a:solidFill>
              </a:rPr>
              <a:t>Wesselmann</a:t>
            </a:r>
            <a:r>
              <a:rPr lang="en-US" sz="1000" dirty="0">
                <a:solidFill>
                  <a:schemeClr val="bg1">
                    <a:lumMod val="95000"/>
                    <a:lumOff val="5000"/>
                  </a:schemeClr>
                </a:solidFill>
              </a:rPr>
              <a:t> </a:t>
            </a:r>
            <a:r>
              <a:rPr lang="en-US" sz="1200" b="1" dirty="0">
                <a:solidFill>
                  <a:schemeClr val="bg1">
                    <a:lumMod val="95000"/>
                    <a:lumOff val="5000"/>
                  </a:schemeClr>
                </a:solidFill>
              </a:rPr>
              <a:t>( Xavier University of </a:t>
            </a:r>
            <a:r>
              <a:rPr lang="en-US" sz="1200" b="1" dirty="0" smtClean="0">
                <a:solidFill>
                  <a:schemeClr val="bg1">
                    <a:lumMod val="95000"/>
                    <a:lumOff val="5000"/>
                  </a:schemeClr>
                </a:solidFill>
              </a:rPr>
              <a:t>Louisiana), </a:t>
            </a:r>
            <a:r>
              <a:rPr lang="en-US" sz="1000" dirty="0" smtClean="0">
                <a:solidFill>
                  <a:schemeClr val="bg1">
                    <a:lumMod val="95000"/>
                    <a:lumOff val="5000"/>
                  </a:schemeClr>
                </a:solidFill>
              </a:rPr>
              <a:t>F</a:t>
            </a:r>
            <a:r>
              <a:rPr lang="en-US" sz="1000" dirty="0">
                <a:solidFill>
                  <a:schemeClr val="bg1">
                    <a:lumMod val="95000"/>
                    <a:lumOff val="5000"/>
                  </a:schemeClr>
                </a:solidFill>
              </a:rPr>
              <a:t>. Maas</a:t>
            </a:r>
            <a:r>
              <a:rPr lang="en-US" sz="1200" b="1" dirty="0">
                <a:solidFill>
                  <a:schemeClr val="bg1">
                    <a:lumMod val="95000"/>
                    <a:lumOff val="5000"/>
                  </a:schemeClr>
                </a:solidFill>
              </a:rPr>
              <a:t>(Johannes Gutenberg </a:t>
            </a:r>
            <a:r>
              <a:rPr lang="en-US" sz="1200" b="1" dirty="0" err="1">
                <a:solidFill>
                  <a:schemeClr val="bg1">
                    <a:lumMod val="95000"/>
                    <a:lumOff val="5000"/>
                  </a:schemeClr>
                </a:solidFill>
              </a:rPr>
              <a:t>Universitaet</a:t>
            </a:r>
            <a:r>
              <a:rPr lang="en-US" sz="1200" b="1" dirty="0">
                <a:solidFill>
                  <a:schemeClr val="bg1">
                    <a:lumMod val="95000"/>
                    <a:lumOff val="5000"/>
                  </a:schemeClr>
                </a:solidFill>
              </a:rPr>
              <a:t> </a:t>
            </a:r>
            <a:r>
              <a:rPr lang="en-US" sz="1200" b="1" dirty="0" smtClean="0">
                <a:solidFill>
                  <a:schemeClr val="bg1">
                    <a:lumMod val="95000"/>
                    <a:lumOff val="5000"/>
                  </a:schemeClr>
                </a:solidFill>
              </a:rPr>
              <a:t>Mainz), </a:t>
            </a:r>
            <a:r>
              <a:rPr lang="en-US" sz="1000" dirty="0" smtClean="0">
                <a:solidFill>
                  <a:schemeClr val="bg1">
                    <a:lumMod val="95000"/>
                    <a:lumOff val="5000"/>
                  </a:schemeClr>
                </a:solidFill>
              </a:rPr>
              <a:t>C</a:t>
            </a:r>
            <a:r>
              <a:rPr lang="en-US" sz="1000" dirty="0">
                <a:solidFill>
                  <a:schemeClr val="bg1">
                    <a:lumMod val="95000"/>
                    <a:lumOff val="5000"/>
                  </a:schemeClr>
                </a:solidFill>
              </a:rPr>
              <a:t>. Hyde</a:t>
            </a:r>
            <a:r>
              <a:rPr lang="en-US" sz="1200" b="1" dirty="0">
                <a:solidFill>
                  <a:schemeClr val="bg1">
                    <a:lumMod val="95000"/>
                    <a:lumOff val="5000"/>
                  </a:schemeClr>
                </a:solidFill>
              </a:rPr>
              <a:t>(Old Dominion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F</a:t>
            </a:r>
            <a:r>
              <a:rPr lang="en-US" sz="1000" dirty="0">
                <a:solidFill>
                  <a:schemeClr val="bg1">
                    <a:lumMod val="95000"/>
                    <a:lumOff val="5000"/>
                  </a:schemeClr>
                </a:solidFill>
              </a:rPr>
              <a:t>. </a:t>
            </a:r>
            <a:r>
              <a:rPr lang="en-US" sz="1000" dirty="0" err="1">
                <a:solidFill>
                  <a:schemeClr val="bg1">
                    <a:lumMod val="95000"/>
                    <a:lumOff val="5000"/>
                  </a:schemeClr>
                </a:solidFill>
              </a:rPr>
              <a:t>Benmokhtar</a:t>
            </a:r>
            <a:r>
              <a:rPr lang="en-US" sz="1000" dirty="0">
                <a:solidFill>
                  <a:schemeClr val="bg1">
                    <a:lumMod val="95000"/>
                    <a:lumOff val="5000"/>
                  </a:schemeClr>
                </a:solidFill>
              </a:rPr>
              <a:t> </a:t>
            </a:r>
            <a:r>
              <a:rPr lang="en-US" sz="1200" b="1" dirty="0">
                <a:solidFill>
                  <a:schemeClr val="bg1">
                    <a:lumMod val="95000"/>
                    <a:lumOff val="5000"/>
                  </a:schemeClr>
                </a:solidFill>
              </a:rPr>
              <a:t>(Christopher Newport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E</a:t>
            </a:r>
            <a:r>
              <a:rPr lang="en-US" sz="1000" dirty="0">
                <a:solidFill>
                  <a:schemeClr val="bg1">
                    <a:lumMod val="95000"/>
                    <a:lumOff val="5000"/>
                  </a:schemeClr>
                </a:solidFill>
              </a:rPr>
              <a:t>. Schulte </a:t>
            </a:r>
            <a:r>
              <a:rPr lang="en-US" sz="1200" b="1" dirty="0">
                <a:solidFill>
                  <a:schemeClr val="bg1">
                    <a:lumMod val="95000"/>
                    <a:lumOff val="5000"/>
                  </a:schemeClr>
                </a:solidFill>
              </a:rPr>
              <a:t>(Temple </a:t>
            </a:r>
            <a:r>
              <a:rPr lang="en-US" sz="1200" b="1" dirty="0" smtClean="0">
                <a:solidFill>
                  <a:schemeClr val="bg1">
                    <a:lumMod val="95000"/>
                    <a:lumOff val="5000"/>
                  </a:schemeClr>
                </a:solidFill>
              </a:rPr>
              <a:t>University), </a:t>
            </a:r>
            <a:r>
              <a:rPr lang="en-US" sz="1000" dirty="0" smtClean="0">
                <a:solidFill>
                  <a:schemeClr val="bg1">
                    <a:lumMod val="95000"/>
                    <a:lumOff val="5000"/>
                  </a:schemeClr>
                </a:solidFill>
              </a:rPr>
              <a:t>M</a:t>
            </a:r>
            <a:r>
              <a:rPr lang="en-US" sz="1000" dirty="0">
                <a:solidFill>
                  <a:schemeClr val="bg1">
                    <a:lumMod val="95000"/>
                    <a:lumOff val="5000"/>
                  </a:schemeClr>
                </a:solidFill>
              </a:rPr>
              <a:t>. </a:t>
            </a:r>
            <a:r>
              <a:rPr lang="en-US" sz="1000" dirty="0" err="1">
                <a:solidFill>
                  <a:schemeClr val="bg1">
                    <a:lumMod val="95000"/>
                    <a:lumOff val="5000"/>
                  </a:schemeClr>
                </a:solidFill>
              </a:rPr>
              <a:t>Capogni</a:t>
            </a:r>
            <a:r>
              <a:rPr lang="en-US" sz="1000" dirty="0">
                <a:solidFill>
                  <a:schemeClr val="bg1">
                    <a:lumMod val="95000"/>
                    <a:lumOff val="5000"/>
                  </a:schemeClr>
                </a:solidFill>
              </a:rPr>
              <a:t> </a:t>
            </a:r>
            <a:r>
              <a:rPr lang="en-US" sz="1000" b="1" dirty="0" smtClean="0">
                <a:solidFill>
                  <a:schemeClr val="bg1">
                    <a:lumMod val="95000"/>
                    <a:lumOff val="5000"/>
                  </a:schemeClr>
                </a:solidFill>
              </a:rPr>
              <a:t>(</a:t>
            </a:r>
            <a:r>
              <a:rPr lang="en-US" sz="1200" b="1" dirty="0" err="1" smtClean="0">
                <a:solidFill>
                  <a:schemeClr val="bg1">
                    <a:lumMod val="95000"/>
                    <a:lumOff val="5000"/>
                  </a:schemeClr>
                </a:solidFill>
              </a:rPr>
              <a:t>Istituto</a:t>
            </a:r>
            <a:r>
              <a:rPr lang="en-US" sz="1200" b="1" dirty="0" smtClean="0">
                <a:solidFill>
                  <a:schemeClr val="bg1">
                    <a:lumMod val="95000"/>
                    <a:lumOff val="5000"/>
                  </a:schemeClr>
                </a:solidFill>
              </a:rPr>
              <a:t> </a:t>
            </a:r>
            <a:r>
              <a:rPr lang="en-US" sz="1200" b="1" dirty="0" err="1">
                <a:solidFill>
                  <a:schemeClr val="bg1">
                    <a:lumMod val="95000"/>
                    <a:lumOff val="5000"/>
                  </a:schemeClr>
                </a:solidFill>
              </a:rPr>
              <a:t>Nazionale</a:t>
            </a:r>
            <a:r>
              <a:rPr lang="en-US" sz="1200" b="1" dirty="0">
                <a:solidFill>
                  <a:schemeClr val="bg1">
                    <a:lumMod val="95000"/>
                    <a:lumOff val="5000"/>
                  </a:schemeClr>
                </a:solidFill>
              </a:rPr>
              <a:t> di </a:t>
            </a:r>
            <a:r>
              <a:rPr lang="en-US" sz="1200" b="1" dirty="0" err="1">
                <a:solidFill>
                  <a:schemeClr val="bg1">
                    <a:lumMod val="95000"/>
                    <a:lumOff val="5000"/>
                  </a:schemeClr>
                </a:solidFill>
              </a:rPr>
              <a:t>Metrologia</a:t>
            </a:r>
            <a:r>
              <a:rPr lang="en-US" sz="1200" b="1" dirty="0">
                <a:solidFill>
                  <a:schemeClr val="bg1">
                    <a:lumMod val="95000"/>
                    <a:lumOff val="5000"/>
                  </a:schemeClr>
                </a:solidFill>
              </a:rPr>
              <a:t> </a:t>
            </a:r>
            <a:r>
              <a:rPr lang="en-US" sz="1200" b="1" dirty="0" err="1">
                <a:solidFill>
                  <a:schemeClr val="bg1">
                    <a:lumMod val="95000"/>
                    <a:lumOff val="5000"/>
                  </a:schemeClr>
                </a:solidFill>
              </a:rPr>
              <a:t>delle</a:t>
            </a:r>
            <a:r>
              <a:rPr lang="en-US" sz="1200" b="1" dirty="0">
                <a:solidFill>
                  <a:schemeClr val="bg1">
                    <a:lumMod val="95000"/>
                    <a:lumOff val="5000"/>
                  </a:schemeClr>
                </a:solidFill>
              </a:rPr>
              <a:t> </a:t>
            </a:r>
            <a:r>
              <a:rPr lang="en-US" sz="1200" b="1" dirty="0" err="1">
                <a:solidFill>
                  <a:schemeClr val="bg1">
                    <a:lumMod val="95000"/>
                    <a:lumOff val="5000"/>
                  </a:schemeClr>
                </a:solidFill>
              </a:rPr>
              <a:t>Radiazioni</a:t>
            </a:r>
            <a:r>
              <a:rPr lang="en-US" sz="1200" b="1" dirty="0">
                <a:solidFill>
                  <a:schemeClr val="bg1">
                    <a:lumMod val="95000"/>
                    <a:lumOff val="5000"/>
                  </a:schemeClr>
                </a:solidFill>
              </a:rPr>
              <a:t> </a:t>
            </a:r>
            <a:r>
              <a:rPr lang="en-US" sz="1200" b="1" dirty="0" err="1">
                <a:solidFill>
                  <a:schemeClr val="bg1">
                    <a:lumMod val="95000"/>
                    <a:lumOff val="5000"/>
                  </a:schemeClr>
                </a:solidFill>
              </a:rPr>
              <a:t>Ionizzanti</a:t>
            </a:r>
            <a:r>
              <a:rPr lang="en-US" sz="1200" b="1" dirty="0">
                <a:solidFill>
                  <a:schemeClr val="bg1">
                    <a:lumMod val="95000"/>
                    <a:lumOff val="5000"/>
                  </a:schemeClr>
                </a:solidFill>
              </a:rPr>
              <a:t> ENEA and INFN </a:t>
            </a:r>
            <a:r>
              <a:rPr lang="en-US" sz="1200" b="1" dirty="0" err="1">
                <a:solidFill>
                  <a:schemeClr val="bg1">
                    <a:lumMod val="95000"/>
                    <a:lumOff val="5000"/>
                  </a:schemeClr>
                </a:solidFill>
              </a:rPr>
              <a:t>Gruppo</a:t>
            </a:r>
            <a:r>
              <a:rPr lang="en-US" sz="1200" b="1" dirty="0">
                <a:solidFill>
                  <a:schemeClr val="bg1">
                    <a:lumMod val="95000"/>
                    <a:lumOff val="5000"/>
                  </a:schemeClr>
                </a:solidFill>
              </a:rPr>
              <a:t> </a:t>
            </a:r>
            <a:r>
              <a:rPr lang="en-US" sz="1200" b="1" dirty="0" err="1">
                <a:solidFill>
                  <a:schemeClr val="bg1">
                    <a:lumMod val="95000"/>
                    <a:lumOff val="5000"/>
                  </a:schemeClr>
                </a:solidFill>
              </a:rPr>
              <a:t>Collegato</a:t>
            </a:r>
            <a:r>
              <a:rPr lang="en-US" sz="1200" b="1" dirty="0">
                <a:solidFill>
                  <a:schemeClr val="bg1">
                    <a:lumMod val="95000"/>
                    <a:lumOff val="5000"/>
                  </a:schemeClr>
                </a:solidFill>
              </a:rPr>
              <a:t> </a:t>
            </a:r>
            <a:r>
              <a:rPr lang="en-US" sz="1200" b="1" dirty="0" err="1" smtClean="0">
                <a:solidFill>
                  <a:schemeClr val="bg1">
                    <a:lumMod val="95000"/>
                    <a:lumOff val="5000"/>
                  </a:schemeClr>
                </a:solidFill>
              </a:rPr>
              <a:t>Sanitá</a:t>
            </a:r>
            <a:r>
              <a:rPr lang="en-US" sz="1200" b="1" dirty="0" smtClean="0">
                <a:solidFill>
                  <a:schemeClr val="bg1">
                    <a:lumMod val="95000"/>
                    <a:lumOff val="5000"/>
                  </a:schemeClr>
                </a:solidFill>
              </a:rPr>
              <a:t>), </a:t>
            </a:r>
            <a:r>
              <a:rPr lang="en-US" sz="1000" dirty="0" smtClean="0">
                <a:solidFill>
                  <a:schemeClr val="bg1">
                    <a:lumMod val="95000"/>
                    <a:lumOff val="5000"/>
                  </a:schemeClr>
                </a:solidFill>
              </a:rPr>
              <a:t>R</a:t>
            </a:r>
            <a:r>
              <a:rPr lang="en-US" sz="1000" dirty="0">
                <a:solidFill>
                  <a:schemeClr val="bg1">
                    <a:lumMod val="95000"/>
                    <a:lumOff val="5000"/>
                  </a:schemeClr>
                </a:solidFill>
              </a:rPr>
              <a:t>. </a:t>
            </a:r>
            <a:r>
              <a:rPr lang="en-US" sz="1000" dirty="0" err="1">
                <a:solidFill>
                  <a:schemeClr val="bg1">
                    <a:lumMod val="95000"/>
                    <a:lumOff val="5000"/>
                  </a:schemeClr>
                </a:solidFill>
              </a:rPr>
              <a:t>Perrino</a:t>
            </a:r>
            <a:r>
              <a:rPr lang="en-US" sz="1000" dirty="0">
                <a:solidFill>
                  <a:schemeClr val="bg1">
                    <a:lumMod val="95000"/>
                    <a:lumOff val="5000"/>
                  </a:schemeClr>
                </a:solidFill>
              </a:rPr>
              <a:t> </a:t>
            </a:r>
            <a:r>
              <a:rPr lang="en-US" sz="1200" b="1" dirty="0">
                <a:solidFill>
                  <a:schemeClr val="bg1">
                    <a:lumMod val="95000"/>
                    <a:lumOff val="5000"/>
                  </a:schemeClr>
                </a:solidFill>
              </a:rPr>
              <a:t>(INFN </a:t>
            </a:r>
            <a:r>
              <a:rPr lang="en-US" sz="1200" b="1" dirty="0" err="1">
                <a:solidFill>
                  <a:schemeClr val="bg1">
                    <a:lumMod val="95000"/>
                    <a:lumOff val="5000"/>
                  </a:schemeClr>
                </a:solidFill>
              </a:rPr>
              <a:t>Sezione</a:t>
            </a:r>
            <a:r>
              <a:rPr lang="en-US" sz="1200" b="1" dirty="0">
                <a:solidFill>
                  <a:schemeClr val="bg1">
                    <a:lumMod val="95000"/>
                    <a:lumOff val="5000"/>
                  </a:schemeClr>
                </a:solidFill>
              </a:rPr>
              <a:t> di Lecce</a:t>
            </a:r>
            <a:r>
              <a:rPr lang="en-US" sz="1200" b="1" dirty="0" smtClean="0">
                <a:solidFill>
                  <a:schemeClr val="bg1">
                    <a:lumMod val="95000"/>
                    <a:lumOff val="5000"/>
                  </a:schemeClr>
                </a:solidFill>
              </a:rPr>
              <a:t>)</a:t>
            </a:r>
            <a:endParaRPr lang="en-US" sz="1200" b="1" dirty="0">
              <a:solidFill>
                <a:schemeClr val="bg1">
                  <a:lumMod val="95000"/>
                  <a:lumOff val="5000"/>
                </a:schemeClr>
              </a:solidFill>
            </a:endParaRPr>
          </a:p>
        </p:txBody>
      </p:sp>
      <p:sp>
        <p:nvSpPr>
          <p:cNvPr id="8" name="TextBox 7"/>
          <p:cNvSpPr txBox="1"/>
          <p:nvPr/>
        </p:nvSpPr>
        <p:spPr>
          <a:xfrm>
            <a:off x="7644400" y="6500796"/>
            <a:ext cx="1071127" cy="346249"/>
          </a:xfrm>
          <a:prstGeom prst="rect">
            <a:avLst/>
          </a:prstGeom>
          <a:noFill/>
        </p:spPr>
        <p:txBody>
          <a:bodyPr wrap="none" rtlCol="0">
            <a:spAutoFit/>
          </a:bodyPr>
          <a:lstStyle/>
          <a:p>
            <a:pPr>
              <a:lnSpc>
                <a:spcPct val="150000"/>
              </a:lnSpc>
            </a:pPr>
            <a:r>
              <a:rPr lang="en-US" sz="1100" dirty="0" smtClean="0">
                <a:solidFill>
                  <a:srgbClr val="00B0F0"/>
                </a:solidFill>
              </a:rPr>
              <a:t>*</a:t>
            </a:r>
            <a:r>
              <a:rPr lang="en-US" sz="1100" dirty="0" err="1" smtClean="0">
                <a:solidFill>
                  <a:srgbClr val="00B0F0"/>
                </a:solidFill>
              </a:rPr>
              <a:t>Spokeperson</a:t>
            </a:r>
            <a:endParaRPr lang="en-US" sz="1100" dirty="0" smtClean="0">
              <a:solidFill>
                <a:srgbClr val="00B0F0"/>
              </a:solidFill>
            </a:endParaRPr>
          </a:p>
        </p:txBody>
      </p:sp>
    </p:spTree>
    <p:extLst>
      <p:ext uri="{BB962C8B-B14F-4D97-AF65-F5344CB8AC3E}">
        <p14:creationId xmlns:p14="http://schemas.microsoft.com/office/powerpoint/2010/main" val="3633954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dirty="0"/>
          </a:p>
        </p:txBody>
      </p:sp>
      <p:sp>
        <p:nvSpPr>
          <p:cNvPr id="6" name="Date Placeholder 5"/>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dirty="0" smtClean="0">
                <a:solidFill>
                  <a:schemeClr val="tx1">
                    <a:lumMod val="50000"/>
                  </a:schemeClr>
                </a:solidFill>
              </a:rPr>
              <a:t>Support Structure</a:t>
            </a:r>
            <a:endParaRPr lang="en-US" dirty="0">
              <a:solidFill>
                <a:schemeClr val="tx1">
                  <a:lumMod val="50000"/>
                </a:schemeClr>
              </a:solidFill>
            </a:endParaRPr>
          </a:p>
        </p:txBody>
      </p:sp>
      <p:sp>
        <p:nvSpPr>
          <p:cNvPr id="12" name="Date Placeholder 11"/>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25</a:t>
            </a:fld>
            <a:endParaRPr lang="en-US"/>
          </a:p>
        </p:txBody>
      </p:sp>
      <p:pic>
        <p:nvPicPr>
          <p:cNvPr id="13" name="Picture 12" descr="support_structure_concept.png"/>
          <p:cNvPicPr>
            <a:picLocks noChangeAspect="1"/>
          </p:cNvPicPr>
          <p:nvPr/>
        </p:nvPicPr>
        <p:blipFill>
          <a:blip r:embed="rId2" cstate="print">
            <a:clrChange>
              <a:clrFrom>
                <a:srgbClr val="FFFFFF"/>
              </a:clrFrom>
              <a:clrTo>
                <a:srgbClr val="FFFFFF">
                  <a:alpha val="0"/>
                </a:srgbClr>
              </a:clrTo>
            </a:clrChange>
          </a:blip>
          <a:srcRect l="16400" r="21440"/>
          <a:stretch>
            <a:fillRect/>
          </a:stretch>
        </p:blipFill>
        <p:spPr>
          <a:xfrm>
            <a:off x="846715" y="932675"/>
            <a:ext cx="6720875" cy="5180828"/>
          </a:xfrm>
          <a:prstGeom prst="rect">
            <a:avLst/>
          </a:prstGeom>
        </p:spPr>
      </p:pic>
      <p:cxnSp>
        <p:nvCxnSpPr>
          <p:cNvPr id="15" name="Straight Arrow Connector 14"/>
          <p:cNvCxnSpPr/>
          <p:nvPr/>
        </p:nvCxnSpPr>
        <p:spPr>
          <a:xfrm rot="16200000" flipH="1">
            <a:off x="-1457585" y="3774645"/>
            <a:ext cx="3955715" cy="38405"/>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3830" y="3505810"/>
            <a:ext cx="806505" cy="369332"/>
          </a:xfrm>
          <a:prstGeom prst="rect">
            <a:avLst/>
          </a:prstGeom>
          <a:solidFill>
            <a:schemeClr val="bg1"/>
          </a:solidFill>
        </p:spPr>
        <p:txBody>
          <a:bodyPr wrap="square" rtlCol="0">
            <a:spAutoFit/>
          </a:bodyPr>
          <a:lstStyle/>
          <a:p>
            <a:r>
              <a:rPr lang="en-US" dirty="0" smtClean="0"/>
              <a:t>3.6 m</a:t>
            </a:r>
            <a:endParaRPr lang="en-US" dirty="0"/>
          </a:p>
        </p:txBody>
      </p:sp>
      <p:pic>
        <p:nvPicPr>
          <p:cNvPr id="8" name="Picture 7" descr="C:\Users\crowder\AppData\Local\Microsoft\Windows\Temporary Internet Files\Content.IE5\PDP5EJLP\MP900430836[1].jpg"/>
          <p:cNvPicPr>
            <a:picLocks/>
          </p:cNvPicPr>
          <p:nvPr/>
        </p:nvPicPr>
        <p:blipFill>
          <a:blip r:embed="rId3" cstate="print">
            <a:clrChange>
              <a:clrFrom>
                <a:srgbClr val="FFFFFF"/>
              </a:clrFrom>
              <a:clrTo>
                <a:srgbClr val="FFFFFF">
                  <a:alpha val="0"/>
                </a:srgbClr>
              </a:clrTo>
            </a:clrChange>
          </a:blip>
          <a:srcRect/>
          <a:stretch>
            <a:fillRect/>
          </a:stretch>
        </p:blipFill>
        <p:spPr bwMode="auto">
          <a:xfrm>
            <a:off x="3496660" y="1517925"/>
            <a:ext cx="4378170" cy="4906665"/>
          </a:xfrm>
          <a:prstGeom prst="rect">
            <a:avLst/>
          </a:prstGeom>
          <a:noFill/>
          <a:ln w="9525">
            <a:noFill/>
            <a:miter lim="800000"/>
            <a:headEnd/>
            <a:tailEnd/>
          </a:ln>
        </p:spPr>
      </p:pic>
      <p:cxnSp>
        <p:nvCxnSpPr>
          <p:cNvPr id="9" name="Straight Arrow Connector 8"/>
          <p:cNvCxnSpPr/>
          <p:nvPr/>
        </p:nvCxnSpPr>
        <p:spPr>
          <a:xfrm rot="10800000" flipV="1">
            <a:off x="1461195" y="1163104"/>
            <a:ext cx="3994120" cy="499265"/>
          </a:xfrm>
          <a:prstGeom prst="straightConnector1">
            <a:avLst/>
          </a:prstGeom>
          <a:ln w="28575">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3954" y="-489529"/>
            <a:ext cx="806505" cy="369332"/>
          </a:xfrm>
          <a:prstGeom prst="rect">
            <a:avLst/>
          </a:prstGeom>
          <a:solidFill>
            <a:schemeClr val="bg1"/>
          </a:solidFill>
        </p:spPr>
        <p:txBody>
          <a:bodyPr wrap="square" rtlCol="0">
            <a:spAutoFit/>
          </a:bodyPr>
          <a:lstStyle/>
          <a:p>
            <a:r>
              <a:rPr lang="en-US" dirty="0" smtClean="0"/>
              <a:t>3.6 m</a:t>
            </a:r>
            <a:endParaRPr lang="en-US" dirty="0"/>
          </a:p>
        </p:txBody>
      </p:sp>
      <p:sp>
        <p:nvSpPr>
          <p:cNvPr id="18" name="TextBox 17"/>
          <p:cNvSpPr txBox="1"/>
          <p:nvPr/>
        </p:nvSpPr>
        <p:spPr>
          <a:xfrm rot="20968636">
            <a:off x="3343040" y="1201510"/>
            <a:ext cx="576075" cy="369332"/>
          </a:xfrm>
          <a:prstGeom prst="rect">
            <a:avLst/>
          </a:prstGeom>
          <a:solidFill>
            <a:schemeClr val="bg1"/>
          </a:solidFill>
        </p:spPr>
        <p:txBody>
          <a:bodyPr wrap="square" rtlCol="0">
            <a:spAutoFit/>
          </a:bodyPr>
          <a:lstStyle/>
          <a:p>
            <a:r>
              <a:rPr lang="en-US" dirty="0" smtClean="0"/>
              <a:t>7 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juliette_test_theta_lab.gif"/>
          <p:cNvPicPr>
            <a:picLocks noChangeAspect="1"/>
          </p:cNvPicPr>
          <p:nvPr/>
        </p:nvPicPr>
        <p:blipFill>
          <a:blip r:embed="rId2" cstate="print"/>
          <a:stretch>
            <a:fillRect/>
          </a:stretch>
        </p:blipFill>
        <p:spPr>
          <a:xfrm>
            <a:off x="462653" y="3657615"/>
            <a:ext cx="3731227" cy="2651760"/>
          </a:xfrm>
          <a:prstGeom prst="rect">
            <a:avLst/>
          </a:prstGeom>
        </p:spPr>
      </p:pic>
      <p:pic>
        <p:nvPicPr>
          <p:cNvPr id="10" name="Picture 9" descr="juliette_test_theta_cm.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341572" y="3657615"/>
            <a:ext cx="3731227" cy="2651760"/>
          </a:xfrm>
          <a:prstGeom prst="rect">
            <a:avLst/>
          </a:prstGeom>
        </p:spPr>
      </p:pic>
      <p:pic>
        <p:nvPicPr>
          <p:cNvPr id="11" name="Picture 10" descr="juliette_test_phi_wrap.gif"/>
          <p:cNvPicPr>
            <a:picLocks noChangeAspect="1"/>
          </p:cNvPicPr>
          <p:nvPr/>
        </p:nvPicPr>
        <p:blipFill>
          <a:blip r:embed="rId4" cstate="print">
            <a:clrChange>
              <a:clrFrom>
                <a:srgbClr val="FFFFFF"/>
              </a:clrFrom>
              <a:clrTo>
                <a:srgbClr val="FFFFFF">
                  <a:alpha val="0"/>
                </a:srgbClr>
              </a:clrTo>
            </a:clrChange>
          </a:blip>
          <a:stretch>
            <a:fillRect/>
          </a:stretch>
        </p:blipFill>
        <p:spPr>
          <a:xfrm>
            <a:off x="4374035" y="896798"/>
            <a:ext cx="3731227" cy="2651760"/>
          </a:xfrm>
          <a:prstGeom prst="rect">
            <a:avLst/>
          </a:prstGeom>
        </p:spPr>
      </p:pic>
      <p:pic>
        <p:nvPicPr>
          <p:cNvPr id="12" name="Picture 11" descr="juliette_test_r.gif"/>
          <p:cNvPicPr>
            <a:picLocks noChangeAspect="1"/>
          </p:cNvPicPr>
          <p:nvPr/>
        </p:nvPicPr>
        <p:blipFill>
          <a:blip r:embed="rId5" cstate="print"/>
          <a:stretch>
            <a:fillRect/>
          </a:stretch>
        </p:blipFill>
        <p:spPr>
          <a:xfrm>
            <a:off x="424260" y="858393"/>
            <a:ext cx="3731236" cy="2651760"/>
          </a:xfrm>
          <a:prstGeom prst="rect">
            <a:avLst/>
          </a:prstGeom>
        </p:spPr>
      </p:pic>
      <p:sp>
        <p:nvSpPr>
          <p:cNvPr id="2" name="Title 1"/>
          <p:cNvSpPr>
            <a:spLocks noGrp="1"/>
          </p:cNvSpPr>
          <p:nvPr>
            <p:ph type="title"/>
          </p:nvPr>
        </p:nvSpPr>
        <p:spPr>
          <a:xfrm>
            <a:off x="0" y="0"/>
            <a:ext cx="7467600" cy="822960"/>
          </a:xfrm>
        </p:spPr>
        <p:txBody>
          <a:bodyPr>
            <a:normAutofit/>
          </a:bodyPr>
          <a:lstStyle/>
          <a:p>
            <a:r>
              <a:rPr lang="en-US" dirty="0" smtClean="0">
                <a:solidFill>
                  <a:schemeClr val="tx1">
                    <a:lumMod val="50000"/>
                  </a:schemeClr>
                </a:solidFill>
              </a:rPr>
              <a:t>GEANT4 Results </a:t>
            </a:r>
            <a:r>
              <a:rPr lang="en-US" sz="2000" dirty="0" smtClean="0">
                <a:solidFill>
                  <a:schemeClr val="tx1">
                    <a:lumMod val="50000"/>
                  </a:schemeClr>
                </a:solidFill>
              </a:rPr>
              <a:t>(Original Proposal Model)</a:t>
            </a:r>
            <a:endParaRPr lang="en-US" sz="2000" dirty="0">
              <a:solidFill>
                <a:schemeClr val="tx1">
                  <a:lumMod val="50000"/>
                </a:schemeClr>
              </a:solidFill>
            </a:endParaRPr>
          </a:p>
        </p:txBody>
      </p:sp>
      <p:sp>
        <p:nvSpPr>
          <p:cNvPr id="14" name="Date Placeholder 1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26</a:t>
            </a:fld>
            <a:endParaRPr lang="en-US"/>
          </a:p>
        </p:txBody>
      </p:sp>
      <p:sp>
        <p:nvSpPr>
          <p:cNvPr id="18" name="TextBox 17"/>
          <p:cNvSpPr txBox="1"/>
          <p:nvPr/>
        </p:nvSpPr>
        <p:spPr>
          <a:xfrm>
            <a:off x="961930" y="1201510"/>
            <a:ext cx="966931" cy="646331"/>
          </a:xfrm>
          <a:prstGeom prst="rect">
            <a:avLst/>
          </a:prstGeom>
          <a:noFill/>
        </p:spPr>
        <p:txBody>
          <a:bodyPr wrap="none" rtlCol="0">
            <a:spAutoFit/>
          </a:bodyPr>
          <a:lstStyle/>
          <a:p>
            <a:pPr algn="ctr"/>
            <a:r>
              <a:rPr lang="en-US" dirty="0" smtClean="0"/>
              <a:t>Radius </a:t>
            </a:r>
          </a:p>
          <a:p>
            <a:pPr algn="ctr"/>
            <a:r>
              <a:rPr lang="en-US" dirty="0" smtClean="0"/>
              <a:t>(m)</a:t>
            </a:r>
            <a:endParaRPr lang="en-US" dirty="0"/>
          </a:p>
        </p:txBody>
      </p:sp>
      <p:sp>
        <p:nvSpPr>
          <p:cNvPr id="19" name="TextBox 18"/>
          <p:cNvSpPr txBox="1"/>
          <p:nvPr/>
        </p:nvSpPr>
        <p:spPr>
          <a:xfrm>
            <a:off x="4699837" y="1239915"/>
            <a:ext cx="1172117" cy="646331"/>
          </a:xfrm>
          <a:prstGeom prst="rect">
            <a:avLst/>
          </a:prstGeom>
          <a:noFill/>
        </p:spPr>
        <p:txBody>
          <a:bodyPr wrap="none" rtlCol="0">
            <a:spAutoFit/>
          </a:bodyPr>
          <a:lstStyle/>
          <a:p>
            <a:pPr algn="ctr"/>
            <a:r>
              <a:rPr lang="el-GR" dirty="0" smtClean="0"/>
              <a:t>ϕ</a:t>
            </a:r>
            <a:r>
              <a:rPr lang="en-US" dirty="0" smtClean="0"/>
              <a:t> </a:t>
            </a:r>
          </a:p>
          <a:p>
            <a:pPr algn="ctr"/>
            <a:r>
              <a:rPr lang="en-US" dirty="0" smtClean="0"/>
              <a:t>(degrees)</a:t>
            </a:r>
            <a:endParaRPr lang="en-US" dirty="0"/>
          </a:p>
        </p:txBody>
      </p:sp>
      <p:sp>
        <p:nvSpPr>
          <p:cNvPr id="20" name="TextBox 19"/>
          <p:cNvSpPr txBox="1"/>
          <p:nvPr/>
        </p:nvSpPr>
        <p:spPr>
          <a:xfrm>
            <a:off x="2075675"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lab</a:t>
            </a:r>
            <a:r>
              <a:rPr lang="en-US" baseline="-25000" dirty="0" smtClean="0"/>
              <a:t> </a:t>
            </a:r>
          </a:p>
          <a:p>
            <a:pPr algn="ctr"/>
            <a:r>
              <a:rPr lang="en-US" dirty="0" smtClean="0"/>
              <a:t>(degrees)</a:t>
            </a:r>
            <a:endParaRPr lang="en-US" dirty="0"/>
          </a:p>
        </p:txBody>
      </p:sp>
      <p:sp>
        <p:nvSpPr>
          <p:cNvPr id="21" name="TextBox 20"/>
          <p:cNvSpPr txBox="1"/>
          <p:nvPr/>
        </p:nvSpPr>
        <p:spPr>
          <a:xfrm>
            <a:off x="4725620"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cm</a:t>
            </a:r>
            <a:r>
              <a:rPr lang="en-US" baseline="-25000" dirty="0" smtClean="0"/>
              <a:t> </a:t>
            </a:r>
          </a:p>
          <a:p>
            <a:pPr algn="ctr"/>
            <a:r>
              <a:rPr lang="en-US" dirty="0" smtClean="0"/>
              <a:t>(degrees)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8504535" cy="822960"/>
          </a:xfrm>
        </p:spPr>
        <p:txBody>
          <a:bodyPr>
            <a:normAutofit fontScale="90000"/>
          </a:bodyPr>
          <a:lstStyle/>
          <a:p>
            <a:r>
              <a:rPr lang="en-US" dirty="0" smtClean="0">
                <a:solidFill>
                  <a:schemeClr val="tx1">
                    <a:lumMod val="50000"/>
                  </a:schemeClr>
                </a:solidFill>
              </a:rPr>
              <a:t>GEANT4 Results </a:t>
            </a:r>
            <a:r>
              <a:rPr lang="en-US" sz="2000" dirty="0" smtClean="0">
                <a:solidFill>
                  <a:schemeClr val="tx1">
                    <a:lumMod val="50000"/>
                  </a:schemeClr>
                </a:solidFill>
              </a:rPr>
              <a:t>(TOSCA Model – actual Conductor Layout)</a:t>
            </a:r>
            <a:endParaRPr lang="en-US" sz="2000" dirty="0">
              <a:solidFill>
                <a:schemeClr val="tx1">
                  <a:lumMod val="50000"/>
                </a:schemeClr>
              </a:solidFill>
            </a:endParaRPr>
          </a:p>
        </p:txBody>
      </p:sp>
      <p:sp>
        <p:nvSpPr>
          <p:cNvPr id="15" name="Date Placeholder 14"/>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27</a:t>
            </a:fld>
            <a:endParaRPr lang="en-US"/>
          </a:p>
        </p:txBody>
      </p:sp>
      <p:pic>
        <p:nvPicPr>
          <p:cNvPr id="6" name="Picture 5" descr="juliette_test_theta_lab.gif"/>
          <p:cNvPicPr>
            <a:picLocks noChangeAspect="1"/>
          </p:cNvPicPr>
          <p:nvPr/>
        </p:nvPicPr>
        <p:blipFill>
          <a:blip r:embed="rId2" cstate="print"/>
          <a:stretch>
            <a:fillRect/>
          </a:stretch>
        </p:blipFill>
        <p:spPr>
          <a:xfrm>
            <a:off x="466344" y="3657600"/>
            <a:ext cx="3731236" cy="2651760"/>
          </a:xfrm>
          <a:prstGeom prst="rect">
            <a:avLst/>
          </a:prstGeom>
        </p:spPr>
      </p:pic>
      <p:pic>
        <p:nvPicPr>
          <p:cNvPr id="7" name="Picture 6" descr="juliette_test_theta_cm.gif"/>
          <p:cNvPicPr>
            <a:picLocks noChangeAspect="1"/>
          </p:cNvPicPr>
          <p:nvPr/>
        </p:nvPicPr>
        <p:blipFill>
          <a:blip r:embed="rId3" cstate="print">
            <a:clrChange>
              <a:clrFrom>
                <a:srgbClr val="FFFFFF"/>
              </a:clrFrom>
              <a:clrTo>
                <a:srgbClr val="FFFFFF">
                  <a:alpha val="0"/>
                </a:srgbClr>
              </a:clrTo>
            </a:clrChange>
          </a:blip>
          <a:stretch>
            <a:fillRect/>
          </a:stretch>
        </p:blipFill>
        <p:spPr>
          <a:xfrm>
            <a:off x="4343400" y="3657600"/>
            <a:ext cx="3731236" cy="2651760"/>
          </a:xfrm>
          <a:prstGeom prst="rect">
            <a:avLst/>
          </a:prstGeom>
        </p:spPr>
      </p:pic>
      <p:pic>
        <p:nvPicPr>
          <p:cNvPr id="8" name="Picture 7" descr="juliette_test_r.gif"/>
          <p:cNvPicPr>
            <a:picLocks noChangeAspect="1"/>
          </p:cNvPicPr>
          <p:nvPr/>
        </p:nvPicPr>
        <p:blipFill>
          <a:blip r:embed="rId4" cstate="print"/>
          <a:stretch>
            <a:fillRect/>
          </a:stretch>
        </p:blipFill>
        <p:spPr>
          <a:xfrm>
            <a:off x="424260" y="859536"/>
            <a:ext cx="3731236" cy="2651760"/>
          </a:xfrm>
          <a:prstGeom prst="rect">
            <a:avLst/>
          </a:prstGeom>
        </p:spPr>
      </p:pic>
      <p:pic>
        <p:nvPicPr>
          <p:cNvPr id="9" name="Picture 8" descr="juliette_test_phi_wrap.gif"/>
          <p:cNvPicPr>
            <a:picLocks noChangeAspect="1"/>
          </p:cNvPicPr>
          <p:nvPr/>
        </p:nvPicPr>
        <p:blipFill>
          <a:blip r:embed="rId5" cstate="print">
            <a:clrChange>
              <a:clrFrom>
                <a:srgbClr val="FFFFFF"/>
              </a:clrFrom>
              <a:clrTo>
                <a:srgbClr val="FFFFFF">
                  <a:alpha val="0"/>
                </a:srgbClr>
              </a:clrTo>
            </a:clrChange>
          </a:blip>
          <a:stretch>
            <a:fillRect/>
          </a:stretch>
        </p:blipFill>
        <p:spPr>
          <a:xfrm>
            <a:off x="4370832" y="896112"/>
            <a:ext cx="3731236" cy="2651760"/>
          </a:xfrm>
          <a:prstGeom prst="rect">
            <a:avLst/>
          </a:prstGeom>
        </p:spPr>
      </p:pic>
      <p:sp>
        <p:nvSpPr>
          <p:cNvPr id="11" name="TextBox 10"/>
          <p:cNvSpPr txBox="1"/>
          <p:nvPr/>
        </p:nvSpPr>
        <p:spPr>
          <a:xfrm>
            <a:off x="961930" y="1201510"/>
            <a:ext cx="966931" cy="646331"/>
          </a:xfrm>
          <a:prstGeom prst="rect">
            <a:avLst/>
          </a:prstGeom>
          <a:noFill/>
        </p:spPr>
        <p:txBody>
          <a:bodyPr wrap="none" rtlCol="0">
            <a:spAutoFit/>
          </a:bodyPr>
          <a:lstStyle/>
          <a:p>
            <a:pPr algn="ctr"/>
            <a:r>
              <a:rPr lang="en-US" dirty="0" smtClean="0"/>
              <a:t>Radius </a:t>
            </a:r>
          </a:p>
          <a:p>
            <a:pPr algn="ctr"/>
            <a:r>
              <a:rPr lang="en-US" dirty="0" smtClean="0"/>
              <a:t>(m)</a:t>
            </a:r>
            <a:endParaRPr lang="en-US" dirty="0"/>
          </a:p>
        </p:txBody>
      </p:sp>
      <p:sp>
        <p:nvSpPr>
          <p:cNvPr id="12" name="TextBox 11"/>
          <p:cNvSpPr txBox="1"/>
          <p:nvPr/>
        </p:nvSpPr>
        <p:spPr>
          <a:xfrm>
            <a:off x="4699837" y="1239915"/>
            <a:ext cx="1172117" cy="646331"/>
          </a:xfrm>
          <a:prstGeom prst="rect">
            <a:avLst/>
          </a:prstGeom>
          <a:noFill/>
        </p:spPr>
        <p:txBody>
          <a:bodyPr wrap="none" rtlCol="0">
            <a:spAutoFit/>
          </a:bodyPr>
          <a:lstStyle/>
          <a:p>
            <a:pPr algn="ctr"/>
            <a:r>
              <a:rPr lang="el-GR" dirty="0" smtClean="0"/>
              <a:t>ϕ</a:t>
            </a:r>
            <a:r>
              <a:rPr lang="en-US" dirty="0" smtClean="0"/>
              <a:t> </a:t>
            </a:r>
          </a:p>
          <a:p>
            <a:pPr algn="ctr"/>
            <a:r>
              <a:rPr lang="en-US" dirty="0" smtClean="0"/>
              <a:t>(degrees)</a:t>
            </a:r>
            <a:endParaRPr lang="en-US" dirty="0"/>
          </a:p>
        </p:txBody>
      </p:sp>
      <p:sp>
        <p:nvSpPr>
          <p:cNvPr id="13" name="TextBox 12"/>
          <p:cNvSpPr txBox="1"/>
          <p:nvPr/>
        </p:nvSpPr>
        <p:spPr>
          <a:xfrm>
            <a:off x="2075675"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lab</a:t>
            </a:r>
            <a:r>
              <a:rPr lang="en-US" baseline="-25000" dirty="0" smtClean="0"/>
              <a:t> </a:t>
            </a:r>
          </a:p>
          <a:p>
            <a:pPr algn="ctr"/>
            <a:r>
              <a:rPr lang="en-US" dirty="0" smtClean="0"/>
              <a:t>(degrees)</a:t>
            </a:r>
            <a:endParaRPr lang="en-US" dirty="0"/>
          </a:p>
        </p:txBody>
      </p:sp>
      <p:sp>
        <p:nvSpPr>
          <p:cNvPr id="14" name="TextBox 13"/>
          <p:cNvSpPr txBox="1"/>
          <p:nvPr/>
        </p:nvSpPr>
        <p:spPr>
          <a:xfrm>
            <a:off x="4725620" y="3966670"/>
            <a:ext cx="1172116" cy="738664"/>
          </a:xfrm>
          <a:prstGeom prst="rect">
            <a:avLst/>
          </a:prstGeom>
          <a:noFill/>
        </p:spPr>
        <p:txBody>
          <a:bodyPr wrap="none" rtlCol="0">
            <a:spAutoFit/>
          </a:bodyPr>
          <a:lstStyle/>
          <a:p>
            <a:pPr algn="ctr"/>
            <a:r>
              <a:rPr lang="el-GR" sz="2400" dirty="0" smtClean="0">
                <a:latin typeface="Times New Roman"/>
                <a:cs typeface="Times New Roman"/>
              </a:rPr>
              <a:t>θ</a:t>
            </a:r>
            <a:r>
              <a:rPr lang="en-US" baseline="-25000" dirty="0" smtClean="0">
                <a:latin typeface="Times New Roman"/>
                <a:cs typeface="Times New Roman"/>
              </a:rPr>
              <a:t>cm</a:t>
            </a:r>
            <a:r>
              <a:rPr lang="en-US" baseline="-25000" dirty="0" smtClean="0"/>
              <a:t> </a:t>
            </a:r>
          </a:p>
          <a:p>
            <a:pPr algn="ctr"/>
            <a:r>
              <a:rPr lang="en-US" dirty="0" smtClean="0"/>
              <a:t>(degrees)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compare_all_angles_v1_0.png"/>
          <p:cNvPicPr>
            <a:picLocks noChangeAspect="1"/>
          </p:cNvPicPr>
          <p:nvPr/>
        </p:nvPicPr>
        <p:blipFill>
          <a:blip r:embed="rId2" cstate="print"/>
          <a:srcRect l="5833" t="4907" r="6667" b="14133"/>
          <a:stretch>
            <a:fillRect/>
          </a:stretch>
        </p:blipFill>
        <p:spPr>
          <a:xfrm>
            <a:off x="923525" y="993040"/>
            <a:ext cx="6029585" cy="3167919"/>
          </a:xfrm>
          <a:prstGeom prst="rect">
            <a:avLst/>
          </a:prstGeom>
        </p:spPr>
      </p:pic>
      <p:sp>
        <p:nvSpPr>
          <p:cNvPr id="2" name="Title 1"/>
          <p:cNvSpPr>
            <a:spLocks noGrp="1"/>
          </p:cNvSpPr>
          <p:nvPr>
            <p:ph type="title"/>
          </p:nvPr>
        </p:nvSpPr>
        <p:spPr>
          <a:xfrm>
            <a:off x="0" y="0"/>
            <a:ext cx="7467600" cy="822960"/>
          </a:xfrm>
        </p:spPr>
        <p:txBody>
          <a:bodyPr>
            <a:normAutofit/>
          </a:bodyPr>
          <a:lstStyle/>
          <a:p>
            <a:r>
              <a:rPr lang="en-US" dirty="0" smtClean="0">
                <a:solidFill>
                  <a:schemeClr val="tx1">
                    <a:lumMod val="50000"/>
                  </a:schemeClr>
                </a:solidFill>
              </a:rPr>
              <a:t>Tweaking the optics</a:t>
            </a:r>
            <a:endParaRPr lang="en-US" dirty="0">
              <a:solidFill>
                <a:schemeClr val="tx1">
                  <a:lumMod val="50000"/>
                </a:schemeClr>
              </a:solidFill>
            </a:endParaRPr>
          </a:p>
        </p:txBody>
      </p:sp>
      <p:sp>
        <p:nvSpPr>
          <p:cNvPr id="13" name="Date Placeholder 12"/>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28</a:t>
            </a:fld>
            <a:endParaRPr lang="en-US"/>
          </a:p>
        </p:txBody>
      </p:sp>
      <p:graphicFrame>
        <p:nvGraphicFramePr>
          <p:cNvPr id="6" name="Chart 5"/>
          <p:cNvGraphicFramePr/>
          <p:nvPr/>
        </p:nvGraphicFramePr>
        <p:xfrm>
          <a:off x="205687" y="4065440"/>
          <a:ext cx="3802705" cy="2320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276133" y="4065440"/>
          <a:ext cx="3790722" cy="2320745"/>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Arrow Connector 14"/>
          <p:cNvCxnSpPr/>
          <p:nvPr/>
        </p:nvCxnSpPr>
        <p:spPr>
          <a:xfrm rot="5400000">
            <a:off x="2480453" y="1932438"/>
            <a:ext cx="688240" cy="576075"/>
          </a:xfrm>
          <a:prstGeom prst="straightConnector1">
            <a:avLst/>
          </a:prstGeom>
          <a:ln w="25400">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747086" y="2970104"/>
            <a:ext cx="729697" cy="1588"/>
          </a:xfrm>
          <a:prstGeom prst="straightConnector1">
            <a:avLst/>
          </a:prstGeom>
          <a:ln w="25400">
            <a:solidFill>
              <a:schemeClr val="accent6">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85745" y="2990100"/>
            <a:ext cx="1287532" cy="369332"/>
          </a:xfrm>
          <a:prstGeom prst="rect">
            <a:avLst/>
          </a:prstGeom>
          <a:noFill/>
        </p:spPr>
        <p:txBody>
          <a:bodyPr wrap="none" rtlCol="0">
            <a:spAutoFit/>
          </a:bodyPr>
          <a:lstStyle/>
          <a:p>
            <a:r>
              <a:rPr lang="en-US" dirty="0" err="1" smtClean="0"/>
              <a:t>Moller</a:t>
            </a:r>
            <a:r>
              <a:rPr lang="en-US" dirty="0" smtClean="0"/>
              <a:t> (</a:t>
            </a:r>
            <a:r>
              <a:rPr lang="en-US" dirty="0" err="1" smtClean="0"/>
              <a:t>ee</a:t>
            </a:r>
            <a:r>
              <a:rPr lang="en-US" dirty="0" smtClean="0"/>
              <a:t>)</a:t>
            </a:r>
            <a:endParaRPr lang="en-US" dirty="0"/>
          </a:p>
        </p:txBody>
      </p:sp>
      <p:sp>
        <p:nvSpPr>
          <p:cNvPr id="23" name="TextBox 22"/>
          <p:cNvSpPr txBox="1"/>
          <p:nvPr/>
        </p:nvSpPr>
        <p:spPr>
          <a:xfrm>
            <a:off x="5224885" y="1492305"/>
            <a:ext cx="1107996" cy="369332"/>
          </a:xfrm>
          <a:prstGeom prst="rect">
            <a:avLst/>
          </a:prstGeom>
          <a:noFill/>
        </p:spPr>
        <p:txBody>
          <a:bodyPr wrap="none" rtlCol="0">
            <a:spAutoFit/>
          </a:bodyPr>
          <a:lstStyle/>
          <a:p>
            <a:r>
              <a:rPr lang="en-US" dirty="0" smtClean="0"/>
              <a:t>Mott (</a:t>
            </a:r>
            <a:r>
              <a:rPr lang="en-US" dirty="0" err="1" smtClean="0"/>
              <a:t>ep</a:t>
            </a:r>
            <a:r>
              <a:rPr lang="en-US" dirty="0" smtClean="0"/>
              <a:t>)</a:t>
            </a:r>
            <a:endParaRPr lang="en-US" dirty="0"/>
          </a:p>
        </p:txBody>
      </p:sp>
      <p:sp>
        <p:nvSpPr>
          <p:cNvPr id="25" name="TextBox 24"/>
          <p:cNvSpPr txBox="1"/>
          <p:nvPr/>
        </p:nvSpPr>
        <p:spPr>
          <a:xfrm>
            <a:off x="4341570" y="625435"/>
            <a:ext cx="3211135" cy="369332"/>
          </a:xfrm>
          <a:prstGeom prst="rect">
            <a:avLst/>
          </a:prstGeom>
          <a:noFill/>
        </p:spPr>
        <p:txBody>
          <a:bodyPr wrap="none" rtlCol="0">
            <a:spAutoFit/>
          </a:bodyPr>
          <a:lstStyle/>
          <a:p>
            <a:r>
              <a:rPr lang="en-US" dirty="0" smtClean="0">
                <a:solidFill>
                  <a:schemeClr val="tx1">
                    <a:lumMod val="50000"/>
                  </a:schemeClr>
                </a:solidFill>
              </a:rPr>
              <a:t>Beam (centered at x=0, y=0)</a:t>
            </a:r>
            <a:endParaRPr lang="en-US"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dirty="0" smtClean="0">
                <a:solidFill>
                  <a:schemeClr val="tx1">
                    <a:lumMod val="50000"/>
                  </a:schemeClr>
                </a:solidFill>
              </a:rPr>
              <a:t>Backgrounds</a:t>
            </a:r>
            <a:endParaRPr lang="en-US" dirty="0">
              <a:solidFill>
                <a:schemeClr val="tx1">
                  <a:lumMod val="50000"/>
                </a:schemeClr>
              </a:solidFill>
            </a:endParaRPr>
          </a:p>
        </p:txBody>
      </p:sp>
      <p:sp>
        <p:nvSpPr>
          <p:cNvPr id="12" name="Date Placeholder 11"/>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29</a:t>
            </a:fld>
            <a:endParaRPr lang="en-US"/>
          </a:p>
        </p:txBody>
      </p:sp>
      <p:graphicFrame>
        <p:nvGraphicFramePr>
          <p:cNvPr id="6" name="Table 5"/>
          <p:cNvGraphicFramePr>
            <a:graphicFrameLocks noGrp="1"/>
          </p:cNvGraphicFramePr>
          <p:nvPr/>
        </p:nvGraphicFramePr>
        <p:xfrm>
          <a:off x="462665" y="932675"/>
          <a:ext cx="7104927" cy="2499360"/>
        </p:xfrm>
        <a:graphic>
          <a:graphicData uri="http://schemas.openxmlformats.org/drawingml/2006/table">
            <a:tbl>
              <a:tblPr firstRow="1" bandRow="1">
                <a:tableStyleId>{5C22544A-7EE6-4342-B048-85BDC9FD1C3A}</a:tableStyleId>
              </a:tblPr>
              <a:tblGrid>
                <a:gridCol w="1497795"/>
                <a:gridCol w="1401783"/>
                <a:gridCol w="1401783"/>
                <a:gridCol w="1401783"/>
                <a:gridCol w="1401783"/>
              </a:tblGrid>
              <a:tr h="571810">
                <a:tc>
                  <a:txBody>
                    <a:bodyPr/>
                    <a:lstStyle/>
                    <a:p>
                      <a:pPr algn="ctr"/>
                      <a:r>
                        <a:rPr lang="en-US" sz="1600" dirty="0" smtClean="0"/>
                        <a:t>Field Map</a:t>
                      </a:r>
                      <a:endParaRPr lang="en-US" sz="1600" dirty="0"/>
                    </a:p>
                  </a:txBody>
                  <a:tcPr anchor="ctr"/>
                </a:tc>
                <a:tc>
                  <a:txBody>
                    <a:bodyPr/>
                    <a:lstStyle/>
                    <a:p>
                      <a:pPr algn="ctr"/>
                      <a:r>
                        <a:rPr lang="en-US" sz="1600" dirty="0" err="1" smtClean="0"/>
                        <a:t>Moller</a:t>
                      </a:r>
                      <a:endParaRPr lang="en-US" sz="1600" dirty="0" smtClean="0"/>
                    </a:p>
                    <a:p>
                      <a:pPr algn="ctr"/>
                      <a:r>
                        <a:rPr lang="en-US" sz="1600" dirty="0" smtClean="0"/>
                        <a:t>(GHz)</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Elastic </a:t>
                      </a:r>
                      <a:r>
                        <a:rPr lang="en-US" sz="1600" dirty="0" err="1" smtClean="0"/>
                        <a:t>ep</a:t>
                      </a:r>
                      <a:r>
                        <a:rPr lang="en-US" sz="1600" dirty="0" smtClean="0"/>
                        <a:t> (GHz)</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Inelastic</a:t>
                      </a:r>
                      <a:r>
                        <a:rPr lang="en-US" sz="1600" baseline="0" dirty="0" smtClean="0"/>
                        <a:t> </a:t>
                      </a:r>
                      <a:r>
                        <a:rPr lang="en-US" sz="1600" baseline="0" dirty="0" err="1" smtClean="0"/>
                        <a:t>ep</a:t>
                      </a:r>
                      <a:r>
                        <a:rPr lang="en-US" sz="1600" baseline="0" dirty="0" smtClean="0"/>
                        <a:t> </a:t>
                      </a:r>
                      <a:r>
                        <a:rPr lang="en-US" sz="1600" dirty="0" smtClean="0"/>
                        <a:t>(GHz)</a:t>
                      </a:r>
                    </a:p>
                  </a:txBody>
                  <a:tcPr anchor="ctr"/>
                </a:tc>
                <a:tc>
                  <a:txBody>
                    <a:bodyPr/>
                    <a:lstStyle/>
                    <a:p>
                      <a:pPr algn="ctr"/>
                      <a:r>
                        <a:rPr lang="en-US" sz="1600" dirty="0" smtClean="0"/>
                        <a:t>Background</a:t>
                      </a:r>
                    </a:p>
                    <a:p>
                      <a:pPr algn="ctr"/>
                      <a:r>
                        <a:rPr lang="en-US" sz="1600" dirty="0" smtClean="0"/>
                        <a:t> (%)</a:t>
                      </a:r>
                      <a:endParaRPr lang="en-US" sz="1600" dirty="0"/>
                    </a:p>
                  </a:txBody>
                  <a:tcPr anchor="ctr"/>
                </a:tc>
              </a:tr>
              <a:tr h="640080">
                <a:tc>
                  <a:txBody>
                    <a:bodyPr/>
                    <a:lstStyle/>
                    <a:p>
                      <a:pPr algn="ctr"/>
                      <a:r>
                        <a:rPr lang="en-US" sz="1600" dirty="0" smtClean="0"/>
                        <a:t>Proposal</a:t>
                      </a:r>
                      <a:endParaRPr lang="en-US" sz="1600" dirty="0"/>
                    </a:p>
                  </a:txBody>
                  <a:tcPr anchor="ctr"/>
                </a:tc>
                <a:tc>
                  <a:txBody>
                    <a:bodyPr/>
                    <a:lstStyle/>
                    <a:p>
                      <a:pPr algn="ctr"/>
                      <a:r>
                        <a:rPr lang="en-US" sz="1600" dirty="0" smtClean="0"/>
                        <a:t>133</a:t>
                      </a:r>
                      <a:endParaRPr lang="en-US" sz="1600" dirty="0"/>
                    </a:p>
                  </a:txBody>
                  <a:tcPr anchor="ctr"/>
                </a:tc>
                <a:tc>
                  <a:txBody>
                    <a:bodyPr/>
                    <a:lstStyle/>
                    <a:p>
                      <a:pPr algn="ctr"/>
                      <a:r>
                        <a:rPr lang="en-US" sz="1600" dirty="0" smtClean="0"/>
                        <a:t>12</a:t>
                      </a:r>
                      <a:endParaRPr lang="en-US" sz="1600" dirty="0"/>
                    </a:p>
                  </a:txBody>
                  <a:tcPr anchor="ctr"/>
                </a:tc>
                <a:tc>
                  <a:txBody>
                    <a:bodyPr/>
                    <a:lstStyle/>
                    <a:p>
                      <a:pPr algn="ctr"/>
                      <a:r>
                        <a:rPr lang="en-US" sz="1600" dirty="0" smtClean="0"/>
                        <a:t>0.4</a:t>
                      </a:r>
                      <a:endParaRPr lang="en-US" sz="1600" dirty="0"/>
                    </a:p>
                  </a:txBody>
                  <a:tcPr anchor="ctr"/>
                </a:tc>
                <a:tc>
                  <a:txBody>
                    <a:bodyPr/>
                    <a:lstStyle/>
                    <a:p>
                      <a:pPr algn="ctr"/>
                      <a:r>
                        <a:rPr lang="en-US" sz="1600" dirty="0" smtClean="0"/>
                        <a:t>9</a:t>
                      </a:r>
                      <a:endParaRPr lang="en-US" sz="1600" dirty="0"/>
                    </a:p>
                  </a:txBody>
                  <a:tcPr anchor="ctr"/>
                </a:tc>
              </a:tr>
              <a:tr h="640080">
                <a:tc>
                  <a:txBody>
                    <a:bodyPr/>
                    <a:lstStyle/>
                    <a:p>
                      <a:pPr algn="ctr"/>
                      <a:r>
                        <a:rPr lang="en-US" sz="1600" dirty="0" smtClean="0"/>
                        <a:t>TOSCA</a:t>
                      </a:r>
                    </a:p>
                    <a:p>
                      <a:pPr algn="ctr"/>
                      <a:r>
                        <a:rPr lang="en-US" sz="1600" dirty="0" smtClean="0"/>
                        <a:t>(Original)</a:t>
                      </a:r>
                      <a:endParaRPr lang="en-US" sz="1600" dirty="0"/>
                    </a:p>
                  </a:txBody>
                  <a:tcPr anchor="ctr"/>
                </a:tc>
                <a:tc>
                  <a:txBody>
                    <a:bodyPr/>
                    <a:lstStyle/>
                    <a:p>
                      <a:pPr algn="ctr"/>
                      <a:r>
                        <a:rPr lang="en-US" sz="1600" dirty="0" smtClean="0"/>
                        <a:t>162</a:t>
                      </a:r>
                      <a:endParaRPr lang="en-US" sz="1600" dirty="0"/>
                    </a:p>
                  </a:txBody>
                  <a:tcPr anchor="ctr"/>
                </a:tc>
                <a:tc>
                  <a:txBody>
                    <a:bodyPr/>
                    <a:lstStyle/>
                    <a:p>
                      <a:pPr algn="ctr"/>
                      <a:r>
                        <a:rPr lang="en-US" sz="1600" dirty="0" smtClean="0"/>
                        <a:t>18</a:t>
                      </a:r>
                      <a:endParaRPr lang="en-US" sz="1600" dirty="0"/>
                    </a:p>
                  </a:txBody>
                  <a:tcPr anchor="ctr"/>
                </a:tc>
                <a:tc>
                  <a:txBody>
                    <a:bodyPr/>
                    <a:lstStyle/>
                    <a:p>
                      <a:pPr algn="ctr"/>
                      <a:r>
                        <a:rPr lang="en-US" sz="1600" dirty="0" smtClean="0"/>
                        <a:t>0.6</a:t>
                      </a:r>
                      <a:endParaRPr lang="en-US" sz="1600" dirty="0"/>
                    </a:p>
                  </a:txBody>
                  <a:tcPr anchor="ctr"/>
                </a:tc>
                <a:tc>
                  <a:txBody>
                    <a:bodyPr/>
                    <a:lstStyle/>
                    <a:p>
                      <a:pPr algn="ctr"/>
                      <a:r>
                        <a:rPr lang="en-US" sz="1600" dirty="0" smtClean="0"/>
                        <a:t>10</a:t>
                      </a:r>
                      <a:endParaRPr lang="en-US" sz="1600" dirty="0"/>
                    </a:p>
                  </a:txBody>
                  <a:tcPr anchor="ct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TOSCA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(after tweaks)</a:t>
                      </a:r>
                    </a:p>
                  </a:txBody>
                  <a:tcPr anchor="ctr"/>
                </a:tc>
                <a:tc>
                  <a:txBody>
                    <a:bodyPr/>
                    <a:lstStyle/>
                    <a:p>
                      <a:pPr algn="ctr"/>
                      <a:r>
                        <a:rPr lang="en-US" sz="1600" dirty="0" smtClean="0"/>
                        <a:t>155</a:t>
                      </a:r>
                      <a:endParaRPr lang="en-US" sz="1600" dirty="0"/>
                    </a:p>
                  </a:txBody>
                  <a:tcPr anchor="ctr"/>
                </a:tc>
                <a:tc>
                  <a:txBody>
                    <a:bodyPr/>
                    <a:lstStyle/>
                    <a:p>
                      <a:pPr algn="ctr"/>
                      <a:r>
                        <a:rPr lang="en-US" sz="1600" dirty="0" smtClean="0"/>
                        <a:t>14</a:t>
                      </a:r>
                      <a:endParaRPr lang="en-US" sz="1600" dirty="0"/>
                    </a:p>
                  </a:txBody>
                  <a:tcPr anchor="ctr"/>
                </a:tc>
                <a:tc>
                  <a:txBody>
                    <a:bodyPr/>
                    <a:lstStyle/>
                    <a:p>
                      <a:pPr algn="ctr"/>
                      <a:r>
                        <a:rPr lang="en-US" sz="1600" dirty="0" smtClean="0"/>
                        <a:t>0.5</a:t>
                      </a:r>
                      <a:endParaRPr lang="en-US" sz="1600" dirty="0"/>
                    </a:p>
                  </a:txBody>
                  <a:tcPr anchor="ctr"/>
                </a:tc>
                <a:tc>
                  <a:txBody>
                    <a:bodyPr/>
                    <a:lstStyle/>
                    <a:p>
                      <a:pPr algn="ctr"/>
                      <a:r>
                        <a:rPr lang="en-US" sz="1600" dirty="0" smtClean="0"/>
                        <a:t>8</a:t>
                      </a:r>
                      <a:endParaRPr lang="en-US" sz="1600" dirty="0"/>
                    </a:p>
                  </a:txBody>
                  <a:tcPr anchor="ctr"/>
                </a:tc>
              </a:tr>
            </a:tbl>
          </a:graphicData>
        </a:graphic>
      </p:graphicFrame>
      <p:sp>
        <p:nvSpPr>
          <p:cNvPr id="8" name="TextBox 7"/>
          <p:cNvSpPr txBox="1"/>
          <p:nvPr/>
        </p:nvSpPr>
        <p:spPr>
          <a:xfrm>
            <a:off x="424260" y="3505810"/>
            <a:ext cx="5458546" cy="2169825"/>
          </a:xfrm>
          <a:prstGeom prst="rect">
            <a:avLst/>
          </a:prstGeom>
          <a:noFill/>
        </p:spPr>
        <p:txBody>
          <a:bodyPr wrap="none" rtlCol="0">
            <a:spAutoFit/>
          </a:bodyPr>
          <a:lstStyle/>
          <a:p>
            <a:pPr>
              <a:lnSpc>
                <a:spcPct val="150000"/>
              </a:lnSpc>
            </a:pPr>
            <a:r>
              <a:rPr lang="en-US" dirty="0" smtClean="0">
                <a:solidFill>
                  <a:schemeClr val="bg1">
                    <a:lumMod val="95000"/>
                    <a:lumOff val="5000"/>
                  </a:schemeClr>
                </a:solidFill>
              </a:rPr>
              <a:t>Other sources of background include:</a:t>
            </a:r>
          </a:p>
          <a:p>
            <a:pPr lvl="1">
              <a:lnSpc>
                <a:spcPct val="150000"/>
              </a:lnSpc>
              <a:buFont typeface="Arial" pitchFamily="34" charset="0"/>
              <a:buChar char="•"/>
            </a:pPr>
            <a:r>
              <a:rPr lang="en-US" dirty="0" smtClean="0">
                <a:solidFill>
                  <a:schemeClr val="bg1">
                    <a:lumMod val="95000"/>
                    <a:lumOff val="5000"/>
                  </a:schemeClr>
                </a:solidFill>
              </a:rPr>
              <a:t> scattering from aluminum target windows</a:t>
            </a:r>
          </a:p>
          <a:p>
            <a:pPr lvl="1">
              <a:lnSpc>
                <a:spcPct val="150000"/>
              </a:lnSpc>
              <a:buFont typeface="Arial" pitchFamily="34" charset="0"/>
              <a:buChar char="•"/>
            </a:pPr>
            <a:r>
              <a:rPr lang="en-US" dirty="0" smtClean="0">
                <a:solidFill>
                  <a:schemeClr val="bg1">
                    <a:lumMod val="95000"/>
                    <a:lumOff val="5000"/>
                  </a:schemeClr>
                </a:solidFill>
              </a:rPr>
              <a:t> multiple-bounce photons (minimize 1-bounce)</a:t>
            </a:r>
          </a:p>
          <a:p>
            <a:pPr lvl="1">
              <a:lnSpc>
                <a:spcPct val="150000"/>
              </a:lnSpc>
              <a:buFont typeface="Arial" pitchFamily="34" charset="0"/>
              <a:buChar char="•"/>
            </a:pPr>
            <a:r>
              <a:rPr lang="en-US" dirty="0" smtClean="0">
                <a:solidFill>
                  <a:schemeClr val="bg1">
                    <a:lumMod val="95000"/>
                    <a:lumOff val="5000"/>
                  </a:schemeClr>
                </a:solidFill>
              </a:rPr>
              <a:t> neutrons</a:t>
            </a:r>
          </a:p>
          <a:p>
            <a:pPr lvl="1">
              <a:lnSpc>
                <a:spcPct val="150000"/>
              </a:lnSpc>
              <a:buFont typeface="Arial" pitchFamily="34" charset="0"/>
              <a:buChar char="•"/>
            </a:pPr>
            <a:r>
              <a:rPr lang="en-US" dirty="0" smtClean="0">
                <a:solidFill>
                  <a:schemeClr val="bg1">
                    <a:lumMod val="95000"/>
                    <a:lumOff val="5000"/>
                  </a:schemeClr>
                </a:solidFill>
              </a:rPr>
              <a:t> weak decays with large analyzing power</a:t>
            </a:r>
            <a:endParaRPr lang="en-US" dirty="0">
              <a:solidFill>
                <a:schemeClr val="bg1">
                  <a:lumMod val="95000"/>
                  <a:lumOff val="5000"/>
                </a:schemeClr>
              </a:solidFill>
            </a:endParaRPr>
          </a:p>
        </p:txBody>
      </p:sp>
      <p:sp>
        <p:nvSpPr>
          <p:cNvPr id="9" name="TextBox 8"/>
          <p:cNvSpPr txBox="1"/>
          <p:nvPr/>
        </p:nvSpPr>
        <p:spPr>
          <a:xfrm>
            <a:off x="1960460" y="5694895"/>
            <a:ext cx="4185826" cy="369332"/>
          </a:xfrm>
          <a:prstGeom prst="rect">
            <a:avLst/>
          </a:prstGeom>
          <a:noFill/>
        </p:spPr>
        <p:txBody>
          <a:bodyPr wrap="none" rtlCol="0">
            <a:spAutoFit/>
          </a:bodyPr>
          <a:lstStyle/>
          <a:p>
            <a:r>
              <a:rPr lang="en-US" dirty="0" smtClean="0">
                <a:solidFill>
                  <a:schemeClr val="bg1">
                    <a:lumMod val="95000"/>
                    <a:lumOff val="5000"/>
                  </a:schemeClr>
                </a:solidFill>
              </a:rPr>
              <a:t>To be studied with GEANT4 simulation!</a:t>
            </a:r>
            <a:endParaRPr lang="en-US" dirty="0">
              <a:solidFill>
                <a:schemeClr val="bg1">
                  <a:lumMod val="95000"/>
                  <a:lumOff val="5000"/>
                </a:schemeClr>
              </a:solidFill>
            </a:endParaRPr>
          </a:p>
        </p:txBody>
      </p:sp>
      <p:sp>
        <p:nvSpPr>
          <p:cNvPr id="10" name="Right Arrow 9"/>
          <p:cNvSpPr/>
          <p:nvPr/>
        </p:nvSpPr>
        <p:spPr>
          <a:xfrm>
            <a:off x="309045" y="5618085"/>
            <a:ext cx="1497795" cy="61448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Rounded Rectangle 10"/>
          <p:cNvSpPr/>
          <p:nvPr/>
        </p:nvSpPr>
        <p:spPr>
          <a:xfrm>
            <a:off x="347450" y="817460"/>
            <a:ext cx="7335356" cy="2726755"/>
          </a:xfrm>
          <a:prstGeom prst="roundRect">
            <a:avLst/>
          </a:prstGeom>
          <a:noFill/>
          <a:ln w="2540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p:nvPr/>
        </p:nvCxnSpPr>
        <p:spPr>
          <a:xfrm flipH="1" flipV="1">
            <a:off x="6758277" y="4026756"/>
            <a:ext cx="1248164" cy="857974"/>
          </a:xfrm>
          <a:prstGeom prst="line">
            <a:avLst/>
          </a:prstGeom>
          <a:ln w="22225">
            <a:headEnd type="none"/>
            <a:tailEnd type="none" w="sm" len="lg"/>
          </a:ln>
        </p:spPr>
        <p:style>
          <a:lnRef idx="1">
            <a:schemeClr val="accent1"/>
          </a:lnRef>
          <a:fillRef idx="0">
            <a:schemeClr val="accent1"/>
          </a:fillRef>
          <a:effectRef idx="0">
            <a:schemeClr val="accent1"/>
          </a:effectRef>
          <a:fontRef idx="minor">
            <a:schemeClr val="tx1"/>
          </a:fontRef>
        </p:style>
      </p:cxnSp>
      <p:sp>
        <p:nvSpPr>
          <p:cNvPr id="47" name="Date Placeholder 46"/>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3</a:t>
            </a:fld>
            <a:endParaRPr lang="en-US"/>
          </a:p>
        </p:txBody>
      </p:sp>
      <p:sp>
        <p:nvSpPr>
          <p:cNvPr id="44" name="TextBox 43"/>
          <p:cNvSpPr txBox="1"/>
          <p:nvPr/>
        </p:nvSpPr>
        <p:spPr>
          <a:xfrm>
            <a:off x="137844" y="4619555"/>
            <a:ext cx="2957185" cy="914400"/>
          </a:xfrm>
          <a:prstGeom prst="roundRect">
            <a:avLst/>
          </a:prstGeom>
          <a:ln>
            <a:noFill/>
          </a:ln>
          <a:effectLst>
            <a:reflection blurRad="6350" stA="50000" endA="300" endPos="90000" dist="50800" dir="5400000" sy="-100000" algn="bl" rotWithShape="0"/>
          </a:effectLst>
          <a:scene3d>
            <a:camera prst="isometricRightUp">
              <a:rot lat="1200000" lon="19800000" rev="0"/>
            </a:camera>
            <a:lightRig rig="harsh" dir="t">
              <a:rot lat="6000000" lon="6000000" rev="0"/>
            </a:lightRig>
          </a:scene3d>
          <a:sp3d contourW="10000" prstMaterial="metal">
            <a:bevelT w="114300" h="9000"/>
            <a:contourClr>
              <a:schemeClr val="accent4">
                <a:shade val="30000"/>
                <a:satMod val="200000"/>
              </a:schemeClr>
            </a:contourClr>
          </a:sp3d>
        </p:spPr>
        <p:style>
          <a:lnRef idx="0">
            <a:schemeClr val="accent4"/>
          </a:lnRef>
          <a:fillRef idx="3">
            <a:schemeClr val="accent4"/>
          </a:fillRef>
          <a:effectRef idx="3">
            <a:schemeClr val="accent4"/>
          </a:effectRef>
          <a:fontRef idx="minor">
            <a:schemeClr val="lt1"/>
          </a:fontRef>
        </p:style>
        <p:txBody>
          <a:bodyPr wrap="square" rtlCol="0" anchor="ctr">
            <a:spAutoFit/>
          </a:bodyPr>
          <a:lstStyle/>
          <a:p>
            <a:pPr algn="ctr"/>
            <a:r>
              <a:rPr lang="en-US" sz="2400" i="1" dirty="0" smtClean="0">
                <a:latin typeface="Andalus" pitchFamily="18" charset="-78"/>
                <a:cs typeface="Andalus" pitchFamily="18" charset="-78"/>
              </a:rPr>
              <a:t>A</a:t>
            </a:r>
            <a:r>
              <a:rPr lang="en-US" sz="2400" i="1" baseline="-25000" dirty="0" smtClean="0">
                <a:latin typeface="Andalus" pitchFamily="18" charset="-78"/>
                <a:cs typeface="Andalus" pitchFamily="18" charset="-78"/>
              </a:rPr>
              <a:t>PV</a:t>
            </a:r>
            <a:r>
              <a:rPr lang="en-US" sz="2400" baseline="-25000" dirty="0" smtClean="0">
                <a:latin typeface="Andalus" pitchFamily="18" charset="-78"/>
                <a:cs typeface="Andalus" pitchFamily="18" charset="-78"/>
              </a:rPr>
              <a:t> </a:t>
            </a:r>
            <a:r>
              <a:rPr lang="en-US" sz="2400" dirty="0" smtClean="0">
                <a:latin typeface="Andalus" pitchFamily="18" charset="-78"/>
                <a:cs typeface="Andalus" pitchFamily="18" charset="-78"/>
              </a:rPr>
              <a:t>= 35.6 ± 0.73 </a:t>
            </a:r>
            <a:r>
              <a:rPr lang="en-US" sz="2400" i="1" dirty="0" smtClean="0">
                <a:latin typeface="Andalus" pitchFamily="18" charset="-78"/>
                <a:cs typeface="Andalus" pitchFamily="18" charset="-78"/>
              </a:rPr>
              <a:t>ppb</a:t>
            </a:r>
            <a:endParaRPr lang="en-US" sz="2400" i="1" dirty="0">
              <a:latin typeface="Andalus" pitchFamily="18" charset="-78"/>
              <a:cs typeface="Andalus" pitchFamily="18" charset="-78"/>
            </a:endParaRPr>
          </a:p>
        </p:txBody>
      </p:sp>
      <p:cxnSp>
        <p:nvCxnSpPr>
          <p:cNvPr id="51" name="Straight Connector 50"/>
          <p:cNvCxnSpPr/>
          <p:nvPr/>
        </p:nvCxnSpPr>
        <p:spPr>
          <a:xfrm>
            <a:off x="2421320" y="2315255"/>
            <a:ext cx="4647005" cy="0"/>
          </a:xfrm>
          <a:prstGeom prst="line">
            <a:avLst/>
          </a:prstGeom>
          <a:ln w="15875">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170218" y="2910533"/>
            <a:ext cx="960125" cy="0"/>
          </a:xfrm>
          <a:prstGeom prst="line">
            <a:avLst/>
          </a:prstGeom>
          <a:ln w="15875">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320898" y="2948938"/>
            <a:ext cx="960125" cy="0"/>
          </a:xfrm>
          <a:prstGeom prst="line">
            <a:avLst/>
          </a:prstGeom>
          <a:ln w="15875">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0" y="0"/>
            <a:ext cx="7467600" cy="822960"/>
          </a:xfrm>
        </p:spPr>
        <p:txBody>
          <a:bodyPr>
            <a:normAutofit/>
          </a:bodyPr>
          <a:lstStyle/>
          <a:p>
            <a:r>
              <a:rPr lang="en-US" cap="small" dirty="0" smtClean="0"/>
              <a:t>The Physics</a:t>
            </a:r>
            <a:endParaRPr lang="en-US" cap="small" dirty="0"/>
          </a:p>
        </p:txBody>
      </p:sp>
      <p:pic>
        <p:nvPicPr>
          <p:cNvPr id="25" name="Picture 24" descr="photon_diagram_bold.png"/>
          <p:cNvPicPr>
            <a:picLocks noChangeAspect="1"/>
          </p:cNvPicPr>
          <p:nvPr/>
        </p:nvPicPr>
        <p:blipFill>
          <a:blip r:embed="rId2" cstate="print">
            <a:clrChange>
              <a:clrFrom>
                <a:srgbClr val="FFFFFF"/>
              </a:clrFrom>
              <a:clrTo>
                <a:srgbClr val="FFFFFF">
                  <a:alpha val="0"/>
                </a:srgbClr>
              </a:clrTo>
            </a:clrChange>
          </a:blip>
          <a:stretch>
            <a:fillRect/>
          </a:stretch>
        </p:blipFill>
        <p:spPr>
          <a:xfrm>
            <a:off x="2651750" y="1249640"/>
            <a:ext cx="1958655" cy="988805"/>
          </a:xfrm>
          <a:prstGeom prst="rect">
            <a:avLst/>
          </a:prstGeom>
        </p:spPr>
      </p:pic>
      <p:pic>
        <p:nvPicPr>
          <p:cNvPr id="26" name="Picture 25" descr="z_diagram_bold.png"/>
          <p:cNvPicPr>
            <a:picLocks noChangeAspect="1"/>
          </p:cNvPicPr>
          <p:nvPr/>
        </p:nvPicPr>
        <p:blipFill>
          <a:blip r:embed="rId3" cstate="print"/>
          <a:stretch>
            <a:fillRect/>
          </a:stretch>
        </p:blipFill>
        <p:spPr>
          <a:xfrm>
            <a:off x="4975005" y="1237415"/>
            <a:ext cx="1939700" cy="988805"/>
          </a:xfrm>
          <a:prstGeom prst="rect">
            <a:avLst/>
          </a:prstGeom>
        </p:spPr>
      </p:pic>
      <p:pic>
        <p:nvPicPr>
          <p:cNvPr id="27" name="Picture 26" descr="photon_diagram_bold.png"/>
          <p:cNvPicPr>
            <a:picLocks noChangeAspect="1"/>
          </p:cNvPicPr>
          <p:nvPr/>
        </p:nvPicPr>
        <p:blipFill>
          <a:blip r:embed="rId2" cstate="print">
            <a:clrChange>
              <a:clrFrom>
                <a:srgbClr val="FFFFFF"/>
              </a:clrFrom>
              <a:clrTo>
                <a:srgbClr val="FFFFFF">
                  <a:alpha val="0"/>
                </a:srgbClr>
              </a:clrTo>
            </a:clrChange>
          </a:blip>
          <a:stretch>
            <a:fillRect/>
          </a:stretch>
        </p:blipFill>
        <p:spPr>
          <a:xfrm>
            <a:off x="3765495" y="2430470"/>
            <a:ext cx="1958655" cy="988805"/>
          </a:xfrm>
          <a:prstGeom prst="rect">
            <a:avLst/>
          </a:prstGeom>
        </p:spPr>
      </p:pic>
      <p:sp>
        <p:nvSpPr>
          <p:cNvPr id="3" name="Left Bracket 2"/>
          <p:cNvSpPr/>
          <p:nvPr/>
        </p:nvSpPr>
        <p:spPr>
          <a:xfrm>
            <a:off x="2498130" y="1316725"/>
            <a:ext cx="153620" cy="909495"/>
          </a:xfrm>
          <a:prstGeom prst="leftBracket">
            <a:avLst/>
          </a:prstGeom>
          <a:noFill/>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Left Bracket 27"/>
          <p:cNvSpPr/>
          <p:nvPr/>
        </p:nvSpPr>
        <p:spPr>
          <a:xfrm>
            <a:off x="4840834" y="1328950"/>
            <a:ext cx="153620" cy="909495"/>
          </a:xfrm>
          <a:prstGeom prst="leftBracket">
            <a:avLst/>
          </a:prstGeom>
          <a:noFill/>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ket 28"/>
          <p:cNvSpPr/>
          <p:nvPr/>
        </p:nvSpPr>
        <p:spPr>
          <a:xfrm flipH="1">
            <a:off x="6837895" y="1328950"/>
            <a:ext cx="153620" cy="909495"/>
          </a:xfrm>
          <a:prstGeom prst="leftBracket">
            <a:avLst/>
          </a:prstGeom>
          <a:noFill/>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Left Bracket 29"/>
          <p:cNvSpPr/>
          <p:nvPr/>
        </p:nvSpPr>
        <p:spPr>
          <a:xfrm flipH="1">
            <a:off x="4585921" y="1316725"/>
            <a:ext cx="153620" cy="909495"/>
          </a:xfrm>
          <a:prstGeom prst="leftBracket">
            <a:avLst/>
          </a:prstGeom>
          <a:noFill/>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p:cNvSpPr txBox="1"/>
              <p:nvPr/>
            </p:nvSpPr>
            <p:spPr>
              <a:xfrm>
                <a:off x="2989628" y="4081885"/>
                <a:ext cx="3006336" cy="1297856"/>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400" b="0" i="1" smtClean="0">
                              <a:solidFill>
                                <a:schemeClr val="bg1">
                                  <a:lumMod val="95000"/>
                                  <a:lumOff val="5000"/>
                                </a:schemeClr>
                              </a:solidFill>
                              <a:latin typeface="Cambria Math"/>
                            </a:rPr>
                          </m:ctrlPr>
                        </m:fPr>
                        <m:num>
                          <m:r>
                            <a:rPr lang="en-US" sz="2400" b="0" i="1" smtClean="0">
                              <a:solidFill>
                                <a:schemeClr val="bg1">
                                  <a:lumMod val="95000"/>
                                  <a:lumOff val="5000"/>
                                </a:schemeClr>
                              </a:solidFill>
                              <a:latin typeface="Cambria Math"/>
                              <a:ea typeface="Cambria Math"/>
                            </a:rPr>
                            <m:t>𝛿</m:t>
                          </m:r>
                          <m:func>
                            <m:funcPr>
                              <m:ctrlPr>
                                <a:rPr lang="en-US" sz="2400" b="0" i="1" smtClean="0">
                                  <a:solidFill>
                                    <a:schemeClr val="bg1">
                                      <a:lumMod val="95000"/>
                                      <a:lumOff val="5000"/>
                                    </a:schemeClr>
                                  </a:solidFill>
                                  <a:latin typeface="Cambria Math"/>
                                  <a:ea typeface="Cambria Math"/>
                                </a:rPr>
                              </m:ctrlPr>
                            </m:funcPr>
                            <m:fName>
                              <m:sSup>
                                <m:sSupPr>
                                  <m:ctrlPr>
                                    <a:rPr lang="en-US" sz="2400" b="0" i="1" smtClean="0">
                                      <a:solidFill>
                                        <a:schemeClr val="bg1">
                                          <a:lumMod val="95000"/>
                                          <a:lumOff val="5000"/>
                                        </a:schemeClr>
                                      </a:solidFill>
                                      <a:latin typeface="Cambria Math"/>
                                      <a:ea typeface="Cambria Math"/>
                                    </a:rPr>
                                  </m:ctrlPr>
                                </m:sSupPr>
                                <m:e>
                                  <m:r>
                                    <m:rPr>
                                      <m:sty m:val="p"/>
                                    </m:rPr>
                                    <a:rPr lang="en-US" sz="2400" b="0" i="0" smtClean="0">
                                      <a:solidFill>
                                        <a:schemeClr val="bg1">
                                          <a:lumMod val="95000"/>
                                          <a:lumOff val="5000"/>
                                        </a:schemeClr>
                                      </a:solidFill>
                                      <a:latin typeface="Cambria Math"/>
                                      <a:ea typeface="Cambria Math"/>
                                    </a:rPr>
                                    <m:t>sin</m:t>
                                  </m:r>
                                </m:e>
                                <m:sup>
                                  <m:r>
                                    <a:rPr lang="en-US" sz="2400" b="0" i="1" smtClean="0">
                                      <a:solidFill>
                                        <a:schemeClr val="bg1">
                                          <a:lumMod val="95000"/>
                                          <a:lumOff val="5000"/>
                                        </a:schemeClr>
                                      </a:solidFill>
                                      <a:latin typeface="Cambria Math"/>
                                      <a:ea typeface="Cambria Math"/>
                                    </a:rPr>
                                    <m:t>2</m:t>
                                  </m:r>
                                </m:sup>
                              </m:sSup>
                            </m:fName>
                            <m:e>
                              <m:sSub>
                                <m:sSubPr>
                                  <m:ctrlPr>
                                    <a:rPr lang="en-US" sz="2400" b="0" i="1" smtClean="0">
                                      <a:solidFill>
                                        <a:schemeClr val="bg1">
                                          <a:lumMod val="95000"/>
                                          <a:lumOff val="5000"/>
                                        </a:schemeClr>
                                      </a:solidFill>
                                      <a:latin typeface="Cambria Math"/>
                                      <a:ea typeface="Cambria Math"/>
                                    </a:rPr>
                                  </m:ctrlPr>
                                </m:sSubPr>
                                <m:e>
                                  <m:r>
                                    <a:rPr lang="en-US" sz="2400" b="0" i="1" smtClean="0">
                                      <a:solidFill>
                                        <a:schemeClr val="bg1">
                                          <a:lumMod val="95000"/>
                                          <a:lumOff val="5000"/>
                                        </a:schemeClr>
                                      </a:solidFill>
                                      <a:latin typeface="Cambria Math"/>
                                      <a:ea typeface="Cambria Math"/>
                                    </a:rPr>
                                    <m:t>𝜃</m:t>
                                  </m:r>
                                </m:e>
                                <m:sub>
                                  <m:r>
                                    <a:rPr lang="en-US" sz="2400" b="0" i="1" smtClean="0">
                                      <a:solidFill>
                                        <a:schemeClr val="bg1">
                                          <a:lumMod val="95000"/>
                                          <a:lumOff val="5000"/>
                                        </a:schemeClr>
                                      </a:solidFill>
                                      <a:latin typeface="Cambria Math"/>
                                      <a:ea typeface="Cambria Math"/>
                                    </a:rPr>
                                    <m:t>𝑊</m:t>
                                  </m:r>
                                </m:sub>
                              </m:sSub>
                            </m:e>
                          </m:func>
                        </m:num>
                        <m:den>
                          <m:func>
                            <m:funcPr>
                              <m:ctrlPr>
                                <a:rPr lang="en-US" sz="2400" b="0" i="1" smtClean="0">
                                  <a:solidFill>
                                    <a:schemeClr val="bg1">
                                      <a:lumMod val="95000"/>
                                      <a:lumOff val="5000"/>
                                    </a:schemeClr>
                                  </a:solidFill>
                                  <a:latin typeface="Cambria Math"/>
                                </a:rPr>
                              </m:ctrlPr>
                            </m:funcPr>
                            <m:fName>
                              <m:sSup>
                                <m:sSupPr>
                                  <m:ctrlPr>
                                    <a:rPr lang="en-US" sz="2400" b="0" i="1" smtClean="0">
                                      <a:solidFill>
                                        <a:schemeClr val="bg1">
                                          <a:lumMod val="95000"/>
                                          <a:lumOff val="5000"/>
                                        </a:schemeClr>
                                      </a:solidFill>
                                      <a:latin typeface="Cambria Math"/>
                                    </a:rPr>
                                  </m:ctrlPr>
                                </m:sSupPr>
                                <m:e>
                                  <m:r>
                                    <m:rPr>
                                      <m:sty m:val="p"/>
                                    </m:rPr>
                                    <a:rPr lang="en-US" sz="2400" b="0" i="0" smtClean="0">
                                      <a:solidFill>
                                        <a:schemeClr val="bg1">
                                          <a:lumMod val="95000"/>
                                          <a:lumOff val="5000"/>
                                        </a:schemeClr>
                                      </a:solidFill>
                                      <a:latin typeface="Cambria Math"/>
                                    </a:rPr>
                                    <m:t>sin</m:t>
                                  </m:r>
                                </m:e>
                                <m:sup>
                                  <m:r>
                                    <a:rPr lang="en-US" sz="2400" b="0" i="1" smtClean="0">
                                      <a:solidFill>
                                        <a:schemeClr val="bg1">
                                          <a:lumMod val="95000"/>
                                          <a:lumOff val="5000"/>
                                        </a:schemeClr>
                                      </a:solidFill>
                                      <a:latin typeface="Cambria Math"/>
                                    </a:rPr>
                                    <m:t>2</m:t>
                                  </m:r>
                                </m:sup>
                              </m:sSup>
                            </m:fName>
                            <m:e>
                              <m:sSub>
                                <m:sSubPr>
                                  <m:ctrlPr>
                                    <a:rPr lang="en-US" sz="2400" b="0" i="1" smtClean="0">
                                      <a:solidFill>
                                        <a:schemeClr val="bg1">
                                          <a:lumMod val="95000"/>
                                          <a:lumOff val="5000"/>
                                        </a:schemeClr>
                                      </a:solidFill>
                                      <a:latin typeface="Cambria Math"/>
                                    </a:rPr>
                                  </m:ctrlPr>
                                </m:sSubPr>
                                <m:e>
                                  <m:r>
                                    <a:rPr lang="en-US" sz="2400" b="0" i="1" smtClean="0">
                                      <a:solidFill>
                                        <a:schemeClr val="bg1">
                                          <a:lumMod val="95000"/>
                                          <a:lumOff val="5000"/>
                                        </a:schemeClr>
                                      </a:solidFill>
                                      <a:latin typeface="Cambria Math"/>
                                      <a:ea typeface="Cambria Math"/>
                                    </a:rPr>
                                    <m:t>𝜃</m:t>
                                  </m:r>
                                </m:e>
                                <m:sub>
                                  <m:r>
                                    <a:rPr lang="en-US" sz="2400" b="0" i="1" smtClean="0">
                                      <a:solidFill>
                                        <a:schemeClr val="bg1">
                                          <a:lumMod val="95000"/>
                                          <a:lumOff val="5000"/>
                                        </a:schemeClr>
                                      </a:solidFill>
                                      <a:latin typeface="Cambria Math"/>
                                    </a:rPr>
                                    <m:t>𝑊</m:t>
                                  </m:r>
                                </m:sub>
                              </m:sSub>
                            </m:e>
                          </m:func>
                        </m:den>
                      </m:f>
                      <m:r>
                        <a:rPr lang="en-US" sz="2400" i="1">
                          <a:solidFill>
                            <a:schemeClr val="bg1">
                              <a:lumMod val="95000"/>
                              <a:lumOff val="5000"/>
                            </a:schemeClr>
                          </a:solidFill>
                          <a:latin typeface="Cambria Math"/>
                          <a:ea typeface="Cambria Math"/>
                        </a:rPr>
                        <m:t>≃</m:t>
                      </m:r>
                      <m:r>
                        <a:rPr lang="en-US" sz="2400" b="0" i="1" smtClean="0">
                          <a:solidFill>
                            <a:schemeClr val="bg1">
                              <a:lumMod val="95000"/>
                              <a:lumOff val="5000"/>
                            </a:schemeClr>
                          </a:solidFill>
                          <a:latin typeface="Cambria Math"/>
                        </a:rPr>
                        <m:t>.05</m:t>
                      </m:r>
                      <m:f>
                        <m:fPr>
                          <m:ctrlPr>
                            <a:rPr lang="en-US" sz="2400" b="0" i="1" smtClean="0">
                              <a:solidFill>
                                <a:schemeClr val="bg1">
                                  <a:lumMod val="95000"/>
                                  <a:lumOff val="5000"/>
                                </a:schemeClr>
                              </a:solidFill>
                              <a:latin typeface="Cambria Math"/>
                            </a:rPr>
                          </m:ctrlPr>
                        </m:fPr>
                        <m:num>
                          <m:sSub>
                            <m:sSubPr>
                              <m:ctrlPr>
                                <a:rPr lang="en-US" sz="2400" b="0" i="1" smtClean="0">
                                  <a:solidFill>
                                    <a:schemeClr val="bg1">
                                      <a:lumMod val="95000"/>
                                      <a:lumOff val="5000"/>
                                    </a:schemeClr>
                                  </a:solidFill>
                                  <a:latin typeface="Cambria Math"/>
                                </a:rPr>
                              </m:ctrlPr>
                            </m:sSubPr>
                            <m:e>
                              <m:r>
                                <a:rPr lang="en-US" sz="2400" b="0" i="1" smtClean="0">
                                  <a:solidFill>
                                    <a:schemeClr val="bg1">
                                      <a:lumMod val="95000"/>
                                      <a:lumOff val="5000"/>
                                    </a:schemeClr>
                                  </a:solidFill>
                                  <a:latin typeface="Cambria Math"/>
                                  <a:ea typeface="Cambria Math"/>
                                </a:rPr>
                                <m:t>𝛿</m:t>
                              </m:r>
                              <m:r>
                                <a:rPr lang="en-US" sz="2400" b="0" i="1" smtClean="0">
                                  <a:solidFill>
                                    <a:schemeClr val="bg1">
                                      <a:lumMod val="95000"/>
                                      <a:lumOff val="5000"/>
                                    </a:schemeClr>
                                  </a:solidFill>
                                  <a:latin typeface="Cambria Math"/>
                                </a:rPr>
                                <m:t>𝐴</m:t>
                              </m:r>
                            </m:e>
                            <m:sub>
                              <m:r>
                                <a:rPr lang="en-US" sz="2400" b="0" i="1" smtClean="0">
                                  <a:solidFill>
                                    <a:schemeClr val="bg1">
                                      <a:lumMod val="95000"/>
                                      <a:lumOff val="5000"/>
                                    </a:schemeClr>
                                  </a:solidFill>
                                  <a:latin typeface="Cambria Math"/>
                                </a:rPr>
                                <m:t>𝑃𝑉</m:t>
                              </m:r>
                            </m:sub>
                          </m:sSub>
                        </m:num>
                        <m:den>
                          <m:sSub>
                            <m:sSubPr>
                              <m:ctrlPr>
                                <a:rPr lang="en-US" sz="2400" b="0" i="1" smtClean="0">
                                  <a:solidFill>
                                    <a:schemeClr val="bg1">
                                      <a:lumMod val="95000"/>
                                      <a:lumOff val="5000"/>
                                    </a:schemeClr>
                                  </a:solidFill>
                                  <a:latin typeface="Cambria Math"/>
                                </a:rPr>
                              </m:ctrlPr>
                            </m:sSubPr>
                            <m:e>
                              <m:r>
                                <a:rPr lang="en-US" sz="2400" b="0" i="1" smtClean="0">
                                  <a:solidFill>
                                    <a:schemeClr val="bg1">
                                      <a:lumMod val="95000"/>
                                      <a:lumOff val="5000"/>
                                    </a:schemeClr>
                                  </a:solidFill>
                                  <a:latin typeface="Cambria Math"/>
                                </a:rPr>
                                <m:t>𝐴</m:t>
                              </m:r>
                            </m:e>
                            <m:sub>
                              <m:r>
                                <a:rPr lang="en-US" sz="2400" b="0" i="1" smtClean="0">
                                  <a:solidFill>
                                    <a:schemeClr val="bg1">
                                      <a:lumMod val="95000"/>
                                      <a:lumOff val="5000"/>
                                    </a:schemeClr>
                                  </a:solidFill>
                                  <a:latin typeface="Cambria Math"/>
                                </a:rPr>
                                <m:t>𝑃𝑉</m:t>
                              </m:r>
                            </m:sub>
                          </m:sSub>
                        </m:den>
                      </m:f>
                    </m:oMath>
                  </m:oMathPara>
                </a14:m>
                <a:endParaRPr lang="en-US" sz="2400" dirty="0" smtClean="0">
                  <a:solidFill>
                    <a:schemeClr val="bg1">
                      <a:lumMod val="95000"/>
                      <a:lumOff val="5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989628" y="4081885"/>
                <a:ext cx="3006336" cy="1297856"/>
              </a:xfrm>
              <a:prstGeom prst="rect">
                <a:avLst/>
              </a:prstGeom>
              <a:blipFill rotWithShape="1">
                <a:blip r:embed="rId4"/>
                <a:stretch>
                  <a:fillRect/>
                </a:stretch>
              </a:blipFill>
            </p:spPr>
            <p:txBody>
              <a:bodyPr/>
              <a:lstStyle/>
              <a:p>
                <a:r>
                  <a:rPr lang="en-US">
                    <a:noFill/>
                  </a:rPr>
                  <a:t> </a:t>
                </a:r>
              </a:p>
            </p:txBody>
          </p:sp>
        </mc:Fallback>
      </mc:AlternateContent>
      <p:cxnSp>
        <p:nvCxnSpPr>
          <p:cNvPr id="38" name="Straight Connector 37"/>
          <p:cNvCxnSpPr/>
          <p:nvPr/>
        </p:nvCxnSpPr>
        <p:spPr>
          <a:xfrm flipV="1">
            <a:off x="6719874" y="4026756"/>
            <a:ext cx="1248164" cy="857974"/>
          </a:xfrm>
          <a:prstGeom prst="line">
            <a:avLst/>
          </a:prstGeom>
          <a:ln w="22225">
            <a:headEnd type="none"/>
            <a:tailEnd type="none" w="sm"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585457" y="3749757"/>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40" name="TextBox 39"/>
          <p:cNvSpPr txBox="1"/>
          <p:nvPr/>
        </p:nvSpPr>
        <p:spPr>
          <a:xfrm>
            <a:off x="7968038" y="3749757"/>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45" name="TextBox 44"/>
          <p:cNvSpPr txBox="1"/>
          <p:nvPr/>
        </p:nvSpPr>
        <p:spPr>
          <a:xfrm>
            <a:off x="6604659" y="4833520"/>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46" name="TextBox 45"/>
          <p:cNvSpPr txBox="1"/>
          <p:nvPr/>
        </p:nvSpPr>
        <p:spPr>
          <a:xfrm>
            <a:off x="7987240" y="4833520"/>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6" name="Oval 5"/>
          <p:cNvSpPr/>
          <p:nvPr/>
        </p:nvSpPr>
        <p:spPr>
          <a:xfrm>
            <a:off x="7276746" y="4372401"/>
            <a:ext cx="153618" cy="121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452375" y="4158695"/>
                <a:ext cx="835165" cy="50783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50000"/>
                                  <a:lumOff val="50000"/>
                                </a:schemeClr>
                              </a:solidFill>
                              <a:latin typeface="Cambria Math"/>
                            </a:rPr>
                          </m:ctrlPr>
                        </m:sSubSupPr>
                        <m:e>
                          <m:r>
                            <a:rPr lang="en-US" b="0" i="1" smtClean="0">
                              <a:solidFill>
                                <a:schemeClr val="bg1">
                                  <a:lumMod val="50000"/>
                                  <a:lumOff val="50000"/>
                                </a:schemeClr>
                              </a:solidFill>
                              <a:latin typeface="Cambria Math"/>
                            </a:rPr>
                            <m:t>𝑄</m:t>
                          </m:r>
                        </m:e>
                        <m:sub>
                          <m:r>
                            <a:rPr lang="en-US" b="0" i="1" smtClean="0">
                              <a:solidFill>
                                <a:schemeClr val="bg1">
                                  <a:lumMod val="50000"/>
                                  <a:lumOff val="50000"/>
                                </a:schemeClr>
                              </a:solidFill>
                              <a:latin typeface="Cambria Math"/>
                            </a:rPr>
                            <m:t>𝑊</m:t>
                          </m:r>
                        </m:sub>
                        <m:sup>
                          <m:r>
                            <a:rPr lang="en-US" b="0" i="1" smtClean="0">
                              <a:solidFill>
                                <a:schemeClr val="bg1">
                                  <a:lumMod val="50000"/>
                                  <a:lumOff val="50000"/>
                                </a:schemeClr>
                              </a:solidFill>
                              <a:latin typeface="Cambria Math"/>
                            </a:rPr>
                            <m:t>𝑒</m:t>
                          </m:r>
                        </m:sup>
                      </m:sSubSup>
                      <m:sSub>
                        <m:sSubPr>
                          <m:ctrlPr>
                            <a:rPr lang="en-US" i="1" smtClean="0">
                              <a:solidFill>
                                <a:schemeClr val="bg1">
                                  <a:lumMod val="50000"/>
                                  <a:lumOff val="50000"/>
                                </a:schemeClr>
                              </a:solidFill>
                              <a:latin typeface="Cambria Math"/>
                            </a:rPr>
                          </m:ctrlPr>
                        </m:sSubPr>
                        <m:e>
                          <m:r>
                            <a:rPr lang="en-US" b="0" i="1" smtClean="0">
                              <a:solidFill>
                                <a:schemeClr val="bg1">
                                  <a:lumMod val="50000"/>
                                  <a:lumOff val="50000"/>
                                </a:schemeClr>
                              </a:solidFill>
                              <a:latin typeface="Cambria Math"/>
                            </a:rPr>
                            <m:t>𝐺</m:t>
                          </m:r>
                        </m:e>
                        <m:sub>
                          <m:r>
                            <a:rPr lang="en-US" b="0" i="1" smtClean="0">
                              <a:solidFill>
                                <a:schemeClr val="bg1">
                                  <a:lumMod val="50000"/>
                                  <a:lumOff val="50000"/>
                                </a:schemeClr>
                              </a:solidFill>
                              <a:latin typeface="Cambria Math"/>
                            </a:rPr>
                            <m:t>𝐹</m:t>
                          </m:r>
                        </m:sub>
                      </m:sSub>
                    </m:oMath>
                  </m:oMathPara>
                </a14:m>
                <a:endParaRPr lang="en-US" dirty="0" smtClean="0">
                  <a:solidFill>
                    <a:schemeClr val="bg1">
                      <a:lumMod val="50000"/>
                      <a:lumOff val="50000"/>
                    </a:schemeClr>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452375" y="4158695"/>
                <a:ext cx="835165" cy="5078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877770" y="5691697"/>
                <a:ext cx="3019545" cy="732893"/>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Sup>
                        <m:sSubSupPr>
                          <m:ctrlPr>
                            <a:rPr lang="en-US" sz="2400" b="1" i="1" smtClean="0">
                              <a:solidFill>
                                <a:schemeClr val="bg1"/>
                              </a:solidFill>
                              <a:latin typeface="Cambria Math"/>
                            </a:rPr>
                          </m:ctrlPr>
                        </m:sSubSupPr>
                        <m:e>
                          <m:r>
                            <a:rPr lang="en-US" sz="2400" b="1" i="1" smtClean="0">
                              <a:solidFill>
                                <a:schemeClr val="bg1"/>
                              </a:solidFill>
                              <a:latin typeface="Cambria Math"/>
                              <a:ea typeface="Cambria Math"/>
                            </a:rPr>
                            <m:t>𝓛</m:t>
                          </m:r>
                        </m:e>
                        <m:sub>
                          <m:sSub>
                            <m:sSubPr>
                              <m:ctrlPr>
                                <a:rPr lang="en-US" sz="2400" b="1" i="1" smtClean="0">
                                  <a:solidFill>
                                    <a:schemeClr val="bg1"/>
                                  </a:solidFill>
                                  <a:latin typeface="Cambria Math"/>
                                </a:rPr>
                              </m:ctrlPr>
                            </m:sSubPr>
                            <m:e>
                              <m:r>
                                <a:rPr lang="en-US" sz="2400" b="1" i="1" smtClean="0">
                                  <a:solidFill>
                                    <a:schemeClr val="bg1"/>
                                  </a:solidFill>
                                  <a:latin typeface="Cambria Math"/>
                                </a:rPr>
                                <m:t>𝒆</m:t>
                              </m:r>
                            </m:e>
                            <m:sub>
                              <m:r>
                                <a:rPr lang="en-US" sz="2400" b="1" i="1" smtClean="0">
                                  <a:solidFill>
                                    <a:schemeClr val="bg1"/>
                                  </a:solidFill>
                                  <a:latin typeface="Cambria Math"/>
                                </a:rPr>
                                <m:t>𝟏</m:t>
                              </m:r>
                            </m:sub>
                          </m:sSub>
                          <m:sSub>
                            <m:sSubPr>
                              <m:ctrlPr>
                                <a:rPr lang="en-US" sz="2400" b="1" i="1" smtClean="0">
                                  <a:solidFill>
                                    <a:schemeClr val="bg1"/>
                                  </a:solidFill>
                                  <a:latin typeface="Cambria Math"/>
                                </a:rPr>
                              </m:ctrlPr>
                            </m:sSubPr>
                            <m:e>
                              <m:r>
                                <a:rPr lang="en-US" sz="2400" b="1" i="1" smtClean="0">
                                  <a:solidFill>
                                    <a:schemeClr val="bg1"/>
                                  </a:solidFill>
                                  <a:latin typeface="Cambria Math"/>
                                </a:rPr>
                                <m:t>𝒆</m:t>
                              </m:r>
                            </m:e>
                            <m:sub>
                              <m:r>
                                <a:rPr lang="en-US" sz="2400" b="1" i="1" smtClean="0">
                                  <a:solidFill>
                                    <a:schemeClr val="bg1"/>
                                  </a:solidFill>
                                  <a:latin typeface="Cambria Math"/>
                                </a:rPr>
                                <m:t>𝟐</m:t>
                              </m:r>
                            </m:sub>
                          </m:sSub>
                        </m:sub>
                        <m:sup>
                          <m:r>
                            <a:rPr lang="en-US" sz="2400" b="1" i="1" smtClean="0">
                              <a:solidFill>
                                <a:schemeClr val="bg1"/>
                              </a:solidFill>
                              <a:latin typeface="Cambria Math"/>
                            </a:rPr>
                            <m:t>𝑷𝑽</m:t>
                          </m:r>
                        </m:sup>
                      </m:sSubSup>
                      <m:r>
                        <a:rPr lang="en-US" sz="2400" b="1" i="1" smtClean="0">
                          <a:solidFill>
                            <a:schemeClr val="bg1"/>
                          </a:solidFill>
                          <a:latin typeface="Cambria Math"/>
                        </a:rPr>
                        <m:t>=</m:t>
                      </m:r>
                      <m:sSubSup>
                        <m:sSubSupPr>
                          <m:ctrlPr>
                            <a:rPr lang="en-US" sz="2400" b="1" i="1" smtClean="0">
                              <a:solidFill>
                                <a:schemeClr val="bg1"/>
                              </a:solidFill>
                              <a:latin typeface="Cambria Math"/>
                            </a:rPr>
                          </m:ctrlPr>
                        </m:sSubSupPr>
                        <m:e>
                          <m:r>
                            <a:rPr lang="en-US" sz="2400" b="1" i="1" smtClean="0">
                              <a:solidFill>
                                <a:schemeClr val="bg1"/>
                              </a:solidFill>
                              <a:latin typeface="Cambria Math"/>
                              <a:ea typeface="Cambria Math"/>
                            </a:rPr>
                            <m:t>𝓛</m:t>
                          </m:r>
                        </m:e>
                        <m:sub>
                          <m:r>
                            <a:rPr lang="en-US" sz="2400" b="1" i="1" smtClean="0">
                              <a:solidFill>
                                <a:schemeClr val="bg1"/>
                              </a:solidFill>
                              <a:latin typeface="Cambria Math"/>
                            </a:rPr>
                            <m:t>𝑺𝑴</m:t>
                          </m:r>
                        </m:sub>
                        <m:sup>
                          <m:r>
                            <a:rPr lang="en-US" sz="2400" b="1" i="1" smtClean="0">
                              <a:solidFill>
                                <a:schemeClr val="bg1"/>
                              </a:solidFill>
                              <a:latin typeface="Cambria Math"/>
                            </a:rPr>
                            <m:t>𝑷𝑽</m:t>
                          </m:r>
                        </m:sup>
                      </m:sSubSup>
                      <m:r>
                        <a:rPr lang="en-US" sz="2400" b="1" i="1" smtClean="0">
                          <a:solidFill>
                            <a:schemeClr val="bg1"/>
                          </a:solidFill>
                          <a:latin typeface="Cambria Math"/>
                        </a:rPr>
                        <m:t>+</m:t>
                      </m:r>
                      <m:sSubSup>
                        <m:sSubSupPr>
                          <m:ctrlPr>
                            <a:rPr lang="en-US" sz="2400" b="1" i="1" smtClean="0">
                              <a:solidFill>
                                <a:schemeClr val="bg1"/>
                              </a:solidFill>
                              <a:latin typeface="Cambria Math"/>
                            </a:rPr>
                          </m:ctrlPr>
                        </m:sSubSupPr>
                        <m:e>
                          <m:r>
                            <a:rPr lang="en-US" sz="2400" b="1" i="1" smtClean="0">
                              <a:solidFill>
                                <a:schemeClr val="bg1"/>
                              </a:solidFill>
                              <a:latin typeface="Cambria Math"/>
                              <a:ea typeface="Cambria Math"/>
                            </a:rPr>
                            <m:t>𝓛</m:t>
                          </m:r>
                        </m:e>
                        <m:sub>
                          <m:r>
                            <a:rPr lang="en-US" sz="2400" b="1" i="1" smtClean="0">
                              <a:solidFill>
                                <a:schemeClr val="bg1"/>
                              </a:solidFill>
                              <a:latin typeface="Cambria Math"/>
                            </a:rPr>
                            <m:t>𝑵𝑬𝑾</m:t>
                          </m:r>
                        </m:sub>
                        <m:sup>
                          <m:r>
                            <a:rPr lang="en-US" sz="2400" b="1" i="1" smtClean="0">
                              <a:solidFill>
                                <a:schemeClr val="bg1"/>
                              </a:solidFill>
                              <a:latin typeface="Cambria Math"/>
                            </a:rPr>
                            <m:t>𝑷𝑽</m:t>
                          </m:r>
                        </m:sup>
                      </m:sSubSup>
                    </m:oMath>
                  </m:oMathPara>
                </a14:m>
                <a:endParaRPr lang="en-US" sz="2400" b="1" dirty="0"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77770" y="5691697"/>
                <a:ext cx="3019545" cy="73289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42410" y="3512364"/>
                <a:ext cx="3530325" cy="64633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a:rPr>
                          </m:ctrlPr>
                        </m:sSubPr>
                        <m:e>
                          <m:r>
                            <a:rPr lang="en-US" sz="2400" i="1" smtClean="0">
                              <a:solidFill>
                                <a:schemeClr val="bg1"/>
                              </a:solidFill>
                              <a:latin typeface="Cambria Math"/>
                              <a:ea typeface="Cambria Math"/>
                            </a:rPr>
                            <m:t>∝</m:t>
                          </m:r>
                          <m:r>
                            <a:rPr lang="en-US" sz="2400" b="0" i="1" smtClean="0">
                              <a:solidFill>
                                <a:schemeClr val="bg1"/>
                              </a:solidFill>
                              <a:latin typeface="Cambria Math"/>
                            </a:rPr>
                            <m:t>𝑚</m:t>
                          </m:r>
                        </m:e>
                        <m:sub>
                          <m:r>
                            <a:rPr lang="en-US" sz="2400" b="0" i="1" smtClean="0">
                              <a:solidFill>
                                <a:schemeClr val="bg1"/>
                              </a:solidFill>
                              <a:latin typeface="Cambria Math"/>
                            </a:rPr>
                            <m:t>𝑒</m:t>
                          </m:r>
                        </m:sub>
                      </m:sSub>
                      <m:sSub>
                        <m:sSubPr>
                          <m:ctrlPr>
                            <a:rPr lang="en-US" sz="2400" i="1" smtClean="0">
                              <a:solidFill>
                                <a:schemeClr val="bg1"/>
                              </a:solidFill>
                              <a:latin typeface="Cambria Math"/>
                            </a:rPr>
                          </m:ctrlPr>
                        </m:sSubPr>
                        <m:e>
                          <m:r>
                            <a:rPr lang="en-US" sz="2400" b="0" i="1" smtClean="0">
                              <a:solidFill>
                                <a:schemeClr val="bg1"/>
                              </a:solidFill>
                              <a:latin typeface="Cambria Math"/>
                            </a:rPr>
                            <m:t>𝐸</m:t>
                          </m:r>
                        </m:e>
                        <m:sub>
                          <m:r>
                            <a:rPr lang="en-US" sz="2400" b="0" i="1" smtClean="0">
                              <a:solidFill>
                                <a:schemeClr val="bg1"/>
                              </a:solidFill>
                              <a:latin typeface="Cambria Math"/>
                            </a:rPr>
                            <m:t>𝑙𝑎𝑏</m:t>
                          </m:r>
                        </m:sub>
                      </m:sSub>
                      <m:d>
                        <m:dPr>
                          <m:ctrlPr>
                            <a:rPr lang="en-US" sz="2400" i="1" smtClean="0">
                              <a:solidFill>
                                <a:schemeClr val="bg1"/>
                              </a:solidFill>
                              <a:latin typeface="Cambria Math"/>
                            </a:rPr>
                          </m:ctrlPr>
                        </m:dPr>
                        <m:e>
                          <m:r>
                            <a:rPr lang="en-US" sz="2400" b="0" i="1" smtClean="0">
                              <a:solidFill>
                                <a:schemeClr val="bg1"/>
                              </a:solidFill>
                              <a:latin typeface="Cambria Math"/>
                            </a:rPr>
                            <m:t>1−4</m:t>
                          </m:r>
                          <m:sSup>
                            <m:sSupPr>
                              <m:ctrlPr>
                                <a:rPr lang="en-US" sz="2400" b="0" i="1" smtClean="0">
                                  <a:solidFill>
                                    <a:schemeClr val="bg1"/>
                                  </a:solidFill>
                                  <a:latin typeface="Cambria Math"/>
                                </a:rPr>
                              </m:ctrlPr>
                            </m:sSupPr>
                            <m:e>
                              <m:r>
                                <a:rPr lang="en-US" sz="2400" b="0" i="1" smtClean="0">
                                  <a:solidFill>
                                    <a:schemeClr val="bg1"/>
                                  </a:solidFill>
                                  <a:latin typeface="Cambria Math"/>
                                </a:rPr>
                                <m:t>𝑠𝑖𝑛</m:t>
                              </m:r>
                            </m:e>
                            <m:sup>
                              <m:r>
                                <a:rPr lang="en-US" sz="2400" b="0" i="1" smtClean="0">
                                  <a:solidFill>
                                    <a:schemeClr val="bg1"/>
                                  </a:solidFill>
                                  <a:latin typeface="Cambria Math"/>
                                </a:rPr>
                                <m:t>2</m:t>
                              </m:r>
                            </m:sup>
                          </m:sSup>
                          <m:sSub>
                            <m:sSubPr>
                              <m:ctrlPr>
                                <a:rPr lang="en-US" sz="2400" b="0" i="1" smtClean="0">
                                  <a:solidFill>
                                    <a:schemeClr val="bg1"/>
                                  </a:solidFill>
                                  <a:latin typeface="Cambria Math"/>
                                </a:rPr>
                              </m:ctrlPr>
                            </m:sSubPr>
                            <m:e>
                              <m:r>
                                <a:rPr lang="en-US" sz="2400" b="0" i="1" smtClean="0">
                                  <a:solidFill>
                                    <a:schemeClr val="bg1"/>
                                  </a:solidFill>
                                  <a:latin typeface="Cambria Math"/>
                                  <a:ea typeface="Cambria Math"/>
                                </a:rPr>
                                <m:t>𝜃</m:t>
                              </m:r>
                            </m:e>
                            <m:sub>
                              <m:r>
                                <a:rPr lang="en-US" sz="2400" b="0" i="1" smtClean="0">
                                  <a:solidFill>
                                    <a:schemeClr val="bg1"/>
                                  </a:solidFill>
                                  <a:latin typeface="Cambria Math"/>
                                </a:rPr>
                                <m:t>𝑊</m:t>
                              </m:r>
                            </m:sub>
                          </m:sSub>
                        </m:e>
                      </m:d>
                    </m:oMath>
                  </m:oMathPara>
                </a14:m>
                <a:endParaRPr lang="en-US" sz="2400" dirty="0" smtClean="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42410" y="3512364"/>
                <a:ext cx="3530325" cy="64633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029920" y="1969610"/>
                <a:ext cx="1753429" cy="64633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i="1" smtClean="0">
                          <a:solidFill>
                            <a:schemeClr val="bg1"/>
                          </a:solidFill>
                          <a:latin typeface="Cambria Math"/>
                          <a:ea typeface="Cambria Math"/>
                        </a:rPr>
                        <m:t>≈</m:t>
                      </m:r>
                      <m:r>
                        <a:rPr lang="en-US" sz="2400" b="0" i="1" smtClean="0">
                          <a:solidFill>
                            <a:schemeClr val="bg1"/>
                          </a:solidFill>
                          <a:latin typeface="Cambria Math"/>
                          <a:ea typeface="Cambria Math"/>
                        </a:rPr>
                        <m:t>1×</m:t>
                      </m:r>
                      <m:sSup>
                        <m:sSupPr>
                          <m:ctrlPr>
                            <a:rPr lang="en-US" sz="2400" b="0" i="1" smtClean="0">
                              <a:solidFill>
                                <a:schemeClr val="bg1"/>
                              </a:solidFill>
                              <a:latin typeface="Cambria Math"/>
                              <a:ea typeface="Cambria Math"/>
                            </a:rPr>
                          </m:ctrlPr>
                        </m:sSupPr>
                        <m:e>
                          <m:r>
                            <a:rPr lang="en-US" sz="2400" b="0" i="1" smtClean="0">
                              <a:solidFill>
                                <a:schemeClr val="bg1"/>
                              </a:solidFill>
                              <a:latin typeface="Cambria Math"/>
                              <a:ea typeface="Cambria Math"/>
                            </a:rPr>
                            <m:t>10</m:t>
                          </m:r>
                        </m:e>
                        <m:sup>
                          <m:r>
                            <a:rPr lang="en-US" sz="2400" b="0" i="1" smtClean="0">
                              <a:solidFill>
                                <a:schemeClr val="bg1"/>
                              </a:solidFill>
                              <a:latin typeface="Cambria Math"/>
                              <a:ea typeface="Cambria Math"/>
                            </a:rPr>
                            <m:t>−8</m:t>
                          </m:r>
                        </m:sup>
                      </m:sSup>
                    </m:oMath>
                  </m:oMathPara>
                </a14:m>
                <a:endParaRPr lang="en-US" sz="2400" dirty="0" smtClean="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029920" y="1969610"/>
                <a:ext cx="1753429" cy="646331"/>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4043" y="1585560"/>
                <a:ext cx="2523768" cy="1130822"/>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a:rPr>
                          </m:ctrlPr>
                        </m:sSubPr>
                        <m:e>
                          <m:r>
                            <a:rPr lang="en-US" sz="2400" b="0" i="1" smtClean="0">
                              <a:solidFill>
                                <a:schemeClr val="bg1"/>
                              </a:solidFill>
                              <a:latin typeface="Cambria Math"/>
                            </a:rPr>
                            <m:t>𝐴</m:t>
                          </m:r>
                        </m:e>
                        <m:sub>
                          <m:r>
                            <a:rPr lang="en-US" sz="2400" b="0" i="1" smtClean="0">
                              <a:solidFill>
                                <a:schemeClr val="bg1"/>
                              </a:solidFill>
                              <a:latin typeface="Cambria Math"/>
                            </a:rPr>
                            <m:t>𝑃𝑉</m:t>
                          </m:r>
                        </m:sub>
                      </m:sSub>
                      <m:r>
                        <a:rPr lang="en-US" sz="2400" b="0" i="1" smtClean="0">
                          <a:solidFill>
                            <a:schemeClr val="bg1"/>
                          </a:solidFill>
                          <a:latin typeface="Cambria Math"/>
                        </a:rPr>
                        <m:t>=</m:t>
                      </m:r>
                      <m:f>
                        <m:fPr>
                          <m:ctrlPr>
                            <a:rPr lang="en-US" sz="2400" b="0" i="1" smtClean="0">
                              <a:solidFill>
                                <a:schemeClr val="bg1"/>
                              </a:solidFill>
                              <a:latin typeface="Cambria Math"/>
                            </a:rPr>
                          </m:ctrlPr>
                        </m:fPr>
                        <m:num>
                          <m:sSub>
                            <m:sSubPr>
                              <m:ctrlPr>
                                <a:rPr lang="en-US" sz="2400" b="0" i="1" smtClean="0">
                                  <a:solidFill>
                                    <a:schemeClr val="bg1"/>
                                  </a:solidFill>
                                  <a:latin typeface="Cambria Math"/>
                                </a:rPr>
                              </m:ctrlPr>
                            </m:sSubPr>
                            <m:e>
                              <m:r>
                                <a:rPr lang="en-US" sz="2400" b="0" i="1" smtClean="0">
                                  <a:solidFill>
                                    <a:schemeClr val="bg1"/>
                                  </a:solidFill>
                                  <a:latin typeface="Cambria Math"/>
                                  <a:ea typeface="Cambria Math"/>
                                </a:rPr>
                                <m:t>𝜎</m:t>
                              </m:r>
                            </m:e>
                            <m:sub>
                              <m:r>
                                <a:rPr lang="en-US" sz="2400" b="0" i="1" smtClean="0">
                                  <a:solidFill>
                                    <a:schemeClr val="bg1"/>
                                  </a:solidFill>
                                  <a:latin typeface="Cambria Math"/>
                                </a:rPr>
                                <m:t>+</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ea typeface="Cambria Math"/>
                                </a:rPr>
                                <m:t>𝜎</m:t>
                              </m:r>
                            </m:e>
                            <m:sub>
                              <m:r>
                                <a:rPr lang="en-US" sz="2400" b="0" i="1" smtClean="0">
                                  <a:solidFill>
                                    <a:schemeClr val="bg1"/>
                                  </a:solidFill>
                                  <a:latin typeface="Cambria Math"/>
                                </a:rPr>
                                <m:t>−</m:t>
                              </m:r>
                            </m:sub>
                          </m:sSub>
                        </m:num>
                        <m:den>
                          <m:sSub>
                            <m:sSubPr>
                              <m:ctrlPr>
                                <a:rPr lang="en-US" sz="2400" b="0" i="1" smtClean="0">
                                  <a:solidFill>
                                    <a:schemeClr val="bg1"/>
                                  </a:solidFill>
                                  <a:latin typeface="Cambria Math"/>
                                </a:rPr>
                              </m:ctrlPr>
                            </m:sSubPr>
                            <m:e>
                              <m:r>
                                <a:rPr lang="en-US" sz="2400" b="0" i="1" smtClean="0">
                                  <a:solidFill>
                                    <a:schemeClr val="bg1"/>
                                  </a:solidFill>
                                  <a:latin typeface="Cambria Math"/>
                                  <a:ea typeface="Cambria Math"/>
                                </a:rPr>
                                <m:t>𝜎</m:t>
                              </m:r>
                            </m:e>
                            <m:sub>
                              <m:r>
                                <a:rPr lang="en-US" sz="2400" b="0" i="1" smtClean="0">
                                  <a:solidFill>
                                    <a:schemeClr val="bg1"/>
                                  </a:solidFill>
                                  <a:latin typeface="Cambria Math"/>
                                </a:rPr>
                                <m:t>+</m:t>
                              </m:r>
                            </m:sub>
                          </m:sSub>
                          <m:r>
                            <a:rPr lang="en-US" sz="2400" b="0" i="1" smtClean="0">
                              <a:solidFill>
                                <a:schemeClr val="bg1"/>
                              </a:solidFill>
                              <a:latin typeface="Cambria Math"/>
                            </a:rPr>
                            <m:t>+</m:t>
                          </m:r>
                          <m:sSub>
                            <m:sSubPr>
                              <m:ctrlPr>
                                <a:rPr lang="en-US" sz="2400" b="0" i="1" smtClean="0">
                                  <a:solidFill>
                                    <a:schemeClr val="bg1"/>
                                  </a:solidFill>
                                  <a:latin typeface="Cambria Math"/>
                                </a:rPr>
                              </m:ctrlPr>
                            </m:sSubPr>
                            <m:e>
                              <m:r>
                                <a:rPr lang="en-US" sz="2400" b="0" i="1" smtClean="0">
                                  <a:solidFill>
                                    <a:schemeClr val="bg1"/>
                                  </a:solidFill>
                                  <a:latin typeface="Cambria Math"/>
                                  <a:ea typeface="Cambria Math"/>
                                </a:rPr>
                                <m:t>𝜎</m:t>
                              </m:r>
                            </m:e>
                            <m:sub>
                              <m:r>
                                <a:rPr lang="en-US" sz="2400" b="0" i="1" smtClean="0">
                                  <a:solidFill>
                                    <a:schemeClr val="bg1"/>
                                  </a:solidFill>
                                  <a:latin typeface="Cambria Math"/>
                                </a:rPr>
                                <m:t>−</m:t>
                              </m:r>
                            </m:sub>
                          </m:sSub>
                        </m:den>
                      </m:f>
                      <m:r>
                        <a:rPr lang="en-US" sz="2400" b="0" i="1" smtClean="0">
                          <a:solidFill>
                            <a:schemeClr val="bg1"/>
                          </a:solidFill>
                          <a:latin typeface="Cambria Math"/>
                          <a:ea typeface="Cambria Math"/>
                        </a:rPr>
                        <m:t>≈</m:t>
                      </m:r>
                    </m:oMath>
                  </m:oMathPara>
                </a14:m>
                <a:endParaRPr lang="en-US" sz="2400" dirty="0"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4043" y="1585560"/>
                <a:ext cx="2523768" cy="113082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762555" y="2161635"/>
                <a:ext cx="397866" cy="553998"/>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000" b="0" i="0" smtClean="0">
                          <a:solidFill>
                            <a:schemeClr val="bg1">
                              <a:lumMod val="50000"/>
                              <a:lumOff val="50000"/>
                            </a:schemeClr>
                          </a:solidFill>
                          <a:latin typeface="Cambria Math"/>
                        </a:rPr>
                        <m:t>2</m:t>
                      </m:r>
                    </m:oMath>
                  </m:oMathPara>
                </a14:m>
                <a:endParaRPr lang="en-US" sz="2000" dirty="0" smtClean="0">
                  <a:solidFill>
                    <a:schemeClr val="bg1">
                      <a:lumMod val="50000"/>
                      <a:lumOff val="50000"/>
                    </a:schemeClr>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762555" y="2161635"/>
                <a:ext cx="397866" cy="553998"/>
              </a:xfrm>
              <a:prstGeom prst="rect">
                <a:avLst/>
              </a:prstGeom>
              <a:blipFill rotWithShape="1">
                <a:blip r:embed="rId10"/>
                <a:stretch>
                  <a:fillRect/>
                </a:stretch>
              </a:blipFill>
            </p:spPr>
            <p:txBody>
              <a:bodyPr/>
              <a:lstStyle/>
              <a:p>
                <a:r>
                  <a:rPr lang="en-US">
                    <a:noFill/>
                  </a:rPr>
                  <a:t> </a:t>
                </a:r>
              </a:p>
            </p:txBody>
          </p:sp>
        </mc:Fallback>
      </mc:AlternateContent>
      <p:sp>
        <p:nvSpPr>
          <p:cNvPr id="13" name="Bent Arrow 12"/>
          <p:cNvSpPr/>
          <p:nvPr/>
        </p:nvSpPr>
        <p:spPr>
          <a:xfrm rot="16200000">
            <a:off x="2115519" y="5389094"/>
            <a:ext cx="570546" cy="809156"/>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TextBox 14"/>
              <p:cNvSpPr txBox="1"/>
              <p:nvPr/>
            </p:nvSpPr>
            <p:spPr>
              <a:xfrm>
                <a:off x="2801108" y="5551722"/>
                <a:ext cx="2999852" cy="87286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i="1" smtClean="0">
                          <a:solidFill>
                            <a:srgbClr val="00B0F0"/>
                          </a:solidFill>
                          <a:latin typeface="Cambria Math"/>
                          <a:ea typeface="Cambria Math"/>
                        </a:rPr>
                        <m:t>𝛿</m:t>
                      </m:r>
                      <m:sSubSup>
                        <m:sSubSupPr>
                          <m:ctrlPr>
                            <a:rPr lang="en-US" i="1" smtClean="0">
                              <a:solidFill>
                                <a:srgbClr val="00B0F0"/>
                              </a:solidFill>
                              <a:latin typeface="Cambria Math"/>
                              <a:ea typeface="Cambria Math"/>
                            </a:rPr>
                          </m:ctrlPr>
                        </m:sSubSupPr>
                        <m:e>
                          <m:r>
                            <a:rPr lang="en-US" b="0" i="1" smtClean="0">
                              <a:solidFill>
                                <a:srgbClr val="00B0F0"/>
                              </a:solidFill>
                              <a:latin typeface="Cambria Math"/>
                              <a:ea typeface="Cambria Math"/>
                            </a:rPr>
                            <m:t>𝑄</m:t>
                          </m:r>
                        </m:e>
                        <m:sub>
                          <m:r>
                            <a:rPr lang="en-US" b="0" i="1" smtClean="0">
                              <a:solidFill>
                                <a:srgbClr val="00B0F0"/>
                              </a:solidFill>
                              <a:latin typeface="Cambria Math"/>
                              <a:ea typeface="Cambria Math"/>
                            </a:rPr>
                            <m:t>𝑊</m:t>
                          </m:r>
                        </m:sub>
                        <m:sup>
                          <m:r>
                            <a:rPr lang="en-US" b="0" i="1" smtClean="0">
                              <a:solidFill>
                                <a:srgbClr val="00B0F0"/>
                              </a:solidFill>
                              <a:latin typeface="Cambria Math"/>
                              <a:ea typeface="Cambria Math"/>
                            </a:rPr>
                            <m:t>𝑒</m:t>
                          </m:r>
                        </m:sup>
                      </m:sSubSup>
                      <m:r>
                        <a:rPr lang="en-US" b="0" i="1" smtClean="0">
                          <a:solidFill>
                            <a:srgbClr val="00B0F0"/>
                          </a:solidFill>
                          <a:latin typeface="Cambria Math"/>
                          <a:ea typeface="Cambria Math"/>
                        </a:rPr>
                        <m:t>=2.3%</m:t>
                      </m:r>
                      <m:r>
                        <a:rPr lang="en-US" b="0" i="0" smtClean="0">
                          <a:solidFill>
                            <a:srgbClr val="00B0F0"/>
                          </a:solidFill>
                          <a:latin typeface="Cambria Math"/>
                          <a:ea typeface="Cambria Math"/>
                        </a:rPr>
                        <m:t>, ~5</m:t>
                      </m:r>
                      <m:r>
                        <a:rPr lang="en-US" b="0" i="1" smtClean="0">
                          <a:solidFill>
                            <a:srgbClr val="00B0F0"/>
                          </a:solidFill>
                          <a:latin typeface="Cambria Math"/>
                          <a:ea typeface="Cambria Math"/>
                        </a:rPr>
                        <m:t>×</m:t>
                      </m:r>
                      <m:r>
                        <a:rPr lang="en-US" b="0" i="1" smtClean="0">
                          <a:solidFill>
                            <a:srgbClr val="00B0F0"/>
                          </a:solidFill>
                          <a:latin typeface="Cambria Math"/>
                          <a:ea typeface="Cambria Math"/>
                        </a:rPr>
                        <m:t>𝑠𝑚𝑎𝑙𝑙𝑒𝑟</m:t>
                      </m:r>
                      <m:r>
                        <a:rPr lang="en-US" b="0" i="1" smtClean="0">
                          <a:solidFill>
                            <a:srgbClr val="00B0F0"/>
                          </a:solidFill>
                          <a:latin typeface="Cambria Math"/>
                          <a:ea typeface="Cambria Math"/>
                        </a:rPr>
                        <m:t> </m:t>
                      </m:r>
                    </m:oMath>
                  </m:oMathPara>
                </a14:m>
                <a:endParaRPr lang="en-US" b="0" i="1" dirty="0" smtClean="0">
                  <a:solidFill>
                    <a:srgbClr val="00B0F0"/>
                  </a:solidFill>
                  <a:latin typeface="Cambria Math"/>
                  <a:ea typeface="Cambria Math"/>
                </a:endParaRPr>
              </a:p>
              <a:p>
                <a:pPr>
                  <a:lnSpc>
                    <a:spcPct val="150000"/>
                  </a:lnSpc>
                </a:pPr>
                <a14:m>
                  <m:oMath xmlns:m="http://schemas.openxmlformats.org/officeDocument/2006/math">
                    <m:r>
                      <a:rPr lang="en-US" b="0" i="1" smtClean="0">
                        <a:solidFill>
                          <a:srgbClr val="00B0F0"/>
                        </a:solidFill>
                        <a:latin typeface="Cambria Math"/>
                        <a:ea typeface="Cambria Math"/>
                      </a:rPr>
                      <m:t>𝑡h𝑎𝑛</m:t>
                    </m:r>
                    <m:r>
                      <a:rPr lang="en-US" b="0" i="1" smtClean="0">
                        <a:solidFill>
                          <a:srgbClr val="00B0F0"/>
                        </a:solidFill>
                        <a:latin typeface="Cambria Math"/>
                        <a:ea typeface="Cambria Math"/>
                      </a:rPr>
                      <m:t> </m:t>
                    </m:r>
                    <m:r>
                      <a:rPr lang="en-US" b="0" i="1" smtClean="0">
                        <a:solidFill>
                          <a:srgbClr val="00B0F0"/>
                        </a:solidFill>
                        <a:latin typeface="Cambria Math"/>
                        <a:ea typeface="Cambria Math"/>
                      </a:rPr>
                      <m:t>𝐸</m:t>
                    </m:r>
                    <m:r>
                      <a:rPr lang="en-US" b="0" i="1" smtClean="0">
                        <a:solidFill>
                          <a:srgbClr val="00B0F0"/>
                        </a:solidFill>
                        <a:latin typeface="Cambria Math"/>
                        <a:ea typeface="Cambria Math"/>
                      </a:rPr>
                      <m:t>158 (</m:t>
                    </m:r>
                    <m:sSubSup>
                      <m:sSubSupPr>
                        <m:ctrlPr>
                          <a:rPr lang="en-US" b="0" i="1" smtClean="0">
                            <a:solidFill>
                              <a:srgbClr val="00B0F0"/>
                            </a:solidFill>
                            <a:latin typeface="Cambria Math"/>
                            <a:ea typeface="Cambria Math"/>
                          </a:rPr>
                        </m:ctrlPr>
                      </m:sSubSupPr>
                      <m:e>
                        <m:r>
                          <a:rPr lang="en-US" b="0" i="1" smtClean="0">
                            <a:solidFill>
                              <a:srgbClr val="00B0F0"/>
                            </a:solidFill>
                            <a:latin typeface="Cambria Math"/>
                            <a:ea typeface="Cambria Math"/>
                          </a:rPr>
                          <m:t>𝛿</m:t>
                        </m:r>
                        <m:r>
                          <a:rPr lang="en-US" b="0" i="1" smtClean="0">
                            <a:solidFill>
                              <a:srgbClr val="00B0F0"/>
                            </a:solidFill>
                            <a:latin typeface="Cambria Math"/>
                            <a:ea typeface="Cambria Math"/>
                          </a:rPr>
                          <m:t>𝑄</m:t>
                        </m:r>
                      </m:e>
                      <m:sub>
                        <m:r>
                          <a:rPr lang="en-US" b="0" i="1" smtClean="0">
                            <a:solidFill>
                              <a:srgbClr val="00B0F0"/>
                            </a:solidFill>
                            <a:latin typeface="Cambria Math"/>
                            <a:ea typeface="Cambria Math"/>
                          </a:rPr>
                          <m:t>𝑊</m:t>
                        </m:r>
                      </m:sub>
                      <m:sup>
                        <m:r>
                          <a:rPr lang="en-US" b="0" i="1" smtClean="0">
                            <a:solidFill>
                              <a:srgbClr val="00B0F0"/>
                            </a:solidFill>
                            <a:latin typeface="Cambria Math"/>
                            <a:ea typeface="Cambria Math"/>
                          </a:rPr>
                          <m:t>𝑒</m:t>
                        </m:r>
                      </m:sup>
                    </m:sSubSup>
                    <m:r>
                      <a:rPr lang="en-US" b="0" i="1" smtClean="0">
                        <a:solidFill>
                          <a:srgbClr val="00B0F0"/>
                        </a:solidFill>
                        <a:latin typeface="Cambria Math"/>
                        <a:ea typeface="Cambria Math"/>
                      </a:rPr>
                      <m:t>=10.9%)</m:t>
                    </m:r>
                  </m:oMath>
                </a14:m>
                <a:r>
                  <a:rPr lang="en-US" dirty="0" smtClean="0">
                    <a:solidFill>
                      <a:srgbClr val="00B0F0"/>
                    </a:solidFill>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2801108" y="5551722"/>
                <a:ext cx="2999852" cy="872868"/>
              </a:xfrm>
              <a:prstGeom prst="rect">
                <a:avLst/>
              </a:prstGeom>
              <a:blipFill rotWithShape="1">
                <a:blip r:embed="rId11"/>
                <a:stretch>
                  <a:fillRect b="-5594"/>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2" grpId="0"/>
      <p:bldP spid="7" grpId="0"/>
      <p:bldP spid="13"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805" y="735538"/>
                <a:ext cx="4915840" cy="1640257"/>
              </a:xfrm>
              <a:prstGeom prst="rect">
                <a:avLst/>
              </a:prstGeom>
              <a:noFill/>
            </p:spPr>
            <p:txBody>
              <a:bodyPr wrap="square" lIns="91440" rtlCol="0">
                <a:noAutofit/>
              </a:bodyPr>
              <a:lstStyle/>
              <a:p>
                <a:pPr>
                  <a:lnSpc>
                    <a:spcPct val="150000"/>
                  </a:lnSpc>
                </a:pPr>
                <a14:m>
                  <m:oMathPara xmlns:m="http://schemas.openxmlformats.org/officeDocument/2006/math">
                    <m:oMathParaPr>
                      <m:jc m:val="left"/>
                    </m:oMathParaPr>
                    <m:oMath xmlns:m="http://schemas.openxmlformats.org/officeDocument/2006/math">
                      <m:sSubSup>
                        <m:sSubSupPr>
                          <m:ctrlPr>
                            <a:rPr lang="en-US" sz="2400" b="0" i="1" smtClean="0">
                              <a:solidFill>
                                <a:schemeClr val="bg1">
                                  <a:lumMod val="50000"/>
                                  <a:lumOff val="50000"/>
                                </a:schemeClr>
                              </a:solidFill>
                              <a:latin typeface="Cambria Math"/>
                            </a:rPr>
                          </m:ctrlPr>
                        </m:sSubSupPr>
                        <m:e>
                          <m:r>
                            <a:rPr lang="en-US" sz="2400" b="0" i="1" smtClean="0">
                              <a:solidFill>
                                <a:schemeClr val="bg1">
                                  <a:lumMod val="50000"/>
                                  <a:lumOff val="50000"/>
                                </a:schemeClr>
                              </a:solidFill>
                              <a:latin typeface="Cambria Math"/>
                              <a:ea typeface="Cambria Math"/>
                            </a:rPr>
                            <m:t>ℒ</m:t>
                          </m:r>
                        </m:e>
                        <m:sub>
                          <m:r>
                            <a:rPr lang="en-US" sz="2400" b="0" i="1" smtClean="0">
                              <a:solidFill>
                                <a:schemeClr val="bg1">
                                  <a:lumMod val="50000"/>
                                  <a:lumOff val="50000"/>
                                </a:schemeClr>
                              </a:solidFill>
                              <a:latin typeface="Cambria Math"/>
                            </a:rPr>
                            <m:t>𝑁𝐸𝑊</m:t>
                          </m:r>
                        </m:sub>
                        <m:sup>
                          <m:r>
                            <a:rPr lang="en-US" sz="2400" b="0" i="1" smtClean="0">
                              <a:solidFill>
                                <a:schemeClr val="bg1">
                                  <a:lumMod val="50000"/>
                                  <a:lumOff val="50000"/>
                                </a:schemeClr>
                              </a:solidFill>
                              <a:latin typeface="Cambria Math"/>
                            </a:rPr>
                            <m:t>𝑃𝑉</m:t>
                          </m:r>
                        </m:sup>
                      </m:sSubSup>
                      <m:r>
                        <a:rPr lang="en-US" sz="2400" b="0" i="1" smtClean="0">
                          <a:solidFill>
                            <a:schemeClr val="bg1">
                              <a:lumMod val="50000"/>
                              <a:lumOff val="50000"/>
                            </a:schemeClr>
                          </a:solidFill>
                          <a:latin typeface="Cambria Math"/>
                        </a:rPr>
                        <m:t>=</m:t>
                      </m:r>
                      <m:nary>
                        <m:naryPr>
                          <m:chr m:val="∑"/>
                          <m:supHide m:val="on"/>
                          <m:ctrlPr>
                            <a:rPr lang="en-US" sz="2400" i="1" smtClean="0">
                              <a:solidFill>
                                <a:schemeClr val="bg1">
                                  <a:lumMod val="50000"/>
                                  <a:lumOff val="50000"/>
                                </a:schemeClr>
                              </a:solidFill>
                              <a:latin typeface="Cambria Math"/>
                            </a:rPr>
                          </m:ctrlPr>
                        </m:naryPr>
                        <m:sub>
                          <m:r>
                            <m:rPr>
                              <m:brk m:alnAt="7"/>
                            </m:rPr>
                            <a:rPr lang="en-US" sz="2400" b="0" i="1" smtClean="0">
                              <a:solidFill>
                                <a:schemeClr val="bg1">
                                  <a:lumMod val="50000"/>
                                  <a:lumOff val="50000"/>
                                </a:schemeClr>
                              </a:solidFill>
                              <a:latin typeface="Cambria Math"/>
                            </a:rPr>
                            <m:t>𝑖</m:t>
                          </m:r>
                          <m:r>
                            <a:rPr lang="en-US" sz="2400" b="0" i="1" smtClean="0">
                              <a:solidFill>
                                <a:schemeClr val="bg1">
                                  <a:lumMod val="50000"/>
                                  <a:lumOff val="50000"/>
                                </a:schemeClr>
                              </a:solidFill>
                              <a:latin typeface="Cambria Math"/>
                            </a:rPr>
                            <m:t>,</m:t>
                          </m:r>
                          <m:r>
                            <a:rPr lang="en-US" sz="2400" b="0" i="1" smtClean="0">
                              <a:solidFill>
                                <a:schemeClr val="bg1">
                                  <a:lumMod val="50000"/>
                                  <a:lumOff val="50000"/>
                                </a:schemeClr>
                              </a:solidFill>
                              <a:latin typeface="Cambria Math"/>
                            </a:rPr>
                            <m:t>𝑗</m:t>
                          </m:r>
                          <m:r>
                            <a:rPr lang="en-US" sz="2400" b="0" i="1" smtClean="0">
                              <a:solidFill>
                                <a:schemeClr val="bg1">
                                  <a:lumMod val="50000"/>
                                  <a:lumOff val="50000"/>
                                </a:schemeClr>
                              </a:solidFill>
                              <a:latin typeface="Cambria Math"/>
                            </a:rPr>
                            <m:t>=</m:t>
                          </m:r>
                          <m:r>
                            <a:rPr lang="en-US" sz="2400" b="0" i="1" smtClean="0">
                              <a:solidFill>
                                <a:schemeClr val="bg1">
                                  <a:lumMod val="50000"/>
                                  <a:lumOff val="50000"/>
                                </a:schemeClr>
                              </a:solidFill>
                              <a:latin typeface="Cambria Math"/>
                            </a:rPr>
                            <m:t>𝐿</m:t>
                          </m:r>
                          <m:r>
                            <a:rPr lang="en-US" sz="2400" b="0" i="1" smtClean="0">
                              <a:solidFill>
                                <a:schemeClr val="bg1">
                                  <a:lumMod val="50000"/>
                                  <a:lumOff val="50000"/>
                                </a:schemeClr>
                              </a:solidFill>
                              <a:latin typeface="Cambria Math"/>
                            </a:rPr>
                            <m:t>,</m:t>
                          </m:r>
                          <m:r>
                            <a:rPr lang="en-US" sz="2400" b="0" i="1" smtClean="0">
                              <a:solidFill>
                                <a:schemeClr val="bg1">
                                  <a:lumMod val="50000"/>
                                  <a:lumOff val="50000"/>
                                </a:schemeClr>
                              </a:solidFill>
                              <a:latin typeface="Cambria Math"/>
                            </a:rPr>
                            <m:t>𝑅</m:t>
                          </m:r>
                        </m:sub>
                        <m:sup/>
                        <m:e>
                          <m:f>
                            <m:fPr>
                              <m:ctrlPr>
                                <a:rPr lang="en-US" sz="2400" i="1" smtClean="0">
                                  <a:solidFill>
                                    <a:schemeClr val="bg1">
                                      <a:lumMod val="50000"/>
                                      <a:lumOff val="50000"/>
                                    </a:schemeClr>
                                  </a:solidFill>
                                  <a:latin typeface="Cambria Math"/>
                                </a:rPr>
                              </m:ctrlPr>
                            </m:fPr>
                            <m:num>
                              <m:sSubSup>
                                <m:sSubSupPr>
                                  <m:ctrlPr>
                                    <a:rPr lang="en-US" sz="2400" i="1" smtClean="0">
                                      <a:solidFill>
                                        <a:schemeClr val="bg1">
                                          <a:lumMod val="50000"/>
                                          <a:lumOff val="50000"/>
                                        </a:schemeClr>
                                      </a:solidFill>
                                      <a:latin typeface="Cambria Math"/>
                                    </a:rPr>
                                  </m:ctrlPr>
                                </m:sSubSupPr>
                                <m:e>
                                  <m:r>
                                    <a:rPr lang="en-US" sz="2400" b="0" i="1" smtClean="0">
                                      <a:solidFill>
                                        <a:schemeClr val="bg1">
                                          <a:lumMod val="50000"/>
                                          <a:lumOff val="50000"/>
                                        </a:schemeClr>
                                      </a:solidFill>
                                      <a:latin typeface="Cambria Math"/>
                                    </a:rPr>
                                    <m:t>𝑔</m:t>
                                  </m:r>
                                </m:e>
                                <m:sub>
                                  <m:r>
                                    <a:rPr lang="en-US" sz="2400" b="0" i="1" smtClean="0">
                                      <a:solidFill>
                                        <a:schemeClr val="bg1">
                                          <a:lumMod val="50000"/>
                                          <a:lumOff val="50000"/>
                                        </a:schemeClr>
                                      </a:solidFill>
                                      <a:latin typeface="Cambria Math"/>
                                    </a:rPr>
                                    <m:t>𝑖𝑗</m:t>
                                  </m:r>
                                </m:sub>
                                <m:sup>
                                  <m:r>
                                    <a:rPr lang="en-US" sz="2400" b="0" i="1" smtClean="0">
                                      <a:solidFill>
                                        <a:schemeClr val="bg1">
                                          <a:lumMod val="50000"/>
                                          <a:lumOff val="50000"/>
                                        </a:schemeClr>
                                      </a:solidFill>
                                      <a:latin typeface="Cambria Math"/>
                                    </a:rPr>
                                    <m:t>2</m:t>
                                  </m:r>
                                </m:sup>
                              </m:sSubSup>
                            </m:num>
                            <m:den>
                              <m:r>
                                <a:rPr lang="en-US" sz="2400" b="0" i="1" smtClean="0">
                                  <a:solidFill>
                                    <a:schemeClr val="bg1">
                                      <a:lumMod val="50000"/>
                                      <a:lumOff val="50000"/>
                                    </a:schemeClr>
                                  </a:solidFill>
                                  <a:latin typeface="Cambria Math"/>
                                </a:rPr>
                                <m:t>2</m:t>
                              </m:r>
                              <m:sSubSup>
                                <m:sSubSupPr>
                                  <m:ctrlPr>
                                    <a:rPr lang="en-US" sz="2400" b="0" i="1" smtClean="0">
                                      <a:solidFill>
                                        <a:schemeClr val="bg1">
                                          <a:lumMod val="50000"/>
                                          <a:lumOff val="50000"/>
                                        </a:schemeClr>
                                      </a:solidFill>
                                      <a:latin typeface="Cambria Math"/>
                                    </a:rPr>
                                  </m:ctrlPr>
                                </m:sSubSupPr>
                                <m:e>
                                  <m:r>
                                    <m:rPr>
                                      <m:sty m:val="p"/>
                                    </m:rPr>
                                    <a:rPr lang="el-GR" sz="2400" b="0" i="1" smtClean="0">
                                      <a:solidFill>
                                        <a:schemeClr val="bg1">
                                          <a:lumMod val="50000"/>
                                          <a:lumOff val="50000"/>
                                        </a:schemeClr>
                                      </a:solidFill>
                                      <a:latin typeface="Cambria Math"/>
                                      <a:ea typeface="Cambria Math"/>
                                    </a:rPr>
                                    <m:t>Λ</m:t>
                                  </m:r>
                                </m:e>
                                <m:sub>
                                  <m:r>
                                    <a:rPr lang="en-US" sz="2400" b="0" i="1" smtClean="0">
                                      <a:solidFill>
                                        <a:schemeClr val="bg1">
                                          <a:lumMod val="50000"/>
                                          <a:lumOff val="50000"/>
                                        </a:schemeClr>
                                      </a:solidFill>
                                      <a:latin typeface="Cambria Math"/>
                                    </a:rPr>
                                    <m:t>𝑖𝑗</m:t>
                                  </m:r>
                                </m:sub>
                                <m:sup>
                                  <m:r>
                                    <a:rPr lang="en-US" sz="2400" b="0" i="1" smtClean="0">
                                      <a:solidFill>
                                        <a:schemeClr val="bg1">
                                          <a:lumMod val="50000"/>
                                          <a:lumOff val="50000"/>
                                        </a:schemeClr>
                                      </a:solidFill>
                                      <a:latin typeface="Cambria Math"/>
                                    </a:rPr>
                                    <m:t>2</m:t>
                                  </m:r>
                                </m:sup>
                              </m:sSubSup>
                            </m:den>
                          </m:f>
                          <m:acc>
                            <m:accPr>
                              <m:chr m:val="̅"/>
                              <m:ctrlPr>
                                <a:rPr lang="en-US" sz="2400" i="1" smtClean="0">
                                  <a:solidFill>
                                    <a:schemeClr val="bg1">
                                      <a:lumMod val="50000"/>
                                      <a:lumOff val="50000"/>
                                    </a:schemeClr>
                                  </a:solidFill>
                                  <a:latin typeface="Cambria Math"/>
                                </a:rPr>
                              </m:ctrlPr>
                            </m:accPr>
                            <m:e>
                              <m:sSub>
                                <m:sSubPr>
                                  <m:ctrlPr>
                                    <a:rPr lang="en-US" sz="2400" i="1" smtClean="0">
                                      <a:solidFill>
                                        <a:schemeClr val="bg1">
                                          <a:lumMod val="50000"/>
                                          <a:lumOff val="50000"/>
                                        </a:schemeClr>
                                      </a:solidFill>
                                      <a:latin typeface="Cambria Math"/>
                                    </a:rPr>
                                  </m:ctrlPr>
                                </m:sSubPr>
                                <m:e>
                                  <m:r>
                                    <a:rPr lang="en-US" sz="2400" b="0" i="1" smtClean="0">
                                      <a:solidFill>
                                        <a:schemeClr val="bg1">
                                          <a:lumMod val="50000"/>
                                          <a:lumOff val="50000"/>
                                        </a:schemeClr>
                                      </a:solidFill>
                                      <a:latin typeface="Cambria Math"/>
                                    </a:rPr>
                                    <m:t>𝑒</m:t>
                                  </m:r>
                                </m:e>
                                <m:sub>
                                  <m:r>
                                    <a:rPr lang="en-US" sz="2400" b="0" i="1" smtClean="0">
                                      <a:solidFill>
                                        <a:schemeClr val="bg1">
                                          <a:lumMod val="50000"/>
                                          <a:lumOff val="50000"/>
                                        </a:schemeClr>
                                      </a:solidFill>
                                      <a:latin typeface="Cambria Math"/>
                                    </a:rPr>
                                    <m:t>𝑖</m:t>
                                  </m:r>
                                </m:sub>
                              </m:sSub>
                            </m:e>
                          </m:acc>
                          <m:sSub>
                            <m:sSubPr>
                              <m:ctrlPr>
                                <a:rPr lang="en-US" sz="2400" i="1" smtClean="0">
                                  <a:solidFill>
                                    <a:schemeClr val="bg1">
                                      <a:lumMod val="50000"/>
                                      <a:lumOff val="50000"/>
                                    </a:schemeClr>
                                  </a:solidFill>
                                  <a:latin typeface="Cambria Math"/>
                                </a:rPr>
                              </m:ctrlPr>
                            </m:sSubPr>
                            <m:e>
                              <m:sSub>
                                <m:sSubPr>
                                  <m:ctrlPr>
                                    <a:rPr lang="en-US" sz="2400" i="1" smtClean="0">
                                      <a:solidFill>
                                        <a:schemeClr val="bg1">
                                          <a:lumMod val="50000"/>
                                          <a:lumOff val="50000"/>
                                        </a:schemeClr>
                                      </a:solidFill>
                                      <a:latin typeface="Cambria Math"/>
                                    </a:rPr>
                                  </m:ctrlPr>
                                </m:sSubPr>
                                <m:e>
                                  <m:r>
                                    <a:rPr lang="en-US" sz="2400" i="1" smtClean="0">
                                      <a:solidFill>
                                        <a:schemeClr val="bg1">
                                          <a:lumMod val="50000"/>
                                          <a:lumOff val="50000"/>
                                        </a:schemeClr>
                                      </a:solidFill>
                                      <a:latin typeface="Cambria Math"/>
                                      <a:ea typeface="Cambria Math"/>
                                    </a:rPr>
                                    <m:t>𝛾</m:t>
                                  </m:r>
                                </m:e>
                                <m:sub>
                                  <m:r>
                                    <a:rPr lang="en-US" sz="2400" b="0" i="1" smtClean="0">
                                      <a:solidFill>
                                        <a:schemeClr val="bg1">
                                          <a:lumMod val="50000"/>
                                          <a:lumOff val="50000"/>
                                        </a:schemeClr>
                                      </a:solidFill>
                                      <a:latin typeface="Cambria Math"/>
                                    </a:rPr>
                                    <m:t>𝑖</m:t>
                                  </m:r>
                                </m:sub>
                              </m:sSub>
                              <m:r>
                                <a:rPr lang="en-US" sz="2400" b="0" i="1" smtClean="0">
                                  <a:solidFill>
                                    <a:schemeClr val="bg1">
                                      <a:lumMod val="50000"/>
                                      <a:lumOff val="50000"/>
                                    </a:schemeClr>
                                  </a:solidFill>
                                  <a:latin typeface="Cambria Math"/>
                                </a:rPr>
                                <m:t>𝑒</m:t>
                              </m:r>
                            </m:e>
                            <m:sub>
                              <m:r>
                                <a:rPr lang="en-US" sz="2400" b="0" i="1" smtClean="0">
                                  <a:solidFill>
                                    <a:schemeClr val="bg1">
                                      <a:lumMod val="50000"/>
                                      <a:lumOff val="50000"/>
                                    </a:schemeClr>
                                  </a:solidFill>
                                  <a:latin typeface="Cambria Math"/>
                                </a:rPr>
                                <m:t>𝑖</m:t>
                              </m:r>
                            </m:sub>
                          </m:sSub>
                          <m:acc>
                            <m:accPr>
                              <m:chr m:val="̅"/>
                              <m:ctrlPr>
                                <a:rPr lang="en-US" sz="2400" i="1" smtClean="0">
                                  <a:solidFill>
                                    <a:schemeClr val="bg1">
                                      <a:lumMod val="50000"/>
                                      <a:lumOff val="50000"/>
                                    </a:schemeClr>
                                  </a:solidFill>
                                  <a:latin typeface="Cambria Math"/>
                                </a:rPr>
                              </m:ctrlPr>
                            </m:accPr>
                            <m:e>
                              <m:sSub>
                                <m:sSubPr>
                                  <m:ctrlPr>
                                    <a:rPr lang="en-US" sz="2400" i="1" smtClean="0">
                                      <a:solidFill>
                                        <a:schemeClr val="bg1">
                                          <a:lumMod val="50000"/>
                                          <a:lumOff val="50000"/>
                                        </a:schemeClr>
                                      </a:solidFill>
                                      <a:latin typeface="Cambria Math"/>
                                    </a:rPr>
                                  </m:ctrlPr>
                                </m:sSubPr>
                                <m:e>
                                  <m:r>
                                    <a:rPr lang="en-US" sz="2400" b="0" i="1" smtClean="0">
                                      <a:solidFill>
                                        <a:schemeClr val="bg1">
                                          <a:lumMod val="50000"/>
                                          <a:lumOff val="50000"/>
                                        </a:schemeClr>
                                      </a:solidFill>
                                      <a:latin typeface="Cambria Math"/>
                                    </a:rPr>
                                    <m:t>𝑒</m:t>
                                  </m:r>
                                </m:e>
                                <m:sub>
                                  <m:r>
                                    <a:rPr lang="en-US" sz="2400" b="0" i="1" smtClean="0">
                                      <a:solidFill>
                                        <a:schemeClr val="bg1">
                                          <a:lumMod val="50000"/>
                                          <a:lumOff val="50000"/>
                                        </a:schemeClr>
                                      </a:solidFill>
                                      <a:latin typeface="Cambria Math"/>
                                    </a:rPr>
                                    <m:t>𝑗</m:t>
                                  </m:r>
                                </m:sub>
                              </m:sSub>
                            </m:e>
                          </m:acc>
                          <m:sSub>
                            <m:sSubPr>
                              <m:ctrlPr>
                                <a:rPr lang="en-US" sz="2400" i="1" smtClean="0">
                                  <a:solidFill>
                                    <a:schemeClr val="bg1">
                                      <a:lumMod val="50000"/>
                                      <a:lumOff val="50000"/>
                                    </a:schemeClr>
                                  </a:solidFill>
                                  <a:latin typeface="Cambria Math"/>
                                </a:rPr>
                              </m:ctrlPr>
                            </m:sSubPr>
                            <m:e>
                              <m:sSubSup>
                                <m:sSubSupPr>
                                  <m:ctrlPr>
                                    <a:rPr lang="en-US" sz="2400" i="1" smtClean="0">
                                      <a:solidFill>
                                        <a:schemeClr val="bg1">
                                          <a:lumMod val="50000"/>
                                          <a:lumOff val="50000"/>
                                        </a:schemeClr>
                                      </a:solidFill>
                                      <a:latin typeface="Cambria Math"/>
                                    </a:rPr>
                                  </m:ctrlPr>
                                </m:sSubSupPr>
                                <m:e>
                                  <m:r>
                                    <a:rPr lang="en-US" sz="2400" i="1" smtClean="0">
                                      <a:solidFill>
                                        <a:schemeClr val="bg1">
                                          <a:lumMod val="50000"/>
                                          <a:lumOff val="50000"/>
                                        </a:schemeClr>
                                      </a:solidFill>
                                      <a:latin typeface="Cambria Math"/>
                                      <a:ea typeface="Cambria Math"/>
                                    </a:rPr>
                                    <m:t>𝛾</m:t>
                                  </m:r>
                                </m:e>
                                <m:sub/>
                                <m:sup>
                                  <m:r>
                                    <a:rPr lang="en-US" sz="2400" i="1" smtClean="0">
                                      <a:solidFill>
                                        <a:schemeClr val="bg1">
                                          <a:lumMod val="50000"/>
                                          <a:lumOff val="50000"/>
                                        </a:schemeClr>
                                      </a:solidFill>
                                      <a:latin typeface="Cambria Math"/>
                                      <a:ea typeface="Cambria Math"/>
                                    </a:rPr>
                                    <m:t>𝜇</m:t>
                                  </m:r>
                                </m:sup>
                              </m:sSubSup>
                              <m:r>
                                <a:rPr lang="en-US" sz="2400" b="0" i="1" smtClean="0">
                                  <a:solidFill>
                                    <a:schemeClr val="bg1">
                                      <a:lumMod val="50000"/>
                                      <a:lumOff val="50000"/>
                                    </a:schemeClr>
                                  </a:solidFill>
                                  <a:latin typeface="Cambria Math"/>
                                </a:rPr>
                                <m:t>𝑒</m:t>
                              </m:r>
                            </m:e>
                            <m:sub>
                              <m:r>
                                <a:rPr lang="en-US" sz="2400" b="0" i="1" smtClean="0">
                                  <a:solidFill>
                                    <a:schemeClr val="bg1">
                                      <a:lumMod val="50000"/>
                                      <a:lumOff val="50000"/>
                                    </a:schemeClr>
                                  </a:solidFill>
                                  <a:latin typeface="Cambria Math"/>
                                </a:rPr>
                                <m:t>𝑗</m:t>
                              </m:r>
                            </m:sub>
                          </m:sSub>
                        </m:e>
                      </m:nary>
                    </m:oMath>
                  </m:oMathPara>
                </a14:m>
                <a:endParaRPr lang="en-US" sz="2400" dirty="0" smtClean="0">
                  <a:solidFill>
                    <a:schemeClr val="bg1">
                      <a:lumMod val="50000"/>
                      <a:lumOff val="50000"/>
                    </a:schemeClr>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805" y="735538"/>
                <a:ext cx="4915840" cy="1640257"/>
              </a:xfrm>
              <a:prstGeom prst="rect">
                <a:avLst/>
              </a:prstGeom>
              <a:blipFill rotWithShape="1">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a:xfrm>
            <a:off x="1805" y="10955"/>
            <a:ext cx="7467600" cy="822960"/>
          </a:xfrm>
        </p:spPr>
        <p:txBody>
          <a:bodyPr>
            <a:normAutofit/>
          </a:bodyPr>
          <a:lstStyle/>
          <a:p>
            <a:r>
              <a:rPr lang="en-US" cap="small" dirty="0" smtClean="0">
                <a:solidFill>
                  <a:schemeClr val="tx1">
                    <a:lumMod val="50000"/>
                  </a:schemeClr>
                </a:solidFill>
              </a:rPr>
              <a:t>Contact Interactions</a:t>
            </a:r>
            <a:endParaRPr lang="en-US" sz="3600" baseline="-25000" dirty="0">
              <a:solidFill>
                <a:schemeClr val="tx1">
                  <a:lumMod val="50000"/>
                </a:schemeClr>
              </a:solidFill>
            </a:endParaRPr>
          </a:p>
        </p:txBody>
      </p:sp>
      <p:sp>
        <p:nvSpPr>
          <p:cNvPr id="9" name="Date Placeholder 8"/>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4</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5441042" y="1546282"/>
                <a:ext cx="2156168" cy="870238"/>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chemeClr val="bg1">
                                  <a:lumMod val="50000"/>
                                  <a:lumOff val="50000"/>
                                </a:schemeClr>
                              </a:solidFill>
                              <a:latin typeface="Cambria Math"/>
                            </a:rPr>
                          </m:ctrlPr>
                        </m:sSubPr>
                        <m:e>
                          <m:r>
                            <a:rPr lang="en-US" b="0" i="1" smtClean="0">
                              <a:solidFill>
                                <a:schemeClr val="bg1">
                                  <a:lumMod val="50000"/>
                                  <a:lumOff val="50000"/>
                                </a:schemeClr>
                              </a:solidFill>
                              <a:latin typeface="Cambria Math"/>
                            </a:rPr>
                            <m:t>𝑒</m:t>
                          </m:r>
                        </m:e>
                        <m:sub>
                          <m:r>
                            <a:rPr lang="en-US" b="0" i="1" smtClean="0">
                              <a:solidFill>
                                <a:schemeClr val="bg1">
                                  <a:lumMod val="50000"/>
                                  <a:lumOff val="50000"/>
                                </a:schemeClr>
                              </a:solidFill>
                              <a:latin typeface="Cambria Math"/>
                            </a:rPr>
                            <m:t>𝐿</m:t>
                          </m:r>
                          <m:r>
                            <a:rPr lang="en-US" b="0" i="1" smtClean="0">
                              <a:solidFill>
                                <a:schemeClr val="bg1">
                                  <a:lumMod val="50000"/>
                                  <a:lumOff val="50000"/>
                                </a:schemeClr>
                              </a:solidFill>
                              <a:latin typeface="Cambria Math"/>
                            </a:rPr>
                            <m:t>,</m:t>
                          </m:r>
                          <m:r>
                            <a:rPr lang="en-US" b="0" i="1" smtClean="0">
                              <a:solidFill>
                                <a:schemeClr val="bg1">
                                  <a:lumMod val="50000"/>
                                  <a:lumOff val="50000"/>
                                </a:schemeClr>
                              </a:solidFill>
                              <a:latin typeface="Cambria Math"/>
                            </a:rPr>
                            <m:t>𝑅</m:t>
                          </m:r>
                        </m:sub>
                      </m:sSub>
                      <m:r>
                        <a:rPr lang="en-US" b="0" i="1" smtClean="0">
                          <a:solidFill>
                            <a:schemeClr val="bg1">
                              <a:lumMod val="50000"/>
                              <a:lumOff val="50000"/>
                            </a:schemeClr>
                          </a:solidFill>
                          <a:latin typeface="Cambria Math"/>
                        </a:rPr>
                        <m:t>=</m:t>
                      </m:r>
                      <m:f>
                        <m:fPr>
                          <m:ctrlPr>
                            <a:rPr lang="en-US" b="0" i="1" smtClean="0">
                              <a:solidFill>
                                <a:schemeClr val="bg1">
                                  <a:lumMod val="50000"/>
                                  <a:lumOff val="50000"/>
                                </a:schemeClr>
                              </a:solidFill>
                              <a:latin typeface="Cambria Math"/>
                            </a:rPr>
                          </m:ctrlPr>
                        </m:fPr>
                        <m:num>
                          <m:r>
                            <a:rPr lang="en-US" b="0" i="1" smtClean="0">
                              <a:solidFill>
                                <a:schemeClr val="bg1">
                                  <a:lumMod val="50000"/>
                                  <a:lumOff val="50000"/>
                                </a:schemeClr>
                              </a:solidFill>
                              <a:latin typeface="Cambria Math"/>
                            </a:rPr>
                            <m:t>1</m:t>
                          </m:r>
                        </m:num>
                        <m:den>
                          <m:r>
                            <a:rPr lang="en-US" b="0" i="1" smtClean="0">
                              <a:solidFill>
                                <a:schemeClr val="bg1">
                                  <a:lumMod val="50000"/>
                                  <a:lumOff val="50000"/>
                                </a:schemeClr>
                              </a:solidFill>
                              <a:latin typeface="Cambria Math"/>
                            </a:rPr>
                            <m:t>2</m:t>
                          </m:r>
                        </m:den>
                      </m:f>
                      <m:d>
                        <m:dPr>
                          <m:ctrlPr>
                            <a:rPr lang="en-US" b="0" i="1" smtClean="0">
                              <a:solidFill>
                                <a:schemeClr val="bg1">
                                  <a:lumMod val="50000"/>
                                  <a:lumOff val="50000"/>
                                </a:schemeClr>
                              </a:solidFill>
                              <a:latin typeface="Cambria Math"/>
                            </a:rPr>
                          </m:ctrlPr>
                        </m:dPr>
                        <m:e>
                          <m:r>
                            <a:rPr lang="en-US" b="0" i="1" smtClean="0">
                              <a:solidFill>
                                <a:schemeClr val="bg1">
                                  <a:lumMod val="50000"/>
                                  <a:lumOff val="50000"/>
                                </a:schemeClr>
                              </a:solidFill>
                              <a:latin typeface="Cambria Math"/>
                            </a:rPr>
                            <m:t>1</m:t>
                          </m:r>
                          <m:r>
                            <a:rPr lang="en-US" b="0" i="1" smtClean="0">
                              <a:solidFill>
                                <a:schemeClr val="bg1">
                                  <a:lumMod val="50000"/>
                                  <a:lumOff val="50000"/>
                                </a:schemeClr>
                              </a:solidFill>
                              <a:latin typeface="Cambria Math"/>
                              <a:ea typeface="Cambria Math"/>
                            </a:rPr>
                            <m:t>∓</m:t>
                          </m:r>
                          <m:sSub>
                            <m:sSubPr>
                              <m:ctrlPr>
                                <a:rPr lang="en-US" b="0" i="1" smtClean="0">
                                  <a:solidFill>
                                    <a:schemeClr val="bg1">
                                      <a:lumMod val="50000"/>
                                      <a:lumOff val="50000"/>
                                    </a:schemeClr>
                                  </a:solidFill>
                                  <a:latin typeface="Cambria Math"/>
                                </a:rPr>
                              </m:ctrlPr>
                            </m:sSubPr>
                            <m:e>
                              <m:r>
                                <a:rPr lang="en-US" b="0" i="1" smtClean="0">
                                  <a:solidFill>
                                    <a:schemeClr val="bg1">
                                      <a:lumMod val="50000"/>
                                      <a:lumOff val="50000"/>
                                    </a:schemeClr>
                                  </a:solidFill>
                                  <a:latin typeface="Cambria Math"/>
                                  <a:ea typeface="Cambria Math"/>
                                </a:rPr>
                                <m:t>𝛾</m:t>
                              </m:r>
                            </m:e>
                            <m:sub>
                              <m:r>
                                <a:rPr lang="en-US" b="0" i="1" smtClean="0">
                                  <a:solidFill>
                                    <a:schemeClr val="bg1">
                                      <a:lumMod val="50000"/>
                                      <a:lumOff val="50000"/>
                                    </a:schemeClr>
                                  </a:solidFill>
                                  <a:latin typeface="Cambria Math"/>
                                </a:rPr>
                                <m:t>5</m:t>
                              </m:r>
                            </m:sub>
                          </m:sSub>
                        </m:e>
                      </m:d>
                      <m:sSub>
                        <m:sSubPr>
                          <m:ctrlPr>
                            <a:rPr lang="en-US" b="0" i="1" smtClean="0">
                              <a:solidFill>
                                <a:schemeClr val="bg1">
                                  <a:lumMod val="50000"/>
                                  <a:lumOff val="50000"/>
                                </a:schemeClr>
                              </a:solidFill>
                              <a:latin typeface="Cambria Math"/>
                            </a:rPr>
                          </m:ctrlPr>
                        </m:sSubPr>
                        <m:e>
                          <m:r>
                            <a:rPr lang="en-US" b="0" i="1" smtClean="0">
                              <a:solidFill>
                                <a:schemeClr val="bg1">
                                  <a:lumMod val="50000"/>
                                  <a:lumOff val="50000"/>
                                </a:schemeClr>
                              </a:solidFill>
                              <a:latin typeface="Cambria Math"/>
                              <a:ea typeface="Cambria Math"/>
                            </a:rPr>
                            <m:t>𝜓</m:t>
                          </m:r>
                        </m:e>
                        <m:sub>
                          <m:r>
                            <a:rPr lang="en-US" b="0" i="1" smtClean="0">
                              <a:solidFill>
                                <a:schemeClr val="bg1">
                                  <a:lumMod val="50000"/>
                                  <a:lumOff val="50000"/>
                                </a:schemeClr>
                              </a:solidFill>
                              <a:latin typeface="Cambria Math"/>
                            </a:rPr>
                            <m:t>𝑒</m:t>
                          </m:r>
                        </m:sub>
                      </m:sSub>
                    </m:oMath>
                  </m:oMathPara>
                </a14:m>
                <a:endParaRPr lang="en-US" dirty="0" smtClean="0">
                  <a:solidFill>
                    <a:schemeClr val="bg1">
                      <a:lumMod val="50000"/>
                      <a:lumOff val="50000"/>
                    </a:schemeClr>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441042" y="1546282"/>
                <a:ext cx="2156168" cy="87023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32125" y="1062037"/>
                <a:ext cx="1122871" cy="555152"/>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i="1" smtClean="0">
                              <a:solidFill>
                                <a:schemeClr val="bg1">
                                  <a:lumMod val="50000"/>
                                  <a:lumOff val="50000"/>
                                </a:schemeClr>
                              </a:solidFill>
                              <a:latin typeface="Cambria Math"/>
                            </a:rPr>
                          </m:ctrlPr>
                        </m:sSubPr>
                        <m:e>
                          <m:r>
                            <a:rPr lang="en-US" b="0" i="1" smtClean="0">
                              <a:solidFill>
                                <a:schemeClr val="bg1">
                                  <a:lumMod val="50000"/>
                                  <a:lumOff val="50000"/>
                                </a:schemeClr>
                              </a:solidFill>
                              <a:latin typeface="Cambria Math"/>
                            </a:rPr>
                            <m:t>𝑔</m:t>
                          </m:r>
                        </m:e>
                        <m:sub>
                          <m:r>
                            <a:rPr lang="en-US" b="0" i="1" smtClean="0">
                              <a:solidFill>
                                <a:schemeClr val="bg1">
                                  <a:lumMod val="50000"/>
                                  <a:lumOff val="50000"/>
                                </a:schemeClr>
                              </a:solidFill>
                              <a:latin typeface="Cambria Math"/>
                            </a:rPr>
                            <m:t>𝑖𝑗</m:t>
                          </m:r>
                        </m:sub>
                      </m:sSub>
                      <m:r>
                        <a:rPr lang="en-US" b="0" i="0" smtClean="0">
                          <a:solidFill>
                            <a:schemeClr val="bg1">
                              <a:lumMod val="50000"/>
                              <a:lumOff val="50000"/>
                            </a:schemeClr>
                          </a:solidFill>
                          <a:latin typeface="Cambria Math"/>
                        </a:rPr>
                        <m:t>=</m:t>
                      </m:r>
                      <m:sSubSup>
                        <m:sSubSupPr>
                          <m:ctrlPr>
                            <a:rPr lang="en-US" b="0" i="1" smtClean="0">
                              <a:solidFill>
                                <a:schemeClr val="bg1">
                                  <a:lumMod val="50000"/>
                                  <a:lumOff val="50000"/>
                                </a:schemeClr>
                              </a:solidFill>
                              <a:latin typeface="Cambria Math"/>
                            </a:rPr>
                          </m:ctrlPr>
                        </m:sSubSupPr>
                        <m:e>
                          <m:r>
                            <a:rPr lang="en-US" b="0" i="1" smtClean="0">
                              <a:solidFill>
                                <a:schemeClr val="bg1">
                                  <a:lumMod val="50000"/>
                                  <a:lumOff val="50000"/>
                                </a:schemeClr>
                              </a:solidFill>
                              <a:latin typeface="Cambria Math"/>
                            </a:rPr>
                            <m:t>𝑔</m:t>
                          </m:r>
                        </m:e>
                        <m:sub>
                          <m:r>
                            <a:rPr lang="en-US" b="0" i="1" smtClean="0">
                              <a:solidFill>
                                <a:schemeClr val="bg1">
                                  <a:lumMod val="50000"/>
                                  <a:lumOff val="50000"/>
                                </a:schemeClr>
                              </a:solidFill>
                              <a:latin typeface="Cambria Math"/>
                            </a:rPr>
                            <m:t>𝑖𝑗</m:t>
                          </m:r>
                        </m:sub>
                        <m:sup>
                          <m:r>
                            <a:rPr lang="en-US" b="0" i="1" smtClean="0">
                              <a:solidFill>
                                <a:schemeClr val="bg1">
                                  <a:lumMod val="50000"/>
                                  <a:lumOff val="50000"/>
                                </a:schemeClr>
                              </a:solidFill>
                              <a:latin typeface="Cambria Math"/>
                            </a:rPr>
                            <m:t>∗</m:t>
                          </m:r>
                        </m:sup>
                      </m:sSubSup>
                    </m:oMath>
                  </m:oMathPara>
                </a14:m>
                <a:endParaRPr lang="en-US" b="0" dirty="0" smtClean="0">
                  <a:solidFill>
                    <a:schemeClr val="bg1">
                      <a:lumMod val="50000"/>
                      <a:lumOff val="50000"/>
                    </a:schemeClr>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532125" y="1062037"/>
                <a:ext cx="1122871" cy="5551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600" y="2392065"/>
                <a:ext cx="1604029" cy="64633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2400" i="1" smtClean="0">
                              <a:solidFill>
                                <a:schemeClr val="bg1">
                                  <a:lumMod val="50000"/>
                                  <a:lumOff val="50000"/>
                                </a:schemeClr>
                              </a:solidFill>
                              <a:latin typeface="Cambria Math"/>
                            </a:rPr>
                          </m:ctrlPr>
                        </m:sSubPr>
                        <m:e>
                          <m:r>
                            <a:rPr lang="en-US" sz="2400" b="0" i="1" smtClean="0">
                              <a:solidFill>
                                <a:schemeClr val="bg1">
                                  <a:lumMod val="50000"/>
                                  <a:lumOff val="50000"/>
                                </a:schemeClr>
                              </a:solidFill>
                              <a:latin typeface="Cambria Math"/>
                            </a:rPr>
                            <m:t>𝑔</m:t>
                          </m:r>
                        </m:e>
                        <m:sub>
                          <m:r>
                            <a:rPr lang="en-US" sz="2400" b="0" i="1" smtClean="0">
                              <a:solidFill>
                                <a:schemeClr val="bg1">
                                  <a:lumMod val="50000"/>
                                  <a:lumOff val="50000"/>
                                </a:schemeClr>
                              </a:solidFill>
                              <a:latin typeface="Cambria Math"/>
                            </a:rPr>
                            <m:t>𝐿𝑅</m:t>
                          </m:r>
                        </m:sub>
                      </m:sSub>
                      <m:r>
                        <a:rPr lang="en-US" sz="2400" b="0" i="0" smtClean="0">
                          <a:solidFill>
                            <a:schemeClr val="bg1">
                              <a:lumMod val="50000"/>
                              <a:lumOff val="50000"/>
                            </a:schemeClr>
                          </a:solidFill>
                          <a:latin typeface="Cambria Math"/>
                        </a:rPr>
                        <m:t>=</m:t>
                      </m:r>
                      <m:sSub>
                        <m:sSubPr>
                          <m:ctrlPr>
                            <a:rPr lang="en-US" sz="2400" b="0" i="1" smtClean="0">
                              <a:solidFill>
                                <a:schemeClr val="bg1">
                                  <a:lumMod val="50000"/>
                                  <a:lumOff val="50000"/>
                                </a:schemeClr>
                              </a:solidFill>
                              <a:latin typeface="Cambria Math"/>
                            </a:rPr>
                          </m:ctrlPr>
                        </m:sSubPr>
                        <m:e>
                          <m:r>
                            <a:rPr lang="en-US" sz="2400" b="0" i="1" smtClean="0">
                              <a:solidFill>
                                <a:schemeClr val="bg1">
                                  <a:lumMod val="50000"/>
                                  <a:lumOff val="50000"/>
                                </a:schemeClr>
                              </a:solidFill>
                              <a:latin typeface="Cambria Math"/>
                            </a:rPr>
                            <m:t>𝑔</m:t>
                          </m:r>
                        </m:e>
                        <m:sub>
                          <m:r>
                            <a:rPr lang="en-US" sz="2400" b="0" i="1" smtClean="0">
                              <a:solidFill>
                                <a:schemeClr val="bg1">
                                  <a:lumMod val="50000"/>
                                  <a:lumOff val="50000"/>
                                </a:schemeClr>
                              </a:solidFill>
                              <a:latin typeface="Cambria Math"/>
                            </a:rPr>
                            <m:t>𝑅𝐿</m:t>
                          </m:r>
                        </m:sub>
                      </m:sSub>
                    </m:oMath>
                  </m:oMathPara>
                </a14:m>
                <a:endParaRPr lang="en-US" sz="2400" dirty="0" smtClean="0">
                  <a:solidFill>
                    <a:schemeClr val="bg1">
                      <a:lumMod val="50000"/>
                      <a:lumOff val="50000"/>
                    </a:schemeClr>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6600" y="2392065"/>
                <a:ext cx="1604029" cy="64633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73470" y="2331642"/>
                <a:ext cx="2430152" cy="1822165"/>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solidFill>
                            <a:schemeClr val="bg1">
                              <a:lumMod val="50000"/>
                              <a:lumOff val="50000"/>
                            </a:schemeClr>
                          </a:solidFill>
                          <a:latin typeface="Cambria Math"/>
                        </a:rPr>
                        <m:t>=</m:t>
                      </m:r>
                      <m:f>
                        <m:fPr>
                          <m:ctrlPr>
                            <a:rPr lang="en-US" sz="2400" b="0" i="1" smtClean="0">
                              <a:solidFill>
                                <a:schemeClr val="bg1">
                                  <a:lumMod val="50000"/>
                                  <a:lumOff val="50000"/>
                                </a:schemeClr>
                              </a:solidFill>
                              <a:latin typeface="Cambria Math"/>
                            </a:rPr>
                          </m:ctrlPr>
                        </m:fPr>
                        <m:num>
                          <m:r>
                            <m:rPr>
                              <m:sty m:val="p"/>
                            </m:rPr>
                            <a:rPr lang="el-GR" sz="2400" b="0" i="1" smtClean="0">
                              <a:solidFill>
                                <a:schemeClr val="bg1">
                                  <a:lumMod val="50000"/>
                                  <a:lumOff val="50000"/>
                                </a:schemeClr>
                              </a:solidFill>
                              <a:latin typeface="Cambria Math"/>
                              <a:ea typeface="Cambria Math"/>
                            </a:rPr>
                            <m:t>Λ</m:t>
                          </m:r>
                        </m:num>
                        <m:den>
                          <m:rad>
                            <m:radPr>
                              <m:degHide m:val="on"/>
                              <m:ctrlPr>
                                <a:rPr lang="en-US" sz="2400" b="0" i="1" smtClean="0">
                                  <a:solidFill>
                                    <a:schemeClr val="bg1">
                                      <a:lumMod val="50000"/>
                                      <a:lumOff val="50000"/>
                                    </a:schemeClr>
                                  </a:solidFill>
                                  <a:latin typeface="Cambria Math"/>
                                </a:rPr>
                              </m:ctrlPr>
                            </m:radPr>
                            <m:deg/>
                            <m:e>
                              <m:sSub>
                                <m:sSubPr>
                                  <m:ctrlPr>
                                    <a:rPr lang="en-US" sz="2400" b="0" i="1" smtClean="0">
                                      <a:solidFill>
                                        <a:schemeClr val="bg1">
                                          <a:lumMod val="50000"/>
                                          <a:lumOff val="50000"/>
                                        </a:schemeClr>
                                      </a:solidFill>
                                      <a:latin typeface="Cambria Math"/>
                                    </a:rPr>
                                  </m:ctrlPr>
                                </m:sSubPr>
                                <m:e>
                                  <m:rad>
                                    <m:radPr>
                                      <m:degHide m:val="on"/>
                                      <m:ctrlPr>
                                        <a:rPr lang="en-US" sz="2400" b="0" i="1" smtClean="0">
                                          <a:solidFill>
                                            <a:schemeClr val="bg1">
                                              <a:lumMod val="50000"/>
                                              <a:lumOff val="50000"/>
                                            </a:schemeClr>
                                          </a:solidFill>
                                          <a:latin typeface="Cambria Math"/>
                                        </a:rPr>
                                      </m:ctrlPr>
                                    </m:radPr>
                                    <m:deg/>
                                    <m:e>
                                      <m:r>
                                        <a:rPr lang="en-US" sz="2400" b="0" i="1" smtClean="0">
                                          <a:solidFill>
                                            <a:schemeClr val="bg1">
                                              <a:lumMod val="50000"/>
                                              <a:lumOff val="50000"/>
                                            </a:schemeClr>
                                          </a:solidFill>
                                          <a:latin typeface="Cambria Math"/>
                                        </a:rPr>
                                        <m:t>2</m:t>
                                      </m:r>
                                    </m:e>
                                  </m:rad>
                                  <m:r>
                                    <a:rPr lang="en-US" sz="2400" b="0" i="1" smtClean="0">
                                      <a:solidFill>
                                        <a:schemeClr val="bg1">
                                          <a:lumMod val="50000"/>
                                          <a:lumOff val="50000"/>
                                        </a:schemeClr>
                                      </a:solidFill>
                                      <a:latin typeface="Cambria Math"/>
                                    </a:rPr>
                                    <m:t>𝐺</m:t>
                                  </m:r>
                                </m:e>
                                <m:sub>
                                  <m:r>
                                    <a:rPr lang="en-US" sz="2400" b="0" i="1" smtClean="0">
                                      <a:solidFill>
                                        <a:schemeClr val="bg1">
                                          <a:lumMod val="50000"/>
                                          <a:lumOff val="50000"/>
                                        </a:schemeClr>
                                      </a:solidFill>
                                      <a:latin typeface="Cambria Math"/>
                                    </a:rPr>
                                    <m:t>𝐹</m:t>
                                  </m:r>
                                </m:sub>
                              </m:sSub>
                              <m:d>
                                <m:dPr>
                                  <m:begChr m:val="|"/>
                                  <m:endChr m:val="|"/>
                                  <m:ctrlPr>
                                    <a:rPr lang="en-US" sz="2400" b="0" i="1" smtClean="0">
                                      <a:solidFill>
                                        <a:schemeClr val="bg1">
                                          <a:lumMod val="50000"/>
                                          <a:lumOff val="50000"/>
                                        </a:schemeClr>
                                      </a:solidFill>
                                      <a:latin typeface="Cambria Math"/>
                                    </a:rPr>
                                  </m:ctrlPr>
                                </m:dPr>
                                <m:e>
                                  <m:r>
                                    <m:rPr>
                                      <m:sty m:val="p"/>
                                    </m:rPr>
                                    <a:rPr lang="el-GR" sz="2400" b="0" i="1" smtClean="0">
                                      <a:solidFill>
                                        <a:schemeClr val="bg1">
                                          <a:lumMod val="50000"/>
                                          <a:lumOff val="50000"/>
                                        </a:schemeClr>
                                      </a:solidFill>
                                      <a:latin typeface="Cambria Math"/>
                                      <a:ea typeface="Cambria Math"/>
                                    </a:rPr>
                                    <m:t>Δ</m:t>
                                  </m:r>
                                  <m:sSubSup>
                                    <m:sSubSupPr>
                                      <m:ctrlPr>
                                        <a:rPr lang="el-GR" sz="2400" b="0" i="1" smtClean="0">
                                          <a:solidFill>
                                            <a:schemeClr val="bg1">
                                              <a:lumMod val="50000"/>
                                              <a:lumOff val="50000"/>
                                            </a:schemeClr>
                                          </a:solidFill>
                                          <a:latin typeface="Cambria Math"/>
                                          <a:ea typeface="Cambria Math"/>
                                        </a:rPr>
                                      </m:ctrlPr>
                                    </m:sSubSupPr>
                                    <m:e>
                                      <m:r>
                                        <a:rPr lang="en-US" sz="2400" b="0" i="1" smtClean="0">
                                          <a:solidFill>
                                            <a:schemeClr val="bg1">
                                              <a:lumMod val="50000"/>
                                              <a:lumOff val="50000"/>
                                            </a:schemeClr>
                                          </a:solidFill>
                                          <a:latin typeface="Cambria Math"/>
                                          <a:ea typeface="Cambria Math"/>
                                        </a:rPr>
                                        <m:t>𝑄</m:t>
                                      </m:r>
                                    </m:e>
                                    <m:sub>
                                      <m:r>
                                        <a:rPr lang="en-US" sz="2400" b="0" i="1" smtClean="0">
                                          <a:solidFill>
                                            <a:schemeClr val="bg1">
                                              <a:lumMod val="50000"/>
                                              <a:lumOff val="50000"/>
                                            </a:schemeClr>
                                          </a:solidFill>
                                          <a:latin typeface="Cambria Math"/>
                                          <a:ea typeface="Cambria Math"/>
                                        </a:rPr>
                                        <m:t>𝑊</m:t>
                                      </m:r>
                                    </m:sub>
                                    <m:sup>
                                      <m:r>
                                        <a:rPr lang="en-US" sz="2400" b="0" i="1" smtClean="0">
                                          <a:solidFill>
                                            <a:schemeClr val="bg1">
                                              <a:lumMod val="50000"/>
                                              <a:lumOff val="50000"/>
                                            </a:schemeClr>
                                          </a:solidFill>
                                          <a:latin typeface="Cambria Math"/>
                                          <a:ea typeface="Cambria Math"/>
                                        </a:rPr>
                                        <m:t>𝑒</m:t>
                                      </m:r>
                                    </m:sup>
                                  </m:sSubSup>
                                </m:e>
                              </m:d>
                            </m:e>
                          </m:rad>
                        </m:den>
                      </m:f>
                    </m:oMath>
                  </m:oMathPara>
                </a14:m>
                <a:endParaRPr lang="en-US" sz="2400" dirty="0" smtClean="0">
                  <a:solidFill>
                    <a:schemeClr val="bg1">
                      <a:lumMod val="50000"/>
                      <a:lumOff val="50000"/>
                    </a:schemeClr>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573470" y="2331642"/>
                <a:ext cx="2430152" cy="18221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139621" y="2968140"/>
                <a:ext cx="1724062" cy="646331"/>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1" i="1" smtClean="0">
                          <a:solidFill>
                            <a:srgbClr val="0070C0"/>
                          </a:solidFill>
                          <a:latin typeface="Cambria Math"/>
                          <a:ea typeface="Cambria Math"/>
                        </a:rPr>
                        <m:t>→</m:t>
                      </m:r>
                      <m:r>
                        <a:rPr lang="en-US" sz="2400" b="1" i="1" smtClean="0">
                          <a:solidFill>
                            <a:srgbClr val="0070C0"/>
                          </a:solidFill>
                          <a:latin typeface="Cambria Math"/>
                          <a:ea typeface="Cambria Math"/>
                        </a:rPr>
                        <m:t>𝟕</m:t>
                      </m:r>
                      <m:r>
                        <a:rPr lang="en-US" sz="2400" b="1" i="1" smtClean="0">
                          <a:solidFill>
                            <a:srgbClr val="0070C0"/>
                          </a:solidFill>
                          <a:latin typeface="Cambria Math"/>
                          <a:ea typeface="Cambria Math"/>
                        </a:rPr>
                        <m:t>.</m:t>
                      </m:r>
                      <m:r>
                        <a:rPr lang="en-US" sz="2400" b="1" i="1" smtClean="0">
                          <a:solidFill>
                            <a:srgbClr val="0070C0"/>
                          </a:solidFill>
                          <a:latin typeface="Cambria Math"/>
                          <a:ea typeface="Cambria Math"/>
                        </a:rPr>
                        <m:t>𝟓</m:t>
                      </m:r>
                      <m:r>
                        <a:rPr lang="en-US" sz="2400" b="1" i="1" smtClean="0">
                          <a:solidFill>
                            <a:srgbClr val="0070C0"/>
                          </a:solidFill>
                          <a:latin typeface="Cambria Math"/>
                          <a:ea typeface="Cambria Math"/>
                        </a:rPr>
                        <m:t> </m:t>
                      </m:r>
                      <m:r>
                        <a:rPr lang="en-US" sz="2400" b="1" i="1" smtClean="0">
                          <a:solidFill>
                            <a:srgbClr val="0070C0"/>
                          </a:solidFill>
                          <a:latin typeface="Cambria Math"/>
                          <a:ea typeface="Cambria Math"/>
                        </a:rPr>
                        <m:t>𝑻𝒆𝑽</m:t>
                      </m:r>
                    </m:oMath>
                  </m:oMathPara>
                </a14:m>
                <a:endParaRPr lang="en-US" sz="2400" b="1" dirty="0" smtClean="0">
                  <a:solidFill>
                    <a:srgbClr val="0070C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39621" y="2968140"/>
                <a:ext cx="1724062" cy="646331"/>
              </a:xfrm>
              <a:prstGeom prst="rect">
                <a:avLst/>
              </a:prstGeom>
              <a:blipFill rotWithShape="1">
                <a:blip r:embed="rId7"/>
                <a:stretch>
                  <a:fillRect/>
                </a:stretch>
              </a:blipFill>
            </p:spPr>
            <p:txBody>
              <a:bodyPr/>
              <a:lstStyle/>
              <a:p>
                <a:r>
                  <a:rPr lang="en-US">
                    <a:noFill/>
                  </a:rPr>
                  <a:t> </a:t>
                </a:r>
              </a:p>
            </p:txBody>
          </p:sp>
        </mc:Fallback>
      </mc:AlternateContent>
      <p:sp>
        <p:nvSpPr>
          <p:cNvPr id="15" name="TextBox 14"/>
          <p:cNvSpPr txBox="1"/>
          <p:nvPr/>
        </p:nvSpPr>
        <p:spPr>
          <a:xfrm>
            <a:off x="5573127" y="2545685"/>
            <a:ext cx="3057247" cy="456535"/>
          </a:xfrm>
          <a:prstGeom prst="rect">
            <a:avLst/>
          </a:prstGeom>
          <a:noFill/>
        </p:spPr>
        <p:txBody>
          <a:bodyPr wrap="none" rtlCol="0">
            <a:spAutoFit/>
          </a:bodyPr>
          <a:lstStyle/>
          <a:p>
            <a:pPr>
              <a:lnSpc>
                <a:spcPct val="150000"/>
              </a:lnSpc>
            </a:pPr>
            <a:r>
              <a:rPr lang="en-US" b="1" dirty="0" smtClean="0">
                <a:solidFill>
                  <a:srgbClr val="0070C0"/>
                </a:solidFill>
              </a:rPr>
              <a:t>2.3% MOLLER uncertainty</a:t>
            </a:r>
          </a:p>
        </p:txBody>
      </p:sp>
      <p:sp>
        <p:nvSpPr>
          <p:cNvPr id="11" name="Curved Down Arrow 10"/>
          <p:cNvSpPr/>
          <p:nvPr/>
        </p:nvSpPr>
        <p:spPr>
          <a:xfrm flipH="1">
            <a:off x="2057737" y="744236"/>
            <a:ext cx="1445318" cy="5544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847713" y="860190"/>
            <a:ext cx="2146742" cy="456535"/>
          </a:xfrm>
          <a:prstGeom prst="rect">
            <a:avLst/>
          </a:prstGeom>
          <a:solidFill>
            <a:schemeClr val="tx1"/>
          </a:solidFill>
        </p:spPr>
        <p:txBody>
          <a:bodyPr wrap="none" rtlCol="0">
            <a:spAutoFit/>
          </a:bodyPr>
          <a:lstStyle/>
          <a:p>
            <a:pPr>
              <a:lnSpc>
                <a:spcPct val="150000"/>
              </a:lnSpc>
            </a:pPr>
            <a:r>
              <a:rPr lang="en-US" dirty="0" smtClean="0">
                <a:solidFill>
                  <a:schemeClr val="bg1">
                    <a:lumMod val="95000"/>
                    <a:lumOff val="5000"/>
                  </a:schemeClr>
                </a:solidFill>
              </a:rPr>
              <a:t>Coupling constants</a:t>
            </a:r>
          </a:p>
        </p:txBody>
      </p:sp>
      <p:sp>
        <p:nvSpPr>
          <p:cNvPr id="16" name="Curved Down Arrow 15"/>
          <p:cNvSpPr/>
          <p:nvPr/>
        </p:nvSpPr>
        <p:spPr>
          <a:xfrm flipH="1" flipV="1">
            <a:off x="2083441" y="2200040"/>
            <a:ext cx="1445318" cy="53035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907994" y="2165960"/>
            <a:ext cx="1338828" cy="456535"/>
          </a:xfrm>
          <a:prstGeom prst="rect">
            <a:avLst/>
          </a:prstGeom>
          <a:solidFill>
            <a:schemeClr val="tx1"/>
          </a:solidFill>
        </p:spPr>
        <p:txBody>
          <a:bodyPr wrap="none" rtlCol="0">
            <a:spAutoFit/>
          </a:bodyPr>
          <a:lstStyle/>
          <a:p>
            <a:pPr>
              <a:lnSpc>
                <a:spcPct val="150000"/>
              </a:lnSpc>
            </a:pPr>
            <a:r>
              <a:rPr lang="en-US" dirty="0" smtClean="0">
                <a:solidFill>
                  <a:schemeClr val="bg1">
                    <a:lumMod val="95000"/>
                    <a:lumOff val="5000"/>
                  </a:schemeClr>
                </a:solidFill>
              </a:rPr>
              <a:t>Mass scale</a:t>
            </a:r>
          </a:p>
        </p:txBody>
      </p:sp>
      <mc:AlternateContent xmlns:mc="http://schemas.openxmlformats.org/markup-compatibility/2006" xmlns:a14="http://schemas.microsoft.com/office/drawing/2010/main">
        <mc:Choice Requires="a14">
          <p:sp>
            <p:nvSpPr>
              <p:cNvPr id="17" name="TextBox 16"/>
              <p:cNvSpPr txBox="1"/>
              <p:nvPr/>
            </p:nvSpPr>
            <p:spPr>
              <a:xfrm>
                <a:off x="1589899" y="2507280"/>
                <a:ext cx="1993302" cy="1365695"/>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f>
                        <m:fPr>
                          <m:ctrlPr>
                            <a:rPr lang="en-US" sz="2400" i="1" smtClean="0">
                              <a:solidFill>
                                <a:schemeClr val="bg1">
                                  <a:lumMod val="50000"/>
                                  <a:lumOff val="50000"/>
                                </a:schemeClr>
                              </a:solidFill>
                              <a:latin typeface="Cambria Math"/>
                            </a:rPr>
                          </m:ctrlPr>
                        </m:fPr>
                        <m:num>
                          <m:r>
                            <m:rPr>
                              <m:sty m:val="p"/>
                            </m:rPr>
                            <a:rPr lang="el-GR" sz="2400" i="1" smtClean="0">
                              <a:solidFill>
                                <a:schemeClr val="bg1">
                                  <a:lumMod val="50000"/>
                                  <a:lumOff val="50000"/>
                                </a:schemeClr>
                              </a:solidFill>
                              <a:latin typeface="Cambria Math"/>
                              <a:ea typeface="Cambria Math"/>
                            </a:rPr>
                            <m:t>Λ</m:t>
                          </m:r>
                        </m:num>
                        <m:den>
                          <m:rad>
                            <m:radPr>
                              <m:degHide m:val="on"/>
                              <m:ctrlPr>
                                <a:rPr lang="en-US" sz="2400" i="1" smtClean="0">
                                  <a:solidFill>
                                    <a:schemeClr val="bg1">
                                      <a:lumMod val="50000"/>
                                      <a:lumOff val="50000"/>
                                    </a:schemeClr>
                                  </a:solidFill>
                                  <a:latin typeface="Cambria Math"/>
                                </a:rPr>
                              </m:ctrlPr>
                            </m:radPr>
                            <m:deg/>
                            <m:e>
                              <m:d>
                                <m:dPr>
                                  <m:begChr m:val="|"/>
                                  <m:endChr m:val="|"/>
                                  <m:ctrlPr>
                                    <a:rPr lang="en-US" sz="2400" i="1" smtClean="0">
                                      <a:solidFill>
                                        <a:schemeClr val="bg1">
                                          <a:lumMod val="50000"/>
                                          <a:lumOff val="50000"/>
                                        </a:schemeClr>
                                      </a:solidFill>
                                      <a:latin typeface="Cambria Math"/>
                                    </a:rPr>
                                  </m:ctrlPr>
                                </m:dPr>
                                <m:e>
                                  <m:sSubSup>
                                    <m:sSubSupPr>
                                      <m:ctrlPr>
                                        <a:rPr lang="en-US" sz="2400" i="1" smtClean="0">
                                          <a:solidFill>
                                            <a:schemeClr val="bg1">
                                              <a:lumMod val="50000"/>
                                              <a:lumOff val="50000"/>
                                            </a:schemeClr>
                                          </a:solidFill>
                                          <a:latin typeface="Cambria Math"/>
                                        </a:rPr>
                                      </m:ctrlPr>
                                    </m:sSubSupPr>
                                    <m:e>
                                      <m:r>
                                        <a:rPr lang="en-US" sz="2400" b="0" i="1" smtClean="0">
                                          <a:solidFill>
                                            <a:schemeClr val="bg1">
                                              <a:lumMod val="50000"/>
                                              <a:lumOff val="50000"/>
                                            </a:schemeClr>
                                          </a:solidFill>
                                          <a:latin typeface="Cambria Math"/>
                                        </a:rPr>
                                        <m:t>𝑔</m:t>
                                      </m:r>
                                    </m:e>
                                    <m:sub>
                                      <m:r>
                                        <a:rPr lang="en-US" sz="2400" b="0" i="1" smtClean="0">
                                          <a:solidFill>
                                            <a:schemeClr val="bg1">
                                              <a:lumMod val="50000"/>
                                              <a:lumOff val="50000"/>
                                            </a:schemeClr>
                                          </a:solidFill>
                                          <a:latin typeface="Cambria Math"/>
                                        </a:rPr>
                                        <m:t>𝐿𝐿</m:t>
                                      </m:r>
                                    </m:sub>
                                    <m:sup>
                                      <m:r>
                                        <a:rPr lang="en-US" sz="2400" b="0" i="1" smtClean="0">
                                          <a:solidFill>
                                            <a:schemeClr val="bg1">
                                              <a:lumMod val="50000"/>
                                              <a:lumOff val="50000"/>
                                            </a:schemeClr>
                                          </a:solidFill>
                                          <a:latin typeface="Cambria Math"/>
                                        </a:rPr>
                                        <m:t>2</m:t>
                                      </m:r>
                                    </m:sup>
                                  </m:sSubSup>
                                  <m:r>
                                    <a:rPr lang="en-US" sz="2400" b="0" i="1" smtClean="0">
                                      <a:solidFill>
                                        <a:schemeClr val="bg1">
                                          <a:lumMod val="50000"/>
                                          <a:lumOff val="50000"/>
                                        </a:schemeClr>
                                      </a:solidFill>
                                      <a:latin typeface="Cambria Math"/>
                                    </a:rPr>
                                    <m:t>−</m:t>
                                  </m:r>
                                  <m:sSubSup>
                                    <m:sSubSupPr>
                                      <m:ctrlPr>
                                        <a:rPr lang="en-US" sz="2400" b="0" i="1" smtClean="0">
                                          <a:solidFill>
                                            <a:schemeClr val="bg1">
                                              <a:lumMod val="50000"/>
                                              <a:lumOff val="50000"/>
                                            </a:schemeClr>
                                          </a:solidFill>
                                          <a:latin typeface="Cambria Math"/>
                                        </a:rPr>
                                      </m:ctrlPr>
                                    </m:sSubSupPr>
                                    <m:e>
                                      <m:r>
                                        <a:rPr lang="en-US" sz="2400" b="0" i="1" smtClean="0">
                                          <a:solidFill>
                                            <a:schemeClr val="bg1">
                                              <a:lumMod val="50000"/>
                                              <a:lumOff val="50000"/>
                                            </a:schemeClr>
                                          </a:solidFill>
                                          <a:latin typeface="Cambria Math"/>
                                        </a:rPr>
                                        <m:t>𝑔</m:t>
                                      </m:r>
                                    </m:e>
                                    <m:sub>
                                      <m:r>
                                        <a:rPr lang="en-US" sz="2400" b="0" i="1" smtClean="0">
                                          <a:solidFill>
                                            <a:schemeClr val="bg1">
                                              <a:lumMod val="50000"/>
                                              <a:lumOff val="50000"/>
                                            </a:schemeClr>
                                          </a:solidFill>
                                          <a:latin typeface="Cambria Math"/>
                                        </a:rPr>
                                        <m:t>𝑅𝑅</m:t>
                                      </m:r>
                                    </m:sub>
                                    <m:sup>
                                      <m:r>
                                        <a:rPr lang="en-US" sz="2400" b="0" i="1" smtClean="0">
                                          <a:solidFill>
                                            <a:schemeClr val="bg1">
                                              <a:lumMod val="50000"/>
                                              <a:lumOff val="50000"/>
                                            </a:schemeClr>
                                          </a:solidFill>
                                          <a:latin typeface="Cambria Math"/>
                                        </a:rPr>
                                        <m:t>2</m:t>
                                      </m:r>
                                    </m:sup>
                                  </m:sSubSup>
                                </m:e>
                              </m:d>
                            </m:e>
                          </m:rad>
                        </m:den>
                      </m:f>
                    </m:oMath>
                  </m:oMathPara>
                </a14:m>
                <a:endParaRPr lang="en-US" sz="2400" dirty="0" smtClean="0">
                  <a:solidFill>
                    <a:schemeClr val="bg1">
                      <a:lumMod val="50000"/>
                      <a:lumOff val="5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589899" y="2507280"/>
                <a:ext cx="1993302" cy="1365695"/>
              </a:xfrm>
              <a:prstGeom prst="rect">
                <a:avLst/>
              </a:prstGeom>
              <a:blipFill rotWithShape="1">
                <a:blip r:embed="rId8"/>
                <a:stretch>
                  <a:fillRect/>
                </a:stretch>
              </a:blipFill>
            </p:spPr>
            <p:txBody>
              <a:bodyPr/>
              <a:lstStyle/>
              <a:p>
                <a:r>
                  <a:rPr lang="en-US">
                    <a:noFill/>
                  </a:rPr>
                  <a:t> </a:t>
                </a:r>
              </a:p>
            </p:txBody>
          </p:sp>
        </mc:Fallback>
      </mc:AlternateContent>
      <p:sp>
        <p:nvSpPr>
          <p:cNvPr id="18" name="TextBox 17"/>
          <p:cNvSpPr txBox="1"/>
          <p:nvPr/>
        </p:nvSpPr>
        <p:spPr>
          <a:xfrm>
            <a:off x="14373" y="5502870"/>
            <a:ext cx="5476884" cy="507831"/>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Lepton compositeness – strong coupling – </a:t>
            </a:r>
            <a:r>
              <a:rPr lang="en-US" dirty="0" smtClean="0">
                <a:solidFill>
                  <a:srgbClr val="0070C0"/>
                </a:solidFill>
              </a:rPr>
              <a:t>47 </a:t>
            </a:r>
            <a:r>
              <a:rPr lang="en-US" dirty="0" err="1" smtClean="0">
                <a:solidFill>
                  <a:srgbClr val="0070C0"/>
                </a:solidFill>
              </a:rPr>
              <a:t>TeV</a:t>
            </a:r>
            <a:endParaRPr lang="en-US" dirty="0" smtClean="0">
              <a:solidFill>
                <a:srgbClr val="0070C0"/>
              </a:solidFill>
            </a:endParaRPr>
          </a:p>
        </p:txBody>
      </p:sp>
      <p:sp>
        <p:nvSpPr>
          <p:cNvPr id="19" name="TextBox 18"/>
          <p:cNvSpPr txBox="1"/>
          <p:nvPr/>
        </p:nvSpPr>
        <p:spPr>
          <a:xfrm>
            <a:off x="-36600" y="4610989"/>
            <a:ext cx="6332887" cy="507831"/>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LEP2 (</a:t>
            </a:r>
            <a:r>
              <a:rPr lang="en-US" dirty="0" err="1" smtClean="0">
                <a:solidFill>
                  <a:schemeClr val="bg1">
                    <a:lumMod val="50000"/>
                    <a:lumOff val="50000"/>
                  </a:schemeClr>
                </a:solidFill>
              </a:rPr>
              <a:t>g</a:t>
            </a:r>
            <a:r>
              <a:rPr lang="en-US" baseline="-25000" dirty="0" err="1" smtClean="0">
                <a:solidFill>
                  <a:schemeClr val="bg1">
                    <a:lumMod val="50000"/>
                    <a:lumOff val="50000"/>
                  </a:schemeClr>
                </a:solidFill>
              </a:rPr>
              <a:t>LR</a:t>
            </a:r>
            <a:r>
              <a:rPr lang="en-US" dirty="0" smtClean="0">
                <a:solidFill>
                  <a:schemeClr val="bg1">
                    <a:lumMod val="50000"/>
                    <a:lumOff val="50000"/>
                  </a:schemeClr>
                </a:solidFill>
              </a:rPr>
              <a:t> and sum) mass scale sensitivity ~5.2 and 4.4 </a:t>
            </a:r>
            <a:r>
              <a:rPr lang="en-US" dirty="0" err="1" smtClean="0">
                <a:solidFill>
                  <a:schemeClr val="bg1">
                    <a:lumMod val="50000"/>
                    <a:lumOff val="50000"/>
                  </a:schemeClr>
                </a:solidFill>
              </a:rPr>
              <a:t>TeV</a:t>
            </a:r>
            <a:endParaRPr lang="en-US" dirty="0" smtClean="0">
              <a:solidFill>
                <a:schemeClr val="bg1">
                  <a:lumMod val="50000"/>
                  <a:lumOff val="50000"/>
                </a:schemeClr>
              </a:solidFill>
            </a:endParaRPr>
          </a:p>
        </p:txBody>
      </p:sp>
      <p:cxnSp>
        <p:nvCxnSpPr>
          <p:cNvPr id="20" name="Straight Connector 19"/>
          <p:cNvCxnSpPr/>
          <p:nvPr/>
        </p:nvCxnSpPr>
        <p:spPr>
          <a:xfrm flipH="1" flipV="1">
            <a:off x="6758277" y="4026756"/>
            <a:ext cx="1248164" cy="857974"/>
          </a:xfrm>
          <a:prstGeom prst="line">
            <a:avLst/>
          </a:prstGeom>
          <a:ln w="22225">
            <a:headEnd type="none"/>
            <a:tailEnd type="none" w="sm"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19874" y="4026756"/>
            <a:ext cx="1248164" cy="857974"/>
          </a:xfrm>
          <a:prstGeom prst="line">
            <a:avLst/>
          </a:prstGeom>
          <a:ln w="22225">
            <a:headEnd type="none"/>
            <a:tailEnd type="none" w="sm"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85457" y="3749757"/>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23" name="TextBox 22"/>
          <p:cNvSpPr txBox="1"/>
          <p:nvPr/>
        </p:nvSpPr>
        <p:spPr>
          <a:xfrm>
            <a:off x="7968038" y="3749757"/>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24" name="TextBox 23"/>
          <p:cNvSpPr txBox="1"/>
          <p:nvPr/>
        </p:nvSpPr>
        <p:spPr>
          <a:xfrm>
            <a:off x="6604659" y="4833520"/>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25" name="TextBox 24"/>
          <p:cNvSpPr txBox="1"/>
          <p:nvPr/>
        </p:nvSpPr>
        <p:spPr>
          <a:xfrm>
            <a:off x="7987240" y="4833520"/>
            <a:ext cx="345644" cy="276999"/>
          </a:xfrm>
          <a:prstGeom prst="rect">
            <a:avLst/>
          </a:prstGeom>
          <a:noFill/>
        </p:spPr>
        <p:txBody>
          <a:bodyPr wrap="square" rtlCol="0">
            <a:spAutoFit/>
          </a:bodyPr>
          <a:lstStyle/>
          <a:p>
            <a:r>
              <a:rPr lang="en-US" sz="1200" dirty="0" smtClean="0">
                <a:solidFill>
                  <a:schemeClr val="bg1">
                    <a:lumMod val="50000"/>
                    <a:lumOff val="50000"/>
                  </a:schemeClr>
                </a:solidFill>
                <a:latin typeface="Arial" pitchFamily="34" charset="0"/>
                <a:cs typeface="Arial" pitchFamily="34" charset="0"/>
              </a:rPr>
              <a:t>e-</a:t>
            </a:r>
            <a:endParaRPr lang="en-US" sz="1200" dirty="0">
              <a:solidFill>
                <a:schemeClr val="bg1">
                  <a:lumMod val="50000"/>
                  <a:lumOff val="50000"/>
                </a:schemeClr>
              </a:solidFill>
              <a:latin typeface="Arial" pitchFamily="34" charset="0"/>
              <a:cs typeface="Arial" pitchFamily="34" charset="0"/>
            </a:endParaRPr>
          </a:p>
        </p:txBody>
      </p:sp>
      <p:sp>
        <p:nvSpPr>
          <p:cNvPr id="26" name="Oval 25"/>
          <p:cNvSpPr/>
          <p:nvPr/>
        </p:nvSpPr>
        <p:spPr>
          <a:xfrm>
            <a:off x="7276746" y="4372401"/>
            <a:ext cx="153618" cy="121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4" grpId="0"/>
      <p:bldP spid="15"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2"/>
          <p:cNvPicPr>
            <a:picLocks noChangeArrowheads="1"/>
          </p:cNvPicPr>
          <p:nvPr/>
        </p:nvPicPr>
        <p:blipFill rotWithShape="1">
          <a:blip r:embed="rId2">
            <a:extLst>
              <a:ext uri="{28A0092B-C50C-407E-A947-70E740481C1C}">
                <a14:useLocalDpi xmlns:a14="http://schemas.microsoft.com/office/drawing/2010/main" val="0"/>
              </a:ext>
            </a:extLst>
          </a:blip>
          <a:srcRect b="640"/>
          <a:stretch/>
        </p:blipFill>
        <p:spPr bwMode="auto">
          <a:xfrm>
            <a:off x="2344510" y="1009485"/>
            <a:ext cx="5404104" cy="418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rrowheads="1"/>
          </p:cNvPicPr>
          <p:nvPr/>
        </p:nvPicPr>
        <p:blipFill>
          <a:blip r:embed="rId3" cstate="print">
            <a:clrChange>
              <a:clrFrom>
                <a:srgbClr val="DCDCDC"/>
              </a:clrFrom>
              <a:clrTo>
                <a:srgbClr val="DCDCDC">
                  <a:alpha val="0"/>
                </a:srgbClr>
              </a:clrTo>
            </a:clrChange>
          </a:blip>
          <a:srcRect/>
          <a:stretch>
            <a:fillRect/>
          </a:stretch>
        </p:blipFill>
        <p:spPr bwMode="auto">
          <a:xfrm>
            <a:off x="2344510" y="1009486"/>
            <a:ext cx="5417808" cy="4187952"/>
          </a:xfrm>
          <a:prstGeom prst="rect">
            <a:avLst/>
          </a:prstGeom>
          <a:noFill/>
          <a:ln>
            <a:noFill/>
          </a:ln>
        </p:spPr>
      </p:pic>
      <p:sp>
        <p:nvSpPr>
          <p:cNvPr id="47" name="Date Placeholder 46"/>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5</a:t>
            </a:fld>
            <a:endParaRPr lang="en-US"/>
          </a:p>
        </p:txBody>
      </p:sp>
      <p:sp>
        <p:nvSpPr>
          <p:cNvPr id="53" name="Title 1"/>
          <p:cNvSpPr txBox="1">
            <a:spLocks/>
          </p:cNvSpPr>
          <p:nvPr/>
        </p:nvSpPr>
        <p:spPr>
          <a:xfrm>
            <a:off x="0" y="0"/>
            <a:ext cx="7951640" cy="822960"/>
          </a:xfrm>
          <a:prstGeom prst="rect">
            <a:avLst/>
          </a:prstGeom>
        </p:spPr>
        <p:txBody>
          <a:bodyPr vert="horz" lIns="45720" rIns="4572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small" spc="0" normalizeH="0" baseline="0" noProof="0" dirty="0" smtClean="0">
                <a:ln>
                  <a:noFill/>
                </a:ln>
                <a:solidFill>
                  <a:schemeClr val="tx1">
                    <a:lumMod val="50000"/>
                  </a:schemeClr>
                </a:solidFill>
                <a:effectLst/>
                <a:uLnTx/>
                <a:uFillTx/>
                <a:latin typeface="+mj-lt"/>
                <a:ea typeface="+mj-ea"/>
                <a:cs typeface="+mj-cs"/>
              </a:rPr>
              <a:t>Complementary</a:t>
            </a:r>
            <a:r>
              <a:rPr kumimoji="0" lang="en-US" sz="4600" b="0" i="0" u="none" strike="noStrike" kern="1200" cap="small" spc="0" normalizeH="0" noProof="0" dirty="0" smtClean="0">
                <a:ln>
                  <a:noFill/>
                </a:ln>
                <a:solidFill>
                  <a:schemeClr val="tx1">
                    <a:lumMod val="50000"/>
                  </a:schemeClr>
                </a:solidFill>
                <a:effectLst/>
                <a:uLnTx/>
                <a:uFillTx/>
                <a:latin typeface="+mj-lt"/>
                <a:ea typeface="+mj-ea"/>
                <a:cs typeface="+mj-cs"/>
              </a:rPr>
              <a:t> to the LHC - </a:t>
            </a:r>
            <a:r>
              <a:rPr kumimoji="0" lang="en-US" sz="4600" b="0" i="0" u="none" strike="noStrike" kern="1200" cap="small" spc="0" normalizeH="0" baseline="0" noProof="0" dirty="0" smtClean="0">
                <a:ln>
                  <a:noFill/>
                </a:ln>
                <a:solidFill>
                  <a:schemeClr val="tx1">
                    <a:lumMod val="50000"/>
                  </a:schemeClr>
                </a:solidFill>
                <a:effectLst/>
                <a:uLnTx/>
                <a:uFillTx/>
                <a:latin typeface="+mj-lt"/>
                <a:ea typeface="+mj-ea"/>
                <a:cs typeface="+mj-cs"/>
              </a:rPr>
              <a:t>Z</a:t>
            </a:r>
            <a:r>
              <a:rPr kumimoji="0" lang="el-GR" sz="4600" b="0" i="0" u="none" strike="noStrike" kern="1200" cap="small" spc="0" normalizeH="0" baseline="0" noProof="0" dirty="0" smtClean="0">
                <a:ln>
                  <a:noFill/>
                </a:ln>
                <a:solidFill>
                  <a:schemeClr val="tx1">
                    <a:lumMod val="50000"/>
                  </a:schemeClr>
                </a:solidFill>
                <a:effectLst/>
                <a:uLnTx/>
                <a:uFillTx/>
                <a:latin typeface="+mj-lt"/>
                <a:ea typeface="+mj-ea"/>
                <a:cs typeface="+mj-cs"/>
              </a:rPr>
              <a:t>΄</a:t>
            </a:r>
            <a:endParaRPr kumimoji="0" lang="en-US" sz="4600" b="0" i="0" u="none" strike="noStrike" kern="1200" cap="small" spc="0" normalizeH="0" baseline="0" noProof="0" dirty="0">
              <a:ln>
                <a:noFill/>
              </a:ln>
              <a:solidFill>
                <a:schemeClr val="tx1">
                  <a:lumMod val="50000"/>
                </a:schemeClr>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2" name="TextBox 1"/>
              <p:cNvSpPr txBox="1"/>
              <p:nvPr/>
            </p:nvSpPr>
            <p:spPr>
              <a:xfrm>
                <a:off x="-36599" y="5610726"/>
                <a:ext cx="5083162" cy="461665"/>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i="1" smtClean="0">
                          <a:solidFill>
                            <a:schemeClr val="bg1">
                              <a:lumMod val="95000"/>
                              <a:lumOff val="5000"/>
                            </a:schemeClr>
                          </a:solidFill>
                          <a:latin typeface="Cambria Math"/>
                          <a:ea typeface="Cambria Math"/>
                        </a:rPr>
                        <m:t>𝛼</m:t>
                      </m:r>
                      <m:r>
                        <a:rPr lang="en-US" sz="1600" b="0" i="1" smtClean="0">
                          <a:solidFill>
                            <a:schemeClr val="bg1">
                              <a:lumMod val="95000"/>
                              <a:lumOff val="5000"/>
                            </a:schemeClr>
                          </a:solidFill>
                          <a:latin typeface="Cambria Math"/>
                          <a:ea typeface="Cambria Math"/>
                        </a:rPr>
                        <m:t>=0→</m:t>
                      </m:r>
                      <m:r>
                        <a:rPr lang="en-US" sz="1600" b="0" i="1" smtClean="0">
                          <a:solidFill>
                            <a:schemeClr val="bg1">
                              <a:lumMod val="95000"/>
                              <a:lumOff val="5000"/>
                            </a:schemeClr>
                          </a:solidFill>
                          <a:latin typeface="Cambria Math"/>
                          <a:ea typeface="Cambria Math"/>
                        </a:rPr>
                        <m:t>𝐸</m:t>
                      </m:r>
                      <m:r>
                        <a:rPr lang="en-US" sz="1600" b="0" i="1" smtClean="0">
                          <a:solidFill>
                            <a:schemeClr val="bg1">
                              <a:lumMod val="95000"/>
                              <a:lumOff val="5000"/>
                            </a:schemeClr>
                          </a:solidFill>
                          <a:latin typeface="Cambria Math"/>
                          <a:ea typeface="Cambria Math"/>
                        </a:rPr>
                        <m:t>6 </m:t>
                      </m:r>
                      <m:r>
                        <a:rPr lang="en-US" sz="1600" b="0" i="1" smtClean="0">
                          <a:solidFill>
                            <a:schemeClr val="bg1">
                              <a:lumMod val="95000"/>
                              <a:lumOff val="5000"/>
                            </a:schemeClr>
                          </a:solidFill>
                          <a:latin typeface="Cambria Math"/>
                          <a:ea typeface="Cambria Math"/>
                        </a:rPr>
                        <m:t>𝑚𝑜𝑑𝑒𝑙𝑠</m:t>
                      </m:r>
                      <m:r>
                        <a:rPr lang="en-US" sz="1600" b="0" i="0" smtClean="0">
                          <a:solidFill>
                            <a:schemeClr val="bg1">
                              <a:lumMod val="95000"/>
                              <a:lumOff val="5000"/>
                            </a:schemeClr>
                          </a:solidFill>
                          <a:latin typeface="Cambria Math"/>
                          <a:ea typeface="Cambria Math"/>
                        </a:rPr>
                        <m:t>, </m:t>
                      </m:r>
                      <m:r>
                        <m:rPr>
                          <m:sty m:val="p"/>
                        </m:rPr>
                        <a:rPr lang="el-GR" sz="1600" b="0" i="1" smtClean="0">
                          <a:solidFill>
                            <a:schemeClr val="bg1">
                              <a:lumMod val="95000"/>
                              <a:lumOff val="5000"/>
                            </a:schemeClr>
                          </a:solidFill>
                          <a:latin typeface="Cambria Math"/>
                          <a:ea typeface="Cambria Math"/>
                        </a:rPr>
                        <m:t>α</m:t>
                      </m:r>
                      <m:r>
                        <a:rPr lang="el-GR" sz="1600" b="0" i="1" smtClean="0">
                          <a:solidFill>
                            <a:schemeClr val="bg1">
                              <a:lumMod val="95000"/>
                              <a:lumOff val="5000"/>
                            </a:schemeClr>
                          </a:solidFill>
                          <a:latin typeface="Cambria Math"/>
                          <a:ea typeface="Cambria Math"/>
                        </a:rPr>
                        <m:t>≠0</m:t>
                      </m:r>
                      <m:r>
                        <a:rPr lang="en-US" sz="1600" b="0" i="0" smtClean="0">
                          <a:solidFill>
                            <a:schemeClr val="bg1">
                              <a:lumMod val="95000"/>
                              <a:lumOff val="5000"/>
                            </a:schemeClr>
                          </a:solidFill>
                          <a:latin typeface="Cambria Math"/>
                          <a:ea typeface="Cambria Math"/>
                        </a:rPr>
                        <m:t> </m:t>
                      </m:r>
                      <m:r>
                        <m:rPr>
                          <m:sty m:val="p"/>
                        </m:rPr>
                        <a:rPr lang="en-US" sz="1600" b="0" i="0" smtClean="0">
                          <a:solidFill>
                            <a:schemeClr val="bg1">
                              <a:lumMod val="95000"/>
                              <a:lumOff val="5000"/>
                            </a:schemeClr>
                          </a:solidFill>
                          <a:latin typeface="Cambria Math"/>
                          <a:ea typeface="Cambria Math"/>
                        </a:rPr>
                        <m:t>describes</m:t>
                      </m:r>
                      <m:r>
                        <a:rPr lang="en-US" sz="1600" b="0" i="0" smtClean="0">
                          <a:solidFill>
                            <a:schemeClr val="bg1">
                              <a:lumMod val="95000"/>
                              <a:lumOff val="5000"/>
                            </a:schemeClr>
                          </a:solidFill>
                          <a:latin typeface="Cambria Math"/>
                          <a:ea typeface="Cambria Math"/>
                        </a:rPr>
                        <m:t> </m:t>
                      </m:r>
                      <m:r>
                        <m:rPr>
                          <m:sty m:val="p"/>
                        </m:rPr>
                        <a:rPr lang="en-US" sz="1600" b="0" i="0" smtClean="0">
                          <a:solidFill>
                            <a:schemeClr val="bg1">
                              <a:lumMod val="95000"/>
                              <a:lumOff val="5000"/>
                            </a:schemeClr>
                          </a:solidFill>
                          <a:latin typeface="Cambria Math"/>
                          <a:ea typeface="Cambria Math"/>
                        </a:rPr>
                        <m:t>kinetic</m:t>
                      </m:r>
                      <m:r>
                        <a:rPr lang="en-US" sz="1600" b="0" i="0" smtClean="0">
                          <a:solidFill>
                            <a:schemeClr val="bg1">
                              <a:lumMod val="95000"/>
                              <a:lumOff val="5000"/>
                            </a:schemeClr>
                          </a:solidFill>
                          <a:latin typeface="Cambria Math"/>
                          <a:ea typeface="Cambria Math"/>
                        </a:rPr>
                        <m:t> </m:t>
                      </m:r>
                      <m:r>
                        <m:rPr>
                          <m:sty m:val="p"/>
                        </m:rPr>
                        <a:rPr lang="en-US" sz="1600" b="0" i="0" smtClean="0">
                          <a:solidFill>
                            <a:schemeClr val="bg1">
                              <a:lumMod val="95000"/>
                              <a:lumOff val="5000"/>
                            </a:schemeClr>
                          </a:solidFill>
                          <a:latin typeface="Cambria Math"/>
                          <a:ea typeface="Cambria Math"/>
                        </a:rPr>
                        <m:t>mixing</m:t>
                      </m:r>
                    </m:oMath>
                  </m:oMathPara>
                </a14:m>
                <a:endParaRPr lang="en-US" sz="1600" dirty="0" smtClean="0">
                  <a:solidFill>
                    <a:schemeClr val="bg1">
                      <a:lumMod val="95000"/>
                      <a:lumOff val="5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599" y="5610726"/>
                <a:ext cx="5083162" cy="46166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591" y="6078140"/>
                <a:ext cx="5524939" cy="461665"/>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1600" i="1" smtClean="0">
                          <a:solidFill>
                            <a:schemeClr val="bg1">
                              <a:lumMod val="95000"/>
                              <a:lumOff val="5000"/>
                            </a:schemeClr>
                          </a:solidFill>
                          <a:latin typeface="Cambria Math"/>
                          <a:ea typeface="Cambria Math"/>
                        </a:rPr>
                        <m:t>𝛽</m:t>
                      </m:r>
                      <m:r>
                        <a:rPr lang="en-US" sz="1600" b="0" i="1" smtClean="0">
                          <a:solidFill>
                            <a:schemeClr val="bg1">
                              <a:lumMod val="95000"/>
                              <a:lumOff val="5000"/>
                            </a:schemeClr>
                          </a:solidFill>
                          <a:latin typeface="Cambria Math"/>
                          <a:ea typeface="Cambria Math"/>
                        </a:rPr>
                        <m:t>=0→</m:t>
                      </m:r>
                      <m:r>
                        <a:rPr lang="en-US" sz="1600" b="0" i="1" smtClean="0">
                          <a:solidFill>
                            <a:schemeClr val="bg1">
                              <a:lumMod val="95000"/>
                              <a:lumOff val="5000"/>
                            </a:schemeClr>
                          </a:solidFill>
                          <a:latin typeface="Cambria Math"/>
                          <a:ea typeface="Cambria Math"/>
                        </a:rPr>
                        <m:t>𝑆𝑂</m:t>
                      </m:r>
                      <m:d>
                        <m:dPr>
                          <m:ctrlPr>
                            <a:rPr lang="en-US" sz="1600" b="0" i="1" smtClean="0">
                              <a:solidFill>
                                <a:schemeClr val="bg1">
                                  <a:lumMod val="95000"/>
                                  <a:lumOff val="5000"/>
                                </a:schemeClr>
                              </a:solidFill>
                              <a:latin typeface="Cambria Math"/>
                              <a:ea typeface="Cambria Math"/>
                            </a:rPr>
                          </m:ctrlPr>
                        </m:dPr>
                        <m:e>
                          <m:r>
                            <a:rPr lang="en-US" sz="1600" b="0" i="1" smtClean="0">
                              <a:solidFill>
                                <a:schemeClr val="bg1">
                                  <a:lumMod val="95000"/>
                                  <a:lumOff val="5000"/>
                                </a:schemeClr>
                              </a:solidFill>
                              <a:latin typeface="Cambria Math"/>
                              <a:ea typeface="Cambria Math"/>
                            </a:rPr>
                            <m:t>10</m:t>
                          </m:r>
                        </m:e>
                      </m:d>
                      <m:d>
                        <m:dPr>
                          <m:ctrlPr>
                            <a:rPr lang="en-US" sz="1600" b="0" i="1" smtClean="0">
                              <a:solidFill>
                                <a:schemeClr val="bg1">
                                  <a:lumMod val="95000"/>
                                  <a:lumOff val="5000"/>
                                </a:schemeClr>
                              </a:solidFill>
                              <a:latin typeface="Cambria Math"/>
                              <a:ea typeface="Cambria Math"/>
                            </a:rPr>
                          </m:ctrlPr>
                        </m:dPr>
                        <m:e>
                          <m:r>
                            <a:rPr lang="en-US" sz="1600" b="0" i="1" smtClean="0">
                              <a:solidFill>
                                <a:schemeClr val="bg1">
                                  <a:lumMod val="95000"/>
                                  <a:lumOff val="5000"/>
                                </a:schemeClr>
                              </a:solidFill>
                              <a:latin typeface="Cambria Math"/>
                              <a:ea typeface="Cambria Math"/>
                            </a:rPr>
                            <m:t>𝑖𝑛𝑐𝑙𝑢𝑑𝑖𝑛𝑔</m:t>
                          </m:r>
                          <m:r>
                            <a:rPr lang="en-US" sz="1600" b="0" i="1" smtClean="0">
                              <a:solidFill>
                                <a:schemeClr val="bg1">
                                  <a:lumMod val="95000"/>
                                  <a:lumOff val="5000"/>
                                </a:schemeClr>
                              </a:solidFill>
                              <a:latin typeface="Cambria Math"/>
                              <a:ea typeface="Cambria Math"/>
                            </a:rPr>
                            <m:t> </m:t>
                          </m:r>
                          <m:r>
                            <a:rPr lang="en-US" sz="1600" b="0" i="1" smtClean="0">
                              <a:solidFill>
                                <a:schemeClr val="bg1">
                                  <a:lumMod val="95000"/>
                                  <a:lumOff val="5000"/>
                                </a:schemeClr>
                              </a:solidFill>
                              <a:latin typeface="Cambria Math"/>
                              <a:ea typeface="Cambria Math"/>
                            </a:rPr>
                            <m:t>𝑡h𝑜𝑠𝑒</m:t>
                          </m:r>
                          <m:r>
                            <a:rPr lang="en-US" sz="1600" b="0" i="1" smtClean="0">
                              <a:solidFill>
                                <a:schemeClr val="bg1">
                                  <a:lumMod val="95000"/>
                                  <a:lumOff val="5000"/>
                                </a:schemeClr>
                              </a:solidFill>
                              <a:latin typeface="Cambria Math"/>
                              <a:ea typeface="Cambria Math"/>
                            </a:rPr>
                            <m:t> </m:t>
                          </m:r>
                          <m:r>
                            <a:rPr lang="en-US" sz="1600" b="0" i="1" smtClean="0">
                              <a:solidFill>
                                <a:schemeClr val="bg1">
                                  <a:lumMod val="95000"/>
                                  <a:lumOff val="5000"/>
                                </a:schemeClr>
                              </a:solidFill>
                              <a:latin typeface="Cambria Math"/>
                              <a:ea typeface="Cambria Math"/>
                            </a:rPr>
                            <m:t>𝑏𝑎𝑠𝑒𝑑</m:t>
                          </m:r>
                          <m:r>
                            <a:rPr lang="en-US" sz="1600" b="0" i="1" smtClean="0">
                              <a:solidFill>
                                <a:schemeClr val="bg1">
                                  <a:lumMod val="95000"/>
                                  <a:lumOff val="5000"/>
                                </a:schemeClr>
                              </a:solidFill>
                              <a:latin typeface="Cambria Math"/>
                              <a:ea typeface="Cambria Math"/>
                            </a:rPr>
                            <m:t> </m:t>
                          </m:r>
                          <m:r>
                            <a:rPr lang="en-US" sz="1600" b="0" i="1" smtClean="0">
                              <a:solidFill>
                                <a:schemeClr val="bg1">
                                  <a:lumMod val="95000"/>
                                  <a:lumOff val="5000"/>
                                </a:schemeClr>
                              </a:solidFill>
                              <a:latin typeface="Cambria Math"/>
                              <a:ea typeface="Cambria Math"/>
                            </a:rPr>
                            <m:t>𝑜𝑛</m:t>
                          </m:r>
                          <m:r>
                            <a:rPr lang="en-US" sz="1600" b="0" i="1" smtClean="0">
                              <a:solidFill>
                                <a:schemeClr val="bg1">
                                  <a:lumMod val="95000"/>
                                  <a:lumOff val="5000"/>
                                </a:schemeClr>
                              </a:solidFill>
                              <a:latin typeface="Cambria Math"/>
                              <a:ea typeface="Cambria Math"/>
                            </a:rPr>
                            <m:t> </m:t>
                          </m:r>
                          <m:r>
                            <a:rPr lang="en-US" sz="1600" b="0" i="1" smtClean="0">
                              <a:solidFill>
                                <a:schemeClr val="bg1">
                                  <a:lumMod val="95000"/>
                                  <a:lumOff val="5000"/>
                                </a:schemeClr>
                              </a:solidFill>
                              <a:latin typeface="Cambria Math"/>
                              <a:ea typeface="Cambria Math"/>
                            </a:rPr>
                            <m:t>𝐿𝑅</m:t>
                          </m:r>
                          <m:r>
                            <a:rPr lang="en-US" sz="1600" b="0" i="1" smtClean="0">
                              <a:solidFill>
                                <a:schemeClr val="bg1">
                                  <a:lumMod val="95000"/>
                                  <a:lumOff val="5000"/>
                                </a:schemeClr>
                              </a:solidFill>
                              <a:latin typeface="Cambria Math"/>
                              <a:ea typeface="Cambria Math"/>
                            </a:rPr>
                            <m:t> </m:t>
                          </m:r>
                          <m:r>
                            <a:rPr lang="en-US" sz="1600" b="0" i="1" smtClean="0">
                              <a:solidFill>
                                <a:schemeClr val="bg1">
                                  <a:lumMod val="95000"/>
                                  <a:lumOff val="5000"/>
                                </a:schemeClr>
                              </a:solidFill>
                              <a:latin typeface="Cambria Math"/>
                              <a:ea typeface="Cambria Math"/>
                            </a:rPr>
                            <m:t>𝑠𝑦𝑚𝑚𝑒𝑡𝑟𝑦</m:t>
                          </m:r>
                        </m:e>
                      </m:d>
                    </m:oMath>
                  </m:oMathPara>
                </a14:m>
                <a:endParaRPr lang="en-US" sz="1600" b="0" dirty="0" smtClean="0">
                  <a:solidFill>
                    <a:schemeClr val="bg1">
                      <a:lumMod val="95000"/>
                      <a:lumOff val="5000"/>
                    </a:schemeClr>
                  </a:solidFill>
                  <a:ea typeface="Cambria Math"/>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5591" y="6078140"/>
                <a:ext cx="5524939" cy="461665"/>
              </a:xfrm>
              <a:prstGeom prst="rect">
                <a:avLst/>
              </a:prstGeom>
              <a:blipFill rotWithShape="1">
                <a:blip r:embed="rId5"/>
                <a:stretch>
                  <a:fillRect/>
                </a:stretch>
              </a:blipFill>
            </p:spPr>
            <p:txBody>
              <a:bodyPr/>
              <a:lstStyle/>
              <a:p>
                <a:r>
                  <a:rPr lang="en-US">
                    <a:noFill/>
                  </a:rPr>
                  <a:t> </a:t>
                </a:r>
              </a:p>
            </p:txBody>
          </p:sp>
        </mc:Fallback>
      </mc:AlternateContent>
      <p:sp>
        <p:nvSpPr>
          <p:cNvPr id="3" name="TextBox 2"/>
          <p:cNvSpPr txBox="1"/>
          <p:nvPr/>
        </p:nvSpPr>
        <p:spPr>
          <a:xfrm>
            <a:off x="62973" y="1239915"/>
            <a:ext cx="2204727" cy="1754326"/>
          </a:xfrm>
          <a:prstGeom prst="rect">
            <a:avLst/>
          </a:prstGeom>
          <a:noFill/>
        </p:spPr>
        <p:txBody>
          <a:bodyPr wrap="square" rtlCol="0">
            <a:spAutoFit/>
          </a:bodyPr>
          <a:lstStyle/>
          <a:p>
            <a:pPr algn="ctr">
              <a:lnSpc>
                <a:spcPct val="150000"/>
              </a:lnSpc>
            </a:pPr>
            <a:r>
              <a:rPr lang="en-US" dirty="0" smtClean="0">
                <a:solidFill>
                  <a:schemeClr val="bg1">
                    <a:lumMod val="95000"/>
                    <a:lumOff val="5000"/>
                  </a:schemeClr>
                </a:solidFill>
              </a:rPr>
              <a:t>Assume LHC discovers a new spin 1 gauge boson with M =1.2 </a:t>
            </a:r>
            <a:r>
              <a:rPr lang="en-US" dirty="0" err="1" smtClean="0">
                <a:solidFill>
                  <a:schemeClr val="bg1">
                    <a:lumMod val="95000"/>
                    <a:lumOff val="5000"/>
                  </a:schemeClr>
                </a:solidFill>
              </a:rPr>
              <a:t>TeV</a:t>
            </a:r>
            <a:r>
              <a:rPr lang="en-US" dirty="0" smtClean="0">
                <a:solidFill>
                  <a:schemeClr val="bg1">
                    <a:lumMod val="95000"/>
                    <a:lumOff val="5000"/>
                  </a:schemeClr>
                </a:solidFill>
              </a:rPr>
              <a:t> </a:t>
            </a:r>
          </a:p>
        </p:txBody>
      </p:sp>
      <p:sp>
        <p:nvSpPr>
          <p:cNvPr id="11" name="TextBox 10"/>
          <p:cNvSpPr txBox="1"/>
          <p:nvPr/>
        </p:nvSpPr>
        <p:spPr>
          <a:xfrm>
            <a:off x="103149" y="4087232"/>
            <a:ext cx="2204727" cy="1338828"/>
          </a:xfrm>
          <a:prstGeom prst="rect">
            <a:avLst/>
          </a:prstGeom>
          <a:noFill/>
        </p:spPr>
        <p:txBody>
          <a:bodyPr wrap="square" rtlCol="0">
            <a:spAutoFit/>
          </a:bodyPr>
          <a:lstStyle/>
          <a:p>
            <a:pPr algn="ctr">
              <a:lnSpc>
                <a:spcPct val="150000"/>
              </a:lnSpc>
            </a:pPr>
            <a:r>
              <a:rPr lang="en-US" b="1" dirty="0" smtClean="0">
                <a:solidFill>
                  <a:srgbClr val="0070C0"/>
                </a:solidFill>
              </a:rPr>
              <a:t>MOLLER</a:t>
            </a:r>
            <a:r>
              <a:rPr lang="en-US" dirty="0" smtClean="0">
                <a:solidFill>
                  <a:srgbClr val="0070C0"/>
                </a:solidFill>
              </a:rPr>
              <a:t> can distinguish between models</a:t>
            </a:r>
          </a:p>
        </p:txBody>
      </p:sp>
      <p:sp>
        <p:nvSpPr>
          <p:cNvPr id="6" name="TextBox 5"/>
          <p:cNvSpPr txBox="1"/>
          <p:nvPr/>
        </p:nvSpPr>
        <p:spPr>
          <a:xfrm>
            <a:off x="6377035" y="4851188"/>
            <a:ext cx="1418978" cy="415498"/>
          </a:xfrm>
          <a:prstGeom prst="rect">
            <a:avLst/>
          </a:prstGeom>
          <a:noFill/>
        </p:spPr>
        <p:txBody>
          <a:bodyPr wrap="none" rtlCol="0">
            <a:spAutoFit/>
          </a:bodyPr>
          <a:lstStyle/>
          <a:p>
            <a:pPr>
              <a:lnSpc>
                <a:spcPct val="150000"/>
              </a:lnSpc>
            </a:pPr>
            <a:r>
              <a:rPr lang="en-US" sz="1400" dirty="0" err="1" smtClean="0">
                <a:solidFill>
                  <a:schemeClr val="bg1">
                    <a:lumMod val="95000"/>
                    <a:lumOff val="5000"/>
                  </a:schemeClr>
                </a:solidFill>
              </a:rPr>
              <a:t>Erler</a:t>
            </a:r>
            <a:r>
              <a:rPr lang="en-US" sz="1400" dirty="0" smtClean="0">
                <a:solidFill>
                  <a:schemeClr val="bg1">
                    <a:lumMod val="95000"/>
                    <a:lumOff val="5000"/>
                  </a:schemeClr>
                </a:solidFill>
              </a:rPr>
              <a:t> and Rojas</a:t>
            </a:r>
          </a:p>
        </p:txBody>
      </p:sp>
      <p:sp>
        <p:nvSpPr>
          <p:cNvPr id="7" name="TextBox 6"/>
          <p:cNvSpPr txBox="1"/>
          <p:nvPr/>
        </p:nvSpPr>
        <p:spPr>
          <a:xfrm>
            <a:off x="286801" y="3083355"/>
            <a:ext cx="1750469" cy="872034"/>
          </a:xfrm>
          <a:prstGeom prst="rect">
            <a:avLst/>
          </a:prstGeom>
          <a:noFill/>
        </p:spPr>
        <p:txBody>
          <a:bodyPr wrap="square" rtlCol="0">
            <a:spAutoFit/>
          </a:bodyPr>
          <a:lstStyle/>
          <a:p>
            <a:pPr algn="ctr">
              <a:lnSpc>
                <a:spcPct val="150000"/>
              </a:lnSpc>
            </a:pPr>
            <a:r>
              <a:rPr lang="en-US" dirty="0" smtClean="0">
                <a:solidFill>
                  <a:schemeClr val="bg1">
                    <a:lumMod val="50000"/>
                    <a:lumOff val="50000"/>
                  </a:schemeClr>
                </a:solidFill>
              </a:rPr>
              <a:t>If the SM value is measured </a:t>
            </a:r>
          </a:p>
        </p:txBody>
      </p:sp>
      <p:sp>
        <p:nvSpPr>
          <p:cNvPr id="14" name="TextBox 13"/>
          <p:cNvSpPr txBox="1"/>
          <p:nvPr/>
        </p:nvSpPr>
        <p:spPr>
          <a:xfrm>
            <a:off x="-13587" y="3081745"/>
            <a:ext cx="2703742" cy="923330"/>
          </a:xfrm>
          <a:prstGeom prst="rect">
            <a:avLst/>
          </a:prstGeom>
          <a:noFill/>
        </p:spPr>
        <p:txBody>
          <a:bodyPr wrap="square" rtlCol="0">
            <a:spAutoFit/>
          </a:bodyPr>
          <a:lstStyle/>
          <a:p>
            <a:pPr algn="ctr">
              <a:lnSpc>
                <a:spcPct val="150000"/>
              </a:lnSpc>
            </a:pPr>
            <a:r>
              <a:rPr lang="en-US" dirty="0" smtClean="0">
                <a:solidFill>
                  <a:schemeClr val="bg1">
                    <a:lumMod val="50000"/>
                    <a:lumOff val="50000"/>
                  </a:schemeClr>
                </a:solidFill>
              </a:rPr>
              <a:t>Half-way between</a:t>
            </a:r>
            <a:r>
              <a:rPr lang="en-US" dirty="0">
                <a:solidFill>
                  <a:schemeClr val="bg1">
                    <a:lumMod val="50000"/>
                    <a:lumOff val="50000"/>
                  </a:schemeClr>
                </a:solidFill>
              </a:rPr>
              <a:t> </a:t>
            </a:r>
            <a:r>
              <a:rPr lang="en-US" dirty="0" smtClean="0">
                <a:solidFill>
                  <a:schemeClr val="bg1">
                    <a:lumMod val="50000"/>
                    <a:lumOff val="50000"/>
                  </a:schemeClr>
                </a:solidFill>
              </a:rPr>
              <a:t>SM and E158 central value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fade">
                                      <p:cBhvr>
                                        <p:cTn id="7" dur="2000"/>
                                        <p:tgtEl>
                                          <p:spTgt spid="18438"/>
                                        </p:tgtEl>
                                      </p:cBhvr>
                                    </p:animEffect>
                                  </p:childTnLst>
                                </p:cTn>
                              </p:par>
                              <p:par>
                                <p:cTn id="8" presetID="10" presetClass="exit" presetSubtype="0" fill="hold" nodeType="withEffect">
                                  <p:stCondLst>
                                    <p:cond delay="0"/>
                                  </p:stCondLst>
                                  <p:childTnLst>
                                    <p:animEffect transition="out" filter="fade">
                                      <p:cBhvr>
                                        <p:cTn id="9" dur="500"/>
                                        <p:tgtEl>
                                          <p:spTgt spid="29698"/>
                                        </p:tgtEl>
                                      </p:cBhvr>
                                    </p:animEffect>
                                    <p:set>
                                      <p:cBhvr>
                                        <p:cTn id="10" dur="1" fill="hold">
                                          <p:stCondLst>
                                            <p:cond delay="499"/>
                                          </p:stCondLst>
                                        </p:cTn>
                                        <p:tgtEl>
                                          <p:spTgt spid="2969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xit" presetSubtype="0" fill="hold" grpId="0" nodeType="with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Other Models</a:t>
            </a:r>
            <a:endParaRPr lang="en-US" cap="small" dirty="0">
              <a:solidFill>
                <a:schemeClr val="tx1">
                  <a:lumMod val="50000"/>
                </a:schemeClr>
              </a:solidFill>
            </a:endParaRPr>
          </a:p>
        </p:txBody>
      </p:sp>
      <p:sp>
        <p:nvSpPr>
          <p:cNvPr id="9" name="Date Placeholder 8"/>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6</a:t>
            </a:fld>
            <a:endParaRPr lang="en-US"/>
          </a:p>
        </p:txBody>
      </p:sp>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5425" y="971080"/>
            <a:ext cx="4685410" cy="3627416"/>
          </a:xfrm>
          <a:prstGeom prst="rect">
            <a:avLst/>
          </a:prstGeom>
          <a:noFill/>
          <a:ln w="9525">
            <a:noFill/>
            <a:miter lim="800000"/>
            <a:headEnd/>
            <a:tailEnd/>
          </a:ln>
        </p:spPr>
      </p:pic>
      <p:sp>
        <p:nvSpPr>
          <p:cNvPr id="3" name="TextBox 2"/>
          <p:cNvSpPr txBox="1"/>
          <p:nvPr/>
        </p:nvSpPr>
        <p:spPr>
          <a:xfrm>
            <a:off x="5263290" y="4504340"/>
            <a:ext cx="3091616" cy="1061829"/>
          </a:xfrm>
          <a:prstGeom prst="rect">
            <a:avLst/>
          </a:prstGeom>
          <a:noFill/>
        </p:spPr>
        <p:txBody>
          <a:bodyPr wrap="none" rtlCol="0">
            <a:spAutoFit/>
          </a:bodyPr>
          <a:lstStyle/>
          <a:p>
            <a:pPr>
              <a:lnSpc>
                <a:spcPct val="150000"/>
              </a:lnSpc>
            </a:pPr>
            <a:r>
              <a:rPr lang="en-US" dirty="0" smtClean="0">
                <a:solidFill>
                  <a:schemeClr val="bg1">
                    <a:lumMod val="75000"/>
                    <a:lumOff val="25000"/>
                  </a:schemeClr>
                </a:solidFill>
              </a:rPr>
              <a:t>Doubly-charged scalars</a:t>
            </a:r>
          </a:p>
          <a:p>
            <a:r>
              <a:rPr lang="en-US" dirty="0" smtClean="0">
                <a:solidFill>
                  <a:schemeClr val="bg1">
                    <a:lumMod val="50000"/>
                    <a:lumOff val="50000"/>
                  </a:schemeClr>
                </a:solidFill>
              </a:rPr>
              <a:t>(reach of </a:t>
            </a:r>
            <a:r>
              <a:rPr lang="en-US" b="1" dirty="0" smtClean="0">
                <a:solidFill>
                  <a:srgbClr val="0070C0"/>
                </a:solidFill>
              </a:rPr>
              <a:t>5.3 </a:t>
            </a:r>
            <a:r>
              <a:rPr lang="en-US" b="1" dirty="0" err="1" smtClean="0">
                <a:solidFill>
                  <a:srgbClr val="0070C0"/>
                </a:solidFill>
              </a:rPr>
              <a:t>TeV</a:t>
            </a:r>
            <a:r>
              <a:rPr lang="en-US" b="1" dirty="0" smtClean="0">
                <a:solidFill>
                  <a:srgbClr val="0070C0"/>
                </a:solidFill>
              </a:rPr>
              <a:t> </a:t>
            </a:r>
            <a:r>
              <a:rPr lang="en-US" dirty="0" smtClean="0">
                <a:solidFill>
                  <a:schemeClr val="bg1">
                    <a:lumMod val="50000"/>
                    <a:lumOff val="50000"/>
                  </a:schemeClr>
                </a:solidFill>
              </a:rPr>
              <a:t>compared </a:t>
            </a:r>
          </a:p>
          <a:p>
            <a:r>
              <a:rPr lang="en-US" dirty="0" smtClean="0">
                <a:solidFill>
                  <a:schemeClr val="bg1">
                    <a:lumMod val="50000"/>
                    <a:lumOff val="50000"/>
                  </a:schemeClr>
                </a:solidFill>
              </a:rPr>
              <a:t>  to 3 </a:t>
            </a:r>
            <a:r>
              <a:rPr lang="en-US" dirty="0" err="1" smtClean="0">
                <a:solidFill>
                  <a:schemeClr val="bg1">
                    <a:lumMod val="50000"/>
                    <a:lumOff val="50000"/>
                  </a:schemeClr>
                </a:solidFill>
              </a:rPr>
              <a:t>TeV</a:t>
            </a:r>
            <a:r>
              <a:rPr lang="en-US" dirty="0" smtClean="0">
                <a:solidFill>
                  <a:schemeClr val="bg1">
                    <a:lumMod val="50000"/>
                    <a:lumOff val="50000"/>
                  </a:schemeClr>
                </a:solidFill>
              </a:rPr>
              <a:t> at LEP2)</a:t>
            </a:r>
          </a:p>
        </p:txBody>
      </p:sp>
      <p:sp>
        <p:nvSpPr>
          <p:cNvPr id="11" name="TextBox 10"/>
          <p:cNvSpPr txBox="1"/>
          <p:nvPr/>
        </p:nvSpPr>
        <p:spPr>
          <a:xfrm>
            <a:off x="5278040" y="1969610"/>
            <a:ext cx="2635195" cy="1061829"/>
          </a:xfrm>
          <a:prstGeom prst="rect">
            <a:avLst/>
          </a:prstGeom>
          <a:noFill/>
        </p:spPr>
        <p:txBody>
          <a:bodyPr wrap="square" rtlCol="0">
            <a:spAutoFit/>
          </a:bodyPr>
          <a:lstStyle/>
          <a:p>
            <a:pPr>
              <a:lnSpc>
                <a:spcPct val="150000"/>
              </a:lnSpc>
            </a:pPr>
            <a:r>
              <a:rPr lang="en-US" dirty="0" smtClean="0">
                <a:solidFill>
                  <a:schemeClr val="bg1">
                    <a:lumMod val="75000"/>
                    <a:lumOff val="25000"/>
                  </a:schemeClr>
                </a:solidFill>
              </a:rPr>
              <a:t>SUSY and RPV SUSY</a:t>
            </a:r>
          </a:p>
          <a:p>
            <a:r>
              <a:rPr lang="en-US" dirty="0" smtClean="0">
                <a:solidFill>
                  <a:schemeClr val="tx1">
                    <a:lumMod val="50000"/>
                  </a:schemeClr>
                </a:solidFill>
              </a:rPr>
              <a:t>If RPC, possible dark matter candidate</a:t>
            </a:r>
          </a:p>
        </p:txBody>
      </p:sp>
      <p:cxnSp>
        <p:nvCxnSpPr>
          <p:cNvPr id="12" name="Straight Connector 11"/>
          <p:cNvCxnSpPr/>
          <p:nvPr/>
        </p:nvCxnSpPr>
        <p:spPr>
          <a:xfrm>
            <a:off x="1000335" y="3275380"/>
            <a:ext cx="3610070" cy="0"/>
          </a:xfrm>
          <a:prstGeom prst="line">
            <a:avLst/>
          </a:prstGeom>
          <a:ln w="222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00335" y="2500524"/>
            <a:ext cx="3610070" cy="0"/>
          </a:xfrm>
          <a:prstGeom prst="line">
            <a:avLst/>
          </a:prstGeom>
          <a:ln w="22225">
            <a:solidFill>
              <a:schemeClr val="bg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63669" y="3175346"/>
            <a:ext cx="1300356" cy="507831"/>
          </a:xfrm>
          <a:prstGeom prst="rect">
            <a:avLst/>
          </a:prstGeom>
          <a:noFill/>
        </p:spPr>
        <p:txBody>
          <a:bodyPr wrap="none" rtlCol="0">
            <a:spAutoFit/>
          </a:bodyPr>
          <a:lstStyle/>
          <a:p>
            <a:pPr>
              <a:lnSpc>
                <a:spcPct val="150000"/>
              </a:lnSpc>
            </a:pPr>
            <a:r>
              <a:rPr lang="en-US" dirty="0" smtClean="0">
                <a:solidFill>
                  <a:schemeClr val="bg1">
                    <a:lumMod val="50000"/>
                    <a:lumOff val="50000"/>
                  </a:schemeClr>
                </a:solidFill>
              </a:rPr>
              <a:t>4% </a:t>
            </a:r>
            <a:r>
              <a:rPr lang="en-US" dirty="0" err="1" smtClean="0">
                <a:solidFill>
                  <a:schemeClr val="bg1">
                    <a:lumMod val="50000"/>
                    <a:lumOff val="50000"/>
                  </a:schemeClr>
                </a:solidFill>
              </a:rPr>
              <a:t>Qweak</a:t>
            </a:r>
            <a:endParaRPr lang="en-US" dirty="0" smtClean="0">
              <a:solidFill>
                <a:schemeClr val="bg1">
                  <a:lumMod val="50000"/>
                  <a:lumOff val="50000"/>
                </a:schemeClr>
              </a:solidFill>
            </a:endParaRPr>
          </a:p>
        </p:txBody>
      </p:sp>
      <p:cxnSp>
        <p:nvCxnSpPr>
          <p:cNvPr id="18" name="Straight Connector 17"/>
          <p:cNvCxnSpPr/>
          <p:nvPr/>
        </p:nvCxnSpPr>
        <p:spPr>
          <a:xfrm flipV="1">
            <a:off x="3035800" y="1086295"/>
            <a:ext cx="0" cy="2957185"/>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535065" y="1086295"/>
            <a:ext cx="0" cy="2953512"/>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63669" y="1086295"/>
            <a:ext cx="1723549" cy="456535"/>
          </a:xfrm>
          <a:prstGeom prst="rect">
            <a:avLst/>
          </a:prstGeom>
          <a:noFill/>
        </p:spPr>
        <p:txBody>
          <a:bodyPr wrap="none" rtlCol="0">
            <a:spAutoFit/>
          </a:bodyPr>
          <a:lstStyle/>
          <a:p>
            <a:pPr>
              <a:lnSpc>
                <a:spcPct val="150000"/>
              </a:lnSpc>
            </a:pPr>
            <a:r>
              <a:rPr lang="en-US" dirty="0" smtClean="0">
                <a:solidFill>
                  <a:srgbClr val="0070C0"/>
                </a:solidFill>
              </a:rPr>
              <a:t>2.3% MOLLER</a:t>
            </a:r>
          </a:p>
        </p:txBody>
      </p:sp>
      <p:sp>
        <p:nvSpPr>
          <p:cNvPr id="15" name="TextBox 14"/>
          <p:cNvSpPr txBox="1"/>
          <p:nvPr/>
        </p:nvSpPr>
        <p:spPr>
          <a:xfrm>
            <a:off x="2980466" y="4437925"/>
            <a:ext cx="1747594" cy="415498"/>
          </a:xfrm>
          <a:prstGeom prst="rect">
            <a:avLst/>
          </a:prstGeom>
          <a:noFill/>
        </p:spPr>
        <p:txBody>
          <a:bodyPr wrap="none" rtlCol="0">
            <a:spAutoFit/>
          </a:bodyPr>
          <a:lstStyle/>
          <a:p>
            <a:pPr>
              <a:lnSpc>
                <a:spcPct val="150000"/>
              </a:lnSpc>
            </a:pPr>
            <a:r>
              <a:rPr lang="en-US" sz="1400" dirty="0" smtClean="0">
                <a:solidFill>
                  <a:schemeClr val="bg1">
                    <a:lumMod val="95000"/>
                    <a:lumOff val="5000"/>
                  </a:schemeClr>
                </a:solidFill>
              </a:rPr>
              <a:t>Ramsey-</a:t>
            </a:r>
            <a:r>
              <a:rPr lang="en-US" sz="1400" dirty="0" err="1" smtClean="0">
                <a:solidFill>
                  <a:schemeClr val="bg1">
                    <a:lumMod val="95000"/>
                    <a:lumOff val="5000"/>
                  </a:schemeClr>
                </a:solidFill>
              </a:rPr>
              <a:t>Musolf</a:t>
            </a:r>
            <a:r>
              <a:rPr lang="en-US" sz="1400" dirty="0" smtClean="0">
                <a:solidFill>
                  <a:schemeClr val="bg1">
                    <a:lumMod val="95000"/>
                    <a:lumOff val="5000"/>
                  </a:schemeClr>
                </a:solidFill>
              </a:rPr>
              <a:t>, Su</a:t>
            </a:r>
          </a:p>
        </p:txBody>
      </p:sp>
    </p:spTree>
    <p:extLst>
      <p:ext uri="{BB962C8B-B14F-4D97-AF65-F5344CB8AC3E}">
        <p14:creationId xmlns:p14="http://schemas.microsoft.com/office/powerpoint/2010/main" val="71614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cstate="print">
            <a:clrChange>
              <a:clrFrom>
                <a:srgbClr val="FFFFFF"/>
              </a:clrFrom>
              <a:clrTo>
                <a:srgbClr val="FFFFFF">
                  <a:alpha val="0"/>
                </a:srgbClr>
              </a:clrTo>
            </a:clrChange>
          </a:blip>
          <a:srcRect t="1445"/>
          <a:stretch>
            <a:fillRect/>
          </a:stretch>
        </p:blipFill>
        <p:spPr bwMode="auto">
          <a:xfrm>
            <a:off x="188645" y="1246157"/>
            <a:ext cx="5875965" cy="4487143"/>
          </a:xfrm>
          <a:prstGeom prst="rect">
            <a:avLst/>
          </a:prstGeom>
          <a:noFill/>
          <a:ln w="9525">
            <a:noFill/>
            <a:miter lim="800000"/>
            <a:headEnd/>
            <a:tailEnd/>
          </a:ln>
        </p:spPr>
      </p:pic>
      <p:sp>
        <p:nvSpPr>
          <p:cNvPr id="6" name="Rectangle 5"/>
          <p:cNvSpPr/>
          <p:nvPr/>
        </p:nvSpPr>
        <p:spPr>
          <a:xfrm>
            <a:off x="764721" y="1529372"/>
            <a:ext cx="5146270" cy="3627853"/>
          </a:xfrm>
          <a:prstGeom prst="rect">
            <a:avLst/>
          </a:prstGeom>
          <a:solidFill>
            <a:schemeClr val="tx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3035800" cy="822960"/>
          </a:xfrm>
        </p:spPr>
        <p:txBody>
          <a:bodyPr>
            <a:normAutofit/>
          </a:bodyPr>
          <a:lstStyle/>
          <a:p>
            <a:r>
              <a:rPr lang="en-US" cap="small" dirty="0" smtClean="0">
                <a:solidFill>
                  <a:schemeClr val="tx1">
                    <a:lumMod val="50000"/>
                  </a:schemeClr>
                </a:solidFill>
              </a:rPr>
              <a:t>Higgs Mass</a:t>
            </a:r>
            <a:endParaRPr lang="en-US" cap="small" dirty="0">
              <a:solidFill>
                <a:schemeClr val="tx1">
                  <a:lumMod val="50000"/>
                </a:schemeClr>
              </a:solidFill>
            </a:endParaRPr>
          </a:p>
        </p:txBody>
      </p:sp>
      <p:sp>
        <p:nvSpPr>
          <p:cNvPr id="9" name="Date Placeholder 8"/>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7</a:t>
            </a:fld>
            <a:endParaRPr lang="en-US"/>
          </a:p>
        </p:txBody>
      </p:sp>
      <p:pic>
        <p:nvPicPr>
          <p:cNvPr id="11" name="Picture 2"/>
          <p:cNvPicPr preferRelativeResize="0">
            <a:picLocks noChangeArrowheads="1"/>
          </p:cNvPicPr>
          <p:nvPr/>
        </p:nvPicPr>
        <p:blipFill rotWithShape="1">
          <a:blip r:embed="rId2" cstate="print">
            <a:clrChange>
              <a:clrFrom>
                <a:srgbClr val="FFFFFF"/>
              </a:clrFrom>
              <a:clrTo>
                <a:srgbClr val="FFFFFF">
                  <a:alpha val="0"/>
                </a:srgbClr>
              </a:clrTo>
            </a:clrChange>
          </a:blip>
          <a:srcRect l="87149" t="38570" r="8802" b="60441"/>
          <a:stretch/>
        </p:blipFill>
        <p:spPr bwMode="auto">
          <a:xfrm flipV="1">
            <a:off x="771542" y="2929735"/>
            <a:ext cx="5146268" cy="73152"/>
          </a:xfrm>
          <a:prstGeom prst="rect">
            <a:avLst/>
          </a:prstGeom>
          <a:noFill/>
          <a:ln w="9525">
            <a:noFill/>
            <a:miter lim="800000"/>
            <a:headEnd/>
            <a:tailEnd/>
          </a:ln>
        </p:spPr>
      </p:pic>
      <p:pic>
        <p:nvPicPr>
          <p:cNvPr id="12" name="Picture 2"/>
          <p:cNvPicPr>
            <a:picLocks noChangeAspect="1" noChangeArrowheads="1"/>
          </p:cNvPicPr>
          <p:nvPr/>
        </p:nvPicPr>
        <p:blipFill rotWithShape="1">
          <a:blip r:embed="rId2" cstate="print">
            <a:clrChange>
              <a:clrFrom>
                <a:srgbClr val="FFFFFF"/>
              </a:clrFrom>
              <a:clrTo>
                <a:srgbClr val="FFFFFF">
                  <a:alpha val="0"/>
                </a:srgbClr>
              </a:clrTo>
            </a:clrChange>
          </a:blip>
          <a:srcRect l="80693" t="50722" r="14591" b="46253"/>
          <a:stretch/>
        </p:blipFill>
        <p:spPr bwMode="auto">
          <a:xfrm>
            <a:off x="6079844" y="4418347"/>
            <a:ext cx="277091" cy="160394"/>
          </a:xfrm>
          <a:prstGeom prst="rect">
            <a:avLst/>
          </a:prstGeom>
          <a:noFill/>
          <a:ln w="9525">
            <a:noFill/>
            <a:miter lim="800000"/>
            <a:headEnd/>
            <a:tailEnd/>
          </a:ln>
        </p:spPr>
      </p:pic>
      <p:sp>
        <p:nvSpPr>
          <p:cNvPr id="3" name="TextBox 2"/>
          <p:cNvSpPr txBox="1"/>
          <p:nvPr/>
        </p:nvSpPr>
        <p:spPr>
          <a:xfrm>
            <a:off x="5984569" y="3435554"/>
            <a:ext cx="1967071" cy="646331"/>
          </a:xfrm>
          <a:prstGeom prst="rect">
            <a:avLst/>
          </a:prstGeom>
          <a:noFill/>
        </p:spPr>
        <p:txBody>
          <a:bodyPr wrap="square" rtlCol="0">
            <a:spAutoFit/>
          </a:bodyPr>
          <a:lstStyle/>
          <a:p>
            <a:r>
              <a:rPr lang="en-US" dirty="0" smtClean="0">
                <a:solidFill>
                  <a:schemeClr val="bg1">
                    <a:lumMod val="50000"/>
                    <a:lumOff val="50000"/>
                  </a:schemeClr>
                </a:solidFill>
              </a:rPr>
              <a:t>Direct Searches (Excluded)</a:t>
            </a:r>
          </a:p>
        </p:txBody>
      </p:sp>
      <p:pic>
        <p:nvPicPr>
          <p:cNvPr id="14" name="Picture 2"/>
          <p:cNvPicPr>
            <a:picLocks noChangeAspect="1" noChangeArrowheads="1"/>
          </p:cNvPicPr>
          <p:nvPr/>
        </p:nvPicPr>
        <p:blipFill rotWithShape="1">
          <a:blip r:embed="rId2" cstate="print">
            <a:clrChange>
              <a:clrFrom>
                <a:srgbClr val="FFFFFF"/>
              </a:clrFrom>
              <a:clrTo>
                <a:srgbClr val="FFFFFF">
                  <a:alpha val="0"/>
                </a:srgbClr>
              </a:clrTo>
            </a:clrChange>
          </a:blip>
          <a:srcRect l="80693" t="50722" r="14591" b="46253"/>
          <a:stretch/>
        </p:blipFill>
        <p:spPr bwMode="auto">
          <a:xfrm>
            <a:off x="771541" y="3270958"/>
            <a:ext cx="5146269" cy="1901952"/>
          </a:xfrm>
          <a:prstGeom prst="rect">
            <a:avLst/>
          </a:prstGeom>
          <a:noFill/>
          <a:ln w="9525">
            <a:noFill/>
            <a:miter lim="800000"/>
            <a:headEnd/>
            <a:tailEnd/>
          </a:ln>
        </p:spPr>
      </p:pic>
      <p:pic>
        <p:nvPicPr>
          <p:cNvPr id="15" name="Picture 2"/>
          <p:cNvPicPr preferRelativeResize="0">
            <a:picLocks noChangeArrowheads="1"/>
          </p:cNvPicPr>
          <p:nvPr/>
        </p:nvPicPr>
        <p:blipFill rotWithShape="1">
          <a:blip r:embed="rId2" cstate="print">
            <a:clrChange>
              <a:clrFrom>
                <a:srgbClr val="FFFFFF"/>
              </a:clrFrom>
              <a:clrTo>
                <a:srgbClr val="FFFFFF">
                  <a:alpha val="0"/>
                </a:srgbClr>
              </a:clrTo>
            </a:clrChange>
          </a:blip>
          <a:srcRect l="87149" t="38570" r="8802" b="60441"/>
          <a:stretch/>
        </p:blipFill>
        <p:spPr bwMode="auto">
          <a:xfrm flipV="1">
            <a:off x="6079845" y="4156286"/>
            <a:ext cx="284646" cy="153349"/>
          </a:xfrm>
          <a:prstGeom prst="rect">
            <a:avLst/>
          </a:prstGeom>
          <a:noFill/>
          <a:ln w="9525">
            <a:noFill/>
            <a:miter lim="800000"/>
            <a:headEnd/>
            <a:tailEnd/>
          </a:ln>
        </p:spPr>
      </p:pic>
      <p:sp>
        <p:nvSpPr>
          <p:cNvPr id="16" name="Rectangle 15"/>
          <p:cNvSpPr/>
          <p:nvPr/>
        </p:nvSpPr>
        <p:spPr>
          <a:xfrm>
            <a:off x="6065574" y="2732898"/>
            <a:ext cx="281311" cy="1603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516544">
            <a:off x="3681287" y="2949940"/>
            <a:ext cx="593159" cy="10155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393571" y="4233096"/>
            <a:ext cx="684803" cy="461665"/>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LEP2</a:t>
            </a:r>
          </a:p>
        </p:txBody>
      </p:sp>
      <p:sp>
        <p:nvSpPr>
          <p:cNvPr id="18" name="TextBox 17"/>
          <p:cNvSpPr txBox="1"/>
          <p:nvPr/>
        </p:nvSpPr>
        <p:spPr>
          <a:xfrm>
            <a:off x="6387084" y="4002263"/>
            <a:ext cx="971420" cy="416011"/>
          </a:xfrm>
          <a:prstGeom prst="rect">
            <a:avLst/>
          </a:prstGeom>
          <a:noFill/>
        </p:spPr>
        <p:txBody>
          <a:bodyPr wrap="none" rtlCol="0">
            <a:spAutoFit/>
          </a:bodyPr>
          <a:lstStyle/>
          <a:p>
            <a:pPr>
              <a:lnSpc>
                <a:spcPct val="150000"/>
              </a:lnSpc>
            </a:pPr>
            <a:r>
              <a:rPr lang="en-US" sz="1600" dirty="0" err="1" smtClean="0">
                <a:solidFill>
                  <a:schemeClr val="bg1">
                    <a:lumMod val="50000"/>
                    <a:lumOff val="50000"/>
                  </a:schemeClr>
                </a:solidFill>
              </a:rPr>
              <a:t>Tevatron</a:t>
            </a:r>
            <a:endParaRPr lang="en-US" sz="1600" dirty="0" smtClean="0">
              <a:solidFill>
                <a:schemeClr val="bg1">
                  <a:lumMod val="50000"/>
                  <a:lumOff val="50000"/>
                </a:schemeClr>
              </a:solidFill>
            </a:endParaRPr>
          </a:p>
        </p:txBody>
      </p:sp>
      <p:sp>
        <p:nvSpPr>
          <p:cNvPr id="19" name="TextBox 18"/>
          <p:cNvSpPr txBox="1"/>
          <p:nvPr/>
        </p:nvSpPr>
        <p:spPr>
          <a:xfrm>
            <a:off x="6383522" y="2545685"/>
            <a:ext cx="2132315" cy="416011"/>
          </a:xfrm>
          <a:prstGeom prst="rect">
            <a:avLst/>
          </a:prstGeom>
          <a:noFill/>
        </p:spPr>
        <p:txBody>
          <a:bodyPr wrap="none" rtlCol="0">
            <a:spAutoFit/>
          </a:bodyPr>
          <a:lstStyle/>
          <a:p>
            <a:pPr>
              <a:lnSpc>
                <a:spcPct val="150000"/>
              </a:lnSpc>
            </a:pPr>
            <a:r>
              <a:rPr lang="en-US" sz="1600" dirty="0" smtClean="0">
                <a:solidFill>
                  <a:schemeClr val="bg1">
                    <a:lumMod val="50000"/>
                    <a:lumOff val="50000"/>
                  </a:schemeClr>
                </a:solidFill>
              </a:rPr>
              <a:t>All precision EW data</a:t>
            </a:r>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blip>
          <a:srcRect t="1445"/>
          <a:stretch>
            <a:fillRect/>
          </a:stretch>
        </p:blipFill>
        <p:spPr bwMode="auto">
          <a:xfrm>
            <a:off x="193830" y="1246156"/>
            <a:ext cx="5875965" cy="4487143"/>
          </a:xfrm>
          <a:prstGeom prst="rect">
            <a:avLst/>
          </a:prstGeom>
          <a:noFill/>
          <a:ln w="9525">
            <a:noFill/>
            <a:miter lim="800000"/>
            <a:headEnd/>
            <a:tailEnd/>
          </a:ln>
        </p:spPr>
      </p:pic>
      <p:cxnSp>
        <p:nvCxnSpPr>
          <p:cNvPr id="31" name="Straight Arrow Connector 30"/>
          <p:cNvCxnSpPr/>
          <p:nvPr/>
        </p:nvCxnSpPr>
        <p:spPr>
          <a:xfrm flipH="1">
            <a:off x="4462858" y="1246157"/>
            <a:ext cx="2273114" cy="1030693"/>
          </a:xfrm>
          <a:prstGeom prst="straightConnector1">
            <a:avLst/>
          </a:prstGeom>
          <a:ln w="22225">
            <a:solidFill>
              <a:srgbClr val="EEB9FF"/>
            </a:solidFill>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56935" y="697517"/>
            <a:ext cx="2573134" cy="1097280"/>
          </a:xfrm>
          <a:prstGeom prst="rect">
            <a:avLst/>
          </a:prstGeom>
          <a:solidFill>
            <a:srgbClr val="EEB9FF"/>
          </a:solidFill>
          <a:scene3d>
            <a:camera prst="isometricLeftDown">
              <a:rot lat="1200000" lon="1200000" rev="0"/>
            </a:camera>
            <a:lightRig rig="threePt" dir="t"/>
          </a:scene3d>
          <a:sp3d>
            <a:bevelT/>
          </a:sp3d>
        </p:spPr>
        <p:txBody>
          <a:bodyPr wrap="square" rtlCol="0" anchor="ctr">
            <a:spAutoFit/>
          </a:bodyPr>
          <a:lstStyle/>
          <a:p>
            <a:pPr algn="ctr">
              <a:lnSpc>
                <a:spcPct val="150000"/>
              </a:lnSpc>
            </a:pPr>
            <a:r>
              <a:rPr lang="en-US" dirty="0" smtClean="0">
                <a:solidFill>
                  <a:schemeClr val="bg1">
                    <a:lumMod val="75000"/>
                    <a:lumOff val="25000"/>
                  </a:schemeClr>
                </a:solidFill>
              </a:rPr>
              <a:t>MOLLER would dominate this ellipse</a:t>
            </a:r>
          </a:p>
        </p:txBody>
      </p:sp>
      <p:sp>
        <p:nvSpPr>
          <p:cNvPr id="10" name="TextBox 9"/>
          <p:cNvSpPr txBox="1"/>
          <p:nvPr/>
        </p:nvSpPr>
        <p:spPr>
          <a:xfrm>
            <a:off x="5393527" y="5374920"/>
            <a:ext cx="562975" cy="415498"/>
          </a:xfrm>
          <a:prstGeom prst="rect">
            <a:avLst/>
          </a:prstGeom>
          <a:noFill/>
        </p:spPr>
        <p:txBody>
          <a:bodyPr wrap="none" rtlCol="0">
            <a:spAutoFit/>
          </a:bodyPr>
          <a:lstStyle/>
          <a:p>
            <a:pPr>
              <a:lnSpc>
                <a:spcPct val="150000"/>
              </a:lnSpc>
            </a:pPr>
            <a:r>
              <a:rPr lang="en-US" sz="1400" dirty="0" err="1" smtClean="0">
                <a:solidFill>
                  <a:schemeClr val="bg1"/>
                </a:solidFill>
              </a:rPr>
              <a:t>Erler</a:t>
            </a:r>
            <a:endParaRPr lang="en-US" sz="1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4" name="Group 33"/>
          <p:cNvGrpSpPr/>
          <p:nvPr/>
        </p:nvGrpSpPr>
        <p:grpSpPr>
          <a:xfrm>
            <a:off x="4111140" y="2557763"/>
            <a:ext cx="4518376" cy="3828422"/>
            <a:chOff x="4166725" y="2557763"/>
            <a:chExt cx="4518376" cy="3828422"/>
          </a:xfrm>
        </p:grpSpPr>
        <p:pic>
          <p:nvPicPr>
            <p:cNvPr id="29" name="Picture 2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56785" y="2573368"/>
              <a:ext cx="4228316" cy="3812817"/>
            </a:xfrm>
            <a:prstGeom prst="rect">
              <a:avLst/>
            </a:prstGeom>
          </p:spPr>
        </p:pic>
        <p:pic>
          <p:nvPicPr>
            <p:cNvPr id="35" name="Picture 3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2145" r="73705" b="59533"/>
            <a:stretch/>
          </p:blipFill>
          <p:spPr>
            <a:xfrm>
              <a:off x="6261820" y="3802995"/>
              <a:ext cx="1111855" cy="317295"/>
            </a:xfrm>
            <a:prstGeom prst="rect">
              <a:avLst/>
            </a:prstGeom>
          </p:spPr>
        </p:pic>
        <p:sp>
          <p:nvSpPr>
            <p:cNvPr id="32" name="Rectangle 31"/>
            <p:cNvSpPr/>
            <p:nvPr/>
          </p:nvSpPr>
          <p:spPr>
            <a:xfrm>
              <a:off x="4166725" y="2557763"/>
              <a:ext cx="1298756" cy="16130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930" r="73705" b="79779"/>
            <a:stretch/>
          </p:blipFill>
          <p:spPr>
            <a:xfrm>
              <a:off x="6261820" y="2845435"/>
              <a:ext cx="1111855" cy="506755"/>
            </a:xfrm>
            <a:prstGeom prst="rect">
              <a:avLst/>
            </a:prstGeom>
          </p:spPr>
        </p:pic>
        <p:pic>
          <p:nvPicPr>
            <p:cNvPr id="38" name="Picture 3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20221" r="73705" b="66488"/>
            <a:stretch/>
          </p:blipFill>
          <p:spPr>
            <a:xfrm>
              <a:off x="6421084" y="3364268"/>
              <a:ext cx="1111855" cy="506756"/>
            </a:xfrm>
            <a:prstGeom prst="rect">
              <a:avLst/>
            </a:prstGeom>
          </p:spPr>
        </p:pic>
      </p:grpSp>
      <p:sp>
        <p:nvSpPr>
          <p:cNvPr id="2" name="Title 1"/>
          <p:cNvSpPr>
            <a:spLocks noGrp="1"/>
          </p:cNvSpPr>
          <p:nvPr>
            <p:ph type="title"/>
          </p:nvPr>
        </p:nvSpPr>
        <p:spPr>
          <a:xfrm>
            <a:off x="0" y="0"/>
            <a:ext cx="7467600" cy="822960"/>
          </a:xfrm>
        </p:spPr>
        <p:txBody>
          <a:bodyPr>
            <a:normAutofit/>
          </a:bodyPr>
          <a:lstStyle/>
          <a:p>
            <a:r>
              <a:rPr lang="en-US" cap="small" dirty="0" smtClean="0">
                <a:solidFill>
                  <a:schemeClr val="tx1">
                    <a:lumMod val="50000"/>
                  </a:schemeClr>
                </a:solidFill>
              </a:rPr>
              <a:t>Measurement of </a:t>
            </a:r>
            <a:r>
              <a:rPr lang="en-US" sz="3600" dirty="0" smtClean="0">
                <a:solidFill>
                  <a:schemeClr val="tx1">
                    <a:lumMod val="50000"/>
                  </a:schemeClr>
                </a:solidFill>
              </a:rPr>
              <a:t>sin</a:t>
            </a:r>
            <a:r>
              <a:rPr lang="en-US" sz="3600" baseline="30000" dirty="0" smtClean="0">
                <a:solidFill>
                  <a:schemeClr val="tx1">
                    <a:lumMod val="50000"/>
                  </a:schemeClr>
                </a:solidFill>
              </a:rPr>
              <a:t>2</a:t>
            </a:r>
            <a:r>
              <a:rPr lang="el-GR" sz="3600" dirty="0" smtClean="0">
                <a:solidFill>
                  <a:schemeClr val="tx1">
                    <a:lumMod val="50000"/>
                  </a:schemeClr>
                </a:solidFill>
              </a:rPr>
              <a:t>θ</a:t>
            </a:r>
            <a:r>
              <a:rPr lang="en-US" sz="3600" baseline="-25000" dirty="0" smtClean="0">
                <a:solidFill>
                  <a:schemeClr val="tx1">
                    <a:lumMod val="50000"/>
                  </a:schemeClr>
                </a:solidFill>
              </a:rPr>
              <a:t>W</a:t>
            </a:r>
            <a:endParaRPr lang="en-US" sz="3600" baseline="-25000" dirty="0">
              <a:solidFill>
                <a:schemeClr val="tx1">
                  <a:lumMod val="50000"/>
                </a:schemeClr>
              </a:solidFill>
            </a:endParaRPr>
          </a:p>
        </p:txBody>
      </p:sp>
      <p:sp>
        <p:nvSpPr>
          <p:cNvPr id="9" name="Date Placeholder 8"/>
          <p:cNvSpPr>
            <a:spLocks noGrp="1"/>
          </p:cNvSpPr>
          <p:nvPr>
            <p:ph type="dt" sz="half" idx="10"/>
          </p:nvPr>
        </p:nvSpPr>
        <p:spPr/>
        <p:txBody>
          <a:bodyPr/>
          <a:lstStyle/>
          <a:p>
            <a:r>
              <a:rPr lang="en-US" smtClean="0"/>
              <a:t>9/9/2011</a:t>
            </a:r>
            <a:endParaRPr lang="en-US" dirty="0"/>
          </a:p>
        </p:txBody>
      </p:sp>
      <p:sp>
        <p:nvSpPr>
          <p:cNvPr id="4" name="Footer Placeholder 3"/>
          <p:cNvSpPr>
            <a:spLocks noGrp="1"/>
          </p:cNvSpPr>
          <p:nvPr>
            <p:ph type="ftr" sz="quarter" idx="11"/>
          </p:nvPr>
        </p:nvSpPr>
        <p:spPr/>
        <p:txBody>
          <a:bodyPr/>
          <a:lstStyle/>
          <a:p>
            <a:r>
              <a:rPr lang="en-US" smtClean="0"/>
              <a:t>Parity Violation to Hadronic Structure and More... PAVI 11</a:t>
            </a:r>
            <a:endParaRPr lang="en-US" dirty="0"/>
          </a:p>
        </p:txBody>
      </p:sp>
      <p:sp>
        <p:nvSpPr>
          <p:cNvPr id="5" name="Slide Number Placeholder 4"/>
          <p:cNvSpPr>
            <a:spLocks noGrp="1"/>
          </p:cNvSpPr>
          <p:nvPr>
            <p:ph type="sldNum" sz="quarter" idx="12"/>
          </p:nvPr>
        </p:nvSpPr>
        <p:spPr/>
        <p:txBody>
          <a:bodyPr/>
          <a:lstStyle/>
          <a:p>
            <a:fld id="{5930D1EE-7AA9-4E88-AF40-14C1A2DEB636}" type="slidenum">
              <a:rPr lang="en-US" smtClean="0"/>
              <a:pPr/>
              <a:t>8</a:t>
            </a:fld>
            <a:endParaRPr lang="en-US"/>
          </a:p>
        </p:txBody>
      </p:sp>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8" y="1245159"/>
            <a:ext cx="4999540" cy="3489612"/>
          </a:xfrm>
          <a:prstGeom prst="rect">
            <a:avLst/>
          </a:prstGeom>
          <a:noFill/>
          <a:ln>
            <a:noFill/>
          </a:ln>
        </p:spPr>
      </p:pic>
      <p:cxnSp>
        <p:nvCxnSpPr>
          <p:cNvPr id="8" name="Straight Arrow Connector 7"/>
          <p:cNvCxnSpPr/>
          <p:nvPr/>
        </p:nvCxnSpPr>
        <p:spPr>
          <a:xfrm flipH="1">
            <a:off x="3669483" y="2468875"/>
            <a:ext cx="1670617" cy="1462565"/>
          </a:xfrm>
          <a:prstGeom prst="straightConnector1">
            <a:avLst/>
          </a:prstGeom>
          <a:ln w="222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88687" y="2468875"/>
            <a:ext cx="1651413" cy="1334120"/>
          </a:xfrm>
          <a:prstGeom prst="straightConnector1">
            <a:avLst/>
          </a:prstGeom>
          <a:ln w="22225">
            <a:solidFill>
              <a:srgbClr val="CC00C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075675" y="1815990"/>
            <a:ext cx="3072400" cy="1651415"/>
          </a:xfrm>
          <a:prstGeom prst="straightConnector1">
            <a:avLst/>
          </a:prstGeom>
          <a:ln w="22225">
            <a:solidFill>
              <a:srgbClr val="007635"/>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8075" y="1508750"/>
            <a:ext cx="1133644" cy="507831"/>
          </a:xfrm>
          <a:prstGeom prst="rect">
            <a:avLst/>
          </a:prstGeom>
          <a:noFill/>
        </p:spPr>
        <p:txBody>
          <a:bodyPr wrap="none" rtlCol="0">
            <a:spAutoFit/>
          </a:bodyPr>
          <a:lstStyle/>
          <a:p>
            <a:pPr>
              <a:lnSpc>
                <a:spcPct val="150000"/>
              </a:lnSpc>
            </a:pPr>
            <a:r>
              <a:rPr lang="en-US" dirty="0" smtClean="0">
                <a:solidFill>
                  <a:srgbClr val="007635"/>
                </a:solidFill>
              </a:rPr>
              <a:t>MOLLER</a:t>
            </a:r>
          </a:p>
        </p:txBody>
      </p:sp>
      <p:sp>
        <p:nvSpPr>
          <p:cNvPr id="14" name="TextBox 13"/>
          <p:cNvSpPr txBox="1"/>
          <p:nvPr/>
        </p:nvSpPr>
        <p:spPr>
          <a:xfrm>
            <a:off x="5340100" y="2172352"/>
            <a:ext cx="838691" cy="507831"/>
          </a:xfrm>
          <a:prstGeom prst="rect">
            <a:avLst/>
          </a:prstGeom>
          <a:noFill/>
        </p:spPr>
        <p:txBody>
          <a:bodyPr wrap="none" rtlCol="0">
            <a:spAutoFit/>
          </a:bodyPr>
          <a:lstStyle/>
          <a:p>
            <a:pPr>
              <a:lnSpc>
                <a:spcPct val="150000"/>
              </a:lnSpc>
            </a:pPr>
            <a:r>
              <a:rPr lang="en-US" dirty="0" smtClean="0">
                <a:solidFill>
                  <a:schemeClr val="bg1">
                    <a:lumMod val="75000"/>
                    <a:lumOff val="25000"/>
                  </a:schemeClr>
                </a:solidFill>
              </a:rPr>
              <a:t>Z-pole</a:t>
            </a:r>
          </a:p>
        </p:txBody>
      </p:sp>
      <p:sp>
        <p:nvSpPr>
          <p:cNvPr id="18" name="TextBox 17"/>
          <p:cNvSpPr txBox="1"/>
          <p:nvPr/>
        </p:nvSpPr>
        <p:spPr>
          <a:xfrm>
            <a:off x="309045" y="4549702"/>
            <a:ext cx="2580386" cy="415498"/>
          </a:xfrm>
          <a:prstGeom prst="rect">
            <a:avLst/>
          </a:prstGeom>
          <a:noFill/>
        </p:spPr>
        <p:txBody>
          <a:bodyPr wrap="none" rtlCol="0">
            <a:spAutoFit/>
          </a:bodyPr>
          <a:lstStyle/>
          <a:p>
            <a:pPr>
              <a:lnSpc>
                <a:spcPct val="150000"/>
              </a:lnSpc>
            </a:pPr>
            <a:r>
              <a:rPr lang="en-US" sz="1400" dirty="0" err="1" smtClean="0">
                <a:solidFill>
                  <a:schemeClr val="bg1">
                    <a:lumMod val="95000"/>
                    <a:lumOff val="5000"/>
                  </a:schemeClr>
                </a:solidFill>
              </a:rPr>
              <a:t>Erler</a:t>
            </a:r>
            <a:r>
              <a:rPr lang="en-US" sz="1400" dirty="0" smtClean="0">
                <a:solidFill>
                  <a:schemeClr val="bg1">
                    <a:lumMod val="95000"/>
                    <a:lumOff val="5000"/>
                  </a:schemeClr>
                </a:solidFill>
              </a:rPr>
              <a:t>, </a:t>
            </a:r>
            <a:r>
              <a:rPr lang="en-US" sz="1400" dirty="0" err="1" smtClean="0">
                <a:solidFill>
                  <a:schemeClr val="bg1">
                    <a:lumMod val="95000"/>
                    <a:lumOff val="5000"/>
                  </a:schemeClr>
                </a:solidFill>
              </a:rPr>
              <a:t>Kurylov</a:t>
            </a:r>
            <a:r>
              <a:rPr lang="en-US" sz="1400" dirty="0" smtClean="0">
                <a:solidFill>
                  <a:schemeClr val="bg1">
                    <a:lumMod val="95000"/>
                    <a:lumOff val="5000"/>
                  </a:schemeClr>
                </a:solidFill>
              </a:rPr>
              <a:t>, Ramsey-</a:t>
            </a:r>
            <a:r>
              <a:rPr lang="en-US" sz="1400" dirty="0" err="1" smtClean="0">
                <a:solidFill>
                  <a:schemeClr val="bg1">
                    <a:lumMod val="95000"/>
                    <a:lumOff val="5000"/>
                  </a:schemeClr>
                </a:solidFill>
              </a:rPr>
              <a:t>Musolf</a:t>
            </a:r>
            <a:endParaRPr lang="en-US" sz="1400" dirty="0" smtClean="0">
              <a:solidFill>
                <a:schemeClr val="bg1">
                  <a:lumMod val="95000"/>
                  <a:lumOff val="5000"/>
                </a:schemeClr>
              </a:solidFill>
            </a:endParaRPr>
          </a:p>
        </p:txBody>
      </p:sp>
      <mc:AlternateContent xmlns:mc="http://schemas.openxmlformats.org/markup-compatibility/2006" xmlns:a14="http://schemas.microsoft.com/office/drawing/2010/main">
        <mc:Choice Requires="a14">
          <p:sp>
            <p:nvSpPr>
              <p:cNvPr id="26" name="TextBox 25"/>
              <p:cNvSpPr txBox="1"/>
              <p:nvPr/>
            </p:nvSpPr>
            <p:spPr>
              <a:xfrm>
                <a:off x="6876300" y="5272440"/>
                <a:ext cx="1947456" cy="413768"/>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sz="1100" i="1" smtClean="0">
                          <a:solidFill>
                            <a:schemeClr val="bg1">
                              <a:lumMod val="75000"/>
                              <a:lumOff val="25000"/>
                            </a:schemeClr>
                          </a:solidFill>
                          <a:latin typeface="Cambria Math"/>
                          <a:ea typeface="Cambria Math"/>
                        </a:rPr>
                        <m:t>∆</m:t>
                      </m:r>
                      <m:sSubSup>
                        <m:sSubSupPr>
                          <m:ctrlPr>
                            <a:rPr lang="en-US" sz="1100" i="1" smtClean="0">
                              <a:solidFill>
                                <a:schemeClr val="bg1">
                                  <a:lumMod val="75000"/>
                                  <a:lumOff val="25000"/>
                                </a:schemeClr>
                              </a:solidFill>
                              <a:latin typeface="Cambria Math"/>
                              <a:ea typeface="Cambria Math"/>
                            </a:rPr>
                          </m:ctrlPr>
                        </m:sSubSupPr>
                        <m:e>
                          <m:r>
                            <a:rPr lang="en-US" sz="1100" i="1" smtClean="0">
                              <a:solidFill>
                                <a:schemeClr val="bg1">
                                  <a:lumMod val="75000"/>
                                  <a:lumOff val="25000"/>
                                </a:schemeClr>
                              </a:solidFill>
                              <a:latin typeface="Cambria Math"/>
                              <a:ea typeface="Cambria Math"/>
                            </a:rPr>
                            <m:t>𝛼</m:t>
                          </m:r>
                        </m:e>
                        <m:sub>
                          <m:r>
                            <a:rPr lang="en-US" sz="1100" b="0" i="1" smtClean="0">
                              <a:solidFill>
                                <a:schemeClr val="bg1">
                                  <a:lumMod val="75000"/>
                                  <a:lumOff val="25000"/>
                                </a:schemeClr>
                              </a:solidFill>
                              <a:latin typeface="Cambria Math"/>
                              <a:ea typeface="Cambria Math"/>
                            </a:rPr>
                            <m:t>h𝑎𝑑</m:t>
                          </m:r>
                        </m:sub>
                        <m:sup>
                          <m:r>
                            <a:rPr lang="en-US" sz="1100" b="0" i="1" smtClean="0">
                              <a:solidFill>
                                <a:schemeClr val="bg1">
                                  <a:lumMod val="75000"/>
                                  <a:lumOff val="25000"/>
                                </a:schemeClr>
                              </a:solidFill>
                              <a:latin typeface="Cambria Math"/>
                              <a:ea typeface="Cambria Math"/>
                            </a:rPr>
                            <m:t>(5)</m:t>
                          </m:r>
                        </m:sup>
                      </m:sSubSup>
                      <m:r>
                        <a:rPr lang="en-US" sz="1100" b="0" i="1" smtClean="0">
                          <a:solidFill>
                            <a:schemeClr val="bg1">
                              <a:lumMod val="75000"/>
                              <a:lumOff val="25000"/>
                            </a:schemeClr>
                          </a:solidFill>
                          <a:latin typeface="Cambria Math"/>
                          <a:ea typeface="Cambria Math"/>
                        </a:rPr>
                        <m:t>=0.02758±0.00035</m:t>
                      </m:r>
                    </m:oMath>
                  </m:oMathPara>
                </a14:m>
                <a:endParaRPr lang="en-US" sz="1100" dirty="0" smtClean="0">
                  <a:solidFill>
                    <a:schemeClr val="bg1">
                      <a:lumMod val="75000"/>
                      <a:lumOff val="25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876300" y="5272440"/>
                <a:ext cx="1947456" cy="41376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883780" y="5463861"/>
                <a:ext cx="1558695" cy="346249"/>
              </a:xfrm>
              <a:prstGeom prst="rect">
                <a:avLst/>
              </a:prstGeom>
              <a:noFill/>
            </p:spPr>
            <p:txBody>
              <a:bodyPr wrap="none" rtlCol="0">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100" i="1" smtClean="0">
                              <a:solidFill>
                                <a:schemeClr val="bg1">
                                  <a:lumMod val="75000"/>
                                  <a:lumOff val="25000"/>
                                </a:schemeClr>
                              </a:solidFill>
                              <a:latin typeface="Cambria Math"/>
                            </a:rPr>
                          </m:ctrlPr>
                        </m:sSubPr>
                        <m:e>
                          <m:r>
                            <a:rPr lang="en-US" sz="1100" b="0" i="1" smtClean="0">
                              <a:solidFill>
                                <a:schemeClr val="bg1">
                                  <a:lumMod val="75000"/>
                                  <a:lumOff val="25000"/>
                                </a:schemeClr>
                              </a:solidFill>
                              <a:latin typeface="Cambria Math"/>
                            </a:rPr>
                            <m:t>𝑚</m:t>
                          </m:r>
                        </m:e>
                        <m:sub>
                          <m:r>
                            <a:rPr lang="en-US" sz="1100" b="0" i="1" smtClean="0">
                              <a:solidFill>
                                <a:schemeClr val="bg1">
                                  <a:lumMod val="75000"/>
                                  <a:lumOff val="25000"/>
                                </a:schemeClr>
                              </a:solidFill>
                              <a:latin typeface="Cambria Math"/>
                            </a:rPr>
                            <m:t>𝑡</m:t>
                          </m:r>
                        </m:sub>
                      </m:sSub>
                      <m:r>
                        <a:rPr lang="en-US" sz="1100" b="0" i="1" smtClean="0">
                          <a:solidFill>
                            <a:schemeClr val="bg1">
                              <a:lumMod val="75000"/>
                              <a:lumOff val="25000"/>
                            </a:schemeClr>
                          </a:solidFill>
                          <a:latin typeface="Cambria Math"/>
                        </a:rPr>
                        <m:t>=172.7</m:t>
                      </m:r>
                      <m:r>
                        <a:rPr lang="en-US" sz="1100" b="0" i="1" smtClean="0">
                          <a:solidFill>
                            <a:schemeClr val="bg1">
                              <a:lumMod val="75000"/>
                              <a:lumOff val="25000"/>
                            </a:schemeClr>
                          </a:solidFill>
                          <a:latin typeface="Cambria Math"/>
                          <a:ea typeface="Cambria Math"/>
                        </a:rPr>
                        <m:t>±2.9 </m:t>
                      </m:r>
                      <m:r>
                        <a:rPr lang="en-US" sz="1100" b="0" i="1" smtClean="0">
                          <a:solidFill>
                            <a:schemeClr val="bg1">
                              <a:lumMod val="75000"/>
                              <a:lumOff val="25000"/>
                            </a:schemeClr>
                          </a:solidFill>
                          <a:latin typeface="Cambria Math"/>
                          <a:ea typeface="Cambria Math"/>
                        </a:rPr>
                        <m:t>𝐺𝑒𝑉</m:t>
                      </m:r>
                    </m:oMath>
                  </m:oMathPara>
                </a14:m>
                <a:endParaRPr lang="en-US" sz="1100" dirty="0" smtClean="0">
                  <a:solidFill>
                    <a:schemeClr val="bg1">
                      <a:lumMod val="75000"/>
                      <a:lumOff val="25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883780" y="5463861"/>
                <a:ext cx="1558695" cy="346249"/>
              </a:xfrm>
              <a:prstGeom prst="rect">
                <a:avLst/>
              </a:prstGeom>
              <a:blipFill rotWithShape="1">
                <a:blip r:embed="rId5"/>
                <a:stretch>
                  <a:fillRect/>
                </a:stretch>
              </a:blipFill>
            </p:spPr>
            <p:txBody>
              <a:bodyPr/>
              <a:lstStyle/>
              <a:p>
                <a:r>
                  <a:rPr lang="en-US">
                    <a:noFill/>
                  </a:rPr>
                  <a:t> </a:t>
                </a:r>
              </a:p>
            </p:txBody>
          </p:sp>
        </mc:Fallback>
      </mc:AlternateContent>
      <p:sp>
        <p:nvSpPr>
          <p:cNvPr id="40" name="TextBox 39"/>
          <p:cNvSpPr txBox="1"/>
          <p:nvPr/>
        </p:nvSpPr>
        <p:spPr>
          <a:xfrm>
            <a:off x="6377035" y="2629452"/>
            <a:ext cx="922047" cy="415498"/>
          </a:xfrm>
          <a:prstGeom prst="rect">
            <a:avLst/>
          </a:prstGeom>
          <a:noFill/>
        </p:spPr>
        <p:txBody>
          <a:bodyPr wrap="none" rtlCol="0">
            <a:spAutoFit/>
          </a:bodyPr>
          <a:lstStyle/>
          <a:p>
            <a:pPr>
              <a:lnSpc>
                <a:spcPct val="150000"/>
              </a:lnSpc>
            </a:pPr>
            <a:r>
              <a:rPr lang="en-US" sz="1400" dirty="0" smtClean="0">
                <a:solidFill>
                  <a:srgbClr val="007635"/>
                </a:solidFill>
              </a:rPr>
              <a:t>MOLLER</a:t>
            </a:r>
          </a:p>
        </p:txBody>
      </p:sp>
      <p:sp>
        <p:nvSpPr>
          <p:cNvPr id="41" name="Rectangle 40"/>
          <p:cNvSpPr/>
          <p:nvPr/>
        </p:nvSpPr>
        <p:spPr>
          <a:xfrm>
            <a:off x="5724150" y="2557763"/>
            <a:ext cx="2680743" cy="4871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68540" y="5925325"/>
            <a:ext cx="562975" cy="415498"/>
          </a:xfrm>
          <a:prstGeom prst="rect">
            <a:avLst/>
          </a:prstGeom>
          <a:noFill/>
        </p:spPr>
        <p:txBody>
          <a:bodyPr wrap="none" rtlCol="0">
            <a:spAutoFit/>
          </a:bodyPr>
          <a:lstStyle/>
          <a:p>
            <a:pPr>
              <a:lnSpc>
                <a:spcPct val="150000"/>
              </a:lnSpc>
            </a:pPr>
            <a:r>
              <a:rPr lang="en-US" sz="1400" dirty="0" err="1" smtClean="0">
                <a:solidFill>
                  <a:schemeClr val="bg1"/>
                </a:solidFill>
              </a:rPr>
              <a:t>Erler</a:t>
            </a:r>
            <a:endParaRPr lang="en-US" sz="1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40" grpId="0"/>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67600" cy="822960"/>
          </a:xfrm>
        </p:spPr>
        <p:txBody>
          <a:bodyPr>
            <a:normAutofit/>
          </a:bodyPr>
          <a:lstStyle/>
          <a:p>
            <a:r>
              <a:rPr lang="en-US" cap="small" dirty="0" smtClean="0"/>
              <a:t>The Experiment</a:t>
            </a:r>
            <a:endParaRPr lang="en-US" cap="small" dirty="0"/>
          </a:p>
        </p:txBody>
      </p:sp>
      <p:sp>
        <p:nvSpPr>
          <p:cNvPr id="14" name="Date Placeholder 13"/>
          <p:cNvSpPr>
            <a:spLocks noGrp="1"/>
          </p:cNvSpPr>
          <p:nvPr>
            <p:ph type="dt" sz="half" idx="10"/>
          </p:nvPr>
        </p:nvSpPr>
        <p:spPr/>
        <p:txBody>
          <a:bodyPr/>
          <a:lstStyle/>
          <a:p>
            <a:r>
              <a:rPr lang="en-US" smtClean="0"/>
              <a:t>9/9/2011</a:t>
            </a:r>
            <a:endParaRPr lang="en-US" dirty="0"/>
          </a:p>
        </p:txBody>
      </p:sp>
      <p:sp>
        <p:nvSpPr>
          <p:cNvPr id="5" name="Footer Placeholder 4"/>
          <p:cNvSpPr>
            <a:spLocks noGrp="1"/>
          </p:cNvSpPr>
          <p:nvPr>
            <p:ph type="ftr" sz="quarter" idx="11"/>
          </p:nvPr>
        </p:nvSpPr>
        <p:spPr/>
        <p:txBody>
          <a:bodyPr/>
          <a:lstStyle/>
          <a:p>
            <a:r>
              <a:rPr lang="en-US" smtClean="0"/>
              <a:t>Parity Violation to Hadronic Structure and More... PAVI 11</a:t>
            </a:r>
            <a:endParaRPr lang="en-US" dirty="0"/>
          </a:p>
        </p:txBody>
      </p:sp>
      <p:sp>
        <p:nvSpPr>
          <p:cNvPr id="4" name="Slide Number Placeholder 3"/>
          <p:cNvSpPr>
            <a:spLocks noGrp="1"/>
          </p:cNvSpPr>
          <p:nvPr>
            <p:ph type="sldNum" sz="quarter" idx="12"/>
          </p:nvPr>
        </p:nvSpPr>
        <p:spPr/>
        <p:txBody>
          <a:bodyPr/>
          <a:lstStyle/>
          <a:p>
            <a:fld id="{5930D1EE-7AA9-4E88-AF40-14C1A2DEB636}" type="slidenum">
              <a:rPr lang="en-US" smtClean="0"/>
              <a:pPr/>
              <a:t>9</a:t>
            </a:fld>
            <a:endParaRPr lang="en-US"/>
          </a:p>
        </p:txBody>
      </p:sp>
      <p:pic>
        <p:nvPicPr>
          <p:cNvPr id="7" name="Content Placeholder 5" descr="ACC_183"/>
          <p:cNvPicPr>
            <a:picLocks noChangeAspect="1" noChangeArrowheads="1"/>
          </p:cNvPicPr>
          <p:nvPr/>
        </p:nvPicPr>
        <p:blipFill>
          <a:blip r:embed="rId2" cstate="print"/>
          <a:srcRect/>
          <a:stretch>
            <a:fillRect/>
          </a:stretch>
        </p:blipFill>
        <p:spPr bwMode="auto">
          <a:xfrm>
            <a:off x="4764025" y="779055"/>
            <a:ext cx="3705119" cy="34948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Box 7"/>
          <p:cNvSpPr txBox="1"/>
          <p:nvPr/>
        </p:nvSpPr>
        <p:spPr>
          <a:xfrm>
            <a:off x="232235" y="4081885"/>
            <a:ext cx="6068456" cy="830997"/>
          </a:xfrm>
          <a:prstGeom prst="rect">
            <a:avLst/>
          </a:prstGeom>
          <a:noFill/>
        </p:spPr>
        <p:txBody>
          <a:bodyPr wrap="none" rtlCol="0">
            <a:spAutoFit/>
          </a:bodyPr>
          <a:lstStyle/>
          <a:p>
            <a:pPr>
              <a:lnSpc>
                <a:spcPct val="150000"/>
              </a:lnSpc>
            </a:pPr>
            <a:r>
              <a:rPr lang="en-US" sz="1600" dirty="0" smtClean="0"/>
              <a:t>Parity quality beam &gt;85% using strained </a:t>
            </a:r>
            <a:r>
              <a:rPr lang="en-US" sz="1600" dirty="0" err="1" smtClean="0"/>
              <a:t>GaAs</a:t>
            </a:r>
            <a:r>
              <a:rPr lang="en-US" sz="1600" dirty="0" smtClean="0"/>
              <a:t> photocathodes</a:t>
            </a:r>
          </a:p>
          <a:p>
            <a:pPr>
              <a:lnSpc>
                <a:spcPct val="150000"/>
              </a:lnSpc>
            </a:pPr>
            <a:r>
              <a:rPr lang="en-US" sz="1600" dirty="0" smtClean="0"/>
              <a:t>After upgrade to 12 </a:t>
            </a:r>
            <a:r>
              <a:rPr lang="en-US" sz="1600" dirty="0" err="1" smtClean="0"/>
              <a:t>GeV</a:t>
            </a:r>
            <a:r>
              <a:rPr lang="en-US" sz="1600" dirty="0" smtClean="0"/>
              <a:t> beam energy, addition of a new Hall D</a:t>
            </a:r>
          </a:p>
        </p:txBody>
      </p:sp>
      <p:sp>
        <p:nvSpPr>
          <p:cNvPr id="12" name="TextBox 11"/>
          <p:cNvSpPr txBox="1"/>
          <p:nvPr/>
        </p:nvSpPr>
        <p:spPr>
          <a:xfrm>
            <a:off x="316780" y="3459241"/>
            <a:ext cx="3640740" cy="276999"/>
          </a:xfrm>
          <a:prstGeom prst="rect">
            <a:avLst/>
          </a:prstGeom>
          <a:noFill/>
        </p:spPr>
        <p:txBody>
          <a:bodyPr wrap="none" rtlCol="0">
            <a:spAutoFit/>
          </a:bodyPr>
          <a:lstStyle/>
          <a:p>
            <a:r>
              <a:rPr lang="en-US" sz="1200" dirty="0" smtClean="0"/>
              <a:t>Picture thanks to Patrick Rogan, UMass undergrad</a:t>
            </a:r>
            <a:endParaRPr lang="en-US" sz="1200" dirty="0"/>
          </a:p>
        </p:txBody>
      </p:sp>
      <p:pic>
        <p:nvPicPr>
          <p:cNvPr id="9" name="Picture 1"/>
          <p:cNvPicPr>
            <a:picLocks noChangeAspect="1" noChangeArrowheads="1"/>
          </p:cNvPicPr>
          <p:nvPr/>
        </p:nvPicPr>
        <p:blipFill>
          <a:blip r:embed="rId3" cstate="print"/>
          <a:srcRect/>
          <a:stretch>
            <a:fillRect/>
          </a:stretch>
        </p:blipFill>
        <p:spPr bwMode="auto">
          <a:xfrm>
            <a:off x="270640" y="1239915"/>
            <a:ext cx="4242847" cy="21665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p:cNvSpPr txBox="1"/>
          <p:nvPr/>
        </p:nvSpPr>
        <p:spPr>
          <a:xfrm rot="19995571">
            <a:off x="183619" y="2224755"/>
            <a:ext cx="3899465" cy="369332"/>
          </a:xfrm>
          <a:prstGeom prst="rect">
            <a:avLst/>
          </a:prstGeom>
          <a:noFill/>
        </p:spPr>
        <p:txBody>
          <a:bodyPr wrap="none" rtlCol="0">
            <a:spAutoFit/>
          </a:bodyPr>
          <a:lstStyle/>
          <a:p>
            <a:r>
              <a:rPr lang="en-US" dirty="0" smtClean="0">
                <a:solidFill>
                  <a:srgbClr val="C6F0F2"/>
                </a:solidFill>
              </a:rPr>
              <a:t>SOLIDWORKS STUDENT EDITION</a:t>
            </a:r>
            <a:endParaRPr lang="en-US" dirty="0">
              <a:solidFill>
                <a:srgbClr val="C6F0F2"/>
              </a:solidFill>
            </a:endParaRPr>
          </a:p>
        </p:txBody>
      </p:sp>
      <p:sp>
        <p:nvSpPr>
          <p:cNvPr id="13" name="Curved Down Arrow 12"/>
          <p:cNvSpPr/>
          <p:nvPr/>
        </p:nvSpPr>
        <p:spPr>
          <a:xfrm rot="2013422">
            <a:off x="3825845" y="1331259"/>
            <a:ext cx="3357448" cy="11521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93830" y="4970145"/>
            <a:ext cx="8756340" cy="1569660"/>
          </a:xfrm>
          <a:prstGeom prst="rect">
            <a:avLst/>
          </a:prstGeom>
        </p:spPr>
        <p:txBody>
          <a:bodyPr wrap="square">
            <a:spAutoFit/>
          </a:bodyPr>
          <a:lstStyle/>
          <a:p>
            <a:pPr>
              <a:lnSpc>
                <a:spcPct val="150000"/>
              </a:lnSpc>
            </a:pPr>
            <a:r>
              <a:rPr lang="en-US" sz="1600" dirty="0" smtClean="0"/>
              <a:t>MOLLER </a:t>
            </a:r>
            <a:r>
              <a:rPr lang="en-US" sz="1600" dirty="0"/>
              <a:t>will run in Hall A with an 11 </a:t>
            </a:r>
            <a:r>
              <a:rPr lang="en-US" sz="1600" dirty="0" err="1"/>
              <a:t>GeV</a:t>
            </a:r>
            <a:r>
              <a:rPr lang="en-US" sz="1600" dirty="0"/>
              <a:t>, 75 </a:t>
            </a:r>
            <a:r>
              <a:rPr lang="el-GR" sz="1600" dirty="0"/>
              <a:t>μ</a:t>
            </a:r>
            <a:r>
              <a:rPr lang="en-US" sz="1600" dirty="0"/>
              <a:t>A beam</a:t>
            </a:r>
          </a:p>
          <a:p>
            <a:pPr>
              <a:lnSpc>
                <a:spcPct val="150000"/>
              </a:lnSpc>
            </a:pPr>
            <a:r>
              <a:rPr lang="en-US" sz="1600" dirty="0"/>
              <a:t>	150 cm high power </a:t>
            </a:r>
            <a:r>
              <a:rPr lang="en-US" sz="1600" dirty="0" smtClean="0"/>
              <a:t>(5kW) liquid </a:t>
            </a:r>
            <a:r>
              <a:rPr lang="en-US" sz="1600" dirty="0"/>
              <a:t>hydrogen target</a:t>
            </a:r>
          </a:p>
          <a:p>
            <a:pPr>
              <a:lnSpc>
                <a:spcPct val="150000"/>
              </a:lnSpc>
            </a:pPr>
            <a:r>
              <a:rPr lang="en-US" sz="1600" dirty="0"/>
              <a:t>	detectors located 28 m downstream (~150 GHz rate, &lt;10% </a:t>
            </a:r>
            <a:r>
              <a:rPr lang="en-US" sz="1600" dirty="0" err="1"/>
              <a:t>bkgd</a:t>
            </a:r>
            <a:r>
              <a:rPr lang="en-US" sz="1600" dirty="0"/>
              <a:t>)</a:t>
            </a:r>
          </a:p>
          <a:p>
            <a:pPr>
              <a:lnSpc>
                <a:spcPct val="150000"/>
              </a:lnSpc>
            </a:pPr>
            <a:r>
              <a:rPr lang="en-US" sz="1600" dirty="0"/>
              <a:t>	two-toroid spectrometer (focus </a:t>
            </a:r>
            <a:r>
              <a:rPr lang="en-US" sz="1600" dirty="0" err="1"/>
              <a:t>Møller</a:t>
            </a:r>
            <a:r>
              <a:rPr lang="en-US" sz="1600" dirty="0"/>
              <a:t> electrons from 5.5-19 </a:t>
            </a:r>
            <a:r>
              <a:rPr lang="en-US" sz="1600" dirty="0" err="1" smtClean="0"/>
              <a:t>mrads</a:t>
            </a:r>
            <a:r>
              <a:rPr lang="en-US" sz="1600" dirty="0" smtClean="0"/>
              <a:t>, 2.5 to 8.5 </a:t>
            </a:r>
            <a:r>
              <a:rPr lang="en-US" sz="1600" dirty="0" err="1" smtClean="0"/>
              <a:t>GeV</a:t>
            </a:r>
            <a:r>
              <a:rPr lang="en-US" sz="1600" dirty="0" smtClean="0"/>
              <a:t>)</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Custom 1">
      <a:dk1>
        <a:sysClr val="windowText" lastClr="000000"/>
      </a:dk1>
      <a:lt1>
        <a:sysClr val="window" lastClr="FFFFFF"/>
      </a:lt1>
      <a:dk2>
        <a:srgbClr val="3F3F3F"/>
      </a:dk2>
      <a:lt2>
        <a:srgbClr val="3F3F3F"/>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txDef>
      <a:spPr>
        <a:noFill/>
      </a:spPr>
      <a:bodyPr wrap="none" rtlCol="0">
        <a:spAutoFit/>
      </a:bodyPr>
      <a:lstStyle>
        <a:defPPr>
          <a:lnSpc>
            <a:spcPct val="150000"/>
          </a:lnSpc>
          <a:defRPr dirty="0" smtClean="0">
            <a:solidFill>
              <a:schemeClr val="bg1">
                <a:lumMod val="50000"/>
                <a:lumOff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2573</TotalTime>
  <Words>2491</Words>
  <Application>Microsoft Office PowerPoint</Application>
  <PresentationFormat>On-screen Show (4:3)</PresentationFormat>
  <Paragraphs>400</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Technic</vt:lpstr>
      <vt:lpstr>The MOLLER Experiment</vt:lpstr>
      <vt:lpstr>Outline</vt:lpstr>
      <vt:lpstr>The Physics</vt:lpstr>
      <vt:lpstr>Contact Interactions</vt:lpstr>
      <vt:lpstr>PowerPoint Presentation</vt:lpstr>
      <vt:lpstr>Other Models</vt:lpstr>
      <vt:lpstr>Higgs Mass</vt:lpstr>
      <vt:lpstr>Measurement of sin2θW</vt:lpstr>
      <vt:lpstr>The Experiment</vt:lpstr>
      <vt:lpstr>The Experiment</vt:lpstr>
      <vt:lpstr>The Experiment</vt:lpstr>
      <vt:lpstr>100% Azimuthal Acceptance</vt:lpstr>
      <vt:lpstr>Spectrometer</vt:lpstr>
      <vt:lpstr>Conductor Layout</vt:lpstr>
      <vt:lpstr>Hybrid Coil Construction</vt:lpstr>
      <vt:lpstr>Target</vt:lpstr>
      <vt:lpstr>Detectors</vt:lpstr>
      <vt:lpstr>Detector Electronics</vt:lpstr>
      <vt:lpstr>Polarized Beam</vt:lpstr>
      <vt:lpstr>Polarimetry</vt:lpstr>
      <vt:lpstr>Status</vt:lpstr>
      <vt:lpstr>Run Plan</vt:lpstr>
      <vt:lpstr>Collaboration</vt:lpstr>
      <vt:lpstr>Extra Slides</vt:lpstr>
      <vt:lpstr>Support Structure</vt:lpstr>
      <vt:lpstr>GEANT4 Results (Original Proposal Model)</vt:lpstr>
      <vt:lpstr>GEANT4 Results (TOSCA Model – actual Conductor Layout)</vt:lpstr>
      <vt:lpstr>Tweaking the optics</vt:lpstr>
      <vt:lpstr>Backgrounds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MOLLER Spectrometer</dc:title>
  <dc:creator>Juliette Mammei</dc:creator>
  <cp:lastModifiedBy>Juliette</cp:lastModifiedBy>
  <cp:revision>332</cp:revision>
  <dcterms:created xsi:type="dcterms:W3CDTF">2011-04-05T22:32:57Z</dcterms:created>
  <dcterms:modified xsi:type="dcterms:W3CDTF">2011-09-09T07:01:30Z</dcterms:modified>
</cp:coreProperties>
</file>