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5"/>
  </p:notesMasterIdLst>
  <p:sldIdLst>
    <p:sldId id="256" r:id="rId3"/>
    <p:sldId id="280" r:id="rId4"/>
    <p:sldId id="301" r:id="rId5"/>
    <p:sldId id="281" r:id="rId6"/>
    <p:sldId id="313" r:id="rId7"/>
    <p:sldId id="324" r:id="rId8"/>
    <p:sldId id="326" r:id="rId9"/>
    <p:sldId id="335" r:id="rId10"/>
    <p:sldId id="302" r:id="rId11"/>
    <p:sldId id="295" r:id="rId12"/>
    <p:sldId id="316" r:id="rId13"/>
    <p:sldId id="305" r:id="rId14"/>
    <p:sldId id="327" r:id="rId15"/>
    <p:sldId id="328" r:id="rId16"/>
    <p:sldId id="317" r:id="rId17"/>
    <p:sldId id="331" r:id="rId18"/>
    <p:sldId id="307" r:id="rId19"/>
    <p:sldId id="308" r:id="rId20"/>
    <p:sldId id="333" r:id="rId21"/>
    <p:sldId id="337" r:id="rId22"/>
    <p:sldId id="312" r:id="rId23"/>
    <p:sldId id="334" r:id="rId24"/>
    <p:sldId id="318" r:id="rId25"/>
    <p:sldId id="338" r:id="rId26"/>
    <p:sldId id="299" r:id="rId27"/>
    <p:sldId id="321" r:id="rId28"/>
    <p:sldId id="336" r:id="rId29"/>
    <p:sldId id="339" r:id="rId30"/>
    <p:sldId id="320" r:id="rId31"/>
    <p:sldId id="340" r:id="rId32"/>
    <p:sldId id="332" r:id="rId33"/>
    <p:sldId id="322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/>
        <a:cs typeface="Arial Unicode M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rendra Narayan" initials="A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9" autoAdjust="0"/>
    <p:restoredTop sz="99667" autoAdjust="0"/>
  </p:normalViewPr>
  <p:slideViewPr>
    <p:cSldViewPr>
      <p:cViewPr>
        <p:scale>
          <a:sx n="80" d="100"/>
          <a:sy n="80" d="100"/>
        </p:scale>
        <p:origin x="-120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78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23065E-97B4-4644-974D-48E0D00E492B}" type="datetimeFigureOut">
              <a:rPr lang="en-US"/>
              <a:pPr>
                <a:defRPr/>
              </a:pPr>
              <a:t>9/7/2011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96D0221-9BA2-4BF6-BB7C-126EAC7C1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5F0EAF-0773-47CE-9E30-6BD14B1FB358}" type="slidenum">
              <a:rPr lang="en-US" smtClean="0">
                <a:ea typeface="Arial Unicode MS"/>
                <a:cs typeface="Arial Unicode MS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>
              <a:ea typeface="Arial Unicode MS"/>
              <a:cs typeface="Arial Unicode M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21E942-48E7-4C4F-965A-6C0BB4C011BD}" type="slidenum">
              <a:rPr lang="en-US" smtClean="0">
                <a:ea typeface="Arial Unicode MS"/>
                <a:cs typeface="Arial Unicode MS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ea typeface="Arial Unicode MS"/>
              <a:cs typeface="Arial Unicode M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AC5B1F-2800-4EA9-B13D-135201241CA9}" type="slidenum">
              <a:rPr lang="en-US" smtClean="0">
                <a:ea typeface="Arial Unicode MS"/>
                <a:cs typeface="Arial Unicode MS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ea typeface="Arial Unicode MS"/>
              <a:cs typeface="Arial Unicode M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Notes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Garamond" pitchFamily="18" charset="0"/>
              </a:rPr>
              <a:t>Since we are aware of the beam energy, the magnet field map and other geometrical considerations at the detector, we can convert the distance of a given detector strip from e-beam into the scattered electron energy at that strip. </a:t>
            </a:r>
            <a:endParaRPr lang="en-US" dirty="0">
              <a:latin typeface="Garamond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99FDE2-44A4-4D3D-8DFD-F8711421A343}" type="slidenum">
              <a:rPr lang="en-US" smtClean="0">
                <a:ea typeface="Arial Unicode MS"/>
                <a:cs typeface="Arial Unicode MS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ea typeface="Arial Unicode MS"/>
              <a:cs typeface="Arial Unicode M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ED8CCC-B518-4978-AF20-00C565EEE1F0}" type="slidenum">
              <a:rPr lang="en-US" smtClean="0">
                <a:ea typeface="Arial Unicode MS"/>
                <a:cs typeface="Arial Unicode MS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>
              <a:ea typeface="Arial Unicode MS"/>
              <a:cs typeface="Arial Unicode M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0C90B6-7DB5-4793-BFD0-94148B7AE958}" type="slidenum">
              <a:rPr lang="en-US" smtClean="0">
                <a:ea typeface="Arial Unicode MS"/>
                <a:cs typeface="Arial Unicode MS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ea typeface="Arial Unicode MS"/>
              <a:cs typeface="Arial Unicode M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99A63-2815-445F-A2B5-56240BD562D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99A63-2815-445F-A2B5-56240BD562D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latin typeface="Arial" pitchFamily="34" charset="0"/>
              <a:ea typeface="Gulim" pitchFamily="34" charset="-127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F578D9-0A8C-49A5-8D46-90A73EDB9457}" type="slidenum">
              <a:rPr lang="ko-KR" altLang="en-US" smtClean="0">
                <a:ea typeface="Gulim" pitchFamily="34" charset="-127"/>
              </a:rPr>
              <a:pPr/>
              <a:t>8</a:t>
            </a:fld>
            <a:endParaRPr lang="en-US" altLang="ko-KR" smtClean="0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D0221-9BA2-4BF6-BB7C-126EAC7C119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PAVI 11</a:t>
            </a:r>
            <a:endParaRPr lang="en-US" dirty="0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latin typeface="Monotype Corsiva" pitchFamily="66" charset="0"/>
              </a:defRPr>
            </a:lvl1pPr>
          </a:lstStyle>
          <a:p>
            <a:pPr>
              <a:defRPr/>
            </a:pPr>
            <a:r>
              <a:rPr lang="en-US" dirty="0" smtClean="0"/>
              <a:t>Mississippi State University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074AC-B2E2-41EE-A0E5-C215C65D3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1600200" y="5638801"/>
            <a:ext cx="6858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latin typeface="Monotype Corsiva" pitchFamily="66" charset="0"/>
              </a:defRPr>
            </a:lvl1pPr>
          </a:lstStyle>
          <a:p>
            <a:pPr>
              <a:defRPr/>
            </a:pPr>
            <a:r>
              <a:rPr lang="en-US" dirty="0" smtClean="0"/>
              <a:t>Mississippi State University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65F3-92BF-4857-ACFD-2B4DAA441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228600" y="6515100"/>
            <a:ext cx="762000" cy="190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200400" y="6515100"/>
            <a:ext cx="287655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Mississippi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A7095-2F83-4320-B298-BF38B204CACF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447800"/>
            <a:ext cx="71628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2588" y="-4081463"/>
            <a:ext cx="7048500" cy="3775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1600200" y="5529263"/>
            <a:ext cx="1828800" cy="33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810000" y="6324600"/>
            <a:ext cx="27432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Monotype Corsiva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Mississippi State University</a:t>
            </a: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816725" y="6083300"/>
            <a:ext cx="2124075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71702AC-A23C-42AA-A2BB-E6EFC064E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525"/>
            <a:ext cx="2228850" cy="120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2" name="Picture 8" descr="JLab_logo_white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0"/>
            <a:ext cx="365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iming>
    <p:tnLst>
      <p:par>
        <p:cTn id="1" dur="indefinite" restart="never" nodeType="tmRoot"/>
      </p:par>
    </p:tnLst>
  </p:timing>
  <p:hf hdr="0"/>
  <p:txStyles>
    <p:titleStyle>
      <a:lvl1pPr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800000"/>
          </a:solidFill>
          <a:latin typeface="+mj-lt"/>
          <a:ea typeface="Arial Unicode MS"/>
          <a:cs typeface="+mj-cs"/>
        </a:defRPr>
      </a:lvl1pPr>
      <a:lvl2pPr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800000"/>
          </a:solidFill>
          <a:latin typeface="Batang" pitchFamily="32" charset="0"/>
          <a:ea typeface="Arial Unicode MS"/>
          <a:cs typeface="Arial Unicode MS" charset="0"/>
        </a:defRPr>
      </a:lvl2pPr>
      <a:lvl3pPr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800000"/>
          </a:solidFill>
          <a:latin typeface="Batang" pitchFamily="32" charset="0"/>
          <a:ea typeface="Arial Unicode MS"/>
          <a:cs typeface="Arial Unicode MS" charset="0"/>
        </a:defRPr>
      </a:lvl3pPr>
      <a:lvl4pPr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800000"/>
          </a:solidFill>
          <a:latin typeface="Batang" pitchFamily="32" charset="0"/>
          <a:ea typeface="Arial Unicode MS"/>
          <a:cs typeface="Arial Unicode MS" charset="0"/>
        </a:defRPr>
      </a:lvl4pPr>
      <a:lvl5pPr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800000"/>
          </a:solidFill>
          <a:latin typeface="Batang" pitchFamily="32" charset="0"/>
          <a:ea typeface="Arial Unicode MS"/>
          <a:cs typeface="Arial Unicode MS" charset="0"/>
        </a:defRPr>
      </a:lvl5pPr>
      <a:lvl6pPr marL="2514600" indent="-228600"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Batang" pitchFamily="32" charset="0"/>
          <a:cs typeface="Arial Unicode MS" charset="0"/>
        </a:defRPr>
      </a:lvl6pPr>
      <a:lvl7pPr marL="2971800" indent="-228600"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Batang" pitchFamily="32" charset="0"/>
          <a:cs typeface="Arial Unicode MS" charset="0"/>
        </a:defRPr>
      </a:lvl7pPr>
      <a:lvl8pPr marL="3429000" indent="-228600"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Batang" pitchFamily="32" charset="0"/>
          <a:cs typeface="Arial Unicode MS" charset="0"/>
        </a:defRPr>
      </a:lvl8pPr>
      <a:lvl9pPr marL="3886200" indent="-228600" algn="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800000"/>
          </a:solidFill>
          <a:latin typeface="Batang" pitchFamily="32" charset="0"/>
          <a:cs typeface="Arial Unicode MS" charset="0"/>
        </a:defRPr>
      </a:lvl9pPr>
    </p:titleStyle>
    <p:bodyStyle>
      <a:lvl1pPr marL="342900" indent="-342900" algn="l" defTabSz="457200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 Unicode MS"/>
          <a:cs typeface="+mn-cs"/>
        </a:defRPr>
      </a:lvl1pPr>
      <a:lvl2pPr marL="742950" indent="-285750" algn="l" defTabSz="457200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Arial Unicode MS"/>
          <a:cs typeface="+mn-cs"/>
        </a:defRPr>
      </a:lvl2pPr>
      <a:lvl3pPr marL="1143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Arial Unicode MS"/>
          <a:cs typeface="+mn-cs"/>
        </a:defRPr>
      </a:lvl3pPr>
      <a:lvl4pPr marL="1600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/>
          <a:cs typeface="+mn-cs"/>
        </a:defRPr>
      </a:lvl4pPr>
      <a:lvl5pPr marL="20574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/>
          <a:cs typeface="+mn-cs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16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228600" y="6515100"/>
            <a:ext cx="1600200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206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505200" y="6477000"/>
            <a:ext cx="2286000" cy="19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300">
                <a:solidFill>
                  <a:srgbClr val="C00000"/>
                </a:solidFill>
                <a:latin typeface="Monotype Corsiva" pitchFamily="66" charset="0"/>
                <a:ea typeface="+mn-ea"/>
                <a:cs typeface="ItalicT" pitchFamily="2" charset="0"/>
              </a:defRPr>
            </a:lvl1pPr>
          </a:lstStyle>
          <a:p>
            <a:pPr>
              <a:defRPr/>
            </a:pPr>
            <a:r>
              <a:rPr lang="en-US" dirty="0" smtClean="0"/>
              <a:t>Mississippi State University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153275" y="6492875"/>
            <a:ext cx="1882775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&lt;#&gt; </a:t>
            </a: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736600" y="52388"/>
            <a:ext cx="7683500" cy="712787"/>
          </a:xfrm>
          <a:prstGeom prst="plaque">
            <a:avLst>
              <a:gd name="adj" fmla="val 16667"/>
            </a:avLst>
          </a:prstGeom>
          <a:solidFill>
            <a:srgbClr val="8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52388"/>
            <a:ext cx="741045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Batang" pitchFamily="32" charset="0"/>
          <a:ea typeface="MS Gothic" charset="-128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C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C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C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C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C00000"/>
          </a:solidFill>
          <a:latin typeface="+mn-lt"/>
          <a:ea typeface="+mn-ea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0000"/>
          </a:solidFill>
          <a:latin typeface="+mn-lt"/>
          <a:ea typeface="+mn-ea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0000"/>
          </a:solidFill>
          <a:latin typeface="+mn-lt"/>
          <a:ea typeface="+mn-ea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0000"/>
          </a:solidFill>
          <a:latin typeface="+mn-lt"/>
          <a:ea typeface="+mn-ea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ctrTitle"/>
          </p:nvPr>
        </p:nvSpPr>
        <p:spPr>
          <a:xfrm>
            <a:off x="1371600" y="2133600"/>
            <a:ext cx="7391400" cy="1676400"/>
          </a:xfrm>
        </p:spPr>
        <p:txBody>
          <a:bodyPr/>
          <a:lstStyle/>
          <a:p>
            <a:pPr algn="ctr"/>
            <a:r>
              <a:rPr lang="en-US" sz="3500" dirty="0" smtClean="0"/>
              <a:t>A Diamond Micro-strip Electron Detector for Compton Polarimetry</a:t>
            </a:r>
            <a:endParaRPr lang="en-US" sz="3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0200" y="4724400"/>
            <a:ext cx="6477000" cy="1219200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Garamond" pitchFamily="18" charset="0"/>
                <a:ea typeface="+mn-ea"/>
              </a:rPr>
              <a:t>Amrendra Narayan</a:t>
            </a:r>
          </a:p>
          <a:p>
            <a:pPr eaLnBrk="1">
              <a:buFont typeface="Times New Roman" pitchFamily="16" charset="0"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Garamond" pitchFamily="18" charset="0"/>
                <a:ea typeface="+mn-ea"/>
              </a:rPr>
              <a:t>Mississippi State University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Garamond" pitchFamily="18" charset="0"/>
                <a:ea typeface="+mn-ea"/>
              </a:rPr>
              <a:t>on behalf of Hall – C Compton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e-detector: installation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pic>
        <p:nvPicPr>
          <p:cNvPr id="12" name="Picture 11" descr="detector snaps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914400"/>
            <a:ext cx="4267200" cy="3200400"/>
          </a:xfrm>
          <a:prstGeom prst="rect">
            <a:avLst/>
          </a:prstGeom>
        </p:spPr>
      </p:pic>
      <p:pic>
        <p:nvPicPr>
          <p:cNvPr id="11" name="Picture 10" descr="edet survey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2819400"/>
            <a:ext cx="4648200" cy="3396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e-detector: installed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Compton beamline view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38200"/>
            <a:ext cx="5283200" cy="3962400"/>
          </a:xfrm>
          <a:prstGeom prst="rect">
            <a:avLst/>
          </a:prstGeom>
        </p:spPr>
      </p:pic>
      <p:pic>
        <p:nvPicPr>
          <p:cNvPr id="7" name="Picture 6" descr="Compton beamline view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857500"/>
            <a:ext cx="4648200" cy="3486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813" y="2462150"/>
            <a:ext cx="17597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itchFamily="18" charset="0"/>
              </a:rPr>
              <a:t>upstream view</a:t>
            </a:r>
            <a:endParaRPr lang="en-US" sz="20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800600"/>
            <a:ext cx="207140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itchFamily="18" charset="0"/>
              </a:rPr>
              <a:t>downstream view</a:t>
            </a:r>
            <a:endParaRPr lang="en-US" sz="2000" b="1" dirty="0">
              <a:solidFill>
                <a:srgbClr val="C0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e-detector DAQ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12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19600" y="4191000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Garamond" pitchFamily="18" charset="0"/>
              </a:rPr>
              <a:t>This is the </a:t>
            </a:r>
            <a:r>
              <a:rPr lang="en-US" sz="2000" b="1" dirty="0" smtClean="0">
                <a:latin typeface="Garamond" pitchFamily="18" charset="0"/>
              </a:rPr>
              <a:t>first</a:t>
            </a:r>
            <a:r>
              <a:rPr lang="en-US" sz="2000" dirty="0" smtClean="0">
                <a:latin typeface="Garamond" pitchFamily="18" charset="0"/>
              </a:rPr>
              <a:t> Diamond micro-strip detector to be used as a tracking device in an experiment</a:t>
            </a:r>
            <a:endParaRPr lang="en-US" sz="2000" dirty="0">
              <a:latin typeface="Garamond" pitchFamily="18" charset="0"/>
            </a:endParaRPr>
          </a:p>
        </p:txBody>
      </p:sp>
      <p:pic>
        <p:nvPicPr>
          <p:cNvPr id="44" name="Picture 43" descr="DD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6256" y="1162900"/>
            <a:ext cx="3614303" cy="27232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1000" y="1143000"/>
            <a:ext cx="3657601" cy="3688171"/>
            <a:chOff x="381000" y="1143000"/>
            <a:chExt cx="3657601" cy="3688171"/>
          </a:xfrm>
        </p:grpSpPr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381000" y="4084813"/>
              <a:ext cx="3657600" cy="74635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Trigger processed using FPGA</a:t>
              </a:r>
              <a:r>
                <a:rPr lang="en-US" sz="2200" baseline="300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 </a:t>
              </a:r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based  v1495</a:t>
              </a:r>
              <a:endParaRPr lang="en-US" sz="2200" baseline="30000" dirty="0" smtClean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381000" y="1143000"/>
              <a:ext cx="3657600" cy="407804"/>
            </a:xfrm>
            <a:prstGeom prst="rect">
              <a:avLst/>
            </a:prstGeom>
            <a:ln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Diamond micro - strip detectors</a:t>
              </a:r>
              <a:endParaRPr lang="en-US" sz="2200" dirty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381001" y="2454042"/>
              <a:ext cx="3657600" cy="74635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Amplification, shaping and digitization of the signal</a:t>
              </a:r>
              <a:endParaRPr lang="en-US" sz="2200" dirty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cxnSp>
          <p:nvCxnSpPr>
            <p:cNvPr id="20" name="Straight Arrow Connector 19"/>
            <p:cNvCxnSpPr>
              <a:stCxn id="18" idx="2"/>
              <a:endCxn id="19" idx="0"/>
            </p:cNvCxnSpPr>
            <p:nvPr/>
          </p:nvCxnSpPr>
          <p:spPr bwMode="auto">
            <a:xfrm rot="16200000" flipH="1">
              <a:off x="1758181" y="2002422"/>
              <a:ext cx="903238" cy="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16200000" flipH="1">
              <a:off x="1758181" y="3652019"/>
              <a:ext cx="903238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e-detector DAQ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13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029200" y="2667000"/>
            <a:ext cx="3429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Garamond" pitchFamily="18" charset="0"/>
              </a:rPr>
              <a:t>QWAD boards custom made by TRIUMF</a:t>
            </a:r>
            <a:endParaRPr lang="en-US" sz="1500" dirty="0">
              <a:latin typeface="Garamond" pitchFamily="18" charset="0"/>
            </a:endParaRPr>
          </a:p>
        </p:txBody>
      </p:sp>
      <p:pic>
        <p:nvPicPr>
          <p:cNvPr id="45" name="Picture 44" descr="DSC00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66800"/>
            <a:ext cx="2032000" cy="1524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629400" y="1219200"/>
            <a:ext cx="2286000" cy="938719"/>
            <a:chOff x="304800" y="2955508"/>
            <a:chExt cx="2416629" cy="938719"/>
          </a:xfrm>
        </p:grpSpPr>
        <p:sp>
          <p:nvSpPr>
            <p:cNvPr id="25" name="TextBox 24"/>
            <p:cNvSpPr txBox="1"/>
            <p:nvPr/>
          </p:nvSpPr>
          <p:spPr>
            <a:xfrm>
              <a:off x="304800" y="2955508"/>
              <a:ext cx="2416629" cy="9387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latin typeface="Garamond" pitchFamily="18" charset="0"/>
                </a:rPr>
                <a:t>Gain :          200 mV</a:t>
              </a:r>
            </a:p>
            <a:p>
              <a:r>
                <a:rPr lang="en-US" sz="1500" dirty="0" smtClean="0">
                  <a:latin typeface="Garamond" pitchFamily="18" charset="0"/>
                </a:rPr>
                <a:t>           (10x10</a:t>
              </a:r>
              <a:r>
                <a:rPr lang="en-US" sz="1500" baseline="30000" dirty="0" smtClean="0">
                  <a:latin typeface="Garamond" pitchFamily="18" charset="0"/>
                </a:rPr>
                <a:t>3</a:t>
              </a:r>
              <a:r>
                <a:rPr lang="en-US" sz="1500" dirty="0" smtClean="0">
                  <a:latin typeface="Garamond" pitchFamily="18" charset="0"/>
                </a:rPr>
                <a:t>) x (1.6x10</a:t>
              </a:r>
              <a:r>
                <a:rPr lang="en-US" sz="1500" baseline="30000" dirty="0" smtClean="0">
                  <a:latin typeface="Garamond" pitchFamily="18" charset="0"/>
                </a:rPr>
                <a:t>-19</a:t>
              </a:r>
              <a:r>
                <a:rPr lang="en-US" sz="1500" dirty="0" smtClean="0">
                  <a:latin typeface="Garamond" pitchFamily="18" charset="0"/>
                </a:rPr>
                <a:t>)</a:t>
              </a:r>
            </a:p>
            <a:p>
              <a:endParaRPr lang="en-US" sz="1500" baseline="30000" dirty="0" smtClean="0">
                <a:latin typeface="Garamond" pitchFamily="18" charset="0"/>
              </a:endParaRPr>
            </a:p>
            <a:p>
              <a:r>
                <a:rPr lang="en-US" sz="1500" dirty="0" smtClean="0">
                  <a:latin typeface="Garamond" pitchFamily="18" charset="0"/>
                </a:rPr>
                <a:t>           = 120 mV / </a:t>
              </a:r>
              <a:r>
                <a:rPr lang="en-US" sz="1500" dirty="0" err="1" smtClean="0">
                  <a:latin typeface="Garamond" pitchFamily="18" charset="0"/>
                </a:rPr>
                <a:t>fC</a:t>
              </a:r>
              <a:endParaRPr lang="en-US" sz="1500" dirty="0" smtClean="0">
                <a:latin typeface="Garamond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1012002" y="3224150"/>
              <a:ext cx="1600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381000" y="1143000"/>
            <a:ext cx="3657601" cy="3688171"/>
            <a:chOff x="381000" y="1143000"/>
            <a:chExt cx="3657601" cy="3688171"/>
          </a:xfrm>
        </p:grpSpPr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381000" y="4084813"/>
              <a:ext cx="3657600" cy="74635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Trigger processed using FPGA</a:t>
              </a:r>
              <a:r>
                <a:rPr lang="en-US" sz="2200" baseline="300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 </a:t>
              </a:r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based  v1495</a:t>
              </a:r>
              <a:endParaRPr lang="en-US" sz="2200" baseline="30000" dirty="0" smtClean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381000" y="1143000"/>
              <a:ext cx="3657600" cy="40780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Diamond micro - strip detectors</a:t>
              </a:r>
              <a:endParaRPr lang="en-US" sz="2200" dirty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381001" y="2454042"/>
              <a:ext cx="3657600" cy="746358"/>
            </a:xfrm>
            <a:prstGeom prst="rect">
              <a:avLst/>
            </a:prstGeom>
            <a:ln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Amplification, shaping and digitization of the signal</a:t>
              </a:r>
              <a:endParaRPr lang="en-US" sz="2200" dirty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cxnSp>
          <p:nvCxnSpPr>
            <p:cNvPr id="30" name="Straight Arrow Connector 29"/>
            <p:cNvCxnSpPr>
              <a:stCxn id="28" idx="2"/>
              <a:endCxn id="29" idx="0"/>
            </p:cNvCxnSpPr>
            <p:nvPr/>
          </p:nvCxnSpPr>
          <p:spPr bwMode="auto">
            <a:xfrm rot="16200000" flipH="1">
              <a:off x="1758181" y="2002422"/>
              <a:ext cx="903238" cy="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6200000" flipH="1">
              <a:off x="1758181" y="3652019"/>
              <a:ext cx="903238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343400" y="3581401"/>
            <a:ext cx="4566038" cy="2133599"/>
            <a:chOff x="4343400" y="3352800"/>
            <a:chExt cx="4566038" cy="2133599"/>
          </a:xfrm>
        </p:grpSpPr>
        <p:grpSp>
          <p:nvGrpSpPr>
            <p:cNvPr id="36" name="Group 35"/>
            <p:cNvGrpSpPr/>
            <p:nvPr/>
          </p:nvGrpSpPr>
          <p:grpSpPr>
            <a:xfrm>
              <a:off x="4343400" y="3352800"/>
              <a:ext cx="4566038" cy="2133599"/>
              <a:chOff x="4191000" y="3581401"/>
              <a:chExt cx="4566038" cy="2133599"/>
            </a:xfrm>
          </p:grpSpPr>
          <p:pic>
            <p:nvPicPr>
              <p:cNvPr id="19" name="Picture 18" descr="ch13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392983" y="3581401"/>
                <a:ext cx="3364055" cy="2133599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4483842" y="3810000"/>
                <a:ext cx="945408" cy="264688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lIns="0" tIns="9144" rIns="91440" bIns="9144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Garamond" pitchFamily="18" charset="0"/>
                  </a:rPr>
                  <a:t>test input</a:t>
                </a:r>
                <a:endParaRPr lang="en-US" sz="1600" dirty="0">
                  <a:latin typeface="Garamond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91000" y="4114800"/>
                <a:ext cx="1238250" cy="75713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lIns="0" tIns="9144" rIns="91440" bIns="9144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Garamond" pitchFamily="18" charset="0"/>
                  </a:rPr>
                  <a:t>after charge integration &amp; amplification</a:t>
                </a:r>
                <a:endParaRPr lang="en-US" sz="1600" dirty="0">
                  <a:latin typeface="Garamond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91000" y="4916912"/>
                <a:ext cx="1236042" cy="26468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lIns="0" tIns="9144" bIns="9144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Garamond" pitchFamily="18" charset="0"/>
                  </a:rPr>
                  <a:t>digital output</a:t>
                </a:r>
                <a:endParaRPr lang="en-US" sz="1600" dirty="0">
                  <a:latin typeface="Garamond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239000" y="36576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~ 1 mV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239000" y="4114800"/>
              <a:ext cx="8382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~ 200 mV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267575" y="4599801"/>
              <a:ext cx="8382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LVDS out</a:t>
              </a:r>
              <a:endParaRPr lang="en-US" sz="1200" dirty="0">
                <a:latin typeface="Garamond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e-detector DAQ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14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0" y="5943600"/>
            <a:ext cx="322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* Field Programmable Gate Array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000" y="42672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</a:rPr>
              <a:t>v1495</a:t>
            </a:r>
            <a:r>
              <a:rPr lang="en-US" sz="2000" dirty="0" smtClean="0">
                <a:latin typeface="Garamond" pitchFamily="18" charset="0"/>
              </a:rPr>
              <a:t> : CAEN general purpose logic modules. The module was programmed for trigger generation and data readout using VHDL</a:t>
            </a:r>
            <a:endParaRPr lang="en-US" sz="2000" dirty="0">
              <a:latin typeface="Garamond" pitchFamily="18" charset="0"/>
            </a:endParaRPr>
          </a:p>
        </p:txBody>
      </p:sp>
      <p:pic>
        <p:nvPicPr>
          <p:cNvPr id="17" name="Picture 16" descr="V1495largek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6036" y="990600"/>
            <a:ext cx="1526763" cy="2971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1000" y="1143000"/>
            <a:ext cx="3657601" cy="3688171"/>
            <a:chOff x="381000" y="1143000"/>
            <a:chExt cx="3657601" cy="3688171"/>
          </a:xfrm>
        </p:grpSpPr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381000" y="4084813"/>
              <a:ext cx="3657600" cy="746358"/>
            </a:xfrm>
            <a:prstGeom prst="rect">
              <a:avLst/>
            </a:prstGeom>
            <a:ln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Trigger processed using FPGA</a:t>
              </a:r>
              <a:r>
                <a:rPr lang="en-US" sz="2200" baseline="300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* </a:t>
              </a:r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based  v1495</a:t>
              </a:r>
              <a:endParaRPr lang="en-US" sz="2200" baseline="30000" dirty="0" smtClean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381000" y="1143000"/>
              <a:ext cx="3657600" cy="40780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Diamond micro - strip detectors</a:t>
              </a:r>
              <a:endParaRPr lang="en-US" sz="2200" dirty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381001" y="2454042"/>
              <a:ext cx="3657600" cy="74635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  <a:latin typeface="Garamond" pitchFamily="18" charset="0"/>
                  <a:ea typeface="MS Gothic" pitchFamily="49" charset="-128"/>
                </a:rPr>
                <a:t>Amplification, shaping and digitization of the signal</a:t>
              </a:r>
              <a:endParaRPr lang="en-US" sz="2200" dirty="0">
                <a:solidFill>
                  <a:srgbClr val="C00000"/>
                </a:solidFill>
                <a:latin typeface="Garamond" pitchFamily="18" charset="0"/>
                <a:ea typeface="MS Gothic" pitchFamily="49" charset="-128"/>
              </a:endParaRPr>
            </a:p>
          </p:txBody>
        </p:sp>
        <p:cxnSp>
          <p:nvCxnSpPr>
            <p:cNvPr id="22" name="Straight Arrow Connector 21"/>
            <p:cNvCxnSpPr>
              <a:stCxn id="16" idx="2"/>
              <a:endCxn id="21" idx="0"/>
            </p:cNvCxnSpPr>
            <p:nvPr/>
          </p:nvCxnSpPr>
          <p:spPr bwMode="auto">
            <a:xfrm rot="16200000" flipH="1">
              <a:off x="1758181" y="2002422"/>
              <a:ext cx="903238" cy="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rot="16200000" flipH="1">
              <a:off x="1758181" y="3652019"/>
              <a:ext cx="903238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e-detector DAQ : schematic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1500188" y="9936163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Box 61"/>
          <p:cNvSpPr txBox="1">
            <a:spLocks noChangeArrowheads="1"/>
          </p:cNvSpPr>
          <p:nvPr/>
        </p:nvSpPr>
        <p:spPr bwMode="auto">
          <a:xfrm>
            <a:off x="304800" y="5867400"/>
            <a:ext cx="798513" cy="2381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en-US" sz="1100">
                <a:solidFill>
                  <a:srgbClr val="002060"/>
                </a:solidFill>
                <a:latin typeface="Comic Sans MS" pitchFamily="66" charset="0"/>
                <a:ea typeface="MS Gothic" pitchFamily="49" charset="-128"/>
              </a:rPr>
              <a:t>detector</a:t>
            </a:r>
          </a:p>
        </p:txBody>
      </p:sp>
      <p:sp>
        <p:nvSpPr>
          <p:cNvPr id="12296" name="TextBox 62"/>
          <p:cNvSpPr txBox="1">
            <a:spLocks noChangeArrowheads="1"/>
          </p:cNvSpPr>
          <p:nvPr/>
        </p:nvSpPr>
        <p:spPr bwMode="auto">
          <a:xfrm>
            <a:off x="1600200" y="5791200"/>
            <a:ext cx="1254125" cy="4079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en-US" sz="1100">
                <a:solidFill>
                  <a:srgbClr val="002060"/>
                </a:solidFill>
                <a:latin typeface="Comic Sans MS" pitchFamily="66" charset="0"/>
                <a:ea typeface="MS Gothic" pitchFamily="49" charset="-128"/>
              </a:rPr>
              <a:t>Qweak Amplifier Discriminator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1106488" y="5983288"/>
            <a:ext cx="493712" cy="3175"/>
          </a:xfrm>
          <a:prstGeom prst="straightConnector1">
            <a:avLst/>
          </a:prstGeom>
          <a:ln>
            <a:solidFill>
              <a:srgbClr val="99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112713" y="914400"/>
            <a:ext cx="8955087" cy="4572000"/>
            <a:chOff x="112776" y="1143000"/>
            <a:chExt cx="8955024" cy="4572000"/>
          </a:xfrm>
        </p:grpSpPr>
        <p:sp>
          <p:nvSpPr>
            <p:cNvPr id="12303" name="Rectangle 23"/>
            <p:cNvSpPr>
              <a:spLocks noChangeArrowheads="1"/>
            </p:cNvSpPr>
            <p:nvPr/>
          </p:nvSpPr>
          <p:spPr bwMode="auto">
            <a:xfrm>
              <a:off x="4876800" y="3352800"/>
              <a:ext cx="609600" cy="509032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Trigger </a:t>
              </a:r>
            </a:p>
            <a:p>
              <a:pPr algn="ctr"/>
              <a:r>
                <a:rPr lang="en-US" sz="10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Logic</a:t>
              </a:r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4876829" y="4195763"/>
              <a:ext cx="609596" cy="4524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  <a:ea typeface="+mn-ea"/>
                  <a:cs typeface="+mn-cs"/>
                </a:rPr>
                <a:t>Delay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  <a:ea typeface="+mn-ea"/>
                  <a:cs typeface="+mn-cs"/>
                </a:rPr>
                <a:t>Line</a:t>
              </a:r>
            </a:p>
          </p:txBody>
        </p:sp>
        <p:sp>
          <p:nvSpPr>
            <p:cNvPr id="12305" name="Rectangle 22"/>
            <p:cNvSpPr>
              <a:spLocks noChangeArrowheads="1"/>
            </p:cNvSpPr>
            <p:nvPr/>
          </p:nvSpPr>
          <p:spPr bwMode="auto">
            <a:xfrm>
              <a:off x="3647439" y="3720529"/>
              <a:ext cx="1000761" cy="622871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Signal</a:t>
              </a:r>
            </a:p>
            <a:p>
              <a:pPr algn="ctr"/>
              <a:r>
                <a:rPr lang="en-US" sz="10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Reconditioning</a:t>
              </a:r>
            </a:p>
          </p:txBody>
        </p:sp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4158163" y="3478348"/>
              <a:ext cx="718637" cy="231073"/>
              <a:chOff x="1988342" y="2921923"/>
              <a:chExt cx="718937" cy="226093"/>
            </a:xfrm>
          </p:grpSpPr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 flipV="1">
                <a:off x="1987877" y="2921791"/>
                <a:ext cx="0" cy="22678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Line 27"/>
              <p:cNvSpPr>
                <a:spLocks noChangeShapeType="1"/>
              </p:cNvSpPr>
              <p:nvPr/>
            </p:nvSpPr>
            <p:spPr bwMode="auto">
              <a:xfrm>
                <a:off x="1987877" y="2923344"/>
                <a:ext cx="719432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4191000" y="4347513"/>
              <a:ext cx="685800" cy="254577"/>
              <a:chOff x="2125946" y="3747056"/>
              <a:chExt cx="686087" cy="240115"/>
            </a:xfrm>
          </p:grpSpPr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>
                <a:off x="2125980" y="3747669"/>
                <a:ext cx="0" cy="226094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auto">
              <a:xfrm>
                <a:off x="2125980" y="3987240"/>
                <a:ext cx="686082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629417" y="3959225"/>
              <a:ext cx="1244591" cy="24765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  <a:ea typeface="+mn-ea"/>
                  <a:cs typeface="+mn-cs"/>
                </a:rPr>
                <a:t>Pattern Buffer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47045" y="3967163"/>
              <a:ext cx="1020755" cy="24606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chemeClr val="bg1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  <a:ea typeface="+mn-ea"/>
                  <a:cs typeface="+mn-cs"/>
                </a:rPr>
                <a:t>Read out</a:t>
              </a:r>
            </a:p>
          </p:txBody>
        </p:sp>
        <p:cxnSp>
          <p:nvCxnSpPr>
            <p:cNvPr id="17" name="Straight Arrow Connector 16"/>
            <p:cNvCxnSpPr>
              <a:stCxn id="14" idx="3"/>
              <a:endCxn id="16" idx="1"/>
            </p:cNvCxnSpPr>
            <p:nvPr/>
          </p:nvCxnSpPr>
          <p:spPr>
            <a:xfrm>
              <a:off x="7874008" y="4083050"/>
              <a:ext cx="173037" cy="79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11" name="TextBox 17"/>
            <p:cNvSpPr txBox="1">
              <a:spLocks noChangeArrowheads="1"/>
            </p:cNvSpPr>
            <p:nvPr/>
          </p:nvSpPr>
          <p:spPr bwMode="auto">
            <a:xfrm>
              <a:off x="5867400" y="1914436"/>
              <a:ext cx="2667000" cy="60016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1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Based on the decision of Trigger Logic, the corresponding signal is accepted/rejected at the P. buffer</a:t>
              </a:r>
            </a:p>
          </p:txBody>
        </p:sp>
        <p:sp>
          <p:nvSpPr>
            <p:cNvPr id="19" name="Up Arrow 18"/>
            <p:cNvSpPr/>
            <p:nvPr/>
          </p:nvSpPr>
          <p:spPr>
            <a:xfrm flipV="1">
              <a:off x="6248420" y="2590800"/>
              <a:ext cx="307973" cy="1143000"/>
            </a:xfrm>
            <a:prstGeom prst="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Down Arrow 19"/>
            <p:cNvSpPr/>
            <p:nvPr/>
          </p:nvSpPr>
          <p:spPr>
            <a:xfrm flipV="1">
              <a:off x="6907228" y="4267200"/>
              <a:ext cx="239710" cy="304800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314" name="TextBox 20"/>
            <p:cNvSpPr txBox="1">
              <a:spLocks noChangeArrowheads="1"/>
            </p:cNvSpPr>
            <p:nvPr/>
          </p:nvSpPr>
          <p:spPr bwMode="auto">
            <a:xfrm>
              <a:off x="6324600" y="4640759"/>
              <a:ext cx="2397712" cy="769441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The Pattern Buffer acts as a temporary storage to allow the slow Readout process through the VME backplane</a:t>
              </a:r>
            </a:p>
          </p:txBody>
        </p:sp>
        <p:sp>
          <p:nvSpPr>
            <p:cNvPr id="12315" name="TextBox 22"/>
            <p:cNvSpPr txBox="1">
              <a:spLocks noChangeArrowheads="1"/>
            </p:cNvSpPr>
            <p:nvPr/>
          </p:nvSpPr>
          <p:spPr bwMode="auto">
            <a:xfrm>
              <a:off x="3810000" y="5284113"/>
              <a:ext cx="2419926" cy="430887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Delays the input signal for the trigger decision to be made.</a:t>
              </a:r>
            </a:p>
          </p:txBody>
        </p:sp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3087675" y="1143000"/>
              <a:ext cx="3313125" cy="2502454"/>
              <a:chOff x="2179610" y="1527298"/>
              <a:chExt cx="3313125" cy="2118156"/>
            </a:xfrm>
          </p:grpSpPr>
          <p:sp>
            <p:nvSpPr>
              <p:cNvPr id="12334" name="TextBox 23"/>
              <p:cNvSpPr txBox="1">
                <a:spLocks noChangeArrowheads="1"/>
              </p:cNvSpPr>
              <p:nvPr/>
            </p:nvSpPr>
            <p:spPr bwMode="auto">
              <a:xfrm>
                <a:off x="2179610" y="1527298"/>
                <a:ext cx="3313125" cy="364716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lvl="1"/>
                <a:r>
                  <a:rPr lang="en-US" sz="1100">
                    <a:solidFill>
                      <a:srgbClr val="C00000"/>
                    </a:solidFill>
                    <a:latin typeface="Comic Sans MS" pitchFamily="66" charset="0"/>
                    <a:ea typeface="MS Gothic" pitchFamily="49" charset="-128"/>
                  </a:rPr>
                  <a:t>Conditions the signal to avoid overlap of successive events, hence avoiding false triggers</a:t>
                </a:r>
              </a:p>
            </p:txBody>
          </p:sp>
          <p:sp>
            <p:nvSpPr>
              <p:cNvPr id="25" name="Up Arrow 24"/>
              <p:cNvSpPr/>
              <p:nvPr/>
            </p:nvSpPr>
            <p:spPr>
              <a:xfrm flipV="1">
                <a:off x="2805136" y="1978785"/>
                <a:ext cx="325435" cy="1666200"/>
              </a:xfrm>
              <a:prstGeom prst="up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191000" y="2362200"/>
              <a:ext cx="1447800" cy="937179"/>
              <a:chOff x="3473865" y="2362200"/>
              <a:chExt cx="1447800" cy="937179"/>
            </a:xfrm>
          </p:grpSpPr>
          <p:sp>
            <p:nvSpPr>
              <p:cNvPr id="12332" name="TextBox 25"/>
              <p:cNvSpPr txBox="1">
                <a:spLocks noChangeArrowheads="1"/>
              </p:cNvSpPr>
              <p:nvPr/>
            </p:nvSpPr>
            <p:spPr bwMode="auto">
              <a:xfrm>
                <a:off x="3473865" y="2362200"/>
                <a:ext cx="1447800" cy="600164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100">
                    <a:solidFill>
                      <a:srgbClr val="C00000"/>
                    </a:solidFill>
                    <a:latin typeface="Comic Sans MS" pitchFamily="66" charset="0"/>
                    <a:ea typeface="MS Gothic" pitchFamily="49" charset="-128"/>
                  </a:rPr>
                  <a:t>Decides if a pulse corresponds to a real event</a:t>
                </a:r>
              </a:p>
            </p:txBody>
          </p:sp>
          <p:sp>
            <p:nvSpPr>
              <p:cNvPr id="27" name="Up Arrow 26"/>
              <p:cNvSpPr/>
              <p:nvPr/>
            </p:nvSpPr>
            <p:spPr>
              <a:xfrm flipV="1">
                <a:off x="4312093" y="3057525"/>
                <a:ext cx="215899" cy="241300"/>
              </a:xfrm>
              <a:prstGeom prst="up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28" name="Down Arrow 27"/>
            <p:cNvSpPr/>
            <p:nvPr/>
          </p:nvSpPr>
          <p:spPr>
            <a:xfrm flipV="1">
              <a:off x="5002242" y="4824413"/>
              <a:ext cx="255585" cy="433387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319" name="TextBox 28"/>
            <p:cNvSpPr txBox="1">
              <a:spLocks noChangeArrowheads="1"/>
            </p:cNvSpPr>
            <p:nvPr/>
          </p:nvSpPr>
          <p:spPr bwMode="auto">
            <a:xfrm>
              <a:off x="2590800" y="4800600"/>
              <a:ext cx="13716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 smtClean="0">
                  <a:latin typeface="Comic Sans MS" pitchFamily="66" charset="0"/>
                  <a:ea typeface="MS Gothic" pitchFamily="49" charset="-128"/>
                </a:rPr>
                <a:t>~ 60 m  </a:t>
              </a:r>
              <a:r>
                <a:rPr lang="en-US" sz="1100" dirty="0">
                  <a:latin typeface="Comic Sans MS" pitchFamily="66" charset="0"/>
                  <a:ea typeface="MS Gothic" pitchFamily="49" charset="-128"/>
                </a:rPr>
                <a:t>shielded </a:t>
              </a:r>
            </a:p>
            <a:p>
              <a:r>
                <a:rPr lang="en-US" sz="1100" dirty="0">
                  <a:latin typeface="Comic Sans MS" pitchFamily="66" charset="0"/>
                  <a:ea typeface="MS Gothic" pitchFamily="49" charset="-128"/>
                </a:rPr>
                <a:t>twisted pair cable</a:t>
              </a:r>
            </a:p>
          </p:txBody>
        </p:sp>
        <p:sp>
          <p:nvSpPr>
            <p:cNvPr id="12320" name="TextBox 43"/>
            <p:cNvSpPr txBox="1">
              <a:spLocks noChangeArrowheads="1"/>
            </p:cNvSpPr>
            <p:nvPr/>
          </p:nvSpPr>
          <p:spPr bwMode="auto">
            <a:xfrm>
              <a:off x="1447800" y="2362200"/>
              <a:ext cx="2057400" cy="40780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lIns="68580" tIns="34290" rIns="68580" bIns="34290">
              <a:spAutoFit/>
            </a:bodyPr>
            <a:lstStyle/>
            <a:p>
              <a:pPr marL="0" lvl="1"/>
              <a:r>
                <a:rPr lang="en-US" sz="11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amplifies, shapes and digitizes the detector pulse</a:t>
              </a:r>
            </a:p>
          </p:txBody>
        </p:sp>
        <p:sp>
          <p:nvSpPr>
            <p:cNvPr id="12321" name="Rectangle 21"/>
            <p:cNvSpPr>
              <a:spLocks noChangeArrowheads="1"/>
            </p:cNvSpPr>
            <p:nvPr/>
          </p:nvSpPr>
          <p:spPr bwMode="auto">
            <a:xfrm>
              <a:off x="112776" y="3643312"/>
              <a:ext cx="1136660" cy="776288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80" tIns="34290" rIns="68580" bIns="34290" anchor="ctr"/>
            <a:lstStyle/>
            <a:p>
              <a:pPr algn="ctr"/>
              <a:r>
                <a:rPr lang="en-US" sz="10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 charge pulse</a:t>
              </a:r>
            </a:p>
            <a:p>
              <a:pPr algn="ctr"/>
              <a:r>
                <a:rPr lang="en-US" sz="10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from </a:t>
              </a:r>
            </a:p>
            <a:p>
              <a:pPr algn="ctr"/>
              <a:r>
                <a:rPr lang="en-US" sz="10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detector</a:t>
              </a:r>
            </a:p>
          </p:txBody>
        </p:sp>
        <p:sp>
          <p:nvSpPr>
            <p:cNvPr id="12322" name="Rectangle 21"/>
            <p:cNvSpPr>
              <a:spLocks noChangeArrowheads="1"/>
            </p:cNvSpPr>
            <p:nvPr/>
          </p:nvSpPr>
          <p:spPr bwMode="auto">
            <a:xfrm>
              <a:off x="2063740" y="3643312"/>
              <a:ext cx="1136660" cy="776288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80" tIns="34290" rIns="68580" bIns="34290" anchor="ctr"/>
            <a:lstStyle/>
            <a:p>
              <a:pPr algn="ctr"/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Digitization </a:t>
              </a:r>
            </a:p>
            <a:p>
              <a:pPr algn="ctr"/>
              <a:r>
                <a:rPr lang="en-US" sz="1000" dirty="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of signal (QWAD)</a:t>
              </a:r>
            </a:p>
          </p:txBody>
        </p:sp>
        <p:sp>
          <p:nvSpPr>
            <p:cNvPr id="40" name="Up Arrow 39"/>
            <p:cNvSpPr/>
            <p:nvPr/>
          </p:nvSpPr>
          <p:spPr>
            <a:xfrm flipV="1">
              <a:off x="657284" y="2011363"/>
              <a:ext cx="215898" cy="1589087"/>
            </a:xfrm>
            <a:prstGeom prst="up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324" name="TextBox 40"/>
            <p:cNvSpPr txBox="1">
              <a:spLocks noChangeArrowheads="1"/>
            </p:cNvSpPr>
            <p:nvPr/>
          </p:nvSpPr>
          <p:spPr bwMode="auto">
            <a:xfrm>
              <a:off x="207591" y="1666473"/>
              <a:ext cx="1849809" cy="238527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lIns="68580" tIns="34290" rIns="68580" bIns="34290">
              <a:spAutoFit/>
            </a:bodyPr>
            <a:lstStyle/>
            <a:p>
              <a:r>
                <a:rPr lang="en-US" sz="1100">
                  <a:solidFill>
                    <a:srgbClr val="C00000"/>
                  </a:solidFill>
                  <a:latin typeface="Comic Sans MS" pitchFamily="66" charset="0"/>
                  <a:ea typeface="MS Gothic" pitchFamily="49" charset="-128"/>
                </a:rPr>
                <a:t>typically ~9000 electrons</a:t>
              </a:r>
            </a:p>
          </p:txBody>
        </p:sp>
        <p:cxnSp>
          <p:nvCxnSpPr>
            <p:cNvPr id="42" name="Straight Arrow Connector 41"/>
            <p:cNvCxnSpPr>
              <a:stCxn id="12321" idx="3"/>
              <a:endCxn id="12322" idx="1"/>
            </p:cNvCxnSpPr>
            <p:nvPr/>
          </p:nvCxnSpPr>
          <p:spPr>
            <a:xfrm>
              <a:off x="1249418" y="4030663"/>
              <a:ext cx="814381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26" name="TextBox 42"/>
            <p:cNvSpPr txBox="1">
              <a:spLocks noChangeArrowheads="1"/>
            </p:cNvSpPr>
            <p:nvPr/>
          </p:nvSpPr>
          <p:spPr bwMode="auto">
            <a:xfrm>
              <a:off x="1219200" y="3847966"/>
              <a:ext cx="838199" cy="407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80" tIns="34290" rIns="68580" bIns="34290">
              <a:spAutoFit/>
            </a:bodyPr>
            <a:lstStyle/>
            <a:p>
              <a:pPr algn="ctr"/>
              <a:r>
                <a:rPr lang="en-US" sz="1100" dirty="0" smtClean="0">
                  <a:latin typeface="Comic Sans MS" pitchFamily="66" charset="0"/>
                  <a:ea typeface="MS Gothic" pitchFamily="49" charset="-128"/>
                </a:rPr>
                <a:t>0.56 m </a:t>
              </a:r>
              <a:r>
                <a:rPr lang="en-US" sz="1100" dirty="0">
                  <a:latin typeface="Comic Sans MS" pitchFamily="66" charset="0"/>
                  <a:ea typeface="MS Gothic" pitchFamily="49" charset="-128"/>
                </a:rPr>
                <a:t>flex  cable</a:t>
              </a:r>
            </a:p>
          </p:txBody>
        </p:sp>
        <p:sp>
          <p:nvSpPr>
            <p:cNvPr id="45" name="Up Arrow 44"/>
            <p:cNvSpPr/>
            <p:nvPr/>
          </p:nvSpPr>
          <p:spPr>
            <a:xfrm flipV="1">
              <a:off x="2797219" y="2935288"/>
              <a:ext cx="298448" cy="698500"/>
            </a:xfrm>
            <a:prstGeom prst="up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2328" name="Straight Arrow Connector 74"/>
            <p:cNvCxnSpPr>
              <a:cxnSpLocks noChangeShapeType="1"/>
              <a:stCxn id="12303" idx="3"/>
              <a:endCxn id="14" idx="1"/>
            </p:cNvCxnSpPr>
            <p:nvPr/>
          </p:nvCxnSpPr>
          <p:spPr bwMode="auto">
            <a:xfrm>
              <a:off x="5486400" y="3607316"/>
              <a:ext cx="1143000" cy="47579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2329" name="Straight Arrow Connector 76"/>
            <p:cNvCxnSpPr>
              <a:cxnSpLocks noChangeShapeType="1"/>
              <a:stCxn id="9" idx="3"/>
              <a:endCxn id="14" idx="1"/>
            </p:cNvCxnSpPr>
            <p:nvPr/>
          </p:nvCxnSpPr>
          <p:spPr bwMode="auto">
            <a:xfrm flipV="1">
              <a:off x="5486400" y="4083113"/>
              <a:ext cx="1143000" cy="3391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2330" name="Straight Arrow Connector 78"/>
            <p:cNvCxnSpPr>
              <a:cxnSpLocks noChangeShapeType="1"/>
              <a:stCxn id="12322" idx="3"/>
              <a:endCxn id="12305" idx="1"/>
            </p:cNvCxnSpPr>
            <p:nvPr/>
          </p:nvCxnSpPr>
          <p:spPr bwMode="auto">
            <a:xfrm>
              <a:off x="3200400" y="4031456"/>
              <a:ext cx="447039" cy="50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2331" name="Left Brace 91"/>
            <p:cNvSpPr>
              <a:spLocks/>
            </p:cNvSpPr>
            <p:nvPr/>
          </p:nvSpPr>
          <p:spPr bwMode="auto">
            <a:xfrm rot="-5400000">
              <a:off x="3333750" y="4438650"/>
              <a:ext cx="266700" cy="533400"/>
            </a:xfrm>
            <a:prstGeom prst="leftBrace">
              <a:avLst>
                <a:gd name="adj1" fmla="val 8333"/>
                <a:gd name="adj2" fmla="val 5222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latin typeface="Comic Sans MS" pitchFamily="66" charset="0"/>
                <a:ea typeface="MS Gothic" pitchFamily="49" charset="-128"/>
              </a:endParaRPr>
            </a:p>
          </p:txBody>
        </p:sp>
      </p:grpSp>
      <p:sp>
        <p:nvSpPr>
          <p:cNvPr id="12299" name="TextBox 92"/>
          <p:cNvSpPr txBox="1">
            <a:spLocks noChangeArrowheads="1"/>
          </p:cNvSpPr>
          <p:nvPr/>
        </p:nvSpPr>
        <p:spPr bwMode="auto">
          <a:xfrm>
            <a:off x="3581400" y="5868988"/>
            <a:ext cx="1196975" cy="2381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en-US" sz="1100">
                <a:solidFill>
                  <a:srgbClr val="002060"/>
                </a:solidFill>
                <a:latin typeface="Comic Sans MS" pitchFamily="66" charset="0"/>
                <a:ea typeface="MS Gothic" pitchFamily="49" charset="-128"/>
              </a:rPr>
              <a:t>FPGA board</a:t>
            </a:r>
          </a:p>
        </p:txBody>
      </p:sp>
      <p:cxnSp>
        <p:nvCxnSpPr>
          <p:cNvPr id="94" name="Straight Arrow Connector 93"/>
          <p:cNvCxnSpPr>
            <a:stCxn id="12299" idx="3"/>
            <a:endCxn id="12301" idx="1"/>
          </p:cNvCxnSpPr>
          <p:nvPr/>
        </p:nvCxnSpPr>
        <p:spPr>
          <a:xfrm flipV="1">
            <a:off x="4778375" y="5976938"/>
            <a:ext cx="3617913" cy="11112"/>
          </a:xfrm>
          <a:prstGeom prst="straightConnector1">
            <a:avLst/>
          </a:prstGeom>
          <a:ln>
            <a:solidFill>
              <a:srgbClr val="99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Box 94"/>
          <p:cNvSpPr txBox="1">
            <a:spLocks noChangeArrowheads="1"/>
          </p:cNvSpPr>
          <p:nvPr/>
        </p:nvSpPr>
        <p:spPr bwMode="auto">
          <a:xfrm>
            <a:off x="8396288" y="5857875"/>
            <a:ext cx="595312" cy="2381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en-US" sz="1100">
                <a:solidFill>
                  <a:srgbClr val="002060"/>
                </a:solidFill>
                <a:latin typeface="Comic Sans MS" pitchFamily="66" charset="0"/>
                <a:ea typeface="MS Gothic" pitchFamily="49" charset="-128"/>
              </a:rPr>
              <a:t>CPU</a:t>
            </a:r>
          </a:p>
        </p:txBody>
      </p:sp>
      <p:cxnSp>
        <p:nvCxnSpPr>
          <p:cNvPr id="99" name="Straight Arrow Connector 98"/>
          <p:cNvCxnSpPr>
            <a:stCxn id="12296" idx="3"/>
            <a:endCxn id="12299" idx="1"/>
          </p:cNvCxnSpPr>
          <p:nvPr/>
        </p:nvCxnSpPr>
        <p:spPr>
          <a:xfrm flipV="1">
            <a:off x="2854325" y="5988050"/>
            <a:ext cx="727075" cy="6350"/>
          </a:xfrm>
          <a:prstGeom prst="straightConnector1">
            <a:avLst/>
          </a:prstGeom>
          <a:ln>
            <a:solidFill>
              <a:srgbClr val="99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ate Placeholder 5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15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54" name="Footer Placeholder 5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e-detector DAQ: Trigger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4850249"/>
            <a:ext cx="8001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Garamond" pitchFamily="18" charset="0"/>
              </a:rPr>
              <a:t>to suppress background, we require a coincidence  between multiple planes</a:t>
            </a:r>
          </a:p>
          <a:p>
            <a:pPr marL="274320" indent="-27432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Garamond" pitchFamily="18" charset="0"/>
              </a:rPr>
              <a:t>default trigger is hits on 2 out of 4 planes</a:t>
            </a:r>
          </a:p>
          <a:p>
            <a:pPr marL="274320" indent="-27432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Garamond" pitchFamily="18" charset="0"/>
              </a:rPr>
              <a:t>we localize the trigger in a single detector plane to 4 consecutive strips</a:t>
            </a:r>
            <a:endParaRPr lang="en-US" sz="2000" dirty="0">
              <a:latin typeface="Garamond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419600" y="1447800"/>
            <a:ext cx="3962401" cy="2362200"/>
            <a:chOff x="4419600" y="838200"/>
            <a:chExt cx="3962401" cy="2362200"/>
          </a:xfrm>
        </p:grpSpPr>
        <p:sp>
          <p:nvSpPr>
            <p:cNvPr id="31" name="Rounded Rectangle 30"/>
            <p:cNvSpPr/>
            <p:nvPr/>
          </p:nvSpPr>
          <p:spPr>
            <a:xfrm>
              <a:off x="6946765" y="1371600"/>
              <a:ext cx="1435235" cy="1295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Elbow Connector 31"/>
            <p:cNvCxnSpPr/>
            <p:nvPr/>
          </p:nvCxnSpPr>
          <p:spPr>
            <a:xfrm>
              <a:off x="5715000" y="1075983"/>
              <a:ext cx="1219200" cy="52421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/>
            <p:nvPr/>
          </p:nvCxnSpPr>
          <p:spPr>
            <a:xfrm flipV="1">
              <a:off x="5723330" y="2362200"/>
              <a:ext cx="1210870" cy="5715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5717385" y="1828800"/>
              <a:ext cx="1229380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742296" y="2133600"/>
              <a:ext cx="1197078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934201" y="1555532"/>
              <a:ext cx="144780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 smtClean="0">
                  <a:latin typeface="Garamond" pitchFamily="18" charset="0"/>
                </a:rPr>
                <a:t>Trigger condition: </a:t>
              </a:r>
            </a:p>
            <a:p>
              <a:pPr algn="ctr"/>
              <a:r>
                <a:rPr lang="en-US" sz="2000" dirty="0" smtClean="0">
                  <a:latin typeface="Garamond" pitchFamily="18" charset="0"/>
                </a:rPr>
                <a:t>(2 in 4 planes)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19600" y="838200"/>
              <a:ext cx="1295400" cy="533400"/>
              <a:chOff x="1219200" y="1295400"/>
              <a:chExt cx="1295400" cy="533400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1219200" y="1738952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781372" y="1371600"/>
                <a:ext cx="73322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Garamond" pitchFamily="18" charset="0"/>
                  </a:rPr>
                  <a:t>Plane 1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1676400" y="1295400"/>
                <a:ext cx="838200" cy="533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MS Gothic" charset="-128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1224518" y="1432564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4419600" y="1447800"/>
              <a:ext cx="1303730" cy="533400"/>
              <a:chOff x="1210870" y="1295400"/>
              <a:chExt cx="1303730" cy="533400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219200" y="1738952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1781372" y="1371600"/>
                <a:ext cx="73322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Garamond" pitchFamily="18" charset="0"/>
                  </a:rPr>
                  <a:t>Plane 2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1676400" y="1295400"/>
                <a:ext cx="838200" cy="533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MS Gothic" charset="-128"/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>
                <a:off x="1210870" y="1432564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4419600" y="2057400"/>
              <a:ext cx="1303730" cy="533400"/>
              <a:chOff x="1210870" y="1295400"/>
              <a:chExt cx="1303730" cy="533400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>
                <a:off x="1219200" y="1738952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1781372" y="1371600"/>
                <a:ext cx="73322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Garamond" pitchFamily="18" charset="0"/>
                  </a:rPr>
                  <a:t>Plane 3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1676400" y="1295400"/>
                <a:ext cx="838200" cy="533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MS Gothic" charset="-128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1210870" y="1432564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4419600" y="2667000"/>
              <a:ext cx="1303730" cy="533400"/>
              <a:chOff x="1210870" y="1295400"/>
              <a:chExt cx="1303730" cy="533400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1219200" y="1738952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1781372" y="1371600"/>
                <a:ext cx="73322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Garamond" pitchFamily="18" charset="0"/>
                  </a:rPr>
                  <a:t>Plane 4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1676400" y="1295400"/>
                <a:ext cx="838200" cy="533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MS Gothic" charset="-128"/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>
                <a:off x="1210870" y="1432564"/>
                <a:ext cx="465530" cy="1588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Box 75"/>
          <p:cNvSpPr txBox="1"/>
          <p:nvPr/>
        </p:nvSpPr>
        <p:spPr>
          <a:xfrm>
            <a:off x="4482152" y="1562964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495800" y="2158916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95800" y="2770496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482152" y="3378116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  <a:p>
            <a:r>
              <a:rPr lang="en-US" sz="600" dirty="0" smtClean="0"/>
              <a:t>o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4841544" y="1981200"/>
            <a:ext cx="914400" cy="685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295400" y="1143000"/>
            <a:ext cx="2162174" cy="2514600"/>
            <a:chOff x="1295400" y="762000"/>
            <a:chExt cx="2162174" cy="2514600"/>
          </a:xfrm>
        </p:grpSpPr>
        <p:pic>
          <p:nvPicPr>
            <p:cNvPr id="43" name="Picture 42" descr="2stripTrig_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1557337" y="1109663"/>
              <a:ext cx="2019300" cy="1781175"/>
            </a:xfrm>
            <a:prstGeom prst="rect">
              <a:avLst/>
            </a:prstGeom>
          </p:spPr>
        </p:pic>
        <p:sp>
          <p:nvSpPr>
            <p:cNvPr id="94" name="Oval 93"/>
            <p:cNvSpPr/>
            <p:nvPr/>
          </p:nvSpPr>
          <p:spPr bwMode="auto">
            <a:xfrm>
              <a:off x="1295400" y="1447800"/>
              <a:ext cx="2133600" cy="1066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14600" y="2907268"/>
              <a:ext cx="15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o</a:t>
              </a:r>
            </a:p>
            <a:p>
              <a:r>
                <a:rPr lang="en-US" sz="600" dirty="0" smtClean="0"/>
                <a:t>o</a:t>
              </a:r>
            </a:p>
            <a:p>
              <a:r>
                <a:rPr lang="en-US" sz="600" dirty="0" smtClean="0"/>
                <a:t>o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14600" y="762000"/>
              <a:ext cx="15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o</a:t>
              </a:r>
            </a:p>
            <a:p>
              <a:r>
                <a:rPr lang="en-US" sz="600" dirty="0" smtClean="0"/>
                <a:t>o</a:t>
              </a:r>
            </a:p>
            <a:p>
              <a:r>
                <a:rPr lang="en-US" sz="600" dirty="0" smtClean="0"/>
                <a:t>o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535875" y="3810000"/>
            <a:ext cx="2149366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aramond" pitchFamily="18" charset="0"/>
              </a:rPr>
              <a:t>The fundamental repetitive logic unit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40425" y="1143000"/>
            <a:ext cx="1371600" cy="664797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txBody>
          <a:bodyPr wrap="square" tIns="9144" rIns="0" bIns="9144" rtlCol="0">
            <a:spAutoFit/>
          </a:bodyPr>
          <a:lstStyle/>
          <a:p>
            <a:r>
              <a:rPr lang="en-US" sz="1400" dirty="0" smtClean="0">
                <a:latin typeface="Garamond" pitchFamily="18" charset="0"/>
              </a:rPr>
              <a:t>signals from two consecutive strips</a:t>
            </a:r>
          </a:p>
          <a:p>
            <a:r>
              <a:rPr lang="en-US" sz="1400" dirty="0" smtClean="0">
                <a:latin typeface="Garamond" pitchFamily="18" charset="0"/>
              </a:rPr>
              <a:t>in a detector plane</a:t>
            </a:r>
            <a:endParaRPr lang="en-US" sz="1400" dirty="0">
              <a:latin typeface="Garamond" pitchFamily="18" charset="0"/>
            </a:endParaRPr>
          </a:p>
        </p:txBody>
      </p:sp>
      <p:cxnSp>
        <p:nvCxnSpPr>
          <p:cNvPr id="82" name="Straight Connector 81"/>
          <p:cNvCxnSpPr>
            <a:stCxn id="80" idx="1"/>
            <a:endCxn id="94" idx="7"/>
          </p:cNvCxnSpPr>
          <p:nvPr/>
        </p:nvCxnSpPr>
        <p:spPr bwMode="auto">
          <a:xfrm rot="16200000" flipV="1">
            <a:off x="3997696" y="1103874"/>
            <a:ext cx="96604" cy="1858914"/>
          </a:xfrm>
          <a:prstGeom prst="line">
            <a:avLst/>
          </a:prstGeom>
          <a:solidFill>
            <a:srgbClr val="00B8FF"/>
          </a:solidFill>
          <a:ln w="9525" cap="flat" cmpd="sng" algn="ctr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Straight Connector 83"/>
          <p:cNvCxnSpPr>
            <a:stCxn id="80" idx="3"/>
            <a:endCxn id="94" idx="5"/>
          </p:cNvCxnSpPr>
          <p:nvPr/>
        </p:nvCxnSpPr>
        <p:spPr bwMode="auto">
          <a:xfrm rot="5400000">
            <a:off x="3959596" y="1723512"/>
            <a:ext cx="172804" cy="1858914"/>
          </a:xfrm>
          <a:prstGeom prst="line">
            <a:avLst/>
          </a:prstGeom>
          <a:solidFill>
            <a:srgbClr val="00B8FF"/>
          </a:solidFill>
          <a:ln w="9525" cap="flat" cmpd="sng" algn="ctr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vladas\Desktop\plot1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9600" y="838201"/>
            <a:ext cx="5029200" cy="524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 rot="16200000">
            <a:off x="-691532" y="3358534"/>
            <a:ext cx="2545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aramond" pitchFamily="18" charset="0"/>
              </a:rPr>
              <a:t>charge normalized hits</a:t>
            </a:r>
            <a:endParaRPr lang="en-US" sz="2000" dirty="0">
              <a:latin typeface="Garamond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200" y="1447800"/>
            <a:ext cx="2310042" cy="382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aramond" pitchFamily="18" charset="0"/>
              </a:rPr>
              <a:t>Beam Current: 150 </a:t>
            </a:r>
            <a:r>
              <a:rPr lang="el-GR" sz="2000" dirty="0" smtClean="0">
                <a:latin typeface="Garamond" pitchFamily="18" charset="0"/>
              </a:rPr>
              <a:t>μ</a:t>
            </a:r>
            <a:r>
              <a:rPr lang="en-US" sz="2000" dirty="0" smtClean="0">
                <a:latin typeface="Garamond" pitchFamily="18" charset="0"/>
              </a:rPr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normalized strip hit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17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1981200"/>
            <a:ext cx="2479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0" indent="-822960"/>
            <a:r>
              <a:rPr lang="en-US" sz="2400" dirty="0" smtClean="0">
                <a:solidFill>
                  <a:srgbClr val="FF0000"/>
                </a:solidFill>
                <a:latin typeface="Garamond" pitchFamily="18" charset="0"/>
              </a:rPr>
              <a:t>Red: </a:t>
            </a:r>
            <a:r>
              <a:rPr lang="en-US" dirty="0" smtClean="0">
                <a:latin typeface="Garamond" pitchFamily="18" charset="0"/>
              </a:rPr>
              <a:t>Laser On</a:t>
            </a:r>
          </a:p>
          <a:p>
            <a:pPr marL="822960" indent="-822960"/>
            <a:r>
              <a:rPr lang="en-US" sz="2400" dirty="0" smtClean="0">
                <a:latin typeface="Garamond" pitchFamily="18" charset="0"/>
              </a:rPr>
              <a:t>Black: </a:t>
            </a:r>
            <a:r>
              <a:rPr lang="en-US" dirty="0" smtClean="0">
                <a:latin typeface="Garamond" pitchFamily="18" charset="0"/>
              </a:rPr>
              <a:t>Laser Off</a:t>
            </a:r>
          </a:p>
          <a:p>
            <a:pPr marL="822960" indent="-822960"/>
            <a:r>
              <a:rPr lang="en-US" sz="2400" dirty="0" smtClean="0">
                <a:solidFill>
                  <a:srgbClr val="00B050"/>
                </a:solidFill>
                <a:latin typeface="Garamond" pitchFamily="18" charset="0"/>
              </a:rPr>
              <a:t>Green: </a:t>
            </a:r>
            <a:r>
              <a:rPr lang="en-US" dirty="0" smtClean="0">
                <a:latin typeface="Garamond" pitchFamily="18" charset="0"/>
              </a:rPr>
              <a:t>Background subtracted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01641" y="4800600"/>
            <a:ext cx="3346959" cy="870987"/>
            <a:chOff x="5494269" y="4753617"/>
            <a:chExt cx="3346959" cy="870987"/>
          </a:xfrm>
        </p:grpSpPr>
        <p:sp>
          <p:nvSpPr>
            <p:cNvPr id="9" name="TextBox 8"/>
            <p:cNvSpPr txBox="1"/>
            <p:nvPr/>
          </p:nvSpPr>
          <p:spPr>
            <a:xfrm>
              <a:off x="5799755" y="4753617"/>
              <a:ext cx="3041473" cy="40011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pitchFamily="18" charset="0"/>
                </a:rPr>
                <a:t>Compton edge at Strip 50</a:t>
              </a:r>
              <a:endParaRPr lang="en-US" sz="2000" dirty="0">
                <a:latin typeface="Garamond" pitchFamily="18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5426962" y="5251811"/>
              <a:ext cx="440100" cy="3054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867400" y="3657600"/>
            <a:ext cx="2514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aramond" pitchFamily="18" charset="0"/>
              </a:rPr>
              <a:t>we had 3 active planes during Qweak Run 1</a:t>
            </a:r>
            <a:endParaRPr lang="en-US" sz="2000" dirty="0">
              <a:latin typeface="Garamond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71600" y="990600"/>
            <a:ext cx="914400" cy="3962400"/>
            <a:chOff x="2133600" y="1600200"/>
            <a:chExt cx="914400" cy="3962400"/>
          </a:xfrm>
        </p:grpSpPr>
        <p:sp>
          <p:nvSpPr>
            <p:cNvPr id="17" name="TextBox 16"/>
            <p:cNvSpPr txBox="1"/>
            <p:nvPr/>
          </p:nvSpPr>
          <p:spPr>
            <a:xfrm>
              <a:off x="22098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plane 2</a:t>
              </a:r>
              <a:endParaRPr lang="en-US" dirty="0">
                <a:latin typeface="Garamond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33600" y="336446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plane 3</a:t>
              </a:r>
              <a:endParaRPr lang="en-US" dirty="0">
                <a:latin typeface="Garamond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33600" y="519326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plane 4</a:t>
              </a:r>
              <a:endParaRPr lang="en-US" dirty="0">
                <a:latin typeface="Garamond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14600" y="5943600"/>
            <a:ext cx="136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Strip number</a:t>
            </a:r>
            <a:endParaRPr lang="en-US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Asymmetry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18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610100" y="1200090"/>
            <a:ext cx="2971800" cy="4001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74320" indent="-274320"/>
            <a:r>
              <a:rPr lang="en-US" sz="2000" dirty="0" smtClean="0">
                <a:latin typeface="Garamond" pitchFamily="18" charset="0"/>
              </a:rPr>
              <a:t>Laser on : Laser off  ::  2 :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28600" y="1066800"/>
            <a:ext cx="3810001" cy="1752600"/>
            <a:chOff x="228599" y="4419600"/>
            <a:chExt cx="3810001" cy="1752600"/>
          </a:xfrm>
        </p:grpSpPr>
        <p:grpSp>
          <p:nvGrpSpPr>
            <p:cNvPr id="6" name="Group 5"/>
            <p:cNvGrpSpPr/>
            <p:nvPr/>
          </p:nvGrpSpPr>
          <p:grpSpPr>
            <a:xfrm>
              <a:off x="228599" y="4495800"/>
              <a:ext cx="3733801" cy="1600200"/>
              <a:chOff x="22514799" y="25905593"/>
              <a:chExt cx="4433888" cy="1828542"/>
            </a:xfrm>
            <a:noFill/>
          </p:grpSpPr>
          <p:grpSp>
            <p:nvGrpSpPr>
              <p:cNvPr id="7" name="Group 548"/>
              <p:cNvGrpSpPr/>
              <p:nvPr/>
            </p:nvGrpSpPr>
            <p:grpSpPr>
              <a:xfrm>
                <a:off x="22514799" y="27073559"/>
                <a:ext cx="2979979" cy="434578"/>
                <a:chOff x="21709567" y="27169095"/>
                <a:chExt cx="2979979" cy="434578"/>
              </a:xfrm>
              <a:grpFill/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21709567" y="27169095"/>
                  <a:ext cx="958232" cy="42203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Garamond" pitchFamily="18" charset="0"/>
                    </a:rPr>
                    <a:t>where</a:t>
                  </a:r>
                  <a:endParaRPr lang="en-US" dirty="0">
                    <a:latin typeface="Garamond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3917783" y="27172786"/>
                  <a:ext cx="771763" cy="43088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Garamond" pitchFamily="18" charset="0"/>
                    </a:rPr>
                    <a:t>and</a:t>
                  </a:r>
                  <a:endParaRPr lang="en-US" dirty="0">
                    <a:latin typeface="Garamond" pitchFamily="18" charset="0"/>
                  </a:endParaRPr>
                </a:p>
              </p:txBody>
            </p:sp>
          </p:grpSp>
          <p:pic>
            <p:nvPicPr>
              <p:cNvPr id="8" name="Picture 1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605287" y="25905593"/>
                <a:ext cx="4343400" cy="81915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9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3551440" y="26981660"/>
                <a:ext cx="1171575" cy="752475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443397" y="26962610"/>
                <a:ext cx="1114425" cy="72390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228600" y="4419600"/>
              <a:ext cx="3810000" cy="1752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86200" y="1883153"/>
            <a:ext cx="5105396" cy="4250947"/>
            <a:chOff x="3810008" y="1066801"/>
            <a:chExt cx="5105396" cy="4250947"/>
          </a:xfrm>
        </p:grpSpPr>
        <p:grpSp>
          <p:nvGrpSpPr>
            <p:cNvPr id="30" name="Group 29"/>
            <p:cNvGrpSpPr/>
            <p:nvPr/>
          </p:nvGrpSpPr>
          <p:grpSpPr>
            <a:xfrm>
              <a:off x="3810008" y="1066801"/>
              <a:ext cx="5105396" cy="4250947"/>
              <a:chOff x="3851562" y="838201"/>
              <a:chExt cx="5105396" cy="4250947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7108" y="838201"/>
                <a:ext cx="4777264" cy="4250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3851562" y="887108"/>
                <a:ext cx="5105396" cy="3913501"/>
                <a:chOff x="26281614" y="26896351"/>
                <a:chExt cx="5785657" cy="4397281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 rot="16200000">
                  <a:off x="25623692" y="29506007"/>
                  <a:ext cx="1699507" cy="383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latin typeface="Garamond" pitchFamily="18" charset="0"/>
                    </a:rPr>
                    <a:t>Asymmetry (A)</a:t>
                  </a:r>
                  <a:endParaRPr lang="en-US" sz="1600" b="1" dirty="0">
                    <a:latin typeface="Garamond" pitchFamily="18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9238036" y="30913226"/>
                  <a:ext cx="2829235" cy="380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latin typeface="Garamond" pitchFamily="18" charset="0"/>
                    </a:rPr>
                    <a:t>Distance from beam (mm)</a:t>
                  </a:r>
                  <a:endParaRPr lang="en-US" sz="1600" b="1" dirty="0">
                    <a:latin typeface="Garamond" pitchFamily="18" charset="0"/>
                  </a:endParaRPr>
                </a:p>
              </p:txBody>
            </p:sp>
            <p:grpSp>
              <p:nvGrpSpPr>
                <p:cNvPr id="24" name="Group 507"/>
                <p:cNvGrpSpPr/>
                <p:nvPr/>
              </p:nvGrpSpPr>
              <p:grpSpPr>
                <a:xfrm>
                  <a:off x="27378874" y="26896351"/>
                  <a:ext cx="2961334" cy="1659953"/>
                  <a:chOff x="27378874" y="26943649"/>
                  <a:chExt cx="2961334" cy="1659953"/>
                </a:xfrm>
              </p:grpSpPr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7378874" y="26943649"/>
                    <a:ext cx="2961334" cy="16599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500" dirty="0" smtClean="0">
                        <a:latin typeface="Garamond" pitchFamily="18" charset="0"/>
                      </a:rPr>
                      <a:t>Run time : 84 min</a:t>
                    </a:r>
                  </a:p>
                  <a:p>
                    <a:r>
                      <a:rPr lang="en-US" sz="1500" dirty="0" smtClean="0">
                        <a:latin typeface="Garamond" pitchFamily="18" charset="0"/>
                      </a:rPr>
                      <a:t>Run # : 21325</a:t>
                    </a:r>
                  </a:p>
                  <a:p>
                    <a:r>
                      <a:rPr lang="en-US" sz="1500" dirty="0" smtClean="0">
                        <a:latin typeface="Garamond" pitchFamily="18" charset="0"/>
                      </a:rPr>
                      <a:t>Beam : 150 </a:t>
                    </a:r>
                    <a:r>
                      <a:rPr lang="el-GR" sz="1500" dirty="0" smtClean="0">
                        <a:latin typeface="Garamond" pitchFamily="18" charset="0"/>
                      </a:rPr>
                      <a:t>μ</a:t>
                    </a:r>
                    <a:r>
                      <a:rPr lang="en-US" sz="1500" dirty="0" smtClean="0">
                        <a:latin typeface="Garamond" pitchFamily="18" charset="0"/>
                      </a:rPr>
                      <a:t>A</a:t>
                    </a:r>
                  </a:p>
                  <a:p>
                    <a:r>
                      <a:rPr lang="en-US" sz="1500" dirty="0" smtClean="0">
                        <a:latin typeface="Garamond" pitchFamily="18" charset="0"/>
                      </a:rPr>
                      <a:t>IHWP : in</a:t>
                    </a:r>
                  </a:p>
                  <a:p>
                    <a:r>
                      <a:rPr lang="en-US" sz="1500" dirty="0" smtClean="0">
                        <a:latin typeface="Garamond" pitchFamily="18" charset="0"/>
                      </a:rPr>
                      <a:t>Theory  </a:t>
                    </a:r>
                  </a:p>
                  <a:p>
                    <a:r>
                      <a:rPr lang="en-US" sz="1500" b="1" dirty="0" smtClean="0">
                        <a:latin typeface="Garamond" pitchFamily="18" charset="0"/>
                      </a:rPr>
                      <a:t>Polarization: 90.4 % +/- 0.7%</a:t>
                    </a:r>
                  </a:p>
                </p:txBody>
              </p:sp>
              <p:cxnSp>
                <p:nvCxnSpPr>
                  <p:cNvPr id="26" name="Straight Connector 25"/>
                  <p:cNvCxnSpPr/>
                  <p:nvPr/>
                </p:nvCxnSpPr>
                <p:spPr>
                  <a:xfrm rot="16200000" flipH="1">
                    <a:off x="28695975" y="27689579"/>
                    <a:ext cx="0" cy="9625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38" name="TextBox 37"/>
            <p:cNvSpPr txBox="1"/>
            <p:nvPr/>
          </p:nvSpPr>
          <p:spPr>
            <a:xfrm>
              <a:off x="7481825" y="1126748"/>
              <a:ext cx="137160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Garamond" pitchFamily="18" charset="0"/>
                </a:rPr>
                <a:t>using Plane-2</a:t>
              </a:r>
              <a:endParaRPr lang="en-US" sz="1600" b="1" dirty="0">
                <a:latin typeface="Garamond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1000" y="3042843"/>
            <a:ext cx="3465029" cy="3205557"/>
            <a:chOff x="381000" y="3042843"/>
            <a:chExt cx="3465029" cy="3205557"/>
          </a:xfrm>
        </p:grpSpPr>
        <p:grpSp>
          <p:nvGrpSpPr>
            <p:cNvPr id="31" name="Group 30"/>
            <p:cNvGrpSpPr/>
            <p:nvPr/>
          </p:nvGrpSpPr>
          <p:grpSpPr>
            <a:xfrm>
              <a:off x="381000" y="3042843"/>
              <a:ext cx="3465029" cy="3205557"/>
              <a:chOff x="268771" y="1066800"/>
              <a:chExt cx="3465029" cy="3205557"/>
            </a:xfrm>
          </p:grpSpPr>
          <p:pic>
            <p:nvPicPr>
              <p:cNvPr id="27" name="Picture 26" descr="asymmetry_laseroff_2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8771" y="1066800"/>
                <a:ext cx="3465029" cy="3205557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286000" y="3676710"/>
                <a:ext cx="13256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Garamond" pitchFamily="18" charset="0"/>
                  </a:rPr>
                  <a:t>Strip number</a:t>
                </a:r>
                <a:endParaRPr lang="en-US" sz="1600" b="1" dirty="0">
                  <a:latin typeface="Garamond" pitchFamily="18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2362200" y="3276600"/>
              <a:ext cx="114300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Garamond" pitchFamily="18" charset="0"/>
                </a:rPr>
                <a:t>Laser OFF</a:t>
              </a:r>
              <a:endParaRPr lang="en-US" sz="1600" b="1" dirty="0">
                <a:latin typeface="Garamond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edet_cartoon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6476" y="990600"/>
            <a:ext cx="6244124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Polarization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57200" y="838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Garamond" pitchFamily="18" charset="0"/>
              </a:rPr>
              <a:t>we know:</a:t>
            </a:r>
          </a:p>
          <a:p>
            <a:pPr indent="-274320" algn="just">
              <a:buFont typeface="Wingdings" pitchFamily="2" charset="2"/>
              <a:buChar char="ü"/>
            </a:pPr>
            <a:r>
              <a:rPr lang="en-US" dirty="0" smtClean="0">
                <a:latin typeface="Garamond" pitchFamily="18" charset="0"/>
              </a:rPr>
              <a:t>e-beam energy, </a:t>
            </a:r>
          </a:p>
          <a:p>
            <a:pPr indent="-274320" algn="just">
              <a:buFont typeface="Wingdings" pitchFamily="2" charset="2"/>
              <a:buChar char="ü"/>
            </a:pPr>
            <a:r>
              <a:rPr lang="en-US" dirty="0" smtClean="0">
                <a:latin typeface="Garamond" pitchFamily="18" charset="0"/>
              </a:rPr>
              <a:t>magnet field map,</a:t>
            </a:r>
          </a:p>
          <a:p>
            <a:pPr indent="-274320" algn="just">
              <a:buFont typeface="Wingdings" pitchFamily="2" charset="2"/>
              <a:buChar char="ü"/>
            </a:pPr>
            <a:r>
              <a:rPr lang="en-US" dirty="0" smtClean="0">
                <a:latin typeface="Garamond" pitchFamily="18" charset="0"/>
              </a:rPr>
              <a:t>detector location &amp; geometry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04800" y="5879068"/>
            <a:ext cx="85344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Garamond" pitchFamily="18" charset="0"/>
              </a:rPr>
              <a:t>Fitting the calculated asymmetry to the measured asymmetry gives us the beam polarization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02575" y="3542336"/>
            <a:ext cx="1752600" cy="572464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 tIns="9144" rIns="0" bIns="9144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momentum of Compton recoil e</a:t>
            </a:r>
            <a:r>
              <a:rPr lang="en-US" baseline="30000" dirty="0" smtClean="0">
                <a:latin typeface="Garamond" pitchFamily="18" charset="0"/>
              </a:rPr>
              <a:t>-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51" name="Down Arrow 50"/>
          <p:cNvSpPr/>
          <p:nvPr/>
        </p:nvSpPr>
        <p:spPr bwMode="auto">
          <a:xfrm>
            <a:off x="1547750" y="2045525"/>
            <a:ext cx="228600" cy="30480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38201" y="2362200"/>
            <a:ext cx="1676399" cy="6463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deviation from nominal e-beam 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 bwMode="auto">
          <a:xfrm rot="5400000">
            <a:off x="1503474" y="3256072"/>
            <a:ext cx="345061" cy="7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3" name="Straight Arrow Connector 112"/>
          <p:cNvCxnSpPr/>
          <p:nvPr/>
        </p:nvCxnSpPr>
        <p:spPr bwMode="auto">
          <a:xfrm rot="5400000">
            <a:off x="1504266" y="4399865"/>
            <a:ext cx="344269" cy="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304800" y="4639270"/>
            <a:ext cx="3124200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Garamond" pitchFamily="18" charset="0"/>
              </a:rPr>
              <a:t>Compton asymmetry is precisely known from QED as a function of momentum</a:t>
            </a:r>
            <a:endParaRPr lang="en-US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Outline</a:t>
            </a: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2209800" y="1295400"/>
            <a:ext cx="4876800" cy="386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smtClean="0">
                <a:latin typeface="Garamond" pitchFamily="18" charset="0"/>
                <a:ea typeface="MS Gothic" pitchFamily="49" charset="-128"/>
              </a:rPr>
              <a:t>Qweak Polarimetry requirements</a:t>
            </a:r>
          </a:p>
          <a:p>
            <a:pPr marL="273050" indent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smtClean="0">
                <a:latin typeface="Garamond" pitchFamily="18" charset="0"/>
                <a:ea typeface="MS Gothic" pitchFamily="49" charset="-128"/>
              </a:rPr>
              <a:t>Hall – C Compton Overview</a:t>
            </a:r>
          </a:p>
          <a:p>
            <a:pPr marL="273050" indent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smtClean="0">
                <a:latin typeface="Garamond" pitchFamily="18" charset="0"/>
                <a:ea typeface="MS Gothic" pitchFamily="49" charset="-128"/>
              </a:rPr>
              <a:t>Electron detector </a:t>
            </a:r>
          </a:p>
          <a:p>
            <a:pPr marL="273050" indent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smtClean="0">
                <a:latin typeface="Garamond" pitchFamily="18" charset="0"/>
                <a:ea typeface="MS Gothic" pitchFamily="49" charset="-128"/>
              </a:rPr>
              <a:t>Data Acquisition</a:t>
            </a:r>
          </a:p>
          <a:p>
            <a:pPr marL="273050" indent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smtClean="0">
                <a:latin typeface="Garamond" pitchFamily="18" charset="0"/>
                <a:ea typeface="MS Gothic" pitchFamily="49" charset="-128"/>
              </a:rPr>
              <a:t>Analysis approach</a:t>
            </a:r>
          </a:p>
          <a:p>
            <a:pPr marL="273050" indent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smtClean="0">
                <a:latin typeface="Garamond" pitchFamily="18" charset="0"/>
                <a:ea typeface="MS Gothic" pitchFamily="49" charset="-128"/>
              </a:rPr>
              <a:t>Preliminary results</a:t>
            </a:r>
            <a:endParaRPr lang="en-US" sz="2200" dirty="0">
              <a:latin typeface="Garamond" pitchFamily="18" charset="0"/>
              <a:ea typeface="MS Gothic" pitchFamily="49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04800" y="2895600"/>
            <a:ext cx="5029200" cy="3462550"/>
            <a:chOff x="304800" y="2895600"/>
            <a:chExt cx="5029200" cy="346255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04800" y="2895600"/>
              <a:ext cx="4972108" cy="3462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2667000" y="5943600"/>
              <a:ext cx="2667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Garamond" pitchFamily="18" charset="0"/>
                </a:rPr>
                <a:t>effective pitch parameter fit</a:t>
              </a:r>
              <a:endParaRPr lang="en-US" sz="1600" b="1" dirty="0">
                <a:latin typeface="Garamond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7800" y="3517076"/>
              <a:ext cx="6620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Plane 2</a:t>
              </a:r>
              <a:endParaRPr lang="en-US" sz="12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95600" y="3521126"/>
              <a:ext cx="6620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Plane 3</a:t>
              </a:r>
              <a:endParaRPr lang="en-US" sz="12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43400" y="3517075"/>
              <a:ext cx="6620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Plane 4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Polarization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" y="961817"/>
            <a:ext cx="83058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The Compton edge for the theoretical Compton asymmetry is fixed at 17.6 mm from the beam (based on known beam parameters and detector geometry)</a:t>
            </a:r>
          </a:p>
          <a:p>
            <a:pPr marL="274320"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Polarization is obtained by performing a two parameter fit with </a:t>
            </a:r>
            <a:r>
              <a:rPr lang="en-US" sz="2000" b="1" dirty="0" smtClean="0">
                <a:latin typeface="Garamond" pitchFamily="18" charset="0"/>
              </a:rPr>
              <a:t>polarization </a:t>
            </a:r>
            <a:r>
              <a:rPr lang="en-US" sz="2000" dirty="0" smtClean="0">
                <a:latin typeface="Garamond" pitchFamily="18" charset="0"/>
              </a:rPr>
              <a:t>and </a:t>
            </a:r>
            <a:r>
              <a:rPr lang="en-US" sz="2000" b="1" dirty="0" smtClean="0">
                <a:latin typeface="Garamond" pitchFamily="18" charset="0"/>
              </a:rPr>
              <a:t>effective pitch</a:t>
            </a:r>
            <a:endParaRPr lang="en-US" sz="2000" dirty="0" smtClean="0">
              <a:latin typeface="Garamond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365065" y="3440875"/>
            <a:ext cx="3309860" cy="2599968"/>
            <a:chOff x="5917949" y="3200400"/>
            <a:chExt cx="3172105" cy="2447568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5565" y="3200400"/>
              <a:ext cx="2758345" cy="2160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5502643" y="4049764"/>
              <a:ext cx="1107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Asymmetry (A)</a:t>
              </a:r>
              <a:endParaRPr lang="en-US" sz="1200" dirty="0">
                <a:latin typeface="Garamond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16812" y="5370969"/>
              <a:ext cx="1773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Distance from beam (mm)</a:t>
              </a:r>
              <a:endParaRPr lang="en-US" sz="1200" dirty="0">
                <a:latin typeface="Garamond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32794" y="3438168"/>
              <a:ext cx="1221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Garamond" pitchFamily="18" charset="0"/>
                </a:rPr>
                <a:t>Polarization:</a:t>
              </a:r>
            </a:p>
            <a:p>
              <a:r>
                <a:rPr lang="en-US" sz="1200" dirty="0" smtClean="0">
                  <a:latin typeface="Garamond" pitchFamily="18" charset="0"/>
                </a:rPr>
                <a:t>90.4 % +/- 0.7%</a:t>
              </a:r>
              <a:endParaRPr lang="en-US" sz="1200" dirty="0">
                <a:latin typeface="Garamond" pitchFamily="18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532794" y="3200400"/>
              <a:ext cx="1100021" cy="276999"/>
              <a:chOff x="7532794" y="3200400"/>
              <a:chExt cx="1100021" cy="276999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rot="16200000" flipH="1">
                <a:off x="8387605" y="3116757"/>
                <a:ext cx="0" cy="4904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7532794" y="3200400"/>
                <a:ext cx="6226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Garamond" pitchFamily="18" charset="0"/>
                  </a:rPr>
                  <a:t>Theory</a:t>
                </a:r>
                <a:endParaRPr lang="en-US" sz="1200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4038600" y="2133600"/>
            <a:ext cx="4419600" cy="762000"/>
            <a:chOff x="4114800" y="2133600"/>
            <a:chExt cx="4419600" cy="762000"/>
          </a:xfrm>
        </p:grpSpPr>
        <p:grpSp>
          <p:nvGrpSpPr>
            <p:cNvPr id="7" name="Group 6"/>
            <p:cNvGrpSpPr/>
            <p:nvPr/>
          </p:nvGrpSpPr>
          <p:grpSpPr>
            <a:xfrm>
              <a:off x="4191000" y="2209800"/>
              <a:ext cx="4267200" cy="545668"/>
              <a:chOff x="35540939" y="12104463"/>
              <a:chExt cx="7192952" cy="1079637"/>
            </a:xfrm>
            <a:noFill/>
          </p:grpSpPr>
          <p:pic>
            <p:nvPicPr>
              <p:cNvPr id="8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540939" y="12104463"/>
                <a:ext cx="4444670" cy="947453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9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097023" y="12224997"/>
                <a:ext cx="1636868" cy="959103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0036534" y="12278725"/>
                <a:ext cx="1060170" cy="66984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Garamond" pitchFamily="18" charset="0"/>
                  </a:rPr>
                  <a:t>where</a:t>
                </a:r>
                <a:endParaRPr lang="en-US" sz="1600" dirty="0">
                  <a:latin typeface="Garamond" pitchFamily="18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 bwMode="auto">
            <a:xfrm>
              <a:off x="4114800" y="2133600"/>
              <a:ext cx="4419600" cy="7620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Gothic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8166" y="838201"/>
            <a:ext cx="5636834" cy="5181599"/>
            <a:chOff x="1900265" y="838200"/>
            <a:chExt cx="6042287" cy="5765356"/>
          </a:xfrm>
        </p:grpSpPr>
        <p:pic>
          <p:nvPicPr>
            <p:cNvPr id="13" name="Picture 12" descr="pol.preliminary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5295" y="838200"/>
              <a:ext cx="5665576" cy="5410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27252" y="6192615"/>
              <a:ext cx="1715300" cy="41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Run Number</a:t>
              </a:r>
              <a:endParaRPr lang="en-US" dirty="0">
                <a:latin typeface="Garamond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158757" y="1808310"/>
              <a:ext cx="1878918" cy="39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Polarization</a:t>
              </a:r>
              <a:r>
                <a:rPr lang="en-US" sz="1600" dirty="0" smtClean="0">
                  <a:latin typeface="Garamond" pitchFamily="18" charset="0"/>
                </a:rPr>
                <a:t>(%)</a:t>
              </a:r>
              <a:endParaRPr lang="en-US" sz="1600" dirty="0">
                <a:latin typeface="Garamond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1447557" y="3635333"/>
              <a:ext cx="1301313" cy="39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Error</a:t>
              </a:r>
              <a:r>
                <a:rPr lang="en-US" sz="1600" dirty="0" smtClean="0">
                  <a:latin typeface="Garamond" pitchFamily="18" charset="0"/>
                </a:rPr>
                <a:t> (%)</a:t>
              </a:r>
              <a:endParaRPr lang="en-US" sz="1600" dirty="0">
                <a:latin typeface="Garamond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1303160" y="5091444"/>
              <a:ext cx="1610908" cy="39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time in min</a:t>
              </a:r>
              <a:endParaRPr lang="en-US" dirty="0">
                <a:latin typeface="Garamond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71079" y="956134"/>
              <a:ext cx="3022197" cy="445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Garamond" pitchFamily="18" charset="0"/>
                </a:rPr>
                <a:t>PRELIMINARY</a:t>
              </a:r>
              <a:endParaRPr lang="en-US" sz="2000" b="1" dirty="0">
                <a:latin typeface="Garamond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8F8F8"/>
                </a:solidFill>
                <a:latin typeface="Garamond" pitchFamily="18" charset="0"/>
              </a:rPr>
              <a:t>Preliminary Polarization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21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91200" y="914400"/>
            <a:ext cx="312419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144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 42 days of Compton data</a:t>
            </a:r>
          </a:p>
          <a:p>
            <a:pPr indent="-9144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 each point represents a </a:t>
            </a:r>
            <a:br>
              <a:rPr lang="en-US" sz="2000" dirty="0" smtClean="0">
                <a:latin typeface="Garamond" pitchFamily="18" charset="0"/>
              </a:rPr>
            </a:br>
            <a:r>
              <a:rPr lang="en-US" sz="2000" dirty="0" smtClean="0">
                <a:latin typeface="Garamond" pitchFamily="18" charset="0"/>
              </a:rPr>
              <a:t>  ~ 1 hr run</a:t>
            </a:r>
          </a:p>
          <a:p>
            <a:pPr indent="-9144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 only Partial systematic error (due to strip – pitch) included</a:t>
            </a:r>
          </a:p>
          <a:p>
            <a:pPr indent="-9144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 the dotted vertical lines represent spot changes on the photocathode</a:t>
            </a:r>
          </a:p>
          <a:p>
            <a:pPr indent="-9144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 the dashed vertical line represents  Re-activation</a:t>
            </a:r>
          </a:p>
          <a:p>
            <a:pPr indent="-9144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Garamond" pitchFamily="18" charset="0"/>
              </a:rPr>
              <a:t> on an average the beam current was ~ 160 </a:t>
            </a:r>
            <a:r>
              <a:rPr lang="el-GR" sz="2000" dirty="0" smtClean="0">
                <a:latin typeface="Garamond" pitchFamily="18" charset="0"/>
              </a:rPr>
              <a:t>μ</a:t>
            </a:r>
            <a:r>
              <a:rPr lang="en-US" sz="2000" dirty="0" smtClean="0">
                <a:latin typeface="Garamond" pitchFamily="18" charset="0"/>
              </a:rPr>
              <a:t>A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6200" y="5772090"/>
            <a:ext cx="6296406" cy="586264"/>
            <a:chOff x="495795" y="5772090"/>
            <a:chExt cx="8177150" cy="586264"/>
          </a:xfrm>
        </p:grpSpPr>
        <p:sp>
          <p:nvSpPr>
            <p:cNvPr id="17" name="TextBox 16"/>
            <p:cNvSpPr txBox="1"/>
            <p:nvPr/>
          </p:nvSpPr>
          <p:spPr>
            <a:xfrm>
              <a:off x="3733509" y="5772090"/>
              <a:ext cx="1215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42 days</a:t>
              </a:r>
              <a:endParaRPr lang="en-US" dirty="0">
                <a:latin typeface="Garamond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5795" y="6019800"/>
              <a:ext cx="1781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Garamond" pitchFamily="18" charset="0"/>
                </a:rPr>
                <a:t>Apr 1, 2011</a:t>
              </a:r>
              <a:endParaRPr lang="en-US" sz="1600" dirty="0">
                <a:latin typeface="Garamond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29301" y="6019800"/>
              <a:ext cx="1843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Garamond" pitchFamily="18" charset="0"/>
                </a:rPr>
                <a:t>May 12, 2011</a:t>
              </a:r>
              <a:endParaRPr lang="en-US" sz="1600" dirty="0">
                <a:latin typeface="Garamond" pitchFamily="18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5007428" y="5995895"/>
              <a:ext cx="2514600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10800000">
              <a:off x="1287483" y="5972145"/>
              <a:ext cx="2375065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2756848" y="22098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Spot change</a:t>
            </a:r>
            <a:endParaRPr lang="en-US" dirty="0">
              <a:latin typeface="Garamond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3962400" y="2360612"/>
            <a:ext cx="228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752600" y="2526268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reactivation</a:t>
            </a:r>
            <a:endParaRPr lang="en-US" dirty="0">
              <a:latin typeface="Garamond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rot="10800000">
            <a:off x="1630680" y="2700667"/>
            <a:ext cx="27432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efficiency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429000" y="838200"/>
            <a:ext cx="5715000" cy="5638800"/>
            <a:chOff x="3200400" y="838200"/>
            <a:chExt cx="5638800" cy="5638800"/>
          </a:xfrm>
        </p:grpSpPr>
        <p:grpSp>
          <p:nvGrpSpPr>
            <p:cNvPr id="13" name="Group 12"/>
            <p:cNvGrpSpPr/>
            <p:nvPr/>
          </p:nvGrpSpPr>
          <p:grpSpPr>
            <a:xfrm>
              <a:off x="3200400" y="838200"/>
              <a:ext cx="5638800" cy="5638800"/>
              <a:chOff x="990600" y="838200"/>
              <a:chExt cx="5638800" cy="5638800"/>
            </a:xfrm>
          </p:grpSpPr>
          <p:pic>
            <p:nvPicPr>
              <p:cNvPr id="7" name="Picture 6" descr="quantum efficiency.jpe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90600" y="838200"/>
                <a:ext cx="5638800" cy="56388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647397" y="2171397"/>
                <a:ext cx="1688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Garamond" pitchFamily="18" charset="0"/>
                  </a:rPr>
                  <a:t>Polarization</a:t>
                </a:r>
                <a:r>
                  <a:rPr lang="en-US" sz="1600" dirty="0" smtClean="0">
                    <a:latin typeface="Garamond" pitchFamily="18" charset="0"/>
                  </a:rPr>
                  <a:t>(%)</a:t>
                </a:r>
                <a:endParaRPr lang="en-US" sz="1600" dirty="0">
                  <a:latin typeface="Garamond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635729" y="4698270"/>
                <a:ext cx="1688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Garamond" pitchFamily="18" charset="0"/>
                  </a:rPr>
                  <a:t>Polarization</a:t>
                </a:r>
                <a:r>
                  <a:rPr lang="en-US" sz="1600" dirty="0" smtClean="0">
                    <a:latin typeface="Garamond" pitchFamily="18" charset="0"/>
                  </a:rPr>
                  <a:t>(%)</a:t>
                </a:r>
                <a:endParaRPr lang="en-US" sz="1600" dirty="0">
                  <a:latin typeface="Garamond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245196" y="6096000"/>
                <a:ext cx="2393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Garamond" pitchFamily="18" charset="0"/>
                  </a:rPr>
                  <a:t>Quantum Efficiency (%)</a:t>
                </a:r>
                <a:endParaRPr lang="en-US" dirty="0">
                  <a:latin typeface="Garamond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666007" y="3505200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aramond" pitchFamily="18" charset="0"/>
                </a:rPr>
                <a:t>Time (</a:t>
              </a:r>
              <a:r>
                <a:rPr lang="en-US" dirty="0" err="1" smtClean="0">
                  <a:latin typeface="Garamond" pitchFamily="18" charset="0"/>
                </a:rPr>
                <a:t>a.u</a:t>
              </a:r>
              <a:r>
                <a:rPr lang="en-US" dirty="0" smtClean="0">
                  <a:latin typeface="Garamond" pitchFamily="18" charset="0"/>
                </a:rPr>
                <a:t>)</a:t>
              </a:r>
              <a:endParaRPr lang="en-US" dirty="0">
                <a:latin typeface="Garamond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200" y="838200"/>
            <a:ext cx="5334000" cy="3377863"/>
            <a:chOff x="457200" y="25063"/>
            <a:chExt cx="5334000" cy="3377863"/>
          </a:xfrm>
        </p:grpSpPr>
        <p:sp>
          <p:nvSpPr>
            <p:cNvPr id="15" name="TextBox 14"/>
            <p:cNvSpPr txBox="1"/>
            <p:nvPr/>
          </p:nvSpPr>
          <p:spPr>
            <a:xfrm>
              <a:off x="457200" y="25063"/>
              <a:ext cx="5334000" cy="40011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pitchFamily="18" charset="0"/>
                </a:rPr>
                <a:t>Zooming into a region of consecutive spot changes:</a:t>
              </a:r>
              <a:endParaRPr lang="en-US" sz="2000" dirty="0">
                <a:latin typeface="Garamond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3400" y="2387263"/>
              <a:ext cx="2667000" cy="101566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pitchFamily="18" charset="0"/>
                </a:rPr>
                <a:t>Polarization was found to drop significantly before the spot move</a:t>
              </a:r>
              <a:endParaRPr lang="en-US" sz="2000" dirty="0">
                <a:latin typeface="Garamond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28800" y="1143000"/>
          <a:ext cx="5867400" cy="36880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00400"/>
                <a:gridCol w="2667000"/>
              </a:tblGrid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itchFamily="18" charset="0"/>
                        </a:rPr>
                        <a:t>Error Contribution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Garamond" pitchFamily="18" charset="0"/>
                        </a:rPr>
                        <a:t>(~)</a:t>
                      </a:r>
                      <a:r>
                        <a:rPr lang="en-US" sz="2000" dirty="0" smtClean="0">
                          <a:latin typeface="Garamond" pitchFamily="18" charset="0"/>
                        </a:rPr>
                        <a:t>Value</a:t>
                      </a:r>
                      <a:endParaRPr lang="en-US" sz="2000" dirty="0">
                        <a:solidFill>
                          <a:srgbClr val="C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Due to detector</a:t>
                      </a:r>
                      <a:r>
                        <a:rPr lang="en-US" sz="1800" baseline="0" dirty="0" smtClean="0">
                          <a:latin typeface="Garamond" pitchFamily="18" charset="0"/>
                        </a:rPr>
                        <a:t> strip size</a:t>
                      </a:r>
                      <a:endParaRPr lang="en-US" sz="1800" dirty="0">
                        <a:solidFill>
                          <a:schemeClr val="tx1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 0.2 %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Detector geometry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  <a:ea typeface="+mn-ea"/>
                          <a:cs typeface="+mn-cs"/>
                        </a:rPr>
                        <a:t>0.15</a:t>
                      </a:r>
                      <a:r>
                        <a:rPr lang="en-US" sz="1800" baseline="0" dirty="0" smtClean="0">
                          <a:latin typeface="Garamond" pitchFamily="18" charset="0"/>
                          <a:ea typeface="+mn-ea"/>
                          <a:cs typeface="+mn-cs"/>
                        </a:rPr>
                        <a:t> %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Difference between planes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0.2 %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Magnetic field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?</a:t>
                      </a: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Beam &amp; Laser Position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?</a:t>
                      </a: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  <a:ea typeface="Verdana" pitchFamily="34" charset="0"/>
                          <a:cs typeface="Verdana" pitchFamily="34" charset="0"/>
                        </a:rPr>
                        <a:t>Dead time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?</a:t>
                      </a: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  <a:ea typeface="Verdana" pitchFamily="34" charset="0"/>
                          <a:cs typeface="Verdana" pitchFamily="34" charset="0"/>
                        </a:rPr>
                        <a:t>TBD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?</a:t>
                      </a: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  <a:ea typeface="Verdana" pitchFamily="34" charset="0"/>
                          <a:cs typeface="Verdana" pitchFamily="34" charset="0"/>
                        </a:rPr>
                        <a:t>Laser</a:t>
                      </a:r>
                      <a:r>
                        <a:rPr lang="en-US" sz="1800" baseline="0" dirty="0" smtClean="0">
                          <a:latin typeface="Garamond" pitchFamily="18" charset="0"/>
                          <a:ea typeface="Verdana" pitchFamily="34" charset="0"/>
                          <a:cs typeface="Verdana" pitchFamily="34" charset="0"/>
                        </a:rPr>
                        <a:t> Polarization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99.5 +/- 0.4% (overall)</a:t>
                      </a: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  <a:ea typeface="Verdana" pitchFamily="34" charset="0"/>
                          <a:cs typeface="Verdana" pitchFamily="34" charset="0"/>
                        </a:rPr>
                        <a:t>Total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0.50</a:t>
                      </a:r>
                      <a:r>
                        <a:rPr lang="en-US" sz="1800" baseline="0" dirty="0" smtClean="0">
                          <a:latin typeface="Garamond" pitchFamily="18" charset="0"/>
                        </a:rPr>
                        <a:t> %</a:t>
                      </a:r>
                      <a:endParaRPr lang="en-US" sz="1800" dirty="0" smtClean="0">
                        <a:latin typeface="Garamond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400" y="53340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aramond" pitchFamily="18" charset="0"/>
              </a:rPr>
              <a:t>We don’t expect the unknown in the above table to be very large</a:t>
            </a:r>
            <a:endParaRPr lang="en-US" sz="20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3581400"/>
            <a:ext cx="7543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algn="just"/>
            <a:r>
              <a:rPr lang="en-US" sz="2200" dirty="0" smtClean="0">
                <a:latin typeface="Garamond" pitchFamily="18" charset="0"/>
              </a:rPr>
              <a:t>Next:</a:t>
            </a:r>
          </a:p>
          <a:p>
            <a:pPr lvl="1" indent="-457200" algn="just">
              <a:buFont typeface="Wingdings" pitchFamily="2" charset="2"/>
              <a:buChar char="ü"/>
            </a:pPr>
            <a:r>
              <a:rPr lang="en-US" sz="2200" dirty="0" smtClean="0">
                <a:latin typeface="Garamond" pitchFamily="18" charset="0"/>
              </a:rPr>
              <a:t>In our preparation for Qweak run-2, We have 4 active planes (already installed)</a:t>
            </a:r>
          </a:p>
          <a:p>
            <a:pPr lvl="1" indent="-457200" algn="just">
              <a:buFont typeface="Wingdings" pitchFamily="2" charset="2"/>
              <a:buChar char="ü"/>
            </a:pPr>
            <a:r>
              <a:rPr lang="en-US" sz="2200" dirty="0" smtClean="0">
                <a:latin typeface="Garamond" pitchFamily="18" charset="0"/>
              </a:rPr>
              <a:t>Adapting from experiences of run-1, we are using more noise-robust electronics, with a better control over signal correlations in adjacent channels. </a:t>
            </a:r>
          </a:p>
          <a:p>
            <a:pPr lvl="1" indent="-457200" algn="just">
              <a:buFont typeface="Wingdings" pitchFamily="2" charset="2"/>
              <a:buChar char="ü"/>
            </a:pPr>
            <a:r>
              <a:rPr lang="en-US" sz="2200" dirty="0" smtClean="0">
                <a:latin typeface="Garamond" pitchFamily="18" charset="0"/>
              </a:rPr>
              <a:t>All set to provide an independent absolute polarization measurement  for Hall-C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990600"/>
            <a:ext cx="7543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algn="just"/>
            <a:r>
              <a:rPr lang="en-US" sz="2200" dirty="0" smtClean="0">
                <a:latin typeface="Garamond" pitchFamily="18" charset="0"/>
              </a:rPr>
              <a:t>Accomplished:</a:t>
            </a:r>
          </a:p>
          <a:p>
            <a:pPr lvl="1" indent="-457200" algn="just">
              <a:buFont typeface="Wingdings" pitchFamily="2" charset="2"/>
              <a:buChar char="ü"/>
            </a:pPr>
            <a:r>
              <a:rPr lang="en-US" sz="2200" dirty="0" smtClean="0">
                <a:latin typeface="Garamond" pitchFamily="18" charset="0"/>
              </a:rPr>
              <a:t>This is the first Diamond micro-strip detector to be used as a tracking device in an experiment</a:t>
            </a:r>
          </a:p>
          <a:p>
            <a:pPr lvl="1" indent="-457200" algn="just">
              <a:buFont typeface="Wingdings" pitchFamily="2" charset="2"/>
              <a:buChar char="ü"/>
            </a:pPr>
            <a:r>
              <a:rPr lang="en-US" sz="2200" dirty="0" smtClean="0">
                <a:latin typeface="Garamond" pitchFamily="18" charset="0"/>
              </a:rPr>
              <a:t>Despite several challenges posed by the electronic noise environment, leading to strict trigger condition,  we achieved the design goal of &lt; 1% statistical uncertainty and projected low systematic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 smtClean="0"/>
              <a:t>Compton Team</a:t>
            </a:r>
          </a:p>
        </p:txBody>
      </p:sp>
      <p:sp>
        <p:nvSpPr>
          <p:cNvPr id="18435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Times New Roman" pitchFamily="18" charset="0"/>
                <a:cs typeface="Arial Unicode MS"/>
              </a:rPr>
              <a:t>PAVI 11</a:t>
            </a:r>
            <a:endParaRPr lang="en-US" dirty="0" smtClean="0">
              <a:latin typeface="Times New Roman" pitchFamily="18" charset="0"/>
              <a:cs typeface="Arial Unicode MS"/>
            </a:endParaRP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E078D4-604F-428F-88AD-60F0B553B14F}" type="slidenum">
              <a:rPr lang="en-US" smtClean="0">
                <a:latin typeface="Times New Roman" pitchFamily="18" charset="0"/>
                <a:cs typeface="Arial Unicode MS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 smtClean="0">
              <a:latin typeface="Times New Roman" pitchFamily="18" charset="0"/>
              <a:cs typeface="Arial Unicode MS"/>
            </a:endParaRP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066800" y="5879068"/>
            <a:ext cx="716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aramond" pitchFamily="18" charset="0"/>
                <a:ea typeface="MS Gothic" pitchFamily="49" charset="-128"/>
              </a:rPr>
              <a:t>This work was supported by U.S. </a:t>
            </a:r>
            <a:r>
              <a:rPr lang="en-US" b="1" dirty="0" err="1">
                <a:latin typeface="Garamond" pitchFamily="18" charset="0"/>
                <a:ea typeface="MS Gothic" pitchFamily="49" charset="-128"/>
              </a:rPr>
              <a:t>DoE</a:t>
            </a:r>
            <a:r>
              <a:rPr lang="en-US" b="1" dirty="0">
                <a:latin typeface="Garamond" pitchFamily="18" charset="0"/>
                <a:ea typeface="MS Gothic" pitchFamily="49" charset="-128"/>
              </a:rPr>
              <a:t>, </a:t>
            </a:r>
            <a:r>
              <a:rPr lang="en-US" sz="1200" b="1" dirty="0">
                <a:latin typeface="Garamond" pitchFamily="18" charset="0"/>
                <a:ea typeface="MS Gothic" pitchFamily="49" charset="-128"/>
              </a:rPr>
              <a:t>Grant Number: </a:t>
            </a:r>
            <a:r>
              <a:rPr lang="en-US" b="1" dirty="0" smtClean="0">
                <a:latin typeface="Garamond" pitchFamily="18" charset="0"/>
                <a:ea typeface="MS Gothic" pitchFamily="49" charset="-128"/>
              </a:rPr>
              <a:t>DE-FG02-07ER41528</a:t>
            </a:r>
            <a:endParaRPr lang="en-US" b="1" dirty="0">
              <a:latin typeface="Garamond" pitchFamily="18" charset="0"/>
              <a:ea typeface="MS Gothic" pitchFamily="49" charset="-128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idx="11"/>
          </p:nvPr>
        </p:nvSpPr>
        <p:spPr>
          <a:xfrm>
            <a:off x="3200400" y="6515100"/>
            <a:ext cx="2876550" cy="342900"/>
          </a:xfrm>
        </p:spPr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914400"/>
            <a:ext cx="7696200" cy="369331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Garamond" pitchFamily="18" charset="0"/>
              </a:rPr>
              <a:t>Institutions involved:</a:t>
            </a:r>
          </a:p>
          <a:p>
            <a:endParaRPr lang="en-US" u="sng" dirty="0" smtClean="0">
              <a:latin typeface="Garamond" pitchFamily="18" charset="0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College of William and Mary (</a:t>
            </a:r>
            <a:r>
              <a:rPr lang="el-GR" dirty="0" smtClean="0">
                <a:latin typeface="Garamond" pitchFamily="18" charset="0"/>
              </a:rPr>
              <a:t>γ </a:t>
            </a:r>
            <a:r>
              <a:rPr lang="en-US" dirty="0" smtClean="0">
                <a:latin typeface="Garamond" pitchFamily="18" charset="0"/>
              </a:rPr>
              <a:t>- </a:t>
            </a: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detector)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Jefferson Lab (all subsystems)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Mississippi State University (e - detector)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MIT Bates (magnets, vacuum – can, detector holder, previous </a:t>
            </a:r>
            <a:r>
              <a:rPr lang="en-US" dirty="0" err="1" smtClean="0">
                <a:solidFill>
                  <a:srgbClr val="002060"/>
                </a:solidFill>
                <a:latin typeface="Garamond" pitchFamily="18" charset="0"/>
              </a:rPr>
              <a:t>CsI</a:t>
            </a: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 crystal for </a:t>
            </a:r>
            <a:r>
              <a:rPr lang="el-GR" dirty="0" smtClean="0">
                <a:latin typeface="Garamond" pitchFamily="18" charset="0"/>
              </a:rPr>
              <a:t>γ </a:t>
            </a:r>
            <a:r>
              <a:rPr lang="en-US" dirty="0" smtClean="0">
                <a:latin typeface="Garamond" pitchFamily="18" charset="0"/>
              </a:rPr>
              <a:t>- </a:t>
            </a: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detector)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TRIUMF (Qweak Amplifier Discriminator boards)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University of Manitoba (e - detector)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University of Virginia (laser and </a:t>
            </a:r>
            <a:r>
              <a:rPr lang="el-GR" dirty="0" smtClean="0">
                <a:latin typeface="Garamond" pitchFamily="18" charset="0"/>
              </a:rPr>
              <a:t>γ </a:t>
            </a:r>
            <a:r>
              <a:rPr lang="en-US" dirty="0" smtClean="0">
                <a:latin typeface="Garamond" pitchFamily="18" charset="0"/>
              </a:rPr>
              <a:t>- </a:t>
            </a: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detector)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University of Winnipeg (e - detector)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 Yerevan Physics Institute</a:t>
            </a:r>
            <a:br>
              <a:rPr lang="en-US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(</a:t>
            </a:r>
            <a:r>
              <a:rPr lang="el-GR" dirty="0" smtClean="0">
                <a:latin typeface="Garamond" pitchFamily="18" charset="0"/>
              </a:rPr>
              <a:t>γ </a:t>
            </a:r>
            <a:r>
              <a:rPr lang="en-US" dirty="0" smtClean="0">
                <a:latin typeface="Garamond" pitchFamily="18" charset="0"/>
              </a:rPr>
              <a:t>- </a:t>
            </a:r>
            <a:r>
              <a:rPr lang="en-US" dirty="0" smtClean="0">
                <a:solidFill>
                  <a:srgbClr val="002060"/>
                </a:solidFill>
                <a:latin typeface="Garamond" pitchFamily="18" charset="0"/>
              </a:rPr>
              <a:t>detector and help with e - detector)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4611676"/>
            <a:ext cx="1295400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aramond" pitchFamily="18" charset="0"/>
              </a:rPr>
              <a:t>Alphabetical order</a:t>
            </a:r>
            <a:endParaRPr lang="en-US" sz="1200" dirty="0">
              <a:latin typeface="Garamond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0292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 pitchFamily="18" charset="0"/>
              </a:rPr>
              <a:t>This presentation was made possible due to significant contribution from </a:t>
            </a:r>
          </a:p>
          <a:p>
            <a:pPr algn="ctr"/>
            <a:r>
              <a:rPr lang="en-US" dirty="0" smtClean="0">
                <a:latin typeface="Garamond" pitchFamily="18" charset="0"/>
              </a:rPr>
              <a:t>Dipangkar Dutta, Vladas Tvaskis and Donald Jones</a:t>
            </a:r>
            <a:endParaRPr lang="en-US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0511" y="5791200"/>
            <a:ext cx="508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Garamond" pitchFamily="18" charset="0"/>
              </a:rPr>
              <a:t>The author can be contacted at narayan@jlab.org</a:t>
            </a:r>
            <a:endParaRPr lang="en-US" sz="2000" dirty="0">
              <a:latin typeface="Garamond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71600"/>
            <a:ext cx="9144000" cy="4002975"/>
            <a:chOff x="0" y="838200"/>
            <a:chExt cx="9144000" cy="4002975"/>
          </a:xfrm>
        </p:grpSpPr>
        <p:pic>
          <p:nvPicPr>
            <p:cNvPr id="10" name="Picture 9" descr="qweak_collab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38200"/>
              <a:ext cx="9144000" cy="39672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5202" y="4471843"/>
              <a:ext cx="6387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Garamond" pitchFamily="18" charset="0"/>
                </a:rPr>
                <a:t>Qweak Collaboration, July 2011 @ College of William and Mary</a:t>
              </a:r>
              <a:endParaRPr lang="en-US" b="1" dirty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subtraction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43000" y="914400"/>
          <a:ext cx="6010275" cy="1981200"/>
        </p:xfrm>
        <a:graphic>
          <a:graphicData uri="http://schemas.openxmlformats.org/presentationml/2006/ole">
            <p:oleObj spid="_x0000_s1026" name="Microsoft Equation 3.0" r:id="rId4" imgW="3466800" imgH="1143000" progId="Equation.3">
              <p:embed/>
            </p:oleObj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9600" y="3429000"/>
            <a:ext cx="3820886" cy="2914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32958" y="3429000"/>
            <a:ext cx="3745282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236494" y="5943600"/>
            <a:ext cx="11455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Garamond" pitchFamily="18" charset="0"/>
              </a:rPr>
              <a:t>strip number</a:t>
            </a:r>
            <a:endParaRPr lang="en-US" sz="1500" dirty="0">
              <a:latin typeface="Garamond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5943600"/>
            <a:ext cx="11455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Garamond" pitchFamily="18" charset="0"/>
              </a:rPr>
              <a:t>strip number</a:t>
            </a:r>
            <a:endParaRPr lang="en-US" sz="1500" dirty="0"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506858" y="4621660"/>
            <a:ext cx="25560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Garamond" pitchFamily="18" charset="0"/>
              </a:rPr>
              <a:t>charge normalized laser off hits</a:t>
            </a:r>
            <a:endParaRPr lang="en-US" sz="1500" dirty="0"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684141" y="4697860"/>
            <a:ext cx="25560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Garamond" pitchFamily="18" charset="0"/>
              </a:rPr>
              <a:t>charge normalized laser off hits</a:t>
            </a:r>
            <a:endParaRPr lang="en-US" sz="1500" dirty="0">
              <a:latin typeface="Garamond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6564" y="3833336"/>
            <a:ext cx="1125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 pitchFamily="18" charset="0"/>
              </a:rPr>
              <a:t>Run # 21327</a:t>
            </a:r>
          </a:p>
          <a:p>
            <a:r>
              <a:rPr lang="en-US" sz="1400" b="1" dirty="0" smtClean="0">
                <a:latin typeface="Garamond" pitchFamily="18" charset="0"/>
              </a:rPr>
              <a:t>Beam ON</a:t>
            </a:r>
          </a:p>
          <a:p>
            <a:r>
              <a:rPr lang="en-US" sz="1400" b="1" dirty="0" smtClean="0">
                <a:latin typeface="Garamond" pitchFamily="18" charset="0"/>
              </a:rPr>
              <a:t>Laser Off</a:t>
            </a:r>
            <a:endParaRPr lang="en-US" sz="1400" b="1" dirty="0">
              <a:latin typeface="Garamond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38800" y="3319046"/>
            <a:ext cx="3064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itchFamily="18" charset="0"/>
              </a:rPr>
              <a:t>After electronic noise subtraction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3886200"/>
            <a:ext cx="1125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 pitchFamily="18" charset="0"/>
              </a:rPr>
              <a:t>Run # 21327</a:t>
            </a:r>
          </a:p>
          <a:p>
            <a:r>
              <a:rPr lang="en-US" sz="1400" b="1" dirty="0" smtClean="0">
                <a:latin typeface="Garamond" pitchFamily="18" charset="0"/>
              </a:rPr>
              <a:t>Beam ON</a:t>
            </a:r>
          </a:p>
          <a:p>
            <a:r>
              <a:rPr lang="en-US" sz="1400" b="1" dirty="0" smtClean="0">
                <a:latin typeface="Garamond" pitchFamily="18" charset="0"/>
              </a:rPr>
              <a:t>Laser Off</a:t>
            </a:r>
            <a:endParaRPr lang="en-US" sz="1400" b="1" dirty="0">
              <a:latin typeface="Garamond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5358" y="3319046"/>
            <a:ext cx="3186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itchFamily="18" charset="0"/>
              </a:rPr>
              <a:t>before electronic noise subtraction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diamond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7" name="Group 71"/>
          <p:cNvGraphicFramePr>
            <a:graphicFrameLocks noGrp="1"/>
          </p:cNvGraphicFramePr>
          <p:nvPr>
            <p:ph sz="half" idx="4294967295"/>
          </p:nvPr>
        </p:nvGraphicFramePr>
        <p:xfrm>
          <a:off x="76200" y="1423988"/>
          <a:ext cx="7162800" cy="3757615"/>
        </p:xfrm>
        <a:graphic>
          <a:graphicData uri="http://schemas.openxmlformats.org/drawingml/2006/table">
            <a:tbl>
              <a:tblPr/>
              <a:tblGrid>
                <a:gridCol w="3505200"/>
                <a:gridCol w="1828800"/>
                <a:gridCol w="1828800"/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굴림" charset="-127"/>
                        </a:rPr>
                        <a:t>Property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굴림" charset="-127"/>
                        </a:rPr>
                        <a:t>Silicon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굴림" charset="-127"/>
                        </a:rPr>
                        <a:t>Diamond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Band Gap (eV)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1.12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5.45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Electron/Hole mobility (cm</a:t>
                      </a:r>
                      <a:r>
                        <a:rPr kumimoji="0" lang="en-US" altLang="ko-K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2</a:t>
                      </a: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/Vs)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1450/500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2200/1600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Saturation velocity (cm/s)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0.8x10</a:t>
                      </a:r>
                      <a:r>
                        <a:rPr kumimoji="0" lang="en-US" altLang="ko-K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7</a:t>
                      </a:r>
                      <a:endParaRPr kumimoji="0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굴림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2x10</a:t>
                      </a:r>
                      <a:r>
                        <a:rPr kumimoji="0" lang="en-US" altLang="ko-K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7</a:t>
                      </a:r>
                      <a:endParaRPr kumimoji="0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굴림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Breakdown field (V/m)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3x10</a:t>
                      </a:r>
                      <a:r>
                        <a:rPr kumimoji="0" lang="en-US" altLang="ko-K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5</a:t>
                      </a:r>
                      <a:endParaRPr kumimoji="0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굴림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2.2x10</a:t>
                      </a:r>
                      <a:r>
                        <a:rPr kumimoji="0" lang="en-US" altLang="ko-K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7</a:t>
                      </a:r>
                      <a:endParaRPr kumimoji="0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굴림" charset="-127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Dielectric Constant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11.9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5.7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Displacement energy (eV)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13-20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43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e-h creation energy (eV)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3.6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13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Av. e-h pairs per MIP per micron 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89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36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Charge collection distance (micron)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full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charset="-127"/>
                        </a:rPr>
                        <a:t>~250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7191375" y="1846263"/>
            <a:ext cx="1928813" cy="3352800"/>
            <a:chOff x="7224713" y="1752600"/>
            <a:chExt cx="1928812" cy="3352800"/>
          </a:xfrm>
        </p:grpSpPr>
        <p:sp>
          <p:nvSpPr>
            <p:cNvPr id="9" name="Text Box 50"/>
            <p:cNvSpPr txBox="1">
              <a:spLocks noChangeArrowheads="1"/>
            </p:cNvSpPr>
            <p:nvPr/>
          </p:nvSpPr>
          <p:spPr bwMode="auto">
            <a:xfrm>
              <a:off x="7224713" y="1752600"/>
              <a:ext cx="192881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>
                  <a:solidFill>
                    <a:srgbClr val="FF3300"/>
                  </a:solidFill>
                  <a:latin typeface="Comic Sans MS" pitchFamily="66" charset="0"/>
                  <a:ea typeface="Gulim" pitchFamily="34" charset="-127"/>
                </a:rPr>
                <a:t>Low leakage </a:t>
              </a:r>
            </a:p>
            <a:p>
              <a:r>
                <a:rPr lang="en-US" altLang="ko-KR" sz="1400">
                  <a:solidFill>
                    <a:srgbClr val="FF3300"/>
                  </a:solidFill>
                  <a:latin typeface="Comic Sans MS" pitchFamily="66" charset="0"/>
                  <a:ea typeface="Gulim" pitchFamily="34" charset="-127"/>
                </a:rPr>
                <a:t>current, short noise</a:t>
              </a:r>
            </a:p>
          </p:txBody>
        </p:sp>
        <p:grpSp>
          <p:nvGrpSpPr>
            <p:cNvPr id="10" name="Group 72"/>
            <p:cNvGrpSpPr>
              <a:grpSpLocks/>
            </p:cNvGrpSpPr>
            <p:nvPr/>
          </p:nvGrpSpPr>
          <p:grpSpPr bwMode="auto">
            <a:xfrm>
              <a:off x="7315200" y="2286000"/>
              <a:ext cx="1339850" cy="533400"/>
              <a:chOff x="4608" y="1440"/>
              <a:chExt cx="844" cy="336"/>
            </a:xfrm>
          </p:grpSpPr>
          <p:sp>
            <p:nvSpPr>
              <p:cNvPr id="16" name="AutoShape 51"/>
              <p:cNvSpPr>
                <a:spLocks/>
              </p:cNvSpPr>
              <p:nvPr/>
            </p:nvSpPr>
            <p:spPr bwMode="auto">
              <a:xfrm>
                <a:off x="4608" y="1440"/>
                <a:ext cx="48" cy="336"/>
              </a:xfrm>
              <a:prstGeom prst="rightBrace">
                <a:avLst>
                  <a:gd name="adj1" fmla="val 58333"/>
                  <a:gd name="adj2" fmla="val 50000"/>
                </a:avLst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en-US">
                  <a:solidFill>
                    <a:srgbClr val="FF3300"/>
                  </a:solidFill>
                  <a:latin typeface="Comic Sans MS" pitchFamily="66" charset="0"/>
                  <a:ea typeface="Gulim" pitchFamily="34" charset="-127"/>
                </a:endParaRPr>
              </a:p>
            </p:txBody>
          </p:sp>
          <p:sp>
            <p:nvSpPr>
              <p:cNvPr id="17" name="Text Box 52"/>
              <p:cNvSpPr txBox="1">
                <a:spLocks noChangeArrowheads="1"/>
              </p:cNvSpPr>
              <p:nvPr/>
            </p:nvSpPr>
            <p:spPr bwMode="auto">
              <a:xfrm>
                <a:off x="4752" y="1440"/>
                <a:ext cx="700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400">
                    <a:solidFill>
                      <a:srgbClr val="FF3300"/>
                    </a:solidFill>
                    <a:latin typeface="Comic Sans MS" pitchFamily="66" charset="0"/>
                    <a:ea typeface="Gulim" pitchFamily="34" charset="-127"/>
                  </a:rPr>
                  <a:t>Fast signal</a:t>
                </a:r>
              </a:p>
              <a:p>
                <a:r>
                  <a:rPr lang="en-US" altLang="ko-KR" sz="1400">
                    <a:solidFill>
                      <a:srgbClr val="FF3300"/>
                    </a:solidFill>
                    <a:latin typeface="Comic Sans MS" pitchFamily="66" charset="0"/>
                    <a:ea typeface="Gulim" pitchFamily="34" charset="-127"/>
                  </a:rPr>
                  <a:t>collection</a:t>
                </a:r>
              </a:p>
            </p:txBody>
          </p:sp>
        </p:grpSp>
        <p:sp>
          <p:nvSpPr>
            <p:cNvPr id="11" name="Text Box 53"/>
            <p:cNvSpPr txBox="1">
              <a:spLocks noChangeArrowheads="1"/>
            </p:cNvSpPr>
            <p:nvPr/>
          </p:nvSpPr>
          <p:spPr bwMode="auto">
            <a:xfrm>
              <a:off x="7239000" y="3200400"/>
              <a:ext cx="1725613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>
                  <a:solidFill>
                    <a:srgbClr val="FF3300"/>
                  </a:solidFill>
                  <a:latin typeface="Comic Sans MS" pitchFamily="66" charset="0"/>
                  <a:ea typeface="Gulim" pitchFamily="34" charset="-127"/>
                </a:rPr>
                <a:t>Low capacitance, </a:t>
              </a:r>
            </a:p>
            <a:p>
              <a:r>
                <a:rPr lang="en-US" altLang="ko-KR" sz="1400">
                  <a:solidFill>
                    <a:srgbClr val="FF3300"/>
                  </a:solidFill>
                  <a:latin typeface="Comic Sans MS" pitchFamily="66" charset="0"/>
                  <a:ea typeface="Gulim" pitchFamily="34" charset="-127"/>
                </a:rPr>
                <a:t>noise</a:t>
              </a:r>
            </a:p>
          </p:txBody>
        </p:sp>
        <p:sp>
          <p:nvSpPr>
            <p:cNvPr id="12" name="Text Box 54"/>
            <p:cNvSpPr txBox="1">
              <a:spLocks noChangeArrowheads="1"/>
            </p:cNvSpPr>
            <p:nvPr/>
          </p:nvSpPr>
          <p:spPr bwMode="auto">
            <a:xfrm>
              <a:off x="7234238" y="3657600"/>
              <a:ext cx="18081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>
                  <a:solidFill>
                    <a:srgbClr val="FF3300"/>
                  </a:solidFill>
                  <a:latin typeface="Comic Sans MS" pitchFamily="66" charset="0"/>
                  <a:ea typeface="Gulim" pitchFamily="34" charset="-127"/>
                </a:rPr>
                <a:t>Radiation hardness</a:t>
              </a:r>
            </a:p>
          </p:txBody>
        </p:sp>
        <p:grpSp>
          <p:nvGrpSpPr>
            <p:cNvPr id="13" name="Group 73"/>
            <p:cNvGrpSpPr>
              <a:grpSpLocks/>
            </p:cNvGrpSpPr>
            <p:nvPr/>
          </p:nvGrpSpPr>
          <p:grpSpPr bwMode="auto">
            <a:xfrm>
              <a:off x="7315200" y="4343400"/>
              <a:ext cx="1022350" cy="762000"/>
              <a:chOff x="4752" y="2736"/>
              <a:chExt cx="644" cy="480"/>
            </a:xfrm>
          </p:grpSpPr>
          <p:sp>
            <p:nvSpPr>
              <p:cNvPr id="14" name="AutoShape 55"/>
              <p:cNvSpPr>
                <a:spLocks/>
              </p:cNvSpPr>
              <p:nvPr/>
            </p:nvSpPr>
            <p:spPr bwMode="auto">
              <a:xfrm>
                <a:off x="4752" y="2736"/>
                <a:ext cx="48" cy="480"/>
              </a:xfrm>
              <a:prstGeom prst="rightBrace">
                <a:avLst>
                  <a:gd name="adj1" fmla="val 83333"/>
                  <a:gd name="adj2" fmla="val 50000"/>
                </a:avLst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en-US">
                  <a:solidFill>
                    <a:srgbClr val="FF3300"/>
                  </a:solidFill>
                  <a:latin typeface="Comic Sans MS" pitchFamily="66" charset="0"/>
                  <a:ea typeface="Gulim" pitchFamily="34" charset="-127"/>
                </a:endParaRPr>
              </a:p>
            </p:txBody>
          </p:sp>
          <p:sp>
            <p:nvSpPr>
              <p:cNvPr id="15" name="Text Box 56"/>
              <p:cNvSpPr txBox="1">
                <a:spLocks noChangeArrowheads="1"/>
              </p:cNvSpPr>
              <p:nvPr/>
            </p:nvSpPr>
            <p:spPr bwMode="auto">
              <a:xfrm>
                <a:off x="4848" y="2794"/>
                <a:ext cx="54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400">
                    <a:solidFill>
                      <a:schemeClr val="accent2"/>
                    </a:solidFill>
                    <a:latin typeface="Comic Sans MS" pitchFamily="66" charset="0"/>
                    <a:ea typeface="Gulim" pitchFamily="34" charset="-127"/>
                  </a:rPr>
                  <a:t>Smaller </a:t>
                </a:r>
              </a:p>
              <a:p>
                <a:r>
                  <a:rPr lang="en-US" altLang="ko-KR" sz="1400">
                    <a:solidFill>
                      <a:schemeClr val="accent2"/>
                    </a:solidFill>
                    <a:latin typeface="Comic Sans MS" pitchFamily="66" charset="0"/>
                    <a:ea typeface="Gulim" pitchFamily="34" charset="-127"/>
                  </a:rPr>
                  <a:t>signal</a:t>
                </a: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Qweak and Polarimetry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9144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Garamond" pitchFamily="18" charset="0"/>
              </a:rPr>
              <a:t>The  Qweak experiment aims to measure the weak charge of the proton with a precision of 4.1%, by measuring the parity violating asymmetry in polarized e-p elastic scattering with a precision of 2.5%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2133600"/>
          <a:ext cx="5699569" cy="2442210"/>
        </p:xfrm>
        <a:graphic>
          <a:graphicData uri="http://schemas.openxmlformats.org/drawingml/2006/table">
            <a:tbl>
              <a:tblPr lastRow="1" bandRow="1">
                <a:tableStyleId>{5DA37D80-6434-44D0-A028-1B22A696006F}</a:tableStyleId>
              </a:tblPr>
              <a:tblGrid>
                <a:gridCol w="3505200"/>
                <a:gridCol w="1085850"/>
                <a:gridCol w="1108519"/>
              </a:tblGrid>
              <a:tr h="0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 smtClean="0">
                          <a:latin typeface="Garamond" pitchFamily="18" charset="0"/>
                        </a:rPr>
                        <a:t>Qweak Error Budget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>
                          <a:latin typeface="Garamond" pitchFamily="18" charset="0"/>
                        </a:rPr>
                        <a:t>Uncertainty </a:t>
                      </a:r>
                      <a:r>
                        <a:rPr lang="en-US" sz="1400" u="none" strike="noStrike" dirty="0" smtClean="0">
                          <a:latin typeface="Garamond" pitchFamily="18" charset="0"/>
                        </a:rPr>
                        <a:t>        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400" u="none" strike="noStrike" dirty="0" smtClean="0">
                          <a:latin typeface="Garamond" pitchFamily="18" charset="0"/>
                        </a:rPr>
                        <a:t>δ</a:t>
                      </a:r>
                      <a:r>
                        <a:rPr lang="en-US" sz="1400" u="none" strike="noStrike" dirty="0" smtClean="0">
                          <a:latin typeface="Garamond" pitchFamily="18" charset="0"/>
                        </a:rPr>
                        <a:t>APV/APV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-GR" sz="1400" u="none" strike="noStrike" dirty="0" smtClean="0">
                          <a:latin typeface="Garamond" pitchFamily="18" charset="0"/>
                        </a:rPr>
                        <a:t>δ</a:t>
                      </a:r>
                      <a:r>
                        <a:rPr lang="en-US" sz="1400" u="none" strike="noStrike" dirty="0" err="1" smtClean="0">
                          <a:latin typeface="Garamond" pitchFamily="18" charset="0"/>
                        </a:rPr>
                        <a:t>Qw</a:t>
                      </a:r>
                      <a:r>
                        <a:rPr lang="en-US" sz="1400" u="none" strike="noStrike" dirty="0" smtClean="0">
                          <a:latin typeface="Garamond" pitchFamily="18" charset="0"/>
                        </a:rPr>
                        <a:t>/</a:t>
                      </a:r>
                      <a:r>
                        <a:rPr lang="en-US" sz="1400" u="none" strike="noStrike" dirty="0" err="1" smtClean="0">
                          <a:latin typeface="Garamond" pitchFamily="18" charset="0"/>
                        </a:rPr>
                        <a:t>Qw</a:t>
                      </a:r>
                      <a:r>
                        <a:rPr lang="en-US" sz="1400" u="none" strike="noStrike" dirty="0" smtClean="0">
                          <a:latin typeface="Garamond" pitchFamily="18" charset="0"/>
                        </a:rPr>
                        <a:t>          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Statistical   (~</a:t>
                      </a:r>
                      <a:r>
                        <a:rPr lang="en-US" sz="1500" u="none" strike="noStrike" dirty="0" smtClean="0">
                          <a:latin typeface="Garamond" pitchFamily="18" charset="0"/>
                        </a:rPr>
                        <a:t>2500 </a:t>
                      </a:r>
                      <a:r>
                        <a:rPr lang="en-US" sz="1500" u="none" strike="noStrike" dirty="0">
                          <a:latin typeface="Garamond" pitchFamily="18" charset="0"/>
                        </a:rPr>
                        <a:t>hours at 150 </a:t>
                      </a:r>
                      <a:r>
                        <a:rPr lang="en-US" sz="1500" u="none" strike="noStrike" dirty="0" err="1">
                          <a:latin typeface="Garamond" pitchFamily="18" charset="0"/>
                        </a:rPr>
                        <a:t>μA</a:t>
                      </a:r>
                      <a:r>
                        <a:rPr lang="en-US" sz="1500" u="none" strike="noStrike" dirty="0">
                          <a:latin typeface="Garamond" pitchFamily="18" charset="0"/>
                        </a:rPr>
                        <a:t>)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2.1%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3.2%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Systematic: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2.6%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u="none" strike="noStrike" dirty="0" smtClean="0">
                          <a:latin typeface="Garamond" pitchFamily="18" charset="0"/>
                        </a:rPr>
                        <a:t>Hadronic </a:t>
                      </a:r>
                      <a:r>
                        <a:rPr lang="en-US" sz="1500" u="none" strike="noStrike" dirty="0">
                          <a:latin typeface="Garamond" pitchFamily="18" charset="0"/>
                        </a:rPr>
                        <a:t>structure </a:t>
                      </a:r>
                      <a:r>
                        <a:rPr lang="en-US" sz="1500" u="none" strike="noStrike" dirty="0" smtClean="0">
                          <a:latin typeface="Garamond" pitchFamily="18" charset="0"/>
                        </a:rPr>
                        <a:t>uncertainties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Garamond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1.5%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0" u="none" strike="noStrike" dirty="0">
                          <a:solidFill>
                            <a:srgbClr val="FF0000"/>
                          </a:solidFill>
                          <a:latin typeface="Garamond" pitchFamily="18" charset="0"/>
                        </a:rPr>
                        <a:t>    Beam polarimetry                               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dirty="0">
                          <a:solidFill>
                            <a:srgbClr val="FF0000"/>
                          </a:solidFill>
                          <a:latin typeface="Garamond" pitchFamily="18" charset="0"/>
                        </a:rPr>
                        <a:t>1.0%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 dirty="0">
                          <a:solidFill>
                            <a:srgbClr val="FF0000"/>
                          </a:solidFill>
                          <a:latin typeface="Garamond" pitchFamily="18" charset="0"/>
                        </a:rPr>
                        <a:t>1.5%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    Effective  Q</a:t>
                      </a:r>
                      <a:r>
                        <a:rPr lang="en-US" sz="1500" u="none" strike="noStrike" baseline="30000" dirty="0">
                          <a:latin typeface="Garamond" pitchFamily="18" charset="0"/>
                        </a:rPr>
                        <a:t>2</a:t>
                      </a:r>
                      <a:r>
                        <a:rPr lang="en-US" sz="1500" u="none" strike="noStrike" dirty="0">
                          <a:latin typeface="Garamond" pitchFamily="18" charset="0"/>
                        </a:rPr>
                        <a:t> determination              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0.5%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1.0%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    Backgrounds                                             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0.5%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0.7%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    Helicity-correlated beam properties                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0.5%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0.7%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Total:                                                  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2.5%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latin typeface="Garamond" pitchFamily="18" charset="0"/>
                        </a:rPr>
                        <a:t>4.1%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484006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Garamond" pitchFamily="18" charset="0"/>
              </a:rPr>
              <a:t>The Hall-C Moller polarimeter is the highest precision polarimeter at JLab, however it is periodic, invasive and operates only at low currents..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77000" y="3075297"/>
            <a:ext cx="1717341" cy="879900"/>
            <a:chOff x="6858004" y="3108878"/>
            <a:chExt cx="1645785" cy="517588"/>
          </a:xfrm>
        </p:grpSpPr>
        <p:sp>
          <p:nvSpPr>
            <p:cNvPr id="9" name="Pentagon 8"/>
            <p:cNvSpPr/>
            <p:nvPr/>
          </p:nvSpPr>
          <p:spPr bwMode="auto">
            <a:xfrm rot="10800000">
              <a:off x="6858004" y="3108878"/>
              <a:ext cx="1533526" cy="493059"/>
            </a:xfrm>
            <a:prstGeom prst="homePlat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MS Gothic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04049" y="3137644"/>
              <a:ext cx="1499740" cy="488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one of the largest experimental contribution to the error budget </a:t>
              </a:r>
              <a:endParaRPr lang="en-US" sz="12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762000" y="5602069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dirty="0" smtClean="0">
                <a:latin typeface="Garamond" pitchFamily="18" charset="0"/>
              </a:rPr>
              <a:t>The new Compton polarimeter is </a:t>
            </a:r>
            <a:r>
              <a:rPr lang="en-US" b="1" dirty="0" smtClean="0">
                <a:latin typeface="Garamond" pitchFamily="18" charset="0"/>
              </a:rPr>
              <a:t>continuous</a:t>
            </a:r>
            <a:r>
              <a:rPr lang="en-US" dirty="0" smtClean="0">
                <a:latin typeface="Garamond" pitchFamily="18" charset="0"/>
              </a:rPr>
              <a:t>, </a:t>
            </a:r>
            <a:r>
              <a:rPr lang="en-US" b="1" dirty="0" smtClean="0">
                <a:latin typeface="Garamond" pitchFamily="18" charset="0"/>
              </a:rPr>
              <a:t>non invasive </a:t>
            </a:r>
            <a:r>
              <a:rPr lang="en-US" dirty="0" smtClean="0">
                <a:latin typeface="Garamond" pitchFamily="18" charset="0"/>
              </a:rPr>
              <a:t>and can operate at </a:t>
            </a:r>
            <a:r>
              <a:rPr lang="en-US" b="1" dirty="0" smtClean="0">
                <a:latin typeface="Garamond" pitchFamily="18" charset="0"/>
              </a:rPr>
              <a:t>high currents</a:t>
            </a:r>
            <a:r>
              <a:rPr lang="en-US" dirty="0" smtClean="0">
                <a:latin typeface="Garamond" pitchFamily="18" charset="0"/>
              </a:rPr>
              <a:t>.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465124" y="2133600"/>
            <a:ext cx="2069276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aramond" pitchFamily="18" charset="0"/>
              </a:rPr>
              <a:t>Qweak talk</a:t>
            </a:r>
            <a:r>
              <a:rPr lang="en-US" i="1" dirty="0" smtClean="0">
                <a:latin typeface="Garamond" pitchFamily="18" charset="0"/>
              </a:rPr>
              <a:t>: Katherine Myers, Sept 8</a:t>
            </a:r>
            <a:endParaRPr lang="en-US" i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parameter fit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3105835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x = 17.6 - (strip # of edge - strip # of </a:t>
            </a:r>
            <a:r>
              <a:rPr lang="en-US" dirty="0" err="1" smtClean="0">
                <a:latin typeface="Garamond" pitchFamily="18" charset="0"/>
              </a:rPr>
              <a:t>histogrammed</a:t>
            </a:r>
            <a:r>
              <a:rPr lang="en-US" dirty="0" smtClean="0">
                <a:latin typeface="Garamond" pitchFamily="18" charset="0"/>
              </a:rPr>
              <a:t> bin)*strip_pitch</a:t>
            </a:r>
          </a:p>
          <a:p>
            <a:endParaRPr lang="en-US" dirty="0" smtClean="0">
              <a:latin typeface="Garamond" pitchFamily="18" charset="0"/>
            </a:endParaRPr>
          </a:p>
          <a:p>
            <a:r>
              <a:rPr lang="en-US" dirty="0" smtClean="0">
                <a:latin typeface="Garamond" pitchFamily="18" charset="0"/>
              </a:rPr>
              <a:t>x = 17.6 - (strip # of edge - strip # of </a:t>
            </a:r>
            <a:r>
              <a:rPr lang="en-US" dirty="0" err="1" smtClean="0">
                <a:latin typeface="Garamond" pitchFamily="18" charset="0"/>
              </a:rPr>
              <a:t>histogrammed</a:t>
            </a:r>
            <a:r>
              <a:rPr lang="en-US" dirty="0" smtClean="0">
                <a:latin typeface="Garamond" pitchFamily="18" charset="0"/>
              </a:rPr>
              <a:t> bin)*strip_pitch * P2 </a:t>
            </a:r>
            <a:endParaRPr lang="en-US" dirty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aramond" pitchFamily="18" charset="0"/>
              </a:rPr>
              <a:t>Input Reconditioning Stage</a:t>
            </a:r>
            <a:endParaRPr lang="en-US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0" name="Group 83"/>
          <p:cNvGrpSpPr/>
          <p:nvPr/>
        </p:nvGrpSpPr>
        <p:grpSpPr>
          <a:xfrm>
            <a:off x="892911" y="1676400"/>
            <a:ext cx="7565289" cy="3472790"/>
            <a:chOff x="1380853" y="1253198"/>
            <a:chExt cx="7149737" cy="3472790"/>
          </a:xfrm>
        </p:grpSpPr>
        <p:grpSp>
          <p:nvGrpSpPr>
            <p:cNvPr id="12" name="Group 51"/>
            <p:cNvGrpSpPr/>
            <p:nvPr/>
          </p:nvGrpSpPr>
          <p:grpSpPr>
            <a:xfrm>
              <a:off x="2388326" y="1371600"/>
              <a:ext cx="3707674" cy="3200400"/>
              <a:chOff x="1576252" y="1371600"/>
              <a:chExt cx="3707674" cy="3200400"/>
            </a:xfrm>
          </p:grpSpPr>
          <p:grpSp>
            <p:nvGrpSpPr>
              <p:cNvPr id="29" name="Group 5"/>
              <p:cNvGrpSpPr/>
              <p:nvPr/>
            </p:nvGrpSpPr>
            <p:grpSpPr>
              <a:xfrm>
                <a:off x="1865862" y="2438400"/>
                <a:ext cx="1296258" cy="677204"/>
                <a:chOff x="1484862" y="1676400"/>
                <a:chExt cx="1296258" cy="677204"/>
              </a:xfrm>
            </p:grpSpPr>
            <p:sp>
              <p:nvSpPr>
                <p:cNvPr id="59" name="Rectangle 3"/>
                <p:cNvSpPr/>
                <p:nvPr/>
              </p:nvSpPr>
              <p:spPr>
                <a:xfrm>
                  <a:off x="1484862" y="1676400"/>
                  <a:ext cx="1296258" cy="67720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4"/>
                <p:cNvSpPr txBox="1"/>
                <p:nvPr/>
              </p:nvSpPr>
              <p:spPr>
                <a:xfrm>
                  <a:off x="1628891" y="1747168"/>
                  <a:ext cx="1102395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 smtClean="0">
                      <a:latin typeface="Garamond" pitchFamily="18" charset="0"/>
                    </a:rPr>
                    <a:t>Rising  Edge Detection</a:t>
                  </a:r>
                  <a:endParaRPr lang="en-US" sz="1500" dirty="0">
                    <a:latin typeface="Garamond" pitchFamily="18" charset="0"/>
                  </a:endParaRPr>
                </a:p>
              </p:txBody>
            </p:sp>
          </p:grpSp>
          <p:grpSp>
            <p:nvGrpSpPr>
              <p:cNvPr id="30" name="Group 6"/>
              <p:cNvGrpSpPr/>
              <p:nvPr/>
            </p:nvGrpSpPr>
            <p:grpSpPr>
              <a:xfrm>
                <a:off x="3810000" y="1371600"/>
                <a:ext cx="1447800" cy="1066800"/>
                <a:chOff x="914400" y="1371600"/>
                <a:chExt cx="1447800" cy="1066800"/>
              </a:xfrm>
            </p:grpSpPr>
            <p:sp>
              <p:nvSpPr>
                <p:cNvPr id="57" name="Rectangle 7"/>
                <p:cNvSpPr/>
                <p:nvPr/>
              </p:nvSpPr>
              <p:spPr>
                <a:xfrm>
                  <a:off x="990600" y="1371600"/>
                  <a:ext cx="1371600" cy="10668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8"/>
                <p:cNvSpPr txBox="1"/>
                <p:nvPr/>
              </p:nvSpPr>
              <p:spPr>
                <a:xfrm>
                  <a:off x="914400" y="1447800"/>
                  <a:ext cx="144780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smtClean="0"/>
                    <a:t>Pulse Width</a:t>
                  </a:r>
                </a:p>
                <a:p>
                  <a:pPr algn="ctr"/>
                  <a:r>
                    <a:rPr lang="en-US" sz="1400" smtClean="0"/>
                    <a:t>Adjustment</a:t>
                  </a:r>
                </a:p>
                <a:p>
                  <a:pPr algn="ctr"/>
                  <a:r>
                    <a:rPr lang="en-US" sz="1400" smtClean="0"/>
                    <a:t>of Trigger output</a:t>
                  </a:r>
                </a:p>
                <a:p>
                  <a:pPr algn="ctr"/>
                  <a:r>
                    <a:rPr lang="en-US" sz="1400" smtClean="0"/>
                    <a:t>(counting circuit)</a:t>
                  </a:r>
                  <a:endParaRPr lang="en-US" sz="1400"/>
                </a:p>
              </p:txBody>
            </p:sp>
          </p:grpSp>
          <p:grpSp>
            <p:nvGrpSpPr>
              <p:cNvPr id="31" name="Group 13"/>
              <p:cNvGrpSpPr/>
              <p:nvPr/>
            </p:nvGrpSpPr>
            <p:grpSpPr>
              <a:xfrm>
                <a:off x="3836126" y="2590800"/>
                <a:ext cx="1447800" cy="1066800"/>
                <a:chOff x="3200400" y="2971800"/>
                <a:chExt cx="1447800" cy="1066800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3250474" y="2971800"/>
                  <a:ext cx="1371600" cy="10668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200400" y="2997926"/>
                  <a:ext cx="144780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smtClean="0"/>
                    <a:t>Pulse Width</a:t>
                  </a:r>
                </a:p>
                <a:p>
                  <a:pPr algn="ctr"/>
                  <a:r>
                    <a:rPr lang="en-US" sz="1400" smtClean="0"/>
                    <a:t>Adjustment</a:t>
                  </a:r>
                </a:p>
                <a:p>
                  <a:pPr algn="ctr"/>
                  <a:r>
                    <a:rPr lang="en-US" sz="1400" smtClean="0"/>
                    <a:t>of Pipeline Delay</a:t>
                  </a:r>
                </a:p>
                <a:p>
                  <a:pPr algn="ctr"/>
                  <a:r>
                    <a:rPr lang="en-US" sz="1400" smtClean="0"/>
                    <a:t>(counting circuit)</a:t>
                  </a:r>
                </a:p>
              </p:txBody>
            </p:sp>
          </p:grpSp>
          <p:grpSp>
            <p:nvGrpSpPr>
              <p:cNvPr id="32" name="Group 48"/>
              <p:cNvGrpSpPr/>
              <p:nvPr/>
            </p:nvGrpSpPr>
            <p:grpSpPr>
              <a:xfrm>
                <a:off x="1600200" y="1447800"/>
                <a:ext cx="2283551" cy="515036"/>
                <a:chOff x="1600200" y="1295400"/>
                <a:chExt cx="2283551" cy="515036"/>
              </a:xfrm>
            </p:grpSpPr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2585902" y="1447800"/>
                  <a:ext cx="1297849" cy="3176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" name="Group 19"/>
                <p:cNvGrpSpPr/>
                <p:nvPr/>
              </p:nvGrpSpPr>
              <p:grpSpPr>
                <a:xfrm>
                  <a:off x="1600200" y="1295400"/>
                  <a:ext cx="1009650" cy="515036"/>
                  <a:chOff x="1447800" y="914400"/>
                  <a:chExt cx="1009650" cy="515036"/>
                </a:xfrm>
              </p:grpSpPr>
              <p:sp>
                <p:nvSpPr>
                  <p:cNvPr id="53" name="Rounded Rectangle 52"/>
                  <p:cNvSpPr/>
                  <p:nvPr/>
                </p:nvSpPr>
                <p:spPr>
                  <a:xfrm>
                    <a:off x="1447800" y="914400"/>
                    <a:ext cx="990600" cy="515036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1466850" y="962025"/>
                    <a:ext cx="990600" cy="467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C00000"/>
                        </a:solidFill>
                      </a:rPr>
                      <a:t>Trigger width</a:t>
                    </a:r>
                    <a:endParaRPr lang="en-US" sz="1200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grpSp>
            <p:nvGrpSpPr>
              <p:cNvPr id="33" name="Group 49"/>
              <p:cNvGrpSpPr/>
              <p:nvPr/>
            </p:nvGrpSpPr>
            <p:grpSpPr>
              <a:xfrm>
                <a:off x="1576252" y="3352800"/>
                <a:ext cx="2317024" cy="381000"/>
                <a:chOff x="1576252" y="3352800"/>
                <a:chExt cx="2317024" cy="381000"/>
              </a:xfrm>
            </p:grpSpPr>
            <p:grpSp>
              <p:nvGrpSpPr>
                <p:cNvPr id="47" name="Group 20"/>
                <p:cNvGrpSpPr/>
                <p:nvPr/>
              </p:nvGrpSpPr>
              <p:grpSpPr>
                <a:xfrm>
                  <a:off x="1576252" y="3352800"/>
                  <a:ext cx="1143000" cy="381000"/>
                  <a:chOff x="1397726" y="914400"/>
                  <a:chExt cx="1143000" cy="381000"/>
                </a:xfrm>
              </p:grpSpPr>
              <p:sp>
                <p:nvSpPr>
                  <p:cNvPr id="49" name="Rounded Rectangle 21"/>
                  <p:cNvSpPr/>
                  <p:nvPr/>
                </p:nvSpPr>
                <p:spPr>
                  <a:xfrm>
                    <a:off x="1447800" y="914400"/>
                    <a:ext cx="990600" cy="38100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TextBox 22"/>
                  <p:cNvSpPr txBox="1"/>
                  <p:nvPr/>
                </p:nvSpPr>
                <p:spPr>
                  <a:xfrm>
                    <a:off x="1397726" y="990601"/>
                    <a:ext cx="11430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smtClean="0">
                        <a:solidFill>
                          <a:srgbClr val="C00000"/>
                        </a:solidFill>
                      </a:rPr>
                      <a:t>Pipeline width</a:t>
                    </a:r>
                    <a:endParaRPr lang="en-US" sz="1200">
                      <a:solidFill>
                        <a:srgbClr val="C00000"/>
                      </a:solidFill>
                    </a:endParaRPr>
                  </a:p>
                </p:txBody>
              </p:sp>
            </p:grpSp>
            <p:cxnSp>
              <p:nvCxnSpPr>
                <p:cNvPr id="48" name="Straight Arrow Connector 24"/>
                <p:cNvCxnSpPr/>
                <p:nvPr/>
              </p:nvCxnSpPr>
              <p:spPr>
                <a:xfrm>
                  <a:off x="2609850" y="3503711"/>
                  <a:ext cx="1283426" cy="307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25"/>
              <p:cNvGrpSpPr/>
              <p:nvPr/>
            </p:nvGrpSpPr>
            <p:grpSpPr>
              <a:xfrm>
                <a:off x="3836126" y="3886200"/>
                <a:ext cx="1447800" cy="685800"/>
                <a:chOff x="3200400" y="2895600"/>
                <a:chExt cx="1447800" cy="685800"/>
              </a:xfrm>
            </p:grpSpPr>
            <p:sp>
              <p:nvSpPr>
                <p:cNvPr id="45" name="Rectangle 26"/>
                <p:cNvSpPr/>
                <p:nvPr/>
              </p:nvSpPr>
              <p:spPr>
                <a:xfrm>
                  <a:off x="3250474" y="2895600"/>
                  <a:ext cx="1397726" cy="6858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27"/>
                <p:cNvSpPr txBox="1"/>
                <p:nvPr/>
              </p:nvSpPr>
              <p:spPr>
                <a:xfrm>
                  <a:off x="3200400" y="2981980"/>
                  <a:ext cx="1447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smtClean="0"/>
                    <a:t>Hold Off decision</a:t>
                  </a:r>
                </a:p>
                <a:p>
                  <a:pPr algn="ctr"/>
                  <a:r>
                    <a:rPr lang="en-US" sz="1400" smtClean="0"/>
                    <a:t>(counting circuit)</a:t>
                  </a:r>
                </a:p>
              </p:txBody>
            </p:sp>
          </p:grpSp>
          <p:grpSp>
            <p:nvGrpSpPr>
              <p:cNvPr id="35" name="Group 47"/>
              <p:cNvGrpSpPr/>
              <p:nvPr/>
            </p:nvGrpSpPr>
            <p:grpSpPr>
              <a:xfrm>
                <a:off x="1600200" y="4191000"/>
                <a:ext cx="2295525" cy="381000"/>
                <a:chOff x="1600200" y="4495800"/>
                <a:chExt cx="2295525" cy="381000"/>
              </a:xfrm>
            </p:grpSpPr>
            <p:grpSp>
              <p:nvGrpSpPr>
                <p:cNvPr id="41" name="Group 28"/>
                <p:cNvGrpSpPr/>
                <p:nvPr/>
              </p:nvGrpSpPr>
              <p:grpSpPr>
                <a:xfrm>
                  <a:off x="1600200" y="4495800"/>
                  <a:ext cx="990600" cy="381000"/>
                  <a:chOff x="1447800" y="685800"/>
                  <a:chExt cx="990600" cy="381000"/>
                </a:xfrm>
              </p:grpSpPr>
              <p:sp>
                <p:nvSpPr>
                  <p:cNvPr id="43" name="Rounded Rectangle 42"/>
                  <p:cNvSpPr/>
                  <p:nvPr/>
                </p:nvSpPr>
                <p:spPr>
                  <a:xfrm>
                    <a:off x="1447800" y="685800"/>
                    <a:ext cx="990600" cy="38100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1588226" y="733426"/>
                    <a:ext cx="81207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smtClean="0">
                        <a:solidFill>
                          <a:srgbClr val="C00000"/>
                        </a:solidFill>
                      </a:rPr>
                      <a:t>Hold Off</a:t>
                    </a:r>
                    <a:endParaRPr lang="en-US" sz="1200">
                      <a:solidFill>
                        <a:srgbClr val="C00000"/>
                      </a:solidFill>
                    </a:endParaRPr>
                  </a:p>
                </p:txBody>
              </p:sp>
            </p:grp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2571750" y="4646711"/>
                  <a:ext cx="1323975" cy="307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50"/>
              <p:cNvGrpSpPr/>
              <p:nvPr/>
            </p:nvGrpSpPr>
            <p:grpSpPr>
              <a:xfrm>
                <a:off x="3146516" y="1981200"/>
                <a:ext cx="739684" cy="2135188"/>
                <a:chOff x="3146516" y="1981200"/>
                <a:chExt cx="739684" cy="2135188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3146516" y="2820988"/>
                  <a:ext cx="739684" cy="158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>
                  <a:off x="2209800" y="3048000"/>
                  <a:ext cx="2133600" cy="158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3276600" y="1981200"/>
                  <a:ext cx="609600" cy="158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3276600" y="4114800"/>
                  <a:ext cx="609600" cy="158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" name="Straight Arrow Connector 12"/>
            <p:cNvCxnSpPr/>
            <p:nvPr/>
          </p:nvCxnSpPr>
          <p:spPr>
            <a:xfrm>
              <a:off x="6096000" y="3962400"/>
              <a:ext cx="762000" cy="1588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6477794" y="4343400"/>
              <a:ext cx="761206" cy="794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1524000" y="4725987"/>
              <a:ext cx="5334000" cy="1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686594" y="3885406"/>
              <a:ext cx="1676400" cy="1588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524000" y="3029635"/>
              <a:ext cx="1153937" cy="0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47800" y="2743201"/>
              <a:ext cx="762000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</a:rPr>
                <a:t>Disable</a:t>
              </a:r>
              <a:endParaRPr lang="en-US" sz="140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0853" y="2135188"/>
              <a:ext cx="990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rgbClr val="C00000"/>
                  </a:solidFill>
                </a:rPr>
                <a:t>Input from </a:t>
              </a:r>
            </a:p>
            <a:p>
              <a:r>
                <a:rPr lang="en-US" sz="1400" smtClean="0">
                  <a:solidFill>
                    <a:srgbClr val="C00000"/>
                  </a:solidFill>
                </a:rPr>
                <a:t>Detector</a:t>
              </a:r>
              <a:endParaRPr lang="en-US" sz="1400">
                <a:solidFill>
                  <a:srgbClr val="C0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358390" y="2496235"/>
              <a:ext cx="319547" cy="0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73"/>
            <p:cNvGrpSpPr/>
            <p:nvPr/>
          </p:nvGrpSpPr>
          <p:grpSpPr>
            <a:xfrm>
              <a:off x="7010400" y="2514599"/>
              <a:ext cx="1520190" cy="1143000"/>
              <a:chOff x="7090229" y="1524000"/>
              <a:chExt cx="1447800" cy="79142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7162800" y="1524000"/>
                <a:ext cx="1371600" cy="609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090229" y="1576762"/>
                <a:ext cx="14478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mtClean="0"/>
                  <a:t>Input to</a:t>
                </a:r>
              </a:p>
              <a:p>
                <a:pPr algn="ctr"/>
                <a:r>
                  <a:rPr lang="en-US" sz="1400" smtClean="0"/>
                  <a:t> Pipeline Delay Circuit</a:t>
                </a:r>
              </a:p>
            </p:txBody>
          </p:sp>
        </p:grpSp>
        <p:grpSp>
          <p:nvGrpSpPr>
            <p:cNvPr id="22" name="Group 76"/>
            <p:cNvGrpSpPr/>
            <p:nvPr/>
          </p:nvGrpSpPr>
          <p:grpSpPr>
            <a:xfrm>
              <a:off x="6934200" y="1253198"/>
              <a:ext cx="1520190" cy="880402"/>
              <a:chOff x="7090229" y="1524000"/>
              <a:chExt cx="1447800" cy="60960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7162800" y="1524000"/>
                <a:ext cx="1371600" cy="609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90229" y="1576761"/>
                <a:ext cx="1447800" cy="511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mtClean="0"/>
                  <a:t>Input to</a:t>
                </a:r>
              </a:p>
              <a:p>
                <a:pPr algn="ctr"/>
                <a:r>
                  <a:rPr lang="en-US" sz="1400" smtClean="0"/>
                  <a:t> </a:t>
                </a:r>
                <a:r>
                  <a:rPr lang="en-US" sz="1400"/>
                  <a:t>T</a:t>
                </a:r>
                <a:r>
                  <a:rPr lang="en-US" sz="1400" smtClean="0"/>
                  <a:t>rigger Logic</a:t>
                </a:r>
              </a:p>
              <a:p>
                <a:pPr algn="ctr"/>
                <a:r>
                  <a:rPr lang="en-US" sz="1400" smtClean="0"/>
                  <a:t>Circuit</a:t>
                </a:r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>
              <a:off x="6096000" y="1600200"/>
              <a:ext cx="914400" cy="1588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096000" y="2971800"/>
              <a:ext cx="990600" cy="1588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1600200"/>
            <a:ext cx="6477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</a:rPr>
              <a:t>We accumulate the counts in the detector over a given Helicity window and read it out at the end of the Helicity window</a:t>
            </a:r>
          </a:p>
          <a:p>
            <a:pPr marL="274320" indent="-27432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</a:rPr>
              <a:t>Our Helicity reversal rate is ~ 960 Hz</a:t>
            </a:r>
          </a:p>
          <a:p>
            <a:pPr marL="274320" indent="-27432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</a:rPr>
              <a:t>wait time for Helicity stabilization ~ 76 </a:t>
            </a:r>
            <a:r>
              <a:rPr lang="el-GR" sz="2400" dirty="0" smtClean="0">
                <a:latin typeface="Garamond" pitchFamily="18" charset="0"/>
              </a:rPr>
              <a:t>μ</a:t>
            </a:r>
            <a:r>
              <a:rPr lang="en-US" sz="2400" dirty="0" smtClean="0">
                <a:latin typeface="Garamond" pitchFamily="18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95350" y="0"/>
            <a:ext cx="7410450" cy="720725"/>
          </a:xfrm>
        </p:spPr>
        <p:txBody>
          <a:bodyPr/>
          <a:lstStyle/>
          <a:p>
            <a:pPr eaLnBrk="1"/>
            <a:r>
              <a:rPr lang="en-US" dirty="0" smtClean="0"/>
              <a:t>Overview: Compton Layout</a:t>
            </a:r>
          </a:p>
        </p:txBody>
      </p:sp>
      <p:sp>
        <p:nvSpPr>
          <p:cNvPr id="180" name="Date Placeholder 17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181" name="Slide Number Placeholder 18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82" name="Footer Placeholder 18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Mississippi State University</a:t>
            </a:r>
            <a:endParaRPr lang="en-US" dirty="0"/>
          </a:p>
        </p:txBody>
      </p:sp>
      <p:graphicFrame>
        <p:nvGraphicFramePr>
          <p:cNvPr id="183" name="Table 182"/>
          <p:cNvGraphicFramePr>
            <a:graphicFrameLocks noGrp="1"/>
          </p:cNvGraphicFramePr>
          <p:nvPr/>
        </p:nvGraphicFramePr>
        <p:xfrm>
          <a:off x="1600200" y="3429000"/>
          <a:ext cx="5867400" cy="25908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00400"/>
                <a:gridCol w="2667000"/>
              </a:tblGrid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itchFamily="18" charset="0"/>
                        </a:rPr>
                        <a:t>Parameter</a:t>
                      </a:r>
                      <a:endParaRPr lang="en-US" sz="2000" dirty="0">
                        <a:solidFill>
                          <a:srgbClr val="C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itchFamily="18" charset="0"/>
                        </a:rPr>
                        <a:t>Value</a:t>
                      </a:r>
                      <a:endParaRPr lang="en-US" sz="2000" dirty="0">
                        <a:solidFill>
                          <a:srgbClr val="C00000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Beam Energy</a:t>
                      </a:r>
                      <a:endParaRPr lang="en-US" sz="1800" dirty="0">
                        <a:solidFill>
                          <a:schemeClr val="tx1"/>
                        </a:solidFill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1.16</a:t>
                      </a:r>
                      <a:r>
                        <a:rPr lang="en-US" sz="1800" baseline="0" dirty="0" smtClean="0">
                          <a:latin typeface="Garamond" pitchFamily="18" charset="0"/>
                        </a:rPr>
                        <a:t> GeV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Laser Wavelength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532 nm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Chicane bend angle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10.1 deg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Electron free drift distance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1.6 m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Max.</a:t>
                      </a:r>
                      <a:r>
                        <a:rPr lang="en-US" sz="1800" baseline="0" dirty="0" smtClean="0">
                          <a:latin typeface="Garamond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Garamond" pitchFamily="18" charset="0"/>
                        </a:rPr>
                        <a:t>Electron Displacement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17 mm</a:t>
                      </a:r>
                    </a:p>
                  </a:txBody>
                  <a:tcPr anchor="ctr"/>
                </a:tc>
              </a:tr>
              <a:tr h="360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  <a:ea typeface="Verdana" pitchFamily="34" charset="0"/>
                          <a:cs typeface="Verdana" pitchFamily="34" charset="0"/>
                        </a:rPr>
                        <a:t>Compton edge energy</a:t>
                      </a:r>
                      <a:endParaRPr lang="en-US" sz="1800" dirty="0">
                        <a:latin typeface="Garamond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Garamond" pitchFamily="18" charset="0"/>
                        </a:rPr>
                        <a:t>46 MeV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34" name="Picture 333" descr="hallccomptonschematic.bmp"/>
          <p:cNvPicPr>
            <a:picLocks noChangeAspect="1"/>
          </p:cNvPicPr>
          <p:nvPr/>
        </p:nvPicPr>
        <p:blipFill>
          <a:blip r:embed="rId3" cstate="print"/>
          <a:srcRect r="1075" b="13686"/>
          <a:stretch>
            <a:fillRect/>
          </a:stretch>
        </p:blipFill>
        <p:spPr>
          <a:xfrm>
            <a:off x="228600" y="838200"/>
            <a:ext cx="8613913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623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allccomptonschematic.bmp"/>
          <p:cNvPicPr>
            <a:picLocks noChangeAspect="1"/>
          </p:cNvPicPr>
          <p:nvPr/>
        </p:nvPicPr>
        <p:blipFill>
          <a:blip r:embed="rId4" cstate="print"/>
          <a:srcRect r="1075" b="13686"/>
          <a:stretch>
            <a:fillRect/>
          </a:stretch>
        </p:blipFill>
        <p:spPr>
          <a:xfrm>
            <a:off x="381000" y="1166750"/>
            <a:ext cx="5095981" cy="1347850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14800" y="3200400"/>
            <a:ext cx="4724400" cy="289560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200" dirty="0" smtClean="0">
                <a:latin typeface="Garamond" pitchFamily="18" charset="0"/>
              </a:rPr>
              <a:t>Photon target at center of chicane is Coherent Verdi 10W laser locked to low gain Fabry-Perot cavity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200" dirty="0" smtClean="0">
                <a:latin typeface="Garamond" pitchFamily="18" charset="0"/>
              </a:rPr>
              <a:t>Power in the cavity is ~ 1kW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200" dirty="0" smtClean="0">
                <a:latin typeface="Garamond" pitchFamily="18" charset="0"/>
              </a:rPr>
              <a:t>laser polarization &gt; 99%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200" dirty="0" smtClean="0">
                <a:latin typeface="Garamond" pitchFamily="18" charset="0"/>
              </a:rPr>
              <a:t>low reflectivity mirror in Fabry-Perot cavity allows robust measurement of laser polarization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36495" y="2252246"/>
            <a:ext cx="17615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Garamond" pitchFamily="18" charset="0"/>
              </a:rPr>
              <a:t>Installed laser table</a:t>
            </a:r>
            <a:endParaRPr lang="en-US" sz="15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286000" y="1752600"/>
            <a:ext cx="1524000" cy="6858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2725754" y="2720340"/>
            <a:ext cx="502920" cy="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71550" y="52388"/>
            <a:ext cx="7410450" cy="720725"/>
          </a:xfrm>
        </p:spPr>
        <p:txBody>
          <a:bodyPr/>
          <a:lstStyle/>
          <a:p>
            <a:pPr eaLnBrk="1"/>
            <a:r>
              <a:rPr lang="en-US" dirty="0" smtClean="0"/>
              <a:t>Overview: Laser Table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62600" y="987862"/>
            <a:ext cx="3375283" cy="1907738"/>
            <a:chOff x="5817088" y="4802874"/>
            <a:chExt cx="3375283" cy="1907738"/>
          </a:xfrm>
        </p:grpSpPr>
        <p:pic>
          <p:nvPicPr>
            <p:cNvPr id="8" name="Picture 7" descr="DSC00481.jpeg"/>
            <p:cNvPicPr>
              <a:picLocks noChangeAspect="1"/>
            </p:cNvPicPr>
            <p:nvPr/>
          </p:nvPicPr>
          <p:blipFill>
            <a:blip r:embed="rId5" cstate="print"/>
            <a:srcRect b="14712"/>
            <a:stretch>
              <a:fillRect/>
            </a:stretch>
          </p:blipFill>
          <p:spPr>
            <a:xfrm>
              <a:off x="5915771" y="4802874"/>
              <a:ext cx="3200400" cy="190272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817088" y="6341280"/>
              <a:ext cx="3375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Garamond" pitchFamily="18" charset="0"/>
                </a:rPr>
                <a:t>Test setup for </a:t>
              </a:r>
              <a:r>
                <a:rPr lang="en-US" b="1" dirty="0" err="1" smtClean="0">
                  <a:solidFill>
                    <a:schemeClr val="bg1"/>
                  </a:solidFill>
                  <a:latin typeface="Garamond" pitchFamily="18" charset="0"/>
                </a:rPr>
                <a:t>Fabry</a:t>
              </a:r>
              <a:r>
                <a:rPr lang="en-US" b="1" dirty="0" smtClean="0">
                  <a:solidFill>
                    <a:schemeClr val="bg1"/>
                  </a:solidFill>
                  <a:latin typeface="Garamond" pitchFamily="18" charset="0"/>
                </a:rPr>
                <a:t>-Perot cavity</a:t>
              </a:r>
              <a:endParaRPr lang="en-US" b="1" dirty="0">
                <a:solidFill>
                  <a:schemeClr val="bg1"/>
                </a:solidFill>
                <a:latin typeface="Garamond" pitchFamily="18" charset="0"/>
              </a:endParaRPr>
            </a:p>
          </p:txBody>
        </p:sp>
      </p:grp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4572000" y="1905000"/>
            <a:ext cx="18288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828800" y="3364468"/>
            <a:ext cx="20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Installed laser table</a:t>
            </a:r>
            <a:endParaRPr lang="en-US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62200" y="6324600"/>
            <a:ext cx="44762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courtesy: Donald Jones, University of Virginia</a:t>
            </a:r>
            <a:endParaRPr lang="en-US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14400"/>
            <a:ext cx="4572000" cy="5486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Garamond" pitchFamily="18" charset="0"/>
              </a:rPr>
              <a:t>Laser cycled on and off with a period of ~ 140 s</a:t>
            </a:r>
          </a:p>
          <a:p>
            <a:pPr>
              <a:buFont typeface="Wingdings" pitchFamily="2" charset="2"/>
              <a:buChar char="Ø"/>
            </a:pPr>
            <a:r>
              <a:rPr lang="el-GR" sz="2200" dirty="0" smtClean="0">
                <a:latin typeface="Garamond" pitchFamily="18" charset="0"/>
              </a:rPr>
              <a:t>γ</a:t>
            </a:r>
            <a:r>
              <a:rPr lang="en-US" sz="2200" dirty="0" smtClean="0">
                <a:latin typeface="Garamond" pitchFamily="18" charset="0"/>
              </a:rPr>
              <a:t> - detector signal is integrated with no threshold to eliminate sensitivity to gain drift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Garamond" pitchFamily="18" charset="0"/>
              </a:rPr>
              <a:t>Tried </a:t>
            </a:r>
            <a:r>
              <a:rPr lang="en-US" sz="2200" dirty="0" err="1" smtClean="0">
                <a:latin typeface="Garamond" pitchFamily="18" charset="0"/>
              </a:rPr>
              <a:t>CsI</a:t>
            </a:r>
            <a:r>
              <a:rPr lang="en-US" sz="2200" dirty="0" smtClean="0">
                <a:latin typeface="Garamond" pitchFamily="18" charset="0"/>
              </a:rPr>
              <a:t> crystal at first but found that phosphorescence with ms to second timescales diluted our measurement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Garamond" pitchFamily="18" charset="0"/>
              </a:rPr>
              <a:t>Currently using </a:t>
            </a:r>
            <a:r>
              <a:rPr lang="en-US" sz="2200" dirty="0" err="1" smtClean="0">
                <a:latin typeface="Garamond" pitchFamily="18" charset="0"/>
              </a:rPr>
              <a:t>PbW</a:t>
            </a:r>
            <a:r>
              <a:rPr lang="en-US" sz="2200" dirty="0" smtClean="0">
                <a:latin typeface="Garamond" pitchFamily="18" charset="0"/>
              </a:rPr>
              <a:t> crystal detector. Less energy resolution but for signal integration this is not an issue.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Garamond" pitchFamily="18" charset="0"/>
              </a:rPr>
              <a:t>Achieving  &lt;1% statistical uncertainty in a few hours.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6683097" y="2094706"/>
            <a:ext cx="380206" cy="79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7521297" y="2322512"/>
            <a:ext cx="380206" cy="79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00800" y="220900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Laser 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44419" y="2437606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Laser Off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61850" y="838200"/>
            <a:ext cx="3589220" cy="2438400"/>
            <a:chOff x="5261850" y="838200"/>
            <a:chExt cx="3589220" cy="2438400"/>
          </a:xfrm>
        </p:grpSpPr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l="9985" t="6206" r="10544" b="4818"/>
            <a:stretch>
              <a:fillRect/>
            </a:stretch>
          </p:blipFill>
          <p:spPr bwMode="auto">
            <a:xfrm>
              <a:off x="5467284" y="838200"/>
              <a:ext cx="3383786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Box 22"/>
            <p:cNvSpPr txBox="1"/>
            <p:nvPr/>
          </p:nvSpPr>
          <p:spPr>
            <a:xfrm rot="16200000">
              <a:off x="4447850" y="1804599"/>
              <a:ext cx="1905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Integrated Yield (</a:t>
              </a:r>
              <a:r>
                <a:rPr lang="en-US" sz="1200" dirty="0" err="1" smtClean="0"/>
                <a:t>a.u</a:t>
              </a:r>
              <a:r>
                <a:rPr lang="en-US" sz="1200" dirty="0" smtClean="0"/>
                <a:t>.)</a:t>
              </a:r>
              <a:endParaRPr lang="en-US" sz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43800" y="2971800"/>
            <a:ext cx="1284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itchFamily="18" charset="0"/>
              </a:rPr>
              <a:t>Time (seconds)</a:t>
            </a:r>
            <a:endParaRPr lang="en-US" sz="1400" dirty="0"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2125" y="3200400"/>
            <a:ext cx="3745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Fit to Yield from </a:t>
            </a:r>
            <a:r>
              <a:rPr lang="en-US" dirty="0" err="1" smtClean="0">
                <a:latin typeface="Garamond" pitchFamily="18" charset="0"/>
              </a:rPr>
              <a:t>CsI</a:t>
            </a:r>
            <a:r>
              <a:rPr lang="en-US" dirty="0" smtClean="0">
                <a:latin typeface="Garamond" pitchFamily="18" charset="0"/>
              </a:rPr>
              <a:t> during Beam Trip</a:t>
            </a:r>
            <a:endParaRPr lang="en-US" dirty="0">
              <a:latin typeface="Garamond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285599" y="3633850"/>
            <a:ext cx="3719249" cy="2480515"/>
            <a:chOff x="5285599" y="3633850"/>
            <a:chExt cx="3719249" cy="2480515"/>
          </a:xfrm>
        </p:grpSpPr>
        <p:grpSp>
          <p:nvGrpSpPr>
            <p:cNvPr id="29" name="Group 28"/>
            <p:cNvGrpSpPr/>
            <p:nvPr/>
          </p:nvGrpSpPr>
          <p:grpSpPr>
            <a:xfrm>
              <a:off x="5285599" y="3633850"/>
              <a:ext cx="3719249" cy="2313179"/>
              <a:chOff x="5285599" y="3633850"/>
              <a:chExt cx="3719249" cy="2313179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0" y="3633850"/>
                <a:ext cx="3670848" cy="2313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477000" y="3962400"/>
                <a:ext cx="137160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latin typeface="Garamond" pitchFamily="18" charset="0"/>
                  </a:rPr>
                  <a:t>Time Constants</a:t>
                </a:r>
              </a:p>
              <a:p>
                <a:r>
                  <a:rPr lang="en-US" sz="1500" dirty="0" smtClean="0">
                    <a:latin typeface="Garamond" pitchFamily="18" charset="0"/>
                  </a:rPr>
                  <a:t>0.2s (20%)</a:t>
                </a:r>
              </a:p>
              <a:p>
                <a:r>
                  <a:rPr lang="en-US" sz="1500" dirty="0" smtClean="0">
                    <a:latin typeface="Garamond" pitchFamily="18" charset="0"/>
                  </a:rPr>
                  <a:t>1.3s (12%)</a:t>
                </a:r>
              </a:p>
              <a:p>
                <a:r>
                  <a:rPr lang="en-US" sz="1500" dirty="0" smtClean="0">
                    <a:latin typeface="Garamond" pitchFamily="18" charset="0"/>
                  </a:rPr>
                  <a:t>6.3s (68%)</a:t>
                </a:r>
                <a:endParaRPr lang="en-US" sz="1500" dirty="0">
                  <a:latin typeface="Garamond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200000">
                <a:off x="4606407" y="4465443"/>
                <a:ext cx="16353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Integrated yield (</a:t>
                </a:r>
                <a:r>
                  <a:rPr lang="en-US" sz="1200" dirty="0" err="1" smtClean="0"/>
                  <a:t>a.u</a:t>
                </a:r>
                <a:r>
                  <a:rPr lang="en-US" sz="1200" dirty="0" smtClean="0"/>
                  <a:t>.)</a:t>
                </a:r>
                <a:endParaRPr lang="en-US" sz="1200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7772400" y="5791200"/>
              <a:ext cx="992579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500" dirty="0" smtClean="0">
                  <a:latin typeface="Garamond" pitchFamily="18" charset="0"/>
                </a:rPr>
                <a:t>Time (</a:t>
              </a:r>
              <a:r>
                <a:rPr lang="en-US" sz="1500" dirty="0" err="1" smtClean="0">
                  <a:latin typeface="Garamond" pitchFamily="18" charset="0"/>
                </a:rPr>
                <a:t>a.u</a:t>
              </a:r>
              <a:r>
                <a:rPr lang="en-US" sz="1500" dirty="0" smtClean="0">
                  <a:latin typeface="Garamond" pitchFamily="18" charset="0"/>
                </a:rPr>
                <a:t>.)</a:t>
              </a:r>
              <a:endParaRPr lang="en-US" sz="1500" dirty="0">
                <a:latin typeface="Garamond" pitchFamily="18" charset="0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1550" y="52388"/>
            <a:ext cx="7410450" cy="720725"/>
          </a:xfrm>
        </p:spPr>
        <p:txBody>
          <a:bodyPr/>
          <a:lstStyle/>
          <a:p>
            <a:pPr eaLnBrk="1"/>
            <a:r>
              <a:rPr lang="en-US" dirty="0" smtClean="0"/>
              <a:t>Overview: </a:t>
            </a:r>
            <a:r>
              <a:rPr lang="el-GR" dirty="0" smtClean="0">
                <a:latin typeface="Garamond" pitchFamily="18" charset="0"/>
              </a:rPr>
              <a:t>γ</a:t>
            </a:r>
            <a:r>
              <a:rPr lang="en-US" dirty="0" smtClean="0"/>
              <a:t>-Detector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362200" y="6336268"/>
            <a:ext cx="44762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courtesy: Donald Jones, University of Virginia</a:t>
            </a:r>
            <a:endParaRPr lang="en-US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Overview: e-detector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hallccomptonschematic.bmp"/>
          <p:cNvPicPr>
            <a:picLocks noChangeAspect="1"/>
          </p:cNvPicPr>
          <p:nvPr/>
        </p:nvPicPr>
        <p:blipFill>
          <a:blip r:embed="rId3" cstate="print"/>
          <a:srcRect r="1075" b="13686"/>
          <a:stretch>
            <a:fillRect/>
          </a:stretch>
        </p:blipFill>
        <p:spPr>
          <a:xfrm>
            <a:off x="228600" y="762000"/>
            <a:ext cx="8613913" cy="2362200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66800" y="3159204"/>
            <a:ext cx="71628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sz="2200" dirty="0" smtClean="0">
                <a:latin typeface="Garamond" pitchFamily="18" charset="0"/>
              </a:rPr>
              <a:t>Through the </a:t>
            </a:r>
            <a:r>
              <a:rPr lang="el-GR" sz="2200" dirty="0" smtClean="0">
                <a:solidFill>
                  <a:srgbClr val="C00000"/>
                </a:solidFill>
                <a:latin typeface="Garamond" pitchFamily="18" charset="0"/>
              </a:rPr>
              <a:t>γ</a:t>
            </a:r>
            <a:r>
              <a:rPr lang="en-US" sz="2200" dirty="0" smtClean="0">
                <a:solidFill>
                  <a:srgbClr val="C00000"/>
                </a:solidFill>
                <a:latin typeface="Garamond" pitchFamily="18" charset="0"/>
              </a:rPr>
              <a:t>-detector </a:t>
            </a:r>
            <a:r>
              <a:rPr lang="en-US" sz="2200" dirty="0" smtClean="0">
                <a:latin typeface="Garamond" pitchFamily="18" charset="0"/>
              </a:rPr>
              <a:t>and </a:t>
            </a:r>
            <a:r>
              <a:rPr lang="en-US" sz="2200" dirty="0" smtClean="0">
                <a:solidFill>
                  <a:srgbClr val="C00000"/>
                </a:solidFill>
                <a:latin typeface="Garamond" pitchFamily="18" charset="0"/>
              </a:rPr>
              <a:t>e-detector</a:t>
            </a:r>
            <a:r>
              <a:rPr lang="en-US" sz="2200" dirty="0" smtClean="0">
                <a:latin typeface="Garamond" pitchFamily="18" charset="0"/>
              </a:rPr>
              <a:t> we have two </a:t>
            </a:r>
            <a:r>
              <a:rPr lang="en-US" sz="2200" dirty="0" smtClean="0">
                <a:solidFill>
                  <a:srgbClr val="002060"/>
                </a:solidFill>
                <a:latin typeface="Garamond" pitchFamily="18" charset="0"/>
              </a:rPr>
              <a:t>independent</a:t>
            </a:r>
            <a:r>
              <a:rPr lang="en-US" sz="2200" dirty="0" smtClean="0">
                <a:latin typeface="Garamond" pitchFamily="18" charset="0"/>
              </a:rPr>
              <a:t>  measurements having different uncertainties hence being a good cross-check on each other</a:t>
            </a:r>
            <a:endParaRPr lang="en-US" sz="2200" dirty="0"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4571762"/>
            <a:ext cx="4876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Garamond" pitchFamily="18" charset="0"/>
              </a:rPr>
              <a:t> We use diamond micro-strip detector for detecting the Compton scattered electrons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Garamond" pitchFamily="18" charset="0"/>
              </a:rPr>
              <a:t> We have 4 planes of the detector to allow coincidence  measurements</a:t>
            </a:r>
            <a:endParaRPr lang="en-US" sz="2200" dirty="0">
              <a:latin typeface="Garamond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0" y="4747287"/>
            <a:ext cx="2916036" cy="1805913"/>
            <a:chOff x="7276549" y="13290536"/>
            <a:chExt cx="3195205" cy="2122292"/>
          </a:xfrm>
        </p:grpSpPr>
        <p:grpSp>
          <p:nvGrpSpPr>
            <p:cNvPr id="11" name="Group 1422"/>
            <p:cNvGrpSpPr/>
            <p:nvPr/>
          </p:nvGrpSpPr>
          <p:grpSpPr>
            <a:xfrm>
              <a:off x="8123510" y="13290536"/>
              <a:ext cx="2348244" cy="1374970"/>
              <a:chOff x="5348232" y="15870351"/>
              <a:chExt cx="1524059" cy="1374970"/>
            </a:xfrm>
            <a:scene3d>
              <a:camera prst="isometricOffAxis1Left"/>
              <a:lightRig rig="threePt" dir="t"/>
            </a:scene3d>
          </p:grpSpPr>
          <p:sp>
            <p:nvSpPr>
              <p:cNvPr id="123" name="Rectangle 122"/>
              <p:cNvSpPr/>
              <p:nvPr/>
            </p:nvSpPr>
            <p:spPr>
              <a:xfrm>
                <a:off x="5348232" y="15870351"/>
                <a:ext cx="1524059" cy="137497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4" name="Group 1056"/>
              <p:cNvGrpSpPr/>
              <p:nvPr/>
            </p:nvGrpSpPr>
            <p:grpSpPr>
              <a:xfrm>
                <a:off x="5383947" y="15905173"/>
                <a:ext cx="1445478" cy="1307151"/>
                <a:chOff x="5383947" y="15905173"/>
                <a:chExt cx="1246168" cy="1307151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5386508" y="165373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386508" y="1649851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5386508" y="164509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5386508" y="1641214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5386508" y="163695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5386508" y="1633077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386508" y="162832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386508" y="1624440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386508" y="161980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5386508" y="1615928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386508" y="161117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5386508" y="1607291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5386508" y="160303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5386508" y="1599154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386508" y="159439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386508" y="1590517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383947" y="1721232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5383947" y="171735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383947" y="1712595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383947" y="170871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383947" y="1704458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5383947" y="170057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5383947" y="1695821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5383947" y="169194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5383947" y="1687309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5383947" y="168342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5383947" y="1678672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5383947" y="167479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5383947" y="1670535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5383947" y="166665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5383947" y="1661898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5383947" y="165801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597"/>
            <p:cNvGrpSpPr/>
            <p:nvPr/>
          </p:nvGrpSpPr>
          <p:grpSpPr>
            <a:xfrm>
              <a:off x="7914965" y="13394810"/>
              <a:ext cx="2348244" cy="1374970"/>
              <a:chOff x="5348232" y="15870351"/>
              <a:chExt cx="1524059" cy="1374970"/>
            </a:xfrm>
            <a:scene3d>
              <a:camera prst="isometricOffAxis1Left"/>
              <a:lightRig rig="threePt" dir="t"/>
            </a:scene3d>
          </p:grpSpPr>
          <p:sp>
            <p:nvSpPr>
              <p:cNvPr id="89" name="Rectangle 88"/>
              <p:cNvSpPr/>
              <p:nvPr/>
            </p:nvSpPr>
            <p:spPr>
              <a:xfrm>
                <a:off x="5348232" y="15870351"/>
                <a:ext cx="1524059" cy="137497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1056"/>
              <p:cNvGrpSpPr/>
              <p:nvPr/>
            </p:nvGrpSpPr>
            <p:grpSpPr>
              <a:xfrm>
                <a:off x="5383947" y="15905173"/>
                <a:ext cx="1445478" cy="1307151"/>
                <a:chOff x="5383947" y="15905173"/>
                <a:chExt cx="1246168" cy="1307151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386508" y="165373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5386508" y="1649851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5386508" y="164509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5386508" y="1641214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5386508" y="163695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5386508" y="1633077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5386508" y="162832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5386508" y="1624440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5386508" y="161980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5386508" y="1615928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5386508" y="161117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5386508" y="1607291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5386508" y="160303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5386508" y="1599154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386508" y="159439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5386508" y="1590517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5383947" y="1721232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5383947" y="171735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5383947" y="1712595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5383947" y="170871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5383947" y="1704458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5383947" y="170057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5383947" y="1695821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5383947" y="169194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83947" y="1687309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383947" y="168342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5383947" y="1678672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5383947" y="167479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383947" y="1670535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5383947" y="166665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5383947" y="1661898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5383947" y="165801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632"/>
            <p:cNvGrpSpPr/>
            <p:nvPr/>
          </p:nvGrpSpPr>
          <p:grpSpPr>
            <a:xfrm>
              <a:off x="7626209" y="13563251"/>
              <a:ext cx="2348244" cy="1374970"/>
              <a:chOff x="5348232" y="15870351"/>
              <a:chExt cx="1524059" cy="1374970"/>
            </a:xfrm>
            <a:scene3d>
              <a:camera prst="isometricOffAxis1Left"/>
              <a:lightRig rig="threePt" dir="t"/>
            </a:scene3d>
          </p:grpSpPr>
          <p:sp>
            <p:nvSpPr>
              <p:cNvPr id="55" name="Rectangle 54"/>
              <p:cNvSpPr/>
              <p:nvPr/>
            </p:nvSpPr>
            <p:spPr>
              <a:xfrm>
                <a:off x="5348232" y="15870351"/>
                <a:ext cx="1524059" cy="137497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1056"/>
              <p:cNvGrpSpPr/>
              <p:nvPr/>
            </p:nvGrpSpPr>
            <p:grpSpPr>
              <a:xfrm>
                <a:off x="5383947" y="15905173"/>
                <a:ext cx="1445478" cy="1307151"/>
                <a:chOff x="5383947" y="15905173"/>
                <a:chExt cx="1246168" cy="1307151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386508" y="165373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386508" y="1649851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386508" y="164509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386508" y="1641214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5386508" y="163695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386508" y="1633077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386508" y="162832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386508" y="1624440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386508" y="161980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386508" y="1615928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386508" y="161117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386508" y="1607291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386508" y="160303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5386508" y="1599154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386508" y="159439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386508" y="1590517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5383947" y="1721232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5383947" y="171735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5383947" y="1712595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5383947" y="170871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5383947" y="1704458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5383947" y="170057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5383947" y="1695821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5383947" y="169194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5383947" y="1687309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5383947" y="168342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5383947" y="1678672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5383947" y="167479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5383947" y="1670535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5383947" y="166665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5383947" y="1661898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5383947" y="165801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667"/>
            <p:cNvGrpSpPr/>
            <p:nvPr/>
          </p:nvGrpSpPr>
          <p:grpSpPr>
            <a:xfrm>
              <a:off x="7385579" y="13755755"/>
              <a:ext cx="2348244" cy="1374970"/>
              <a:chOff x="5348232" y="15870351"/>
              <a:chExt cx="1524059" cy="1374970"/>
            </a:xfrm>
            <a:scene3d>
              <a:camera prst="isometricOffAxis1Left"/>
              <a:lightRig rig="threePt" dir="t"/>
            </a:scene3d>
          </p:grpSpPr>
          <p:sp>
            <p:nvSpPr>
              <p:cNvPr id="21" name="Rectangle 20"/>
              <p:cNvSpPr/>
              <p:nvPr/>
            </p:nvSpPr>
            <p:spPr>
              <a:xfrm>
                <a:off x="5348232" y="15870351"/>
                <a:ext cx="1524059" cy="1374970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1056"/>
              <p:cNvGrpSpPr/>
              <p:nvPr/>
            </p:nvGrpSpPr>
            <p:grpSpPr>
              <a:xfrm>
                <a:off x="5383947" y="15905173"/>
                <a:ext cx="1445478" cy="1307151"/>
                <a:chOff x="5383947" y="15905173"/>
                <a:chExt cx="1246168" cy="1307151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386508" y="165373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5386508" y="1649851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386508" y="164509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5386508" y="1641214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386508" y="163695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386508" y="1633077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386508" y="162832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5386508" y="1624440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5386508" y="161980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386508" y="16159282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386508" y="161117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5386508" y="16072911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386508" y="160303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386508" y="1599154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5386508" y="159439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386508" y="1590517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383947" y="1721232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5383947" y="1717351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5383947" y="1712595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383947" y="1708714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383947" y="1704458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383947" y="1700578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383947" y="1695821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383947" y="1691940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5383947" y="16873094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383947" y="16834288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5383947" y="16786723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383947" y="16747917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5383947" y="16705356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5383947" y="16666550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383947" y="16618985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5383947" y="16580179"/>
                  <a:ext cx="1243607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7276549" y="15014963"/>
              <a:ext cx="317761" cy="397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600" b="0" dirty="0" smtClean="0">
                  <a:ea typeface="굴림" charset="-127"/>
                </a:rPr>
                <a:t>e</a:t>
              </a:r>
              <a:endParaRPr lang="en-US" altLang="ko-KR" sz="1600" b="0" baseline="30000" dirty="0">
                <a:ea typeface="굴림" charset="-127"/>
              </a:endParaRPr>
            </a:p>
          </p:txBody>
        </p:sp>
        <p:sp>
          <p:nvSpPr>
            <p:cNvPr id="16" name="Flowchart: Connector 15"/>
            <p:cNvSpPr/>
            <p:nvPr/>
          </p:nvSpPr>
          <p:spPr bwMode="auto">
            <a:xfrm>
              <a:off x="8330511" y="14532925"/>
              <a:ext cx="104244" cy="101294"/>
            </a:xfrm>
            <a:prstGeom prst="flowChartConnector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1Left"/>
              <a:lightRig rig="threePt" dir="t"/>
            </a:scene3d>
          </p:spPr>
          <p:txBody>
            <a:bodyPr/>
            <a:lstStyle/>
            <a:p>
              <a:pPr defTabSz="342900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dirty="0">
                <a:solidFill>
                  <a:srgbClr val="C00000"/>
                </a:solidFill>
                <a:latin typeface="Arial" charset="0"/>
                <a:ea typeface="MS Gothic" charset="-128"/>
                <a:cs typeface="+mn-cs"/>
              </a:endParaRPr>
            </a:p>
          </p:txBody>
        </p:sp>
        <p:sp>
          <p:nvSpPr>
            <p:cNvPr id="17" name="Flowchart: Connector 16"/>
            <p:cNvSpPr/>
            <p:nvPr/>
          </p:nvSpPr>
          <p:spPr bwMode="auto">
            <a:xfrm>
              <a:off x="8678293" y="14280083"/>
              <a:ext cx="104244" cy="101293"/>
            </a:xfrm>
            <a:prstGeom prst="flowChartConnector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1Left"/>
              <a:lightRig rig="threePt" dir="t"/>
            </a:scene3d>
          </p:spPr>
          <p:txBody>
            <a:bodyPr/>
            <a:lstStyle/>
            <a:p>
              <a:pPr defTabSz="342900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dirty="0">
                <a:solidFill>
                  <a:schemeClr val="bg1"/>
                </a:solidFill>
                <a:latin typeface="Arial" charset="0"/>
                <a:ea typeface="MS Gothic" charset="-128"/>
                <a:cs typeface="+mn-cs"/>
              </a:endParaRPr>
            </a:p>
          </p:txBody>
        </p:sp>
        <p:sp>
          <p:nvSpPr>
            <p:cNvPr id="18" name="Flowchart: Connector 17"/>
            <p:cNvSpPr/>
            <p:nvPr/>
          </p:nvSpPr>
          <p:spPr bwMode="auto">
            <a:xfrm>
              <a:off x="9014773" y="14062140"/>
              <a:ext cx="104244" cy="101293"/>
            </a:xfrm>
            <a:prstGeom prst="flowChartConnector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1Left"/>
              <a:lightRig rig="threePt" dir="t"/>
            </a:scene3d>
          </p:spPr>
          <p:txBody>
            <a:bodyPr/>
            <a:lstStyle/>
            <a:p>
              <a:pPr defTabSz="342900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dirty="0">
                <a:solidFill>
                  <a:schemeClr val="bg1"/>
                </a:solidFill>
                <a:latin typeface="Arial" charset="0"/>
                <a:ea typeface="MS Gothic" charset="-128"/>
                <a:cs typeface="+mn-cs"/>
              </a:endParaRPr>
            </a:p>
          </p:txBody>
        </p:sp>
        <p:sp>
          <p:nvSpPr>
            <p:cNvPr id="19" name="Flowchart: Connector 18"/>
            <p:cNvSpPr/>
            <p:nvPr/>
          </p:nvSpPr>
          <p:spPr bwMode="auto">
            <a:xfrm>
              <a:off x="9395697" y="13839492"/>
              <a:ext cx="104244" cy="101293"/>
            </a:xfrm>
            <a:prstGeom prst="flowChartConnector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1Left"/>
              <a:lightRig rig="threePt" dir="t"/>
            </a:scene3d>
          </p:spPr>
          <p:txBody>
            <a:bodyPr/>
            <a:lstStyle/>
            <a:p>
              <a:pPr defTabSz="342900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dirty="0">
                <a:solidFill>
                  <a:schemeClr val="bg1"/>
                </a:solidFill>
                <a:latin typeface="Arial" charset="0"/>
                <a:ea typeface="MS Gothic" charset="-128"/>
                <a:cs typeface="+mn-cs"/>
              </a:endParaRPr>
            </a:p>
          </p:txBody>
        </p: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7502918" y="14581281"/>
              <a:ext cx="857406" cy="552609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5800" y="1981200"/>
            <a:ext cx="5724526" cy="3505200"/>
            <a:chOff x="0" y="2438400"/>
            <a:chExt cx="5724526" cy="3505200"/>
          </a:xfrm>
        </p:grpSpPr>
        <p:pic>
          <p:nvPicPr>
            <p:cNvPr id="9220" name="Picture 26" descr="diamond_det"/>
            <p:cNvPicPr>
              <a:picLocks noChangeAspect="1" noChangeArrowheads="1"/>
            </p:cNvPicPr>
            <p:nvPr/>
          </p:nvPicPr>
          <p:blipFill>
            <a:blip r:embed="rId3" cstate="print"/>
            <a:srcRect l="2975" t="8571" r="3276"/>
            <a:stretch>
              <a:fillRect/>
            </a:stretch>
          </p:blipFill>
          <p:spPr bwMode="auto">
            <a:xfrm>
              <a:off x="0" y="2438400"/>
              <a:ext cx="48006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29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3124200" y="2667000"/>
              <a:ext cx="533400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563" y="3733800"/>
              <a:ext cx="1223963" cy="9445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9219" name="Text Box 15"/>
          <p:cNvSpPr txBox="1">
            <a:spLocks noChangeArrowheads="1"/>
          </p:cNvSpPr>
          <p:nvPr/>
        </p:nvSpPr>
        <p:spPr bwMode="auto">
          <a:xfrm>
            <a:off x="609600" y="914400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42900">
              <a:spcBef>
                <a:spcPct val="50000"/>
              </a:spcBef>
            </a:pPr>
            <a:r>
              <a:rPr lang="en-US" altLang="ko-KR" sz="2000" b="0" dirty="0" smtClean="0">
                <a:latin typeface="Garamond" pitchFamily="18" charset="0"/>
                <a:ea typeface="Gulim" pitchFamily="34" charset="-127"/>
              </a:rPr>
              <a:t>The detector uses Diamond which is artificially </a:t>
            </a:r>
            <a:r>
              <a:rPr lang="en-US" altLang="ko-KR" sz="2000" b="0" dirty="0">
                <a:latin typeface="Garamond" pitchFamily="18" charset="0"/>
                <a:ea typeface="Gulim" pitchFamily="34" charset="-127"/>
              </a:rPr>
              <a:t>grown </a:t>
            </a:r>
            <a:r>
              <a:rPr lang="en-US" altLang="ko-KR" sz="2000" b="0" dirty="0" smtClean="0">
                <a:latin typeface="Garamond" pitchFamily="18" charset="0"/>
                <a:ea typeface="Gulim" pitchFamily="34" charset="-127"/>
              </a:rPr>
              <a:t>using Chemical </a:t>
            </a:r>
            <a:r>
              <a:rPr lang="en-US" altLang="ko-KR" sz="2000" b="0" dirty="0">
                <a:latin typeface="Garamond" pitchFamily="18" charset="0"/>
                <a:ea typeface="Gulim" pitchFamily="34" charset="-127"/>
              </a:rPr>
              <a:t>Vapor </a:t>
            </a:r>
            <a:r>
              <a:rPr lang="en-US" altLang="ko-KR" sz="2000" b="0" dirty="0" smtClean="0">
                <a:latin typeface="Garamond" pitchFamily="18" charset="0"/>
                <a:ea typeface="Gulim" pitchFamily="34" charset="-127"/>
              </a:rPr>
              <a:t>Deposition</a:t>
            </a:r>
            <a:endParaRPr lang="en-US" altLang="ko-KR" sz="2000" b="0" dirty="0">
              <a:latin typeface="Garamond" pitchFamily="18" charset="0"/>
              <a:ea typeface="Gulim" pitchFamily="34" charset="-127"/>
            </a:endParaRPr>
          </a:p>
        </p:txBody>
      </p:sp>
      <p:sp>
        <p:nvSpPr>
          <p:cNvPr id="9221" name="Text Box 27"/>
          <p:cNvSpPr txBox="1">
            <a:spLocks noChangeArrowheads="1"/>
          </p:cNvSpPr>
          <p:nvPr/>
        </p:nvSpPr>
        <p:spPr bwMode="auto">
          <a:xfrm>
            <a:off x="6553200" y="2667000"/>
            <a:ext cx="2057400" cy="707886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0" dirty="0">
                <a:latin typeface="Garamond" pitchFamily="18" charset="0"/>
                <a:ea typeface="Gulim" pitchFamily="34" charset="-127"/>
              </a:rPr>
              <a:t>How does it </a:t>
            </a:r>
            <a:r>
              <a:rPr lang="en-US" altLang="ko-KR" sz="2000" b="0" dirty="0" smtClean="0">
                <a:latin typeface="Garamond" pitchFamily="18" charset="0"/>
                <a:ea typeface="Gulim" pitchFamily="34" charset="-127"/>
              </a:rPr>
              <a:t>work as a detector ?</a:t>
            </a:r>
            <a:endParaRPr lang="en-US" altLang="ko-KR" sz="2000" b="0" dirty="0">
              <a:latin typeface="Garamond" pitchFamily="18" charset="0"/>
              <a:ea typeface="Gulim" pitchFamily="34" charset="-127"/>
            </a:endParaRPr>
          </a:p>
        </p:txBody>
      </p:sp>
      <p:sp>
        <p:nvSpPr>
          <p:cNvPr id="9222" name="Text Box 28"/>
          <p:cNvSpPr txBox="1">
            <a:spLocks noChangeArrowheads="1"/>
          </p:cNvSpPr>
          <p:nvPr/>
        </p:nvSpPr>
        <p:spPr bwMode="auto">
          <a:xfrm>
            <a:off x="4495800" y="5029200"/>
            <a:ext cx="4419600" cy="11695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b="0" u="sng" dirty="0">
                <a:latin typeface="Garamond" pitchFamily="18" charset="0"/>
                <a:ea typeface="Gulim" pitchFamily="34" charset="-127"/>
              </a:rPr>
              <a:t>Operation of Diamond </a:t>
            </a:r>
            <a:r>
              <a:rPr lang="en-US" altLang="ko-KR" sz="2000" b="0" u="sng" dirty="0" smtClean="0">
                <a:latin typeface="Garamond" pitchFamily="18" charset="0"/>
                <a:ea typeface="Gulim" pitchFamily="34" charset="-127"/>
              </a:rPr>
              <a:t>Detectors</a:t>
            </a:r>
            <a:endParaRPr lang="en-US" altLang="ko-KR" sz="2000" b="0" u="sng" dirty="0">
              <a:latin typeface="Garamond" pitchFamily="18" charset="0"/>
              <a:ea typeface="Gulim" pitchFamily="34" charset="-127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altLang="ko-KR" sz="2000" b="0" dirty="0">
                <a:latin typeface="Garamond" pitchFamily="18" charset="0"/>
                <a:ea typeface="Gulim" pitchFamily="34" charset="-127"/>
              </a:rPr>
              <a:t> Bias voltage ~ 1000 V, 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en-US" altLang="ko-KR" sz="2000" b="0" dirty="0">
                <a:latin typeface="Garamond" pitchFamily="18" charset="0"/>
                <a:ea typeface="Gulim" pitchFamily="34" charset="-127"/>
              </a:rPr>
              <a:t> Charge collection distance </a:t>
            </a:r>
            <a:r>
              <a:rPr lang="en-US" altLang="ko-KR" sz="2000" b="0" dirty="0" smtClean="0">
                <a:latin typeface="Garamond" pitchFamily="18" charset="0"/>
                <a:ea typeface="Gulim" pitchFamily="34" charset="-127"/>
              </a:rPr>
              <a:t>(d) ~ 250 </a:t>
            </a:r>
            <a:r>
              <a:rPr lang="el-GR" sz="2000" dirty="0" smtClean="0">
                <a:latin typeface="Garamond" pitchFamily="18" charset="0"/>
              </a:rPr>
              <a:t>μ</a:t>
            </a:r>
            <a:r>
              <a:rPr lang="en-US" altLang="ko-KR" sz="2000" b="0" dirty="0" smtClean="0">
                <a:latin typeface="Garamond" pitchFamily="18" charset="0"/>
                <a:ea typeface="Gulim" pitchFamily="34" charset="-127"/>
              </a:rPr>
              <a:t>m</a:t>
            </a:r>
            <a:r>
              <a:rPr lang="en-US" altLang="ko-KR" sz="2000" dirty="0" smtClean="0">
                <a:latin typeface="Garamond" pitchFamily="18" charset="0"/>
                <a:ea typeface="Gulim" pitchFamily="34" charset="-127"/>
              </a:rPr>
              <a:t> </a:t>
            </a:r>
            <a:endParaRPr lang="en-US" altLang="ko-KR" sz="2000" dirty="0">
              <a:latin typeface="Garamond" pitchFamily="18" charset="0"/>
              <a:ea typeface="Gulim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104" y="13628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e-detector: working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PAVI 11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C932-DBC8-4DE2-BD5B-53A16D0EF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Mississippi State University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micro-strip 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PAVI 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Mississippi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67A7095-2F83-4320-B298-BF38B204CACF}" type="slidenum">
              <a:rPr lang="en-US" smtClean="0"/>
              <a:pPr>
                <a:defRPr/>
              </a:pPr>
              <a:t>9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210"/>
          <p:cNvSpPr txBox="1">
            <a:spLocks noChangeArrowheads="1"/>
          </p:cNvSpPr>
          <p:nvPr/>
        </p:nvSpPr>
        <p:spPr bwMode="auto">
          <a:xfrm>
            <a:off x="1752600" y="4484891"/>
            <a:ext cx="5562600" cy="1915909"/>
          </a:xfrm>
          <a:prstGeom prst="rect">
            <a:avLst/>
          </a:prstGeom>
          <a:solidFill>
            <a:srgbClr val="C00000">
              <a:alpha val="1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Garamond" pitchFamily="18" charset="0"/>
                <a:ea typeface="MS Gothic" pitchFamily="49" charset="-128"/>
              </a:rPr>
              <a:t> alumina (ceramic) used for carrier board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Garamond" pitchFamily="18" charset="0"/>
                <a:ea typeface="MS Gothic" pitchFamily="49" charset="-128"/>
              </a:rPr>
              <a:t> metallization (on diamond) done with </a:t>
            </a:r>
            <a:r>
              <a:rPr lang="en-US" sz="2000" dirty="0" err="1" smtClean="0">
                <a:latin typeface="Garamond" pitchFamily="18" charset="0"/>
                <a:ea typeface="MS Gothic" pitchFamily="49" charset="-128"/>
              </a:rPr>
              <a:t>TiPtAu</a:t>
            </a:r>
            <a:endParaRPr lang="en-US" sz="2000" dirty="0" smtClean="0">
              <a:latin typeface="Garamond" pitchFamily="18" charset="0"/>
              <a:ea typeface="MS Gothic" pitchFamily="49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Garamond" pitchFamily="18" charset="0"/>
                <a:ea typeface="MS Gothic" pitchFamily="49" charset="-128"/>
              </a:rPr>
              <a:t> detector dimensions : 21 mm x 21 mm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Garamond" pitchFamily="18" charset="0"/>
                <a:ea typeface="MS Gothic" pitchFamily="49" charset="-128"/>
              </a:rPr>
              <a:t> detector thickness: 500 </a:t>
            </a:r>
            <a:r>
              <a:rPr lang="en-US" sz="2000" dirty="0">
                <a:latin typeface="Garamond" pitchFamily="18" charset="0"/>
                <a:ea typeface="MS Gothic" pitchFamily="49" charset="-128"/>
              </a:rPr>
              <a:t>µm </a:t>
            </a:r>
            <a:endParaRPr lang="en-US" sz="2000" dirty="0" smtClean="0">
              <a:latin typeface="Garamond" pitchFamily="18" charset="0"/>
              <a:ea typeface="MS Gothic" pitchFamily="49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Garamond" pitchFamily="18" charset="0"/>
                <a:ea typeface="MS Gothic" pitchFamily="49" charset="-128"/>
              </a:rPr>
              <a:t> each detector plate has </a:t>
            </a:r>
            <a:r>
              <a:rPr lang="en-US" sz="2000" dirty="0">
                <a:latin typeface="Garamond" pitchFamily="18" charset="0"/>
                <a:ea typeface="MS Gothic" pitchFamily="49" charset="-128"/>
              </a:rPr>
              <a:t>96 strips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latin typeface="Garamond" pitchFamily="18" charset="0"/>
                <a:ea typeface="MS Gothic" pitchFamily="49" charset="-128"/>
              </a:rPr>
              <a:t> strip pitch is 200 µm</a:t>
            </a:r>
            <a:r>
              <a:rPr lang="en-US" sz="2000" dirty="0" smtClean="0">
                <a:latin typeface="Garamond" pitchFamily="18" charset="0"/>
                <a:ea typeface="MS Gothic" pitchFamily="49" charset="-128"/>
              </a:rPr>
              <a:t>.</a:t>
            </a:r>
            <a:endParaRPr lang="en-US" sz="2000" dirty="0">
              <a:latin typeface="Garamond" pitchFamily="18" charset="0"/>
              <a:ea typeface="MS Gothic" pitchFamily="49" charset="-128"/>
            </a:endParaRPr>
          </a:p>
        </p:txBody>
      </p:sp>
      <p:pic>
        <p:nvPicPr>
          <p:cNvPr id="7" name="Picture 6" descr="plate4_2.jp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838200"/>
            <a:ext cx="8839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NP2010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tang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tang"/>
        <a:ea typeface="MS Gothic"/>
        <a:cs typeface=""/>
      </a:majorFont>
      <a:minorFont>
        <a:latin typeface="Comic Sans MS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DNP2010</Template>
  <TotalTime>11877</TotalTime>
  <Words>2020</Words>
  <Application>Microsoft Office PowerPoint</Application>
  <PresentationFormat>On-screen Show (4:3)</PresentationFormat>
  <Paragraphs>523</Paragraphs>
  <Slides>32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DNP2010</vt:lpstr>
      <vt:lpstr>Office Theme</vt:lpstr>
      <vt:lpstr>Microsoft Equation 3.0</vt:lpstr>
      <vt:lpstr>A Diamond Micro-strip Electron Detector for Compton Polarimetry</vt:lpstr>
      <vt:lpstr>Outline</vt:lpstr>
      <vt:lpstr>Qweak and Polarimetry</vt:lpstr>
      <vt:lpstr>Overview: Compton Layout</vt:lpstr>
      <vt:lpstr>Overview: Laser Table</vt:lpstr>
      <vt:lpstr>Overview: γ-Detector</vt:lpstr>
      <vt:lpstr>Overview: e-detector</vt:lpstr>
      <vt:lpstr>Slide 8</vt:lpstr>
      <vt:lpstr>Diamond micro-strip detectors</vt:lpstr>
      <vt:lpstr>e-detector: installation</vt:lpstr>
      <vt:lpstr>e-detector: installed</vt:lpstr>
      <vt:lpstr>e-detector DAQ</vt:lpstr>
      <vt:lpstr>e-detector DAQ</vt:lpstr>
      <vt:lpstr>e-detector DAQ</vt:lpstr>
      <vt:lpstr>e-detector DAQ : schematic</vt:lpstr>
      <vt:lpstr>e-detector DAQ: Trigger</vt:lpstr>
      <vt:lpstr>Charge normalized strip hit</vt:lpstr>
      <vt:lpstr>Asymmetry</vt:lpstr>
      <vt:lpstr>Calculating Polarization</vt:lpstr>
      <vt:lpstr>Calculating Polarization</vt:lpstr>
      <vt:lpstr>Preliminary Polarization</vt:lpstr>
      <vt:lpstr>Quantum efficiency</vt:lpstr>
      <vt:lpstr>Systematic errors</vt:lpstr>
      <vt:lpstr>Summary</vt:lpstr>
      <vt:lpstr>Compton Team</vt:lpstr>
      <vt:lpstr>Thanks</vt:lpstr>
      <vt:lpstr>Extras</vt:lpstr>
      <vt:lpstr>Background subtraction</vt:lpstr>
      <vt:lpstr>why diamond ?</vt:lpstr>
      <vt:lpstr>2 parameter fit</vt:lpstr>
      <vt:lpstr>Input Reconditioning Stage</vt:lpstr>
      <vt:lpstr>DAQ</vt:lpstr>
    </vt:vector>
  </TitlesOfParts>
  <Company>Mississippi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Diamond µ-strip electron detector and readout for Compton polarimetry</dc:title>
  <dc:creator>Amrendra Narayan</dc:creator>
  <cp:lastModifiedBy>Amrendra Narayan</cp:lastModifiedBy>
  <cp:revision>414</cp:revision>
  <dcterms:created xsi:type="dcterms:W3CDTF">2011-08-28T08:47:10Z</dcterms:created>
  <dcterms:modified xsi:type="dcterms:W3CDTF">2011-09-07T11:52:31Z</dcterms:modified>
</cp:coreProperties>
</file>