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9"/>
  </p:notesMasterIdLst>
  <p:sldIdLst>
    <p:sldId id="391" r:id="rId3"/>
    <p:sldId id="354" r:id="rId4"/>
    <p:sldId id="349" r:id="rId5"/>
    <p:sldId id="390" r:id="rId6"/>
    <p:sldId id="392" r:id="rId7"/>
    <p:sldId id="259" r:id="rId8"/>
    <p:sldId id="328" r:id="rId9"/>
    <p:sldId id="297" r:id="rId10"/>
    <p:sldId id="370" r:id="rId11"/>
    <p:sldId id="371" r:id="rId12"/>
    <p:sldId id="326" r:id="rId13"/>
    <p:sldId id="393" r:id="rId14"/>
    <p:sldId id="332" r:id="rId15"/>
    <p:sldId id="335" r:id="rId16"/>
    <p:sldId id="338" r:id="rId17"/>
    <p:sldId id="275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234865"/>
    <a:srgbClr val="767171"/>
    <a:srgbClr val="58008E"/>
    <a:srgbClr val="D8C038"/>
    <a:srgbClr val="EF0000"/>
    <a:srgbClr val="002060"/>
    <a:srgbClr val="548235"/>
    <a:srgbClr val="D20000"/>
    <a:srgbClr val="053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6" autoAdjust="0"/>
    <p:restoredTop sz="94609" autoAdjust="0"/>
  </p:normalViewPr>
  <p:slideViewPr>
    <p:cSldViewPr snapToGrid="0">
      <p:cViewPr varScale="1">
        <p:scale>
          <a:sx n="72" d="100"/>
          <a:sy n="72" d="100"/>
        </p:scale>
        <p:origin x="408" y="22"/>
      </p:cViewPr>
      <p:guideLst/>
    </p:cSldViewPr>
  </p:slideViewPr>
  <p:outlineViewPr>
    <p:cViewPr>
      <p:scale>
        <a:sx n="33" d="100"/>
        <a:sy n="33" d="100"/>
      </p:scale>
      <p:origin x="0" y="-3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4102-C78B-4A2D-B0D6-96C5A27A0BBA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E32DF-F71B-412D-96C6-3816237D4F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55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7CC140-BF82-44A4-BF4B-AA40068637DA}" type="slidenum">
              <a:rPr lang="en-US" altLang="it-IT" smtClean="0"/>
              <a:pPr/>
              <a:t>1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949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382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855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168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690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843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593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Più preciso su cosa lo rende un detector nelle varie applicazioni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98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Pochi al mondo hanno ottenuto buoni risultati con STJ. Difficili gli array,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51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C9B7-BB7E-458C-8CF4-3E865C01139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004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C9B7-BB7E-458C-8CF4-3E865C01139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979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Più preciso su cosa lo rende un detector nelle varie applicazioni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603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Più preciso su cosa lo rende un detector nelle varie applicazioni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0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Voltage </a:t>
            </a:r>
            <a:r>
              <a:rPr lang="it-IT" dirty="0" err="1"/>
              <a:t>bias</a:t>
            </a:r>
            <a:r>
              <a:rPr lang="it-IT" dirty="0"/>
              <a:t> perché </a:t>
            </a:r>
            <a:r>
              <a:rPr lang="it-IT" dirty="0" err="1"/>
              <a:t>Rbias</a:t>
            </a:r>
            <a:r>
              <a:rPr lang="it-IT" dirty="0"/>
              <a:t> molto piccola. </a:t>
            </a:r>
            <a:r>
              <a:rPr lang="it-IT" dirty="0" err="1"/>
              <a:t>Irwing</a:t>
            </a:r>
            <a:r>
              <a:rPr lang="it-IT" dirty="0"/>
              <a:t> nel 95 ha introdotto ETF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56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0" y="0"/>
            <a:ext cx="12192000" cy="6858000"/>
          </a:xfrm>
          <a:prstGeom prst="rect">
            <a:avLst/>
          </a:prstGeom>
        </p:spPr>
      </p:pic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943862" y="577583"/>
            <a:ext cx="592710" cy="36512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fld id="{43551074-95A6-4252-8109-62227E8598E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543473" y="6430758"/>
            <a:ext cx="92561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NYU  11/8/23	Microcalorimeters for PTOLEMY 			 </a:t>
            </a:r>
            <a:r>
              <a:rPr lang="en-US" dirty="0" err="1"/>
              <a:t>M.Rajteri</a:t>
            </a:r>
            <a:r>
              <a:rPr lang="en-US" dirty="0"/>
              <a:t> -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0534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CE285A-BAA3-455A-A34D-7D752E08B74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" name="Segnaposto piè di pagina 2">
            <a:extLst>
              <a:ext uri="{FF2B5EF4-FFF2-40B4-BE49-F238E27FC236}">
                <a16:creationId xmlns:a16="http://schemas.microsoft.com/office/drawing/2014/main" id="{A57E9E99-EFC6-0E4D-A4A3-9FF62EC7C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450668" y="6424612"/>
            <a:ext cx="11950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NYU  11/8/23		Microcalorimeter for PTOLEMY 					 </a:t>
            </a:r>
            <a:r>
              <a:rPr lang="en-US" dirty="0" err="1"/>
              <a:t>M.Rajteri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321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userDrawn="1">
  <p:cSld name="1_Titolo e contenut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16"/>
            <a:ext cx="12192000" cy="68590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Master QC 2022-2023: Rivelatori di singolo fotone - M.Rajteri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403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65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9980909" y="583231"/>
            <a:ext cx="4119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7" name="Google Shape;17;p24"/>
          <p:cNvSpPr/>
          <p:nvPr/>
        </p:nvSpPr>
        <p:spPr>
          <a:xfrm>
            <a:off x="461818" y="6515881"/>
            <a:ext cx="993108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NYU	PTOLEMY general meeting 8/11/23               Microcalorimeter for PTOLEMY  			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M. Rajteri</a:t>
            </a:r>
          </a:p>
        </p:txBody>
      </p:sp>
    </p:spTree>
    <p:extLst>
      <p:ext uri="{BB962C8B-B14F-4D97-AF65-F5344CB8AC3E}">
        <p14:creationId xmlns:p14="http://schemas.microsoft.com/office/powerpoint/2010/main" val="915509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H. Garrone -   Updates on TESs for PTOLEMY project (PTL-TESs)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48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0" y="0"/>
            <a:ext cx="12192000" cy="6858000"/>
          </a:xfrm>
          <a:prstGeom prst="rect">
            <a:avLst/>
          </a:prstGeom>
        </p:spPr>
      </p:pic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984385" y="6356350"/>
            <a:ext cx="92561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H. Garrone -   Updates on TESs for PTOLEMY project (PTL-TESs)</a:t>
            </a: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02584" y="577583"/>
            <a:ext cx="475891" cy="365125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fld id="{43551074-95A6-4252-8109-62227E8598E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124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D8D7F8E-6304-BA90-2992-90A2F067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8F51-447F-4A83-9C05-88F0CB56D93C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FFC33A0-7FEC-2E16-E951-9F9BD26E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73AA23-F5A8-D11B-3A0A-68E22D54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9CED-FBC9-4A0F-ACB6-9AF036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15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userDrawn="1">
  <p:cSld name="1_Titolo e contenut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16"/>
            <a:ext cx="12192000" cy="68590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Master QC 2022-2023: Rivelatori di singolo fotone - M.Rajteri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237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D655C6-4502-4025-A2CB-075A766E123F}"/>
              </a:ext>
            </a:extLst>
          </p:cNvPr>
          <p:cNvSpPr/>
          <p:nvPr userDrawn="1"/>
        </p:nvSpPr>
        <p:spPr>
          <a:xfrm>
            <a:off x="6434051" y="2443942"/>
            <a:ext cx="5170516" cy="222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7C58F5-1421-5E9F-7DE5-561AE06FA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450668" y="6424612"/>
            <a:ext cx="11950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NYU  11/8/23		Microcalorimeter for PTOLEMY 					 </a:t>
            </a:r>
            <a:r>
              <a:rPr lang="en-US" dirty="0" err="1"/>
              <a:t>M.Rajteri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83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2"/>
          <p:cNvSpPr txBox="1">
            <a:spLocks noGrp="1"/>
          </p:cNvSpPr>
          <p:nvPr>
            <p:ph type="ftr" idx="11"/>
          </p:nvPr>
        </p:nvSpPr>
        <p:spPr>
          <a:xfrm>
            <a:off x="85241" y="6492874"/>
            <a:ext cx="9895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sldNum" idx="12"/>
          </p:nvPr>
        </p:nvSpPr>
        <p:spPr>
          <a:xfrm>
            <a:off x="9980909" y="583231"/>
            <a:ext cx="4119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4937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00.png"/><Relationship Id="rId10" Type="http://schemas.openxmlformats.org/officeDocument/2006/relationships/image" Target="../media/image240.png"/><Relationship Id="rId4" Type="http://schemas.openxmlformats.org/officeDocument/2006/relationships/image" Target="../media/image16.wmf"/><Relationship Id="rId9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9.jpeg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335" y="1044576"/>
            <a:ext cx="8142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Microcalorimeter for PTOLEMY</a:t>
            </a:r>
          </a:p>
        </p:txBody>
      </p:sp>
      <p:pic>
        <p:nvPicPr>
          <p:cNvPr id="4100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15" y="3429000"/>
            <a:ext cx="2448272" cy="80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29869" y="2133601"/>
            <a:ext cx="1967205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M. Rajteri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41" y="5280510"/>
            <a:ext cx="2323917" cy="991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52" y="5201408"/>
            <a:ext cx="1075650" cy="115000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1D8E95-5474-3093-7C38-4853EB469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65" y="5209951"/>
            <a:ext cx="2041291" cy="11329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11">
            <a:extLst>
              <a:ext uri="{FF2B5EF4-FFF2-40B4-BE49-F238E27FC236}">
                <a16:creationId xmlns:a16="http://schemas.microsoft.com/office/drawing/2014/main" id="{5AF3F8A1-2CBE-5549-4DCC-AD9B0DE342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Photon counting characterization</a:t>
            </a:r>
          </a:p>
        </p:txBody>
      </p:sp>
      <p:pic>
        <p:nvPicPr>
          <p:cNvPr id="43" name="Immagine 94">
            <a:extLst>
              <a:ext uri="{FF2B5EF4-FFF2-40B4-BE49-F238E27FC236}">
                <a16:creationId xmlns:a16="http://schemas.microsoft.com/office/drawing/2014/main" id="{1D83F9EF-6FA6-DDBC-667F-087BA95D7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58" y="1094040"/>
            <a:ext cx="8122626" cy="4722560"/>
          </a:xfrm>
          <a:prstGeom prst="rect">
            <a:avLst/>
          </a:prstGeom>
        </p:spPr>
      </p:pic>
      <p:sp>
        <p:nvSpPr>
          <p:cNvPr id="52" name="Titolo 1">
            <a:extLst>
              <a:ext uri="{FF2B5EF4-FFF2-40B4-BE49-F238E27FC236}">
                <a16:creationId xmlns:a16="http://schemas.microsoft.com/office/drawing/2014/main" id="{AC644F5D-83EE-7D3F-527E-868093F712ED}"/>
              </a:ext>
            </a:extLst>
          </p:cNvPr>
          <p:cNvSpPr txBox="1">
            <a:spLocks/>
          </p:cNvSpPr>
          <p:nvPr/>
        </p:nvSpPr>
        <p:spPr>
          <a:xfrm rot="16200000">
            <a:off x="1037296" y="3430097"/>
            <a:ext cx="1284737" cy="378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>
                <a:latin typeface="Palatino Linotype" panose="02040502050505030304" pitchFamily="18" charset="0"/>
              </a:rPr>
              <a:t>Counts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3" name="Titolo 1">
            <a:extLst>
              <a:ext uri="{FF2B5EF4-FFF2-40B4-BE49-F238E27FC236}">
                <a16:creationId xmlns:a16="http://schemas.microsoft.com/office/drawing/2014/main" id="{14D5FE10-0667-8629-5E30-2CF224ED4B38}"/>
              </a:ext>
            </a:extLst>
          </p:cNvPr>
          <p:cNvSpPr txBox="1">
            <a:spLocks/>
          </p:cNvSpPr>
          <p:nvPr/>
        </p:nvSpPr>
        <p:spPr>
          <a:xfrm rot="16200000">
            <a:off x="909245" y="1768294"/>
            <a:ext cx="1385864" cy="511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>
                <a:latin typeface="Palatino Linotype" panose="02040502050505030304" pitchFamily="18" charset="0"/>
              </a:rPr>
              <a:t>Amplitude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4" name="Titolo 1">
            <a:extLst>
              <a:ext uri="{FF2B5EF4-FFF2-40B4-BE49-F238E27FC236}">
                <a16:creationId xmlns:a16="http://schemas.microsoft.com/office/drawing/2014/main" id="{A0D8C86E-BE5A-4297-A18D-B813767F5F69}"/>
              </a:ext>
            </a:extLst>
          </p:cNvPr>
          <p:cNvSpPr txBox="1">
            <a:spLocks/>
          </p:cNvSpPr>
          <p:nvPr/>
        </p:nvSpPr>
        <p:spPr>
          <a:xfrm>
            <a:off x="5336281" y="3575034"/>
            <a:ext cx="720370" cy="429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1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EB4D0EB3-8E8C-437F-B4D4-F885682C8354}"/>
              </a:ext>
            </a:extLst>
          </p:cNvPr>
          <p:cNvSpPr txBox="1">
            <a:spLocks/>
          </p:cNvSpPr>
          <p:nvPr/>
        </p:nvSpPr>
        <p:spPr>
          <a:xfrm>
            <a:off x="4610101" y="3018007"/>
            <a:ext cx="791622" cy="429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0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6" name="Titolo 1">
            <a:extLst>
              <a:ext uri="{FF2B5EF4-FFF2-40B4-BE49-F238E27FC236}">
                <a16:creationId xmlns:a16="http://schemas.microsoft.com/office/drawing/2014/main" id="{11DC77E3-98B4-0274-4974-0E210FB95160}"/>
              </a:ext>
            </a:extLst>
          </p:cNvPr>
          <p:cNvSpPr txBox="1">
            <a:spLocks/>
          </p:cNvSpPr>
          <p:nvPr/>
        </p:nvSpPr>
        <p:spPr>
          <a:xfrm>
            <a:off x="6067552" y="3923544"/>
            <a:ext cx="684360" cy="429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2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3F8D5522-3DA0-F7B7-AC5C-E436AA9667CE}"/>
              </a:ext>
            </a:extLst>
          </p:cNvPr>
          <p:cNvSpPr txBox="1">
            <a:spLocks/>
          </p:cNvSpPr>
          <p:nvPr/>
        </p:nvSpPr>
        <p:spPr>
          <a:xfrm>
            <a:off x="6670882" y="4047320"/>
            <a:ext cx="684107" cy="429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3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8" name="Titolo 1">
            <a:extLst>
              <a:ext uri="{FF2B5EF4-FFF2-40B4-BE49-F238E27FC236}">
                <a16:creationId xmlns:a16="http://schemas.microsoft.com/office/drawing/2014/main" id="{749ED832-31C9-0E8E-7AE5-F7AC16D59473}"/>
              </a:ext>
            </a:extLst>
          </p:cNvPr>
          <p:cNvSpPr txBox="1">
            <a:spLocks/>
          </p:cNvSpPr>
          <p:nvPr/>
        </p:nvSpPr>
        <p:spPr>
          <a:xfrm>
            <a:off x="7514483" y="1950450"/>
            <a:ext cx="2264106" cy="7322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000" dirty="0">
                <a:latin typeface="Palatino Linotype" panose="02040502050505030304" pitchFamily="18" charset="0"/>
              </a:rPr>
              <a:t>λ</a:t>
            </a:r>
            <a:r>
              <a:rPr lang="it-IT" sz="2000" dirty="0">
                <a:latin typeface="Palatino Linotype" panose="02040502050505030304" pitchFamily="18" charset="0"/>
              </a:rPr>
              <a:t>= 1540 nm</a:t>
            </a:r>
          </a:p>
        </p:txBody>
      </p:sp>
    </p:spTree>
    <p:extLst>
      <p:ext uri="{BB962C8B-B14F-4D97-AF65-F5344CB8AC3E}">
        <p14:creationId xmlns:p14="http://schemas.microsoft.com/office/powerpoint/2010/main" val="126756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3C323B9F-513B-8038-526E-0638050ECBBC}"/>
              </a:ext>
            </a:extLst>
          </p:cNvPr>
          <p:cNvSpPr/>
          <p:nvPr/>
        </p:nvSpPr>
        <p:spPr>
          <a:xfrm>
            <a:off x="1532348" y="5756000"/>
            <a:ext cx="6745500" cy="5667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8172BE-FE13-295E-6C18-6B307FD0FB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2CE285A-BAA3-455A-A34D-7D752E08B74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3" name="Object 14">
            <a:extLst>
              <a:ext uri="{FF2B5EF4-FFF2-40B4-BE49-F238E27FC236}">
                <a16:creationId xmlns:a16="http://schemas.microsoft.com/office/drawing/2014/main" id="{9AA13B33-04C0-6A30-2855-76E70BC97F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6888" y="1443054"/>
          <a:ext cx="3282950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637589" imgH="533169" progId="Equation.3">
                  <p:embed/>
                </p:oleObj>
              </mc:Choice>
              <mc:Fallback>
                <p:oleObj name="Equazione" r:id="rId3" imgW="1637589" imgH="533169" progId="Equation.3">
                  <p:embed/>
                  <p:pic>
                    <p:nvPicPr>
                      <p:cNvPr id="3" name="Object 14">
                        <a:extLst>
                          <a:ext uri="{FF2B5EF4-FFF2-40B4-BE49-F238E27FC236}">
                            <a16:creationId xmlns:a16="http://schemas.microsoft.com/office/drawing/2014/main" id="{9AA13B33-04C0-6A30-2855-76E70BC97F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1443054"/>
                        <a:ext cx="3282950" cy="112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1">
            <a:extLst>
              <a:ext uri="{FF2B5EF4-FFF2-40B4-BE49-F238E27FC236}">
                <a16:creationId xmlns:a16="http://schemas.microsoft.com/office/drawing/2014/main" id="{30913E66-2518-82E8-CF93-DEE0EF9F2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6" y="2660667"/>
            <a:ext cx="7777163" cy="367088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2200" b="1" dirty="0">
                <a:solidFill>
                  <a:srgbClr val="FF6600"/>
                </a:solidFill>
              </a:rPr>
              <a:t>Trade-off between response time and energy resolution</a:t>
            </a:r>
            <a:endParaRPr lang="en-GB" sz="2200" b="1" dirty="0">
              <a:solidFill>
                <a:srgbClr val="FF6600"/>
              </a:solidFill>
              <a:latin typeface="Symbol" panose="05050102010706020507" pitchFamily="18" charset="2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97F6C20-4841-5115-9241-889DE1AC0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1" y="1687529"/>
            <a:ext cx="404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2200" b="1" u="sng" dirty="0">
                <a:solidFill>
                  <a:srgbClr val="336699"/>
                </a:solidFill>
                <a:latin typeface="+mj-lt"/>
              </a:rPr>
              <a:t>Effective response time</a:t>
            </a:r>
            <a:endParaRPr lang="el-GR" sz="2200" b="1" u="sng" dirty="0">
              <a:solidFill>
                <a:srgbClr val="336699"/>
              </a:solidFill>
              <a:latin typeface="+mj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473275A-1FDC-1373-6E8B-EC7BA637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989" y="3355993"/>
            <a:ext cx="27527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2200" b="1" u="sng" dirty="0">
                <a:solidFill>
                  <a:srgbClr val="336699"/>
                </a:solidFill>
                <a:latin typeface="+mj-lt"/>
              </a:rPr>
              <a:t>Energy resolution</a:t>
            </a:r>
            <a:endParaRPr lang="el-GR" sz="2200" b="1" u="sng" dirty="0">
              <a:solidFill>
                <a:srgbClr val="336699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ggetto 2">
                <a:extLst>
                  <a:ext uri="{FF2B5EF4-FFF2-40B4-BE49-F238E27FC236}">
                    <a16:creationId xmlns:a16="http://schemas.microsoft.com/office/drawing/2014/main" id="{BB3E2FC3-66A6-50E0-6F0B-8113CF33FC3C}"/>
                  </a:ext>
                </a:extLst>
              </p:cNvPr>
              <p:cNvSpPr txBox="1"/>
              <p:nvPr/>
            </p:nvSpPr>
            <p:spPr bwMode="auto">
              <a:xfrm>
                <a:off x="1768475" y="3106754"/>
                <a:ext cx="5362575" cy="984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≃2.36</m:t>
                      </m:r>
                      <m:rad>
                        <m:radPr>
                          <m:degHide m:val="on"/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bSup>
                            <m:sSubSup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rad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Oggetto 2">
                <a:extLst>
                  <a:ext uri="{FF2B5EF4-FFF2-40B4-BE49-F238E27FC236}">
                    <a16:creationId xmlns:a16="http://schemas.microsoft.com/office/drawing/2014/main" id="{BB3E2FC3-66A6-50E0-6F0B-8113CF33F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8475" y="3106754"/>
                <a:ext cx="5362575" cy="9842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034B2-AD97-9CDB-5E87-6C52D42D310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75299" y="1778687"/>
            <a:ext cx="2356094" cy="670633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 w="25400">
            <a:noFill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Rettangolo 17">
            <a:extLst>
              <a:ext uri="{FF2B5EF4-FFF2-40B4-BE49-F238E27FC236}">
                <a16:creationId xmlns:a16="http://schemas.microsoft.com/office/drawing/2014/main" id="{3BD20738-1557-5EE9-A797-44634EE63D4A}"/>
              </a:ext>
            </a:extLst>
          </p:cNvPr>
          <p:cNvSpPr/>
          <p:nvPr/>
        </p:nvSpPr>
        <p:spPr>
          <a:xfrm>
            <a:off x="3914153" y="116430"/>
            <a:ext cx="436369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3200" b="1" spc="150" dirty="0">
                <a:ln w="11430"/>
                <a:solidFill>
                  <a:srgbClr val="507492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TES: Performances</a:t>
            </a:r>
          </a:p>
        </p:txBody>
      </p:sp>
      <p:graphicFrame>
        <p:nvGraphicFramePr>
          <p:cNvPr id="10" name="Object 16">
            <a:extLst>
              <a:ext uri="{FF2B5EF4-FFF2-40B4-BE49-F238E27FC236}">
                <a16:creationId xmlns:a16="http://schemas.microsoft.com/office/drawing/2014/main" id="{57612B95-64E4-7647-4233-F623F4E301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5814" y="4759343"/>
          <a:ext cx="1450975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965200" imgH="558800" progId="Equation.3">
                  <p:embed/>
                </p:oleObj>
              </mc:Choice>
              <mc:Fallback>
                <p:oleObj name="Equazione" r:id="rId7" imgW="965200" imgH="558800" progId="Equation.3">
                  <p:embed/>
                  <p:pic>
                    <p:nvPicPr>
                      <p:cNvPr id="10" name="Object 16">
                        <a:extLst>
                          <a:ext uri="{FF2B5EF4-FFF2-40B4-BE49-F238E27FC236}">
                            <a16:creationId xmlns:a16="http://schemas.microsoft.com/office/drawing/2014/main" id="{57612B95-64E4-7647-4233-F623F4E301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4" y="4759343"/>
                        <a:ext cx="1450975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>
            <a:extLst>
              <a:ext uri="{FF2B5EF4-FFF2-40B4-BE49-F238E27FC236}">
                <a16:creationId xmlns:a16="http://schemas.microsoft.com/office/drawing/2014/main" id="{ABF774ED-5870-9A4F-B908-D66970B1E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989" y="4927618"/>
            <a:ext cx="27527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2200" b="1" u="sng" dirty="0">
                <a:solidFill>
                  <a:srgbClr val="336699"/>
                </a:solidFill>
                <a:latin typeface="+mj-lt"/>
              </a:rPr>
              <a:t>Saturation Energy</a:t>
            </a:r>
            <a:endParaRPr lang="el-GR" sz="2200" b="1" u="sng" dirty="0">
              <a:solidFill>
                <a:srgbClr val="336699"/>
              </a:solidFill>
              <a:latin typeface="+mj-lt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6B31CE5F-849E-E6DF-6B16-8C0D6119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544779"/>
            <a:ext cx="44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3200">
                <a:sym typeface="Wingdings 3" panose="05040102010807070707" pitchFamily="18" charset="2"/>
              </a:rPr>
              <a:t></a:t>
            </a:r>
            <a:endParaRPr lang="en-US" altLang="it-IT" sz="320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B5392A42-9932-76C1-8369-CAC02D2D9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4219592"/>
            <a:ext cx="8047038" cy="367088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2200" b="1" dirty="0">
                <a:solidFill>
                  <a:srgbClr val="FF6600"/>
                </a:solidFill>
              </a:rPr>
              <a:t>Trade-off between energy resolution and saturation energy</a:t>
            </a:r>
            <a:endParaRPr lang="en-GB" sz="2200" b="1" dirty="0">
              <a:solidFill>
                <a:srgbClr val="FF6600"/>
              </a:solidFill>
              <a:latin typeface="Symbol" panose="05050102010706020507" pitchFamily="18" charset="2"/>
            </a:endParaRPr>
          </a:p>
        </p:txBody>
      </p:sp>
      <p:sp>
        <p:nvSpPr>
          <p:cNvPr id="14" name="CasellaDiTesto 15">
            <a:extLst>
              <a:ext uri="{FF2B5EF4-FFF2-40B4-BE49-F238E27FC236}">
                <a16:creationId xmlns:a16="http://schemas.microsoft.com/office/drawing/2014/main" id="{8C06C9A8-C727-92DF-F919-F1AF57A61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4" y="4110054"/>
            <a:ext cx="46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3200">
                <a:sym typeface="Wingdings 3" panose="05040102010807070707" pitchFamily="18" charset="2"/>
              </a:rPr>
              <a:t></a:t>
            </a:r>
            <a:endParaRPr lang="en-US" altLang="it-IT" sz="3200"/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C53FCE95-7F48-8273-F2FC-F24E8347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88" y="1020780"/>
            <a:ext cx="2317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it-IT" dirty="0"/>
              <a:t>Transition sharpness</a:t>
            </a:r>
          </a:p>
          <a:p>
            <a:pPr algn="ctr"/>
            <a:r>
              <a:rPr lang="en-US" altLang="it-IT" dirty="0">
                <a:sym typeface="Wingdings 3" panose="05040102010807070707" pitchFamily="18" charset="2"/>
              </a:rPr>
              <a:t></a:t>
            </a:r>
            <a:endParaRPr lang="en-US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24B24E8-403B-0A99-C117-E3B5C972C7C5}"/>
                  </a:ext>
                </a:extLst>
              </p:cNvPr>
              <p:cNvSpPr txBox="1"/>
              <p:nvPr/>
            </p:nvSpPr>
            <p:spPr>
              <a:xfrm>
                <a:off x="1664563" y="5922034"/>
                <a:ext cx="33343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24B24E8-403B-0A99-C117-E3B5C972C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563" y="5922034"/>
                <a:ext cx="3334311" cy="276999"/>
              </a:xfrm>
              <a:prstGeom prst="rect">
                <a:avLst/>
              </a:prstGeom>
              <a:blipFill>
                <a:blip r:embed="rId9"/>
                <a:stretch>
                  <a:fillRect l="-1097" r="-1280" b="-10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ccia destra con strisce 19">
            <a:extLst>
              <a:ext uri="{FF2B5EF4-FFF2-40B4-BE49-F238E27FC236}">
                <a16:creationId xmlns:a16="http://schemas.microsoft.com/office/drawing/2014/main" id="{8EC7AAD2-17F6-C222-DBDE-E8F1BBD558D0}"/>
              </a:ext>
            </a:extLst>
          </p:cNvPr>
          <p:cNvSpPr/>
          <p:nvPr/>
        </p:nvSpPr>
        <p:spPr>
          <a:xfrm>
            <a:off x="5131089" y="5876989"/>
            <a:ext cx="612322" cy="367088"/>
          </a:xfrm>
          <a:prstGeom prst="striped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ggetto 2">
                <a:extLst>
                  <a:ext uri="{FF2B5EF4-FFF2-40B4-BE49-F238E27FC236}">
                    <a16:creationId xmlns:a16="http://schemas.microsoft.com/office/drawing/2014/main" id="{D1A23F07-A77D-D77C-85F9-B3612B3A5F43}"/>
                  </a:ext>
                </a:extLst>
              </p:cNvPr>
              <p:cNvSpPr txBox="1"/>
              <p:nvPr/>
            </p:nvSpPr>
            <p:spPr bwMode="auto">
              <a:xfrm>
                <a:off x="5978967" y="5826648"/>
                <a:ext cx="2610809" cy="5164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it-IT" dirty="0"/>
                  <a:t> 39 </a:t>
                </a:r>
                <a:r>
                  <a:rPr lang="it-IT" dirty="0" err="1"/>
                  <a:t>meV</a:t>
                </a:r>
                <a:endParaRPr lang="it-IT" dirty="0"/>
              </a:p>
            </p:txBody>
          </p:sp>
        </mc:Choice>
        <mc:Fallback xmlns="">
          <p:sp>
            <p:nvSpPr>
              <p:cNvPr id="22" name="Oggetto 2">
                <a:extLst>
                  <a:ext uri="{FF2B5EF4-FFF2-40B4-BE49-F238E27FC236}">
                    <a16:creationId xmlns:a16="http://schemas.microsoft.com/office/drawing/2014/main" id="{D1A23F07-A77D-D77C-85F9-B3612B3A5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8967" y="5826648"/>
                <a:ext cx="2610809" cy="516481"/>
              </a:xfrm>
              <a:prstGeom prst="rect">
                <a:avLst/>
              </a:prstGeom>
              <a:blipFill>
                <a:blip r:embed="rId10"/>
                <a:stretch>
                  <a:fillRect t="-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4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656518" y="-1386693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BEDE485-9A8C-416A-AB48-D96315E8FDBD}"/>
              </a:ext>
            </a:extLst>
          </p:cNvPr>
          <p:cNvGrpSpPr/>
          <p:nvPr/>
        </p:nvGrpSpPr>
        <p:grpSpPr>
          <a:xfrm>
            <a:off x="6270169" y="828112"/>
            <a:ext cx="4757259" cy="2937016"/>
            <a:chOff x="11170786" y="32042073"/>
            <a:chExt cx="11797600" cy="642568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74504E56-F359-F4EF-7404-3C67DE9E9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22255" y="32042073"/>
              <a:ext cx="8441836" cy="5563522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3BB6B78-AB3E-9DD5-3C36-50701170B713}"/>
                </a:ext>
              </a:extLst>
            </p:cNvPr>
            <p:cNvSpPr/>
            <p:nvPr/>
          </p:nvSpPr>
          <p:spPr>
            <a:xfrm rot="20303723">
              <a:off x="17285966" y="36419931"/>
              <a:ext cx="3516213" cy="1312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2FE602C-EAB4-A9B9-41A0-52DBDE41812D}"/>
                </a:ext>
              </a:extLst>
            </p:cNvPr>
            <p:cNvSpPr/>
            <p:nvPr/>
          </p:nvSpPr>
          <p:spPr>
            <a:xfrm rot="20303723">
              <a:off x="18997749" y="37171389"/>
              <a:ext cx="1911930" cy="66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ACD906D-0EA5-9F47-6312-D8838F358586}"/>
                </a:ext>
              </a:extLst>
            </p:cNvPr>
            <p:cNvSpPr txBox="1"/>
            <p:nvPr/>
          </p:nvSpPr>
          <p:spPr>
            <a:xfrm>
              <a:off x="17141203" y="36877265"/>
              <a:ext cx="1278134" cy="659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600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0068E8D-4081-D8AB-DF98-D32D9C384378}"/>
                </a:ext>
              </a:extLst>
            </p:cNvPr>
            <p:cNvSpPr txBox="1"/>
            <p:nvPr/>
          </p:nvSpPr>
          <p:spPr>
            <a:xfrm>
              <a:off x="17782228" y="36533563"/>
              <a:ext cx="1484778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  <a:endParaRPr lang="en-US" sz="1600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1395679-DC33-DA06-8765-6379493A000D}"/>
                </a:ext>
              </a:extLst>
            </p:cNvPr>
            <p:cNvSpPr txBox="1"/>
            <p:nvPr/>
          </p:nvSpPr>
          <p:spPr>
            <a:xfrm>
              <a:off x="18668403" y="36195115"/>
              <a:ext cx="1413022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  <a:endParaRPr lang="en-US" sz="1600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F3C68E3-3C2C-AA9C-8028-C111D6DCA400}"/>
                </a:ext>
              </a:extLst>
            </p:cNvPr>
            <p:cNvSpPr txBox="1"/>
            <p:nvPr/>
          </p:nvSpPr>
          <p:spPr>
            <a:xfrm>
              <a:off x="19493990" y="35770333"/>
              <a:ext cx="1413022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600</a:t>
              </a:r>
              <a:endParaRPr lang="en-US" sz="1600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3B2DC1C-4ED1-5E1A-9D13-FB3FB03296FB}"/>
                </a:ext>
              </a:extLst>
            </p:cNvPr>
            <p:cNvSpPr txBox="1"/>
            <p:nvPr/>
          </p:nvSpPr>
          <p:spPr>
            <a:xfrm>
              <a:off x="19684297" y="36390684"/>
              <a:ext cx="3284089" cy="1618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Amplitude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(mV)</a:t>
              </a:r>
              <a:endParaRPr lang="en-US" sz="1600" dirty="0"/>
            </a:p>
            <a:p>
              <a:r>
                <a:rPr lang="en-US" sz="1600" i="1" dirty="0">
                  <a:latin typeface="Tw Cen MT" panose="020B0602020104020603" pitchFamily="34" charset="0"/>
                </a:rPr>
                <a:t> </a:t>
              </a:r>
              <a:endParaRPr lang="en-US" sz="1600" dirty="0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1A7AF840-7F6A-7FCF-5341-0BE25F30E9D2}"/>
                </a:ext>
              </a:extLst>
            </p:cNvPr>
            <p:cNvSpPr/>
            <p:nvPr/>
          </p:nvSpPr>
          <p:spPr>
            <a:xfrm rot="579549">
              <a:off x="12189419" y="36716968"/>
              <a:ext cx="4869849" cy="111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A7D8E691-E51A-3FBA-6B2D-BFDEC8CF33A5}"/>
                </a:ext>
              </a:extLst>
            </p:cNvPr>
            <p:cNvSpPr txBox="1"/>
            <p:nvPr/>
          </p:nvSpPr>
          <p:spPr>
            <a:xfrm>
              <a:off x="15713676" y="36877268"/>
              <a:ext cx="1348733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  <a:endParaRPr lang="en-US" sz="1600" dirty="0"/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F8487CF9-DA7E-E1E5-B027-84ACC74CFA7A}"/>
                </a:ext>
              </a:extLst>
            </p:cNvPr>
            <p:cNvSpPr txBox="1"/>
            <p:nvPr/>
          </p:nvSpPr>
          <p:spPr>
            <a:xfrm>
              <a:off x="14039655" y="36660435"/>
              <a:ext cx="1348735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</a:t>
              </a:r>
              <a:endParaRPr lang="en-US" sz="1600" dirty="0"/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1DD1FCCA-0B2C-3954-98C7-3F2430FEFE0E}"/>
                </a:ext>
              </a:extLst>
            </p:cNvPr>
            <p:cNvSpPr txBox="1"/>
            <p:nvPr/>
          </p:nvSpPr>
          <p:spPr>
            <a:xfrm>
              <a:off x="11971454" y="36326453"/>
              <a:ext cx="1557442" cy="659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1600</a:t>
              </a:r>
              <a:endParaRPr lang="en-US" sz="1600" dirty="0"/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C0FF7C87-26F4-8D4A-2BAA-29FD1845A645}"/>
                </a:ext>
              </a:extLst>
            </p:cNvPr>
            <p:cNvSpPr txBox="1"/>
            <p:nvPr/>
          </p:nvSpPr>
          <p:spPr>
            <a:xfrm>
              <a:off x="13032470" y="37328889"/>
              <a:ext cx="3284088" cy="1138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(nm)</a:t>
              </a:r>
              <a:endParaRPr lang="en-US" sz="1600" dirty="0"/>
            </a:p>
            <a:p>
              <a:r>
                <a:rPr lang="en-US" sz="1600" i="1" dirty="0">
                  <a:latin typeface="Tw Cen MT" panose="020B0602020104020603" pitchFamily="34" charset="0"/>
                </a:rPr>
                <a:t> </a:t>
              </a:r>
              <a:endParaRPr lang="en-US" sz="1600" dirty="0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224F51B8-7D33-CD4B-834B-542C3AC57106}"/>
                </a:ext>
              </a:extLst>
            </p:cNvPr>
            <p:cNvSpPr/>
            <p:nvPr/>
          </p:nvSpPr>
          <p:spPr>
            <a:xfrm>
              <a:off x="12069853" y="33352598"/>
              <a:ext cx="934947" cy="311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C59BBD0C-92FC-5E4D-264F-956BDEF5816D}"/>
                </a:ext>
              </a:extLst>
            </p:cNvPr>
            <p:cNvSpPr txBox="1"/>
            <p:nvPr/>
          </p:nvSpPr>
          <p:spPr>
            <a:xfrm>
              <a:off x="11730587" y="35056247"/>
              <a:ext cx="1519000" cy="740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1500</a:t>
              </a:r>
              <a:endParaRPr lang="en-US" sz="1600" dirty="0"/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45CF0150-9A21-65DA-9B37-95551740BEFA}"/>
                </a:ext>
              </a:extLst>
            </p:cNvPr>
            <p:cNvSpPr txBox="1"/>
            <p:nvPr/>
          </p:nvSpPr>
          <p:spPr>
            <a:xfrm>
              <a:off x="11714346" y="34064476"/>
              <a:ext cx="1557441" cy="740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3000</a:t>
              </a:r>
              <a:endParaRPr lang="en-US" sz="1600" dirty="0"/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2D0F95EC-E221-62A9-4A8E-23B603EB4CC7}"/>
                </a:ext>
              </a:extLst>
            </p:cNvPr>
            <p:cNvSpPr txBox="1"/>
            <p:nvPr/>
          </p:nvSpPr>
          <p:spPr>
            <a:xfrm>
              <a:off x="11715204" y="33143020"/>
              <a:ext cx="1534383" cy="740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4500</a:t>
              </a:r>
              <a:endParaRPr lang="en-US" sz="1600" dirty="0"/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79F4933-7682-A6CD-FEC1-6CE84B6D09E1}"/>
                </a:ext>
              </a:extLst>
            </p:cNvPr>
            <p:cNvSpPr txBox="1"/>
            <p:nvPr/>
          </p:nvSpPr>
          <p:spPr>
            <a:xfrm rot="16200000">
              <a:off x="9953613" y="33364481"/>
              <a:ext cx="3284088" cy="849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Counts</a:t>
              </a:r>
              <a:endParaRPr lang="en-US" sz="1600" i="1" dirty="0"/>
            </a:p>
          </p:txBody>
        </p:sp>
      </p:grpSp>
      <p:graphicFrame>
        <p:nvGraphicFramePr>
          <p:cNvPr id="54" name="Oggetto 53">
            <a:extLst>
              <a:ext uri="{FF2B5EF4-FFF2-40B4-BE49-F238E27FC236}">
                <a16:creationId xmlns:a16="http://schemas.microsoft.com/office/drawing/2014/main" id="{6A708F95-507B-16D3-15C6-ACEADF9D8A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6609" y="3513945"/>
          <a:ext cx="4188528" cy="292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53680" imgH="2901600" progId="Origin95.Graph">
                  <p:embed/>
                </p:oleObj>
              </mc:Choice>
              <mc:Fallback>
                <p:oleObj name="Graph" r:id="rId4" imgW="4153680" imgH="2901600" progId="Origin95.Graph">
                  <p:embed/>
                  <p:pic>
                    <p:nvPicPr>
                      <p:cNvPr id="54" name="Oggetto 53">
                        <a:extLst>
                          <a:ext uri="{FF2B5EF4-FFF2-40B4-BE49-F238E27FC236}">
                            <a16:creationId xmlns:a16="http://schemas.microsoft.com/office/drawing/2014/main" id="{6A708F95-507B-16D3-15C6-ACEADF9D8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6609" y="3513945"/>
                        <a:ext cx="4188528" cy="292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uppo 54">
            <a:extLst>
              <a:ext uri="{FF2B5EF4-FFF2-40B4-BE49-F238E27FC236}">
                <a16:creationId xmlns:a16="http://schemas.microsoft.com/office/drawing/2014/main" id="{FB3D69F4-7785-DBBE-39CC-4B0D6E04B322}"/>
              </a:ext>
            </a:extLst>
          </p:cNvPr>
          <p:cNvGrpSpPr/>
          <p:nvPr/>
        </p:nvGrpSpPr>
        <p:grpSpPr>
          <a:xfrm>
            <a:off x="10002584" y="4166549"/>
            <a:ext cx="1954524" cy="1239737"/>
            <a:chOff x="6353995" y="4335505"/>
            <a:chExt cx="1954524" cy="1239737"/>
          </a:xfrm>
        </p:grpSpPr>
        <p:pic>
          <p:nvPicPr>
            <p:cNvPr id="56" name="Immagine 5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492008F6-2CEE-39BF-901E-0D0E5C7B5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9008" y="4904259"/>
              <a:ext cx="1716286" cy="670983"/>
            </a:xfrm>
            <a:prstGeom prst="rect">
              <a:avLst/>
            </a:prstGeom>
          </p:spPr>
        </p:pic>
        <p:sp>
          <p:nvSpPr>
            <p:cNvPr id="57" name="Rectangle 12">
              <a:extLst>
                <a:ext uri="{FF2B5EF4-FFF2-40B4-BE49-F238E27FC236}">
                  <a16:creationId xmlns:a16="http://schemas.microsoft.com/office/drawing/2014/main" id="{FA772063-9A1D-9E69-821D-FBD956C8D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995" y="4335505"/>
              <a:ext cx="1954524" cy="54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b="1" u="sng" dirty="0"/>
                <a:t>Saturation energy</a:t>
              </a:r>
              <a:endParaRPr lang="el-GR" b="1" u="sng" dirty="0"/>
            </a:p>
          </p:txBody>
        </p:sp>
      </p:grpSp>
      <p:sp>
        <p:nvSpPr>
          <p:cNvPr id="62" name="Freccia curva 61">
            <a:extLst>
              <a:ext uri="{FF2B5EF4-FFF2-40B4-BE49-F238E27FC236}">
                <a16:creationId xmlns:a16="http://schemas.microsoft.com/office/drawing/2014/main" id="{BFF60571-12AD-B572-72BA-753A3DCBDC0D}"/>
              </a:ext>
            </a:extLst>
          </p:cNvPr>
          <p:cNvSpPr/>
          <p:nvPr/>
        </p:nvSpPr>
        <p:spPr>
          <a:xfrm rot="5400000" flipV="1">
            <a:off x="9670719" y="4312031"/>
            <a:ext cx="353608" cy="53825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aphicFrame>
        <p:nvGraphicFramePr>
          <p:cNvPr id="33" name="Oggetto 4">
            <a:extLst>
              <a:ext uri="{FF2B5EF4-FFF2-40B4-BE49-F238E27FC236}">
                <a16:creationId xmlns:a16="http://schemas.microsoft.com/office/drawing/2014/main" id="{CB67F9EC-9A5D-600D-9CBE-4C262EAEFA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8903" y="1022711"/>
          <a:ext cx="4286689" cy="2995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4153680" imgH="2901600" progId="Origin95.Graph">
                  <p:embed/>
                </p:oleObj>
              </mc:Choice>
              <mc:Fallback>
                <p:oleObj name="Graph" r:id="rId7" imgW="4153680" imgH="2901600" progId="Origin95.Graph">
                  <p:embed/>
                  <p:pic>
                    <p:nvPicPr>
                      <p:cNvPr id="33" name="Oggetto 4">
                        <a:extLst>
                          <a:ext uri="{FF2B5EF4-FFF2-40B4-BE49-F238E27FC236}">
                            <a16:creationId xmlns:a16="http://schemas.microsoft.com/office/drawing/2014/main" id="{CB67F9EC-9A5D-600D-9CBE-4C262EAEFA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8903" y="1022711"/>
                        <a:ext cx="4286689" cy="2995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itolo 1">
            <a:extLst>
              <a:ext uri="{FF2B5EF4-FFF2-40B4-BE49-F238E27FC236}">
                <a16:creationId xmlns:a16="http://schemas.microsoft.com/office/drawing/2014/main" id="{1FD71D13-9CC4-3786-0DC8-6E2621487AB0}"/>
              </a:ext>
            </a:extLst>
          </p:cNvPr>
          <p:cNvSpPr txBox="1">
            <a:spLocks/>
          </p:cNvSpPr>
          <p:nvPr/>
        </p:nvSpPr>
        <p:spPr>
          <a:xfrm>
            <a:off x="2174334" y="1626749"/>
            <a:ext cx="2458576" cy="820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latin typeface="Palatino Linotype" panose="02040502050505030304" pitchFamily="18" charset="0"/>
              </a:rPr>
              <a:t>T</a:t>
            </a:r>
            <a:r>
              <a:rPr lang="it-IT" sz="2800" baseline="-25000" dirty="0" err="1">
                <a:latin typeface="Palatino Linotype" panose="02040502050505030304" pitchFamily="18" charset="0"/>
              </a:rPr>
              <a:t>bath</a:t>
            </a:r>
            <a:r>
              <a:rPr lang="it-IT" sz="2800" dirty="0">
                <a:latin typeface="Palatino Linotype" panose="02040502050505030304" pitchFamily="18" charset="0"/>
              </a:rPr>
              <a:t>= 40 </a:t>
            </a:r>
            <a:r>
              <a:rPr lang="it-IT" sz="2800" dirty="0" err="1">
                <a:latin typeface="Palatino Linotype" panose="02040502050505030304" pitchFamily="18" charset="0"/>
              </a:rPr>
              <a:t>mK</a:t>
            </a:r>
            <a:endParaRPr lang="it-IT" sz="2800" dirty="0">
              <a:latin typeface="Palatino Linotype" panose="02040502050505030304" pitchFamily="18" charset="0"/>
            </a:endParaRPr>
          </a:p>
          <a:p>
            <a:r>
              <a:rPr lang="el-GR" sz="2800" dirty="0">
                <a:latin typeface="+mn-lt"/>
              </a:rPr>
              <a:t>λ</a:t>
            </a:r>
            <a:r>
              <a:rPr lang="it-IT" sz="2800" dirty="0">
                <a:latin typeface="Palatino Linotype" panose="02040502050505030304" pitchFamily="18" charset="0"/>
              </a:rPr>
              <a:t> = 1540 nm (0.8 eV</a:t>
            </a:r>
            <a:r>
              <a:rPr lang="it-IT" sz="3200" dirty="0"/>
              <a:t>)</a:t>
            </a:r>
          </a:p>
        </p:txBody>
      </p:sp>
      <p:sp>
        <p:nvSpPr>
          <p:cNvPr id="35" name="Titolo 1">
            <a:extLst>
              <a:ext uri="{FF2B5EF4-FFF2-40B4-BE49-F238E27FC236}">
                <a16:creationId xmlns:a16="http://schemas.microsoft.com/office/drawing/2014/main" id="{4F4D17DB-FB2C-A0EC-28DF-CB25D1E124AC}"/>
              </a:ext>
            </a:extLst>
          </p:cNvPr>
          <p:cNvSpPr txBox="1">
            <a:spLocks/>
          </p:cNvSpPr>
          <p:nvPr/>
        </p:nvSpPr>
        <p:spPr>
          <a:xfrm>
            <a:off x="2562879" y="1859503"/>
            <a:ext cx="2132865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latin typeface="Palatino Linotype" panose="02040502050505030304" pitchFamily="18" charset="0"/>
              </a:rPr>
              <a:t>20x20 µm</a:t>
            </a:r>
          </a:p>
        </p:txBody>
      </p:sp>
      <p:pic>
        <p:nvPicPr>
          <p:cNvPr id="36" name="Immagine 35" descr="Immagine che contiene testo, schermata, Diagramma, viola&#10;&#10;Descrizione generata automaticamente">
            <a:extLst>
              <a:ext uri="{FF2B5EF4-FFF2-40B4-BE49-F238E27FC236}">
                <a16:creationId xmlns:a16="http://schemas.microsoft.com/office/drawing/2014/main" id="{40451DCD-D7ED-48D4-AC12-7749609B4A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7" t="4327" r="-18868" b="-13524"/>
          <a:stretch/>
        </p:blipFill>
        <p:spPr>
          <a:xfrm>
            <a:off x="743833" y="4071780"/>
            <a:ext cx="4834305" cy="2250962"/>
          </a:xfrm>
          <a:prstGeom prst="rect">
            <a:avLst/>
          </a:prstGeom>
        </p:spPr>
      </p:pic>
      <p:sp>
        <p:nvSpPr>
          <p:cNvPr id="37" name="Titolo 1">
            <a:extLst>
              <a:ext uri="{FF2B5EF4-FFF2-40B4-BE49-F238E27FC236}">
                <a16:creationId xmlns:a16="http://schemas.microsoft.com/office/drawing/2014/main" id="{4F4D17DB-FB2C-A0EC-28DF-CB25D1E124AC}"/>
              </a:ext>
            </a:extLst>
          </p:cNvPr>
          <p:cNvSpPr txBox="1">
            <a:spLocks/>
          </p:cNvSpPr>
          <p:nvPr/>
        </p:nvSpPr>
        <p:spPr>
          <a:xfrm>
            <a:off x="757328" y="5731914"/>
            <a:ext cx="3938416" cy="832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err="1">
                <a:latin typeface="Palatino Linotype" panose="02040502050505030304" pitchFamily="18" charset="0"/>
              </a:rPr>
              <a:t>Repetition</a:t>
            </a:r>
            <a:r>
              <a:rPr lang="it-IT" sz="2800" dirty="0">
                <a:latin typeface="Palatino Linotype" panose="02040502050505030304" pitchFamily="18" charset="0"/>
              </a:rPr>
              <a:t> rate 500 kHz</a:t>
            </a:r>
          </a:p>
        </p:txBody>
      </p:sp>
      <p:sp>
        <p:nvSpPr>
          <p:cNvPr id="2" name="Google Shape;234;p8">
            <a:extLst>
              <a:ext uri="{FF2B5EF4-FFF2-40B4-BE49-F238E27FC236}">
                <a16:creationId xmlns:a16="http://schemas.microsoft.com/office/drawing/2014/main" id="{6D74FDD2-BDEC-E52A-1967-50E81CC82384}"/>
              </a:ext>
            </a:extLst>
          </p:cNvPr>
          <p:cNvSpPr/>
          <p:nvPr/>
        </p:nvSpPr>
        <p:spPr>
          <a:xfrm>
            <a:off x="287669" y="93182"/>
            <a:ext cx="9148659" cy="5847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2348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TES @INRiM</a:t>
            </a:r>
            <a:endParaRPr lang="it-IT" sz="3200" dirty="0">
              <a:solidFill>
                <a:srgbClr val="2348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00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TES </a:t>
            </a:r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structure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: Lito1 and Lito2</a:t>
            </a:r>
          </a:p>
        </p:txBody>
      </p:sp>
      <p:sp>
        <p:nvSpPr>
          <p:cNvPr id="19" name="CasellaDiTesto 227">
            <a:extLst>
              <a:ext uri="{FF2B5EF4-FFF2-40B4-BE49-F238E27FC236}">
                <a16:creationId xmlns:a16="http://schemas.microsoft.com/office/drawing/2014/main" id="{A5749482-ADF9-D7C7-FEB9-F83D246CF325}"/>
              </a:ext>
            </a:extLst>
          </p:cNvPr>
          <p:cNvSpPr txBox="1"/>
          <p:nvPr/>
        </p:nvSpPr>
        <p:spPr>
          <a:xfrm>
            <a:off x="4976721" y="1471273"/>
            <a:ext cx="136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>
                <a:latin typeface="Tw Cen MT" panose="020B0602020104020603" pitchFamily="34" charset="0"/>
              </a:rPr>
              <a:t>Nb </a:t>
            </a:r>
          </a:p>
          <a:p>
            <a:pPr algn="ctr"/>
            <a:r>
              <a:rPr lang="it-IT" sz="2400" dirty="0" err="1">
                <a:latin typeface="Tw Cen MT" panose="020B0602020104020603" pitchFamily="34" charset="0"/>
              </a:rPr>
              <a:t>wiring</a:t>
            </a:r>
            <a:endParaRPr lang="it-IT" sz="2400" dirty="0">
              <a:latin typeface="Tw Cen MT" panose="020B06020201040206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19F29F6-2569-D15F-32B1-36689BFA4258}"/>
              </a:ext>
            </a:extLst>
          </p:cNvPr>
          <p:cNvGrpSpPr/>
          <p:nvPr/>
        </p:nvGrpSpPr>
        <p:grpSpPr>
          <a:xfrm>
            <a:off x="882278" y="1319617"/>
            <a:ext cx="5219766" cy="4427756"/>
            <a:chOff x="882278" y="1319617"/>
            <a:chExt cx="5219766" cy="4427756"/>
          </a:xfrm>
        </p:grpSpPr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D5590081-6E1E-A0D0-1246-FEAB8083E0B2}"/>
                </a:ext>
              </a:extLst>
            </p:cNvPr>
            <p:cNvSpPr/>
            <p:nvPr/>
          </p:nvSpPr>
          <p:spPr>
            <a:xfrm>
              <a:off x="891745" y="4759814"/>
              <a:ext cx="5204255" cy="9875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/>
                <a:t>Thermal </a:t>
              </a:r>
              <a:r>
                <a:rPr lang="it-IT" sz="2400" dirty="0" err="1"/>
                <a:t>bath</a:t>
              </a:r>
              <a:endParaRPr lang="it-IT" sz="2400" dirty="0"/>
            </a:p>
          </p:txBody>
        </p:sp>
        <p:sp>
          <p:nvSpPr>
            <p:cNvPr id="9" name="Rettangolo 43">
              <a:extLst>
                <a:ext uri="{FF2B5EF4-FFF2-40B4-BE49-F238E27FC236}">
                  <a16:creationId xmlns:a16="http://schemas.microsoft.com/office/drawing/2014/main" id="{57EC1267-318B-9FE4-0C9A-D6B5F86FC58A}"/>
                </a:ext>
              </a:extLst>
            </p:cNvPr>
            <p:cNvSpPr/>
            <p:nvPr/>
          </p:nvSpPr>
          <p:spPr>
            <a:xfrm>
              <a:off x="891745" y="2489018"/>
              <a:ext cx="5204255" cy="210947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0" name="Rettangolo 44">
              <a:extLst>
                <a:ext uri="{FF2B5EF4-FFF2-40B4-BE49-F238E27FC236}">
                  <a16:creationId xmlns:a16="http://schemas.microsoft.com/office/drawing/2014/main" id="{0EFA7C3A-017A-D0DF-D277-0716E6C74C53}"/>
                </a:ext>
              </a:extLst>
            </p:cNvPr>
            <p:cNvSpPr/>
            <p:nvPr/>
          </p:nvSpPr>
          <p:spPr>
            <a:xfrm>
              <a:off x="890274" y="4368982"/>
              <a:ext cx="5204256" cy="39357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3" name="Rettangolo 45">
              <a:extLst>
                <a:ext uri="{FF2B5EF4-FFF2-40B4-BE49-F238E27FC236}">
                  <a16:creationId xmlns:a16="http://schemas.microsoft.com/office/drawing/2014/main" id="{E552DC83-2687-2A35-C60E-0D776B9AEC79}"/>
                </a:ext>
              </a:extLst>
            </p:cNvPr>
            <p:cNvSpPr/>
            <p:nvPr/>
          </p:nvSpPr>
          <p:spPr>
            <a:xfrm>
              <a:off x="1777287" y="1980398"/>
              <a:ext cx="3286806" cy="52713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4" name="Rettangolo 46">
              <a:extLst>
                <a:ext uri="{FF2B5EF4-FFF2-40B4-BE49-F238E27FC236}">
                  <a16:creationId xmlns:a16="http://schemas.microsoft.com/office/drawing/2014/main" id="{0D085BFC-BBF8-DAF8-4D9D-4687BA2C40C5}"/>
                </a:ext>
              </a:extLst>
            </p:cNvPr>
            <p:cNvSpPr/>
            <p:nvPr/>
          </p:nvSpPr>
          <p:spPr>
            <a:xfrm>
              <a:off x="1777287" y="1445774"/>
              <a:ext cx="3286806" cy="5346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5" name="Rettangolo 47">
              <a:extLst>
                <a:ext uri="{FF2B5EF4-FFF2-40B4-BE49-F238E27FC236}">
                  <a16:creationId xmlns:a16="http://schemas.microsoft.com/office/drawing/2014/main" id="{59F9BA65-07A5-6E8B-84FB-1F49006292D9}"/>
                </a:ext>
              </a:extLst>
            </p:cNvPr>
            <p:cNvSpPr/>
            <p:nvPr/>
          </p:nvSpPr>
          <p:spPr>
            <a:xfrm>
              <a:off x="5105029" y="2320203"/>
              <a:ext cx="997015" cy="18799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6" name="Rettangolo 48">
              <a:extLst>
                <a:ext uri="{FF2B5EF4-FFF2-40B4-BE49-F238E27FC236}">
                  <a16:creationId xmlns:a16="http://schemas.microsoft.com/office/drawing/2014/main" id="{8158C500-34FE-85D5-EB6A-D3E78F0BE27A}"/>
                </a:ext>
              </a:extLst>
            </p:cNvPr>
            <p:cNvSpPr/>
            <p:nvPr/>
          </p:nvSpPr>
          <p:spPr>
            <a:xfrm>
              <a:off x="4452523" y="1320495"/>
              <a:ext cx="650992" cy="1436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7" name="Rettangolo 49">
              <a:extLst>
                <a:ext uri="{FF2B5EF4-FFF2-40B4-BE49-F238E27FC236}">
                  <a16:creationId xmlns:a16="http://schemas.microsoft.com/office/drawing/2014/main" id="{B5CD448A-CFEF-5AF7-01FC-8DC37E8B6D8B}"/>
                </a:ext>
              </a:extLst>
            </p:cNvPr>
            <p:cNvSpPr/>
            <p:nvPr/>
          </p:nvSpPr>
          <p:spPr>
            <a:xfrm>
              <a:off x="5065610" y="1325383"/>
              <a:ext cx="151582" cy="117415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8" name="CasellaDiTesto 227">
              <a:extLst>
                <a:ext uri="{FF2B5EF4-FFF2-40B4-BE49-F238E27FC236}">
                  <a16:creationId xmlns:a16="http://schemas.microsoft.com/office/drawing/2014/main" id="{5C384787-F837-6E4D-71C7-F3345E67BF02}"/>
                </a:ext>
              </a:extLst>
            </p:cNvPr>
            <p:cNvSpPr txBox="1"/>
            <p:nvPr/>
          </p:nvSpPr>
          <p:spPr>
            <a:xfrm>
              <a:off x="2664009" y="3407012"/>
              <a:ext cx="1656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>
                  <a:latin typeface="Tw Cen MT" panose="020B0602020104020603" pitchFamily="34" charset="0"/>
                </a:rPr>
                <a:t>Si</a:t>
              </a:r>
            </a:p>
          </p:txBody>
        </p:sp>
        <p:sp>
          <p:nvSpPr>
            <p:cNvPr id="20" name="CasellaDiTesto 227">
              <a:extLst>
                <a:ext uri="{FF2B5EF4-FFF2-40B4-BE49-F238E27FC236}">
                  <a16:creationId xmlns:a16="http://schemas.microsoft.com/office/drawing/2014/main" id="{7DF7EA6B-7A06-8BD3-CC03-62DD1A4ECACD}"/>
                </a:ext>
              </a:extLst>
            </p:cNvPr>
            <p:cNvSpPr txBox="1"/>
            <p:nvPr/>
          </p:nvSpPr>
          <p:spPr>
            <a:xfrm>
              <a:off x="2815239" y="2019935"/>
              <a:ext cx="17646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>
                  <a:latin typeface="Tw Cen MT" panose="020B0602020104020603" pitchFamily="34" charset="0"/>
                </a:rPr>
                <a:t>Ti 12 nm </a:t>
              </a:r>
            </a:p>
          </p:txBody>
        </p:sp>
        <p:sp>
          <p:nvSpPr>
            <p:cNvPr id="21" name="Rettangolo 63">
              <a:extLst>
                <a:ext uri="{FF2B5EF4-FFF2-40B4-BE49-F238E27FC236}">
                  <a16:creationId xmlns:a16="http://schemas.microsoft.com/office/drawing/2014/main" id="{3410360D-160F-AC44-F7A1-3A7B39A1F541}"/>
                </a:ext>
              </a:extLst>
            </p:cNvPr>
            <p:cNvSpPr/>
            <p:nvPr/>
          </p:nvSpPr>
          <p:spPr>
            <a:xfrm>
              <a:off x="891744" y="2484541"/>
              <a:ext cx="5204256" cy="40969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22" name="CasellaDiTesto 227">
              <a:extLst>
                <a:ext uri="{FF2B5EF4-FFF2-40B4-BE49-F238E27FC236}">
                  <a16:creationId xmlns:a16="http://schemas.microsoft.com/office/drawing/2014/main" id="{B216BAE8-E31F-39CF-98BB-70E92E255CD7}"/>
                </a:ext>
              </a:extLst>
            </p:cNvPr>
            <p:cNvSpPr txBox="1"/>
            <p:nvPr/>
          </p:nvSpPr>
          <p:spPr>
            <a:xfrm>
              <a:off x="2804651" y="1479697"/>
              <a:ext cx="1647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 err="1">
                  <a:latin typeface="Tw Cen MT" panose="020B0602020104020603" pitchFamily="34" charset="0"/>
                </a:rPr>
                <a:t>Au</a:t>
              </a:r>
              <a:r>
                <a:rPr lang="it-IT" sz="2400" dirty="0">
                  <a:latin typeface="Tw Cen MT" panose="020B0602020104020603" pitchFamily="34" charset="0"/>
                </a:rPr>
                <a:t> 30 nm </a:t>
              </a:r>
            </a:p>
          </p:txBody>
        </p:sp>
        <p:sp>
          <p:nvSpPr>
            <p:cNvPr id="23" name="CasellaDiTesto 227">
              <a:extLst>
                <a:ext uri="{FF2B5EF4-FFF2-40B4-BE49-F238E27FC236}">
                  <a16:creationId xmlns:a16="http://schemas.microsoft.com/office/drawing/2014/main" id="{DD68D75D-0F4E-1A84-A6C2-5FF63C3440E1}"/>
                </a:ext>
              </a:extLst>
            </p:cNvPr>
            <p:cNvSpPr txBox="1"/>
            <p:nvPr/>
          </p:nvSpPr>
          <p:spPr>
            <a:xfrm>
              <a:off x="2465889" y="2434361"/>
              <a:ext cx="2174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SiN</a:t>
              </a:r>
              <a:r>
                <a:rPr lang="it-IT" sz="2400" baseline="-250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X</a:t>
              </a:r>
              <a:r>
                <a:rPr lang="it-IT" sz="2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500 nm</a:t>
              </a:r>
            </a:p>
          </p:txBody>
        </p:sp>
        <p:sp>
          <p:nvSpPr>
            <p:cNvPr id="24" name="CasellaDiTesto 227">
              <a:extLst>
                <a:ext uri="{FF2B5EF4-FFF2-40B4-BE49-F238E27FC236}">
                  <a16:creationId xmlns:a16="http://schemas.microsoft.com/office/drawing/2014/main" id="{F18F789C-F7CB-64CA-DCB6-BAAC2A97060C}"/>
                </a:ext>
              </a:extLst>
            </p:cNvPr>
            <p:cNvSpPr txBox="1"/>
            <p:nvPr/>
          </p:nvSpPr>
          <p:spPr>
            <a:xfrm>
              <a:off x="2404929" y="4294926"/>
              <a:ext cx="2174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SiN</a:t>
              </a:r>
              <a:r>
                <a:rPr lang="it-IT" sz="2400" baseline="-250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X</a:t>
              </a:r>
              <a:r>
                <a:rPr lang="it-IT" sz="2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500 nm</a:t>
              </a:r>
            </a:p>
          </p:txBody>
        </p:sp>
        <p:sp>
          <p:nvSpPr>
            <p:cNvPr id="25" name="Rettangolo 19">
              <a:extLst>
                <a:ext uri="{FF2B5EF4-FFF2-40B4-BE49-F238E27FC236}">
                  <a16:creationId xmlns:a16="http://schemas.microsoft.com/office/drawing/2014/main" id="{397C5465-DEA8-CB5C-C100-D8EE6EC2A1A0}"/>
                </a:ext>
              </a:extLst>
            </p:cNvPr>
            <p:cNvSpPr/>
            <p:nvPr/>
          </p:nvSpPr>
          <p:spPr>
            <a:xfrm>
              <a:off x="1783910" y="1321560"/>
              <a:ext cx="650992" cy="1436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26" name="Rettangolo 20">
              <a:extLst>
                <a:ext uri="{FF2B5EF4-FFF2-40B4-BE49-F238E27FC236}">
                  <a16:creationId xmlns:a16="http://schemas.microsoft.com/office/drawing/2014/main" id="{9395D3E4-6C73-9BF6-0B0C-BF7EF9AAA61A}"/>
                </a:ext>
              </a:extLst>
            </p:cNvPr>
            <p:cNvSpPr/>
            <p:nvPr/>
          </p:nvSpPr>
          <p:spPr>
            <a:xfrm>
              <a:off x="1632328" y="1319617"/>
              <a:ext cx="151582" cy="117415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27" name="Rettangolo 21">
              <a:extLst>
                <a:ext uri="{FF2B5EF4-FFF2-40B4-BE49-F238E27FC236}">
                  <a16:creationId xmlns:a16="http://schemas.microsoft.com/office/drawing/2014/main" id="{54411672-6984-394E-BCF5-E65A0E32C48C}"/>
                </a:ext>
              </a:extLst>
            </p:cNvPr>
            <p:cNvSpPr/>
            <p:nvPr/>
          </p:nvSpPr>
          <p:spPr>
            <a:xfrm>
              <a:off x="882278" y="2320203"/>
              <a:ext cx="887013" cy="17647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58E37AB6-1586-AA19-66D2-5519EB48B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4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6" r="8752"/>
          <a:stretch/>
        </p:blipFill>
        <p:spPr>
          <a:xfrm>
            <a:off x="6575651" y="1342384"/>
            <a:ext cx="4724603" cy="44049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43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Lito1: T50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D46AD-B9B4-9A65-E343-E542CE15D6C0}"/>
              </a:ext>
            </a:extLst>
          </p:cNvPr>
          <p:cNvGrpSpPr/>
          <p:nvPr/>
        </p:nvGrpSpPr>
        <p:grpSpPr>
          <a:xfrm>
            <a:off x="870010" y="1280904"/>
            <a:ext cx="5305239" cy="4407706"/>
            <a:chOff x="1150223" y="1581389"/>
            <a:chExt cx="4704982" cy="3943917"/>
          </a:xfrm>
        </p:grpSpPr>
        <p:pic>
          <p:nvPicPr>
            <p:cNvPr id="5" name="Immagine 7">
              <a:extLst>
                <a:ext uri="{FF2B5EF4-FFF2-40B4-BE49-F238E27FC236}">
                  <a16:creationId xmlns:a16="http://schemas.microsoft.com/office/drawing/2014/main" id="{6E139DED-4915-0CF6-BA52-5E80144F0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" t="1" r="11584" b="-1787"/>
            <a:stretch/>
          </p:blipFill>
          <p:spPr>
            <a:xfrm>
              <a:off x="1150223" y="1581389"/>
              <a:ext cx="4704982" cy="39439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ttangolo 12">
              <a:extLst>
                <a:ext uri="{FF2B5EF4-FFF2-40B4-BE49-F238E27FC236}">
                  <a16:creationId xmlns:a16="http://schemas.microsoft.com/office/drawing/2014/main" id="{3179D912-6771-5C15-8650-1C6B37DCD4DF}"/>
                </a:ext>
              </a:extLst>
            </p:cNvPr>
            <p:cNvSpPr/>
            <p:nvPr/>
          </p:nvSpPr>
          <p:spPr>
            <a:xfrm>
              <a:off x="2753607" y="215961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" name="Rettangolo 13">
              <a:extLst>
                <a:ext uri="{FF2B5EF4-FFF2-40B4-BE49-F238E27FC236}">
                  <a16:creationId xmlns:a16="http://schemas.microsoft.com/office/drawing/2014/main" id="{82C9BF95-4984-5B3E-CCF1-749610F0DE42}"/>
                </a:ext>
              </a:extLst>
            </p:cNvPr>
            <p:cNvSpPr/>
            <p:nvPr/>
          </p:nvSpPr>
          <p:spPr>
            <a:xfrm>
              <a:off x="3291844" y="3852117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8" name="Rettangolo 14">
              <a:extLst>
                <a:ext uri="{FF2B5EF4-FFF2-40B4-BE49-F238E27FC236}">
                  <a16:creationId xmlns:a16="http://schemas.microsoft.com/office/drawing/2014/main" id="{B97D8C76-C43F-3A18-C4F6-D661E3A4CE50}"/>
                </a:ext>
              </a:extLst>
            </p:cNvPr>
            <p:cNvSpPr/>
            <p:nvPr/>
          </p:nvSpPr>
          <p:spPr>
            <a:xfrm>
              <a:off x="3851877" y="426876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pic>
        <p:nvPicPr>
          <p:cNvPr id="9" name="Immagine 6">
            <a:extLst>
              <a:ext uri="{FF2B5EF4-FFF2-40B4-BE49-F238E27FC236}">
                <a16:creationId xmlns:a16="http://schemas.microsoft.com/office/drawing/2014/main" id="{77FF5AE7-6B1D-E0FE-445E-98E2671BB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r="10362"/>
          <a:stretch/>
        </p:blipFill>
        <p:spPr>
          <a:xfrm>
            <a:off x="6351393" y="1807527"/>
            <a:ext cx="4615634" cy="42484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1E1E0A-22FD-A94E-054B-CEACD2014463}"/>
              </a:ext>
            </a:extLst>
          </p:cNvPr>
          <p:cNvSpPr/>
          <p:nvPr/>
        </p:nvSpPr>
        <p:spPr>
          <a:xfrm>
            <a:off x="1638300" y="1193800"/>
            <a:ext cx="4178300" cy="61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Histogram of pulses amplitude for fixed photon energy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37" name="Picture 36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64F070A5-E959-265F-9F9F-685BE520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33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33009" r="36494" b="21751"/>
          <a:stretch/>
        </p:blipFill>
        <p:spPr>
          <a:xfrm>
            <a:off x="6892278" y="1167867"/>
            <a:ext cx="1119132" cy="1058992"/>
          </a:xfrm>
          <a:prstGeom prst="roundRect">
            <a:avLst/>
          </a:prstGeom>
        </p:spPr>
      </p:pic>
      <p:sp>
        <p:nvSpPr>
          <p:cNvPr id="38" name="Titolo 1">
            <a:extLst>
              <a:ext uri="{FF2B5EF4-FFF2-40B4-BE49-F238E27FC236}">
                <a16:creationId xmlns:a16="http://schemas.microsoft.com/office/drawing/2014/main" id="{F9FFD54A-4194-EC83-0C6B-D62FA2AF2FCB}"/>
              </a:ext>
            </a:extLst>
          </p:cNvPr>
          <p:cNvSpPr txBox="1">
            <a:spLocks/>
          </p:cNvSpPr>
          <p:nvPr/>
        </p:nvSpPr>
        <p:spPr>
          <a:xfrm>
            <a:off x="8187553" y="1280903"/>
            <a:ext cx="2395876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latin typeface="Palatino Linotype" panose="02040502050505030304" pitchFamily="18" charset="0"/>
              </a:rPr>
              <a:t>50x50 µm (T50)</a:t>
            </a:r>
          </a:p>
          <a:p>
            <a:pPr algn="l"/>
            <a:endParaRPr lang="it-IT" sz="2000" dirty="0">
              <a:latin typeface="Palatino Linotype" panose="02040502050505030304" pitchFamily="18" charset="0"/>
            </a:endParaRPr>
          </a:p>
          <a:p>
            <a:pPr algn="l"/>
            <a:r>
              <a:rPr lang="it-IT" sz="2000" dirty="0">
                <a:latin typeface="Palatino Linotype" panose="02040502050505030304" pitchFamily="18" charset="0"/>
              </a:rPr>
              <a:t>T</a:t>
            </a:r>
            <a:r>
              <a:rPr lang="it-IT" sz="2000" baseline="-25000" dirty="0">
                <a:latin typeface="Palatino Linotype" panose="02040502050505030304" pitchFamily="18" charset="0"/>
              </a:rPr>
              <a:t>C</a:t>
            </a:r>
            <a:r>
              <a:rPr lang="it-IT" sz="2000" dirty="0">
                <a:latin typeface="Palatino Linotype" panose="02040502050505030304" pitchFamily="18" charset="0"/>
              </a:rPr>
              <a:t>= 47 </a:t>
            </a:r>
            <a:r>
              <a:rPr lang="it-IT" sz="2000" dirty="0" err="1">
                <a:latin typeface="Palatino Linotype" panose="02040502050505030304" pitchFamily="18" charset="0"/>
              </a:rPr>
              <a:t>mK</a:t>
            </a:r>
            <a:endParaRPr lang="it-IT" sz="2000" baseline="-25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92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11">
            <a:extLst>
              <a:ext uri="{FF2B5EF4-FFF2-40B4-BE49-F238E27FC236}">
                <a16:creationId xmlns:a16="http://schemas.microsoft.com/office/drawing/2014/main" id="{6E9F3A38-44ED-B38C-7331-58F353074F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Lito2: T20</a:t>
            </a:r>
          </a:p>
        </p:txBody>
      </p:sp>
      <p:graphicFrame>
        <p:nvGraphicFramePr>
          <p:cNvPr id="3" name="Oggetto 4">
            <a:extLst>
              <a:ext uri="{FF2B5EF4-FFF2-40B4-BE49-F238E27FC236}">
                <a16:creationId xmlns:a16="http://schemas.microsoft.com/office/drawing/2014/main" id="{CB67F9EC-9A5D-600D-9CBE-4C262EAEFA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565162"/>
              </p:ext>
            </p:extLst>
          </p:nvPr>
        </p:nvGraphicFramePr>
        <p:xfrm>
          <a:off x="388193" y="846467"/>
          <a:ext cx="7747483" cy="5413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3680" imgH="2901600" progId="Origin95.Graph">
                  <p:embed/>
                </p:oleObj>
              </mc:Choice>
              <mc:Fallback>
                <p:oleObj name="Graph" r:id="rId3" imgW="4153680" imgH="2901600" progId="Origin95.Graph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193" y="846467"/>
                        <a:ext cx="7747483" cy="5413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B315A-39E2-3C52-71FB-8D45F936E2D7}"/>
              </a:ext>
            </a:extLst>
          </p:cNvPr>
          <p:cNvSpPr/>
          <p:nvPr/>
        </p:nvSpPr>
        <p:spPr>
          <a:xfrm>
            <a:off x="8135676" y="4092575"/>
            <a:ext cx="3458430" cy="15113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same result our APL13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but with an area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 4 times greater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FD71D13-9CC4-3786-0DC8-6E2621487AB0}"/>
              </a:ext>
            </a:extLst>
          </p:cNvPr>
          <p:cNvSpPr txBox="1">
            <a:spLocks/>
          </p:cNvSpPr>
          <p:nvPr/>
        </p:nvSpPr>
        <p:spPr>
          <a:xfrm>
            <a:off x="8019899" y="2266403"/>
            <a:ext cx="3720429" cy="151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latin typeface="Palatino Linotype" panose="02040502050505030304" pitchFamily="18" charset="0"/>
              </a:rPr>
              <a:t>R</a:t>
            </a:r>
            <a:r>
              <a:rPr lang="it-IT" sz="2800" baseline="-25000" dirty="0">
                <a:latin typeface="Palatino Linotype" panose="02040502050505030304" pitchFamily="18" charset="0"/>
              </a:rPr>
              <a:t>TES</a:t>
            </a:r>
            <a:r>
              <a:rPr lang="it-IT" sz="2800" dirty="0">
                <a:latin typeface="Palatino Linotype" panose="02040502050505030304" pitchFamily="18" charset="0"/>
              </a:rPr>
              <a:t>= 20% R</a:t>
            </a:r>
            <a:r>
              <a:rPr lang="it-IT" sz="2800" baseline="-25000" dirty="0">
                <a:latin typeface="Palatino Linotype" panose="02040502050505030304" pitchFamily="18" charset="0"/>
              </a:rPr>
              <a:t>N</a:t>
            </a:r>
            <a:endParaRPr lang="it-IT" sz="2800" dirty="0">
              <a:latin typeface="Palatino Linotype" panose="02040502050505030304" pitchFamily="18" charset="0"/>
            </a:endParaRPr>
          </a:p>
          <a:p>
            <a:r>
              <a:rPr lang="it-IT" sz="2800" dirty="0" err="1">
                <a:latin typeface="Palatino Linotype" panose="02040502050505030304" pitchFamily="18" charset="0"/>
              </a:rPr>
              <a:t>T</a:t>
            </a:r>
            <a:r>
              <a:rPr lang="it-IT" sz="2800" baseline="-25000" dirty="0" err="1">
                <a:latin typeface="Palatino Linotype" panose="02040502050505030304" pitchFamily="18" charset="0"/>
              </a:rPr>
              <a:t>bath</a:t>
            </a:r>
            <a:r>
              <a:rPr lang="it-IT" sz="2800" dirty="0">
                <a:latin typeface="Palatino Linotype" panose="02040502050505030304" pitchFamily="18" charset="0"/>
              </a:rPr>
              <a:t>= 40 </a:t>
            </a:r>
            <a:r>
              <a:rPr lang="it-IT" sz="2800" dirty="0" err="1">
                <a:latin typeface="Palatino Linotype" panose="02040502050505030304" pitchFamily="18" charset="0"/>
              </a:rPr>
              <a:t>mK</a:t>
            </a:r>
            <a:endParaRPr lang="it-IT" sz="2800" dirty="0">
              <a:latin typeface="Palatino Linotype" panose="02040502050505030304" pitchFamily="18" charset="0"/>
            </a:endParaRPr>
          </a:p>
          <a:p>
            <a:r>
              <a:rPr lang="el-GR" sz="2800" dirty="0">
                <a:latin typeface="+mn-lt"/>
              </a:rPr>
              <a:t>λ</a:t>
            </a:r>
            <a:r>
              <a:rPr lang="it-IT" sz="2800" dirty="0">
                <a:latin typeface="Palatino Linotype" panose="02040502050505030304" pitchFamily="18" charset="0"/>
              </a:rPr>
              <a:t> = 1540 nm (0.8 eV</a:t>
            </a:r>
            <a:r>
              <a:rPr lang="it-IT" sz="3200" dirty="0"/>
              <a:t>)</a:t>
            </a:r>
          </a:p>
        </p:txBody>
      </p:sp>
      <p:pic>
        <p:nvPicPr>
          <p:cNvPr id="14" name="Picture 13" descr="A picture containing outdoor, dark, light, night sky&#10;&#10;Description automatically generated">
            <a:extLst>
              <a:ext uri="{FF2B5EF4-FFF2-40B4-BE49-F238E27FC236}">
                <a16:creationId xmlns:a16="http://schemas.microsoft.com/office/drawing/2014/main" id="{E5D5131D-6111-9E5E-45F2-52F33F7E1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49" t="14206" r="15807" b="21620"/>
          <a:stretch/>
        </p:blipFill>
        <p:spPr>
          <a:xfrm>
            <a:off x="8284791" y="911796"/>
            <a:ext cx="1411659" cy="1290628"/>
          </a:xfrm>
          <a:prstGeom prst="round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4F4D17DB-FB2C-A0EC-28DF-CB25D1E124AC}"/>
              </a:ext>
            </a:extLst>
          </p:cNvPr>
          <p:cNvSpPr txBox="1">
            <a:spLocks/>
          </p:cNvSpPr>
          <p:nvPr/>
        </p:nvSpPr>
        <p:spPr>
          <a:xfrm>
            <a:off x="9726615" y="955955"/>
            <a:ext cx="2132865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latin typeface="Palatino Linotype" panose="02040502050505030304" pitchFamily="18" charset="0"/>
              </a:rPr>
              <a:t>20x20 µm (T20)</a:t>
            </a:r>
          </a:p>
        </p:txBody>
      </p:sp>
    </p:spTree>
    <p:extLst>
      <p:ext uri="{BB962C8B-B14F-4D97-AF65-F5344CB8AC3E}">
        <p14:creationId xmlns:p14="http://schemas.microsoft.com/office/powerpoint/2010/main" val="2589137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7" name="Google Shape;417;p20"/>
          <p:cNvSpPr/>
          <p:nvPr/>
        </p:nvSpPr>
        <p:spPr>
          <a:xfrm>
            <a:off x="4923247" y="13276"/>
            <a:ext cx="2345514" cy="5847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>
                <a:ln>
                  <a:noFill/>
                </a:ln>
                <a:solidFill>
                  <a:srgbClr val="507492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Conclusion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20"/>
          <p:cNvSpPr txBox="1"/>
          <p:nvPr/>
        </p:nvSpPr>
        <p:spPr>
          <a:xfrm>
            <a:off x="1122653" y="765793"/>
            <a:ext cx="10950498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PTOLEMY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for electron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detection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demanding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kumimoji="0" lang="it-IT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</a:t>
            </a:r>
            <a:r>
              <a:rPr kumimoji="0" lang="it-IT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 =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50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meV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@10 eV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TESs are good candidate to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reach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this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goal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Best results up to now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Δ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kumimoji="0" lang="en-US" sz="2400" b="0" i="1" u="none" strike="noStrike" kern="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fwhm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114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meV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Symbol" panose="05050102010706020507" pitchFamily="18" charset="2"/>
              </a:rPr>
              <a:t> =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48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meV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) (@ Tc~ 90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Study of the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materials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and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shape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of devices are in progress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Cryogenic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 e-gun 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under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development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……close to the first test on electron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detection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Arial"/>
            </a:endParaRPr>
          </a:p>
          <a:p>
            <a:pPr marL="3429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302150" y="-72774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F2C8BAD-F1B9-EDDA-E9F4-0AAC6BF59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2" t="2438" r="20678" b="3090"/>
          <a:stretch/>
        </p:blipFill>
        <p:spPr>
          <a:xfrm>
            <a:off x="6298201" y="973785"/>
            <a:ext cx="5314888" cy="5034001"/>
          </a:xfrm>
          <a:prstGeom prst="round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7459F27-B04C-6195-3CBD-42D8B05B0891}"/>
              </a:ext>
            </a:extLst>
          </p:cNvPr>
          <p:cNvSpPr txBox="1"/>
          <p:nvPr/>
        </p:nvSpPr>
        <p:spPr>
          <a:xfrm>
            <a:off x="6489917" y="1472345"/>
            <a:ext cx="843180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Target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13CB06-7B00-C2C4-FDB3-8F6B6DB31A29}"/>
              </a:ext>
            </a:extLst>
          </p:cNvPr>
          <p:cNvSpPr txBox="1"/>
          <p:nvPr/>
        </p:nvSpPr>
        <p:spPr>
          <a:xfrm>
            <a:off x="9103004" y="1926136"/>
            <a:ext cx="478016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RF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27E9105-627C-8FA8-8DA8-3750F484139A}"/>
              </a:ext>
            </a:extLst>
          </p:cNvPr>
          <p:cNvSpPr txBox="1"/>
          <p:nvPr/>
        </p:nvSpPr>
        <p:spPr>
          <a:xfrm>
            <a:off x="9679375" y="2613271"/>
            <a:ext cx="1176925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EM Filter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C1506D-2831-54B4-BFA3-AACF2EA676AD}"/>
              </a:ext>
            </a:extLst>
          </p:cNvPr>
          <p:cNvSpPr txBox="1"/>
          <p:nvPr/>
        </p:nvSpPr>
        <p:spPr>
          <a:xfrm>
            <a:off x="8998816" y="5128271"/>
            <a:ext cx="208605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Microcalorimeter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A24DA8B-2442-BD02-3759-E4A44100984D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7333097" y="1657011"/>
            <a:ext cx="564174" cy="60263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15686BD-A4FE-95D4-3E65-3BA46E122AAA}"/>
              </a:ext>
            </a:extLst>
          </p:cNvPr>
          <p:cNvCxnSpPr>
            <a:cxnSpLocks/>
          </p:cNvCxnSpPr>
          <p:nvPr/>
        </p:nvCxnSpPr>
        <p:spPr>
          <a:xfrm flipH="1">
            <a:off x="8732253" y="2259644"/>
            <a:ext cx="376518" cy="3496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AF18388-0239-B11D-7DC4-C51D1A177EBA}"/>
              </a:ext>
            </a:extLst>
          </p:cNvPr>
          <p:cNvCxnSpPr>
            <a:cxnSpLocks/>
          </p:cNvCxnSpPr>
          <p:nvPr/>
        </p:nvCxnSpPr>
        <p:spPr>
          <a:xfrm flipH="1">
            <a:off x="9826682" y="3036391"/>
            <a:ext cx="376518" cy="3496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45B16C5-9AC9-B3D5-4010-E4C0C4930813}"/>
              </a:ext>
            </a:extLst>
          </p:cNvPr>
          <p:cNvCxnSpPr>
            <a:cxnSpLocks/>
          </p:cNvCxnSpPr>
          <p:nvPr/>
        </p:nvCxnSpPr>
        <p:spPr>
          <a:xfrm flipV="1">
            <a:off x="10041845" y="4090209"/>
            <a:ext cx="812543" cy="100698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B756CE1-76C2-D4FD-6B1F-3924B109B9A3}"/>
              </a:ext>
            </a:extLst>
          </p:cNvPr>
          <p:cNvSpPr txBox="1"/>
          <p:nvPr/>
        </p:nvSpPr>
        <p:spPr>
          <a:xfrm>
            <a:off x="3383349" y="1153218"/>
            <a:ext cx="2086059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Palatino Linotype" panose="02040502050505030304" pitchFamily="18" charset="0"/>
              </a:rPr>
              <a:t>Graphene</a:t>
            </a:r>
          </a:p>
          <a:p>
            <a:pPr algn="ctr"/>
            <a:r>
              <a:rPr lang="it-IT" sz="1400" b="1" dirty="0" err="1">
                <a:latin typeface="Palatino Linotype" panose="02040502050505030304" pitchFamily="18" charset="0"/>
              </a:rPr>
              <a:t>Monoatomic</a:t>
            </a:r>
            <a:r>
              <a:rPr lang="it-IT" sz="1400" b="1" dirty="0">
                <a:latin typeface="Palatino Linotype" panose="02040502050505030304" pitchFamily="18" charset="0"/>
              </a:rPr>
              <a:t> T storage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ACF35D-07B4-96CF-DF4F-0DF50C3FC62F}"/>
              </a:ext>
            </a:extLst>
          </p:cNvPr>
          <p:cNvSpPr txBox="1"/>
          <p:nvPr/>
        </p:nvSpPr>
        <p:spPr>
          <a:xfrm>
            <a:off x="3383349" y="2162507"/>
            <a:ext cx="2086059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Palatino Linotype" panose="02040502050505030304" pitchFamily="18" charset="0"/>
              </a:rPr>
              <a:t>RF antenna</a:t>
            </a:r>
          </a:p>
          <a:p>
            <a:pPr algn="ctr"/>
            <a:r>
              <a:rPr lang="it-IT" sz="1400" b="1" dirty="0" err="1">
                <a:latin typeface="Palatino Linotype" panose="02040502050505030304" pitchFamily="18" charset="0"/>
              </a:rPr>
              <a:t>Measure</a:t>
            </a:r>
            <a:r>
              <a:rPr lang="it-IT" sz="1400" b="1" dirty="0">
                <a:latin typeface="Palatino Linotype" panose="02040502050505030304" pitchFamily="18" charset="0"/>
              </a:rPr>
              <a:t> of K and K</a:t>
            </a:r>
            <a:r>
              <a:rPr lang="en-US" sz="14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⟂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6B4B24B-36D8-4910-BA8B-DE27767C33F9}"/>
              </a:ext>
            </a:extLst>
          </p:cNvPr>
          <p:cNvSpPr txBox="1"/>
          <p:nvPr/>
        </p:nvSpPr>
        <p:spPr>
          <a:xfrm>
            <a:off x="3245223" y="3126441"/>
            <a:ext cx="231619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Palatino Linotype" panose="02040502050505030304" pitchFamily="18" charset="0"/>
              </a:rPr>
              <a:t>Dynamic EM Filter</a:t>
            </a:r>
          </a:p>
          <a:p>
            <a:pPr algn="ctr"/>
            <a:r>
              <a:rPr lang="it-IT" sz="1400" b="1" dirty="0" err="1">
                <a:latin typeface="Palatino Linotype" panose="02040502050505030304" pitchFamily="18" charset="0"/>
              </a:rPr>
              <a:t>Particle</a:t>
            </a:r>
            <a:r>
              <a:rPr lang="it-IT" sz="1400" b="1" dirty="0">
                <a:latin typeface="Palatino Linotype" panose="02040502050505030304" pitchFamily="18" charset="0"/>
              </a:rPr>
              <a:t> </a:t>
            </a:r>
            <a:r>
              <a:rPr lang="it-IT" sz="1400" b="1" dirty="0" err="1">
                <a:latin typeface="Palatino Linotype" panose="02040502050505030304" pitchFamily="18" charset="0"/>
              </a:rPr>
              <a:t>selector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46B5E24-2275-A72B-6122-14E58F5041B0}"/>
              </a:ext>
            </a:extLst>
          </p:cNvPr>
          <p:cNvSpPr txBox="1"/>
          <p:nvPr/>
        </p:nvSpPr>
        <p:spPr>
          <a:xfrm>
            <a:off x="2901918" y="4603201"/>
            <a:ext cx="3048920" cy="8002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Palatino Linotype" panose="02040502050505030304" pitchFamily="18" charset="0"/>
              </a:rPr>
              <a:t>Calorimeter</a:t>
            </a:r>
            <a:endParaRPr lang="it-IT" b="1" dirty="0">
              <a:latin typeface="Palatino Linotype" panose="02040502050505030304" pitchFamily="18" charset="0"/>
            </a:endParaRPr>
          </a:p>
          <a:p>
            <a:pPr algn="ctr"/>
            <a:r>
              <a:rPr lang="it-IT" sz="1400" b="1" dirty="0">
                <a:latin typeface="Palatino Linotype" panose="02040502050505030304" pitchFamily="18" charset="0"/>
              </a:rPr>
              <a:t>TES </a:t>
            </a:r>
            <a:r>
              <a:rPr lang="it-IT" sz="1400" b="1" dirty="0" err="1">
                <a:latin typeface="Palatino Linotype" panose="02040502050505030304" pitchFamily="18" charset="0"/>
              </a:rPr>
              <a:t>provide</a:t>
            </a:r>
            <a:r>
              <a:rPr lang="it-IT" sz="1400" b="1" dirty="0">
                <a:latin typeface="Palatino Linotype" panose="02040502050505030304" pitchFamily="18" charset="0"/>
              </a:rPr>
              <a:t> a </a:t>
            </a:r>
            <a:r>
              <a:rPr lang="it-IT" sz="1400" b="1" dirty="0" err="1">
                <a:latin typeface="Palatino Linotype" panose="02040502050505030304" pitchFamily="18" charset="0"/>
              </a:rPr>
              <a:t>differential</a:t>
            </a:r>
            <a:r>
              <a:rPr lang="it-IT" sz="1400" b="1" dirty="0">
                <a:latin typeface="Palatino Linotype" panose="02040502050505030304" pitchFamily="18" charset="0"/>
              </a:rPr>
              <a:t> E </a:t>
            </a:r>
            <a:r>
              <a:rPr lang="it-IT" sz="1400" b="1" dirty="0" err="1">
                <a:latin typeface="Palatino Linotype" panose="02040502050505030304" pitchFamily="18" charset="0"/>
              </a:rPr>
              <a:t>measurement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ECA7CBF-C2F3-11B5-1D16-226F3C5E4050}"/>
              </a:ext>
            </a:extLst>
          </p:cNvPr>
          <p:cNvSpPr txBox="1"/>
          <p:nvPr/>
        </p:nvSpPr>
        <p:spPr>
          <a:xfrm>
            <a:off x="2094306" y="3797821"/>
            <a:ext cx="263307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latin typeface="Palatino Linotype" panose="02040502050505030304" pitchFamily="18" charset="0"/>
              </a:rPr>
              <a:t>K</a:t>
            </a:r>
            <a:r>
              <a:rPr lang="en-US" sz="1800" b="1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L</a:t>
            </a:r>
          </a:p>
          <a:p>
            <a:pPr algn="ctr"/>
            <a:r>
              <a:rPr lang="it-IT" sz="1400" b="1" dirty="0" err="1">
                <a:latin typeface="Palatino Linotype" panose="02040502050505030304" pitchFamily="18" charset="0"/>
              </a:rPr>
              <a:t>Is</a:t>
            </a:r>
            <a:r>
              <a:rPr lang="it-IT" sz="1400" b="1" dirty="0">
                <a:latin typeface="Palatino Linotype" panose="02040502050505030304" pitchFamily="18" charset="0"/>
              </a:rPr>
              <a:t> </a:t>
            </a:r>
            <a:r>
              <a:rPr lang="it-IT" sz="1400" b="1" dirty="0" err="1">
                <a:latin typeface="Palatino Linotype" panose="02040502050505030304" pitchFamily="18" charset="0"/>
              </a:rPr>
              <a:t>reduced</a:t>
            </a:r>
            <a:r>
              <a:rPr lang="it-IT" sz="1400" b="1" dirty="0">
                <a:latin typeface="Palatino Linotype" panose="02040502050505030304" pitchFamily="18" charset="0"/>
              </a:rPr>
              <a:t> </a:t>
            </a:r>
            <a:r>
              <a:rPr lang="it-IT" sz="1400" b="1" dirty="0" err="1">
                <a:latin typeface="Palatino Linotype" panose="02040502050505030304" pitchFamily="18" charset="0"/>
              </a:rPr>
              <a:t>arround</a:t>
            </a:r>
            <a:r>
              <a:rPr lang="it-IT" sz="1400" b="1" dirty="0">
                <a:latin typeface="Palatino Linotype" panose="02040502050505030304" pitchFamily="18" charset="0"/>
              </a:rPr>
              <a:t> </a:t>
            </a:r>
            <a:r>
              <a:rPr lang="it-IT" sz="1400" b="1" dirty="0" err="1">
                <a:latin typeface="Palatino Linotype" panose="02040502050505030304" pitchFamily="18" charset="0"/>
              </a:rPr>
              <a:t>few</a:t>
            </a:r>
            <a:r>
              <a:rPr lang="it-IT" sz="1400" b="1" dirty="0">
                <a:latin typeface="Palatino Linotype" panose="02040502050505030304" pitchFamily="18" charset="0"/>
              </a:rPr>
              <a:t> eV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2FE7994-49CA-92DF-BFDA-C2740E8BF35A}"/>
              </a:ext>
            </a:extLst>
          </p:cNvPr>
          <p:cNvSpPr/>
          <p:nvPr/>
        </p:nvSpPr>
        <p:spPr>
          <a:xfrm>
            <a:off x="1156636" y="1280160"/>
            <a:ext cx="1752600" cy="369017"/>
          </a:xfrm>
          <a:prstGeom prst="roundRect">
            <a:avLst/>
          </a:prstGeom>
          <a:solidFill>
            <a:srgbClr val="565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CC472F6-843C-061D-ECDC-2ABF9FC6ECA5}"/>
              </a:ext>
            </a:extLst>
          </p:cNvPr>
          <p:cNvSpPr/>
          <p:nvPr/>
        </p:nvSpPr>
        <p:spPr>
          <a:xfrm>
            <a:off x="1156636" y="2163364"/>
            <a:ext cx="1752600" cy="584775"/>
          </a:xfrm>
          <a:prstGeom prst="roundRect">
            <a:avLst/>
          </a:prstGeom>
          <a:solidFill>
            <a:srgbClr val="702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0A02E2-4992-B75C-CB9E-78E54F0AFB4C}"/>
              </a:ext>
            </a:extLst>
          </p:cNvPr>
          <p:cNvSpPr/>
          <p:nvPr/>
        </p:nvSpPr>
        <p:spPr>
          <a:xfrm>
            <a:off x="1156636" y="3147295"/>
            <a:ext cx="1752600" cy="596913"/>
          </a:xfrm>
          <a:prstGeom prst="roundRect">
            <a:avLst/>
          </a:prstGeom>
          <a:solidFill>
            <a:srgbClr val="053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264B25"/>
                </a:solidFill>
              </a:ln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D9A0D17-0F40-63D1-98C7-E5AFC664ECB5}"/>
              </a:ext>
            </a:extLst>
          </p:cNvPr>
          <p:cNvSpPr/>
          <p:nvPr/>
        </p:nvSpPr>
        <p:spPr>
          <a:xfrm>
            <a:off x="1156636" y="4694511"/>
            <a:ext cx="1752600" cy="4517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264B25"/>
                </a:solidFill>
              </a:ln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B827AA8-3564-F2B8-EEB6-CD43005FB8B4}"/>
              </a:ext>
            </a:extLst>
          </p:cNvPr>
          <p:cNvCxnSpPr>
            <a:cxnSpLocks/>
            <a:stCxn id="80" idx="2"/>
            <a:endCxn id="81" idx="0"/>
          </p:cNvCxnSpPr>
          <p:nvPr/>
        </p:nvCxnSpPr>
        <p:spPr>
          <a:xfrm>
            <a:off x="2032936" y="1649177"/>
            <a:ext cx="0" cy="514187"/>
          </a:xfrm>
          <a:prstGeom prst="straightConnector1">
            <a:avLst/>
          </a:prstGeom>
          <a:ln w="57150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9AD2B2F-ADA8-0033-3C7A-26A1F2285E9F}"/>
              </a:ext>
            </a:extLst>
          </p:cNvPr>
          <p:cNvCxnSpPr>
            <a:cxnSpLocks/>
          </p:cNvCxnSpPr>
          <p:nvPr/>
        </p:nvCxnSpPr>
        <p:spPr>
          <a:xfrm>
            <a:off x="2032936" y="2162507"/>
            <a:ext cx="0" cy="5141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5C2E21E-FDAA-01BD-211E-15F2E009818B}"/>
              </a:ext>
            </a:extLst>
          </p:cNvPr>
          <p:cNvCxnSpPr>
            <a:cxnSpLocks/>
            <a:endCxn id="82" idx="0"/>
          </p:cNvCxnSpPr>
          <p:nvPr/>
        </p:nvCxnSpPr>
        <p:spPr>
          <a:xfrm>
            <a:off x="2032936" y="2747282"/>
            <a:ext cx="0" cy="4000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CC7AE8D-FBBD-6C91-69EC-8E75EFA98C1C}"/>
              </a:ext>
            </a:extLst>
          </p:cNvPr>
          <p:cNvCxnSpPr>
            <a:cxnSpLocks/>
            <a:endCxn id="82" idx="2"/>
          </p:cNvCxnSpPr>
          <p:nvPr/>
        </p:nvCxnSpPr>
        <p:spPr>
          <a:xfrm>
            <a:off x="2032936" y="3147295"/>
            <a:ext cx="0" cy="5969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64917EC-4018-0810-7025-A49F3C334A08}"/>
              </a:ext>
            </a:extLst>
          </p:cNvPr>
          <p:cNvCxnSpPr>
            <a:cxnSpLocks/>
            <a:stCxn id="82" idx="2"/>
            <a:endCxn id="84" idx="0"/>
          </p:cNvCxnSpPr>
          <p:nvPr/>
        </p:nvCxnSpPr>
        <p:spPr>
          <a:xfrm>
            <a:off x="2032936" y="3744208"/>
            <a:ext cx="0" cy="9503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D567494-C808-B833-DB6D-4E3B91173602}"/>
              </a:ext>
            </a:extLst>
          </p:cNvPr>
          <p:cNvCxnSpPr>
            <a:cxnSpLocks/>
          </p:cNvCxnSpPr>
          <p:nvPr/>
        </p:nvCxnSpPr>
        <p:spPr>
          <a:xfrm flipH="1">
            <a:off x="684387" y="1472345"/>
            <a:ext cx="21441" cy="3468749"/>
          </a:xfrm>
          <a:prstGeom prst="straightConnector1">
            <a:avLst/>
          </a:prstGeom>
          <a:ln w="571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1C2CB94-CBA6-F92D-D7EC-1762BD3F3E2D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676275" y="1464669"/>
            <a:ext cx="480361" cy="0"/>
          </a:xfrm>
          <a:prstGeom prst="straightConnector1">
            <a:avLst/>
          </a:prstGeom>
          <a:ln w="571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FE97442-117E-CAD8-6799-9FB3EB866257}"/>
              </a:ext>
            </a:extLst>
          </p:cNvPr>
          <p:cNvCxnSpPr>
            <a:cxnSpLocks/>
            <a:stCxn id="84" idx="1"/>
          </p:cNvCxnSpPr>
          <p:nvPr/>
        </p:nvCxnSpPr>
        <p:spPr>
          <a:xfrm flipH="1">
            <a:off x="658956" y="4920391"/>
            <a:ext cx="497680" cy="0"/>
          </a:xfrm>
          <a:prstGeom prst="straightConnector1">
            <a:avLst/>
          </a:prstGeom>
          <a:ln w="571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48BCAEB-E57A-AF3B-C234-A31CDC706717}"/>
              </a:ext>
            </a:extLst>
          </p:cNvPr>
          <p:cNvGrpSpPr/>
          <p:nvPr/>
        </p:nvGrpSpPr>
        <p:grpSpPr>
          <a:xfrm>
            <a:off x="453631" y="4122598"/>
            <a:ext cx="461511" cy="111611"/>
            <a:chOff x="463550" y="3121025"/>
            <a:chExt cx="461511" cy="111611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08DE28B-6969-D2B7-B31D-43D91143634F}"/>
                </a:ext>
              </a:extLst>
            </p:cNvPr>
            <p:cNvSpPr/>
            <p:nvPr/>
          </p:nvSpPr>
          <p:spPr>
            <a:xfrm>
              <a:off x="491506" y="3126593"/>
              <a:ext cx="433555" cy="106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EBC43BD5-AA8D-0AA8-8BD8-A0BF824E04EB}"/>
                </a:ext>
              </a:extLst>
            </p:cNvPr>
            <p:cNvCxnSpPr>
              <a:cxnSpLocks/>
            </p:cNvCxnSpPr>
            <p:nvPr/>
          </p:nvCxnSpPr>
          <p:spPr>
            <a:xfrm>
              <a:off x="463550" y="3121025"/>
              <a:ext cx="45290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8687079E-422B-73FA-5E8B-06D9EF911C18}"/>
                </a:ext>
              </a:extLst>
            </p:cNvPr>
            <p:cNvCxnSpPr>
              <a:cxnSpLocks/>
            </p:cNvCxnSpPr>
            <p:nvPr/>
          </p:nvCxnSpPr>
          <p:spPr>
            <a:xfrm>
              <a:off x="579041" y="3230482"/>
              <a:ext cx="2345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EB800369-26FB-4B63-A218-C4693DA17FA2}"/>
              </a:ext>
            </a:extLst>
          </p:cNvPr>
          <p:cNvSpPr txBox="1"/>
          <p:nvPr/>
        </p:nvSpPr>
        <p:spPr>
          <a:xfrm>
            <a:off x="114217" y="3989510"/>
            <a:ext cx="263307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latin typeface="Palatino Linotype" panose="02040502050505030304" pitchFamily="18" charset="0"/>
              </a:rPr>
              <a:t>18.6 kV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3FDB238-05FE-1E5F-F075-5882E6186BE0}"/>
                  </a:ext>
                </a:extLst>
              </p:cNvPr>
              <p:cNvSpPr txBox="1"/>
              <p:nvPr/>
            </p:nvSpPr>
            <p:spPr>
              <a:xfrm>
                <a:off x="-63089" y="5519073"/>
                <a:ext cx="6616624" cy="4258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𝑇𝑎𝑟𝑔𝑒𝑡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𝑅𝐹𝑐𝑜𝑟𝑟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3FDB238-05FE-1E5F-F075-5882E6186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089" y="5519073"/>
                <a:ext cx="6616624" cy="425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8704188-4308-BAE7-197B-149C0FD5D7C2}"/>
              </a:ext>
            </a:extLst>
          </p:cNvPr>
          <p:cNvGrpSpPr/>
          <p:nvPr/>
        </p:nvGrpSpPr>
        <p:grpSpPr>
          <a:xfrm>
            <a:off x="-72385" y="949376"/>
            <a:ext cx="11782798" cy="5058094"/>
            <a:chOff x="-72385" y="949692"/>
            <a:chExt cx="11782798" cy="505809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1EEC348-4C14-6D28-6B8B-126EF94D96B7}"/>
                </a:ext>
              </a:extLst>
            </p:cNvPr>
            <p:cNvGrpSpPr/>
            <p:nvPr/>
          </p:nvGrpSpPr>
          <p:grpSpPr>
            <a:xfrm>
              <a:off x="-72385" y="949692"/>
              <a:ext cx="11782798" cy="5058094"/>
              <a:chOff x="-72385" y="949692"/>
              <a:chExt cx="11782798" cy="5058094"/>
            </a:xfrm>
            <a:solidFill>
              <a:schemeClr val="bg1"/>
            </a:solidFill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407B5293-EC55-C481-5B21-D6DD6FC9EE07}"/>
                  </a:ext>
                </a:extLst>
              </p:cNvPr>
              <p:cNvSpPr/>
              <p:nvPr/>
            </p:nvSpPr>
            <p:spPr>
              <a:xfrm>
                <a:off x="235747" y="3125206"/>
                <a:ext cx="11474666" cy="2882580"/>
              </a:xfrm>
              <a:prstGeom prst="round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5E80EA39-669E-257F-27CA-1F56C2091B15}"/>
                  </a:ext>
                </a:extLst>
              </p:cNvPr>
              <p:cNvSpPr/>
              <p:nvPr/>
            </p:nvSpPr>
            <p:spPr>
              <a:xfrm>
                <a:off x="453631" y="1135284"/>
                <a:ext cx="11159458" cy="2882580"/>
              </a:xfrm>
              <a:prstGeom prst="round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9F5C382-DEDB-93AE-4270-1C287E30A822}"/>
                  </a:ext>
                </a:extLst>
              </p:cNvPr>
              <p:cNvSpPr/>
              <p:nvPr/>
            </p:nvSpPr>
            <p:spPr>
              <a:xfrm>
                <a:off x="6548089" y="949692"/>
                <a:ext cx="5025808" cy="2882580"/>
              </a:xfrm>
              <a:prstGeom prst="round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81A735EB-6343-19B8-154E-593BC8EC42B5}"/>
                  </a:ext>
                </a:extLst>
              </p:cNvPr>
              <p:cNvSpPr/>
              <p:nvPr/>
            </p:nvSpPr>
            <p:spPr>
              <a:xfrm>
                <a:off x="-72385" y="4437973"/>
                <a:ext cx="7191945" cy="1288185"/>
              </a:xfrm>
              <a:prstGeom prst="round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14854849-692D-E512-5BC5-DE8143F5F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5000"/>
            </a:blip>
            <a:stretch>
              <a:fillRect/>
            </a:stretch>
          </p:blipFill>
          <p:spPr>
            <a:xfrm>
              <a:off x="-62043" y="966966"/>
              <a:ext cx="11680948" cy="5029636"/>
            </a:xfrm>
            <a:prstGeom prst="rect">
              <a:avLst/>
            </a:prstGeom>
          </p:spPr>
        </p:pic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E67E74B2-E93C-34B8-4649-2671F138A04C}"/>
              </a:ext>
            </a:extLst>
          </p:cNvPr>
          <p:cNvSpPr txBox="1"/>
          <p:nvPr/>
        </p:nvSpPr>
        <p:spPr>
          <a:xfrm>
            <a:off x="9016476" y="5156652"/>
            <a:ext cx="208605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Microcalorimeter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12E77A04-2518-4689-94D5-456F22AA471B}"/>
              </a:ext>
            </a:extLst>
          </p:cNvPr>
          <p:cNvSpPr txBox="1"/>
          <p:nvPr/>
        </p:nvSpPr>
        <p:spPr>
          <a:xfrm>
            <a:off x="2906878" y="4618882"/>
            <a:ext cx="3048920" cy="8002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Palatino Linotype" panose="02040502050505030304" pitchFamily="18" charset="0"/>
              </a:rPr>
              <a:t>Calorimeter</a:t>
            </a:r>
            <a:endParaRPr lang="it-IT" b="1" dirty="0">
              <a:latin typeface="Palatino Linotype" panose="02040502050505030304" pitchFamily="18" charset="0"/>
            </a:endParaRPr>
          </a:p>
          <a:p>
            <a:pPr algn="ctr"/>
            <a:r>
              <a:rPr lang="it-IT" sz="1400" b="1" dirty="0">
                <a:latin typeface="Palatino Linotype" panose="02040502050505030304" pitchFamily="18" charset="0"/>
              </a:rPr>
              <a:t>TES </a:t>
            </a:r>
            <a:r>
              <a:rPr lang="it-IT" sz="1400" b="1" dirty="0" err="1">
                <a:latin typeface="Palatino Linotype" panose="02040502050505030304" pitchFamily="18" charset="0"/>
              </a:rPr>
              <a:t>provide</a:t>
            </a:r>
            <a:r>
              <a:rPr lang="it-IT" sz="1400" b="1" dirty="0">
                <a:latin typeface="Palatino Linotype" panose="02040502050505030304" pitchFamily="18" charset="0"/>
              </a:rPr>
              <a:t> a </a:t>
            </a:r>
            <a:r>
              <a:rPr lang="it-IT" sz="1400" b="1" dirty="0" err="1">
                <a:latin typeface="Palatino Linotype" panose="02040502050505030304" pitchFamily="18" charset="0"/>
              </a:rPr>
              <a:t>differential</a:t>
            </a:r>
            <a:r>
              <a:rPr lang="it-IT" sz="1400" b="1" dirty="0">
                <a:latin typeface="Palatino Linotype" panose="02040502050505030304" pitchFamily="18" charset="0"/>
              </a:rPr>
              <a:t> E </a:t>
            </a:r>
            <a:r>
              <a:rPr lang="it-IT" sz="1400" b="1" dirty="0" err="1">
                <a:latin typeface="Palatino Linotype" panose="02040502050505030304" pitchFamily="18" charset="0"/>
              </a:rPr>
              <a:t>measurement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36F2B59E-A874-11C0-2EC1-C103606888FE}"/>
              </a:ext>
            </a:extLst>
          </p:cNvPr>
          <p:cNvSpPr/>
          <p:nvPr/>
        </p:nvSpPr>
        <p:spPr>
          <a:xfrm>
            <a:off x="1161596" y="4710192"/>
            <a:ext cx="1752600" cy="4517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264B25"/>
                </a:solidFill>
              </a:ln>
            </a:endParaRP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D9101602-35A9-8A6F-9CA3-5B4E57C6E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55" t="49998" r="23321" b="35630"/>
          <a:stretch/>
        </p:blipFill>
        <p:spPr>
          <a:xfrm>
            <a:off x="10639713" y="3511241"/>
            <a:ext cx="730349" cy="767591"/>
          </a:xfrm>
          <a:prstGeom prst="roundRect">
            <a:avLst>
              <a:gd name="adj" fmla="val 36741"/>
            </a:avLst>
          </a:prstGeom>
        </p:spPr>
      </p:pic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E83A2B1A-046B-4567-9BBC-2F07C41E7EBA}"/>
              </a:ext>
            </a:extLst>
          </p:cNvPr>
          <p:cNvCxnSpPr>
            <a:cxnSpLocks/>
          </p:cNvCxnSpPr>
          <p:nvPr/>
        </p:nvCxnSpPr>
        <p:spPr>
          <a:xfrm flipV="1">
            <a:off x="10059505" y="4118590"/>
            <a:ext cx="812543" cy="100698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175">
            <a:extLst>
              <a:ext uri="{FF2B5EF4-FFF2-40B4-BE49-F238E27FC236}">
                <a16:creationId xmlns:a16="http://schemas.microsoft.com/office/drawing/2014/main" id="{692FD726-234F-3763-82FC-3C95E231C032}"/>
              </a:ext>
            </a:extLst>
          </p:cNvPr>
          <p:cNvSpPr txBox="1"/>
          <p:nvPr/>
        </p:nvSpPr>
        <p:spPr>
          <a:xfrm>
            <a:off x="9163074" y="949376"/>
            <a:ext cx="304892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Palatino Linotype" panose="02040502050505030304" pitchFamily="18" charset="0"/>
              </a:rPr>
              <a:t>Andi Tan</a:t>
            </a:r>
          </a:p>
          <a:p>
            <a:pPr algn="ctr"/>
            <a:r>
              <a:rPr lang="it-IT" sz="1400" dirty="0">
                <a:latin typeface="Palatino Linotype" panose="02040502050505030304" pitchFamily="18" charset="0"/>
              </a:rPr>
              <a:t>(Princeton)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2" name="Google Shape;234;p8">
            <a:extLst>
              <a:ext uri="{FF2B5EF4-FFF2-40B4-BE49-F238E27FC236}">
                <a16:creationId xmlns:a16="http://schemas.microsoft.com/office/drawing/2014/main" id="{ED9B300B-19EB-4A91-7D32-75D1270496E6}"/>
              </a:ext>
            </a:extLst>
          </p:cNvPr>
          <p:cNvSpPr/>
          <p:nvPr/>
        </p:nvSpPr>
        <p:spPr>
          <a:xfrm>
            <a:off x="287669" y="93182"/>
            <a:ext cx="9148659" cy="5847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2348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Microcalorimeter for PTOLEMY</a:t>
            </a:r>
            <a:endParaRPr lang="it-IT" sz="3200" dirty="0">
              <a:solidFill>
                <a:srgbClr val="2348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6B1019-18AB-4F9B-A1F7-AAA42F83851E}"/>
              </a:ext>
            </a:extLst>
          </p:cNvPr>
          <p:cNvSpPr txBox="1"/>
          <p:nvPr/>
        </p:nvSpPr>
        <p:spPr>
          <a:xfrm>
            <a:off x="803646" y="5995259"/>
            <a:ext cx="8948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Palatino Linotype" panose="02040502050505030304" pitchFamily="18" charset="0"/>
                <a:ea typeface="Times New Roman"/>
                <a:cs typeface="Times New Roman"/>
                <a:sym typeface="Times New Roman"/>
              </a:rPr>
              <a:t>Goal for electron resolution</a:t>
            </a:r>
            <a:r>
              <a:rPr lang="en-US" sz="2800" dirty="0">
                <a:solidFill>
                  <a:schemeClr val="dk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Palatino Linotype" panose="02040502050505030304" pitchFamily="18" charset="0"/>
                <a:ea typeface="Calibri"/>
                <a:cs typeface="Calibri"/>
                <a:sym typeface="Wingdings 3" panose="05040102010807070707" pitchFamily="18" charset="2"/>
              </a:rPr>
              <a:t></a:t>
            </a:r>
            <a:r>
              <a:rPr lang="en-US" sz="2800" dirty="0">
                <a:solidFill>
                  <a:schemeClr val="dk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i="1" dirty="0" err="1">
                <a:solidFill>
                  <a:srgbClr val="234865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Δ</a:t>
            </a:r>
            <a:r>
              <a:rPr lang="en-US" sz="2800" b="1" i="1" dirty="0" err="1">
                <a:solidFill>
                  <a:srgbClr val="234865"/>
                </a:solidFill>
                <a:latin typeface="Palatino Linotype" panose="02040502050505030304" pitchFamily="18" charset="0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2800" b="1" i="1" baseline="-25000" dirty="0" err="1">
                <a:solidFill>
                  <a:srgbClr val="234865"/>
                </a:solidFill>
                <a:latin typeface="Palatino Linotype" panose="02040502050505030304" pitchFamily="18" charset="0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2800" b="1" i="1" dirty="0">
                <a:solidFill>
                  <a:srgbClr val="234865"/>
                </a:solidFill>
                <a:latin typeface="Palatino Linotype" panose="02040502050505030304" pitchFamily="18" charset="0"/>
                <a:ea typeface="Times New Roman"/>
                <a:cs typeface="Times New Roman"/>
                <a:sym typeface="Times New Roman"/>
              </a:rPr>
              <a:t> =</a:t>
            </a:r>
            <a:r>
              <a:rPr lang="en-US" sz="2800" b="1" dirty="0">
                <a:solidFill>
                  <a:srgbClr val="234865"/>
                </a:solidFill>
                <a:latin typeface="Palatino Linotype" panose="02040502050505030304" pitchFamily="18" charset="0"/>
                <a:ea typeface="Times New Roman"/>
                <a:cs typeface="Times New Roman"/>
                <a:sym typeface="Times New Roman"/>
              </a:rPr>
              <a:t> 50 </a:t>
            </a:r>
            <a:r>
              <a:rPr lang="en-US" sz="2800" b="1" dirty="0" err="1">
                <a:solidFill>
                  <a:srgbClr val="234865"/>
                </a:solidFill>
                <a:latin typeface="Palatino Linotype" panose="02040502050505030304" pitchFamily="18" charset="0"/>
                <a:ea typeface="Times New Roman"/>
                <a:cs typeface="Times New Roman"/>
                <a:sym typeface="Times New Roman"/>
              </a:rPr>
              <a:t>meV</a:t>
            </a:r>
            <a:r>
              <a:rPr lang="en-US" sz="2800" b="1" dirty="0">
                <a:solidFill>
                  <a:srgbClr val="234865"/>
                </a:solidFill>
                <a:latin typeface="Palatino Linotype" panose="02040502050505030304" pitchFamily="18" charset="0"/>
                <a:ea typeface="Times New Roman"/>
                <a:cs typeface="Times New Roman"/>
                <a:sym typeface="Times New Roman"/>
              </a:rPr>
              <a:t> @10 eV</a:t>
            </a:r>
            <a:endParaRPr lang="en-US" sz="2800" b="1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6" grpId="0"/>
      <p:bldP spid="177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3</a:t>
            </a:fld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46FCB0C-509D-1520-9AA6-927CBF90DC1E}"/>
              </a:ext>
            </a:extLst>
          </p:cNvPr>
          <p:cNvGrpSpPr/>
          <p:nvPr/>
        </p:nvGrpSpPr>
        <p:grpSpPr>
          <a:xfrm>
            <a:off x="786029" y="934138"/>
            <a:ext cx="4319371" cy="2475916"/>
            <a:chOff x="786029" y="934138"/>
            <a:chExt cx="4319371" cy="2475916"/>
          </a:xfrm>
        </p:grpSpPr>
        <p:sp>
          <p:nvSpPr>
            <p:cNvPr id="5" name="CasellaDiTesto 2">
              <a:extLst>
                <a:ext uri="{FF2B5EF4-FFF2-40B4-BE49-F238E27FC236}">
                  <a16:creationId xmlns:a16="http://schemas.microsoft.com/office/drawing/2014/main" id="{058725DA-4922-F109-6A3C-DDEB2C18E3C6}"/>
                </a:ext>
              </a:extLst>
            </p:cNvPr>
            <p:cNvSpPr txBox="1"/>
            <p:nvPr/>
          </p:nvSpPr>
          <p:spPr>
            <a:xfrm>
              <a:off x="786029" y="934138"/>
              <a:ext cx="4319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rPr>
                <a:t>STJ (1991)</a:t>
              </a:r>
            </a:p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Superconducting Tunnel Junction</a:t>
              </a:r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9CAD547F-48AC-C502-8976-12E71585B69C}"/>
                </a:ext>
              </a:extLst>
            </p:cNvPr>
            <p:cNvGrpSpPr/>
            <p:nvPr/>
          </p:nvGrpSpPr>
          <p:grpSpPr>
            <a:xfrm>
              <a:off x="1168129" y="1773138"/>
              <a:ext cx="3555168" cy="1636916"/>
              <a:chOff x="909863" y="1715584"/>
              <a:chExt cx="3555168" cy="1636916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F7D34B4-FA52-D870-7C20-209750F7E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7683" y="1924050"/>
                <a:ext cx="0" cy="35862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66D6C56-BF6F-1CA9-2953-E63DE48787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4426" y="1924050"/>
                <a:ext cx="833437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B595B3A-36A8-683B-1748-8DAAD9122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4426" y="1923899"/>
                <a:ext cx="0" cy="654201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D85FF6A-58AE-0B75-E22E-36164DA0B9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600" y="2657399"/>
                <a:ext cx="6350" cy="69207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4F14CA8-2368-D4AA-7D59-EEA42F7F38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863" y="2657399"/>
                <a:ext cx="42817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5E263D4-9AB1-6589-BD9E-071149320C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1332" y="2993875"/>
                <a:ext cx="0" cy="358625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9E3BBE2-F39F-DE44-35CE-7E832E3B0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9980" y="3349475"/>
                <a:ext cx="81770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76641C-FCC3-B302-AED5-EC42EA0B8C75}"/>
                  </a:ext>
                </a:extLst>
              </p:cNvPr>
              <p:cNvSpPr/>
              <p:nvPr/>
            </p:nvSpPr>
            <p:spPr>
              <a:xfrm rot="5400000">
                <a:off x="1470958" y="2421692"/>
                <a:ext cx="920750" cy="477615"/>
              </a:xfrm>
              <a:prstGeom prst="rect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82E5FDB-AD0F-D05D-A026-63DCEBA8E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3568" y="2578100"/>
                <a:ext cx="280762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1BF13B3-FC71-3709-061A-72E8082415FC}"/>
                  </a:ext>
                </a:extLst>
              </p:cNvPr>
              <p:cNvSpPr/>
              <p:nvPr/>
            </p:nvSpPr>
            <p:spPr>
              <a:xfrm rot="5400000">
                <a:off x="1796795" y="2422240"/>
                <a:ext cx="269082" cy="477615"/>
              </a:xfrm>
              <a:prstGeom prst="rect">
                <a:avLst/>
              </a:prstGeom>
              <a:solidFill>
                <a:srgbClr val="D8C03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asellaDiTesto 2">
                <a:extLst>
                  <a:ext uri="{FF2B5EF4-FFF2-40B4-BE49-F238E27FC236}">
                    <a16:creationId xmlns:a16="http://schemas.microsoft.com/office/drawing/2014/main" id="{9D74050E-4571-9F3B-2AE6-D57BA85A86D4}"/>
                  </a:ext>
                </a:extLst>
              </p:cNvPr>
              <p:cNvSpPr txBox="1"/>
              <p:nvPr/>
            </p:nvSpPr>
            <p:spPr>
              <a:xfrm>
                <a:off x="1731528" y="2232510"/>
                <a:ext cx="3996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SC</a:t>
                </a:r>
                <a:endParaRPr lang="en-US" sz="1100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49" name="CasellaDiTesto 2">
                <a:extLst>
                  <a:ext uri="{FF2B5EF4-FFF2-40B4-BE49-F238E27FC236}">
                    <a16:creationId xmlns:a16="http://schemas.microsoft.com/office/drawing/2014/main" id="{0AC59877-28B8-DB6C-4FE1-8CF20E6D8B10}"/>
                  </a:ext>
                </a:extLst>
              </p:cNvPr>
              <p:cNvSpPr txBox="1"/>
              <p:nvPr/>
            </p:nvSpPr>
            <p:spPr>
              <a:xfrm>
                <a:off x="1731527" y="2810052"/>
                <a:ext cx="3996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SC</a:t>
                </a:r>
                <a:endParaRPr lang="en-US" sz="1100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50" name="CasellaDiTesto 2">
                <a:extLst>
                  <a:ext uri="{FF2B5EF4-FFF2-40B4-BE49-F238E27FC236}">
                    <a16:creationId xmlns:a16="http://schemas.microsoft.com/office/drawing/2014/main" id="{30E319BE-0734-205F-5234-F79B739CD0B4}"/>
                  </a:ext>
                </a:extLst>
              </p:cNvPr>
              <p:cNvSpPr txBox="1"/>
              <p:nvPr/>
            </p:nvSpPr>
            <p:spPr>
              <a:xfrm>
                <a:off x="1731527" y="2525071"/>
                <a:ext cx="3996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latin typeface="Palatino Linotype" panose="02040502050505030304" pitchFamily="18" charset="0"/>
                  </a:rPr>
                  <a:t>I</a:t>
                </a:r>
                <a:endParaRPr lang="en-US" sz="1100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399100-B1DB-020A-31A9-5685A1C0937E}"/>
                  </a:ext>
                </a:extLst>
              </p:cNvPr>
              <p:cNvSpPr/>
              <p:nvPr/>
            </p:nvSpPr>
            <p:spPr>
              <a:xfrm rot="5400000">
                <a:off x="3263325" y="2512518"/>
                <a:ext cx="1168397" cy="91431"/>
              </a:xfrm>
              <a:prstGeom prst="rect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616C428-524B-085B-7B6A-F4108CBCE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4213" y="2810052"/>
                <a:ext cx="549892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6017D5B-4B14-DB75-91C0-168A53C7E7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139" y="2989289"/>
                <a:ext cx="549892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2E9A8EA-4412-8B50-C5CB-24862B2D1C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139" y="2590826"/>
                <a:ext cx="549892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DE1D0C6-D5EF-80D2-2F57-1968C1125C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4213" y="2363315"/>
                <a:ext cx="549892" cy="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F8EFFE9-1AA6-7E39-543C-3393A4EA7956}"/>
                  </a:ext>
                </a:extLst>
              </p:cNvPr>
              <p:cNvSpPr/>
              <p:nvPr/>
            </p:nvSpPr>
            <p:spPr>
              <a:xfrm>
                <a:off x="3415914" y="2765802"/>
                <a:ext cx="91440" cy="91440"/>
              </a:xfrm>
              <a:prstGeom prst="ellipse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9BABE92-8D22-20D4-0D45-4FDD0876A93B}"/>
                  </a:ext>
                </a:extLst>
              </p:cNvPr>
              <p:cNvSpPr/>
              <p:nvPr/>
            </p:nvSpPr>
            <p:spPr>
              <a:xfrm>
                <a:off x="3536868" y="2765802"/>
                <a:ext cx="91440" cy="91440"/>
              </a:xfrm>
              <a:prstGeom prst="ellipse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1C6BB43-316C-414A-7CB7-ACD036263ED0}"/>
                  </a:ext>
                </a:extLst>
              </p:cNvPr>
              <p:cNvSpPr/>
              <p:nvPr/>
            </p:nvSpPr>
            <p:spPr>
              <a:xfrm>
                <a:off x="4081281" y="2946873"/>
                <a:ext cx="91440" cy="91440"/>
              </a:xfrm>
              <a:prstGeom prst="ellipse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8126F62-2C3F-7F5F-A71C-DA699D36DFB6}"/>
                  </a:ext>
                </a:extLst>
              </p:cNvPr>
              <p:cNvSpPr/>
              <p:nvPr/>
            </p:nvSpPr>
            <p:spPr>
              <a:xfrm>
                <a:off x="4202235" y="2946873"/>
                <a:ext cx="91440" cy="91440"/>
              </a:xfrm>
              <a:prstGeom prst="ellipse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FC97722-C167-B69F-7BAC-DD50565AFC16}"/>
                  </a:ext>
                </a:extLst>
              </p:cNvPr>
              <p:cNvSpPr/>
              <p:nvPr/>
            </p:nvSpPr>
            <p:spPr>
              <a:xfrm>
                <a:off x="3299631" y="2224686"/>
                <a:ext cx="91440" cy="91440"/>
              </a:xfrm>
              <a:prstGeom prst="ellipse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B54A81C-19EF-21F3-CDBD-847C2D7A0780}"/>
                  </a:ext>
                </a:extLst>
              </p:cNvPr>
              <p:cNvSpPr/>
              <p:nvPr/>
            </p:nvSpPr>
            <p:spPr>
              <a:xfrm>
                <a:off x="3536868" y="2228086"/>
                <a:ext cx="91440" cy="91440"/>
              </a:xfrm>
              <a:prstGeom prst="ellipse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E478B0E-D26D-0813-E160-CDD60D11E220}"/>
                  </a:ext>
                </a:extLst>
              </p:cNvPr>
              <p:cNvSpPr/>
              <p:nvPr/>
            </p:nvSpPr>
            <p:spPr>
              <a:xfrm>
                <a:off x="4127001" y="2451757"/>
                <a:ext cx="91440" cy="91440"/>
              </a:xfrm>
              <a:prstGeom prst="ellipse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FF810A7-97AD-C7CB-62C7-FBDFAF84368A}"/>
                  </a:ext>
                </a:extLst>
              </p:cNvPr>
              <p:cNvSpPr/>
              <p:nvPr/>
            </p:nvSpPr>
            <p:spPr>
              <a:xfrm>
                <a:off x="3364252" y="2741288"/>
                <a:ext cx="304629" cy="137527"/>
              </a:xfrm>
              <a:prstGeom prst="ellipse">
                <a:avLst/>
              </a:prstGeom>
              <a:solidFill>
                <a:srgbClr val="D8C038">
                  <a:alpha val="31000"/>
                </a:srgbClr>
              </a:solidFill>
              <a:ln>
                <a:solidFill>
                  <a:srgbClr val="D8C0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E7813C2-81D4-C2F0-0B27-13816DF2FDAF}"/>
                  </a:ext>
                </a:extLst>
              </p:cNvPr>
              <p:cNvSpPr/>
              <p:nvPr/>
            </p:nvSpPr>
            <p:spPr>
              <a:xfrm>
                <a:off x="4032380" y="2923829"/>
                <a:ext cx="304629" cy="137527"/>
              </a:xfrm>
              <a:prstGeom prst="ellipse">
                <a:avLst/>
              </a:prstGeom>
              <a:solidFill>
                <a:srgbClr val="D8C038">
                  <a:alpha val="31000"/>
                </a:srgbClr>
              </a:solidFill>
              <a:ln>
                <a:solidFill>
                  <a:srgbClr val="D8C0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igura a mano libera: forma 472">
                <a:extLst>
                  <a:ext uri="{FF2B5EF4-FFF2-40B4-BE49-F238E27FC236}">
                    <a16:creationId xmlns:a16="http://schemas.microsoft.com/office/drawing/2014/main" id="{1420A8B4-2E6B-5DE2-A3F1-859D4DE4D299}"/>
                  </a:ext>
                </a:extLst>
              </p:cNvPr>
              <p:cNvSpPr/>
              <p:nvPr/>
            </p:nvSpPr>
            <p:spPr>
              <a:xfrm>
                <a:off x="3109369" y="2374145"/>
                <a:ext cx="266914" cy="343590"/>
              </a:xfrm>
              <a:custGeom>
                <a:avLst/>
                <a:gdLst>
                  <a:gd name="connsiteX0" fmla="*/ 23859 w 2166984"/>
                  <a:gd name="connsiteY0" fmla="*/ 0 h 2895600"/>
                  <a:gd name="connsiteX1" fmla="*/ 81009 w 2166984"/>
                  <a:gd name="connsiteY1" fmla="*/ 695325 h 2895600"/>
                  <a:gd name="connsiteX2" fmla="*/ 690609 w 2166984"/>
                  <a:gd name="connsiteY2" fmla="*/ 942975 h 2895600"/>
                  <a:gd name="connsiteX3" fmla="*/ 890634 w 2166984"/>
                  <a:gd name="connsiteY3" fmla="*/ 1571625 h 2895600"/>
                  <a:gd name="connsiteX4" fmla="*/ 1700259 w 2166984"/>
                  <a:gd name="connsiteY4" fmla="*/ 1866900 h 2895600"/>
                  <a:gd name="connsiteX5" fmla="*/ 1814559 w 2166984"/>
                  <a:gd name="connsiteY5" fmla="*/ 2686050 h 2895600"/>
                  <a:gd name="connsiteX6" fmla="*/ 2166984 w 2166984"/>
                  <a:gd name="connsiteY6" fmla="*/ 2895600 h 289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6984" h="2895600">
                    <a:moveTo>
                      <a:pt x="23859" y="0"/>
                    </a:moveTo>
                    <a:cubicBezTo>
                      <a:pt x="-3129" y="269081"/>
                      <a:pt x="-30116" y="538163"/>
                      <a:pt x="81009" y="695325"/>
                    </a:cubicBezTo>
                    <a:cubicBezTo>
                      <a:pt x="192134" y="852488"/>
                      <a:pt x="555672" y="796925"/>
                      <a:pt x="690609" y="942975"/>
                    </a:cubicBezTo>
                    <a:cubicBezTo>
                      <a:pt x="825547" y="1089025"/>
                      <a:pt x="722359" y="1417638"/>
                      <a:pt x="890634" y="1571625"/>
                    </a:cubicBezTo>
                    <a:cubicBezTo>
                      <a:pt x="1058909" y="1725612"/>
                      <a:pt x="1546272" y="1681163"/>
                      <a:pt x="1700259" y="1866900"/>
                    </a:cubicBezTo>
                    <a:cubicBezTo>
                      <a:pt x="1854247" y="2052638"/>
                      <a:pt x="1736772" y="2514600"/>
                      <a:pt x="1814559" y="2686050"/>
                    </a:cubicBezTo>
                    <a:cubicBezTo>
                      <a:pt x="1892346" y="2857500"/>
                      <a:pt x="2128884" y="2846388"/>
                      <a:pt x="2166984" y="2895600"/>
                    </a:cubicBezTo>
                  </a:path>
                </a:pathLst>
              </a:custGeom>
              <a:noFill/>
              <a:ln w="34925" cap="rnd">
                <a:gradFill flip="none" rotWithShape="1">
                  <a:gsLst>
                    <a:gs pos="18000">
                      <a:srgbClr val="FFCDCD"/>
                    </a:gs>
                    <a:gs pos="34000">
                      <a:srgbClr val="FF0000"/>
                    </a:gs>
                    <a:gs pos="0">
                      <a:schemeClr val="bg1"/>
                    </a:gs>
                    <a:gs pos="58000">
                      <a:srgbClr val="C00000"/>
                    </a:gs>
                    <a:gs pos="79000">
                      <a:srgbClr val="FF0000"/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DD64261-6A87-8456-B5A2-1ADE110EB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8562" y="2296333"/>
                <a:ext cx="435486" cy="171428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sellaDiTesto 2">
                <a:extLst>
                  <a:ext uri="{FF2B5EF4-FFF2-40B4-BE49-F238E27FC236}">
                    <a16:creationId xmlns:a16="http://schemas.microsoft.com/office/drawing/2014/main" id="{5DC5DAB0-B697-8869-41FE-E4CCB156F708}"/>
                  </a:ext>
                </a:extLst>
              </p:cNvPr>
              <p:cNvSpPr txBox="1"/>
              <p:nvPr/>
            </p:nvSpPr>
            <p:spPr>
              <a:xfrm>
                <a:off x="2143839" y="1715584"/>
                <a:ext cx="15565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>
                    <a:latin typeface="Palatino Linotype" panose="02040502050505030304" pitchFamily="18" charset="0"/>
                  </a:rPr>
                  <a:t>Q </a:t>
                </a:r>
                <a:r>
                  <a:rPr lang="it-IT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~ </a:t>
                </a:r>
                <a:r>
                  <a:rPr lang="it-IT" sz="16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it-IT" sz="16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ph</a:t>
                </a:r>
                <a:r>
                  <a:rPr lang="it-IT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:r>
                  <a:rPr lang="el-G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</a:t>
                </a:r>
                <a:r>
                  <a:rPr lang="it-IT" sz="16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SC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6C78C24-C3D1-FD08-D5E3-E56C31678E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2588" y="2341240"/>
                <a:ext cx="8412" cy="377373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257B908-BE15-C1B9-9137-AC3D028732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59706" y="2337878"/>
                <a:ext cx="98048" cy="375659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BAFAD583-8436-26EC-6746-CA1032C4EF3A}"/>
              </a:ext>
            </a:extLst>
          </p:cNvPr>
          <p:cNvGrpSpPr/>
          <p:nvPr/>
        </p:nvGrpSpPr>
        <p:grpSpPr>
          <a:xfrm>
            <a:off x="6472452" y="934138"/>
            <a:ext cx="4319371" cy="2689439"/>
            <a:chOff x="6472452" y="934138"/>
            <a:chExt cx="4319371" cy="2689439"/>
          </a:xfrm>
        </p:grpSpPr>
        <p:sp>
          <p:nvSpPr>
            <p:cNvPr id="2" name="CasellaDiTesto 2">
              <a:extLst>
                <a:ext uri="{FF2B5EF4-FFF2-40B4-BE49-F238E27FC236}">
                  <a16:creationId xmlns:a16="http://schemas.microsoft.com/office/drawing/2014/main" id="{92D77EF2-5DFF-5DB0-1888-70DD9A3F0431}"/>
                </a:ext>
              </a:extLst>
            </p:cNvPr>
            <p:cNvSpPr txBox="1"/>
            <p:nvPr/>
          </p:nvSpPr>
          <p:spPr>
            <a:xfrm>
              <a:off x="6472452" y="934138"/>
              <a:ext cx="4319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rPr>
                <a:t>TES (1995)</a:t>
              </a:r>
            </a:p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Transition-edge Sensor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05AE89BB-901E-613D-151D-692AA3658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0336" y="1673183"/>
              <a:ext cx="3523604" cy="1950394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FC6BFD70-BB1C-8BA3-F4F0-21B9B2BBA542}"/>
              </a:ext>
            </a:extLst>
          </p:cNvPr>
          <p:cNvGrpSpPr/>
          <p:nvPr/>
        </p:nvGrpSpPr>
        <p:grpSpPr>
          <a:xfrm>
            <a:off x="173402" y="3693889"/>
            <a:ext cx="5544624" cy="1846386"/>
            <a:chOff x="173402" y="3693889"/>
            <a:chExt cx="5544624" cy="1846386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4A721620-4575-DD3A-251E-E94426900D66}"/>
                </a:ext>
              </a:extLst>
            </p:cNvPr>
            <p:cNvSpPr txBox="1"/>
            <p:nvPr/>
          </p:nvSpPr>
          <p:spPr>
            <a:xfrm>
              <a:off x="173402" y="3693889"/>
              <a:ext cx="55446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rPr>
                <a:t>SNSPD (2001)</a:t>
              </a:r>
            </a:p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(Superconductive Nanowire Single Photon Detector )</a:t>
              </a: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11BC6439-536E-340D-C4F6-B102F28640EC}"/>
                </a:ext>
              </a:extLst>
            </p:cNvPr>
            <p:cNvGrpSpPr/>
            <p:nvPr/>
          </p:nvGrpSpPr>
          <p:grpSpPr>
            <a:xfrm>
              <a:off x="826502" y="4778901"/>
              <a:ext cx="897932" cy="749139"/>
              <a:chOff x="343902" y="4778901"/>
              <a:chExt cx="1273970" cy="749139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29B14EA-23D4-6D63-50C1-B6AA376BDAB6}"/>
                  </a:ext>
                </a:extLst>
              </p:cNvPr>
              <p:cNvSpPr/>
              <p:nvPr/>
            </p:nvSpPr>
            <p:spPr>
              <a:xfrm rot="5400000">
                <a:off x="606317" y="4516486"/>
                <a:ext cx="749139" cy="1273970"/>
              </a:xfrm>
              <a:prstGeom prst="rect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AC990EA-4452-7113-4764-D0C36F06DC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02" y="4860856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55835CAB-B9EE-FF4D-BD7F-C5F83DB4D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817" y="4972774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2ED43286-AF44-6C20-CEEB-781E18EF40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817" y="5091837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BB1773C-3698-1051-4E97-13CC4733B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532" y="5203755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033E5B09-18DB-AEAE-7574-105F98BCFD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817" y="5318056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7673E873-09E2-68AD-D955-FB9927DDB9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532" y="5429974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2892A47C-87D4-2CFF-0EE9-105B26B7A955}"/>
                </a:ext>
              </a:extLst>
            </p:cNvPr>
            <p:cNvSpPr/>
            <p:nvPr/>
          </p:nvSpPr>
          <p:spPr>
            <a:xfrm rot="5400000">
              <a:off x="2019064" y="4712305"/>
              <a:ext cx="749139" cy="897932"/>
            </a:xfrm>
            <a:prstGeom prst="rect">
              <a:avLst/>
            </a:prstGeom>
            <a:solidFill>
              <a:srgbClr val="2348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75BA424A-5223-4F0C-BBCF-21807AC934CB}"/>
                </a:ext>
              </a:extLst>
            </p:cNvPr>
            <p:cNvCxnSpPr>
              <a:cxnSpLocks/>
            </p:cNvCxnSpPr>
            <p:nvPr/>
          </p:nvCxnSpPr>
          <p:spPr>
            <a:xfrm>
              <a:off x="1997671" y="4868656"/>
              <a:ext cx="795549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0E5B2002-060A-FB30-8A0A-F91D56093A2A}"/>
                </a:ext>
              </a:extLst>
            </p:cNvPr>
            <p:cNvSpPr/>
            <p:nvPr/>
          </p:nvSpPr>
          <p:spPr>
            <a:xfrm rot="5400000">
              <a:off x="3200231" y="4712305"/>
              <a:ext cx="749139" cy="897932"/>
            </a:xfrm>
            <a:prstGeom prst="rect">
              <a:avLst/>
            </a:prstGeom>
            <a:solidFill>
              <a:srgbClr val="2348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DBA1C72E-2277-DB68-4EEA-E22A468E15BF}"/>
                </a:ext>
              </a:extLst>
            </p:cNvPr>
            <p:cNvCxnSpPr>
              <a:cxnSpLocks/>
            </p:cNvCxnSpPr>
            <p:nvPr/>
          </p:nvCxnSpPr>
          <p:spPr>
            <a:xfrm>
              <a:off x="3162171" y="4868656"/>
              <a:ext cx="298681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CAE3ECF-1C35-093C-C4C8-8045848C0148}"/>
                </a:ext>
              </a:extLst>
            </p:cNvPr>
            <p:cNvCxnSpPr>
              <a:cxnSpLocks/>
            </p:cNvCxnSpPr>
            <p:nvPr/>
          </p:nvCxnSpPr>
          <p:spPr>
            <a:xfrm>
              <a:off x="3161265" y="4980574"/>
              <a:ext cx="299587" cy="4435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FDB89ED-2A29-58DE-B0E9-C5AF1C2324EE}"/>
                </a:ext>
              </a:extLst>
            </p:cNvPr>
            <p:cNvCxnSpPr>
              <a:cxnSpLocks/>
            </p:cNvCxnSpPr>
            <p:nvPr/>
          </p:nvCxnSpPr>
          <p:spPr>
            <a:xfrm>
              <a:off x="3161265" y="5099637"/>
              <a:ext cx="299587" cy="4435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0AE78255-7C67-9F86-B310-A57EBB1F059A}"/>
                </a:ext>
              </a:extLst>
            </p:cNvPr>
            <p:cNvCxnSpPr>
              <a:cxnSpLocks/>
            </p:cNvCxnSpPr>
            <p:nvPr/>
          </p:nvCxnSpPr>
          <p:spPr>
            <a:xfrm>
              <a:off x="3160360" y="5211555"/>
              <a:ext cx="300492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D22D5477-F5F4-7267-797A-DA883DD59757}"/>
                </a:ext>
              </a:extLst>
            </p:cNvPr>
            <p:cNvCxnSpPr>
              <a:cxnSpLocks/>
            </p:cNvCxnSpPr>
            <p:nvPr/>
          </p:nvCxnSpPr>
          <p:spPr>
            <a:xfrm>
              <a:off x="3161265" y="5325856"/>
              <a:ext cx="299587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D7432DD4-3E81-D114-FF36-CBDA1C15BB8E}"/>
                </a:ext>
              </a:extLst>
            </p:cNvPr>
            <p:cNvCxnSpPr>
              <a:cxnSpLocks/>
            </p:cNvCxnSpPr>
            <p:nvPr/>
          </p:nvCxnSpPr>
          <p:spPr>
            <a:xfrm>
              <a:off x="3160360" y="5437774"/>
              <a:ext cx="300492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77A9618F-9232-1048-DE08-6E9164326EA9}"/>
                </a:ext>
              </a:extLst>
            </p:cNvPr>
            <p:cNvGrpSpPr/>
            <p:nvPr/>
          </p:nvGrpSpPr>
          <p:grpSpPr>
            <a:xfrm>
              <a:off x="4307001" y="4791136"/>
              <a:ext cx="897932" cy="749139"/>
              <a:chOff x="343902" y="4778901"/>
              <a:chExt cx="1273970" cy="749139"/>
            </a:xfrm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D566030A-A6B4-D654-98FB-FA60CACA47E0}"/>
                  </a:ext>
                </a:extLst>
              </p:cNvPr>
              <p:cNvSpPr/>
              <p:nvPr/>
            </p:nvSpPr>
            <p:spPr>
              <a:xfrm rot="5400000">
                <a:off x="606317" y="4516486"/>
                <a:ext cx="749139" cy="1273970"/>
              </a:xfrm>
              <a:prstGeom prst="rect">
                <a:avLst/>
              </a:prstGeom>
              <a:solidFill>
                <a:srgbClr val="2348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93BCCF50-3CA1-F622-0601-55962D4170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02" y="4860856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10E10DA4-27B5-F63A-F203-1B807F7B3E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817" y="4972774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ECAFBEBF-76BD-BC6D-8098-90E945720B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817" y="5091837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D84009EA-4346-CEA4-E58D-F83D3ED11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532" y="5203755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31658F4E-236F-F682-1435-F89F4EAECB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817" y="5318056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1444DBE2-B6FB-2D5D-AC44-0A6F959827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532" y="5429974"/>
                <a:ext cx="1128711" cy="0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BFC5768A-FF6A-EE27-FB67-6A752E0616D4}"/>
                </a:ext>
              </a:extLst>
            </p:cNvPr>
            <p:cNvSpPr/>
            <p:nvPr/>
          </p:nvSpPr>
          <p:spPr>
            <a:xfrm>
              <a:off x="2254319" y="5005063"/>
              <a:ext cx="194562" cy="283980"/>
            </a:xfrm>
            <a:prstGeom prst="ellipse">
              <a:avLst/>
            </a:prstGeom>
            <a:solidFill>
              <a:srgbClr val="C0000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A17BBAFC-DFC7-F3D3-E771-DF7A3F64E4D9}"/>
                </a:ext>
              </a:extLst>
            </p:cNvPr>
            <p:cNvSpPr/>
            <p:nvPr/>
          </p:nvSpPr>
          <p:spPr>
            <a:xfrm>
              <a:off x="1995860" y="5210590"/>
              <a:ext cx="795549" cy="100325"/>
            </a:xfrm>
            <a:custGeom>
              <a:avLst/>
              <a:gdLst>
                <a:gd name="connsiteX0" fmla="*/ 0 w 1102518"/>
                <a:gd name="connsiteY0" fmla="*/ 6259 h 100325"/>
                <a:gd name="connsiteX1" fmla="*/ 171450 w 1102518"/>
                <a:gd name="connsiteY1" fmla="*/ 18165 h 100325"/>
                <a:gd name="connsiteX2" fmla="*/ 340518 w 1102518"/>
                <a:gd name="connsiteY2" fmla="*/ 84840 h 100325"/>
                <a:gd name="connsiteX3" fmla="*/ 552450 w 1102518"/>
                <a:gd name="connsiteY3" fmla="*/ 96746 h 100325"/>
                <a:gd name="connsiteX4" fmla="*/ 762000 w 1102518"/>
                <a:gd name="connsiteY4" fmla="*/ 34834 h 100325"/>
                <a:gd name="connsiteX5" fmla="*/ 959643 w 1102518"/>
                <a:gd name="connsiteY5" fmla="*/ 3877 h 100325"/>
                <a:gd name="connsiteX6" fmla="*/ 1102518 w 1102518"/>
                <a:gd name="connsiteY6" fmla="*/ 1496 h 1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518" h="100325">
                  <a:moveTo>
                    <a:pt x="0" y="6259"/>
                  </a:moveTo>
                  <a:cubicBezTo>
                    <a:pt x="57348" y="5663"/>
                    <a:pt x="114697" y="5068"/>
                    <a:pt x="171450" y="18165"/>
                  </a:cubicBezTo>
                  <a:cubicBezTo>
                    <a:pt x="228203" y="31262"/>
                    <a:pt x="277018" y="71743"/>
                    <a:pt x="340518" y="84840"/>
                  </a:cubicBezTo>
                  <a:cubicBezTo>
                    <a:pt x="404018" y="97937"/>
                    <a:pt x="482203" y="105080"/>
                    <a:pt x="552450" y="96746"/>
                  </a:cubicBezTo>
                  <a:cubicBezTo>
                    <a:pt x="622697" y="88412"/>
                    <a:pt x="694135" y="50312"/>
                    <a:pt x="762000" y="34834"/>
                  </a:cubicBezTo>
                  <a:cubicBezTo>
                    <a:pt x="829866" y="19356"/>
                    <a:pt x="902890" y="9433"/>
                    <a:pt x="959643" y="3877"/>
                  </a:cubicBezTo>
                  <a:cubicBezTo>
                    <a:pt x="1016396" y="-1679"/>
                    <a:pt x="1059457" y="-92"/>
                    <a:pt x="1102518" y="149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B980630B-9780-6E1E-2E84-B16BB1547900}"/>
                </a:ext>
              </a:extLst>
            </p:cNvPr>
            <p:cNvSpPr/>
            <p:nvPr/>
          </p:nvSpPr>
          <p:spPr>
            <a:xfrm>
              <a:off x="1994570" y="5321909"/>
              <a:ext cx="795549" cy="45719"/>
            </a:xfrm>
            <a:custGeom>
              <a:avLst/>
              <a:gdLst>
                <a:gd name="connsiteX0" fmla="*/ 0 w 1102518"/>
                <a:gd name="connsiteY0" fmla="*/ 6259 h 100325"/>
                <a:gd name="connsiteX1" fmla="*/ 171450 w 1102518"/>
                <a:gd name="connsiteY1" fmla="*/ 18165 h 100325"/>
                <a:gd name="connsiteX2" fmla="*/ 340518 w 1102518"/>
                <a:gd name="connsiteY2" fmla="*/ 84840 h 100325"/>
                <a:gd name="connsiteX3" fmla="*/ 552450 w 1102518"/>
                <a:gd name="connsiteY3" fmla="*/ 96746 h 100325"/>
                <a:gd name="connsiteX4" fmla="*/ 762000 w 1102518"/>
                <a:gd name="connsiteY4" fmla="*/ 34834 h 100325"/>
                <a:gd name="connsiteX5" fmla="*/ 959643 w 1102518"/>
                <a:gd name="connsiteY5" fmla="*/ 3877 h 100325"/>
                <a:gd name="connsiteX6" fmla="*/ 1102518 w 1102518"/>
                <a:gd name="connsiteY6" fmla="*/ 1496 h 1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518" h="100325">
                  <a:moveTo>
                    <a:pt x="0" y="6259"/>
                  </a:moveTo>
                  <a:cubicBezTo>
                    <a:pt x="57348" y="5663"/>
                    <a:pt x="114697" y="5068"/>
                    <a:pt x="171450" y="18165"/>
                  </a:cubicBezTo>
                  <a:cubicBezTo>
                    <a:pt x="228203" y="31262"/>
                    <a:pt x="277018" y="71743"/>
                    <a:pt x="340518" y="84840"/>
                  </a:cubicBezTo>
                  <a:cubicBezTo>
                    <a:pt x="404018" y="97937"/>
                    <a:pt x="482203" y="105080"/>
                    <a:pt x="552450" y="96746"/>
                  </a:cubicBezTo>
                  <a:cubicBezTo>
                    <a:pt x="622697" y="88412"/>
                    <a:pt x="694135" y="50312"/>
                    <a:pt x="762000" y="34834"/>
                  </a:cubicBezTo>
                  <a:cubicBezTo>
                    <a:pt x="829866" y="19356"/>
                    <a:pt x="902890" y="9433"/>
                    <a:pt x="959643" y="3877"/>
                  </a:cubicBezTo>
                  <a:cubicBezTo>
                    <a:pt x="1016396" y="-1679"/>
                    <a:pt x="1059457" y="-92"/>
                    <a:pt x="1102518" y="149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E4019E72-5EE6-089F-37A3-A7A0F15B3390}"/>
                </a:ext>
              </a:extLst>
            </p:cNvPr>
            <p:cNvCxnSpPr>
              <a:cxnSpLocks/>
            </p:cNvCxnSpPr>
            <p:nvPr/>
          </p:nvCxnSpPr>
          <p:spPr>
            <a:xfrm>
              <a:off x="1994570" y="5443917"/>
              <a:ext cx="795549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6755FF8C-A125-C394-8E0F-3247ECAD3274}"/>
                </a:ext>
              </a:extLst>
            </p:cNvPr>
            <p:cNvSpPr/>
            <p:nvPr/>
          </p:nvSpPr>
          <p:spPr>
            <a:xfrm flipV="1">
              <a:off x="2005196" y="4987265"/>
              <a:ext cx="795549" cy="117019"/>
            </a:xfrm>
            <a:custGeom>
              <a:avLst/>
              <a:gdLst>
                <a:gd name="connsiteX0" fmla="*/ 0 w 1102518"/>
                <a:gd name="connsiteY0" fmla="*/ 6259 h 100325"/>
                <a:gd name="connsiteX1" fmla="*/ 171450 w 1102518"/>
                <a:gd name="connsiteY1" fmla="*/ 18165 h 100325"/>
                <a:gd name="connsiteX2" fmla="*/ 340518 w 1102518"/>
                <a:gd name="connsiteY2" fmla="*/ 84840 h 100325"/>
                <a:gd name="connsiteX3" fmla="*/ 552450 w 1102518"/>
                <a:gd name="connsiteY3" fmla="*/ 96746 h 100325"/>
                <a:gd name="connsiteX4" fmla="*/ 762000 w 1102518"/>
                <a:gd name="connsiteY4" fmla="*/ 34834 h 100325"/>
                <a:gd name="connsiteX5" fmla="*/ 959643 w 1102518"/>
                <a:gd name="connsiteY5" fmla="*/ 3877 h 100325"/>
                <a:gd name="connsiteX6" fmla="*/ 1102518 w 1102518"/>
                <a:gd name="connsiteY6" fmla="*/ 1496 h 1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518" h="100325">
                  <a:moveTo>
                    <a:pt x="0" y="6259"/>
                  </a:moveTo>
                  <a:cubicBezTo>
                    <a:pt x="57348" y="5663"/>
                    <a:pt x="114697" y="5068"/>
                    <a:pt x="171450" y="18165"/>
                  </a:cubicBezTo>
                  <a:cubicBezTo>
                    <a:pt x="228203" y="31262"/>
                    <a:pt x="277018" y="71743"/>
                    <a:pt x="340518" y="84840"/>
                  </a:cubicBezTo>
                  <a:cubicBezTo>
                    <a:pt x="404018" y="97937"/>
                    <a:pt x="482203" y="105080"/>
                    <a:pt x="552450" y="96746"/>
                  </a:cubicBezTo>
                  <a:cubicBezTo>
                    <a:pt x="622697" y="88412"/>
                    <a:pt x="694135" y="50312"/>
                    <a:pt x="762000" y="34834"/>
                  </a:cubicBezTo>
                  <a:cubicBezTo>
                    <a:pt x="829866" y="19356"/>
                    <a:pt x="902890" y="9433"/>
                    <a:pt x="959643" y="3877"/>
                  </a:cubicBezTo>
                  <a:cubicBezTo>
                    <a:pt x="1016396" y="-1679"/>
                    <a:pt x="1059457" y="-92"/>
                    <a:pt x="1102518" y="149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7FD2BAEA-E1FE-F58A-20F6-6D91806CC25D}"/>
                </a:ext>
              </a:extLst>
            </p:cNvPr>
            <p:cNvSpPr/>
            <p:nvPr/>
          </p:nvSpPr>
          <p:spPr>
            <a:xfrm flipV="1">
              <a:off x="2005195" y="4921135"/>
              <a:ext cx="795549" cy="75302"/>
            </a:xfrm>
            <a:custGeom>
              <a:avLst/>
              <a:gdLst>
                <a:gd name="connsiteX0" fmla="*/ 0 w 1102518"/>
                <a:gd name="connsiteY0" fmla="*/ 6259 h 100325"/>
                <a:gd name="connsiteX1" fmla="*/ 171450 w 1102518"/>
                <a:gd name="connsiteY1" fmla="*/ 18165 h 100325"/>
                <a:gd name="connsiteX2" fmla="*/ 340518 w 1102518"/>
                <a:gd name="connsiteY2" fmla="*/ 84840 h 100325"/>
                <a:gd name="connsiteX3" fmla="*/ 552450 w 1102518"/>
                <a:gd name="connsiteY3" fmla="*/ 96746 h 100325"/>
                <a:gd name="connsiteX4" fmla="*/ 762000 w 1102518"/>
                <a:gd name="connsiteY4" fmla="*/ 34834 h 100325"/>
                <a:gd name="connsiteX5" fmla="*/ 959643 w 1102518"/>
                <a:gd name="connsiteY5" fmla="*/ 3877 h 100325"/>
                <a:gd name="connsiteX6" fmla="*/ 1102518 w 1102518"/>
                <a:gd name="connsiteY6" fmla="*/ 1496 h 1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518" h="100325">
                  <a:moveTo>
                    <a:pt x="0" y="6259"/>
                  </a:moveTo>
                  <a:cubicBezTo>
                    <a:pt x="57348" y="5663"/>
                    <a:pt x="114697" y="5068"/>
                    <a:pt x="171450" y="18165"/>
                  </a:cubicBezTo>
                  <a:cubicBezTo>
                    <a:pt x="228203" y="31262"/>
                    <a:pt x="277018" y="71743"/>
                    <a:pt x="340518" y="84840"/>
                  </a:cubicBezTo>
                  <a:cubicBezTo>
                    <a:pt x="404018" y="97937"/>
                    <a:pt x="482203" y="105080"/>
                    <a:pt x="552450" y="96746"/>
                  </a:cubicBezTo>
                  <a:cubicBezTo>
                    <a:pt x="622697" y="88412"/>
                    <a:pt x="694135" y="50312"/>
                    <a:pt x="762000" y="34834"/>
                  </a:cubicBezTo>
                  <a:cubicBezTo>
                    <a:pt x="829866" y="19356"/>
                    <a:pt x="902890" y="9433"/>
                    <a:pt x="959643" y="3877"/>
                  </a:cubicBezTo>
                  <a:cubicBezTo>
                    <a:pt x="1016396" y="-1679"/>
                    <a:pt x="1059457" y="-92"/>
                    <a:pt x="1102518" y="149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igura a mano libera: forma 472">
              <a:extLst>
                <a:ext uri="{FF2B5EF4-FFF2-40B4-BE49-F238E27FC236}">
                  <a16:creationId xmlns:a16="http://schemas.microsoft.com/office/drawing/2014/main" id="{2A56E714-4DF9-2357-4DA9-19A1EB6E7C2D}"/>
                </a:ext>
              </a:extLst>
            </p:cNvPr>
            <p:cNvSpPr/>
            <p:nvPr/>
          </p:nvSpPr>
          <p:spPr>
            <a:xfrm>
              <a:off x="1932607" y="4471014"/>
              <a:ext cx="341630" cy="608613"/>
            </a:xfrm>
            <a:custGeom>
              <a:avLst/>
              <a:gdLst>
                <a:gd name="connsiteX0" fmla="*/ 23859 w 2166984"/>
                <a:gd name="connsiteY0" fmla="*/ 0 h 2895600"/>
                <a:gd name="connsiteX1" fmla="*/ 81009 w 2166984"/>
                <a:gd name="connsiteY1" fmla="*/ 695325 h 2895600"/>
                <a:gd name="connsiteX2" fmla="*/ 690609 w 2166984"/>
                <a:gd name="connsiteY2" fmla="*/ 942975 h 2895600"/>
                <a:gd name="connsiteX3" fmla="*/ 890634 w 2166984"/>
                <a:gd name="connsiteY3" fmla="*/ 1571625 h 2895600"/>
                <a:gd name="connsiteX4" fmla="*/ 1700259 w 2166984"/>
                <a:gd name="connsiteY4" fmla="*/ 1866900 h 2895600"/>
                <a:gd name="connsiteX5" fmla="*/ 1814559 w 2166984"/>
                <a:gd name="connsiteY5" fmla="*/ 2686050 h 2895600"/>
                <a:gd name="connsiteX6" fmla="*/ 2166984 w 2166984"/>
                <a:gd name="connsiteY6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6984" h="2895600">
                  <a:moveTo>
                    <a:pt x="23859" y="0"/>
                  </a:moveTo>
                  <a:cubicBezTo>
                    <a:pt x="-3129" y="269081"/>
                    <a:pt x="-30116" y="538163"/>
                    <a:pt x="81009" y="695325"/>
                  </a:cubicBezTo>
                  <a:cubicBezTo>
                    <a:pt x="192134" y="852488"/>
                    <a:pt x="555672" y="796925"/>
                    <a:pt x="690609" y="942975"/>
                  </a:cubicBezTo>
                  <a:cubicBezTo>
                    <a:pt x="825547" y="1089025"/>
                    <a:pt x="722359" y="1417638"/>
                    <a:pt x="890634" y="1571625"/>
                  </a:cubicBezTo>
                  <a:cubicBezTo>
                    <a:pt x="1058909" y="1725612"/>
                    <a:pt x="1546272" y="1681163"/>
                    <a:pt x="1700259" y="1866900"/>
                  </a:cubicBezTo>
                  <a:cubicBezTo>
                    <a:pt x="1854247" y="2052638"/>
                    <a:pt x="1736772" y="2514600"/>
                    <a:pt x="1814559" y="2686050"/>
                  </a:cubicBezTo>
                  <a:cubicBezTo>
                    <a:pt x="1892346" y="2857500"/>
                    <a:pt x="2128884" y="2846388"/>
                    <a:pt x="2166984" y="2895600"/>
                  </a:cubicBezTo>
                </a:path>
              </a:pathLst>
            </a:custGeom>
            <a:noFill/>
            <a:ln w="34925" cap="rnd">
              <a:gradFill flip="none" rotWithShape="1">
                <a:gsLst>
                  <a:gs pos="18000">
                    <a:srgbClr val="FFCDCD"/>
                  </a:gs>
                  <a:gs pos="34000">
                    <a:srgbClr val="FF0000"/>
                  </a:gs>
                  <a:gs pos="0">
                    <a:schemeClr val="bg1"/>
                  </a:gs>
                  <a:gs pos="58000">
                    <a:srgbClr val="C00000"/>
                  </a:gs>
                  <a:gs pos="79000">
                    <a:srgbClr val="FF0000"/>
                  </a:gs>
                  <a:gs pos="100000">
                    <a:srgbClr val="C00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5E0E7AB6-DF02-83CF-8909-8A703A4FC966}"/>
                </a:ext>
              </a:extLst>
            </p:cNvPr>
            <p:cNvSpPr/>
            <p:nvPr/>
          </p:nvSpPr>
          <p:spPr>
            <a:xfrm>
              <a:off x="3483869" y="4786701"/>
              <a:ext cx="194562" cy="749138"/>
            </a:xfrm>
            <a:prstGeom prst="rect">
              <a:avLst/>
            </a:prstGeom>
            <a:solidFill>
              <a:srgbClr val="C0000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ED25EFE-A902-ECE8-54D8-9375A316B9EB}"/>
                </a:ext>
              </a:extLst>
            </p:cNvPr>
            <p:cNvCxnSpPr>
              <a:cxnSpLocks/>
            </p:cNvCxnSpPr>
            <p:nvPr/>
          </p:nvCxnSpPr>
          <p:spPr>
            <a:xfrm>
              <a:off x="3701347" y="4870912"/>
              <a:ext cx="298681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CA990ECF-A00B-A09D-0B30-8E8EA8921391}"/>
                </a:ext>
              </a:extLst>
            </p:cNvPr>
            <p:cNvCxnSpPr>
              <a:cxnSpLocks/>
            </p:cNvCxnSpPr>
            <p:nvPr/>
          </p:nvCxnSpPr>
          <p:spPr>
            <a:xfrm>
              <a:off x="3700441" y="4982830"/>
              <a:ext cx="299587" cy="4435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B2E9F32C-EB88-3892-B4E0-D1CF08AFD764}"/>
                </a:ext>
              </a:extLst>
            </p:cNvPr>
            <p:cNvCxnSpPr>
              <a:cxnSpLocks/>
            </p:cNvCxnSpPr>
            <p:nvPr/>
          </p:nvCxnSpPr>
          <p:spPr>
            <a:xfrm>
              <a:off x="3700441" y="5101893"/>
              <a:ext cx="299587" cy="4435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775A1D96-C047-2335-2DCC-FE7C80B9E89A}"/>
                </a:ext>
              </a:extLst>
            </p:cNvPr>
            <p:cNvCxnSpPr>
              <a:cxnSpLocks/>
            </p:cNvCxnSpPr>
            <p:nvPr/>
          </p:nvCxnSpPr>
          <p:spPr>
            <a:xfrm>
              <a:off x="3699536" y="5213811"/>
              <a:ext cx="300492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EF21F35E-7B0B-BFBC-6662-3E8B0EB6406D}"/>
                </a:ext>
              </a:extLst>
            </p:cNvPr>
            <p:cNvCxnSpPr>
              <a:cxnSpLocks/>
            </p:cNvCxnSpPr>
            <p:nvPr/>
          </p:nvCxnSpPr>
          <p:spPr>
            <a:xfrm>
              <a:off x="3700441" y="5328112"/>
              <a:ext cx="299587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65EBF0CD-6D60-F591-3A4C-1ED1A3082C95}"/>
                </a:ext>
              </a:extLst>
            </p:cNvPr>
            <p:cNvCxnSpPr>
              <a:cxnSpLocks/>
            </p:cNvCxnSpPr>
            <p:nvPr/>
          </p:nvCxnSpPr>
          <p:spPr>
            <a:xfrm>
              <a:off x="3699536" y="5440030"/>
              <a:ext cx="300492" cy="0"/>
            </a:xfrm>
            <a:prstGeom prst="line">
              <a:avLst/>
            </a:prstGeom>
            <a:ln w="952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D38D2D41-6A0E-ECB5-7F59-02E10BA006B0}"/>
              </a:ext>
            </a:extLst>
          </p:cNvPr>
          <p:cNvGrpSpPr/>
          <p:nvPr/>
        </p:nvGrpSpPr>
        <p:grpSpPr>
          <a:xfrm>
            <a:off x="6705061" y="3693889"/>
            <a:ext cx="3991470" cy="2230022"/>
            <a:chOff x="6705061" y="3693889"/>
            <a:chExt cx="3991470" cy="2230022"/>
          </a:xfrm>
        </p:grpSpPr>
        <p:sp>
          <p:nvSpPr>
            <p:cNvPr id="176" name="CasellaDiTesto 2">
              <a:extLst>
                <a:ext uri="{FF2B5EF4-FFF2-40B4-BE49-F238E27FC236}">
                  <a16:creationId xmlns:a16="http://schemas.microsoft.com/office/drawing/2014/main" id="{EFA133E7-453C-473F-236D-53458FA7B09A}"/>
                </a:ext>
              </a:extLst>
            </p:cNvPr>
            <p:cNvSpPr txBox="1"/>
            <p:nvPr/>
          </p:nvSpPr>
          <p:spPr>
            <a:xfrm>
              <a:off x="6705061" y="3693889"/>
              <a:ext cx="3854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</a:rPr>
                <a:t>MKID (2008)</a:t>
              </a:r>
            </a:p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(Microwave Kinetic Inductance </a:t>
              </a:r>
              <a:r>
                <a:rPr lang="en-US" sz="1600" dirty="0" err="1">
                  <a:latin typeface="Palatino Linotype" panose="02040502050505030304" pitchFamily="18" charset="0"/>
                </a:rPr>
                <a:t>Detecor</a:t>
              </a:r>
              <a:r>
                <a:rPr lang="en-US" sz="1600" dirty="0">
                  <a:latin typeface="Palatino Linotype" panose="02040502050505030304" pitchFamily="18" charset="0"/>
                </a:rPr>
                <a:t>)</a:t>
              </a:r>
            </a:p>
          </p:txBody>
        </p:sp>
        <p:grpSp>
          <p:nvGrpSpPr>
            <p:cNvPr id="79" name="Gruppo 46">
              <a:extLst>
                <a:ext uri="{FF2B5EF4-FFF2-40B4-BE49-F238E27FC236}">
                  <a16:creationId xmlns:a16="http://schemas.microsoft.com/office/drawing/2014/main" id="{1A3B79B8-B384-EABB-D792-8133C46841A0}"/>
                </a:ext>
              </a:extLst>
            </p:cNvPr>
            <p:cNvGrpSpPr/>
            <p:nvPr/>
          </p:nvGrpSpPr>
          <p:grpSpPr>
            <a:xfrm>
              <a:off x="7467029" y="5013137"/>
              <a:ext cx="343705" cy="455303"/>
              <a:chOff x="16312355" y="22530199"/>
              <a:chExt cx="620400" cy="779555"/>
            </a:xfrm>
          </p:grpSpPr>
          <p:grpSp>
            <p:nvGrpSpPr>
              <p:cNvPr id="111" name="Gruppo 76">
                <a:extLst>
                  <a:ext uri="{FF2B5EF4-FFF2-40B4-BE49-F238E27FC236}">
                    <a16:creationId xmlns:a16="http://schemas.microsoft.com/office/drawing/2014/main" id="{21356298-F129-240B-5C41-69428EABCEC5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116" name="Gruppo 81">
                  <a:extLst>
                    <a:ext uri="{FF2B5EF4-FFF2-40B4-BE49-F238E27FC236}">
                      <a16:creationId xmlns:a16="http://schemas.microsoft.com/office/drawing/2014/main" id="{809BBEEC-C9DB-8109-30F1-14A30DFACC52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120" name="Arco 85">
                    <a:extLst>
                      <a:ext uri="{FF2B5EF4-FFF2-40B4-BE49-F238E27FC236}">
                        <a16:creationId xmlns:a16="http://schemas.microsoft.com/office/drawing/2014/main" id="{FE6316D2-24C8-A040-9507-F42F2F387416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1" name="Arco 86">
                    <a:extLst>
                      <a:ext uri="{FF2B5EF4-FFF2-40B4-BE49-F238E27FC236}">
                        <a16:creationId xmlns:a16="http://schemas.microsoft.com/office/drawing/2014/main" id="{69E233DC-4533-F33B-0DB0-93FA0C176BCB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2" name="Arco 87">
                    <a:extLst>
                      <a:ext uri="{FF2B5EF4-FFF2-40B4-BE49-F238E27FC236}">
                        <a16:creationId xmlns:a16="http://schemas.microsoft.com/office/drawing/2014/main" id="{2C7B003B-73DE-D4E0-52FE-446026256A01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123" name="Arco 88">
                    <a:extLst>
                      <a:ext uri="{FF2B5EF4-FFF2-40B4-BE49-F238E27FC236}">
                        <a16:creationId xmlns:a16="http://schemas.microsoft.com/office/drawing/2014/main" id="{70799834-11F5-7A81-F1F6-02E29DEE9FCD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4" name="Arco 89">
                    <a:extLst>
                      <a:ext uri="{FF2B5EF4-FFF2-40B4-BE49-F238E27FC236}">
                        <a16:creationId xmlns:a16="http://schemas.microsoft.com/office/drawing/2014/main" id="{7607DE98-BABE-01A8-2885-23AEB3162C6C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5" name="Arco 90">
                    <a:extLst>
                      <a:ext uri="{FF2B5EF4-FFF2-40B4-BE49-F238E27FC236}">
                        <a16:creationId xmlns:a16="http://schemas.microsoft.com/office/drawing/2014/main" id="{26F78FEE-375F-B35A-D01C-1B8387232DB9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6" name="Arco 91">
                    <a:extLst>
                      <a:ext uri="{FF2B5EF4-FFF2-40B4-BE49-F238E27FC236}">
                        <a16:creationId xmlns:a16="http://schemas.microsoft.com/office/drawing/2014/main" id="{DFF3DAFE-670C-C5AE-8B12-0557ADC77740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7" name="Arco 92">
                    <a:extLst>
                      <a:ext uri="{FF2B5EF4-FFF2-40B4-BE49-F238E27FC236}">
                        <a16:creationId xmlns:a16="http://schemas.microsoft.com/office/drawing/2014/main" id="{05CF666D-86C0-E521-EA1F-D180F877A033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8" name="Arco 93">
                    <a:extLst>
                      <a:ext uri="{FF2B5EF4-FFF2-40B4-BE49-F238E27FC236}">
                        <a16:creationId xmlns:a16="http://schemas.microsoft.com/office/drawing/2014/main" id="{D4FFA777-7A18-3031-DD68-E719F5470A21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9" name="Arco 94">
                    <a:extLst>
                      <a:ext uri="{FF2B5EF4-FFF2-40B4-BE49-F238E27FC236}">
                        <a16:creationId xmlns:a16="http://schemas.microsoft.com/office/drawing/2014/main" id="{8758253C-77C6-1625-094F-CC04EA7150A0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7" name="Gruppo 82">
                  <a:extLst>
                    <a:ext uri="{FF2B5EF4-FFF2-40B4-BE49-F238E27FC236}">
                      <a16:creationId xmlns:a16="http://schemas.microsoft.com/office/drawing/2014/main" id="{78EE4B6A-C607-8426-7B69-4FE5059D6892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118" name="Arco 83">
                    <a:extLst>
                      <a:ext uri="{FF2B5EF4-FFF2-40B4-BE49-F238E27FC236}">
                        <a16:creationId xmlns:a16="http://schemas.microsoft.com/office/drawing/2014/main" id="{C71AC23A-FD51-901B-375E-B52ACC2D61A3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" name="Arco 84">
                    <a:extLst>
                      <a:ext uri="{FF2B5EF4-FFF2-40B4-BE49-F238E27FC236}">
                        <a16:creationId xmlns:a16="http://schemas.microsoft.com/office/drawing/2014/main" id="{8EB9B0BD-731D-1A2C-51FD-9403DD9E7B88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112" name="Gruppo 77">
                <a:extLst>
                  <a:ext uri="{FF2B5EF4-FFF2-40B4-BE49-F238E27FC236}">
                    <a16:creationId xmlns:a16="http://schemas.microsoft.com/office/drawing/2014/main" id="{5E6A9A82-9D05-D256-E003-D379D6F29EF8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113" name="Arco 78">
                  <a:extLst>
                    <a:ext uri="{FF2B5EF4-FFF2-40B4-BE49-F238E27FC236}">
                      <a16:creationId xmlns:a16="http://schemas.microsoft.com/office/drawing/2014/main" id="{92417D8F-7C47-8BFA-B75B-087E8D9D450A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4" name="Arco 79">
                  <a:extLst>
                    <a:ext uri="{FF2B5EF4-FFF2-40B4-BE49-F238E27FC236}">
                      <a16:creationId xmlns:a16="http://schemas.microsoft.com/office/drawing/2014/main" id="{CA171069-943E-A97E-CF76-04F66FE55554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5" name="Arco 80">
                  <a:extLst>
                    <a:ext uri="{FF2B5EF4-FFF2-40B4-BE49-F238E27FC236}">
                      <a16:creationId xmlns:a16="http://schemas.microsoft.com/office/drawing/2014/main" id="{2F4B4714-1B15-88C1-0805-F9AF0256B233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80" name="Gruppo 47">
              <a:extLst>
                <a:ext uri="{FF2B5EF4-FFF2-40B4-BE49-F238E27FC236}">
                  <a16:creationId xmlns:a16="http://schemas.microsoft.com/office/drawing/2014/main" id="{9824F0F5-C380-96EE-D96C-59DFB32BB17E}"/>
                </a:ext>
              </a:extLst>
            </p:cNvPr>
            <p:cNvGrpSpPr/>
            <p:nvPr/>
          </p:nvGrpSpPr>
          <p:grpSpPr>
            <a:xfrm>
              <a:off x="7172048" y="5076099"/>
              <a:ext cx="105883" cy="322441"/>
              <a:chOff x="15055849" y="23174326"/>
              <a:chExt cx="191122" cy="552073"/>
            </a:xfrm>
          </p:grpSpPr>
          <p:cxnSp>
            <p:nvCxnSpPr>
              <p:cNvPr id="103" name="Connettore diritto 68">
                <a:extLst>
                  <a:ext uri="{FF2B5EF4-FFF2-40B4-BE49-F238E27FC236}">
                    <a16:creationId xmlns:a16="http://schemas.microsoft.com/office/drawing/2014/main" id="{C6B0DE7A-C025-C7E1-8E2C-3650B71F93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ttore diritto 69">
                <a:extLst>
                  <a:ext uri="{FF2B5EF4-FFF2-40B4-BE49-F238E27FC236}">
                    <a16:creationId xmlns:a16="http://schemas.microsoft.com/office/drawing/2014/main" id="{3771E04F-A94B-D97E-6578-C30D8AE3CA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ttore diritto 70">
                <a:extLst>
                  <a:ext uri="{FF2B5EF4-FFF2-40B4-BE49-F238E27FC236}">
                    <a16:creationId xmlns:a16="http://schemas.microsoft.com/office/drawing/2014/main" id="{7572581B-4045-59F9-B8E1-55F39045E5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ttore diritto 71">
                <a:extLst>
                  <a:ext uri="{FF2B5EF4-FFF2-40B4-BE49-F238E27FC236}">
                    <a16:creationId xmlns:a16="http://schemas.microsoft.com/office/drawing/2014/main" id="{BA4E05F6-2DB6-0DA7-C6D4-D7B52EF6A3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ttore diritto 72">
                <a:extLst>
                  <a:ext uri="{FF2B5EF4-FFF2-40B4-BE49-F238E27FC236}">
                    <a16:creationId xmlns:a16="http://schemas.microsoft.com/office/drawing/2014/main" id="{D961B6A7-2AEA-5CD2-CE8C-A1534B7ED9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ttore diritto 73">
                <a:extLst>
                  <a:ext uri="{FF2B5EF4-FFF2-40B4-BE49-F238E27FC236}">
                    <a16:creationId xmlns:a16="http://schemas.microsoft.com/office/drawing/2014/main" id="{B10F4A26-02BF-8944-E7F3-34CB08405B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ttore diritto 74">
                <a:extLst>
                  <a:ext uri="{FF2B5EF4-FFF2-40B4-BE49-F238E27FC236}">
                    <a16:creationId xmlns:a16="http://schemas.microsoft.com/office/drawing/2014/main" id="{39983063-D9D2-5F99-71C8-6E8F645B41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ttore diritto 75">
                <a:extLst>
                  <a:ext uri="{FF2B5EF4-FFF2-40B4-BE49-F238E27FC236}">
                    <a16:creationId xmlns:a16="http://schemas.microsoft.com/office/drawing/2014/main" id="{6C451F32-875E-0582-48A5-9E81C97B22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C3DD7B5D-E708-D4D5-10CF-9A4835B34BC0}"/>
                </a:ext>
              </a:extLst>
            </p:cNvPr>
            <p:cNvGrpSpPr/>
            <p:nvPr/>
          </p:nvGrpSpPr>
          <p:grpSpPr>
            <a:xfrm>
              <a:off x="6753341" y="4523707"/>
              <a:ext cx="1772869" cy="69230"/>
              <a:chOff x="6753341" y="4523707"/>
              <a:chExt cx="1772869" cy="69230"/>
            </a:xfrm>
          </p:grpSpPr>
          <p:sp>
            <p:nvSpPr>
              <p:cNvPr id="86" name="Connettore 53">
                <a:extLst>
                  <a:ext uri="{FF2B5EF4-FFF2-40B4-BE49-F238E27FC236}">
                    <a16:creationId xmlns:a16="http://schemas.microsoft.com/office/drawing/2014/main" id="{BA856D0F-3202-4F55-FD5C-DF1D88ED8EEB}"/>
                  </a:ext>
                </a:extLst>
              </p:cNvPr>
              <p:cNvSpPr/>
              <p:nvPr/>
            </p:nvSpPr>
            <p:spPr>
              <a:xfrm>
                <a:off x="6753341" y="4523707"/>
                <a:ext cx="68010" cy="69230"/>
              </a:xfrm>
              <a:prstGeom prst="flowChartConnector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96B89B47-0FF8-6EEA-FC98-247E4F042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9564" y="4550589"/>
                <a:ext cx="1638636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Connettore 53">
                <a:extLst>
                  <a:ext uri="{FF2B5EF4-FFF2-40B4-BE49-F238E27FC236}">
                    <a16:creationId xmlns:a16="http://schemas.microsoft.com/office/drawing/2014/main" id="{C169333C-796D-60DE-8676-30F285E06EE7}"/>
                  </a:ext>
                </a:extLst>
              </p:cNvPr>
              <p:cNvSpPr/>
              <p:nvPr/>
            </p:nvSpPr>
            <p:spPr>
              <a:xfrm>
                <a:off x="8458200" y="4523707"/>
                <a:ext cx="68010" cy="69230"/>
              </a:xfrm>
              <a:prstGeom prst="flowChartConnector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7AE0FB2-E0E3-A79A-DA20-C13FC57F2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9775" y="4558322"/>
              <a:ext cx="0" cy="16925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DE70235-6A25-B58C-3C8B-1F75D2128EA5}"/>
                </a:ext>
              </a:extLst>
            </p:cNvPr>
            <p:cNvCxnSpPr>
              <a:cxnSpLocks/>
              <a:stCxn id="113" idx="0"/>
            </p:cNvCxnSpPr>
            <p:nvPr/>
          </p:nvCxnSpPr>
          <p:spPr>
            <a:xfrm flipH="1" flipV="1">
              <a:off x="7638808" y="4782310"/>
              <a:ext cx="2902" cy="28512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02BD7B9-BC31-F218-2002-F44C9F633E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9011" y="4786822"/>
              <a:ext cx="18152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8B45440E-3853-DCD5-04A0-FAF55BD0ED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9011" y="4730466"/>
              <a:ext cx="18152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7B5CFF9-3DE3-94DC-032F-C7081B642EAE}"/>
                </a:ext>
              </a:extLst>
            </p:cNvPr>
            <p:cNvCxnSpPr>
              <a:cxnSpLocks/>
            </p:cNvCxnSpPr>
            <p:nvPr/>
          </p:nvCxnSpPr>
          <p:spPr>
            <a:xfrm>
              <a:off x="7201030" y="4900720"/>
              <a:ext cx="880933" cy="317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C44E1E4D-3DB6-3AB1-B417-CFBBCBFAA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8520" y="4894259"/>
              <a:ext cx="0" cy="30858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90D1A3F-5DB2-C13F-369A-32F28393B7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8520" y="5261763"/>
              <a:ext cx="0" cy="29470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59427536-CEE7-3815-7752-DEC2B2F750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7756" y="5259204"/>
              <a:ext cx="18152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A47BF73E-AD35-B9E8-84BE-760B7C30A4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7756" y="5202848"/>
              <a:ext cx="18152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935D0E2D-A45C-5357-80A2-36B50C167E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5050" y="4908687"/>
              <a:ext cx="0" cy="16741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1FAF062-28D5-9591-3947-5F14E19B6C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1030" y="5389057"/>
              <a:ext cx="0" cy="16741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DCA4ECBA-4BCF-1BF2-CB99-16664DC26C37}"/>
                </a:ext>
              </a:extLst>
            </p:cNvPr>
            <p:cNvCxnSpPr>
              <a:cxnSpLocks/>
            </p:cNvCxnSpPr>
            <p:nvPr/>
          </p:nvCxnSpPr>
          <p:spPr>
            <a:xfrm>
              <a:off x="7198341" y="5557543"/>
              <a:ext cx="880933" cy="317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BC90B128-D5AC-50FF-D466-2E90811230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54041" y="5431862"/>
              <a:ext cx="2902" cy="1402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BF34F65E-254F-245C-811C-E8B1D4D4A905}"/>
                </a:ext>
              </a:extLst>
            </p:cNvPr>
            <p:cNvGrpSpPr/>
            <p:nvPr/>
          </p:nvGrpSpPr>
          <p:grpSpPr>
            <a:xfrm>
              <a:off x="6767606" y="5634203"/>
              <a:ext cx="1772869" cy="69230"/>
              <a:chOff x="6753341" y="4523707"/>
              <a:chExt cx="1772869" cy="69230"/>
            </a:xfrm>
          </p:grpSpPr>
          <p:sp>
            <p:nvSpPr>
              <p:cNvPr id="214" name="Connettore 53">
                <a:extLst>
                  <a:ext uri="{FF2B5EF4-FFF2-40B4-BE49-F238E27FC236}">
                    <a16:creationId xmlns:a16="http://schemas.microsoft.com/office/drawing/2014/main" id="{510CC2C3-08CC-6447-8FE6-CABECAD91582}"/>
                  </a:ext>
                </a:extLst>
              </p:cNvPr>
              <p:cNvSpPr/>
              <p:nvPr/>
            </p:nvSpPr>
            <p:spPr>
              <a:xfrm>
                <a:off x="6753341" y="4523707"/>
                <a:ext cx="68010" cy="69230"/>
              </a:xfrm>
              <a:prstGeom prst="flowChartConnector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747DC06F-7D0D-F0F8-1B2E-E0FD81864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9564" y="4559298"/>
                <a:ext cx="1638636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Connettore 53">
                <a:extLst>
                  <a:ext uri="{FF2B5EF4-FFF2-40B4-BE49-F238E27FC236}">
                    <a16:creationId xmlns:a16="http://schemas.microsoft.com/office/drawing/2014/main" id="{83DF1152-8C74-BD41-BFBA-3485E500BFC8}"/>
                  </a:ext>
                </a:extLst>
              </p:cNvPr>
              <p:cNvSpPr/>
              <p:nvPr/>
            </p:nvSpPr>
            <p:spPr>
              <a:xfrm>
                <a:off x="8458200" y="4523707"/>
                <a:ext cx="68010" cy="69230"/>
              </a:xfrm>
              <a:prstGeom prst="flowChartConnector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AB4635F-5148-EAC6-79D9-A0E0981E110E}"/>
                </a:ext>
              </a:extLst>
            </p:cNvPr>
            <p:cNvCxnSpPr>
              <a:cxnSpLocks/>
            </p:cNvCxnSpPr>
            <p:nvPr/>
          </p:nvCxnSpPr>
          <p:spPr>
            <a:xfrm>
              <a:off x="7654040" y="5572149"/>
              <a:ext cx="0" cy="9666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Figura a mano libera: forma 472">
              <a:extLst>
                <a:ext uri="{FF2B5EF4-FFF2-40B4-BE49-F238E27FC236}">
                  <a16:creationId xmlns:a16="http://schemas.microsoft.com/office/drawing/2014/main" id="{CC86B316-89FE-53D6-6964-1210D38C7D33}"/>
                </a:ext>
              </a:extLst>
            </p:cNvPr>
            <p:cNvSpPr/>
            <p:nvPr/>
          </p:nvSpPr>
          <p:spPr>
            <a:xfrm>
              <a:off x="7187980" y="4633261"/>
              <a:ext cx="341630" cy="608613"/>
            </a:xfrm>
            <a:custGeom>
              <a:avLst/>
              <a:gdLst>
                <a:gd name="connsiteX0" fmla="*/ 23859 w 2166984"/>
                <a:gd name="connsiteY0" fmla="*/ 0 h 2895600"/>
                <a:gd name="connsiteX1" fmla="*/ 81009 w 2166984"/>
                <a:gd name="connsiteY1" fmla="*/ 695325 h 2895600"/>
                <a:gd name="connsiteX2" fmla="*/ 690609 w 2166984"/>
                <a:gd name="connsiteY2" fmla="*/ 942975 h 2895600"/>
                <a:gd name="connsiteX3" fmla="*/ 890634 w 2166984"/>
                <a:gd name="connsiteY3" fmla="*/ 1571625 h 2895600"/>
                <a:gd name="connsiteX4" fmla="*/ 1700259 w 2166984"/>
                <a:gd name="connsiteY4" fmla="*/ 1866900 h 2895600"/>
                <a:gd name="connsiteX5" fmla="*/ 1814559 w 2166984"/>
                <a:gd name="connsiteY5" fmla="*/ 2686050 h 2895600"/>
                <a:gd name="connsiteX6" fmla="*/ 2166984 w 2166984"/>
                <a:gd name="connsiteY6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6984" h="2895600">
                  <a:moveTo>
                    <a:pt x="23859" y="0"/>
                  </a:moveTo>
                  <a:cubicBezTo>
                    <a:pt x="-3129" y="269081"/>
                    <a:pt x="-30116" y="538163"/>
                    <a:pt x="81009" y="695325"/>
                  </a:cubicBezTo>
                  <a:cubicBezTo>
                    <a:pt x="192134" y="852488"/>
                    <a:pt x="555672" y="796925"/>
                    <a:pt x="690609" y="942975"/>
                  </a:cubicBezTo>
                  <a:cubicBezTo>
                    <a:pt x="825547" y="1089025"/>
                    <a:pt x="722359" y="1417638"/>
                    <a:pt x="890634" y="1571625"/>
                  </a:cubicBezTo>
                  <a:cubicBezTo>
                    <a:pt x="1058909" y="1725612"/>
                    <a:pt x="1546272" y="1681163"/>
                    <a:pt x="1700259" y="1866900"/>
                  </a:cubicBezTo>
                  <a:cubicBezTo>
                    <a:pt x="1854247" y="2052638"/>
                    <a:pt x="1736772" y="2514600"/>
                    <a:pt x="1814559" y="2686050"/>
                  </a:cubicBezTo>
                  <a:cubicBezTo>
                    <a:pt x="1892346" y="2857500"/>
                    <a:pt x="2128884" y="2846388"/>
                    <a:pt x="2166984" y="2895600"/>
                  </a:cubicBezTo>
                </a:path>
              </a:pathLst>
            </a:custGeom>
            <a:noFill/>
            <a:ln w="34925" cap="rnd">
              <a:gradFill flip="none" rotWithShape="1">
                <a:gsLst>
                  <a:gs pos="18000">
                    <a:srgbClr val="FFCDCD"/>
                  </a:gs>
                  <a:gs pos="34000">
                    <a:srgbClr val="FF0000"/>
                  </a:gs>
                  <a:gs pos="0">
                    <a:schemeClr val="bg1"/>
                  </a:gs>
                  <a:gs pos="58000">
                    <a:srgbClr val="C00000"/>
                  </a:gs>
                  <a:gs pos="79000">
                    <a:srgbClr val="FF0000"/>
                  </a:gs>
                  <a:gs pos="100000">
                    <a:srgbClr val="C00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AF6789CA-0AF6-DC2E-A098-09633CA8C8ED}"/>
                </a:ext>
              </a:extLst>
            </p:cNvPr>
            <p:cNvSpPr/>
            <p:nvPr/>
          </p:nvSpPr>
          <p:spPr>
            <a:xfrm>
              <a:off x="9198453" y="4526296"/>
              <a:ext cx="1486988" cy="113362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CasellaDiTesto 2">
              <a:extLst>
                <a:ext uri="{FF2B5EF4-FFF2-40B4-BE49-F238E27FC236}">
                  <a16:creationId xmlns:a16="http://schemas.microsoft.com/office/drawing/2014/main" id="{F291E88E-6439-6D20-3F5C-1F605E38D1A2}"/>
                </a:ext>
              </a:extLst>
            </p:cNvPr>
            <p:cNvSpPr txBox="1"/>
            <p:nvPr/>
          </p:nvSpPr>
          <p:spPr>
            <a:xfrm>
              <a:off x="9284882" y="5662301"/>
              <a:ext cx="13136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>
                  <a:latin typeface="Palatino Linotype" panose="02040502050505030304" pitchFamily="18" charset="0"/>
                </a:rPr>
                <a:t>Frequency [GHz]</a:t>
              </a:r>
              <a:endParaRPr lang="en-US" sz="1100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238" name="CasellaDiTesto 2">
              <a:extLst>
                <a:ext uri="{FF2B5EF4-FFF2-40B4-BE49-F238E27FC236}">
                  <a16:creationId xmlns:a16="http://schemas.microsoft.com/office/drawing/2014/main" id="{0053137D-8FDA-E90F-5673-9E7A29D73185}"/>
                </a:ext>
              </a:extLst>
            </p:cNvPr>
            <p:cNvSpPr txBox="1"/>
            <p:nvPr/>
          </p:nvSpPr>
          <p:spPr>
            <a:xfrm rot="16200000">
              <a:off x="8571902" y="4999625"/>
              <a:ext cx="9765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|</a:t>
              </a:r>
              <a:r>
                <a:rPr lang="it-IT" sz="1100" b="1" dirty="0">
                  <a:latin typeface="Palatino Linotype" panose="02040502050505030304" pitchFamily="18" charset="0"/>
                </a:rPr>
                <a:t>S</a:t>
              </a:r>
              <a:r>
                <a:rPr lang="it-IT" sz="1100" b="1" baseline="-25000" dirty="0">
                  <a:latin typeface="Palatino Linotype" panose="02040502050505030304" pitchFamily="18" charset="0"/>
                </a:rPr>
                <a:t>21</a:t>
              </a:r>
              <a:r>
                <a:rPr lang="it-IT" sz="11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| </a:t>
              </a:r>
              <a:r>
                <a:rPr lang="it-IT" sz="1100" b="1" dirty="0">
                  <a:latin typeface="Palatino Linotype" panose="02040502050505030304" pitchFamily="18" charset="0"/>
                </a:rPr>
                <a:t>[dB]</a:t>
              </a:r>
              <a:endParaRPr lang="en-US" sz="1100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3FDF6F5A-E9BA-1D51-422E-1675766754D1}"/>
                </a:ext>
              </a:extLst>
            </p:cNvPr>
            <p:cNvSpPr/>
            <p:nvPr/>
          </p:nvSpPr>
          <p:spPr>
            <a:xfrm>
              <a:off x="9205913" y="4645326"/>
              <a:ext cx="1471612" cy="433522"/>
            </a:xfrm>
            <a:custGeom>
              <a:avLst/>
              <a:gdLst>
                <a:gd name="connsiteX0" fmla="*/ 0 w 1109662"/>
                <a:gd name="connsiteY0" fmla="*/ 3666 h 422772"/>
                <a:gd name="connsiteX1" fmla="*/ 366712 w 1109662"/>
                <a:gd name="connsiteY1" fmla="*/ 60816 h 422772"/>
                <a:gd name="connsiteX2" fmla="*/ 600075 w 1109662"/>
                <a:gd name="connsiteY2" fmla="*/ 422766 h 422772"/>
                <a:gd name="connsiteX3" fmla="*/ 781050 w 1109662"/>
                <a:gd name="connsiteY3" fmla="*/ 70341 h 422772"/>
                <a:gd name="connsiteX4" fmla="*/ 1109662 w 1109662"/>
                <a:gd name="connsiteY4" fmla="*/ 17953 h 422772"/>
                <a:gd name="connsiteX0" fmla="*/ 0 w 1109662"/>
                <a:gd name="connsiteY0" fmla="*/ 3883 h 430132"/>
                <a:gd name="connsiteX1" fmla="*/ 366712 w 1109662"/>
                <a:gd name="connsiteY1" fmla="*/ 61033 h 430132"/>
                <a:gd name="connsiteX2" fmla="*/ 557213 w 1109662"/>
                <a:gd name="connsiteY2" fmla="*/ 430126 h 430132"/>
                <a:gd name="connsiteX3" fmla="*/ 781050 w 1109662"/>
                <a:gd name="connsiteY3" fmla="*/ 70558 h 430132"/>
                <a:gd name="connsiteX4" fmla="*/ 1109662 w 1109662"/>
                <a:gd name="connsiteY4" fmla="*/ 18170 h 430132"/>
                <a:gd name="connsiteX0" fmla="*/ 0 w 1121568"/>
                <a:gd name="connsiteY0" fmla="*/ 3883 h 430132"/>
                <a:gd name="connsiteX1" fmla="*/ 366712 w 1121568"/>
                <a:gd name="connsiteY1" fmla="*/ 61033 h 430132"/>
                <a:gd name="connsiteX2" fmla="*/ 557213 w 1121568"/>
                <a:gd name="connsiteY2" fmla="*/ 430126 h 430132"/>
                <a:gd name="connsiteX3" fmla="*/ 781050 w 1121568"/>
                <a:gd name="connsiteY3" fmla="*/ 70558 h 430132"/>
                <a:gd name="connsiteX4" fmla="*/ 1121568 w 1121568"/>
                <a:gd name="connsiteY4" fmla="*/ 1502 h 430132"/>
                <a:gd name="connsiteX0" fmla="*/ 0 w 1121568"/>
                <a:gd name="connsiteY0" fmla="*/ 3810 h 427678"/>
                <a:gd name="connsiteX1" fmla="*/ 366712 w 1121568"/>
                <a:gd name="connsiteY1" fmla="*/ 60960 h 427678"/>
                <a:gd name="connsiteX2" fmla="*/ 578644 w 1121568"/>
                <a:gd name="connsiteY2" fmla="*/ 427672 h 427678"/>
                <a:gd name="connsiteX3" fmla="*/ 781050 w 1121568"/>
                <a:gd name="connsiteY3" fmla="*/ 70485 h 427678"/>
                <a:gd name="connsiteX4" fmla="*/ 1121568 w 1121568"/>
                <a:gd name="connsiteY4" fmla="*/ 1429 h 427678"/>
                <a:gd name="connsiteX0" fmla="*/ 0 w 1471612"/>
                <a:gd name="connsiteY0" fmla="*/ 3810 h 427678"/>
                <a:gd name="connsiteX1" fmla="*/ 366712 w 1471612"/>
                <a:gd name="connsiteY1" fmla="*/ 60960 h 427678"/>
                <a:gd name="connsiteX2" fmla="*/ 578644 w 1471612"/>
                <a:gd name="connsiteY2" fmla="*/ 427672 h 427678"/>
                <a:gd name="connsiteX3" fmla="*/ 781050 w 1471612"/>
                <a:gd name="connsiteY3" fmla="*/ 70485 h 427678"/>
                <a:gd name="connsiteX4" fmla="*/ 1471612 w 1471612"/>
                <a:gd name="connsiteY4" fmla="*/ 1429 h 427678"/>
                <a:gd name="connsiteX0" fmla="*/ 0 w 1471612"/>
                <a:gd name="connsiteY0" fmla="*/ 5358 h 429251"/>
                <a:gd name="connsiteX1" fmla="*/ 366712 w 1471612"/>
                <a:gd name="connsiteY1" fmla="*/ 62508 h 429251"/>
                <a:gd name="connsiteX2" fmla="*/ 578644 w 1471612"/>
                <a:gd name="connsiteY2" fmla="*/ 429220 h 429251"/>
                <a:gd name="connsiteX3" fmla="*/ 802481 w 1471612"/>
                <a:gd name="connsiteY3" fmla="*/ 41076 h 429251"/>
                <a:gd name="connsiteX4" fmla="*/ 1471612 w 1471612"/>
                <a:gd name="connsiteY4" fmla="*/ 2977 h 429251"/>
                <a:gd name="connsiteX0" fmla="*/ 0 w 1471612"/>
                <a:gd name="connsiteY0" fmla="*/ 10002 h 433864"/>
                <a:gd name="connsiteX1" fmla="*/ 376237 w 1471612"/>
                <a:gd name="connsiteY1" fmla="*/ 48102 h 433864"/>
                <a:gd name="connsiteX2" fmla="*/ 578644 w 1471612"/>
                <a:gd name="connsiteY2" fmla="*/ 433864 h 433864"/>
                <a:gd name="connsiteX3" fmla="*/ 802481 w 1471612"/>
                <a:gd name="connsiteY3" fmla="*/ 45720 h 433864"/>
                <a:gd name="connsiteX4" fmla="*/ 1471612 w 1471612"/>
                <a:gd name="connsiteY4" fmla="*/ 7621 h 433864"/>
                <a:gd name="connsiteX0" fmla="*/ 0 w 1471612"/>
                <a:gd name="connsiteY0" fmla="*/ 10138 h 436381"/>
                <a:gd name="connsiteX1" fmla="*/ 376237 w 1471612"/>
                <a:gd name="connsiteY1" fmla="*/ 48238 h 436381"/>
                <a:gd name="connsiteX2" fmla="*/ 526256 w 1471612"/>
                <a:gd name="connsiteY2" fmla="*/ 436381 h 436381"/>
                <a:gd name="connsiteX3" fmla="*/ 802481 w 1471612"/>
                <a:gd name="connsiteY3" fmla="*/ 45856 h 436381"/>
                <a:gd name="connsiteX4" fmla="*/ 1471612 w 1471612"/>
                <a:gd name="connsiteY4" fmla="*/ 7757 h 436381"/>
                <a:gd name="connsiteX0" fmla="*/ 0 w 1471612"/>
                <a:gd name="connsiteY0" fmla="*/ 7279 h 433528"/>
                <a:gd name="connsiteX1" fmla="*/ 316706 w 1471612"/>
                <a:gd name="connsiteY1" fmla="*/ 52523 h 433528"/>
                <a:gd name="connsiteX2" fmla="*/ 526256 w 1471612"/>
                <a:gd name="connsiteY2" fmla="*/ 433522 h 433528"/>
                <a:gd name="connsiteX3" fmla="*/ 802481 w 1471612"/>
                <a:gd name="connsiteY3" fmla="*/ 42997 h 433528"/>
                <a:gd name="connsiteX4" fmla="*/ 1471612 w 1471612"/>
                <a:gd name="connsiteY4" fmla="*/ 4898 h 433528"/>
                <a:gd name="connsiteX0" fmla="*/ 0 w 1471612"/>
                <a:gd name="connsiteY0" fmla="*/ 7279 h 433522"/>
                <a:gd name="connsiteX1" fmla="*/ 316706 w 1471612"/>
                <a:gd name="connsiteY1" fmla="*/ 52523 h 433522"/>
                <a:gd name="connsiteX2" fmla="*/ 526256 w 1471612"/>
                <a:gd name="connsiteY2" fmla="*/ 433522 h 433522"/>
                <a:gd name="connsiteX3" fmla="*/ 733425 w 1471612"/>
                <a:gd name="connsiteY3" fmla="*/ 50141 h 433522"/>
                <a:gd name="connsiteX4" fmla="*/ 1471612 w 1471612"/>
                <a:gd name="connsiteY4" fmla="*/ 4898 h 43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612" h="433522">
                  <a:moveTo>
                    <a:pt x="0" y="7279"/>
                  </a:moveTo>
                  <a:cubicBezTo>
                    <a:pt x="133350" y="929"/>
                    <a:pt x="228997" y="-18518"/>
                    <a:pt x="316706" y="52523"/>
                  </a:cubicBezTo>
                  <a:cubicBezTo>
                    <a:pt x="404415" y="123564"/>
                    <a:pt x="456803" y="433919"/>
                    <a:pt x="526256" y="433522"/>
                  </a:cubicBezTo>
                  <a:cubicBezTo>
                    <a:pt x="595709" y="433125"/>
                    <a:pt x="648494" y="117610"/>
                    <a:pt x="733425" y="50141"/>
                  </a:cubicBezTo>
                  <a:cubicBezTo>
                    <a:pt x="818356" y="-17328"/>
                    <a:pt x="1410493" y="13629"/>
                    <a:pt x="1471612" y="4898"/>
                  </a:cubicBezTo>
                </a:path>
              </a:pathLst>
            </a:custGeom>
            <a:noFill/>
            <a:ln w="19050">
              <a:solidFill>
                <a:srgbClr val="D8C0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D8C038"/>
                  </a:solidFill>
                </a:ln>
              </a:endParaRPr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0989155E-607D-69E7-116F-DFB6750CE84F}"/>
                </a:ext>
              </a:extLst>
            </p:cNvPr>
            <p:cNvSpPr/>
            <p:nvPr/>
          </p:nvSpPr>
          <p:spPr>
            <a:xfrm>
              <a:off x="9217003" y="4647846"/>
              <a:ext cx="1479528" cy="800375"/>
            </a:xfrm>
            <a:custGeom>
              <a:avLst/>
              <a:gdLst>
                <a:gd name="connsiteX0" fmla="*/ 0 w 1109662"/>
                <a:gd name="connsiteY0" fmla="*/ 3666 h 422772"/>
                <a:gd name="connsiteX1" fmla="*/ 366712 w 1109662"/>
                <a:gd name="connsiteY1" fmla="*/ 60816 h 422772"/>
                <a:gd name="connsiteX2" fmla="*/ 600075 w 1109662"/>
                <a:gd name="connsiteY2" fmla="*/ 422766 h 422772"/>
                <a:gd name="connsiteX3" fmla="*/ 781050 w 1109662"/>
                <a:gd name="connsiteY3" fmla="*/ 70341 h 422772"/>
                <a:gd name="connsiteX4" fmla="*/ 1109662 w 1109662"/>
                <a:gd name="connsiteY4" fmla="*/ 17953 h 422772"/>
                <a:gd name="connsiteX0" fmla="*/ 0 w 1109662"/>
                <a:gd name="connsiteY0" fmla="*/ 3883 h 430132"/>
                <a:gd name="connsiteX1" fmla="*/ 366712 w 1109662"/>
                <a:gd name="connsiteY1" fmla="*/ 61033 h 430132"/>
                <a:gd name="connsiteX2" fmla="*/ 557213 w 1109662"/>
                <a:gd name="connsiteY2" fmla="*/ 430126 h 430132"/>
                <a:gd name="connsiteX3" fmla="*/ 781050 w 1109662"/>
                <a:gd name="connsiteY3" fmla="*/ 70558 h 430132"/>
                <a:gd name="connsiteX4" fmla="*/ 1109662 w 1109662"/>
                <a:gd name="connsiteY4" fmla="*/ 18170 h 430132"/>
                <a:gd name="connsiteX0" fmla="*/ 0 w 1121568"/>
                <a:gd name="connsiteY0" fmla="*/ 3883 h 430132"/>
                <a:gd name="connsiteX1" fmla="*/ 366712 w 1121568"/>
                <a:gd name="connsiteY1" fmla="*/ 61033 h 430132"/>
                <a:gd name="connsiteX2" fmla="*/ 557213 w 1121568"/>
                <a:gd name="connsiteY2" fmla="*/ 430126 h 430132"/>
                <a:gd name="connsiteX3" fmla="*/ 781050 w 1121568"/>
                <a:gd name="connsiteY3" fmla="*/ 70558 h 430132"/>
                <a:gd name="connsiteX4" fmla="*/ 1121568 w 1121568"/>
                <a:gd name="connsiteY4" fmla="*/ 1502 h 430132"/>
                <a:gd name="connsiteX0" fmla="*/ 0 w 1121568"/>
                <a:gd name="connsiteY0" fmla="*/ 3810 h 427678"/>
                <a:gd name="connsiteX1" fmla="*/ 366712 w 1121568"/>
                <a:gd name="connsiteY1" fmla="*/ 60960 h 427678"/>
                <a:gd name="connsiteX2" fmla="*/ 578644 w 1121568"/>
                <a:gd name="connsiteY2" fmla="*/ 427672 h 427678"/>
                <a:gd name="connsiteX3" fmla="*/ 781050 w 1121568"/>
                <a:gd name="connsiteY3" fmla="*/ 70485 h 427678"/>
                <a:gd name="connsiteX4" fmla="*/ 1121568 w 1121568"/>
                <a:gd name="connsiteY4" fmla="*/ 1429 h 427678"/>
                <a:gd name="connsiteX0" fmla="*/ 0 w 1121568"/>
                <a:gd name="connsiteY0" fmla="*/ 4085 h 427955"/>
                <a:gd name="connsiteX1" fmla="*/ 442527 w 1121568"/>
                <a:gd name="connsiteY1" fmla="*/ 59961 h 427955"/>
                <a:gd name="connsiteX2" fmla="*/ 578644 w 1121568"/>
                <a:gd name="connsiteY2" fmla="*/ 427947 h 427955"/>
                <a:gd name="connsiteX3" fmla="*/ 781050 w 1121568"/>
                <a:gd name="connsiteY3" fmla="*/ 70760 h 427955"/>
                <a:gd name="connsiteX4" fmla="*/ 1121568 w 1121568"/>
                <a:gd name="connsiteY4" fmla="*/ 1704 h 427955"/>
                <a:gd name="connsiteX0" fmla="*/ 0 w 1121568"/>
                <a:gd name="connsiteY0" fmla="*/ 4085 h 427947"/>
                <a:gd name="connsiteX1" fmla="*/ 442527 w 1121568"/>
                <a:gd name="connsiteY1" fmla="*/ 59961 h 427947"/>
                <a:gd name="connsiteX2" fmla="*/ 578644 w 1121568"/>
                <a:gd name="connsiteY2" fmla="*/ 427947 h 427947"/>
                <a:gd name="connsiteX3" fmla="*/ 725091 w 1121568"/>
                <a:gd name="connsiteY3" fmla="*/ 56754 h 427947"/>
                <a:gd name="connsiteX4" fmla="*/ 1121568 w 1121568"/>
                <a:gd name="connsiteY4" fmla="*/ 1704 h 42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1568" h="427947">
                  <a:moveTo>
                    <a:pt x="0" y="4085"/>
                  </a:moveTo>
                  <a:cubicBezTo>
                    <a:pt x="133350" y="-2265"/>
                    <a:pt x="346086" y="-10683"/>
                    <a:pt x="442527" y="59961"/>
                  </a:cubicBezTo>
                  <a:cubicBezTo>
                    <a:pt x="538968" y="130605"/>
                    <a:pt x="531550" y="428482"/>
                    <a:pt x="578644" y="427947"/>
                  </a:cubicBezTo>
                  <a:cubicBezTo>
                    <a:pt x="625738" y="427413"/>
                    <a:pt x="640160" y="124223"/>
                    <a:pt x="725091" y="56754"/>
                  </a:cubicBezTo>
                  <a:cubicBezTo>
                    <a:pt x="810022" y="-10715"/>
                    <a:pt x="1060449" y="10435"/>
                    <a:pt x="1121568" y="1704"/>
                  </a:cubicBezTo>
                </a:path>
              </a:pathLst>
            </a:custGeom>
            <a:noFill/>
            <a:ln w="19050">
              <a:solidFill>
                <a:srgbClr val="2348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CasellaDiTesto 2">
              <a:extLst>
                <a:ext uri="{FF2B5EF4-FFF2-40B4-BE49-F238E27FC236}">
                  <a16:creationId xmlns:a16="http://schemas.microsoft.com/office/drawing/2014/main" id="{30111AE3-C459-2E94-61EC-729540C1AD35}"/>
                </a:ext>
              </a:extLst>
            </p:cNvPr>
            <p:cNvSpPr txBox="1"/>
            <p:nvPr/>
          </p:nvSpPr>
          <p:spPr>
            <a:xfrm>
              <a:off x="9830207" y="4900720"/>
              <a:ext cx="3203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latin typeface="Palatino Linotype" panose="02040502050505030304" pitchFamily="18" charset="0"/>
                </a:rPr>
                <a:t>F</a:t>
              </a:r>
              <a:r>
                <a:rPr lang="it-IT" sz="900" baseline="-25000" dirty="0">
                  <a:latin typeface="Palatino Linotype" panose="02040502050505030304" pitchFamily="18" charset="0"/>
                </a:rPr>
                <a:t>0</a:t>
              </a:r>
              <a:endParaRPr lang="en-US" sz="900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09124010-2737-AAC7-B6A8-3749208A5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0695" y="5447806"/>
              <a:ext cx="0" cy="218379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997F26D5-7938-2CC3-A1B3-10DDBBEE3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5901" y="5079158"/>
              <a:ext cx="0" cy="589660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CasellaDiTesto 2">
              <a:extLst>
                <a:ext uri="{FF2B5EF4-FFF2-40B4-BE49-F238E27FC236}">
                  <a16:creationId xmlns:a16="http://schemas.microsoft.com/office/drawing/2014/main" id="{373B1C1F-C760-9E8B-D7E4-840FDCB42EB5}"/>
                </a:ext>
              </a:extLst>
            </p:cNvPr>
            <p:cNvSpPr txBox="1"/>
            <p:nvPr/>
          </p:nvSpPr>
          <p:spPr>
            <a:xfrm>
              <a:off x="9689705" y="5418361"/>
              <a:ext cx="3486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it-IT" sz="900" dirty="0">
                  <a:latin typeface="Palatino Linotype" panose="02040502050505030304" pitchFamily="18" charset="0"/>
                </a:rPr>
                <a:t>f</a:t>
              </a:r>
              <a:endParaRPr lang="en-US" sz="900" dirty="0">
                <a:latin typeface="Palatino Linotype" panose="02040502050505030304" pitchFamily="18" charset="0"/>
              </a:endParaRPr>
            </a:p>
          </p:txBody>
        </p:sp>
        <p:sp>
          <p:nvSpPr>
            <p:cNvPr id="262" name="CasellaDiTesto 2">
              <a:extLst>
                <a:ext uri="{FF2B5EF4-FFF2-40B4-BE49-F238E27FC236}">
                  <a16:creationId xmlns:a16="http://schemas.microsoft.com/office/drawing/2014/main" id="{74B3497B-740C-A70E-8A41-FE9CE2510888}"/>
                </a:ext>
              </a:extLst>
            </p:cNvPr>
            <p:cNvSpPr txBox="1"/>
            <p:nvPr/>
          </p:nvSpPr>
          <p:spPr>
            <a:xfrm>
              <a:off x="9980695" y="5141703"/>
              <a:ext cx="4498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solidFill>
                    <a:srgbClr val="234865"/>
                  </a:solidFill>
                  <a:latin typeface="Palatino Linotype" panose="02040502050505030304" pitchFamily="18" charset="0"/>
                </a:rPr>
                <a:t>dark</a:t>
              </a:r>
              <a:endParaRPr lang="en-US" sz="900" dirty="0">
                <a:solidFill>
                  <a:srgbClr val="234865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263" name="CasellaDiTesto 2">
              <a:extLst>
                <a:ext uri="{FF2B5EF4-FFF2-40B4-BE49-F238E27FC236}">
                  <a16:creationId xmlns:a16="http://schemas.microsoft.com/office/drawing/2014/main" id="{DDDE5639-1F37-5D6A-3956-6FF0F907CB47}"/>
                </a:ext>
              </a:extLst>
            </p:cNvPr>
            <p:cNvSpPr txBox="1"/>
            <p:nvPr/>
          </p:nvSpPr>
          <p:spPr>
            <a:xfrm>
              <a:off x="9217003" y="4827847"/>
              <a:ext cx="4498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>
                  <a:solidFill>
                    <a:srgbClr val="D8C038"/>
                  </a:solidFill>
                  <a:latin typeface="Palatino Linotype" panose="02040502050505030304" pitchFamily="18" charset="0"/>
                </a:rPr>
                <a:t>light</a:t>
              </a:r>
              <a:endParaRPr lang="en-US" sz="900" dirty="0">
                <a:solidFill>
                  <a:srgbClr val="D8C038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0" name="Google Shape;234;p8">
            <a:extLst>
              <a:ext uri="{FF2B5EF4-FFF2-40B4-BE49-F238E27FC236}">
                <a16:creationId xmlns:a16="http://schemas.microsoft.com/office/drawing/2014/main" id="{D0627535-4DB3-C9A1-554B-962E048A6013}"/>
              </a:ext>
            </a:extLst>
          </p:cNvPr>
          <p:cNvSpPr/>
          <p:nvPr/>
        </p:nvSpPr>
        <p:spPr>
          <a:xfrm>
            <a:off x="287669" y="93182"/>
            <a:ext cx="9148659" cy="5847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2348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Superconducting single photon detectors</a:t>
            </a:r>
            <a:endParaRPr lang="it-IT" sz="3200" dirty="0">
              <a:solidFill>
                <a:srgbClr val="2348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00A75527-5E41-0718-F79F-091277E879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>
                <a:solidFill>
                  <a:schemeClr val="tx1"/>
                </a:solidFill>
              </a:rPr>
              <a:pPr/>
              <a:t>4</a:t>
            </a:fld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255" name="Table 6">
            <a:extLst>
              <a:ext uri="{FF2B5EF4-FFF2-40B4-BE49-F238E27FC236}">
                <a16:creationId xmlns:a16="http://schemas.microsoft.com/office/drawing/2014/main" id="{E6C88A86-FD71-01AE-5102-61CD557E7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835309"/>
              </p:ext>
            </p:extLst>
          </p:nvPr>
        </p:nvGraphicFramePr>
        <p:xfrm>
          <a:off x="1517584" y="1224181"/>
          <a:ext cx="8686909" cy="296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742">
                  <a:extLst>
                    <a:ext uri="{9D8B030D-6E8A-4147-A177-3AD203B41FA5}">
                      <a16:colId xmlns:a16="http://schemas.microsoft.com/office/drawing/2014/main" val="1167416753"/>
                    </a:ext>
                  </a:extLst>
                </a:gridCol>
                <a:gridCol w="1304570">
                  <a:extLst>
                    <a:ext uri="{9D8B030D-6E8A-4147-A177-3AD203B41FA5}">
                      <a16:colId xmlns:a16="http://schemas.microsoft.com/office/drawing/2014/main" val="2197924601"/>
                    </a:ext>
                  </a:extLst>
                </a:gridCol>
                <a:gridCol w="903605">
                  <a:extLst>
                    <a:ext uri="{9D8B030D-6E8A-4147-A177-3AD203B41FA5}">
                      <a16:colId xmlns:a16="http://schemas.microsoft.com/office/drawing/2014/main" val="3858997302"/>
                    </a:ext>
                  </a:extLst>
                </a:gridCol>
                <a:gridCol w="1532496">
                  <a:extLst>
                    <a:ext uri="{9D8B030D-6E8A-4147-A177-3AD203B41FA5}">
                      <a16:colId xmlns:a16="http://schemas.microsoft.com/office/drawing/2014/main" val="487584161"/>
                    </a:ext>
                  </a:extLst>
                </a:gridCol>
                <a:gridCol w="1532496">
                  <a:extLst>
                    <a:ext uri="{9D8B030D-6E8A-4147-A177-3AD203B41FA5}">
                      <a16:colId xmlns:a16="http://schemas.microsoft.com/office/drawing/2014/main" val="3061009305"/>
                    </a:ext>
                  </a:extLst>
                </a:gridCol>
              </a:tblGrid>
              <a:tr h="423334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STJ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MKID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SNSPD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TES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3463806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Temperature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Palatino Linotype" panose="02040502050505030304" pitchFamily="18" charset="0"/>
                        </a:rPr>
                        <a:t>0.4 K </a:t>
                      </a:r>
                      <a:endParaRPr lang="en-US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Palatino Linotype" panose="02040502050505030304" pitchFamily="18" charset="0"/>
                        </a:rPr>
                        <a:t>0.1-0.4 K</a:t>
                      </a:r>
                      <a:endParaRPr lang="en-US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Palatino Linotype" panose="02040502050505030304" pitchFamily="18" charset="0"/>
                        </a:rPr>
                        <a:t>1.5-3 K</a:t>
                      </a:r>
                      <a:endParaRPr lang="en-US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Palatino Linotype" panose="02040502050505030304" pitchFamily="18" charset="0"/>
                        </a:rPr>
                        <a:t>0.01-0.4 K</a:t>
                      </a:r>
                      <a:endParaRPr lang="en-US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3598060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Detection</a:t>
                      </a:r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efficency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70%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17%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99.5%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98%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268694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Max </a:t>
                      </a:r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count</a:t>
                      </a:r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rate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10 kHz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2 kHz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1.5 GHz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500 kHz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251977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Energy </a:t>
                      </a:r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resolution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latin typeface="Palatino Linotype" panose="02040502050505030304" pitchFamily="18" charset="0"/>
                        </a:rPr>
                        <a:t>Very</a:t>
                      </a:r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 Good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Good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SOME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 err="1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Very</a:t>
                      </a: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 good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603568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Number</a:t>
                      </a:r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of Pixel 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100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20k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400k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1k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894267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Dark </a:t>
                      </a:r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count</a:t>
                      </a:r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rate 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?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?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&lt;0.01 Hz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&lt;10</a:t>
                      </a:r>
                      <a:r>
                        <a:rPr lang="it-IT" sz="1800" b="0" i="0" u="none" strike="noStrike" cap="none" baseline="30000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-4</a:t>
                      </a: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 Hz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36091"/>
                  </a:ext>
                </a:extLst>
              </a:tr>
            </a:tbl>
          </a:graphicData>
        </a:graphic>
      </p:graphicFrame>
      <p:sp>
        <p:nvSpPr>
          <p:cNvPr id="257" name="TextBox 7">
            <a:extLst>
              <a:ext uri="{FF2B5EF4-FFF2-40B4-BE49-F238E27FC236}">
                <a16:creationId xmlns:a16="http://schemas.microsoft.com/office/drawing/2014/main" id="{501A9D02-FC06-5E72-A750-8809F482B6AD}"/>
              </a:ext>
            </a:extLst>
          </p:cNvPr>
          <p:cNvSpPr txBox="1"/>
          <p:nvPr/>
        </p:nvSpPr>
        <p:spPr>
          <a:xfrm>
            <a:off x="1233623" y="5102764"/>
            <a:ext cx="9768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Lita, Adriana E., et al. "Development of superconducting single-photon and photon-number resolving detectors for quantum applications."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Journal of Lightwave Technology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 40.23 (2022): 7578-7597.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258" name="TextBox 9">
            <a:extLst>
              <a:ext uri="{FF2B5EF4-FFF2-40B4-BE49-F238E27FC236}">
                <a16:creationId xmlns:a16="http://schemas.microsoft.com/office/drawing/2014/main" id="{5FF50947-A502-E0BE-51FB-D2DC8CA2448C}"/>
              </a:ext>
            </a:extLst>
          </p:cNvPr>
          <p:cNvSpPr txBox="1"/>
          <p:nvPr/>
        </p:nvSpPr>
        <p:spPr>
          <a:xfrm>
            <a:off x="1233623" y="4427651"/>
            <a:ext cx="9713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Ceccarelli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, Francesco, et al. "Recent advances and future perspectives of single‐photon avalanche diodes for quantum photonics applications."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Advanced Quantum Technologies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 4.2 (2021): 2000102.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3" name="Google Shape;234;p8">
            <a:extLst>
              <a:ext uri="{FF2B5EF4-FFF2-40B4-BE49-F238E27FC236}">
                <a16:creationId xmlns:a16="http://schemas.microsoft.com/office/drawing/2014/main" id="{6DDA1E67-E1C2-EBF0-8E85-A516AC9871DA}"/>
              </a:ext>
            </a:extLst>
          </p:cNvPr>
          <p:cNvSpPr/>
          <p:nvPr/>
        </p:nvSpPr>
        <p:spPr>
          <a:xfrm>
            <a:off x="287669" y="93182"/>
            <a:ext cx="9148659" cy="5847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2348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Superconducting single photon detectors</a:t>
            </a:r>
            <a:endParaRPr lang="it-IT" sz="3200" dirty="0">
              <a:solidFill>
                <a:srgbClr val="2348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8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00A75527-5E41-0718-F79F-091277E879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>
                <a:solidFill>
                  <a:schemeClr val="tx1"/>
                </a:solidFill>
              </a:rPr>
              <a:pPr/>
              <a:t>5</a:t>
            </a:fld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255" name="Table 6">
            <a:extLst>
              <a:ext uri="{FF2B5EF4-FFF2-40B4-BE49-F238E27FC236}">
                <a16:creationId xmlns:a16="http://schemas.microsoft.com/office/drawing/2014/main" id="{E6C88A86-FD71-01AE-5102-61CD557E7AE9}"/>
              </a:ext>
            </a:extLst>
          </p:cNvPr>
          <p:cNvGraphicFramePr>
            <a:graphicFrameLocks noGrp="1"/>
          </p:cNvGraphicFramePr>
          <p:nvPr/>
        </p:nvGraphicFramePr>
        <p:xfrm>
          <a:off x="1517584" y="1224181"/>
          <a:ext cx="9156833" cy="296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742">
                  <a:extLst>
                    <a:ext uri="{9D8B030D-6E8A-4147-A177-3AD203B41FA5}">
                      <a16:colId xmlns:a16="http://schemas.microsoft.com/office/drawing/2014/main" val="1167416753"/>
                    </a:ext>
                  </a:extLst>
                </a:gridCol>
                <a:gridCol w="1304570">
                  <a:extLst>
                    <a:ext uri="{9D8B030D-6E8A-4147-A177-3AD203B41FA5}">
                      <a16:colId xmlns:a16="http://schemas.microsoft.com/office/drawing/2014/main" val="2197924601"/>
                    </a:ext>
                  </a:extLst>
                </a:gridCol>
                <a:gridCol w="1373529">
                  <a:extLst>
                    <a:ext uri="{9D8B030D-6E8A-4147-A177-3AD203B41FA5}">
                      <a16:colId xmlns:a16="http://schemas.microsoft.com/office/drawing/2014/main" val="3858997302"/>
                    </a:ext>
                  </a:extLst>
                </a:gridCol>
                <a:gridCol w="1532496">
                  <a:extLst>
                    <a:ext uri="{9D8B030D-6E8A-4147-A177-3AD203B41FA5}">
                      <a16:colId xmlns:a16="http://schemas.microsoft.com/office/drawing/2014/main" val="487584161"/>
                    </a:ext>
                  </a:extLst>
                </a:gridCol>
                <a:gridCol w="1532496">
                  <a:extLst>
                    <a:ext uri="{9D8B030D-6E8A-4147-A177-3AD203B41FA5}">
                      <a16:colId xmlns:a16="http://schemas.microsoft.com/office/drawing/2014/main" val="3061009305"/>
                    </a:ext>
                  </a:extLst>
                </a:gridCol>
              </a:tblGrid>
              <a:tr h="423334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STJ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MKID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SNSPD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TES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3463806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Temperature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Palatino Linotype" panose="02040502050505030304" pitchFamily="18" charset="0"/>
                        </a:rPr>
                        <a:t>0.4 K </a:t>
                      </a:r>
                      <a:endParaRPr lang="en-US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Palatino Linotype" panose="02040502050505030304" pitchFamily="18" charset="0"/>
                        </a:rPr>
                        <a:t>0.1-0.4 K</a:t>
                      </a:r>
                      <a:endParaRPr lang="en-US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Palatino Linotype" panose="02040502050505030304" pitchFamily="18" charset="0"/>
                        </a:rPr>
                        <a:t>1.5-3 K</a:t>
                      </a:r>
                      <a:endParaRPr lang="en-US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Palatino Linotype" panose="02040502050505030304" pitchFamily="18" charset="0"/>
                        </a:rPr>
                        <a:t>0.01-0.4 K</a:t>
                      </a:r>
                      <a:endParaRPr lang="en-US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3598060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Detection</a:t>
                      </a:r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efficency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70%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17%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99.5%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98%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268694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Max </a:t>
                      </a:r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count</a:t>
                      </a:r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rate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10 kHz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2 kHz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1.5 GHz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500 kHz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251977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Energy </a:t>
                      </a:r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resolution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latin typeface="Palatino Linotype" panose="02040502050505030304" pitchFamily="18" charset="0"/>
                        </a:rPr>
                        <a:t>Very</a:t>
                      </a:r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 Good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Good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SOME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 err="1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Very</a:t>
                      </a: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 good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603568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Number</a:t>
                      </a:r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of Pixel 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100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20k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400k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1k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894267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Dark </a:t>
                      </a:r>
                      <a:r>
                        <a:rPr lang="it-IT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count</a:t>
                      </a:r>
                      <a:r>
                        <a:rPr lang="it-IT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 rate 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?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?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Palatino Linotype" panose="02040502050505030304" pitchFamily="18" charset="0"/>
                        </a:rPr>
                        <a:t>&lt;0.01 Hz</a:t>
                      </a:r>
                      <a:endParaRPr lang="en-US" sz="18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&lt;10</a:t>
                      </a:r>
                      <a:r>
                        <a:rPr lang="it-IT" sz="1800" b="0" i="0" u="none" strike="noStrike" cap="none" baseline="30000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-4</a:t>
                      </a:r>
                      <a:r>
                        <a:rPr lang="it-IT" sz="1800" b="0" i="0" u="none" strike="noStrike" cap="none" dirty="0">
                          <a:solidFill>
                            <a:schemeClr val="dk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  <a:sym typeface="Arial"/>
                        </a:rPr>
                        <a:t> Hz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36091"/>
                  </a:ext>
                </a:extLst>
              </a:tr>
            </a:tbl>
          </a:graphicData>
        </a:graphic>
      </p:graphicFrame>
      <p:sp>
        <p:nvSpPr>
          <p:cNvPr id="257" name="TextBox 7">
            <a:extLst>
              <a:ext uri="{FF2B5EF4-FFF2-40B4-BE49-F238E27FC236}">
                <a16:creationId xmlns:a16="http://schemas.microsoft.com/office/drawing/2014/main" id="{501A9D02-FC06-5E72-A750-8809F482B6AD}"/>
              </a:ext>
            </a:extLst>
          </p:cNvPr>
          <p:cNvSpPr txBox="1"/>
          <p:nvPr/>
        </p:nvSpPr>
        <p:spPr>
          <a:xfrm>
            <a:off x="1233623" y="5102764"/>
            <a:ext cx="9768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Lita, Adriana E., et al. "Development of superconducting single-photon and photon-number resolving detectors for quantum applications."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Journal of Lightwave Technology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 40.23 (2022): 7578-7597.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258" name="TextBox 9">
            <a:extLst>
              <a:ext uri="{FF2B5EF4-FFF2-40B4-BE49-F238E27FC236}">
                <a16:creationId xmlns:a16="http://schemas.microsoft.com/office/drawing/2014/main" id="{5FF50947-A502-E0BE-51FB-D2DC8CA2448C}"/>
              </a:ext>
            </a:extLst>
          </p:cNvPr>
          <p:cNvSpPr txBox="1"/>
          <p:nvPr/>
        </p:nvSpPr>
        <p:spPr>
          <a:xfrm>
            <a:off x="1233623" y="4427651"/>
            <a:ext cx="9713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Ceccarelli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, Francesco, et al. "Recent advances and future perspectives of single‐photon avalanche diodes for quantum photonics applications."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Advanced Quantum Technologies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Palatino Linotype" panose="02040502050505030304" pitchFamily="18" charset="0"/>
              </a:rPr>
              <a:t> 4.2 (2021): 2000102.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3" name="Google Shape;234;p8">
            <a:extLst>
              <a:ext uri="{FF2B5EF4-FFF2-40B4-BE49-F238E27FC236}">
                <a16:creationId xmlns:a16="http://schemas.microsoft.com/office/drawing/2014/main" id="{6DDA1E67-E1C2-EBF0-8E85-A516AC9871DA}"/>
              </a:ext>
            </a:extLst>
          </p:cNvPr>
          <p:cNvSpPr/>
          <p:nvPr/>
        </p:nvSpPr>
        <p:spPr>
          <a:xfrm>
            <a:off x="287669" y="93182"/>
            <a:ext cx="9148659" cy="5847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2348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Superconducting single photon detectors</a:t>
            </a:r>
            <a:endParaRPr lang="it-IT" sz="3200" dirty="0">
              <a:solidFill>
                <a:srgbClr val="2348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9ED6DDA-CBAA-3A53-2E2C-A441744B0E8B}"/>
              </a:ext>
            </a:extLst>
          </p:cNvPr>
          <p:cNvSpPr/>
          <p:nvPr/>
        </p:nvSpPr>
        <p:spPr>
          <a:xfrm>
            <a:off x="4957763" y="1224181"/>
            <a:ext cx="4171950" cy="2963338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44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sp>
        <p:nvSpPr>
          <p:cNvPr id="145" name="Google Shape;145;p4"/>
          <p:cNvSpPr txBox="1"/>
          <p:nvPr/>
        </p:nvSpPr>
        <p:spPr>
          <a:xfrm>
            <a:off x="1140494" y="1120239"/>
            <a:ext cx="1078992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Transition-Edge </a:t>
            </a:r>
            <a:r>
              <a:rPr lang="it-IT" sz="2400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it-IT" sz="24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(TESs)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detectors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exploit the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strongly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temperature-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dependent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resistance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superconducting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57600" marR="0" lvl="8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4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3333866" y="13276"/>
            <a:ext cx="5524268" cy="5847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rgbClr val="507492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Transition-Edge Sensors</a:t>
            </a:r>
            <a:endParaRPr sz="3200" b="1">
              <a:solidFill>
                <a:srgbClr val="50749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7" name="Google Shape;147;p4"/>
          <p:cNvPicPr preferRelativeResize="0"/>
          <p:nvPr/>
        </p:nvPicPr>
        <p:blipFill rotWithShape="1">
          <a:blip r:embed="rId3">
            <a:alphaModFix/>
          </a:blip>
          <a:srcRect b="57670"/>
          <a:stretch/>
        </p:blipFill>
        <p:spPr>
          <a:xfrm>
            <a:off x="2236951" y="2419495"/>
            <a:ext cx="6514011" cy="103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 rot="-5400000">
            <a:off x="6897765" y="2952470"/>
            <a:ext cx="136877" cy="861499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6325931" y="4072901"/>
            <a:ext cx="4779008" cy="2215951"/>
          </a:xfrm>
          <a:prstGeom prst="rect">
            <a:avLst/>
          </a:prstGeom>
          <a:noFill/>
          <a:ln>
            <a:solidFill>
              <a:srgbClr val="31538F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8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Bolometer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power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  <a:p>
            <a:pPr marL="0" marR="0" lvl="8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8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far-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infrared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(FIR)</a:t>
            </a:r>
          </a:p>
          <a:p>
            <a:pPr marL="0" marR="0" lvl="8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÷</a:t>
            </a:r>
          </a:p>
          <a:p>
            <a:pPr marL="0" marR="0" lvl="8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microwaves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THz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-GHz)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 rot="-5400000">
            <a:off x="4175698" y="1896448"/>
            <a:ext cx="118542" cy="3092083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1087063" y="4072901"/>
            <a:ext cx="4779008" cy="2215951"/>
          </a:xfrm>
          <a:prstGeom prst="rect">
            <a:avLst/>
          </a:prstGeom>
          <a:noFill/>
          <a:ln>
            <a:solidFill>
              <a:srgbClr val="31538F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Calorimeter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energy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NIR,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Visible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UV,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x-ray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gamma ray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alpha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particles</a:t>
            </a:r>
            <a:endParaRPr lang="it-IT" dirty="0">
              <a:ea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Near</a:t>
            </a:r>
            <a:r>
              <a:rPr lang="it-IT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future….</a:t>
            </a:r>
            <a:r>
              <a:rPr lang="it-IT" sz="24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electrons</a:t>
            </a:r>
            <a:endParaRPr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ACC26E-EDCD-29A0-519F-55B154C3DEAA}"/>
              </a:ext>
            </a:extLst>
          </p:cNvPr>
          <p:cNvSpPr txBox="1"/>
          <p:nvPr/>
        </p:nvSpPr>
        <p:spPr>
          <a:xfrm>
            <a:off x="3436379" y="3451658"/>
            <a:ext cx="522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~1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~1 eV      ~ 1meV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7</a:t>
            </a:fld>
            <a:endParaRPr lang="it-IT" dirty="0"/>
          </a:p>
        </p:txBody>
      </p:sp>
      <p:grpSp>
        <p:nvGrpSpPr>
          <p:cNvPr id="5" name="Gruppo 500">
            <a:extLst>
              <a:ext uri="{FF2B5EF4-FFF2-40B4-BE49-F238E27FC236}">
                <a16:creationId xmlns:a16="http://schemas.microsoft.com/office/drawing/2014/main" id="{23593F05-9324-32ED-EAA7-4493B35ABFE9}"/>
              </a:ext>
            </a:extLst>
          </p:cNvPr>
          <p:cNvGrpSpPr>
            <a:grpSpLocks noChangeAspect="1"/>
          </p:cNvGrpSpPr>
          <p:nvPr/>
        </p:nvGrpSpPr>
        <p:grpSpPr>
          <a:xfrm>
            <a:off x="790036" y="1136605"/>
            <a:ext cx="2322814" cy="3368019"/>
            <a:chOff x="1768602" y="10834214"/>
            <a:chExt cx="3997115" cy="4889325"/>
          </a:xfrm>
        </p:grpSpPr>
        <p:sp>
          <p:nvSpPr>
            <p:cNvPr id="6" name="Rettangolo 461">
              <a:extLst>
                <a:ext uri="{FF2B5EF4-FFF2-40B4-BE49-F238E27FC236}">
                  <a16:creationId xmlns:a16="http://schemas.microsoft.com/office/drawing/2014/main" id="{03C0B85B-DABC-C2D6-CB1B-004FBE7CDD91}"/>
                </a:ext>
              </a:extLst>
            </p:cNvPr>
            <p:cNvSpPr/>
            <p:nvPr/>
          </p:nvSpPr>
          <p:spPr>
            <a:xfrm>
              <a:off x="1768602" y="12514086"/>
              <a:ext cx="3992478" cy="1252038"/>
            </a:xfrm>
            <a:prstGeom prst="rect">
              <a:avLst/>
            </a:prstGeom>
            <a:gradFill>
              <a:gsLst>
                <a:gs pos="97807">
                  <a:schemeClr val="bg2">
                    <a:lumMod val="50000"/>
                  </a:schemeClr>
                </a:gs>
                <a:gs pos="0">
                  <a:srgbClr val="D20000"/>
                </a:gs>
                <a:gs pos="66000">
                  <a:schemeClr val="bg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38100" cap="rnd">
              <a:solidFill>
                <a:schemeClr val="bg2">
                  <a:lumMod val="25000"/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200" i="1" dirty="0">
                  <a:solidFill>
                    <a:schemeClr val="tx1"/>
                  </a:solidFill>
                  <a:latin typeface="Tw Cen MT" panose="020B0602020104020603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" name="Rettangolo 462">
              <a:extLst>
                <a:ext uri="{FF2B5EF4-FFF2-40B4-BE49-F238E27FC236}">
                  <a16:creationId xmlns:a16="http://schemas.microsoft.com/office/drawing/2014/main" id="{A4F63B83-A03B-D00C-4F28-9600460FDD14}"/>
                </a:ext>
              </a:extLst>
            </p:cNvPr>
            <p:cNvSpPr/>
            <p:nvPr/>
          </p:nvSpPr>
          <p:spPr>
            <a:xfrm>
              <a:off x="1773240" y="14939639"/>
              <a:ext cx="3992477" cy="783900"/>
            </a:xfrm>
            <a:prstGeom prst="rect">
              <a:avLst/>
            </a:prstGeom>
            <a:solidFill>
              <a:srgbClr val="4683E0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3200">
                <a:latin typeface="Tw Cen MT" panose="020B0602020104020603" pitchFamily="34" charset="0"/>
              </a:endParaRPr>
            </a:p>
          </p:txBody>
        </p:sp>
        <p:sp>
          <p:nvSpPr>
            <p:cNvPr id="9" name="CasellaDiTesto 464">
              <a:extLst>
                <a:ext uri="{FF2B5EF4-FFF2-40B4-BE49-F238E27FC236}">
                  <a16:creationId xmlns:a16="http://schemas.microsoft.com/office/drawing/2014/main" id="{8655AFAF-C5A4-F206-9766-9329D7463C64}"/>
                </a:ext>
              </a:extLst>
            </p:cNvPr>
            <p:cNvSpPr txBox="1"/>
            <p:nvPr/>
          </p:nvSpPr>
          <p:spPr>
            <a:xfrm>
              <a:off x="4234321" y="14133370"/>
              <a:ext cx="43338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3200" i="1" dirty="0">
                  <a:latin typeface="Tw Cen MT" panose="020B0602020104020603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0" name="CasellaDiTesto 466">
              <a:extLst>
                <a:ext uri="{FF2B5EF4-FFF2-40B4-BE49-F238E27FC236}">
                  <a16:creationId xmlns:a16="http://schemas.microsoft.com/office/drawing/2014/main" id="{5F8C929E-7C79-5704-3A21-FCDACDBF256B}"/>
                </a:ext>
              </a:extLst>
            </p:cNvPr>
            <p:cNvSpPr txBox="1"/>
            <p:nvPr/>
          </p:nvSpPr>
          <p:spPr>
            <a:xfrm>
              <a:off x="2132698" y="12835731"/>
              <a:ext cx="1096633" cy="4292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l-GR" sz="3200" i="1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it-IT" sz="3200" i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T</a:t>
              </a:r>
              <a:endParaRPr lang="it-IT" sz="3200" baseline="-25000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asellaDiTesto 469">
              <a:extLst>
                <a:ext uri="{FF2B5EF4-FFF2-40B4-BE49-F238E27FC236}">
                  <a16:creationId xmlns:a16="http://schemas.microsoft.com/office/drawing/2014/main" id="{A7E952C1-CA0E-9E86-99F0-20BB9FF7EAD5}"/>
                </a:ext>
              </a:extLst>
            </p:cNvPr>
            <p:cNvSpPr txBox="1"/>
            <p:nvPr/>
          </p:nvSpPr>
          <p:spPr>
            <a:xfrm>
              <a:off x="3128852" y="14810805"/>
              <a:ext cx="16218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3200" i="1" dirty="0" err="1">
                  <a:latin typeface="Tw Cen MT" panose="020B0602020104020603" pitchFamily="34" charset="0"/>
                  <a:cs typeface="Arial" panose="020B0604020202020204" pitchFamily="34" charset="0"/>
                </a:rPr>
                <a:t>T</a:t>
              </a:r>
              <a:r>
                <a:rPr lang="it-IT" sz="3200" i="1" baseline="-25000" dirty="0" err="1">
                  <a:latin typeface="Tw Cen MT" panose="020B0602020104020603" pitchFamily="34" charset="0"/>
                  <a:cs typeface="Arial" panose="020B0604020202020204" pitchFamily="34" charset="0"/>
                </a:rPr>
                <a:t>b</a:t>
              </a:r>
              <a:r>
                <a:rPr lang="it-IT" sz="3200" baseline="-25000" dirty="0" err="1">
                  <a:latin typeface="Tw Cen MT" panose="020B0602020104020603" pitchFamily="34" charset="0"/>
                  <a:cs typeface="Arial" panose="020B0604020202020204" pitchFamily="34" charset="0"/>
                </a:rPr>
                <a:t>ath</a:t>
              </a:r>
              <a:r>
                <a:rPr lang="it-IT" sz="3200" baseline="-25000" dirty="0">
                  <a:latin typeface="Tw Cen MT" panose="020B0602020104020603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14" name="Figura a mano libera: forma 472">
              <a:extLst>
                <a:ext uri="{FF2B5EF4-FFF2-40B4-BE49-F238E27FC236}">
                  <a16:creationId xmlns:a16="http://schemas.microsoft.com/office/drawing/2014/main" id="{2A89E698-8278-8BBE-DF3A-29247A4C05B9}"/>
                </a:ext>
              </a:extLst>
            </p:cNvPr>
            <p:cNvSpPr/>
            <p:nvPr/>
          </p:nvSpPr>
          <p:spPr>
            <a:xfrm>
              <a:off x="2528240" y="10834214"/>
              <a:ext cx="1268737" cy="1960246"/>
            </a:xfrm>
            <a:custGeom>
              <a:avLst/>
              <a:gdLst>
                <a:gd name="connsiteX0" fmla="*/ 23859 w 2166984"/>
                <a:gd name="connsiteY0" fmla="*/ 0 h 2895600"/>
                <a:gd name="connsiteX1" fmla="*/ 81009 w 2166984"/>
                <a:gd name="connsiteY1" fmla="*/ 695325 h 2895600"/>
                <a:gd name="connsiteX2" fmla="*/ 690609 w 2166984"/>
                <a:gd name="connsiteY2" fmla="*/ 942975 h 2895600"/>
                <a:gd name="connsiteX3" fmla="*/ 890634 w 2166984"/>
                <a:gd name="connsiteY3" fmla="*/ 1571625 h 2895600"/>
                <a:gd name="connsiteX4" fmla="*/ 1700259 w 2166984"/>
                <a:gd name="connsiteY4" fmla="*/ 1866900 h 2895600"/>
                <a:gd name="connsiteX5" fmla="*/ 1814559 w 2166984"/>
                <a:gd name="connsiteY5" fmla="*/ 2686050 h 2895600"/>
                <a:gd name="connsiteX6" fmla="*/ 2166984 w 2166984"/>
                <a:gd name="connsiteY6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6984" h="2895600">
                  <a:moveTo>
                    <a:pt x="23859" y="0"/>
                  </a:moveTo>
                  <a:cubicBezTo>
                    <a:pt x="-3129" y="269081"/>
                    <a:pt x="-30116" y="538163"/>
                    <a:pt x="81009" y="695325"/>
                  </a:cubicBezTo>
                  <a:cubicBezTo>
                    <a:pt x="192134" y="852488"/>
                    <a:pt x="555672" y="796925"/>
                    <a:pt x="690609" y="942975"/>
                  </a:cubicBezTo>
                  <a:cubicBezTo>
                    <a:pt x="825547" y="1089025"/>
                    <a:pt x="722359" y="1417638"/>
                    <a:pt x="890634" y="1571625"/>
                  </a:cubicBezTo>
                  <a:cubicBezTo>
                    <a:pt x="1058909" y="1725612"/>
                    <a:pt x="1546272" y="1681163"/>
                    <a:pt x="1700259" y="1866900"/>
                  </a:cubicBezTo>
                  <a:cubicBezTo>
                    <a:pt x="1854247" y="2052638"/>
                    <a:pt x="1736772" y="2514600"/>
                    <a:pt x="1814559" y="2686050"/>
                  </a:cubicBezTo>
                  <a:cubicBezTo>
                    <a:pt x="1892346" y="2857500"/>
                    <a:pt x="2128884" y="2846388"/>
                    <a:pt x="2166984" y="2895600"/>
                  </a:cubicBezTo>
                </a:path>
              </a:pathLst>
            </a:custGeom>
            <a:noFill/>
            <a:ln w="177800" cap="rnd">
              <a:gradFill flip="none" rotWithShape="1">
                <a:gsLst>
                  <a:gs pos="18000">
                    <a:srgbClr val="FFCDCD"/>
                  </a:gs>
                  <a:gs pos="34000">
                    <a:srgbClr val="FF0000"/>
                  </a:gs>
                  <a:gs pos="0">
                    <a:schemeClr val="bg1"/>
                  </a:gs>
                  <a:gs pos="58000">
                    <a:srgbClr val="C00000"/>
                  </a:gs>
                  <a:gs pos="79000">
                    <a:srgbClr val="FF0000"/>
                  </a:gs>
                  <a:gs pos="100000">
                    <a:srgbClr val="C00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5" name="Gruppo 497">
              <a:extLst>
                <a:ext uri="{FF2B5EF4-FFF2-40B4-BE49-F238E27FC236}">
                  <a16:creationId xmlns:a16="http://schemas.microsoft.com/office/drawing/2014/main" id="{AE6AC66B-AAAC-75CC-58F8-01784D96AEA7}"/>
                </a:ext>
              </a:extLst>
            </p:cNvPr>
            <p:cNvGrpSpPr/>
            <p:nvPr/>
          </p:nvGrpSpPr>
          <p:grpSpPr>
            <a:xfrm>
              <a:off x="3391460" y="13797466"/>
              <a:ext cx="755753" cy="1115914"/>
              <a:chOff x="3717187" y="13935744"/>
              <a:chExt cx="755753" cy="1591317"/>
            </a:xfrm>
          </p:grpSpPr>
          <p:cxnSp>
            <p:nvCxnSpPr>
              <p:cNvPr id="17" name="Connettore diritto 42">
                <a:extLst>
                  <a:ext uri="{FF2B5EF4-FFF2-40B4-BE49-F238E27FC236}">
                    <a16:creationId xmlns:a16="http://schemas.microsoft.com/office/drawing/2014/main" id="{4FE904E2-D481-D6BE-68E6-EE4F61F32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4268578"/>
                <a:ext cx="746760" cy="185027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diritto 474">
                <a:extLst>
                  <a:ext uri="{FF2B5EF4-FFF2-40B4-BE49-F238E27FC236}">
                    <a16:creationId xmlns:a16="http://schemas.microsoft.com/office/drawing/2014/main" id="{D018A064-0A1B-568B-7387-39813CC3F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4533945"/>
                <a:ext cx="746760" cy="185027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475">
                <a:extLst>
                  <a:ext uri="{FF2B5EF4-FFF2-40B4-BE49-F238E27FC236}">
                    <a16:creationId xmlns:a16="http://schemas.microsoft.com/office/drawing/2014/main" id="{0EA570CD-8A79-A92D-F896-DD8D7480F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4750173"/>
                <a:ext cx="746760" cy="185027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476">
                <a:extLst>
                  <a:ext uri="{FF2B5EF4-FFF2-40B4-BE49-F238E27FC236}">
                    <a16:creationId xmlns:a16="http://schemas.microsoft.com/office/drawing/2014/main" id="{DF2D4B62-6C49-1DA5-FA5F-EBBE1E5D1C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180" y="14451442"/>
                <a:ext cx="728775" cy="82503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477">
                <a:extLst>
                  <a:ext uri="{FF2B5EF4-FFF2-40B4-BE49-F238E27FC236}">
                    <a16:creationId xmlns:a16="http://schemas.microsoft.com/office/drawing/2014/main" id="{0950BAF6-4B0C-76EE-9789-C955B21E41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7187" y="14718971"/>
                <a:ext cx="737768" cy="28940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diritto 482">
                <a:extLst>
                  <a:ext uri="{FF2B5EF4-FFF2-40B4-BE49-F238E27FC236}">
                    <a16:creationId xmlns:a16="http://schemas.microsoft.com/office/drawing/2014/main" id="{E75EEDB4-93DF-8DD9-9521-7E0E7B7F2D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3322" y="15019774"/>
                <a:ext cx="746760" cy="185027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483">
                <a:extLst>
                  <a:ext uri="{FF2B5EF4-FFF2-40B4-BE49-F238E27FC236}">
                    <a16:creationId xmlns:a16="http://schemas.microsoft.com/office/drawing/2014/main" id="{8950E58A-7C8B-57EB-5A41-9088E3EB0D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213" y="15245965"/>
                <a:ext cx="0" cy="281096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484">
                <a:extLst>
                  <a:ext uri="{FF2B5EF4-FFF2-40B4-BE49-F238E27FC236}">
                    <a16:creationId xmlns:a16="http://schemas.microsoft.com/office/drawing/2014/main" id="{0DC563F2-F68B-B5A6-DE79-83A8DEF331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3322" y="14937271"/>
                <a:ext cx="728775" cy="82503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485">
                <a:extLst>
                  <a:ext uri="{FF2B5EF4-FFF2-40B4-BE49-F238E27FC236}">
                    <a16:creationId xmlns:a16="http://schemas.microsoft.com/office/drawing/2014/main" id="{A8968D78-DB33-E697-0839-9D3CCE0921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213" y="15204800"/>
                <a:ext cx="368884" cy="41165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487">
                <a:extLst>
                  <a:ext uri="{FF2B5EF4-FFF2-40B4-BE49-F238E27FC236}">
                    <a16:creationId xmlns:a16="http://schemas.microsoft.com/office/drawing/2014/main" id="{0F40F6F0-E894-B6AB-8107-601FDD0ECF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180" y="14214850"/>
                <a:ext cx="357033" cy="45220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489">
                <a:extLst>
                  <a:ext uri="{FF2B5EF4-FFF2-40B4-BE49-F238E27FC236}">
                    <a16:creationId xmlns:a16="http://schemas.microsoft.com/office/drawing/2014/main" id="{96279983-83CC-C3E9-3730-F9F1C5D5D5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5805" y="13935744"/>
                <a:ext cx="0" cy="276844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CasellaDiTesto 498">
              <a:extLst>
                <a:ext uri="{FF2B5EF4-FFF2-40B4-BE49-F238E27FC236}">
                  <a16:creationId xmlns:a16="http://schemas.microsoft.com/office/drawing/2014/main" id="{B1A75A1D-72BD-0A30-A86E-F7D95AA1E0D1}"/>
                </a:ext>
              </a:extLst>
            </p:cNvPr>
            <p:cNvSpPr txBox="1"/>
            <p:nvPr/>
          </p:nvSpPr>
          <p:spPr>
            <a:xfrm>
              <a:off x="3391461" y="11231185"/>
              <a:ext cx="10966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3200" i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E</a:t>
              </a:r>
              <a:r>
                <a:rPr lang="el-GR" sz="3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it-IT" sz="3200" baseline="-25000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CasellaDiTesto 2">
            <a:extLst>
              <a:ext uri="{FF2B5EF4-FFF2-40B4-BE49-F238E27FC236}">
                <a16:creationId xmlns:a16="http://schemas.microsoft.com/office/drawing/2014/main" id="{9311D676-10A7-2EE6-CE8F-F4F5327AB73C}"/>
              </a:ext>
            </a:extLst>
          </p:cNvPr>
          <p:cNvSpPr txBox="1"/>
          <p:nvPr/>
        </p:nvSpPr>
        <p:spPr>
          <a:xfrm>
            <a:off x="3957799" y="2143818"/>
            <a:ext cx="407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latin typeface="Palatino Linotype" panose="02040502050505030304" pitchFamily="18" charset="0"/>
              </a:rPr>
              <a:t>C</a:t>
            </a:r>
            <a:r>
              <a:rPr lang="it-IT" sz="2400" dirty="0">
                <a:latin typeface="Palatino Linotype" panose="02040502050505030304" pitchFamily="18" charset="0"/>
              </a:rPr>
              <a:t> = </a:t>
            </a:r>
            <a:r>
              <a:rPr lang="it-IT" sz="2400" dirty="0" err="1">
                <a:latin typeface="Palatino Linotype" panose="02040502050505030304" pitchFamily="18" charset="0"/>
              </a:rPr>
              <a:t>heat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capacity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it-IT" sz="2400" b="1" i="1" dirty="0">
                <a:latin typeface="Palatino Linotype" panose="02040502050505030304" pitchFamily="18" charset="0"/>
              </a:rPr>
              <a:t>G</a:t>
            </a:r>
            <a:r>
              <a:rPr lang="it-IT" sz="2400" dirty="0">
                <a:latin typeface="Palatino Linotype" panose="02040502050505030304" pitchFamily="18" charset="0"/>
              </a:rPr>
              <a:t> = Thermal </a:t>
            </a:r>
            <a:r>
              <a:rPr lang="it-IT" sz="2400" dirty="0" err="1">
                <a:latin typeface="Palatino Linotype" panose="02040502050505030304" pitchFamily="18" charset="0"/>
              </a:rPr>
              <a:t>conductance</a:t>
            </a:r>
            <a:r>
              <a:rPr lang="it-IT" sz="2400" dirty="0">
                <a:latin typeface="Palatino Linotype" panose="02040502050505030304" pitchFamily="18" charset="0"/>
              </a:rPr>
              <a:t>  </a:t>
            </a:r>
          </a:p>
        </p:txBody>
      </p:sp>
      <p:grpSp>
        <p:nvGrpSpPr>
          <p:cNvPr id="29" name="Gruppo 15">
            <a:extLst>
              <a:ext uri="{FF2B5EF4-FFF2-40B4-BE49-F238E27FC236}">
                <a16:creationId xmlns:a16="http://schemas.microsoft.com/office/drawing/2014/main" id="{A9C0309B-D473-0BE8-5222-3E6C58EA88A8}"/>
              </a:ext>
            </a:extLst>
          </p:cNvPr>
          <p:cNvGrpSpPr>
            <a:grpSpLocks/>
          </p:cNvGrpSpPr>
          <p:nvPr/>
        </p:nvGrpSpPr>
        <p:grpSpPr bwMode="auto">
          <a:xfrm>
            <a:off x="8064176" y="573513"/>
            <a:ext cx="4095315" cy="4414112"/>
            <a:chOff x="4865151" y="1240375"/>
            <a:chExt cx="3883631" cy="3357793"/>
          </a:xfrm>
        </p:grpSpPr>
        <p:grpSp>
          <p:nvGrpSpPr>
            <p:cNvPr id="30" name="Gruppo 9">
              <a:extLst>
                <a:ext uri="{FF2B5EF4-FFF2-40B4-BE49-F238E27FC236}">
                  <a16:creationId xmlns:a16="http://schemas.microsoft.com/office/drawing/2014/main" id="{11955EAC-31B7-E22C-C0BD-5BE585466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9536" y="1240375"/>
              <a:ext cx="2719246" cy="2926455"/>
              <a:chOff x="5363743" y="944987"/>
              <a:chExt cx="2719246" cy="2926455"/>
            </a:xfrm>
          </p:grpSpPr>
          <p:cxnSp>
            <p:nvCxnSpPr>
              <p:cNvPr id="37" name="Connettore 1 2">
                <a:extLst>
                  <a:ext uri="{FF2B5EF4-FFF2-40B4-BE49-F238E27FC236}">
                    <a16:creationId xmlns:a16="http://schemas.microsoft.com/office/drawing/2014/main" id="{F65BC831-AB6C-5961-7B6C-BE3E119ECBD6}"/>
                  </a:ext>
                </a:extLst>
              </p:cNvPr>
              <p:cNvCxnSpPr/>
              <p:nvPr/>
            </p:nvCxnSpPr>
            <p:spPr>
              <a:xfrm>
                <a:off x="5363743" y="3861920"/>
                <a:ext cx="50479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1 18">
                <a:extLst>
                  <a:ext uri="{FF2B5EF4-FFF2-40B4-BE49-F238E27FC236}">
                    <a16:creationId xmlns:a16="http://schemas.microsoft.com/office/drawing/2014/main" id="{82AD4CC0-4164-45E2-ACFC-1526C7340487}"/>
                  </a:ext>
                </a:extLst>
              </p:cNvPr>
              <p:cNvCxnSpPr/>
              <p:nvPr/>
            </p:nvCxnSpPr>
            <p:spPr>
              <a:xfrm flipH="1">
                <a:off x="5868542" y="2476457"/>
                <a:ext cx="11112" cy="139498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o 7">
                <a:extLst>
                  <a:ext uri="{FF2B5EF4-FFF2-40B4-BE49-F238E27FC236}">
                    <a16:creationId xmlns:a16="http://schemas.microsoft.com/office/drawing/2014/main" id="{A42817A1-7A65-30DF-88DA-8C71413DD83E}"/>
                  </a:ext>
                </a:extLst>
              </p:cNvPr>
              <p:cNvSpPr/>
              <p:nvPr/>
            </p:nvSpPr>
            <p:spPr>
              <a:xfrm rot="10603580">
                <a:off x="5878066" y="944987"/>
                <a:ext cx="2204923" cy="2916933"/>
              </a:xfrm>
              <a:prstGeom prst="arc">
                <a:avLst>
                  <a:gd name="adj1" fmla="val 16221923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it-IT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1" name="CasellaDiTesto 23">
              <a:extLst>
                <a:ext uri="{FF2B5EF4-FFF2-40B4-BE49-F238E27FC236}">
                  <a16:creationId xmlns:a16="http://schemas.microsoft.com/office/drawing/2014/main" id="{2274C0CC-FB7F-59C7-8FA0-F9B93BCB6385}"/>
                </a:ext>
              </a:extLst>
            </p:cNvPr>
            <p:cNvSpPr txBox="1"/>
            <p:nvPr/>
          </p:nvSpPr>
          <p:spPr>
            <a:xfrm>
              <a:off x="5654215" y="2339966"/>
              <a:ext cx="1293947" cy="398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800" i="1" dirty="0">
                  <a:latin typeface="+mj-lt"/>
                  <a:sym typeface="Symbol" panose="05050102010706020507" pitchFamily="18" charset="2"/>
                </a:rPr>
                <a:t></a:t>
              </a: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r>
                <a:rPr lang="it-IT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E/C</a:t>
              </a:r>
              <a:endParaRPr lang="it-IT" sz="2800" dirty="0">
                <a:latin typeface="+mj-lt"/>
              </a:endParaRPr>
            </a:p>
          </p:txBody>
        </p:sp>
        <p:cxnSp>
          <p:nvCxnSpPr>
            <p:cNvPr id="32" name="Connettore 2 11">
              <a:extLst>
                <a:ext uri="{FF2B5EF4-FFF2-40B4-BE49-F238E27FC236}">
                  <a16:creationId xmlns:a16="http://schemas.microsoft.com/office/drawing/2014/main" id="{256DFA3D-4A6E-24FC-308C-5AA0AFFB1E60}"/>
                </a:ext>
              </a:extLst>
            </p:cNvPr>
            <p:cNvCxnSpPr/>
            <p:nvPr/>
          </p:nvCxnSpPr>
          <p:spPr>
            <a:xfrm flipV="1">
              <a:off x="5345359" y="2279870"/>
              <a:ext cx="0" cy="1937744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26">
              <a:extLst>
                <a:ext uri="{FF2B5EF4-FFF2-40B4-BE49-F238E27FC236}">
                  <a16:creationId xmlns:a16="http://schemas.microsoft.com/office/drawing/2014/main" id="{0F759D43-D206-C472-AB49-4CF24F6006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5835" y="4214440"/>
              <a:ext cx="2890687" cy="4762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28">
              <a:extLst>
                <a:ext uri="{FF2B5EF4-FFF2-40B4-BE49-F238E27FC236}">
                  <a16:creationId xmlns:a16="http://schemas.microsoft.com/office/drawing/2014/main" id="{BC7E972A-64AD-01DE-A843-D73A67278B5E}"/>
                </a:ext>
              </a:extLst>
            </p:cNvPr>
            <p:cNvSpPr txBox="1"/>
            <p:nvPr/>
          </p:nvSpPr>
          <p:spPr>
            <a:xfrm>
              <a:off x="4865151" y="2183105"/>
              <a:ext cx="365139" cy="398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endParaRPr lang="it-IT" sz="2800" dirty="0">
                <a:latin typeface="+mj-lt"/>
              </a:endParaRPr>
            </a:p>
          </p:txBody>
        </p:sp>
        <p:sp>
          <p:nvSpPr>
            <p:cNvPr id="35" name="CasellaDiTesto 30">
              <a:extLst>
                <a:ext uri="{FF2B5EF4-FFF2-40B4-BE49-F238E27FC236}">
                  <a16:creationId xmlns:a16="http://schemas.microsoft.com/office/drawing/2014/main" id="{574BB210-E3E5-8455-1CAD-B9EF72059AAF}"/>
                </a:ext>
              </a:extLst>
            </p:cNvPr>
            <p:cNvSpPr txBox="1"/>
            <p:nvPr/>
          </p:nvSpPr>
          <p:spPr>
            <a:xfrm>
              <a:off x="7866178" y="4200157"/>
              <a:ext cx="269370" cy="398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endParaRPr lang="it-IT" sz="2800" dirty="0">
                <a:latin typeface="+mj-lt"/>
              </a:endParaRPr>
            </a:p>
          </p:txBody>
        </p:sp>
        <p:sp>
          <p:nvSpPr>
            <p:cNvPr id="36" name="CasellaDiTesto 31">
              <a:extLst>
                <a:ext uri="{FF2B5EF4-FFF2-40B4-BE49-F238E27FC236}">
                  <a16:creationId xmlns:a16="http://schemas.microsoft.com/office/drawing/2014/main" id="{83F229F3-F3EC-9BFF-A447-E23E21F72C65}"/>
                </a:ext>
              </a:extLst>
            </p:cNvPr>
            <p:cNvSpPr txBox="1"/>
            <p:nvPr/>
          </p:nvSpPr>
          <p:spPr>
            <a:xfrm>
              <a:off x="6823244" y="3249535"/>
              <a:ext cx="1245303" cy="398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800" i="1" dirty="0">
                  <a:latin typeface="+mj-lt"/>
                  <a:sym typeface="Symbol" panose="05050102010706020507" pitchFamily="18" charset="2"/>
                </a:rPr>
                <a:t> </a:t>
              </a:r>
              <a:r>
                <a:rPr lang="it-IT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C/G</a:t>
              </a:r>
              <a:endParaRPr lang="it-IT" sz="2800" dirty="0">
                <a:latin typeface="+mj-lt"/>
              </a:endParaRPr>
            </a:p>
          </p:txBody>
        </p:sp>
      </p:grpSp>
      <p:sp>
        <p:nvSpPr>
          <p:cNvPr id="41" name="CasellaDiTesto 2">
            <a:extLst>
              <a:ext uri="{FF2B5EF4-FFF2-40B4-BE49-F238E27FC236}">
                <a16:creationId xmlns:a16="http://schemas.microsoft.com/office/drawing/2014/main" id="{0ABCE106-611C-F2D1-EE75-795F01CDF3EE}"/>
              </a:ext>
            </a:extLst>
          </p:cNvPr>
          <p:cNvSpPr txBox="1"/>
          <p:nvPr/>
        </p:nvSpPr>
        <p:spPr>
          <a:xfrm>
            <a:off x="2799317" y="928946"/>
            <a:ext cx="5921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alatino Linotype" panose="02040502050505030304" pitchFamily="18" charset="0"/>
              </a:rPr>
              <a:t>A </a:t>
            </a:r>
            <a:r>
              <a:rPr lang="it-IT" sz="2400" dirty="0" err="1">
                <a:latin typeface="Palatino Linotype" panose="02040502050505030304" pitchFamily="18" charset="0"/>
              </a:rPr>
              <a:t>Calorimeter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a device </a:t>
            </a:r>
            <a:r>
              <a:rPr lang="it-IT" sz="2400" dirty="0" err="1">
                <a:latin typeface="Palatino Linotype" panose="02040502050505030304" pitchFamily="18" charset="0"/>
              </a:rPr>
              <a:t>used</a:t>
            </a:r>
            <a:r>
              <a:rPr lang="it-IT" sz="2400" dirty="0">
                <a:latin typeface="Palatino Linotype" panose="02040502050505030304" pitchFamily="18" charset="0"/>
              </a:rPr>
              <a:t> to </a:t>
            </a:r>
            <a:r>
              <a:rPr lang="it-IT" sz="2400" dirty="0" err="1">
                <a:latin typeface="Palatino Linotype" panose="02040502050505030304" pitchFamily="18" charset="0"/>
              </a:rPr>
              <a:t>measure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absorbed</a:t>
            </a:r>
            <a:r>
              <a:rPr lang="it-IT" sz="2400" dirty="0">
                <a:latin typeface="Palatino Linotype" panose="02040502050505030304" pitchFamily="18" charset="0"/>
              </a:rPr>
              <a:t> energy </a:t>
            </a:r>
          </a:p>
        </p:txBody>
      </p:sp>
      <p:grpSp>
        <p:nvGrpSpPr>
          <p:cNvPr id="43" name="Gruppo 19">
            <a:extLst>
              <a:ext uri="{FF2B5EF4-FFF2-40B4-BE49-F238E27FC236}">
                <a16:creationId xmlns:a16="http://schemas.microsoft.com/office/drawing/2014/main" id="{AA1C43F5-9D82-A110-DDBB-43AB339C311C}"/>
              </a:ext>
            </a:extLst>
          </p:cNvPr>
          <p:cNvGrpSpPr/>
          <p:nvPr/>
        </p:nvGrpSpPr>
        <p:grpSpPr>
          <a:xfrm>
            <a:off x="2912577" y="3193178"/>
            <a:ext cx="5845236" cy="1165382"/>
            <a:chOff x="5419172" y="2661518"/>
            <a:chExt cx="5845236" cy="1165382"/>
          </a:xfrm>
        </p:grpSpPr>
        <p:sp>
          <p:nvSpPr>
            <p:cNvPr id="44" name="Rectangle 12">
              <a:extLst>
                <a:ext uri="{FF2B5EF4-FFF2-40B4-BE49-F238E27FC236}">
                  <a16:creationId xmlns:a16="http://schemas.microsoft.com/office/drawing/2014/main" id="{4A118BF5-0075-1737-6CBF-693EE5916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2080" y="2661518"/>
              <a:ext cx="4219419" cy="54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sz="2400" b="1" u="sng" dirty="0">
                  <a:latin typeface="Palatino Linotype" panose="02040502050505030304" pitchFamily="18" charset="0"/>
                </a:rPr>
                <a:t>Energy resolution</a:t>
              </a:r>
              <a:endParaRPr lang="el-GR" sz="2400" b="1" u="sng" dirty="0">
                <a:latin typeface="Palatino Linotype" panose="0204050205050503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5">
                  <a:extLst>
                    <a:ext uri="{FF2B5EF4-FFF2-40B4-BE49-F238E27FC236}">
                      <a16:creationId xmlns:a16="http://schemas.microsoft.com/office/drawing/2014/main" id="{03E25A06-0CED-4A69-B6D9-688A719BCB9E}"/>
                    </a:ext>
                  </a:extLst>
                </p:cNvPr>
                <p:cNvSpPr txBox="1"/>
                <p:nvPr/>
              </p:nvSpPr>
              <p:spPr>
                <a:xfrm>
                  <a:off x="5419172" y="3202883"/>
                  <a:ext cx="5845236" cy="62401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it-IT" sz="28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≈</m:t>
                        </m:r>
                        <m:sSup>
                          <m:sSupPr>
                            <m:ctrlPr>
                              <a:rPr lang="it-IT" sz="2800" i="1" dirty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altLang="en-US" sz="2800">
                                <a:solidFill>
                                  <a:srgbClr val="000000"/>
                                </a:solidFill>
                                <a:latin typeface="Tahoma" panose="020B0604030504040204" pitchFamily="34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  <m:r>
                              <m:rPr>
                                <m:nor/>
                              </m:rPr>
                              <a:rPr lang="en-US" altLang="en-US" sz="2800" baseline="-25000">
                                <a:solidFill>
                                  <a:srgbClr val="000000"/>
                                </a:solidFill>
                                <a:latin typeface="Tahoma" panose="020B0604030504040204" pitchFamily="34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altLang="en-US" sz="2800" b="1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altLang="en-US" sz="2800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en-US" sz="2800" baseline="30000">
                                <a:solidFill>
                                  <a:srgbClr val="000000"/>
                                </a:solidFill>
                                <a:latin typeface="Tahoma" panose="020B0604030504040204" pitchFamily="34" charset="0"/>
                              </a:rPr>
                              <m:t>2 </m:t>
                            </m:r>
                            <m:r>
                              <m:rPr>
                                <m:nor/>
                              </m:rPr>
                              <a:rPr lang="en-US" altLang="en-US" sz="2800" b="1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en-US" altLang="en-US" sz="2800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en-US" sz="2800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altLang="en-US" sz="2800">
                                <a:solidFill>
                                  <a:srgbClr val="000000"/>
                                </a:solidFill>
                                <a:latin typeface="Tahoma" panose="020B0604030504040204" pitchFamily="34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ctrlPr>
                                  <a:rPr lang="it-IT" sz="2800" i="1" dirty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fPr>
                              <m:num>
                                <m:r>
                                  <a:rPr lang="it-IT" sz="2800" i="1" dirty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it-IT" sz="2800" i="1" dirty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5" name="TextBox 5">
                  <a:extLst>
                    <a:ext uri="{FF2B5EF4-FFF2-40B4-BE49-F238E27FC236}">
                      <a16:creationId xmlns:a16="http://schemas.microsoft.com/office/drawing/2014/main" id="{03E25A06-0CED-4A69-B6D9-688A719BCB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9172" y="3202883"/>
                  <a:ext cx="5845236" cy="6240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ettangolo con angoli arrotondati 467">
            <a:extLst>
              <a:ext uri="{FF2B5EF4-FFF2-40B4-BE49-F238E27FC236}">
                <a16:creationId xmlns:a16="http://schemas.microsoft.com/office/drawing/2014/main" id="{0BEAC46D-03E0-CBB8-47C4-491796AC734E}"/>
              </a:ext>
            </a:extLst>
          </p:cNvPr>
          <p:cNvSpPr/>
          <p:nvPr/>
        </p:nvSpPr>
        <p:spPr>
          <a:xfrm>
            <a:off x="810059" y="5085016"/>
            <a:ext cx="10560162" cy="531605"/>
          </a:xfrm>
          <a:prstGeom prst="roundRect">
            <a:avLst/>
          </a:prstGeom>
          <a:solidFill>
            <a:srgbClr val="15284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latin typeface="Palatino Linotype" panose="02040502050505030304" pitchFamily="18" charset="0"/>
              </a:rPr>
              <a:t>Performs</a:t>
            </a:r>
            <a:r>
              <a:rPr lang="it-IT" sz="2800" b="1" dirty="0"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latin typeface="Palatino Linotype" panose="02040502050505030304" pitchFamily="18" charset="0"/>
              </a:rPr>
              <a:t>better</a:t>
            </a:r>
            <a:r>
              <a:rPr lang="it-IT" sz="2800" b="1" dirty="0"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latin typeface="Palatino Linotype" panose="02040502050505030304" pitchFamily="18" charset="0"/>
              </a:rPr>
              <a:t>at</a:t>
            </a:r>
            <a:r>
              <a:rPr lang="it-IT" sz="2800" b="1" dirty="0">
                <a:latin typeface="Palatino Linotype" panose="02040502050505030304" pitchFamily="18" charset="0"/>
              </a:rPr>
              <a:t> low temperature and with small C </a:t>
            </a:r>
          </a:p>
        </p:txBody>
      </p:sp>
      <p:sp>
        <p:nvSpPr>
          <p:cNvPr id="2" name="Google Shape;234;p8">
            <a:extLst>
              <a:ext uri="{FF2B5EF4-FFF2-40B4-BE49-F238E27FC236}">
                <a16:creationId xmlns:a16="http://schemas.microsoft.com/office/drawing/2014/main" id="{97777CCB-616B-53C3-987C-6B3289B8EED2}"/>
              </a:ext>
            </a:extLst>
          </p:cNvPr>
          <p:cNvSpPr/>
          <p:nvPr/>
        </p:nvSpPr>
        <p:spPr>
          <a:xfrm>
            <a:off x="287669" y="93182"/>
            <a:ext cx="9148659" cy="5847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2348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TES calorimeter</a:t>
            </a:r>
            <a:endParaRPr lang="it-IT" sz="3200" dirty="0">
              <a:solidFill>
                <a:srgbClr val="2348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46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0EC170-197F-A7BF-2212-7D8B2B4838D9}"/>
              </a:ext>
            </a:extLst>
          </p:cNvPr>
          <p:cNvSpPr txBox="1"/>
          <p:nvPr/>
        </p:nvSpPr>
        <p:spPr>
          <a:xfrm>
            <a:off x="5284269" y="986660"/>
            <a:ext cx="60574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</a:rPr>
              <a:t>Microcalorimeters based on the </a:t>
            </a:r>
            <a:r>
              <a:rPr lang="en-US" sz="2000" b="1" dirty="0">
                <a:latin typeface="Palatino Linotype" panose="02040502050505030304" pitchFamily="18" charset="0"/>
              </a:rPr>
              <a:t>steep superconductive transition of a metallic film.</a:t>
            </a:r>
          </a:p>
          <a:p>
            <a:pPr algn="just"/>
            <a:endParaRPr lang="en-US" sz="2000" dirty="0">
              <a:latin typeface="Palatino Linotype" panose="0204050205050503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Palatino Linotype" panose="02040502050505030304" pitchFamily="18" charset="0"/>
              </a:rPr>
              <a:t>Excelent</a:t>
            </a:r>
            <a:r>
              <a:rPr lang="en-US" sz="2000" dirty="0">
                <a:latin typeface="Palatino Linotype" panose="02040502050505030304" pitchFamily="18" charset="0"/>
              </a:rPr>
              <a:t> energy resolution: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</a:rPr>
              <a:t>Energy of a single particle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</a:rPr>
              <a:t>Number of particles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Low dark count rates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Near unit quantum efficiency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algn="just"/>
            <a:r>
              <a:rPr lang="en-US" sz="2000" dirty="0">
                <a:latin typeface="Palatino Linotype" panose="02040502050505030304" pitchFamily="18" charset="0"/>
              </a:rPr>
              <a:t>Applications: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X-rays detection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Telecommunications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Quantum technologies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Metrology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Astrophysics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Particle experiments</a:t>
            </a:r>
          </a:p>
        </p:txBody>
      </p:sp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84826D82-11F5-1E13-A29E-0CB2F5A83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84800"/>
              </p:ext>
            </p:extLst>
          </p:nvPr>
        </p:nvGraphicFramePr>
        <p:xfrm>
          <a:off x="547720" y="143650"/>
          <a:ext cx="4820198" cy="3688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84826D82-11F5-1E13-A29E-0CB2F5A83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720" y="143650"/>
                        <a:ext cx="4820198" cy="3688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ttore 2 11">
            <a:extLst>
              <a:ext uri="{FF2B5EF4-FFF2-40B4-BE49-F238E27FC236}">
                <a16:creationId xmlns:a16="http://schemas.microsoft.com/office/drawing/2014/main" id="{06809CF2-4133-BA98-56A9-4DB3B3F4D8A9}"/>
              </a:ext>
            </a:extLst>
          </p:cNvPr>
          <p:cNvCxnSpPr>
            <a:cxnSpLocks/>
          </p:cNvCxnSpPr>
          <p:nvPr/>
        </p:nvCxnSpPr>
        <p:spPr bwMode="auto">
          <a:xfrm flipV="1">
            <a:off x="1896016" y="4868972"/>
            <a:ext cx="0" cy="222250"/>
          </a:xfrm>
          <a:prstGeom prst="straightConnector1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D51999-A114-F637-39B7-23A155623A4A}"/>
              </a:ext>
            </a:extLst>
          </p:cNvPr>
          <p:cNvSpPr txBox="1"/>
          <p:nvPr/>
        </p:nvSpPr>
        <p:spPr>
          <a:xfrm>
            <a:off x="918687" y="4792982"/>
            <a:ext cx="842503" cy="37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10 µm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B9A491-3995-CFA4-6873-044DA6E5D8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19" t="27801" r="32774" b="31045"/>
          <a:stretch/>
        </p:blipFill>
        <p:spPr>
          <a:xfrm>
            <a:off x="802641" y="3578276"/>
            <a:ext cx="3891279" cy="2359142"/>
          </a:xfrm>
          <a:prstGeom prst="roundRect">
            <a:avLst/>
          </a:prstGeom>
        </p:spPr>
      </p:pic>
      <p:sp>
        <p:nvSpPr>
          <p:cNvPr id="15" name="Google Shape;234;p8">
            <a:extLst>
              <a:ext uri="{FF2B5EF4-FFF2-40B4-BE49-F238E27FC236}">
                <a16:creationId xmlns:a16="http://schemas.microsoft.com/office/drawing/2014/main" id="{21210A23-1E88-9068-B8FC-5AC2D19291F8}"/>
              </a:ext>
            </a:extLst>
          </p:cNvPr>
          <p:cNvSpPr/>
          <p:nvPr/>
        </p:nvSpPr>
        <p:spPr>
          <a:xfrm>
            <a:off x="287669" y="93182"/>
            <a:ext cx="9148659" cy="5847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2348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TES calorimeter</a:t>
            </a:r>
            <a:endParaRPr lang="it-IT" sz="3200" dirty="0">
              <a:solidFill>
                <a:srgbClr val="2348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9FF29A7-B11C-1B38-5993-17AE46217C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ED2D44C-F3F8-149D-5035-25D367B9FC4C}"/>
              </a:ext>
            </a:extLst>
          </p:cNvPr>
          <p:cNvGrpSpPr/>
          <p:nvPr/>
        </p:nvGrpSpPr>
        <p:grpSpPr>
          <a:xfrm>
            <a:off x="5634498" y="3536271"/>
            <a:ext cx="885627" cy="584775"/>
            <a:chOff x="5948008" y="2955563"/>
            <a:chExt cx="544069" cy="584775"/>
          </a:xfrm>
        </p:grpSpPr>
        <p:sp>
          <p:nvSpPr>
            <p:cNvPr id="141" name="CasellaDiTesto 180">
              <a:extLst>
                <a:ext uri="{FF2B5EF4-FFF2-40B4-BE49-F238E27FC236}">
                  <a16:creationId xmlns:a16="http://schemas.microsoft.com/office/drawing/2014/main" id="{7417BADC-322A-4DEC-74EF-EE9121D09E53}"/>
                </a:ext>
              </a:extLst>
            </p:cNvPr>
            <p:cNvSpPr txBox="1"/>
            <p:nvPr/>
          </p:nvSpPr>
          <p:spPr>
            <a:xfrm>
              <a:off x="5948008" y="2955563"/>
              <a:ext cx="5440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32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I</a:t>
              </a:r>
              <a:r>
                <a:rPr lang="it-IT" sz="3200" baseline="-250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TES</a:t>
              </a:r>
              <a:endParaRPr lang="en-US" sz="3200" dirty="0">
                <a:solidFill>
                  <a:srgbClr val="FF0000"/>
                </a:solidFill>
                <a:latin typeface="Tw Cen MT" panose="020B0602020104020603" pitchFamily="34" charset="0"/>
              </a:endParaRPr>
            </a:p>
          </p:txBody>
        </p:sp>
        <p:cxnSp>
          <p:nvCxnSpPr>
            <p:cNvPr id="142" name="Connettore 2 177">
              <a:extLst>
                <a:ext uri="{FF2B5EF4-FFF2-40B4-BE49-F238E27FC236}">
                  <a16:creationId xmlns:a16="http://schemas.microsoft.com/office/drawing/2014/main" id="{68D5FB75-11A7-22FD-E1C1-8259F06AC29A}"/>
                </a:ext>
              </a:extLst>
            </p:cNvPr>
            <p:cNvCxnSpPr>
              <a:cxnSpLocks/>
            </p:cNvCxnSpPr>
            <p:nvPr/>
          </p:nvCxnSpPr>
          <p:spPr>
            <a:xfrm>
              <a:off x="6348029" y="3133594"/>
              <a:ext cx="0" cy="2856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o 212">
            <a:extLst>
              <a:ext uri="{FF2B5EF4-FFF2-40B4-BE49-F238E27FC236}">
                <a16:creationId xmlns:a16="http://schemas.microsoft.com/office/drawing/2014/main" id="{DC7464D1-53A8-F8A2-CB9C-773396A15D29}"/>
              </a:ext>
            </a:extLst>
          </p:cNvPr>
          <p:cNvGrpSpPr/>
          <p:nvPr/>
        </p:nvGrpSpPr>
        <p:grpSpPr>
          <a:xfrm>
            <a:off x="8243132" y="3562543"/>
            <a:ext cx="759124" cy="523220"/>
            <a:chOff x="10407076" y="2636078"/>
            <a:chExt cx="312779" cy="487648"/>
          </a:xfrm>
        </p:grpSpPr>
        <p:cxnSp>
          <p:nvCxnSpPr>
            <p:cNvPr id="144" name="Connettore 2 178">
              <a:extLst>
                <a:ext uri="{FF2B5EF4-FFF2-40B4-BE49-F238E27FC236}">
                  <a16:creationId xmlns:a16="http://schemas.microsoft.com/office/drawing/2014/main" id="{13CFA043-EC68-C333-4B68-3B7BF63C2BC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855" y="2775581"/>
              <a:ext cx="0" cy="27289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CasellaDiTesto 181">
              <a:extLst>
                <a:ext uri="{FF2B5EF4-FFF2-40B4-BE49-F238E27FC236}">
                  <a16:creationId xmlns:a16="http://schemas.microsoft.com/office/drawing/2014/main" id="{1CC8437E-3439-83D3-B1B4-4A73A3CCFBC5}"/>
                </a:ext>
              </a:extLst>
            </p:cNvPr>
            <p:cNvSpPr txBox="1"/>
            <p:nvPr/>
          </p:nvSpPr>
          <p:spPr>
            <a:xfrm>
              <a:off x="10407076" y="2636078"/>
              <a:ext cx="271771" cy="48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>
                  <a:solidFill>
                    <a:srgbClr val="00B050"/>
                  </a:solidFill>
                  <a:latin typeface="Tw Cen MT" panose="020B0602020104020603" pitchFamily="34" charset="0"/>
                </a:rPr>
                <a:t>P</a:t>
              </a:r>
              <a:r>
                <a:rPr lang="it-IT" sz="2800" baseline="-25000" dirty="0">
                  <a:solidFill>
                    <a:srgbClr val="00B050"/>
                  </a:solidFill>
                  <a:latin typeface="Tw Cen MT" panose="020B0602020104020603" pitchFamily="34" charset="0"/>
                </a:rPr>
                <a:t>J0</a:t>
              </a:r>
            </a:p>
          </p:txBody>
        </p:sp>
      </p:grpSp>
      <p:grpSp>
        <p:nvGrpSpPr>
          <p:cNvPr id="146" name="Gruppo 213">
            <a:extLst>
              <a:ext uri="{FF2B5EF4-FFF2-40B4-BE49-F238E27FC236}">
                <a16:creationId xmlns:a16="http://schemas.microsoft.com/office/drawing/2014/main" id="{6933EA21-967E-099E-1646-F298AF37B387}"/>
              </a:ext>
            </a:extLst>
          </p:cNvPr>
          <p:cNvGrpSpPr/>
          <p:nvPr/>
        </p:nvGrpSpPr>
        <p:grpSpPr>
          <a:xfrm>
            <a:off x="6908281" y="3576579"/>
            <a:ext cx="1074834" cy="523220"/>
            <a:chOff x="9851193" y="3152585"/>
            <a:chExt cx="615939" cy="487648"/>
          </a:xfrm>
        </p:grpSpPr>
        <p:cxnSp>
          <p:nvCxnSpPr>
            <p:cNvPr id="147" name="Connettore 2 179">
              <a:extLst>
                <a:ext uri="{FF2B5EF4-FFF2-40B4-BE49-F238E27FC236}">
                  <a16:creationId xmlns:a16="http://schemas.microsoft.com/office/drawing/2014/main" id="{498CCA17-ED2E-0849-FB69-7F0673A0F332}"/>
                </a:ext>
              </a:extLst>
            </p:cNvPr>
            <p:cNvCxnSpPr>
              <a:cxnSpLocks/>
            </p:cNvCxnSpPr>
            <p:nvPr/>
          </p:nvCxnSpPr>
          <p:spPr>
            <a:xfrm>
              <a:off x="10360201" y="3297871"/>
              <a:ext cx="0" cy="2661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CasellaDiTesto 182">
              <a:extLst>
                <a:ext uri="{FF2B5EF4-FFF2-40B4-BE49-F238E27FC236}">
                  <a16:creationId xmlns:a16="http://schemas.microsoft.com/office/drawing/2014/main" id="{28FC6968-7A09-7250-B2BB-E9A7393D2C43}"/>
                </a:ext>
              </a:extLst>
            </p:cNvPr>
            <p:cNvSpPr txBox="1"/>
            <p:nvPr/>
          </p:nvSpPr>
          <p:spPr>
            <a:xfrm>
              <a:off x="9851193" y="3152585"/>
              <a:ext cx="615939" cy="4876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8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V</a:t>
              </a:r>
              <a:r>
                <a:rPr lang="it-IT" sz="2800" baseline="-250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OUT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51DDD33-249A-8F48-AEA7-375E224D7EF3}"/>
              </a:ext>
            </a:extLst>
          </p:cNvPr>
          <p:cNvGrpSpPr/>
          <p:nvPr/>
        </p:nvGrpSpPr>
        <p:grpSpPr>
          <a:xfrm>
            <a:off x="2721247" y="962183"/>
            <a:ext cx="3636427" cy="2123117"/>
            <a:chOff x="665338" y="3279744"/>
            <a:chExt cx="3636427" cy="2123117"/>
          </a:xfrm>
        </p:grpSpPr>
        <p:cxnSp>
          <p:nvCxnSpPr>
            <p:cNvPr id="154" name="Connettore 2 14">
              <a:extLst>
                <a:ext uri="{FF2B5EF4-FFF2-40B4-BE49-F238E27FC236}">
                  <a16:creationId xmlns:a16="http://schemas.microsoft.com/office/drawing/2014/main" id="{381B5A52-B192-AE76-C9CD-022CBDE312D6}"/>
                </a:ext>
              </a:extLst>
            </p:cNvPr>
            <p:cNvCxnSpPr/>
            <p:nvPr/>
          </p:nvCxnSpPr>
          <p:spPr>
            <a:xfrm flipV="1">
              <a:off x="835697" y="4408654"/>
              <a:ext cx="0" cy="264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diritto 16">
              <a:extLst>
                <a:ext uri="{FF2B5EF4-FFF2-40B4-BE49-F238E27FC236}">
                  <a16:creationId xmlns:a16="http://schemas.microsoft.com/office/drawing/2014/main" id="{2D57C537-1E18-3484-45BF-A4FCBD667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038" y="3419206"/>
              <a:ext cx="1203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diritto 17">
              <a:extLst>
                <a:ext uri="{FF2B5EF4-FFF2-40B4-BE49-F238E27FC236}">
                  <a16:creationId xmlns:a16="http://schemas.microsoft.com/office/drawing/2014/main" id="{96C6A00D-BCB8-73D4-AE45-EC00A7C7F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8172" y="3419206"/>
              <a:ext cx="0" cy="5570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diritto 18">
              <a:extLst>
                <a:ext uri="{FF2B5EF4-FFF2-40B4-BE49-F238E27FC236}">
                  <a16:creationId xmlns:a16="http://schemas.microsoft.com/office/drawing/2014/main" id="{57D2C344-6BF6-C7D1-D8C8-AA58FA8FA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756" y="3976229"/>
              <a:ext cx="854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diritto 19">
              <a:extLst>
                <a:ext uri="{FF2B5EF4-FFF2-40B4-BE49-F238E27FC236}">
                  <a16:creationId xmlns:a16="http://schemas.microsoft.com/office/drawing/2014/main" id="{FCD24238-E816-F0EA-3B03-CCBA65529F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447" y="3976229"/>
              <a:ext cx="0" cy="5835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diritto 20">
              <a:extLst>
                <a:ext uri="{FF2B5EF4-FFF2-40B4-BE49-F238E27FC236}">
                  <a16:creationId xmlns:a16="http://schemas.microsoft.com/office/drawing/2014/main" id="{C9C24911-1E80-0BAA-B580-5E8D0AF383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447" y="4875381"/>
              <a:ext cx="0" cy="5274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diritto 21">
              <a:extLst>
                <a:ext uri="{FF2B5EF4-FFF2-40B4-BE49-F238E27FC236}">
                  <a16:creationId xmlns:a16="http://schemas.microsoft.com/office/drawing/2014/main" id="{1865BA9A-4F99-D41B-2E4F-75A084DDB260}"/>
                </a:ext>
              </a:extLst>
            </p:cNvPr>
            <p:cNvCxnSpPr>
              <a:cxnSpLocks/>
            </p:cNvCxnSpPr>
            <p:nvPr/>
          </p:nvCxnSpPr>
          <p:spPr>
            <a:xfrm>
              <a:off x="835697" y="5402861"/>
              <a:ext cx="1638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diritto 22">
              <a:extLst>
                <a:ext uri="{FF2B5EF4-FFF2-40B4-BE49-F238E27FC236}">
                  <a16:creationId xmlns:a16="http://schemas.microsoft.com/office/drawing/2014/main" id="{9B273EF4-9A0F-737C-07DD-9751F7D0A6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7415" y="3976229"/>
              <a:ext cx="0" cy="2622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diritto 23">
              <a:extLst>
                <a:ext uri="{FF2B5EF4-FFF2-40B4-BE49-F238E27FC236}">
                  <a16:creationId xmlns:a16="http://schemas.microsoft.com/office/drawing/2014/main" id="{FF3928DE-1BE2-12DC-1539-48262577CD9F}"/>
                </a:ext>
              </a:extLst>
            </p:cNvPr>
            <p:cNvCxnSpPr>
              <a:cxnSpLocks/>
              <a:endCxn id="480" idx="0"/>
            </p:cNvCxnSpPr>
            <p:nvPr/>
          </p:nvCxnSpPr>
          <p:spPr>
            <a:xfrm flipH="1" flipV="1">
              <a:off x="2473541" y="4593016"/>
              <a:ext cx="235" cy="2823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diritto 24">
              <a:extLst>
                <a:ext uri="{FF2B5EF4-FFF2-40B4-BE49-F238E27FC236}">
                  <a16:creationId xmlns:a16="http://schemas.microsoft.com/office/drawing/2014/main" id="{A9DD4F98-CE82-8293-78A1-78CD40D643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541" y="5178766"/>
              <a:ext cx="235" cy="2240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diritto 26">
              <a:extLst>
                <a:ext uri="{FF2B5EF4-FFF2-40B4-BE49-F238E27FC236}">
                  <a16:creationId xmlns:a16="http://schemas.microsoft.com/office/drawing/2014/main" id="{04B6609E-2251-F9A9-0DDC-44F75935E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697" y="3422876"/>
              <a:ext cx="4691" cy="9796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1" name="Gruppo 32">
              <a:extLst>
                <a:ext uri="{FF2B5EF4-FFF2-40B4-BE49-F238E27FC236}">
                  <a16:creationId xmlns:a16="http://schemas.microsoft.com/office/drawing/2014/main" id="{ED7F8F27-3B4B-4CF8-A117-E91BF42B1F95}"/>
                </a:ext>
              </a:extLst>
            </p:cNvPr>
            <p:cNvGrpSpPr/>
            <p:nvPr/>
          </p:nvGrpSpPr>
          <p:grpSpPr>
            <a:xfrm>
              <a:off x="1590774" y="4552940"/>
              <a:ext cx="105883" cy="322441"/>
              <a:chOff x="15055849" y="23174326"/>
              <a:chExt cx="191122" cy="552073"/>
            </a:xfrm>
          </p:grpSpPr>
          <p:cxnSp>
            <p:nvCxnSpPr>
              <p:cNvPr id="481" name="Connettore diritto 123">
                <a:extLst>
                  <a:ext uri="{FF2B5EF4-FFF2-40B4-BE49-F238E27FC236}">
                    <a16:creationId xmlns:a16="http://schemas.microsoft.com/office/drawing/2014/main" id="{73D6ACE4-33E9-0FC2-D90C-4FA6F28D3D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Connettore diritto 124">
                <a:extLst>
                  <a:ext uri="{FF2B5EF4-FFF2-40B4-BE49-F238E27FC236}">
                    <a16:creationId xmlns:a16="http://schemas.microsoft.com/office/drawing/2014/main" id="{13BBC290-4616-99A3-22B8-689929854D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Connettore diritto 125">
                <a:extLst>
                  <a:ext uri="{FF2B5EF4-FFF2-40B4-BE49-F238E27FC236}">
                    <a16:creationId xmlns:a16="http://schemas.microsoft.com/office/drawing/2014/main" id="{0B349483-0A76-DA1D-8309-EACD93969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Connettore diritto 126">
                <a:extLst>
                  <a:ext uri="{FF2B5EF4-FFF2-40B4-BE49-F238E27FC236}">
                    <a16:creationId xmlns:a16="http://schemas.microsoft.com/office/drawing/2014/main" id="{B7F98914-8A24-586D-57A7-D2CAC35BBB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nettore diritto 127">
                <a:extLst>
                  <a:ext uri="{FF2B5EF4-FFF2-40B4-BE49-F238E27FC236}">
                    <a16:creationId xmlns:a16="http://schemas.microsoft.com/office/drawing/2014/main" id="{840E8108-9EE4-698B-1972-E9711B52F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nettore diritto 128">
                <a:extLst>
                  <a:ext uri="{FF2B5EF4-FFF2-40B4-BE49-F238E27FC236}">
                    <a16:creationId xmlns:a16="http://schemas.microsoft.com/office/drawing/2014/main" id="{1DC7C7A2-CD31-986A-A767-CB9AF143A0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Connettore diritto 129">
                <a:extLst>
                  <a:ext uri="{FF2B5EF4-FFF2-40B4-BE49-F238E27FC236}">
                    <a16:creationId xmlns:a16="http://schemas.microsoft.com/office/drawing/2014/main" id="{635FE7FB-9DAF-B7E8-C133-1CE4396E8C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Connettore diritto 130">
                <a:extLst>
                  <a:ext uri="{FF2B5EF4-FFF2-40B4-BE49-F238E27FC236}">
                    <a16:creationId xmlns:a16="http://schemas.microsoft.com/office/drawing/2014/main" id="{7DF6B59A-78F9-6A70-1295-527D771992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Gruppo 33">
              <a:extLst>
                <a:ext uri="{FF2B5EF4-FFF2-40B4-BE49-F238E27FC236}">
                  <a16:creationId xmlns:a16="http://schemas.microsoft.com/office/drawing/2014/main" id="{CAA06F1D-C7FF-BB1E-60CF-10E95E137422}"/>
                </a:ext>
              </a:extLst>
            </p:cNvPr>
            <p:cNvGrpSpPr/>
            <p:nvPr/>
          </p:nvGrpSpPr>
          <p:grpSpPr>
            <a:xfrm>
              <a:off x="2286886" y="4176734"/>
              <a:ext cx="343705" cy="455303"/>
              <a:chOff x="16312355" y="22530199"/>
              <a:chExt cx="620400" cy="779555"/>
            </a:xfrm>
          </p:grpSpPr>
          <p:grpSp>
            <p:nvGrpSpPr>
              <p:cNvPr id="462" name="Gruppo 104">
                <a:extLst>
                  <a:ext uri="{FF2B5EF4-FFF2-40B4-BE49-F238E27FC236}">
                    <a16:creationId xmlns:a16="http://schemas.microsoft.com/office/drawing/2014/main" id="{4D4BFB0E-CF8F-2164-AF62-215B80025631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467" name="Gruppo 109">
                  <a:extLst>
                    <a:ext uri="{FF2B5EF4-FFF2-40B4-BE49-F238E27FC236}">
                      <a16:creationId xmlns:a16="http://schemas.microsoft.com/office/drawing/2014/main" id="{B6B9460B-7606-FFE5-6992-535A43211B51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471" name="Arco 113">
                    <a:extLst>
                      <a:ext uri="{FF2B5EF4-FFF2-40B4-BE49-F238E27FC236}">
                        <a16:creationId xmlns:a16="http://schemas.microsoft.com/office/drawing/2014/main" id="{DE4C2DBB-896C-53AA-D283-2A2DBFCC1A13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2" name="Arco 114">
                    <a:extLst>
                      <a:ext uri="{FF2B5EF4-FFF2-40B4-BE49-F238E27FC236}">
                        <a16:creationId xmlns:a16="http://schemas.microsoft.com/office/drawing/2014/main" id="{FB37D388-B9FD-E1AD-532E-1C0E1C27E17A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3" name="Arco 115">
                    <a:extLst>
                      <a:ext uri="{FF2B5EF4-FFF2-40B4-BE49-F238E27FC236}">
                        <a16:creationId xmlns:a16="http://schemas.microsoft.com/office/drawing/2014/main" id="{15EA57F3-FAD2-35CD-75E5-C648158C33AF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74" name="Arco 116">
                    <a:extLst>
                      <a:ext uri="{FF2B5EF4-FFF2-40B4-BE49-F238E27FC236}">
                        <a16:creationId xmlns:a16="http://schemas.microsoft.com/office/drawing/2014/main" id="{95D37057-D2E1-DBCD-8FCE-BF6F5BF61AC1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5" name="Arco 117">
                    <a:extLst>
                      <a:ext uri="{FF2B5EF4-FFF2-40B4-BE49-F238E27FC236}">
                        <a16:creationId xmlns:a16="http://schemas.microsoft.com/office/drawing/2014/main" id="{1110514B-79AC-8459-02E0-B2C68DD536B3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6" name="Arco 118">
                    <a:extLst>
                      <a:ext uri="{FF2B5EF4-FFF2-40B4-BE49-F238E27FC236}">
                        <a16:creationId xmlns:a16="http://schemas.microsoft.com/office/drawing/2014/main" id="{0B087D0C-1961-DDBC-32DC-B25E24E1304A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7" name="Arco 119">
                    <a:extLst>
                      <a:ext uri="{FF2B5EF4-FFF2-40B4-BE49-F238E27FC236}">
                        <a16:creationId xmlns:a16="http://schemas.microsoft.com/office/drawing/2014/main" id="{EC023E07-8FA4-8BAE-D0A5-462D723486CD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8" name="Arco 120">
                    <a:extLst>
                      <a:ext uri="{FF2B5EF4-FFF2-40B4-BE49-F238E27FC236}">
                        <a16:creationId xmlns:a16="http://schemas.microsoft.com/office/drawing/2014/main" id="{BCA6918C-4A22-28AC-A7B7-0ABC3F162FAA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9" name="Arco 121">
                    <a:extLst>
                      <a:ext uri="{FF2B5EF4-FFF2-40B4-BE49-F238E27FC236}">
                        <a16:creationId xmlns:a16="http://schemas.microsoft.com/office/drawing/2014/main" id="{438D822E-B272-EE30-C034-D99B8A67654A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80" name="Arco 122">
                    <a:extLst>
                      <a:ext uri="{FF2B5EF4-FFF2-40B4-BE49-F238E27FC236}">
                        <a16:creationId xmlns:a16="http://schemas.microsoft.com/office/drawing/2014/main" id="{6E81905D-E6A7-3F02-C6E6-48459C15767D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68" name="Gruppo 110">
                  <a:extLst>
                    <a:ext uri="{FF2B5EF4-FFF2-40B4-BE49-F238E27FC236}">
                      <a16:creationId xmlns:a16="http://schemas.microsoft.com/office/drawing/2014/main" id="{8C7BC563-27B8-7F56-1EAC-2DBF844F807B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469" name="Arco 111">
                    <a:extLst>
                      <a:ext uri="{FF2B5EF4-FFF2-40B4-BE49-F238E27FC236}">
                        <a16:creationId xmlns:a16="http://schemas.microsoft.com/office/drawing/2014/main" id="{E36D800D-0E15-64E5-DC38-CE6EF22B0A5C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0" name="Arco 112">
                    <a:extLst>
                      <a:ext uri="{FF2B5EF4-FFF2-40B4-BE49-F238E27FC236}">
                        <a16:creationId xmlns:a16="http://schemas.microsoft.com/office/drawing/2014/main" id="{25073A72-55FD-6D44-A1EB-CA1ACA77105E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463" name="Gruppo 105">
                <a:extLst>
                  <a:ext uri="{FF2B5EF4-FFF2-40B4-BE49-F238E27FC236}">
                    <a16:creationId xmlns:a16="http://schemas.microsoft.com/office/drawing/2014/main" id="{9A552E3C-242E-59CA-DB7A-D7A397B05C08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464" name="Arco 106">
                  <a:extLst>
                    <a:ext uri="{FF2B5EF4-FFF2-40B4-BE49-F238E27FC236}">
                      <a16:creationId xmlns:a16="http://schemas.microsoft.com/office/drawing/2014/main" id="{B1157044-0A61-9108-1DFF-A72D9734E501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65" name="Arco 107">
                  <a:extLst>
                    <a:ext uri="{FF2B5EF4-FFF2-40B4-BE49-F238E27FC236}">
                      <a16:creationId xmlns:a16="http://schemas.microsoft.com/office/drawing/2014/main" id="{941612D5-4165-1692-C15A-E1BA3A844545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66" name="Arco 108">
                  <a:extLst>
                    <a:ext uri="{FF2B5EF4-FFF2-40B4-BE49-F238E27FC236}">
                      <a16:creationId xmlns:a16="http://schemas.microsoft.com/office/drawing/2014/main" id="{5FB9ADDF-6BA4-253A-39DC-D75495F80DCB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193" name="Gruppo 34">
              <a:extLst>
                <a:ext uri="{FF2B5EF4-FFF2-40B4-BE49-F238E27FC236}">
                  <a16:creationId xmlns:a16="http://schemas.microsoft.com/office/drawing/2014/main" id="{85067C77-0DCC-EA72-37CB-1FE18044B7CF}"/>
                </a:ext>
              </a:extLst>
            </p:cNvPr>
            <p:cNvGrpSpPr/>
            <p:nvPr/>
          </p:nvGrpSpPr>
          <p:grpSpPr>
            <a:xfrm>
              <a:off x="2360617" y="4867353"/>
              <a:ext cx="291696" cy="322441"/>
              <a:chOff x="16445442" y="23712653"/>
              <a:chExt cx="526521" cy="552073"/>
            </a:xfrm>
          </p:grpSpPr>
          <p:cxnSp>
            <p:nvCxnSpPr>
              <p:cNvPr id="453" name="Connettore 2 95">
                <a:extLst>
                  <a:ext uri="{FF2B5EF4-FFF2-40B4-BE49-F238E27FC236}">
                    <a16:creationId xmlns:a16="http://schemas.microsoft.com/office/drawing/2014/main" id="{1625124C-E04D-71E2-32B5-C77CAFC018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45442" y="23753787"/>
                <a:ext cx="526521" cy="4920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nettore diritto 96">
                <a:extLst>
                  <a:ext uri="{FF2B5EF4-FFF2-40B4-BE49-F238E27FC236}">
                    <a16:creationId xmlns:a16="http://schemas.microsoft.com/office/drawing/2014/main" id="{47DBC452-CD0D-0C7B-5676-994CE36D23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644205" y="23712653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nettore diritto 97">
                <a:extLst>
                  <a:ext uri="{FF2B5EF4-FFF2-40B4-BE49-F238E27FC236}">
                    <a16:creationId xmlns:a16="http://schemas.microsoft.com/office/drawing/2014/main" id="{EC31F3CF-2D09-D3B5-54A2-72A5B49D01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8" y="23801575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nettore diritto 98">
                <a:extLst>
                  <a:ext uri="{FF2B5EF4-FFF2-40B4-BE49-F238E27FC236}">
                    <a16:creationId xmlns:a16="http://schemas.microsoft.com/office/drawing/2014/main" id="{AF9C6E0E-760E-A066-5B5E-9E981B0298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8" y="23884262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Connettore diritto 99">
                <a:extLst>
                  <a:ext uri="{FF2B5EF4-FFF2-40B4-BE49-F238E27FC236}">
                    <a16:creationId xmlns:a16="http://schemas.microsoft.com/office/drawing/2014/main" id="{E6C99D96-6D8B-88CB-CF0B-DAC3A85F28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9" y="23934157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Connettore diritto 100">
                <a:extLst>
                  <a:ext uri="{FF2B5EF4-FFF2-40B4-BE49-F238E27FC236}">
                    <a16:creationId xmlns:a16="http://schemas.microsoft.com/office/drawing/2014/main" id="{04FD80CA-3730-32EF-E088-70350B4BB7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9" y="23992995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Connettore diritto 101">
                <a:extLst>
                  <a:ext uri="{FF2B5EF4-FFF2-40B4-BE49-F238E27FC236}">
                    <a16:creationId xmlns:a16="http://schemas.microsoft.com/office/drawing/2014/main" id="{DEA0FBEB-D502-8914-863E-9AF61B931F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9" y="24065077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Connettore diritto 102">
                <a:extLst>
                  <a:ext uri="{FF2B5EF4-FFF2-40B4-BE49-F238E27FC236}">
                    <a16:creationId xmlns:a16="http://schemas.microsoft.com/office/drawing/2014/main" id="{2B3DFDE5-0760-EEA9-8266-22822244A7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8" y="24128577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Connettore diritto 103">
                <a:extLst>
                  <a:ext uri="{FF2B5EF4-FFF2-40B4-BE49-F238E27FC236}">
                    <a16:creationId xmlns:a16="http://schemas.microsoft.com/office/drawing/2014/main" id="{EBACDC20-091D-82DA-74D3-B784CF3FC5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640361" y="24197166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Connettore 35">
              <a:extLst>
                <a:ext uri="{FF2B5EF4-FFF2-40B4-BE49-F238E27FC236}">
                  <a16:creationId xmlns:a16="http://schemas.microsoft.com/office/drawing/2014/main" id="{8EE0F84A-7132-82F9-F9E6-A43567C0E5DB}"/>
                </a:ext>
              </a:extLst>
            </p:cNvPr>
            <p:cNvSpPr/>
            <p:nvPr/>
          </p:nvSpPr>
          <p:spPr>
            <a:xfrm>
              <a:off x="2692594" y="4094801"/>
              <a:ext cx="623381" cy="631453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95" name="Connettore diritto 36">
              <a:extLst>
                <a:ext uri="{FF2B5EF4-FFF2-40B4-BE49-F238E27FC236}">
                  <a16:creationId xmlns:a16="http://schemas.microsoft.com/office/drawing/2014/main" id="{145B419D-C476-C148-170C-DC0DC40423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4506" y="4363874"/>
              <a:ext cx="102261" cy="111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diritto 37">
              <a:extLst>
                <a:ext uri="{FF2B5EF4-FFF2-40B4-BE49-F238E27FC236}">
                  <a16:creationId xmlns:a16="http://schemas.microsoft.com/office/drawing/2014/main" id="{8486FD61-FF10-90CF-A100-6892CCD019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8173" y="4363874"/>
              <a:ext cx="103900" cy="11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diritto 38">
              <a:extLst>
                <a:ext uri="{FF2B5EF4-FFF2-40B4-BE49-F238E27FC236}">
                  <a16:creationId xmlns:a16="http://schemas.microsoft.com/office/drawing/2014/main" id="{01E0174D-068F-26D0-0C47-0D7C91019B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9496" y="4726254"/>
              <a:ext cx="366" cy="3341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diritto 39">
              <a:extLst>
                <a:ext uri="{FF2B5EF4-FFF2-40B4-BE49-F238E27FC236}">
                  <a16:creationId xmlns:a16="http://schemas.microsoft.com/office/drawing/2014/main" id="{177F235F-8F55-4CCC-E33A-F7CE6518335A}"/>
                </a:ext>
              </a:extLst>
            </p:cNvPr>
            <p:cNvCxnSpPr>
              <a:cxnSpLocks/>
            </p:cNvCxnSpPr>
            <p:nvPr/>
          </p:nvCxnSpPr>
          <p:spPr>
            <a:xfrm>
              <a:off x="2828860" y="5068858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diritto 40">
              <a:extLst>
                <a:ext uri="{FF2B5EF4-FFF2-40B4-BE49-F238E27FC236}">
                  <a16:creationId xmlns:a16="http://schemas.microsoft.com/office/drawing/2014/main" id="{8031D33D-6A6B-74B2-FB25-FF4D0E20844A}"/>
                </a:ext>
              </a:extLst>
            </p:cNvPr>
            <p:cNvCxnSpPr>
              <a:cxnSpLocks/>
            </p:cNvCxnSpPr>
            <p:nvPr/>
          </p:nvCxnSpPr>
          <p:spPr>
            <a:xfrm>
              <a:off x="2866839" y="5110261"/>
              <a:ext cx="205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diritto 41">
              <a:extLst>
                <a:ext uri="{FF2B5EF4-FFF2-40B4-BE49-F238E27FC236}">
                  <a16:creationId xmlns:a16="http://schemas.microsoft.com/office/drawing/2014/main" id="{04C04CCE-75C5-B936-6B77-7FA07A87A00D}"/>
                </a:ext>
              </a:extLst>
            </p:cNvPr>
            <p:cNvCxnSpPr>
              <a:cxnSpLocks/>
            </p:cNvCxnSpPr>
            <p:nvPr/>
          </p:nvCxnSpPr>
          <p:spPr>
            <a:xfrm>
              <a:off x="2923296" y="5152448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diritto 42">
              <a:extLst>
                <a:ext uri="{FF2B5EF4-FFF2-40B4-BE49-F238E27FC236}">
                  <a16:creationId xmlns:a16="http://schemas.microsoft.com/office/drawing/2014/main" id="{83D05D04-3A67-A420-7D07-517F5455E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6135" y="4580755"/>
              <a:ext cx="0" cy="4796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diritto 43">
              <a:extLst>
                <a:ext uri="{FF2B5EF4-FFF2-40B4-BE49-F238E27FC236}">
                  <a16:creationId xmlns:a16="http://schemas.microsoft.com/office/drawing/2014/main" id="{539B6E43-D19C-6E5A-644E-78C186A6224C}"/>
                </a:ext>
              </a:extLst>
            </p:cNvPr>
            <p:cNvCxnSpPr>
              <a:cxnSpLocks/>
            </p:cNvCxnSpPr>
            <p:nvPr/>
          </p:nvCxnSpPr>
          <p:spPr>
            <a:xfrm>
              <a:off x="3342540" y="5060395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diritto 44">
              <a:extLst>
                <a:ext uri="{FF2B5EF4-FFF2-40B4-BE49-F238E27FC236}">
                  <a16:creationId xmlns:a16="http://schemas.microsoft.com/office/drawing/2014/main" id="{E9B299AA-1170-3054-3F26-7D59D63B779C}"/>
                </a:ext>
              </a:extLst>
            </p:cNvPr>
            <p:cNvCxnSpPr>
              <a:cxnSpLocks/>
            </p:cNvCxnSpPr>
            <p:nvPr/>
          </p:nvCxnSpPr>
          <p:spPr>
            <a:xfrm>
              <a:off x="3380519" y="5101798"/>
              <a:ext cx="2085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diritto 45">
              <a:extLst>
                <a:ext uri="{FF2B5EF4-FFF2-40B4-BE49-F238E27FC236}">
                  <a16:creationId xmlns:a16="http://schemas.microsoft.com/office/drawing/2014/main" id="{16B8E625-9ED2-BB04-CA71-CD9D23E3C772}"/>
                </a:ext>
              </a:extLst>
            </p:cNvPr>
            <p:cNvCxnSpPr>
              <a:cxnSpLocks/>
            </p:cNvCxnSpPr>
            <p:nvPr/>
          </p:nvCxnSpPr>
          <p:spPr>
            <a:xfrm>
              <a:off x="3439176" y="5140668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7" name="Gruppo 46">
              <a:extLst>
                <a:ext uri="{FF2B5EF4-FFF2-40B4-BE49-F238E27FC236}">
                  <a16:creationId xmlns:a16="http://schemas.microsoft.com/office/drawing/2014/main" id="{030EC51B-FF35-F819-48C8-0C4621701051}"/>
                </a:ext>
              </a:extLst>
            </p:cNvPr>
            <p:cNvGrpSpPr/>
            <p:nvPr/>
          </p:nvGrpSpPr>
          <p:grpSpPr>
            <a:xfrm>
              <a:off x="3322570" y="4158904"/>
              <a:ext cx="343705" cy="455303"/>
              <a:chOff x="16312355" y="22530199"/>
              <a:chExt cx="620400" cy="779555"/>
            </a:xfrm>
          </p:grpSpPr>
          <p:grpSp>
            <p:nvGrpSpPr>
              <p:cNvPr id="434" name="Gruppo 76">
                <a:extLst>
                  <a:ext uri="{FF2B5EF4-FFF2-40B4-BE49-F238E27FC236}">
                    <a16:creationId xmlns:a16="http://schemas.microsoft.com/office/drawing/2014/main" id="{56F4333A-70BD-D970-48CD-3A89185E6BD0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439" name="Gruppo 81">
                  <a:extLst>
                    <a:ext uri="{FF2B5EF4-FFF2-40B4-BE49-F238E27FC236}">
                      <a16:creationId xmlns:a16="http://schemas.microsoft.com/office/drawing/2014/main" id="{7DF6D9D9-C420-028F-7900-D56462A20EF3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443" name="Arco 85">
                    <a:extLst>
                      <a:ext uri="{FF2B5EF4-FFF2-40B4-BE49-F238E27FC236}">
                        <a16:creationId xmlns:a16="http://schemas.microsoft.com/office/drawing/2014/main" id="{60083EF2-E723-77DA-48AB-BE391A4F4EBE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44" name="Arco 86">
                    <a:extLst>
                      <a:ext uri="{FF2B5EF4-FFF2-40B4-BE49-F238E27FC236}">
                        <a16:creationId xmlns:a16="http://schemas.microsoft.com/office/drawing/2014/main" id="{E2BE9B47-B70B-13FB-C28B-DBEB327A1FD8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45" name="Arco 87">
                    <a:extLst>
                      <a:ext uri="{FF2B5EF4-FFF2-40B4-BE49-F238E27FC236}">
                        <a16:creationId xmlns:a16="http://schemas.microsoft.com/office/drawing/2014/main" id="{125F0A62-CD1C-6A80-55B8-841CB846D181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46" name="Arco 88">
                    <a:extLst>
                      <a:ext uri="{FF2B5EF4-FFF2-40B4-BE49-F238E27FC236}">
                        <a16:creationId xmlns:a16="http://schemas.microsoft.com/office/drawing/2014/main" id="{9FB84CF3-3EEE-AF0F-20FA-57F118D5D389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47" name="Arco 89">
                    <a:extLst>
                      <a:ext uri="{FF2B5EF4-FFF2-40B4-BE49-F238E27FC236}">
                        <a16:creationId xmlns:a16="http://schemas.microsoft.com/office/drawing/2014/main" id="{C1A50B10-3512-5A8D-BE6B-3888A93CE895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48" name="Arco 90">
                    <a:extLst>
                      <a:ext uri="{FF2B5EF4-FFF2-40B4-BE49-F238E27FC236}">
                        <a16:creationId xmlns:a16="http://schemas.microsoft.com/office/drawing/2014/main" id="{F03BF89A-E303-6C17-0DC0-2810676CE2E1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49" name="Arco 91">
                    <a:extLst>
                      <a:ext uri="{FF2B5EF4-FFF2-40B4-BE49-F238E27FC236}">
                        <a16:creationId xmlns:a16="http://schemas.microsoft.com/office/drawing/2014/main" id="{06ECCBB9-EC46-B866-6240-D99BEDBA07A4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50" name="Arco 92">
                    <a:extLst>
                      <a:ext uri="{FF2B5EF4-FFF2-40B4-BE49-F238E27FC236}">
                        <a16:creationId xmlns:a16="http://schemas.microsoft.com/office/drawing/2014/main" id="{A87B5421-C607-4309-8B2E-4BCFE80D9714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51" name="Arco 93">
                    <a:extLst>
                      <a:ext uri="{FF2B5EF4-FFF2-40B4-BE49-F238E27FC236}">
                        <a16:creationId xmlns:a16="http://schemas.microsoft.com/office/drawing/2014/main" id="{E95F0507-CB68-70FF-F62B-0F5F74C65C5A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52" name="Arco 94">
                    <a:extLst>
                      <a:ext uri="{FF2B5EF4-FFF2-40B4-BE49-F238E27FC236}">
                        <a16:creationId xmlns:a16="http://schemas.microsoft.com/office/drawing/2014/main" id="{EB580A57-01E1-C1E4-1528-80C490992115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40" name="Gruppo 82">
                  <a:extLst>
                    <a:ext uri="{FF2B5EF4-FFF2-40B4-BE49-F238E27FC236}">
                      <a16:creationId xmlns:a16="http://schemas.microsoft.com/office/drawing/2014/main" id="{7DBFFCE6-0B34-A96E-B30B-FEB47F9B2460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441" name="Arco 83">
                    <a:extLst>
                      <a:ext uri="{FF2B5EF4-FFF2-40B4-BE49-F238E27FC236}">
                        <a16:creationId xmlns:a16="http://schemas.microsoft.com/office/drawing/2014/main" id="{C540544C-3F13-524A-2F72-28C5B3F16951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42" name="Arco 84">
                    <a:extLst>
                      <a:ext uri="{FF2B5EF4-FFF2-40B4-BE49-F238E27FC236}">
                        <a16:creationId xmlns:a16="http://schemas.microsoft.com/office/drawing/2014/main" id="{23FCEB36-AE01-C66E-A2AE-E0584526461B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435" name="Gruppo 77">
                <a:extLst>
                  <a:ext uri="{FF2B5EF4-FFF2-40B4-BE49-F238E27FC236}">
                    <a16:creationId xmlns:a16="http://schemas.microsoft.com/office/drawing/2014/main" id="{B5B3B36C-F364-AABA-9311-239CFB8DE373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436" name="Arco 78">
                  <a:extLst>
                    <a:ext uri="{FF2B5EF4-FFF2-40B4-BE49-F238E27FC236}">
                      <a16:creationId xmlns:a16="http://schemas.microsoft.com/office/drawing/2014/main" id="{F9AC38AE-52D3-ADAC-0D9A-DDE78B8BC313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37" name="Arco 79">
                  <a:extLst>
                    <a:ext uri="{FF2B5EF4-FFF2-40B4-BE49-F238E27FC236}">
                      <a16:creationId xmlns:a16="http://schemas.microsoft.com/office/drawing/2014/main" id="{95B9B146-C518-88D9-5C63-3CFEBFC3F02A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38" name="Arco 80">
                  <a:extLst>
                    <a:ext uri="{FF2B5EF4-FFF2-40B4-BE49-F238E27FC236}">
                      <a16:creationId xmlns:a16="http://schemas.microsoft.com/office/drawing/2014/main" id="{849E75F9-5D52-66AC-B97A-88F6E014D4FC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218" name="Gruppo 47">
              <a:extLst>
                <a:ext uri="{FF2B5EF4-FFF2-40B4-BE49-F238E27FC236}">
                  <a16:creationId xmlns:a16="http://schemas.microsoft.com/office/drawing/2014/main" id="{F4F23212-A25C-04D9-928B-22EDA27CDE14}"/>
                </a:ext>
              </a:extLst>
            </p:cNvPr>
            <p:cNvGrpSpPr/>
            <p:nvPr/>
          </p:nvGrpSpPr>
          <p:grpSpPr>
            <a:xfrm>
              <a:off x="3459540" y="3662239"/>
              <a:ext cx="105883" cy="322441"/>
              <a:chOff x="15055849" y="23174326"/>
              <a:chExt cx="191122" cy="552073"/>
            </a:xfrm>
          </p:grpSpPr>
          <p:cxnSp>
            <p:nvCxnSpPr>
              <p:cNvPr id="426" name="Connettore diritto 68">
                <a:extLst>
                  <a:ext uri="{FF2B5EF4-FFF2-40B4-BE49-F238E27FC236}">
                    <a16:creationId xmlns:a16="http://schemas.microsoft.com/office/drawing/2014/main" id="{FA1B4B70-B02E-A99B-4DB8-95A730CF77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ttore diritto 69">
                <a:extLst>
                  <a:ext uri="{FF2B5EF4-FFF2-40B4-BE49-F238E27FC236}">
                    <a16:creationId xmlns:a16="http://schemas.microsoft.com/office/drawing/2014/main" id="{13C6F306-0F3C-836E-6023-54708D17E0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ttore diritto 70">
                <a:extLst>
                  <a:ext uri="{FF2B5EF4-FFF2-40B4-BE49-F238E27FC236}">
                    <a16:creationId xmlns:a16="http://schemas.microsoft.com/office/drawing/2014/main" id="{94ADEB6B-3E9D-91B1-593E-A4509FE0F1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ttore diritto 71">
                <a:extLst>
                  <a:ext uri="{FF2B5EF4-FFF2-40B4-BE49-F238E27FC236}">
                    <a16:creationId xmlns:a16="http://schemas.microsoft.com/office/drawing/2014/main" id="{FCA557D7-7587-D304-B917-CEEEFC0B5D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ttore diritto 72">
                <a:extLst>
                  <a:ext uri="{FF2B5EF4-FFF2-40B4-BE49-F238E27FC236}">
                    <a16:creationId xmlns:a16="http://schemas.microsoft.com/office/drawing/2014/main" id="{86BCB826-61E3-E68D-A9C7-B2EF9CF25B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ttore diritto 73">
                <a:extLst>
                  <a:ext uri="{FF2B5EF4-FFF2-40B4-BE49-F238E27FC236}">
                    <a16:creationId xmlns:a16="http://schemas.microsoft.com/office/drawing/2014/main" id="{B76575B7-E736-9081-E5AC-A314193238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ttore diritto 74">
                <a:extLst>
                  <a:ext uri="{FF2B5EF4-FFF2-40B4-BE49-F238E27FC236}">
                    <a16:creationId xmlns:a16="http://schemas.microsoft.com/office/drawing/2014/main" id="{2FD44D77-9552-AB07-CBDE-4B71FD92B8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ttore diritto 75">
                <a:extLst>
                  <a:ext uri="{FF2B5EF4-FFF2-40B4-BE49-F238E27FC236}">
                    <a16:creationId xmlns:a16="http://schemas.microsoft.com/office/drawing/2014/main" id="{297EC910-E51F-FE07-CCFF-61053DED6F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9" name="Connettore diritto 48">
              <a:extLst>
                <a:ext uri="{FF2B5EF4-FFF2-40B4-BE49-F238E27FC236}">
                  <a16:creationId xmlns:a16="http://schemas.microsoft.com/office/drawing/2014/main" id="{532011FC-A9EC-9D3A-93EF-9A1A9BE877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4815" y="3983282"/>
              <a:ext cx="5352" cy="2398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diritto 49">
              <a:extLst>
                <a:ext uri="{FF2B5EF4-FFF2-40B4-BE49-F238E27FC236}">
                  <a16:creationId xmlns:a16="http://schemas.microsoft.com/office/drawing/2014/main" id="{83E29B2A-2AB4-9CB3-97D2-4450C7B9FE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8860" y="3419206"/>
              <a:ext cx="0" cy="2430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diritto 50">
              <a:extLst>
                <a:ext uri="{FF2B5EF4-FFF2-40B4-BE49-F238E27FC236}">
                  <a16:creationId xmlns:a16="http://schemas.microsoft.com/office/drawing/2014/main" id="{488C7A47-6A26-29DC-4C95-A41E1422B5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496" y="3419206"/>
              <a:ext cx="0" cy="6755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diritto 51">
              <a:extLst>
                <a:ext uri="{FF2B5EF4-FFF2-40B4-BE49-F238E27FC236}">
                  <a16:creationId xmlns:a16="http://schemas.microsoft.com/office/drawing/2014/main" id="{AE214B15-DC3C-1AF4-A3F4-0FD8C9AFF9AF}"/>
                </a:ext>
              </a:extLst>
            </p:cNvPr>
            <p:cNvCxnSpPr>
              <a:cxnSpLocks/>
            </p:cNvCxnSpPr>
            <p:nvPr/>
          </p:nvCxnSpPr>
          <p:spPr>
            <a:xfrm>
              <a:off x="2979496" y="3423442"/>
              <a:ext cx="18496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diritto 52">
              <a:extLst>
                <a:ext uri="{FF2B5EF4-FFF2-40B4-BE49-F238E27FC236}">
                  <a16:creationId xmlns:a16="http://schemas.microsoft.com/office/drawing/2014/main" id="{D9E4EC77-E876-9BF2-9006-46ADBE4401AE}"/>
                </a:ext>
              </a:extLst>
            </p:cNvPr>
            <p:cNvCxnSpPr>
              <a:cxnSpLocks/>
            </p:cNvCxnSpPr>
            <p:nvPr/>
          </p:nvCxnSpPr>
          <p:spPr>
            <a:xfrm>
              <a:off x="3385657" y="3423442"/>
              <a:ext cx="3234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Connettore 53">
              <a:extLst>
                <a:ext uri="{FF2B5EF4-FFF2-40B4-BE49-F238E27FC236}">
                  <a16:creationId xmlns:a16="http://schemas.microsoft.com/office/drawing/2014/main" id="{BAED1EFB-B035-DDD4-E547-7133ABF1C143}"/>
                </a:ext>
              </a:extLst>
            </p:cNvPr>
            <p:cNvSpPr/>
            <p:nvPr/>
          </p:nvSpPr>
          <p:spPr>
            <a:xfrm>
              <a:off x="3716781" y="3389010"/>
              <a:ext cx="68010" cy="69230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4" name="Triangolo isoscele 54">
              <a:extLst>
                <a:ext uri="{FF2B5EF4-FFF2-40B4-BE49-F238E27FC236}">
                  <a16:creationId xmlns:a16="http://schemas.microsoft.com/office/drawing/2014/main" id="{901F7AA9-FC06-715A-16B8-6858948604DE}"/>
                </a:ext>
              </a:extLst>
            </p:cNvPr>
            <p:cNvSpPr/>
            <p:nvPr/>
          </p:nvSpPr>
          <p:spPr>
            <a:xfrm rot="5400000">
              <a:off x="3130231" y="3315994"/>
              <a:ext cx="288404" cy="215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6" name="Arco 55">
              <a:extLst>
                <a:ext uri="{FF2B5EF4-FFF2-40B4-BE49-F238E27FC236}">
                  <a16:creationId xmlns:a16="http://schemas.microsoft.com/office/drawing/2014/main" id="{453469E6-5D68-6B73-7ABA-81BDB921E5F5}"/>
                </a:ext>
              </a:extLst>
            </p:cNvPr>
            <p:cNvSpPr/>
            <p:nvPr/>
          </p:nvSpPr>
          <p:spPr>
            <a:xfrm>
              <a:off x="2124363" y="4035569"/>
              <a:ext cx="218331" cy="297747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7" name="Connettore 2 56">
              <a:extLst>
                <a:ext uri="{FF2B5EF4-FFF2-40B4-BE49-F238E27FC236}">
                  <a16:creationId xmlns:a16="http://schemas.microsoft.com/office/drawing/2014/main" id="{A45A14A8-5F95-589A-1E7D-C1CD1B6C4EF6}"/>
                </a:ext>
              </a:extLst>
            </p:cNvPr>
            <p:cNvCxnSpPr>
              <a:cxnSpLocks/>
            </p:cNvCxnSpPr>
            <p:nvPr/>
          </p:nvCxnSpPr>
          <p:spPr>
            <a:xfrm>
              <a:off x="2342693" y="4182054"/>
              <a:ext cx="0" cy="1079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CasellaDiTesto 57">
              <a:extLst>
                <a:ext uri="{FF2B5EF4-FFF2-40B4-BE49-F238E27FC236}">
                  <a16:creationId xmlns:a16="http://schemas.microsoft.com/office/drawing/2014/main" id="{8492E23F-5EC8-F7BE-AD78-FA2BDBEA4331}"/>
                </a:ext>
              </a:extLst>
            </p:cNvPr>
            <p:cNvSpPr txBox="1"/>
            <p:nvPr/>
          </p:nvSpPr>
          <p:spPr>
            <a:xfrm>
              <a:off x="2059945" y="3617779"/>
              <a:ext cx="463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latin typeface="Trade Gothic Next Light" panose="020B0403040303020004" pitchFamily="34" charset="0"/>
                </a:rPr>
                <a:t>I</a:t>
              </a:r>
              <a:r>
                <a:rPr lang="it-IT" sz="1600" b="1" i="1" baseline="-25000" dirty="0">
                  <a:latin typeface="Trade Gothic Next Light" panose="020B0403040303020004" pitchFamily="34" charset="0"/>
                </a:rPr>
                <a:t>TES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252" name="CasellaDiTesto 58">
              <a:extLst>
                <a:ext uri="{FF2B5EF4-FFF2-40B4-BE49-F238E27FC236}">
                  <a16:creationId xmlns:a16="http://schemas.microsoft.com/office/drawing/2014/main" id="{C3168A85-729D-2831-0549-102C687FB043}"/>
                </a:ext>
              </a:extLst>
            </p:cNvPr>
            <p:cNvSpPr txBox="1"/>
            <p:nvPr/>
          </p:nvSpPr>
          <p:spPr>
            <a:xfrm>
              <a:off x="790607" y="4630344"/>
              <a:ext cx="479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I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bias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279" name="CasellaDiTesto 59">
              <a:extLst>
                <a:ext uri="{FF2B5EF4-FFF2-40B4-BE49-F238E27FC236}">
                  <a16:creationId xmlns:a16="http://schemas.microsoft.com/office/drawing/2014/main" id="{2A4E4729-EEA6-3CCE-FF34-7AF58FF43F83}"/>
                </a:ext>
              </a:extLst>
            </p:cNvPr>
            <p:cNvSpPr txBox="1"/>
            <p:nvPr/>
          </p:nvSpPr>
          <p:spPr>
            <a:xfrm>
              <a:off x="1128489" y="4337301"/>
              <a:ext cx="5520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bias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281" name="CasellaDiTesto 60">
              <a:extLst>
                <a:ext uri="{FF2B5EF4-FFF2-40B4-BE49-F238E27FC236}">
                  <a16:creationId xmlns:a16="http://schemas.microsoft.com/office/drawing/2014/main" id="{4B8E29C9-5663-C795-F3FF-38A279F9C596}"/>
                </a:ext>
              </a:extLst>
            </p:cNvPr>
            <p:cNvSpPr txBox="1"/>
            <p:nvPr/>
          </p:nvSpPr>
          <p:spPr>
            <a:xfrm>
              <a:off x="2002702" y="4359204"/>
              <a:ext cx="393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L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in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282" name="CasellaDiTesto 61">
              <a:extLst>
                <a:ext uri="{FF2B5EF4-FFF2-40B4-BE49-F238E27FC236}">
                  <a16:creationId xmlns:a16="http://schemas.microsoft.com/office/drawing/2014/main" id="{796A3690-6D9A-9F07-4497-062C50016769}"/>
                </a:ext>
              </a:extLst>
            </p:cNvPr>
            <p:cNvSpPr txBox="1"/>
            <p:nvPr/>
          </p:nvSpPr>
          <p:spPr>
            <a:xfrm>
              <a:off x="1957499" y="4866688"/>
              <a:ext cx="529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>
                  <a:latin typeface="Trade Gothic Next Light" panose="020B0403040303020004" pitchFamily="34" charset="0"/>
                </a:rPr>
                <a:t>TES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283" name="CasellaDiTesto 62">
              <a:extLst>
                <a:ext uri="{FF2B5EF4-FFF2-40B4-BE49-F238E27FC236}">
                  <a16:creationId xmlns:a16="http://schemas.microsoft.com/office/drawing/2014/main" id="{D3108357-5B33-27B7-E4C2-C077F14BD7B6}"/>
                </a:ext>
              </a:extLst>
            </p:cNvPr>
            <p:cNvSpPr txBox="1"/>
            <p:nvPr/>
          </p:nvSpPr>
          <p:spPr>
            <a:xfrm>
              <a:off x="2691474" y="4269558"/>
              <a:ext cx="631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>
                  <a:latin typeface="Trade Gothic Next Light" panose="020B0403040303020004" pitchFamily="34" charset="0"/>
                </a:rPr>
                <a:t>SQUID</a:t>
              </a:r>
            </a:p>
          </p:txBody>
        </p:sp>
        <p:sp>
          <p:nvSpPr>
            <p:cNvPr id="285" name="CasellaDiTesto 63">
              <a:extLst>
                <a:ext uri="{FF2B5EF4-FFF2-40B4-BE49-F238E27FC236}">
                  <a16:creationId xmlns:a16="http://schemas.microsoft.com/office/drawing/2014/main" id="{642B8DDA-932D-1970-8B1D-BE9FF5D042BA}"/>
                </a:ext>
              </a:extLst>
            </p:cNvPr>
            <p:cNvSpPr txBox="1"/>
            <p:nvPr/>
          </p:nvSpPr>
          <p:spPr>
            <a:xfrm>
              <a:off x="3558288" y="3716558"/>
              <a:ext cx="4295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fb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287" name="CasellaDiTesto 64">
              <a:extLst>
                <a:ext uri="{FF2B5EF4-FFF2-40B4-BE49-F238E27FC236}">
                  <a16:creationId xmlns:a16="http://schemas.microsoft.com/office/drawing/2014/main" id="{1995D636-6AC5-2948-CF8E-853B5114886A}"/>
                </a:ext>
              </a:extLst>
            </p:cNvPr>
            <p:cNvSpPr txBox="1"/>
            <p:nvPr/>
          </p:nvSpPr>
          <p:spPr>
            <a:xfrm>
              <a:off x="3600447" y="4278447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L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fb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289" name="CasellaDiTesto 65">
              <a:extLst>
                <a:ext uri="{FF2B5EF4-FFF2-40B4-BE49-F238E27FC236}">
                  <a16:creationId xmlns:a16="http://schemas.microsoft.com/office/drawing/2014/main" id="{132420D4-B7B0-7283-3FD7-48E1459DDBBE}"/>
                </a:ext>
              </a:extLst>
            </p:cNvPr>
            <p:cNvSpPr txBox="1"/>
            <p:nvPr/>
          </p:nvSpPr>
          <p:spPr>
            <a:xfrm>
              <a:off x="3818171" y="3312757"/>
              <a:ext cx="483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V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out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cxnSp>
          <p:nvCxnSpPr>
            <p:cNvPr id="293" name="Connettore diritto 66">
              <a:extLst>
                <a:ext uri="{FF2B5EF4-FFF2-40B4-BE49-F238E27FC236}">
                  <a16:creationId xmlns:a16="http://schemas.microsoft.com/office/drawing/2014/main" id="{FDC1EABA-BE3B-8EB9-150D-441123645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5639" y="4366834"/>
              <a:ext cx="102261" cy="111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Connettore diritto 67">
              <a:extLst>
                <a:ext uri="{FF2B5EF4-FFF2-40B4-BE49-F238E27FC236}">
                  <a16:creationId xmlns:a16="http://schemas.microsoft.com/office/drawing/2014/main" id="{E28761EA-96DB-C9F8-310F-27773B148A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9307" y="4366834"/>
              <a:ext cx="103900" cy="11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Connettore 13">
              <a:extLst>
                <a:ext uri="{FF2B5EF4-FFF2-40B4-BE49-F238E27FC236}">
                  <a16:creationId xmlns:a16="http://schemas.microsoft.com/office/drawing/2014/main" id="{905BEBBA-3A37-9E25-FE0E-3672665EF24B}"/>
                </a:ext>
              </a:extLst>
            </p:cNvPr>
            <p:cNvSpPr/>
            <p:nvPr/>
          </p:nvSpPr>
          <p:spPr>
            <a:xfrm>
              <a:off x="665338" y="4396125"/>
              <a:ext cx="343575" cy="323357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90" name="Connettore 1 2">
            <a:extLst>
              <a:ext uri="{FF2B5EF4-FFF2-40B4-BE49-F238E27FC236}">
                <a16:creationId xmlns:a16="http://schemas.microsoft.com/office/drawing/2014/main" id="{6E7B12D5-29C2-5BC4-91FC-B373B4A4E0EA}"/>
              </a:ext>
            </a:extLst>
          </p:cNvPr>
          <p:cNvCxnSpPr>
            <a:cxnSpLocks/>
          </p:cNvCxnSpPr>
          <p:nvPr/>
        </p:nvCxnSpPr>
        <p:spPr bwMode="auto">
          <a:xfrm>
            <a:off x="4115854" y="4758440"/>
            <a:ext cx="1320574" cy="0"/>
          </a:xfrm>
          <a:prstGeom prst="line">
            <a:avLst/>
          </a:prstGeom>
          <a:ln w="76200">
            <a:solidFill>
              <a:srgbClr val="1B3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Connettore 1 18">
            <a:extLst>
              <a:ext uri="{FF2B5EF4-FFF2-40B4-BE49-F238E27FC236}">
                <a16:creationId xmlns:a16="http://schemas.microsoft.com/office/drawing/2014/main" id="{ED0C4DE1-4E57-0400-F62A-BCFBE92FFB9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39739" y="4754227"/>
            <a:ext cx="336896" cy="13700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Arco 7">
            <a:extLst>
              <a:ext uri="{FF2B5EF4-FFF2-40B4-BE49-F238E27FC236}">
                <a16:creationId xmlns:a16="http://schemas.microsoft.com/office/drawing/2014/main" id="{C9BDBCE1-566C-0879-FC52-71B47CEEC804}"/>
              </a:ext>
            </a:extLst>
          </p:cNvPr>
          <p:cNvSpPr/>
          <p:nvPr/>
        </p:nvSpPr>
        <p:spPr bwMode="auto">
          <a:xfrm rot="10800000" flipV="1">
            <a:off x="5773429" y="4733989"/>
            <a:ext cx="4753367" cy="2753694"/>
          </a:xfrm>
          <a:prstGeom prst="arc">
            <a:avLst>
              <a:gd name="adj1" fmla="val 16419601"/>
              <a:gd name="adj2" fmla="val 0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93" name="Connettore 2 11">
            <a:extLst>
              <a:ext uri="{FF2B5EF4-FFF2-40B4-BE49-F238E27FC236}">
                <a16:creationId xmlns:a16="http://schemas.microsoft.com/office/drawing/2014/main" id="{02BA7597-2722-F261-114D-6ED5F5C05A6B}"/>
              </a:ext>
            </a:extLst>
          </p:cNvPr>
          <p:cNvCxnSpPr>
            <a:cxnSpLocks/>
          </p:cNvCxnSpPr>
          <p:nvPr/>
        </p:nvCxnSpPr>
        <p:spPr bwMode="auto">
          <a:xfrm flipH="1">
            <a:off x="3773389" y="4436430"/>
            <a:ext cx="9078" cy="1952513"/>
          </a:xfrm>
          <a:prstGeom prst="straightConnector1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Connettore 2 26">
            <a:extLst>
              <a:ext uri="{FF2B5EF4-FFF2-40B4-BE49-F238E27FC236}">
                <a16:creationId xmlns:a16="http://schemas.microsoft.com/office/drawing/2014/main" id="{EDEC536A-213C-0522-370B-B1DA891EF60D}"/>
              </a:ext>
            </a:extLst>
          </p:cNvPr>
          <p:cNvCxnSpPr>
            <a:cxnSpLocks/>
          </p:cNvCxnSpPr>
          <p:nvPr/>
        </p:nvCxnSpPr>
        <p:spPr bwMode="auto">
          <a:xfrm>
            <a:off x="3773389" y="4476200"/>
            <a:ext cx="4654199" cy="0"/>
          </a:xfrm>
          <a:prstGeom prst="straightConnector1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CasellaDiTesto 28">
            <a:extLst>
              <a:ext uri="{FF2B5EF4-FFF2-40B4-BE49-F238E27FC236}">
                <a16:creationId xmlns:a16="http://schemas.microsoft.com/office/drawing/2014/main" id="{93BB2E89-439D-EDA7-517E-64F30B0F2342}"/>
              </a:ext>
            </a:extLst>
          </p:cNvPr>
          <p:cNvSpPr txBox="1"/>
          <p:nvPr/>
        </p:nvSpPr>
        <p:spPr bwMode="auto">
          <a:xfrm>
            <a:off x="3611570" y="6388026"/>
            <a:ext cx="55553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2000" b="1" i="1" dirty="0" err="1">
                <a:latin typeface="Trade Gothic Next Light" panose="020B0403040303020004" pitchFamily="34" charset="0"/>
              </a:rPr>
              <a:t>V</a:t>
            </a:r>
            <a:r>
              <a:rPr lang="it-IT" sz="2000" b="1" i="1" baseline="-25000" dirty="0" err="1">
                <a:latin typeface="Trade Gothic Next Light" panose="020B0403040303020004" pitchFamily="34" charset="0"/>
              </a:rPr>
              <a:t>out</a:t>
            </a:r>
            <a:endParaRPr lang="it-IT" sz="2000" b="1" i="1" dirty="0">
              <a:latin typeface="Trade Gothic Next Light" panose="020B0403040303020004" pitchFamily="34" charset="0"/>
            </a:endParaRPr>
          </a:p>
          <a:p>
            <a:pPr>
              <a:defRPr/>
            </a:pPr>
            <a:endParaRPr lang="it-IT" sz="2000" dirty="0">
              <a:latin typeface="+mj-lt"/>
            </a:endParaRPr>
          </a:p>
        </p:txBody>
      </p:sp>
      <p:sp>
        <p:nvSpPr>
          <p:cNvPr id="496" name="CasellaDiTesto 30">
            <a:extLst>
              <a:ext uri="{FF2B5EF4-FFF2-40B4-BE49-F238E27FC236}">
                <a16:creationId xmlns:a16="http://schemas.microsoft.com/office/drawing/2014/main" id="{AB86B96A-BF0F-EAAC-0BB1-2D04137F82C1}"/>
              </a:ext>
            </a:extLst>
          </p:cNvPr>
          <p:cNvSpPr txBox="1"/>
          <p:nvPr/>
        </p:nvSpPr>
        <p:spPr bwMode="auto">
          <a:xfrm>
            <a:off x="8149897" y="4623998"/>
            <a:ext cx="269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endParaRPr lang="it-IT" sz="2400" dirty="0">
              <a:latin typeface="+mj-lt"/>
            </a:endParaRPr>
          </a:p>
        </p:txBody>
      </p: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27F728B4-E545-3863-510B-D0214E2305C7}"/>
              </a:ext>
            </a:extLst>
          </p:cNvPr>
          <p:cNvGrpSpPr/>
          <p:nvPr/>
        </p:nvGrpSpPr>
        <p:grpSpPr>
          <a:xfrm>
            <a:off x="2846516" y="3573754"/>
            <a:ext cx="990103" cy="1077218"/>
            <a:chOff x="4596443" y="2982926"/>
            <a:chExt cx="360221" cy="1077218"/>
          </a:xfrm>
        </p:grpSpPr>
        <p:cxnSp>
          <p:nvCxnSpPr>
            <p:cNvPr id="498" name="Connettore 2 175">
              <a:extLst>
                <a:ext uri="{FF2B5EF4-FFF2-40B4-BE49-F238E27FC236}">
                  <a16:creationId xmlns:a16="http://schemas.microsoft.com/office/drawing/2014/main" id="{F5FE07A5-039F-F818-9B9A-2E11FAF53C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6664" y="3121725"/>
              <a:ext cx="0" cy="2811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9" name="TextBox 498">
              <a:extLst>
                <a:ext uri="{FF2B5EF4-FFF2-40B4-BE49-F238E27FC236}">
                  <a16:creationId xmlns:a16="http://schemas.microsoft.com/office/drawing/2014/main" id="{CF018EEB-B3AF-4A56-3384-F10F75BBA573}"/>
                </a:ext>
              </a:extLst>
            </p:cNvPr>
            <p:cNvSpPr txBox="1"/>
            <p:nvPr/>
          </p:nvSpPr>
          <p:spPr>
            <a:xfrm>
              <a:off x="4596443" y="2982926"/>
              <a:ext cx="30706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3200" dirty="0">
                  <a:latin typeface="Tw Cen MT" panose="020B0602020104020603" pitchFamily="34" charset="0"/>
                </a:rPr>
                <a:t>T</a:t>
              </a:r>
              <a:r>
                <a:rPr lang="it-IT" sz="3200" baseline="-25000" dirty="0">
                  <a:latin typeface="Tw Cen MT" panose="020B0602020104020603" pitchFamily="34" charset="0"/>
                </a:rPr>
                <a:t>TES</a:t>
              </a:r>
              <a:endParaRPr lang="en-US" sz="3200" dirty="0"/>
            </a:p>
          </p:txBody>
        </p: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E3B50994-7F23-4BE3-2DB4-0D8C647353F5}"/>
              </a:ext>
            </a:extLst>
          </p:cNvPr>
          <p:cNvGrpSpPr/>
          <p:nvPr/>
        </p:nvGrpSpPr>
        <p:grpSpPr>
          <a:xfrm>
            <a:off x="4339966" y="3642101"/>
            <a:ext cx="963646" cy="461665"/>
            <a:chOff x="5284443" y="2952577"/>
            <a:chExt cx="591998" cy="461665"/>
          </a:xfrm>
        </p:grpSpPr>
        <p:cxnSp>
          <p:nvCxnSpPr>
            <p:cNvPr id="501" name="Connettore 2 176">
              <a:extLst>
                <a:ext uri="{FF2B5EF4-FFF2-40B4-BE49-F238E27FC236}">
                  <a16:creationId xmlns:a16="http://schemas.microsoft.com/office/drawing/2014/main" id="{DE5C2A2C-5ED2-4905-C270-360F1A9437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425" y="3049833"/>
              <a:ext cx="0" cy="2876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TextBox 501">
              <a:extLst>
                <a:ext uri="{FF2B5EF4-FFF2-40B4-BE49-F238E27FC236}">
                  <a16:creationId xmlns:a16="http://schemas.microsoft.com/office/drawing/2014/main" id="{4DF41676-13E8-727F-6E7D-26E8085E93FE}"/>
                </a:ext>
              </a:extLst>
            </p:cNvPr>
            <p:cNvSpPr txBox="1"/>
            <p:nvPr/>
          </p:nvSpPr>
          <p:spPr>
            <a:xfrm>
              <a:off x="5284443" y="2952577"/>
              <a:ext cx="5919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b="1" i="1" dirty="0">
                  <a:latin typeface="Trade Gothic Next Light" panose="020B0403040303020004" pitchFamily="34" charset="0"/>
                </a:rPr>
                <a:t>R</a:t>
              </a:r>
              <a:r>
                <a:rPr lang="it-IT" sz="2400" b="1" i="1" baseline="-25000" dirty="0">
                  <a:latin typeface="Trade Gothic Next Light" panose="020B0403040303020004" pitchFamily="34" charset="0"/>
                </a:rPr>
                <a:t>TES</a:t>
              </a:r>
              <a:endParaRPr lang="en-US" sz="2400" dirty="0"/>
            </a:p>
          </p:txBody>
        </p:sp>
      </p:grpSp>
      <p:sp>
        <p:nvSpPr>
          <p:cNvPr id="503" name="TextBox 502">
            <a:extLst>
              <a:ext uri="{FF2B5EF4-FFF2-40B4-BE49-F238E27FC236}">
                <a16:creationId xmlns:a16="http://schemas.microsoft.com/office/drawing/2014/main" id="{3FD775A8-194E-1933-242A-D8C507294BC0}"/>
              </a:ext>
            </a:extLst>
          </p:cNvPr>
          <p:cNvSpPr txBox="1"/>
          <p:nvPr/>
        </p:nvSpPr>
        <p:spPr>
          <a:xfrm>
            <a:off x="10149309" y="2806404"/>
            <a:ext cx="101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w Cen MT" panose="020B0602020104020603" pitchFamily="34" charset="0"/>
              </a:rPr>
              <a:t>T</a:t>
            </a:r>
            <a:endParaRPr lang="en-US" dirty="0"/>
          </a:p>
        </p:txBody>
      </p: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D6789BE5-0139-8314-0C5D-2C25993A635C}"/>
              </a:ext>
            </a:extLst>
          </p:cNvPr>
          <p:cNvGrpSpPr/>
          <p:nvPr/>
        </p:nvGrpSpPr>
        <p:grpSpPr>
          <a:xfrm>
            <a:off x="7329757" y="721982"/>
            <a:ext cx="2849210" cy="2371846"/>
            <a:chOff x="4416794" y="3871404"/>
            <a:chExt cx="2849210" cy="2371846"/>
          </a:xfrm>
        </p:grpSpPr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9BBD9030-56B9-D83A-6FF2-FAB6BAF82B6E}"/>
                </a:ext>
              </a:extLst>
            </p:cNvPr>
            <p:cNvSpPr txBox="1"/>
            <p:nvPr/>
          </p:nvSpPr>
          <p:spPr>
            <a:xfrm>
              <a:off x="5005425" y="3871404"/>
              <a:ext cx="10184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i="1" dirty="0">
                  <a:latin typeface="Trade Gothic Next Light" panose="020B0403040303020004" pitchFamily="34" charset="0"/>
                </a:rPr>
                <a:t>R</a:t>
              </a:r>
              <a:r>
                <a:rPr lang="it-IT" sz="1800" b="1" i="1" baseline="-25000" dirty="0">
                  <a:latin typeface="Trade Gothic Next Light" panose="020B0403040303020004" pitchFamily="34" charset="0"/>
                </a:rPr>
                <a:t>TES</a:t>
              </a:r>
              <a:r>
                <a:rPr lang="it-IT" sz="1800" dirty="0">
                  <a:latin typeface="Tw Cen MT" panose="020B0602020104020603" pitchFamily="34" charset="0"/>
                </a:rPr>
                <a:t> (T)</a:t>
              </a:r>
              <a:endParaRPr lang="en-US" dirty="0"/>
            </a:p>
          </p:txBody>
        </p: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211DD7EE-07C1-C173-B090-5BEC61533B50}"/>
                </a:ext>
              </a:extLst>
            </p:cNvPr>
            <p:cNvGrpSpPr/>
            <p:nvPr/>
          </p:nvGrpSpPr>
          <p:grpSpPr>
            <a:xfrm>
              <a:off x="4416794" y="4055112"/>
              <a:ext cx="2849210" cy="2188138"/>
              <a:chOff x="4416794" y="4055112"/>
              <a:chExt cx="2849210" cy="2188138"/>
            </a:xfrm>
          </p:grpSpPr>
          <p:cxnSp>
            <p:nvCxnSpPr>
              <p:cNvPr id="507" name="Connettore 2 11">
                <a:extLst>
                  <a:ext uri="{FF2B5EF4-FFF2-40B4-BE49-F238E27FC236}">
                    <a16:creationId xmlns:a16="http://schemas.microsoft.com/office/drawing/2014/main" id="{1EDA53F5-17F8-C4CB-B925-9D60E8350E1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833322" y="4055112"/>
                <a:ext cx="17410" cy="2175670"/>
              </a:xfrm>
              <a:prstGeom prst="straightConnector1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Connettore 2 26">
                <a:extLst>
                  <a:ext uri="{FF2B5EF4-FFF2-40B4-BE49-F238E27FC236}">
                    <a16:creationId xmlns:a16="http://schemas.microsoft.com/office/drawing/2014/main" id="{EA7BF527-4806-EA3F-737D-7A3E9505F5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24573" y="6218181"/>
                <a:ext cx="2441431" cy="12601"/>
              </a:xfrm>
              <a:prstGeom prst="straightConnector1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9" name="Free-form: Shape 508">
                <a:extLst>
                  <a:ext uri="{FF2B5EF4-FFF2-40B4-BE49-F238E27FC236}">
                    <a16:creationId xmlns:a16="http://schemas.microsoft.com/office/drawing/2014/main" id="{F40D60B5-0BB7-326F-C1A1-DD0C0B0E3D01}"/>
                  </a:ext>
                </a:extLst>
              </p:cNvPr>
              <p:cNvSpPr/>
              <p:nvPr/>
            </p:nvSpPr>
            <p:spPr>
              <a:xfrm>
                <a:off x="4968666" y="4500741"/>
                <a:ext cx="2095500" cy="1580717"/>
              </a:xfrm>
              <a:custGeom>
                <a:avLst/>
                <a:gdLst>
                  <a:gd name="connsiteX0" fmla="*/ 0 w 2095500"/>
                  <a:gd name="connsiteY0" fmla="*/ 1570348 h 1580717"/>
                  <a:gd name="connsiteX1" fmla="*/ 566737 w 2095500"/>
                  <a:gd name="connsiteY1" fmla="*/ 1579873 h 1580717"/>
                  <a:gd name="connsiteX2" fmla="*/ 685800 w 2095500"/>
                  <a:gd name="connsiteY2" fmla="*/ 1551298 h 1580717"/>
                  <a:gd name="connsiteX3" fmla="*/ 738187 w 2095500"/>
                  <a:gd name="connsiteY3" fmla="*/ 1384611 h 1580717"/>
                  <a:gd name="connsiteX4" fmla="*/ 933450 w 2095500"/>
                  <a:gd name="connsiteY4" fmla="*/ 555936 h 1580717"/>
                  <a:gd name="connsiteX5" fmla="*/ 1066800 w 2095500"/>
                  <a:gd name="connsiteY5" fmla="*/ 93973 h 1580717"/>
                  <a:gd name="connsiteX6" fmla="*/ 1323975 w 2095500"/>
                  <a:gd name="connsiteY6" fmla="*/ 8248 h 1580717"/>
                  <a:gd name="connsiteX7" fmla="*/ 2095500 w 2095500"/>
                  <a:gd name="connsiteY7" fmla="*/ 8248 h 158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95500" h="1580717">
                    <a:moveTo>
                      <a:pt x="0" y="1570348"/>
                    </a:moveTo>
                    <a:cubicBezTo>
                      <a:pt x="226218" y="1576698"/>
                      <a:pt x="452437" y="1583048"/>
                      <a:pt x="566737" y="1579873"/>
                    </a:cubicBezTo>
                    <a:cubicBezTo>
                      <a:pt x="681037" y="1576698"/>
                      <a:pt x="657225" y="1583842"/>
                      <a:pt x="685800" y="1551298"/>
                    </a:cubicBezTo>
                    <a:cubicBezTo>
                      <a:pt x="714375" y="1518754"/>
                      <a:pt x="696912" y="1550505"/>
                      <a:pt x="738187" y="1384611"/>
                    </a:cubicBezTo>
                    <a:cubicBezTo>
                      <a:pt x="779462" y="1218717"/>
                      <a:pt x="878681" y="771042"/>
                      <a:pt x="933450" y="555936"/>
                    </a:cubicBezTo>
                    <a:cubicBezTo>
                      <a:pt x="988219" y="340830"/>
                      <a:pt x="1001713" y="185254"/>
                      <a:pt x="1066800" y="93973"/>
                    </a:cubicBezTo>
                    <a:cubicBezTo>
                      <a:pt x="1131888" y="2692"/>
                      <a:pt x="1152525" y="22535"/>
                      <a:pt x="1323975" y="8248"/>
                    </a:cubicBezTo>
                    <a:cubicBezTo>
                      <a:pt x="1495425" y="-6039"/>
                      <a:pt x="1795462" y="1104"/>
                      <a:pt x="2095500" y="8248"/>
                    </a:cubicBezTo>
                  </a:path>
                </a:pathLst>
              </a:cu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0" name="Connettore diritto 38">
                <a:extLst>
                  <a:ext uri="{FF2B5EF4-FFF2-40B4-BE49-F238E27FC236}">
                    <a16:creationId xmlns:a16="http://schemas.microsoft.com/office/drawing/2014/main" id="{E25159C2-38EC-6FFD-9F3C-F2819E0D7F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33322" y="6058584"/>
                <a:ext cx="852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1" name="TextBox 510">
                <a:extLst>
                  <a:ext uri="{FF2B5EF4-FFF2-40B4-BE49-F238E27FC236}">
                    <a16:creationId xmlns:a16="http://schemas.microsoft.com/office/drawing/2014/main" id="{C5720720-9B95-C471-0F1C-4862B2541E8E}"/>
                  </a:ext>
                </a:extLst>
              </p:cNvPr>
              <p:cNvSpPr txBox="1"/>
              <p:nvPr/>
            </p:nvSpPr>
            <p:spPr>
              <a:xfrm>
                <a:off x="4463904" y="5873918"/>
                <a:ext cx="320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1" i="1" dirty="0">
                    <a:latin typeface="Trade Gothic Next Light" panose="020B0403040303020004" pitchFamily="34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512" name="TextBox 511">
                <a:extLst>
                  <a:ext uri="{FF2B5EF4-FFF2-40B4-BE49-F238E27FC236}">
                    <a16:creationId xmlns:a16="http://schemas.microsoft.com/office/drawing/2014/main" id="{5DB9081F-7FC4-9994-366D-4220DEC7901B}"/>
                  </a:ext>
                </a:extLst>
              </p:cNvPr>
              <p:cNvSpPr txBox="1"/>
              <p:nvPr/>
            </p:nvSpPr>
            <p:spPr>
              <a:xfrm>
                <a:off x="4416794" y="4334069"/>
                <a:ext cx="1018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1" i="1" dirty="0">
                    <a:latin typeface="Trade Gothic Next Light" panose="020B0403040303020004" pitchFamily="34" charset="0"/>
                  </a:rPr>
                  <a:t>R</a:t>
                </a:r>
                <a:r>
                  <a:rPr lang="it-IT" b="1" i="1" baseline="-25000" dirty="0">
                    <a:latin typeface="Trade Gothic Next Light" panose="020B0403040303020004" pitchFamily="34" charset="0"/>
                  </a:rPr>
                  <a:t>N</a:t>
                </a:r>
                <a:endParaRPr lang="en-US" dirty="0"/>
              </a:p>
            </p:txBody>
          </p:sp>
          <p:cxnSp>
            <p:nvCxnSpPr>
              <p:cNvPr id="513" name="Connettore diritto 38">
                <a:extLst>
                  <a:ext uri="{FF2B5EF4-FFF2-40B4-BE49-F238E27FC236}">
                    <a16:creationId xmlns:a16="http://schemas.microsoft.com/office/drawing/2014/main" id="{FD865C96-08F5-99CC-3221-6CE902F4A2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35943" y="4482911"/>
                <a:ext cx="852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4" name="Oval 513">
            <a:extLst>
              <a:ext uri="{FF2B5EF4-FFF2-40B4-BE49-F238E27FC236}">
                <a16:creationId xmlns:a16="http://schemas.microsoft.com/office/drawing/2014/main" id="{14A460A8-4484-5231-722A-D0BA0FBDFA8E}"/>
              </a:ext>
            </a:extLst>
          </p:cNvPr>
          <p:cNvSpPr/>
          <p:nvPr/>
        </p:nvSpPr>
        <p:spPr>
          <a:xfrm>
            <a:off x="8544598" y="2671351"/>
            <a:ext cx="148420" cy="15770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87D1B872-FFEE-B50B-DD5C-73CC63CADAF2}"/>
              </a:ext>
            </a:extLst>
          </p:cNvPr>
          <p:cNvSpPr txBox="1"/>
          <p:nvPr/>
        </p:nvSpPr>
        <p:spPr>
          <a:xfrm>
            <a:off x="8779893" y="2569819"/>
            <a:ext cx="1624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w Cen MT" panose="020B0602020104020603" pitchFamily="34" charset="0"/>
              </a:rPr>
              <a:t>Bias</a:t>
            </a:r>
            <a:r>
              <a:rPr lang="it-IT" dirty="0">
                <a:latin typeface="Tw Cen MT" panose="020B0602020104020603" pitchFamily="34" charset="0"/>
              </a:rPr>
              <a:t> point</a:t>
            </a:r>
            <a:endParaRPr lang="en-US" dirty="0"/>
          </a:p>
        </p:txBody>
      </p:sp>
      <p:sp>
        <p:nvSpPr>
          <p:cNvPr id="516" name="Figura a mano libera: forma 472">
            <a:extLst>
              <a:ext uri="{FF2B5EF4-FFF2-40B4-BE49-F238E27FC236}">
                <a16:creationId xmlns:a16="http://schemas.microsoft.com/office/drawing/2014/main" id="{FD4CC875-90CA-0AD7-D565-6164AA5A5126}"/>
              </a:ext>
            </a:extLst>
          </p:cNvPr>
          <p:cNvSpPr/>
          <p:nvPr/>
        </p:nvSpPr>
        <p:spPr>
          <a:xfrm>
            <a:off x="8165952" y="2003026"/>
            <a:ext cx="336149" cy="603240"/>
          </a:xfrm>
          <a:custGeom>
            <a:avLst/>
            <a:gdLst>
              <a:gd name="connsiteX0" fmla="*/ 23859 w 2166984"/>
              <a:gd name="connsiteY0" fmla="*/ 0 h 2895600"/>
              <a:gd name="connsiteX1" fmla="*/ 81009 w 2166984"/>
              <a:gd name="connsiteY1" fmla="*/ 695325 h 2895600"/>
              <a:gd name="connsiteX2" fmla="*/ 690609 w 2166984"/>
              <a:gd name="connsiteY2" fmla="*/ 942975 h 2895600"/>
              <a:gd name="connsiteX3" fmla="*/ 890634 w 2166984"/>
              <a:gd name="connsiteY3" fmla="*/ 1571625 h 2895600"/>
              <a:gd name="connsiteX4" fmla="*/ 1700259 w 2166984"/>
              <a:gd name="connsiteY4" fmla="*/ 1866900 h 2895600"/>
              <a:gd name="connsiteX5" fmla="*/ 1814559 w 2166984"/>
              <a:gd name="connsiteY5" fmla="*/ 2686050 h 2895600"/>
              <a:gd name="connsiteX6" fmla="*/ 2166984 w 2166984"/>
              <a:gd name="connsiteY6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6984" h="2895600">
                <a:moveTo>
                  <a:pt x="23859" y="0"/>
                </a:moveTo>
                <a:cubicBezTo>
                  <a:pt x="-3129" y="269081"/>
                  <a:pt x="-30116" y="538163"/>
                  <a:pt x="81009" y="695325"/>
                </a:cubicBezTo>
                <a:cubicBezTo>
                  <a:pt x="192134" y="852488"/>
                  <a:pt x="555672" y="796925"/>
                  <a:pt x="690609" y="942975"/>
                </a:cubicBezTo>
                <a:cubicBezTo>
                  <a:pt x="825547" y="1089025"/>
                  <a:pt x="722359" y="1417638"/>
                  <a:pt x="890634" y="1571625"/>
                </a:cubicBezTo>
                <a:cubicBezTo>
                  <a:pt x="1058909" y="1725612"/>
                  <a:pt x="1546272" y="1681163"/>
                  <a:pt x="1700259" y="1866900"/>
                </a:cubicBezTo>
                <a:cubicBezTo>
                  <a:pt x="1854247" y="2052638"/>
                  <a:pt x="1736772" y="2514600"/>
                  <a:pt x="1814559" y="2686050"/>
                </a:cubicBezTo>
                <a:cubicBezTo>
                  <a:pt x="1892346" y="2857500"/>
                  <a:pt x="2128884" y="2846388"/>
                  <a:pt x="2166984" y="2895600"/>
                </a:cubicBezTo>
              </a:path>
            </a:pathLst>
          </a:custGeom>
          <a:noFill/>
          <a:ln w="57150" cap="rnd">
            <a:gradFill flip="none" rotWithShape="1">
              <a:gsLst>
                <a:gs pos="18000">
                  <a:srgbClr val="FFCDCD"/>
                </a:gs>
                <a:gs pos="34000">
                  <a:srgbClr val="FF0000"/>
                </a:gs>
                <a:gs pos="0">
                  <a:schemeClr val="bg1"/>
                </a:gs>
                <a:gs pos="58000">
                  <a:srgbClr val="C00000"/>
                </a:gs>
                <a:gs pos="79000">
                  <a:srgbClr val="FF0000"/>
                </a:gs>
                <a:gs pos="100000">
                  <a:srgbClr val="C0000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C1ED83AA-E488-0DAD-B212-FE2F102C60C6}"/>
              </a:ext>
            </a:extLst>
          </p:cNvPr>
          <p:cNvSpPr/>
          <p:nvPr/>
        </p:nvSpPr>
        <p:spPr>
          <a:xfrm>
            <a:off x="8755847" y="1733575"/>
            <a:ext cx="148420" cy="15770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8" name="Connettore 2 175">
            <a:extLst>
              <a:ext uri="{FF2B5EF4-FFF2-40B4-BE49-F238E27FC236}">
                <a16:creationId xmlns:a16="http://schemas.microsoft.com/office/drawing/2014/main" id="{A7CC02C0-900D-958E-01A9-662AF48F6021}"/>
              </a:ext>
            </a:extLst>
          </p:cNvPr>
          <p:cNvCxnSpPr>
            <a:cxnSpLocks/>
          </p:cNvCxnSpPr>
          <p:nvPr/>
        </p:nvCxnSpPr>
        <p:spPr>
          <a:xfrm flipV="1">
            <a:off x="8903932" y="2001530"/>
            <a:ext cx="171779" cy="6165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2DA4EA39-9824-63F5-DC6D-0F86E0721A6A}"/>
              </a:ext>
            </a:extLst>
          </p:cNvPr>
          <p:cNvGrpSpPr/>
          <p:nvPr/>
        </p:nvGrpSpPr>
        <p:grpSpPr>
          <a:xfrm>
            <a:off x="3964111" y="2533581"/>
            <a:ext cx="737621" cy="365691"/>
            <a:chOff x="1908202" y="4851142"/>
            <a:chExt cx="737621" cy="365691"/>
          </a:xfrm>
        </p:grpSpPr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AD463126-60C5-E65F-B8DB-ABF8D7571D66}"/>
                </a:ext>
              </a:extLst>
            </p:cNvPr>
            <p:cNvGrpSpPr/>
            <p:nvPr/>
          </p:nvGrpSpPr>
          <p:grpSpPr>
            <a:xfrm>
              <a:off x="1908202" y="4870288"/>
              <a:ext cx="737621" cy="346545"/>
              <a:chOff x="10475768" y="2594580"/>
              <a:chExt cx="737621" cy="346545"/>
            </a:xfrm>
          </p:grpSpPr>
          <p:sp>
            <p:nvSpPr>
              <p:cNvPr id="522" name="CasellaDiTesto 61">
                <a:extLst>
                  <a:ext uri="{FF2B5EF4-FFF2-40B4-BE49-F238E27FC236}">
                    <a16:creationId xmlns:a16="http://schemas.microsoft.com/office/drawing/2014/main" id="{2AA3ED44-A89C-D7E3-F12B-2A99A4812D0C}"/>
                  </a:ext>
                </a:extLst>
              </p:cNvPr>
              <p:cNvSpPr txBox="1"/>
              <p:nvPr/>
            </p:nvSpPr>
            <p:spPr>
              <a:xfrm>
                <a:off x="10475768" y="2594580"/>
                <a:ext cx="73762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i="1" dirty="0">
                    <a:solidFill>
                      <a:srgbClr val="C00000"/>
                    </a:solidFill>
                    <a:latin typeface="Trade Gothic Next Light" panose="020B0403040303020004" pitchFamily="34" charset="0"/>
                  </a:rPr>
                  <a:t>R</a:t>
                </a:r>
                <a:r>
                  <a:rPr lang="it-IT" sz="1600" b="1" i="1" baseline="-25000" dirty="0">
                    <a:solidFill>
                      <a:srgbClr val="C00000"/>
                    </a:solidFill>
                    <a:latin typeface="Trade Gothic Next Light" panose="020B0403040303020004" pitchFamily="34" charset="0"/>
                  </a:rPr>
                  <a:t>TES</a:t>
                </a:r>
                <a:endParaRPr lang="it-IT" sz="1600" b="1" i="1" dirty="0">
                  <a:solidFill>
                    <a:srgbClr val="C00000"/>
                  </a:solidFill>
                  <a:latin typeface="Trade Gothic Next Light" panose="020B0403040303020004" pitchFamily="34" charset="0"/>
                </a:endParaRPr>
              </a:p>
            </p:txBody>
          </p:sp>
          <p:grpSp>
            <p:nvGrpSpPr>
              <p:cNvPr id="523" name="Gruppo 34">
                <a:extLst>
                  <a:ext uri="{FF2B5EF4-FFF2-40B4-BE49-F238E27FC236}">
                    <a16:creationId xmlns:a16="http://schemas.microsoft.com/office/drawing/2014/main" id="{97F96652-D0D5-FFED-B150-8BCCF0271666}"/>
                  </a:ext>
                </a:extLst>
              </p:cNvPr>
              <p:cNvGrpSpPr/>
              <p:nvPr/>
            </p:nvGrpSpPr>
            <p:grpSpPr>
              <a:xfrm>
                <a:off x="10921693" y="2623657"/>
                <a:ext cx="291696" cy="317468"/>
                <a:chOff x="16445442" y="23721167"/>
                <a:chExt cx="526521" cy="543559"/>
              </a:xfrm>
            </p:grpSpPr>
            <p:cxnSp>
              <p:nvCxnSpPr>
                <p:cNvPr id="524" name="Connettore 2 95">
                  <a:extLst>
                    <a:ext uri="{FF2B5EF4-FFF2-40B4-BE49-F238E27FC236}">
                      <a16:creationId xmlns:a16="http://schemas.microsoft.com/office/drawing/2014/main" id="{254F1A37-D4EC-056E-E88C-DCEF2AE308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45442" y="23753787"/>
                  <a:ext cx="526521" cy="492058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Connettore diritto 96">
                  <a:extLst>
                    <a:ext uri="{FF2B5EF4-FFF2-40B4-BE49-F238E27FC236}">
                      <a16:creationId xmlns:a16="http://schemas.microsoft.com/office/drawing/2014/main" id="{B700EFB2-D904-5A1D-5840-61323A2228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651404" y="23721167"/>
                  <a:ext cx="122475" cy="89909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Connettore diritto 97">
                  <a:extLst>
                    <a:ext uri="{FF2B5EF4-FFF2-40B4-BE49-F238E27FC236}">
                      <a16:creationId xmlns:a16="http://schemas.microsoft.com/office/drawing/2014/main" id="{F91F16AF-4CD4-08DF-8DCB-CDEF6BE6A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8" y="23801575"/>
                  <a:ext cx="180735" cy="8721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Connettore diritto 98">
                  <a:extLst>
                    <a:ext uri="{FF2B5EF4-FFF2-40B4-BE49-F238E27FC236}">
                      <a16:creationId xmlns:a16="http://schemas.microsoft.com/office/drawing/2014/main" id="{DA2D406D-181C-C461-1943-AA7A0E4F4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8" y="23884262"/>
                  <a:ext cx="169865" cy="5579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Connettore diritto 99">
                  <a:extLst>
                    <a:ext uri="{FF2B5EF4-FFF2-40B4-BE49-F238E27FC236}">
                      <a16:creationId xmlns:a16="http://schemas.microsoft.com/office/drawing/2014/main" id="{599C6868-DB10-64D5-0679-43377F974D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9" y="23934157"/>
                  <a:ext cx="169864" cy="6742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Connettore diritto 100">
                  <a:extLst>
                    <a:ext uri="{FF2B5EF4-FFF2-40B4-BE49-F238E27FC236}">
                      <a16:creationId xmlns:a16="http://schemas.microsoft.com/office/drawing/2014/main" id="{2E6B99CF-9D1F-1B0A-01FF-11A7DF2A24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9" y="23992995"/>
                  <a:ext cx="180734" cy="7034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Connettore diritto 101">
                  <a:extLst>
                    <a:ext uri="{FF2B5EF4-FFF2-40B4-BE49-F238E27FC236}">
                      <a16:creationId xmlns:a16="http://schemas.microsoft.com/office/drawing/2014/main" id="{E1F94A26-1A30-4325-BD26-869A6D2448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9" y="24065077"/>
                  <a:ext cx="191121" cy="6350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Connettore diritto 102">
                  <a:extLst>
                    <a:ext uri="{FF2B5EF4-FFF2-40B4-BE49-F238E27FC236}">
                      <a16:creationId xmlns:a16="http://schemas.microsoft.com/office/drawing/2014/main" id="{96CD5DE3-4071-C358-19D4-485FEF3A5F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8" y="24128577"/>
                  <a:ext cx="180735" cy="72207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Connettore diritto 103">
                  <a:extLst>
                    <a:ext uri="{FF2B5EF4-FFF2-40B4-BE49-F238E27FC236}">
                      <a16:creationId xmlns:a16="http://schemas.microsoft.com/office/drawing/2014/main" id="{B7EA4AFD-83D1-A32E-DB1D-43222F66E2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640361" y="24197166"/>
                  <a:ext cx="133517" cy="6756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21" name="Connettore diritto 96">
              <a:extLst>
                <a:ext uri="{FF2B5EF4-FFF2-40B4-BE49-F238E27FC236}">
                  <a16:creationId xmlns:a16="http://schemas.microsoft.com/office/drawing/2014/main" id="{5FE72716-E640-E584-3032-2E0B7F96C8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776" y="4851142"/>
              <a:ext cx="5582" cy="5806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B2961CA7-727F-A71D-2C11-42B6D4147DF1}"/>
              </a:ext>
            </a:extLst>
          </p:cNvPr>
          <p:cNvGrpSpPr/>
          <p:nvPr/>
        </p:nvGrpSpPr>
        <p:grpSpPr>
          <a:xfrm>
            <a:off x="3501620" y="1520846"/>
            <a:ext cx="300359" cy="511293"/>
            <a:chOff x="1514811" y="3845261"/>
            <a:chExt cx="300359" cy="297747"/>
          </a:xfrm>
        </p:grpSpPr>
        <p:sp>
          <p:nvSpPr>
            <p:cNvPr id="534" name="Arco 55">
              <a:extLst>
                <a:ext uri="{FF2B5EF4-FFF2-40B4-BE49-F238E27FC236}">
                  <a16:creationId xmlns:a16="http://schemas.microsoft.com/office/drawing/2014/main" id="{8CFFC582-84C3-AF4A-072C-0B4D0020213C}"/>
                </a:ext>
              </a:extLst>
            </p:cNvPr>
            <p:cNvSpPr/>
            <p:nvPr/>
          </p:nvSpPr>
          <p:spPr>
            <a:xfrm flipH="1">
              <a:off x="1514812" y="3845261"/>
              <a:ext cx="300358" cy="297747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35" name="Connettore 2 56">
              <a:extLst>
                <a:ext uri="{FF2B5EF4-FFF2-40B4-BE49-F238E27FC236}">
                  <a16:creationId xmlns:a16="http://schemas.microsoft.com/office/drawing/2014/main" id="{54C5311E-B306-0FCA-1AD7-B518E79B7A96}"/>
                </a:ext>
              </a:extLst>
            </p:cNvPr>
            <p:cNvCxnSpPr>
              <a:cxnSpLocks/>
            </p:cNvCxnSpPr>
            <p:nvPr/>
          </p:nvCxnSpPr>
          <p:spPr>
            <a:xfrm>
              <a:off x="1514811" y="3991746"/>
              <a:ext cx="0" cy="1079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F9691DF5-FDE0-BECC-C01C-9EFEC821BD2E}"/>
              </a:ext>
            </a:extLst>
          </p:cNvPr>
          <p:cNvGrpSpPr/>
          <p:nvPr/>
        </p:nvGrpSpPr>
        <p:grpSpPr>
          <a:xfrm>
            <a:off x="4132020" y="1678021"/>
            <a:ext cx="326037" cy="293454"/>
            <a:chOff x="1826051" y="4066512"/>
            <a:chExt cx="326037" cy="303847"/>
          </a:xfrm>
        </p:grpSpPr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3941FE79-8B34-A2A2-DAAC-27DBFB3DC88E}"/>
                </a:ext>
              </a:extLst>
            </p:cNvPr>
            <p:cNvSpPr/>
            <p:nvPr/>
          </p:nvSpPr>
          <p:spPr>
            <a:xfrm>
              <a:off x="1826051" y="4066512"/>
              <a:ext cx="326037" cy="303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AC568239-5F0E-D655-2905-706C64DA65D2}"/>
                </a:ext>
              </a:extLst>
            </p:cNvPr>
            <p:cNvGrpSpPr/>
            <p:nvPr/>
          </p:nvGrpSpPr>
          <p:grpSpPr>
            <a:xfrm flipH="1">
              <a:off x="1987631" y="4084961"/>
              <a:ext cx="146233" cy="171286"/>
              <a:chOff x="1318866" y="3765109"/>
              <a:chExt cx="300359" cy="297747"/>
            </a:xfrm>
          </p:grpSpPr>
          <p:sp>
            <p:nvSpPr>
              <p:cNvPr id="539" name="Arco 55">
                <a:extLst>
                  <a:ext uri="{FF2B5EF4-FFF2-40B4-BE49-F238E27FC236}">
                    <a16:creationId xmlns:a16="http://schemas.microsoft.com/office/drawing/2014/main" id="{3AA6319B-2F73-6180-B26C-5C0C1C97524E}"/>
                  </a:ext>
                </a:extLst>
              </p:cNvPr>
              <p:cNvSpPr/>
              <p:nvPr/>
            </p:nvSpPr>
            <p:spPr>
              <a:xfrm flipH="1">
                <a:off x="1318866" y="3765109"/>
                <a:ext cx="300359" cy="297747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40" name="Connettore 2 56">
                <a:extLst>
                  <a:ext uri="{FF2B5EF4-FFF2-40B4-BE49-F238E27FC236}">
                    <a16:creationId xmlns:a16="http://schemas.microsoft.com/office/drawing/2014/main" id="{858F6962-D8E5-7471-0659-0667DBC556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8866" y="3923696"/>
                <a:ext cx="0" cy="1079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100D8AC5-CA31-8F82-3930-5291773A979C}"/>
              </a:ext>
            </a:extLst>
          </p:cNvPr>
          <p:cNvGrpSpPr/>
          <p:nvPr/>
        </p:nvGrpSpPr>
        <p:grpSpPr>
          <a:xfrm>
            <a:off x="3967356" y="2536299"/>
            <a:ext cx="737621" cy="365691"/>
            <a:chOff x="1908202" y="4851142"/>
            <a:chExt cx="737621" cy="365691"/>
          </a:xfrm>
        </p:grpSpPr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E87C6B41-C8C2-46C9-25D5-F42BDE51B225}"/>
                </a:ext>
              </a:extLst>
            </p:cNvPr>
            <p:cNvGrpSpPr/>
            <p:nvPr/>
          </p:nvGrpSpPr>
          <p:grpSpPr>
            <a:xfrm>
              <a:off x="1908202" y="4870288"/>
              <a:ext cx="737621" cy="346545"/>
              <a:chOff x="10475768" y="2594580"/>
              <a:chExt cx="737621" cy="346545"/>
            </a:xfrm>
          </p:grpSpPr>
          <p:sp>
            <p:nvSpPr>
              <p:cNvPr id="544" name="CasellaDiTesto 61">
                <a:extLst>
                  <a:ext uri="{FF2B5EF4-FFF2-40B4-BE49-F238E27FC236}">
                    <a16:creationId xmlns:a16="http://schemas.microsoft.com/office/drawing/2014/main" id="{C129B7D3-6D16-B493-8B8C-DC26430FA956}"/>
                  </a:ext>
                </a:extLst>
              </p:cNvPr>
              <p:cNvSpPr txBox="1"/>
              <p:nvPr/>
            </p:nvSpPr>
            <p:spPr>
              <a:xfrm>
                <a:off x="10475768" y="2594580"/>
                <a:ext cx="73762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i="1" dirty="0">
                    <a:latin typeface="Trade Gothic Next Light" panose="020B0403040303020004" pitchFamily="34" charset="0"/>
                  </a:rPr>
                  <a:t>R</a:t>
                </a:r>
                <a:r>
                  <a:rPr lang="it-IT" sz="1600" b="1" i="1" baseline="-25000" dirty="0">
                    <a:latin typeface="Trade Gothic Next Light" panose="020B0403040303020004" pitchFamily="34" charset="0"/>
                  </a:rPr>
                  <a:t>TES</a:t>
                </a:r>
                <a:endParaRPr lang="it-IT" sz="1600" b="1" i="1" dirty="0">
                  <a:latin typeface="Trade Gothic Next Light" panose="020B0403040303020004" pitchFamily="34" charset="0"/>
                </a:endParaRPr>
              </a:p>
            </p:txBody>
          </p:sp>
          <p:grpSp>
            <p:nvGrpSpPr>
              <p:cNvPr id="545" name="Gruppo 34">
                <a:extLst>
                  <a:ext uri="{FF2B5EF4-FFF2-40B4-BE49-F238E27FC236}">
                    <a16:creationId xmlns:a16="http://schemas.microsoft.com/office/drawing/2014/main" id="{5E7B1D85-A97C-F2E4-40FD-2DCCE8F18849}"/>
                  </a:ext>
                </a:extLst>
              </p:cNvPr>
              <p:cNvGrpSpPr/>
              <p:nvPr/>
            </p:nvGrpSpPr>
            <p:grpSpPr>
              <a:xfrm>
                <a:off x="10921693" y="2623657"/>
                <a:ext cx="291696" cy="317468"/>
                <a:chOff x="16445442" y="23721167"/>
                <a:chExt cx="526521" cy="543559"/>
              </a:xfrm>
            </p:grpSpPr>
            <p:cxnSp>
              <p:nvCxnSpPr>
                <p:cNvPr id="546" name="Connettore 2 95">
                  <a:extLst>
                    <a:ext uri="{FF2B5EF4-FFF2-40B4-BE49-F238E27FC236}">
                      <a16:creationId xmlns:a16="http://schemas.microsoft.com/office/drawing/2014/main" id="{9A119B62-D569-D74F-1A0E-74C0754F4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45442" y="23753787"/>
                  <a:ext cx="526521" cy="49205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7" name="Connettore diritto 96">
                  <a:extLst>
                    <a:ext uri="{FF2B5EF4-FFF2-40B4-BE49-F238E27FC236}">
                      <a16:creationId xmlns:a16="http://schemas.microsoft.com/office/drawing/2014/main" id="{13EB156C-E92A-283A-E2A5-7AA284E1E2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651404" y="23721167"/>
                  <a:ext cx="122475" cy="8990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8" name="Connettore diritto 97">
                  <a:extLst>
                    <a:ext uri="{FF2B5EF4-FFF2-40B4-BE49-F238E27FC236}">
                      <a16:creationId xmlns:a16="http://schemas.microsoft.com/office/drawing/2014/main" id="{C6FE0A91-7EE2-6A2E-A9D1-630004198D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8" y="23801575"/>
                  <a:ext cx="180735" cy="872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Connettore diritto 98">
                  <a:extLst>
                    <a:ext uri="{FF2B5EF4-FFF2-40B4-BE49-F238E27FC236}">
                      <a16:creationId xmlns:a16="http://schemas.microsoft.com/office/drawing/2014/main" id="{BDEA2818-5E7A-E455-42D6-DA5922C1DC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8" y="23884262"/>
                  <a:ext cx="169865" cy="5579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Connettore diritto 99">
                  <a:extLst>
                    <a:ext uri="{FF2B5EF4-FFF2-40B4-BE49-F238E27FC236}">
                      <a16:creationId xmlns:a16="http://schemas.microsoft.com/office/drawing/2014/main" id="{E67EE63A-337B-EB46-78DF-7C6263F9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9" y="23934157"/>
                  <a:ext cx="169864" cy="67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Connettore diritto 100">
                  <a:extLst>
                    <a:ext uri="{FF2B5EF4-FFF2-40B4-BE49-F238E27FC236}">
                      <a16:creationId xmlns:a16="http://schemas.microsoft.com/office/drawing/2014/main" id="{928C0955-E857-FCA0-0A3F-1F55CA1BE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9" y="23992995"/>
                  <a:ext cx="180734" cy="7034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Connettore diritto 101">
                  <a:extLst>
                    <a:ext uri="{FF2B5EF4-FFF2-40B4-BE49-F238E27FC236}">
                      <a16:creationId xmlns:a16="http://schemas.microsoft.com/office/drawing/2014/main" id="{00A6A812-A19B-BEF7-E0EF-6C79620C4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9" y="24065077"/>
                  <a:ext cx="191121" cy="635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Connettore diritto 102">
                  <a:extLst>
                    <a:ext uri="{FF2B5EF4-FFF2-40B4-BE49-F238E27FC236}">
                      <a16:creationId xmlns:a16="http://schemas.microsoft.com/office/drawing/2014/main" id="{EE62EFBA-1D31-C591-8BBC-1B9B3A766B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8" y="24128577"/>
                  <a:ext cx="180735" cy="722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Connettore diritto 103">
                  <a:extLst>
                    <a:ext uri="{FF2B5EF4-FFF2-40B4-BE49-F238E27FC236}">
                      <a16:creationId xmlns:a16="http://schemas.microsoft.com/office/drawing/2014/main" id="{B3B013EF-A9A8-9280-4F30-42AFC13AE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640361" y="24197166"/>
                  <a:ext cx="133517" cy="675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43" name="Connettore diritto 96">
              <a:extLst>
                <a:ext uri="{FF2B5EF4-FFF2-40B4-BE49-F238E27FC236}">
                  <a16:creationId xmlns:a16="http://schemas.microsoft.com/office/drawing/2014/main" id="{497868A7-080A-D951-D608-E2C5CC3D4C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776" y="4851142"/>
              <a:ext cx="5582" cy="58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23AC3C0A-154F-0400-3B3A-F0D3B7B2FE5F}"/>
              </a:ext>
            </a:extLst>
          </p:cNvPr>
          <p:cNvGrpSpPr/>
          <p:nvPr/>
        </p:nvGrpSpPr>
        <p:grpSpPr>
          <a:xfrm>
            <a:off x="4142403" y="1675807"/>
            <a:ext cx="340105" cy="283877"/>
            <a:chOff x="1826051" y="4066512"/>
            <a:chExt cx="340105" cy="189735"/>
          </a:xfrm>
        </p:grpSpPr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EF324380-20A2-0269-7F4D-426FA42BBEC4}"/>
                </a:ext>
              </a:extLst>
            </p:cNvPr>
            <p:cNvSpPr/>
            <p:nvPr/>
          </p:nvSpPr>
          <p:spPr>
            <a:xfrm>
              <a:off x="1826051" y="4066512"/>
              <a:ext cx="340105" cy="187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AA136A92-DD4A-4BC0-7D6C-767CCFFA6AFC}"/>
                </a:ext>
              </a:extLst>
            </p:cNvPr>
            <p:cNvGrpSpPr/>
            <p:nvPr/>
          </p:nvGrpSpPr>
          <p:grpSpPr>
            <a:xfrm flipH="1">
              <a:off x="1987631" y="4084961"/>
              <a:ext cx="146233" cy="171286"/>
              <a:chOff x="1318866" y="3765109"/>
              <a:chExt cx="300359" cy="297747"/>
            </a:xfrm>
          </p:grpSpPr>
          <p:sp>
            <p:nvSpPr>
              <p:cNvPr id="558" name="Arco 55">
                <a:extLst>
                  <a:ext uri="{FF2B5EF4-FFF2-40B4-BE49-F238E27FC236}">
                    <a16:creationId xmlns:a16="http://schemas.microsoft.com/office/drawing/2014/main" id="{75370C60-D5A0-A511-2772-6ADA48EE3766}"/>
                  </a:ext>
                </a:extLst>
              </p:cNvPr>
              <p:cNvSpPr/>
              <p:nvPr/>
            </p:nvSpPr>
            <p:spPr>
              <a:xfrm flipH="1">
                <a:off x="1318866" y="3765109"/>
                <a:ext cx="300359" cy="297747"/>
              </a:xfrm>
              <a:prstGeom prst="arc">
                <a:avLst>
                  <a:gd name="adj1" fmla="val 16200000"/>
                  <a:gd name="adj2" fmla="val 68424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59" name="Connettore 2 56">
                <a:extLst>
                  <a:ext uri="{FF2B5EF4-FFF2-40B4-BE49-F238E27FC236}">
                    <a16:creationId xmlns:a16="http://schemas.microsoft.com/office/drawing/2014/main" id="{44F86A27-46FC-3D13-DBCF-ED99E6D7E2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8866" y="3923696"/>
                <a:ext cx="0" cy="1079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0" name="Rectangle 559">
            <a:extLst>
              <a:ext uri="{FF2B5EF4-FFF2-40B4-BE49-F238E27FC236}">
                <a16:creationId xmlns:a16="http://schemas.microsoft.com/office/drawing/2014/main" id="{2371EAFA-446B-1E9A-6764-51B3B7FA1111}"/>
              </a:ext>
            </a:extLst>
          </p:cNvPr>
          <p:cNvSpPr/>
          <p:nvPr/>
        </p:nvSpPr>
        <p:spPr>
          <a:xfrm>
            <a:off x="3342271" y="1447496"/>
            <a:ext cx="326037" cy="55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A2A15013-C851-B1ED-7CF2-31794ED3B836}"/>
              </a:ext>
            </a:extLst>
          </p:cNvPr>
          <p:cNvSpPr/>
          <p:nvPr/>
        </p:nvSpPr>
        <p:spPr>
          <a:xfrm>
            <a:off x="8042579" y="1937673"/>
            <a:ext cx="492406" cy="73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49BAE2F9-B1DF-FA57-1FC6-7A056EA78310}"/>
              </a:ext>
            </a:extLst>
          </p:cNvPr>
          <p:cNvSpPr/>
          <p:nvPr/>
        </p:nvSpPr>
        <p:spPr>
          <a:xfrm>
            <a:off x="8507114" y="2648839"/>
            <a:ext cx="1444079" cy="248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" name="Picture 562">
            <a:extLst>
              <a:ext uri="{FF2B5EF4-FFF2-40B4-BE49-F238E27FC236}">
                <a16:creationId xmlns:a16="http://schemas.microsoft.com/office/drawing/2014/main" id="{5E79765D-1431-6C4A-C4A8-9C4A6A4C3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82" t="76439" r="58190" b="2619"/>
          <a:stretch/>
        </p:blipFill>
        <p:spPr>
          <a:xfrm>
            <a:off x="8446639" y="2570984"/>
            <a:ext cx="313973" cy="343441"/>
          </a:xfrm>
          <a:prstGeom prst="rect">
            <a:avLst/>
          </a:prstGeom>
        </p:spPr>
      </p:pic>
      <p:sp>
        <p:nvSpPr>
          <p:cNvPr id="564" name="Rectangle 563">
            <a:extLst>
              <a:ext uri="{FF2B5EF4-FFF2-40B4-BE49-F238E27FC236}">
                <a16:creationId xmlns:a16="http://schemas.microsoft.com/office/drawing/2014/main" id="{D72243D1-1181-AE8A-95D7-CD687E06D062}"/>
              </a:ext>
            </a:extLst>
          </p:cNvPr>
          <p:cNvSpPr/>
          <p:nvPr/>
        </p:nvSpPr>
        <p:spPr>
          <a:xfrm>
            <a:off x="8575224" y="1627300"/>
            <a:ext cx="569839" cy="100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5" name="Picture 564">
            <a:extLst>
              <a:ext uri="{FF2B5EF4-FFF2-40B4-BE49-F238E27FC236}">
                <a16:creationId xmlns:a16="http://schemas.microsoft.com/office/drawing/2014/main" id="{160463F0-E69B-8E62-B9B4-103B3E14D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5" t="15889" r="47261" b="-948"/>
          <a:stretch/>
        </p:blipFill>
        <p:spPr>
          <a:xfrm>
            <a:off x="8284710" y="1577789"/>
            <a:ext cx="707400" cy="1394910"/>
          </a:xfrm>
          <a:prstGeom prst="rect">
            <a:avLst/>
          </a:prstGeom>
        </p:spPr>
      </p:pic>
      <p:sp>
        <p:nvSpPr>
          <p:cNvPr id="566" name="Oval 565">
            <a:extLst>
              <a:ext uri="{FF2B5EF4-FFF2-40B4-BE49-F238E27FC236}">
                <a16:creationId xmlns:a16="http://schemas.microsoft.com/office/drawing/2014/main" id="{548522E4-C0F0-B911-2AFB-E7C990D278B4}"/>
              </a:ext>
            </a:extLst>
          </p:cNvPr>
          <p:cNvSpPr/>
          <p:nvPr/>
        </p:nvSpPr>
        <p:spPr>
          <a:xfrm>
            <a:off x="8557850" y="2637031"/>
            <a:ext cx="148420" cy="15770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7" name="Connettore 2 177">
            <a:extLst>
              <a:ext uri="{FF2B5EF4-FFF2-40B4-BE49-F238E27FC236}">
                <a16:creationId xmlns:a16="http://schemas.microsoft.com/office/drawing/2014/main" id="{C975B566-AE74-0E63-F6AD-BD32A8F1D9EB}"/>
              </a:ext>
            </a:extLst>
          </p:cNvPr>
          <p:cNvCxnSpPr>
            <a:cxnSpLocks/>
          </p:cNvCxnSpPr>
          <p:nvPr/>
        </p:nvCxnSpPr>
        <p:spPr>
          <a:xfrm flipH="1">
            <a:off x="8502101" y="1669623"/>
            <a:ext cx="180496" cy="75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FD27B158-8A43-B6EF-5093-4F1D174D5BBB}"/>
              </a:ext>
            </a:extLst>
          </p:cNvPr>
          <p:cNvSpPr txBox="1"/>
          <p:nvPr/>
        </p:nvSpPr>
        <p:spPr>
          <a:xfrm>
            <a:off x="8817976" y="2538712"/>
            <a:ext cx="1624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w Cen MT" panose="020B0602020104020603" pitchFamily="34" charset="0"/>
              </a:rPr>
              <a:t>Bias</a:t>
            </a:r>
            <a:r>
              <a:rPr lang="it-IT" dirty="0">
                <a:latin typeface="Tw Cen MT" panose="020B0602020104020603" pitchFamily="34" charset="0"/>
              </a:rPr>
              <a:t> point</a:t>
            </a:r>
            <a:endParaRPr lang="en-US" dirty="0"/>
          </a:p>
        </p:txBody>
      </p:sp>
      <p:cxnSp>
        <p:nvCxnSpPr>
          <p:cNvPr id="21" name="Connettore diritto 26">
            <a:extLst>
              <a:ext uri="{FF2B5EF4-FFF2-40B4-BE49-F238E27FC236}">
                <a16:creationId xmlns:a16="http://schemas.microsoft.com/office/drawing/2014/main" id="{6671E639-CBAF-2EC6-A249-B0EB287D9DBE}"/>
              </a:ext>
            </a:extLst>
          </p:cNvPr>
          <p:cNvCxnSpPr>
            <a:cxnSpLocks/>
            <a:endCxn id="153" idx="4"/>
          </p:cNvCxnSpPr>
          <p:nvPr/>
        </p:nvCxnSpPr>
        <p:spPr>
          <a:xfrm flipV="1">
            <a:off x="2885346" y="2401921"/>
            <a:ext cx="7689" cy="6833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504">
            <a:extLst>
              <a:ext uri="{FF2B5EF4-FFF2-40B4-BE49-F238E27FC236}">
                <a16:creationId xmlns:a16="http://schemas.microsoft.com/office/drawing/2014/main" id="{9C5B0972-54F9-E6E5-9B94-777B8E423149}"/>
              </a:ext>
            </a:extLst>
          </p:cNvPr>
          <p:cNvSpPr txBox="1"/>
          <p:nvPr/>
        </p:nvSpPr>
        <p:spPr>
          <a:xfrm>
            <a:off x="463317" y="1074482"/>
            <a:ext cx="2071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 err="1">
                <a:latin typeface="Trade Gothic Next Light" panose="020B0403040303020004" pitchFamily="34" charset="0"/>
              </a:rPr>
              <a:t>T</a:t>
            </a:r>
            <a:r>
              <a:rPr lang="it-IT" sz="2400" b="1" i="1" baseline="-25000" dirty="0" err="1">
                <a:latin typeface="Trade Gothic Next Light" panose="020B0403040303020004" pitchFamily="34" charset="0"/>
              </a:rPr>
              <a:t>bath</a:t>
            </a:r>
            <a:r>
              <a:rPr lang="it-IT" sz="2400" b="1" dirty="0">
                <a:latin typeface="Tw Cen MT" panose="020B0602020104020603" pitchFamily="34" charset="0"/>
              </a:rPr>
              <a:t> &lt;</a:t>
            </a:r>
            <a:r>
              <a:rPr lang="it-IT" sz="2400" b="1" i="1" dirty="0">
                <a:latin typeface="Trade Gothic Next Light" panose="020B0403040303020004" pitchFamily="34" charset="0"/>
              </a:rPr>
              <a:t> T</a:t>
            </a:r>
            <a:r>
              <a:rPr lang="it-IT" sz="2400" b="1" i="1" baseline="-25000" dirty="0">
                <a:latin typeface="Trade Gothic Next Light" panose="020B0403040303020004" pitchFamily="34" charset="0"/>
              </a:rPr>
              <a:t>C</a:t>
            </a:r>
            <a:r>
              <a:rPr lang="it-IT" sz="2400" b="1" i="1" dirty="0">
                <a:latin typeface="Trade Gothic Next Light" panose="020B0403040303020004" pitchFamily="34" charset="0"/>
              </a:rPr>
              <a:t> /2</a:t>
            </a:r>
            <a:endParaRPr lang="en-US" sz="2400" b="1" dirty="0"/>
          </a:p>
        </p:txBody>
      </p:sp>
      <p:sp>
        <p:nvSpPr>
          <p:cNvPr id="4" name="Google Shape;234;p8">
            <a:extLst>
              <a:ext uri="{FF2B5EF4-FFF2-40B4-BE49-F238E27FC236}">
                <a16:creationId xmlns:a16="http://schemas.microsoft.com/office/drawing/2014/main" id="{34761B41-1BCC-9F23-2FC4-38F2AE357B4F}"/>
              </a:ext>
            </a:extLst>
          </p:cNvPr>
          <p:cNvSpPr/>
          <p:nvPr/>
        </p:nvSpPr>
        <p:spPr>
          <a:xfrm>
            <a:off x="287669" y="93182"/>
            <a:ext cx="9148659" cy="5847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2348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TES calorimeter</a:t>
            </a:r>
            <a:endParaRPr lang="it-IT" sz="3200" dirty="0">
              <a:solidFill>
                <a:srgbClr val="2348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0" animBg="1"/>
      <p:bldP spid="516" grpId="0" animBg="1"/>
      <p:bldP spid="517" grpId="0" animBg="1"/>
      <p:bldP spid="560" grpId="0" animBg="1"/>
      <p:bldP spid="561" grpId="0" animBg="1"/>
      <p:bldP spid="562" grpId="0" animBg="1"/>
      <p:bldP spid="564" grpId="0" animBg="1"/>
      <p:bldP spid="566" grpId="0" animBg="1"/>
      <p:bldP spid="568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umass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11312</TotalTime>
  <Words>963</Words>
  <Application>Microsoft Office PowerPoint</Application>
  <PresentationFormat>Widescreen</PresentationFormat>
  <Paragraphs>311</Paragraphs>
  <Slides>16</Slides>
  <Notes>16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Comic Sans MS</vt:lpstr>
      <vt:lpstr>Monotype Sorts</vt:lpstr>
      <vt:lpstr>Noto Sans Symbols</vt:lpstr>
      <vt:lpstr>Palatino Linotype</vt:lpstr>
      <vt:lpstr>Symbol</vt:lpstr>
      <vt:lpstr>Tahoma</vt:lpstr>
      <vt:lpstr>Times New Roman</vt:lpstr>
      <vt:lpstr>Trade Gothic Next Light</vt:lpstr>
      <vt:lpstr>Tw Cen MT</vt:lpstr>
      <vt:lpstr>Wingdings</vt:lpstr>
      <vt:lpstr>Tema di Office</vt:lpstr>
      <vt:lpstr>numass2022</vt:lpstr>
      <vt:lpstr>Graph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REPORT:  NIM3A300 260421</dc:title>
  <dc:creator>CryoLab</dc:creator>
  <cp:lastModifiedBy>Mauro Rajteri</cp:lastModifiedBy>
  <cp:revision>86</cp:revision>
  <dcterms:created xsi:type="dcterms:W3CDTF">2021-08-24T09:00:49Z</dcterms:created>
  <dcterms:modified xsi:type="dcterms:W3CDTF">2023-11-08T13:49:27Z</dcterms:modified>
</cp:coreProperties>
</file>