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1" r:id="rId3"/>
    <p:sldId id="467" r:id="rId4"/>
    <p:sldId id="465" r:id="rId5"/>
    <p:sldId id="406" r:id="rId6"/>
    <p:sldId id="402" r:id="rId7"/>
    <p:sldId id="482" r:id="rId8"/>
    <p:sldId id="481" r:id="rId9"/>
    <p:sldId id="470" r:id="rId10"/>
    <p:sldId id="484" r:id="rId11"/>
    <p:sldId id="483" r:id="rId12"/>
  </p:sldIdLst>
  <p:sldSz cx="9144000" cy="5422900"/>
  <p:notesSz cx="6858000" cy="9144000"/>
  <p:defaultTextStyle>
    <a:defPPr>
      <a:defRPr lang="it-IT"/>
    </a:defPPr>
    <a:lvl1pPr marL="0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8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8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7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7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6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5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4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608" y="-144"/>
      </p:cViewPr>
      <p:guideLst>
        <p:guide orient="horz" pos="17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F5B3D-B0C4-254C-A135-16EB6D5BA27C}" type="datetimeFigureOut">
              <a:rPr lang="it-IT" smtClean="0"/>
              <a:t>23/07/23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AC474-F1DA-594D-AD19-0FA9394946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677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DE87D-B25F-FC49-B4FF-BC9D52C4D7D8}" type="datetimeFigureOut">
              <a:rPr lang="it-IT" smtClean="0"/>
              <a:t>23/07/23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825C2-6256-9449-B688-09A1F847C2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224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457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457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8" algn="l" defTabSz="457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58" algn="l" defTabSz="457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97" algn="l" defTabSz="457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7" algn="l" defTabSz="457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6" algn="l" defTabSz="457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5" algn="l" defTabSz="457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684617"/>
            <a:ext cx="7772400" cy="11624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072977"/>
            <a:ext cx="6400800" cy="13858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gruppo di referaggio calcolo INFN, 24.7.2023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65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gruppo di referaggio calcolo INFN, 24.7.2023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6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17171"/>
            <a:ext cx="2057400" cy="462703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17171"/>
            <a:ext cx="6019800" cy="462703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gruppo di referaggio calcolo INFN, 24.7.2023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50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gruppo di referaggio calcolo INFN, 24.7.2023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39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484717"/>
            <a:ext cx="7772400" cy="10770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298460"/>
            <a:ext cx="7772400" cy="11862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gruppo di referaggio calcolo INFN, 24.7.2023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2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5347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65347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gruppo di referaggio calcolo INFN, 24.7.2023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03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13876"/>
            <a:ext cx="4040188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7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5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719762"/>
            <a:ext cx="4040188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1" y="1213876"/>
            <a:ext cx="4041775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7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5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1" y="1719762"/>
            <a:ext cx="4041775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gruppo di referaggio calcolo INFN, 24.7.2023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77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gruppo di referaggio calcolo INFN, 24.7.2023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40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gruppo di referaggio calcolo INFN, 24.7.2023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25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6" y="215912"/>
            <a:ext cx="3008313" cy="9188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15915"/>
            <a:ext cx="5111750" cy="46282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6" y="1134795"/>
            <a:ext cx="3008313" cy="3709415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900"/>
            </a:lvl4pPr>
            <a:lvl5pPr marL="1828558" indent="0">
              <a:buNone/>
              <a:defRPr sz="900"/>
            </a:lvl5pPr>
            <a:lvl6pPr marL="2285697" indent="0">
              <a:buNone/>
              <a:defRPr sz="900"/>
            </a:lvl6pPr>
            <a:lvl7pPr marL="2742837" indent="0">
              <a:buNone/>
              <a:defRPr sz="900"/>
            </a:lvl7pPr>
            <a:lvl8pPr marL="3199976" indent="0">
              <a:buNone/>
              <a:defRPr sz="900"/>
            </a:lvl8pPr>
            <a:lvl9pPr marL="3657115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gruppo di referaggio calcolo INFN, 24.7.2023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95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796031"/>
            <a:ext cx="5486400" cy="448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84546"/>
            <a:ext cx="5486400" cy="325374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9" indent="0">
              <a:buNone/>
              <a:defRPr sz="2400"/>
            </a:lvl3pPr>
            <a:lvl4pPr marL="1371418" indent="0">
              <a:buNone/>
              <a:defRPr sz="2000"/>
            </a:lvl4pPr>
            <a:lvl5pPr marL="1828558" indent="0">
              <a:buNone/>
              <a:defRPr sz="2000"/>
            </a:lvl5pPr>
            <a:lvl6pPr marL="2285697" indent="0">
              <a:buNone/>
              <a:defRPr sz="2000"/>
            </a:lvl6pPr>
            <a:lvl7pPr marL="2742837" indent="0">
              <a:buNone/>
              <a:defRPr sz="2000"/>
            </a:lvl7pPr>
            <a:lvl8pPr marL="3199976" indent="0">
              <a:buNone/>
              <a:defRPr sz="2000"/>
            </a:lvl8pPr>
            <a:lvl9pPr marL="3657115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244174"/>
            <a:ext cx="5486400" cy="636437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900"/>
            </a:lvl4pPr>
            <a:lvl5pPr marL="1828558" indent="0">
              <a:buNone/>
              <a:defRPr sz="900"/>
            </a:lvl5pPr>
            <a:lvl6pPr marL="2285697" indent="0">
              <a:buNone/>
              <a:defRPr sz="900"/>
            </a:lvl6pPr>
            <a:lvl7pPr marL="2742837" indent="0">
              <a:buNone/>
              <a:defRPr sz="900"/>
            </a:lvl7pPr>
            <a:lvl8pPr marL="3199976" indent="0">
              <a:buNone/>
              <a:defRPr sz="900"/>
            </a:lvl8pPr>
            <a:lvl9pPr marL="3657115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gruppo di referaggio calcolo INFN, 24.7.2023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4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17167"/>
            <a:ext cx="8229600" cy="903817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65347"/>
            <a:ext cx="8229600" cy="35788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1" y="5026228"/>
            <a:ext cx="1606550" cy="288719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91837" y="5026228"/>
            <a:ext cx="4730751" cy="288719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Riunione gruppo di referaggio calcolo INFN, 24.7.2023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874001" y="5026228"/>
            <a:ext cx="812800" cy="288719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29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1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4571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2" indent="-285712" algn="l" defTabSz="4571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8" indent="-228570" algn="l" defTabSz="4571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8" indent="-228570" algn="l" defTabSz="4571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7" indent="-228570" algn="l" defTabSz="4571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6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6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5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5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8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7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7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5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04283" y="474637"/>
            <a:ext cx="8591550" cy="255453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Referaggio</a:t>
            </a:r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 calcolo CSN1:</a:t>
            </a:r>
            <a:endParaRPr lang="it-IT" sz="40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it-IT" sz="3600" b="1" dirty="0" smtClean="0">
                <a:solidFill>
                  <a:srgbClr val="FF0000"/>
                </a:solidFill>
                <a:latin typeface="Arial"/>
                <a:cs typeface="Arial"/>
              </a:rPr>
              <a:t>ATLAS e CMS</a:t>
            </a:r>
            <a:endParaRPr lang="it-IT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139" indent="-457139">
              <a:lnSpc>
                <a:spcPct val="150000"/>
              </a:lnSpc>
              <a:buFont typeface="Arial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Arial"/>
                <a:cs typeface="Arial"/>
              </a:rPr>
              <a:t>scambi preliminari con RNC</a:t>
            </a:r>
            <a:endParaRPr lang="it-IT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139" indent="-457139">
              <a:buFont typeface="Arial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Arial"/>
                <a:cs typeface="Arial"/>
              </a:rPr>
              <a:t>previsioni </a:t>
            </a:r>
            <a:r>
              <a:rPr lang="it-IT" sz="2400" dirty="0" smtClean="0">
                <a:solidFill>
                  <a:srgbClr val="000000"/>
                </a:solidFill>
                <a:latin typeface="Arial"/>
                <a:cs typeface="Arial"/>
              </a:rPr>
              <a:t>crescita </a:t>
            </a:r>
            <a:r>
              <a:rPr lang="it-IT" sz="2400" dirty="0" smtClean="0">
                <a:solidFill>
                  <a:srgbClr val="000000"/>
                </a:solidFill>
                <a:latin typeface="Arial"/>
                <a:cs typeface="Arial"/>
              </a:rPr>
              <a:t>e </a:t>
            </a:r>
            <a:r>
              <a:rPr lang="it-IT" sz="2400" dirty="0" smtClean="0">
                <a:solidFill>
                  <a:srgbClr val="000000"/>
                </a:solidFill>
                <a:latin typeface="Arial"/>
                <a:cs typeface="Arial"/>
              </a:rPr>
              <a:t>rimpiazzi (solo Tier-</a:t>
            </a:r>
            <a:r>
              <a:rPr lang="it-IT" sz="24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it-IT" sz="24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457139" indent="-457139">
              <a:buFont typeface="Arial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Arial"/>
                <a:cs typeface="Arial"/>
              </a:rPr>
              <a:t>stato richieste nel DB e riunione di settembre</a:t>
            </a:r>
            <a:endParaRPr lang="it-IT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366435" y="3280992"/>
            <a:ext cx="6400800" cy="1809839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>
            <a:lvl1pPr marL="0" indent="0" algn="ctr" defTabSz="457139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39" indent="0" algn="ctr" defTabSz="457139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79" indent="0" algn="ctr" defTabSz="45713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18" indent="0" algn="ctr" defTabSz="45713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58" indent="0" algn="ctr" defTabSz="45713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697" indent="0" algn="ctr" defTabSz="45713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37" indent="0" algn="ctr" defTabSz="45713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976" indent="0" algn="ctr" defTabSz="45713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15" indent="0" algn="ctr" defTabSz="45713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>
                <a:latin typeface="Arial"/>
                <a:cs typeface="Arial"/>
              </a:rPr>
              <a:t>Domenico Elia</a:t>
            </a:r>
          </a:p>
          <a:p>
            <a:endParaRPr lang="it-IT" sz="1400" dirty="0" smtClean="0"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Riunione gruppo </a:t>
            </a:r>
            <a:r>
              <a:rPr lang="it-IT" sz="2400" dirty="0" err="1" smtClean="0">
                <a:latin typeface="Arial"/>
                <a:cs typeface="Arial"/>
              </a:rPr>
              <a:t>referaggio</a:t>
            </a:r>
            <a:r>
              <a:rPr lang="it-IT" sz="2400" dirty="0" smtClean="0">
                <a:latin typeface="Arial"/>
                <a:cs typeface="Arial"/>
              </a:rPr>
              <a:t> calcolo INFN</a:t>
            </a:r>
          </a:p>
          <a:p>
            <a:r>
              <a:rPr lang="it-IT" sz="2400" dirty="0" smtClean="0">
                <a:latin typeface="Arial"/>
                <a:cs typeface="Arial"/>
              </a:rPr>
              <a:t>24 Luglio 2023</a:t>
            </a:r>
            <a:endParaRPr lang="it-IT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83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Riunione gruppo di referaggio calcolo INFN, 24.7.2023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10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4" y="826697"/>
            <a:ext cx="850688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CMS:</a:t>
            </a:r>
            <a:endParaRPr lang="it-IT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199" y="145001"/>
            <a:ext cx="8229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Previsione crescita e rimpiazzi T2</a:t>
            </a:r>
            <a:endParaRPr lang="it-IT" sz="3200" dirty="0">
              <a:latin typeface="Arial"/>
              <a:cs typeface="Arial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849371" y="665820"/>
            <a:ext cx="10700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Arial"/>
                <a:cs typeface="Arial"/>
              </a:rPr>
              <a:t>D. Spiga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8" name="Immagine 7" descr="Schermata 2023-07-24 alle 09.05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17" y="1288350"/>
            <a:ext cx="7006166" cy="37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6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Riunione gruppo di referaggio calcolo INFN, 24.7.2023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11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4" y="826697"/>
            <a:ext cx="8506883" cy="420011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Richieste nel DB e commenti finali:</a:t>
            </a:r>
            <a:endParaRPr lang="it-IT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12" indent="-285712">
              <a:lnSpc>
                <a:spcPct val="150000"/>
              </a:lnSpc>
              <a:buFont typeface="Arial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ATLAS: richieste nel DB per LNF e MI, </a:t>
            </a:r>
            <a:r>
              <a:rPr lang="it-IT" sz="2000" dirty="0" smtClean="0">
                <a:solidFill>
                  <a:srgbClr val="FF0000"/>
                </a:solidFill>
                <a:latin typeface="Arial"/>
                <a:cs typeface="Arial"/>
              </a:rPr>
              <a:t>da inserire per NA e Roma1</a:t>
            </a:r>
            <a:endParaRPr lang="it-IT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12" indent="-285712">
              <a:lnSpc>
                <a:spcPct val="150000"/>
              </a:lnSpc>
              <a:buFont typeface="Arial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CMS: richieste nel DB per BA, LNL, Roma1, </a:t>
            </a:r>
            <a:r>
              <a:rPr lang="it-IT" sz="2000" dirty="0" smtClean="0">
                <a:solidFill>
                  <a:srgbClr val="FF0000"/>
                </a:solidFill>
                <a:latin typeface="Arial"/>
                <a:cs typeface="Arial"/>
              </a:rPr>
              <a:t>da inserire PI</a:t>
            </a:r>
            <a:endParaRPr lang="it-IT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42852" lvl="1" indent="-285712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in corso di esplorazione estensioni di garanzia </a:t>
            </a:r>
            <a:r>
              <a:rPr lang="it-IT" sz="1600" dirty="0" err="1" smtClean="0">
                <a:latin typeface="Arial"/>
                <a:cs typeface="Arial"/>
              </a:rPr>
              <a:t>storage</a:t>
            </a:r>
            <a:endParaRPr lang="it-IT" sz="1600" dirty="0">
              <a:latin typeface="Arial"/>
              <a:cs typeface="Arial"/>
            </a:endParaRPr>
          </a:p>
          <a:p>
            <a:pPr marL="742852" lvl="1" indent="-285712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con 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~25 k€/anno spostare in avanti ~200 k€ di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storage</a:t>
            </a:r>
            <a:r>
              <a:rPr lang="it-IT" sz="1600" dirty="0" smtClean="0">
                <a:latin typeface="Arial"/>
                <a:cs typeface="Arial"/>
              </a:rPr>
              <a:t>, da valutare (anche futuro)  </a:t>
            </a:r>
            <a:r>
              <a:rPr lang="it-IT" sz="1600" dirty="0" smtClean="0">
                <a:latin typeface="Arial"/>
                <a:cs typeface="Arial"/>
              </a:rPr>
              <a:t> </a:t>
            </a:r>
          </a:p>
          <a:p>
            <a:pPr marL="285712" indent="-285712">
              <a:lnSpc>
                <a:spcPct val="150000"/>
              </a:lnSpc>
              <a:buFont typeface="Arial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verifica copertura con risorse da gare PNRR 2023 (con Claudio G)</a:t>
            </a:r>
            <a:endParaRPr lang="it-IT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852" lvl="1" indent="-285712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~7 PBN scoperti (LNL, PI e Roma1),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benchè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più che compensata in altre sedi</a:t>
            </a:r>
          </a:p>
          <a:p>
            <a:pPr marL="742852" lvl="1" indent="-285712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IBiSCo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: assunta copertura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pledge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2023 (a BA, CT e NA), nulla per ora per 2024 </a:t>
            </a:r>
          </a:p>
          <a:p>
            <a:pPr marL="285712" indent="-285712">
              <a:lnSpc>
                <a:spcPct val="150000"/>
              </a:lnSpc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per riunione di settembre:</a:t>
            </a:r>
            <a:r>
              <a:rPr lang="it-IT" sz="1600" dirty="0" smtClean="0">
                <a:latin typeface="Arial"/>
                <a:cs typeface="Arial"/>
              </a:rPr>
              <a:t> </a:t>
            </a:r>
          </a:p>
          <a:p>
            <a:pPr marL="742852" lvl="1" indent="-285712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contributo attività R&amp;D, dettaglio </a:t>
            </a:r>
            <a:r>
              <a:rPr lang="it-IT" sz="1600" dirty="0">
                <a:latin typeface="Arial"/>
                <a:cs typeface="Arial"/>
              </a:rPr>
              <a:t>stato </a:t>
            </a:r>
            <a:r>
              <a:rPr lang="it-IT" sz="1600" dirty="0" smtClean="0">
                <a:latin typeface="Arial"/>
                <a:cs typeface="Arial"/>
              </a:rPr>
              <a:t>risorse e </a:t>
            </a:r>
            <a:r>
              <a:rPr lang="it-IT" sz="1600" dirty="0">
                <a:latin typeface="Arial"/>
                <a:cs typeface="Arial"/>
              </a:rPr>
              <a:t>performance dei </a:t>
            </a:r>
            <a:r>
              <a:rPr lang="it-IT" sz="1600" dirty="0" smtClean="0">
                <a:latin typeface="Arial"/>
                <a:cs typeface="Arial"/>
              </a:rPr>
              <a:t>siti nell’ultimo anno</a:t>
            </a:r>
          </a:p>
          <a:p>
            <a:pPr marL="742852" lvl="1" indent="-285712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approfondimento impatto </a:t>
            </a:r>
            <a:r>
              <a:rPr lang="it-IT" sz="1600" dirty="0">
                <a:latin typeface="Arial"/>
                <a:cs typeface="Arial"/>
              </a:rPr>
              <a:t>conflitto in </a:t>
            </a:r>
            <a:r>
              <a:rPr lang="it-IT" sz="1600" dirty="0" smtClean="0">
                <a:latin typeface="Arial"/>
                <a:cs typeface="Arial"/>
              </a:rPr>
              <a:t>Ucraina e priorità richiesta TAPE per CMS</a:t>
            </a:r>
          </a:p>
          <a:p>
            <a:pPr marL="742852" lvl="1" indent="-285712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mitigazione richieste T2 (per CMS) e gestione dismissioni prossimi anni</a:t>
            </a:r>
            <a:endParaRPr lang="it-IT" sz="1600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199" y="145001"/>
            <a:ext cx="8229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Richieste T2 2024</a:t>
            </a:r>
            <a:endParaRPr lang="it-IT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482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Riunione gruppo di referaggio calcolo INFN, 24.7.2023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2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4" y="826697"/>
            <a:ext cx="8506883" cy="418472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Preparazione richieste</a:t>
            </a:r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 e </a:t>
            </a:r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riunione di</a:t>
            </a:r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 settembre:</a:t>
            </a:r>
            <a:endParaRPr lang="it-IT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12" indent="-285712">
              <a:lnSpc>
                <a:spcPct val="150000"/>
              </a:lnSpc>
              <a:buFont typeface="Arial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stato risorse nei siti, utilizzo risorse IT nell’ultimo anno </a:t>
            </a:r>
            <a:r>
              <a:rPr lang="it-IT" sz="2000" dirty="0" err="1" smtClean="0">
                <a:solidFill>
                  <a:srgbClr val="000000"/>
                </a:solidFill>
                <a:latin typeface="Arial"/>
                <a:cs typeface="Arial"/>
              </a:rPr>
              <a:t>etc</a:t>
            </a:r>
            <a:endParaRPr lang="it-IT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12" indent="-285712">
              <a:lnSpc>
                <a:spcPct val="150000"/>
              </a:lnSpc>
              <a:buFont typeface="Arial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definizione richieste Tier-1 e Tier-2:</a:t>
            </a:r>
            <a:endParaRPr lang="it-IT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852" lvl="1" indent="-285712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richieste esperimenti interamente approvate da C-RSG (CERN-RRB-2023-012) </a:t>
            </a:r>
          </a:p>
          <a:p>
            <a:pPr marL="742852" lvl="1" indent="-285712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ATLAS: share invariato </a:t>
            </a:r>
            <a:r>
              <a:rPr lang="it-IT" sz="1600" dirty="0" smtClean="0">
                <a:latin typeface="Arial"/>
                <a:cs typeface="Arial"/>
                <a:sym typeface="Wingdings"/>
              </a:rPr>
              <a:t>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>
                <a:latin typeface="Arial"/>
                <a:cs typeface="Arial"/>
              </a:rPr>
              <a:t>9% </a:t>
            </a:r>
            <a:r>
              <a:rPr lang="it-IT" sz="1600" dirty="0" smtClean="0">
                <a:latin typeface="Arial"/>
                <a:cs typeface="Arial"/>
              </a:rPr>
              <a:t>CPU e </a:t>
            </a:r>
            <a:r>
              <a:rPr lang="it-IT" sz="1600" dirty="0">
                <a:latin typeface="Arial"/>
                <a:cs typeface="Arial"/>
              </a:rPr>
              <a:t>7% </a:t>
            </a:r>
            <a:r>
              <a:rPr lang="it-IT" sz="1600" dirty="0" smtClean="0">
                <a:latin typeface="Arial"/>
                <a:cs typeface="Arial"/>
              </a:rPr>
              <a:t>DISK @T2, </a:t>
            </a:r>
            <a:r>
              <a:rPr lang="it-IT" sz="1600" dirty="0">
                <a:latin typeface="Arial"/>
                <a:cs typeface="Arial"/>
              </a:rPr>
              <a:t>9% </a:t>
            </a:r>
            <a:r>
              <a:rPr lang="it-IT" sz="1600" dirty="0" smtClean="0">
                <a:latin typeface="Arial"/>
                <a:cs typeface="Arial"/>
              </a:rPr>
              <a:t>@</a:t>
            </a:r>
            <a:r>
              <a:rPr lang="it-IT" sz="1600" dirty="0" smtClean="0">
                <a:latin typeface="Arial"/>
                <a:cs typeface="Arial"/>
              </a:rPr>
              <a:t>T1</a:t>
            </a:r>
          </a:p>
          <a:p>
            <a:pPr marL="742852" lvl="1" indent="-285712">
              <a:lnSpc>
                <a:spcPct val="80000"/>
              </a:lnSpc>
              <a:buFont typeface="Wingdings" charset="2"/>
              <a:buChar char="ü"/>
            </a:pP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CMS:</a:t>
            </a:r>
            <a:r>
              <a:rPr lang="it-IT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it-IT" sz="1600" dirty="0" smtClean="0">
                <a:latin typeface="Arial"/>
                <a:cs typeface="Arial"/>
              </a:rPr>
              <a:t>share </a:t>
            </a:r>
            <a:r>
              <a:rPr lang="it-IT" sz="1600" dirty="0" smtClean="0">
                <a:latin typeface="Arial"/>
                <a:cs typeface="Arial"/>
              </a:rPr>
              <a:t>invariato </a:t>
            </a:r>
            <a:r>
              <a:rPr lang="it-IT" sz="1600" dirty="0" smtClean="0">
                <a:latin typeface="Arial"/>
                <a:cs typeface="Arial"/>
              </a:rPr>
              <a:t>T2 </a:t>
            </a:r>
            <a:r>
              <a:rPr lang="it-IT" sz="1600" dirty="0" smtClean="0">
                <a:latin typeface="Arial"/>
                <a:cs typeface="Arial"/>
                <a:sym typeface="Wingdings"/>
              </a:rPr>
              <a:t>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13% come per </a:t>
            </a:r>
            <a:r>
              <a:rPr lang="it-IT" sz="1600" dirty="0" smtClean="0">
                <a:latin typeface="Arial"/>
                <a:cs typeface="Arial"/>
              </a:rPr>
              <a:t>2023 (frazione IT in CMS al 14% </a:t>
            </a:r>
            <a:r>
              <a:rPr lang="it-IT" sz="1600" dirty="0" smtClean="0">
                <a:latin typeface="Arial"/>
                <a:cs typeface="Arial"/>
              </a:rPr>
              <a:t>dal ‘24)</a:t>
            </a:r>
            <a:endParaRPr lang="it-IT" sz="1600" dirty="0">
              <a:latin typeface="Arial"/>
              <a:cs typeface="Arial"/>
            </a:endParaRPr>
          </a:p>
          <a:p>
            <a:pPr marL="914280" lvl="2">
              <a:lnSpc>
                <a:spcPct val="110000"/>
              </a:lnSpc>
            </a:pPr>
            <a:r>
              <a:rPr lang="it-IT" sz="1600" dirty="0" smtClean="0">
                <a:latin typeface="Arial"/>
                <a:cs typeface="Arial"/>
              </a:rPr>
              <a:t>		doppio </a:t>
            </a:r>
            <a:r>
              <a:rPr lang="it-IT" sz="1600" dirty="0" smtClean="0">
                <a:latin typeface="Arial"/>
                <a:cs typeface="Arial"/>
              </a:rPr>
              <a:t>scenario share </a:t>
            </a:r>
            <a:r>
              <a:rPr lang="it-IT" sz="1600" dirty="0" smtClean="0">
                <a:latin typeface="Arial"/>
                <a:cs typeface="Arial"/>
              </a:rPr>
              <a:t>T1 </a:t>
            </a:r>
            <a:r>
              <a:rPr lang="it-IT" sz="1600" dirty="0" smtClean="0">
                <a:latin typeface="Arial"/>
                <a:cs typeface="Arial"/>
                <a:sym typeface="Wingdings"/>
              </a:rPr>
              <a:t>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13% vs 15% (rinormalizzato per assenza JINR</a:t>
            </a:r>
            <a:r>
              <a:rPr lang="it-IT" sz="1600" dirty="0" smtClean="0">
                <a:latin typeface="Arial"/>
                <a:cs typeface="Arial"/>
              </a:rPr>
              <a:t>)</a:t>
            </a:r>
          </a:p>
          <a:p>
            <a:pPr marL="285712" indent="-285712">
              <a:lnSpc>
                <a:spcPct val="150000"/>
              </a:lnSpc>
              <a:buFont typeface="Arial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indicazioni per richieste Tier-2 nel DB:  </a:t>
            </a:r>
            <a:endParaRPr lang="it-IT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852" lvl="1" indent="-285712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monetizzazione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: CPU </a:t>
            </a: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10 €/HS06, DISK 120 €/TB-N, TAPE 10 €/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TB</a:t>
            </a:r>
          </a:p>
          <a:p>
            <a:pPr marL="742852" lvl="1" indent="-285712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richieste siti CPU, DISK e 7% CPU+DISK </a:t>
            </a:r>
            <a:r>
              <a:rPr lang="it-IT" sz="1600" dirty="0" err="1" smtClean="0">
                <a:solidFill>
                  <a:srgbClr val="000000"/>
                </a:solidFill>
                <a:latin typeface="Arial"/>
                <a:cs typeface="Arial"/>
              </a:rPr>
              <a:t>overhead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 server 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 su sigla@CSN1 </a:t>
            </a:r>
          </a:p>
          <a:p>
            <a:pPr marL="742852" lvl="1" indent="-285712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richieste 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siti per </a:t>
            </a:r>
            <a:r>
              <a:rPr lang="it-IT" sz="1600" dirty="0" err="1" smtClean="0">
                <a:solidFill>
                  <a:srgbClr val="000000"/>
                </a:solidFill>
                <a:latin typeface="Arial"/>
                <a:cs typeface="Arial"/>
              </a:rPr>
              <a:t>overhead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 rete (</a:t>
            </a:r>
            <a:r>
              <a:rPr lang="pt-BR" sz="1600" dirty="0">
                <a:solidFill>
                  <a:srgbClr val="000000"/>
                </a:solidFill>
                <a:latin typeface="Arial"/>
                <a:cs typeface="Arial"/>
              </a:rPr>
              <a:t>6% CPU + 5% disco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 su </a:t>
            </a:r>
            <a:r>
              <a:rPr lang="it-IT" sz="1600" dirty="0" err="1" smtClean="0">
                <a:solidFill>
                  <a:srgbClr val="000000"/>
                </a:solidFill>
                <a:latin typeface="Arial"/>
                <a:cs typeface="Arial"/>
              </a:rPr>
              <a:t>Datacloud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it-IT" sz="1600" dirty="0">
              <a:latin typeface="Arial"/>
              <a:cs typeface="Arial"/>
            </a:endParaRPr>
          </a:p>
          <a:p>
            <a:pPr marL="285712" indent="-285712">
              <a:lnSpc>
                <a:spcPct val="150000"/>
              </a:lnSpc>
              <a:buFont typeface="Arial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richieste </a:t>
            </a:r>
            <a:r>
              <a:rPr lang="it-IT" sz="2000" dirty="0">
                <a:solidFill>
                  <a:srgbClr val="000000"/>
                </a:solidFill>
                <a:latin typeface="Arial"/>
                <a:cs typeface="Arial"/>
              </a:rPr>
              <a:t>Tier</a:t>
            </a:r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-1: inserite centralmente in CALC1_TIER1 @CNAF</a:t>
            </a:r>
            <a:endParaRPr lang="it-IT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199" y="145001"/>
            <a:ext cx="8229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Scambi preliminari con RNC</a:t>
            </a:r>
            <a:endParaRPr lang="it-IT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56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Riunione gruppo di referaggio calcolo INFN, 24.7.2023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3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4" y="826697"/>
            <a:ext cx="850688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ATLAS:</a:t>
            </a:r>
            <a:endParaRPr lang="it-IT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199" y="145001"/>
            <a:ext cx="8229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Previsione crescita T1</a:t>
            </a:r>
            <a:endParaRPr lang="it-IT" sz="3200" dirty="0">
              <a:latin typeface="Arial"/>
              <a:cs typeface="Arial"/>
            </a:endParaRPr>
          </a:p>
        </p:txBody>
      </p:sp>
      <p:pic>
        <p:nvPicPr>
          <p:cNvPr id="7" name="Immagine 6" descr="Schermata 2023-07-23 alle 19.21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9" y="1288349"/>
            <a:ext cx="7893052" cy="3570837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4545706" y="2561292"/>
            <a:ext cx="724793" cy="10160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529707" y="2163846"/>
            <a:ext cx="1005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>
                <a:latin typeface="Arial"/>
                <a:cs typeface="Arial"/>
              </a:rPr>
              <a:t>ATLAS IT 2024</a:t>
            </a:r>
          </a:p>
          <a:p>
            <a:pPr algn="ctr"/>
            <a:r>
              <a:rPr lang="it-IT" sz="900" b="1" dirty="0" err="1" smtClean="0">
                <a:latin typeface="Arial"/>
                <a:cs typeface="Arial"/>
              </a:rPr>
              <a:t>pledge</a:t>
            </a:r>
            <a:endParaRPr lang="it-IT" sz="900" b="1" dirty="0">
              <a:latin typeface="Arial"/>
              <a:cs typeface="Arial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5302248" y="3545590"/>
            <a:ext cx="843938" cy="3916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508750" y="914440"/>
            <a:ext cx="251959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Arial"/>
                <a:cs typeface="Arial"/>
              </a:rPr>
              <a:t>L. Carminati, L. Rinaldi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67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Riunione gruppo di referaggio calcolo INFN, 24.7.2023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4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4" y="826697"/>
            <a:ext cx="850688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CMS:</a:t>
            </a:r>
            <a:endParaRPr lang="it-IT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199" y="145001"/>
            <a:ext cx="8229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Previsione crescita T1</a:t>
            </a:r>
            <a:endParaRPr lang="it-IT" sz="3200" dirty="0">
              <a:latin typeface="Arial"/>
              <a:cs typeface="Arial"/>
            </a:endParaRPr>
          </a:p>
        </p:txBody>
      </p:sp>
      <p:pic>
        <p:nvPicPr>
          <p:cNvPr id="13" name="Immagine 12" descr="Schermata 2023-07-01 alle 15.51.2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/>
          <a:stretch/>
        </p:blipFill>
        <p:spPr>
          <a:xfrm>
            <a:off x="582083" y="1492323"/>
            <a:ext cx="8265584" cy="340537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630333" y="1247183"/>
            <a:ext cx="1849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Share 13%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555058" y="3548106"/>
            <a:ext cx="1849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Share 15%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040182" y="712858"/>
            <a:ext cx="287920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/>
                <a:cs typeface="Arial"/>
              </a:rPr>
              <a:t>Scenario di riferimento per </a:t>
            </a:r>
            <a:r>
              <a:rPr lang="it-IT" sz="1400" dirty="0" err="1" smtClean="0">
                <a:latin typeface="Arial"/>
                <a:cs typeface="Arial"/>
              </a:rPr>
              <a:t>pledge</a:t>
            </a:r>
            <a:endParaRPr lang="it-IT" sz="1400" dirty="0" smtClean="0">
              <a:latin typeface="Arial"/>
              <a:cs typeface="Arial"/>
            </a:endParaRPr>
          </a:p>
          <a:p>
            <a:r>
              <a:rPr lang="it-IT" sz="1400" dirty="0" smtClean="0">
                <a:latin typeface="Arial"/>
                <a:cs typeface="Arial"/>
              </a:rPr>
              <a:t>nel DB (</a:t>
            </a:r>
            <a:r>
              <a:rPr lang="it-IT" sz="1400" dirty="0" smtClean="0">
                <a:latin typeface="Arial"/>
                <a:cs typeface="Arial"/>
              </a:rPr>
              <a:t>dismissioni escluse)</a:t>
            </a:r>
            <a:endParaRPr lang="it-IT" sz="1400" dirty="0">
              <a:latin typeface="Arial"/>
              <a:cs typeface="Arial"/>
            </a:endParaRPr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5270500" y="994882"/>
            <a:ext cx="769682" cy="621633"/>
          </a:xfrm>
          <a:prstGeom prst="straightConnector1">
            <a:avLst/>
          </a:prstGeom>
          <a:ln w="1905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7716591" y="2940153"/>
            <a:ext cx="1131075" cy="3809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8096248" y="4572223"/>
            <a:ext cx="804333" cy="3043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6008433" y="2034167"/>
            <a:ext cx="896134" cy="10033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7849371" y="200124"/>
            <a:ext cx="10700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Arial"/>
                <a:cs typeface="Arial"/>
              </a:rPr>
              <a:t>D. Spiga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960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Riunione gruppo di referaggio calcolo INFN, 24.7.2023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5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4" y="826698"/>
            <a:ext cx="850688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Risorse </a:t>
            </a:r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complessive </a:t>
            </a:r>
            <a:r>
              <a:rPr lang="it-IT" sz="2400" b="1" dirty="0" err="1" smtClean="0">
                <a:solidFill>
                  <a:srgbClr val="0000FF"/>
                </a:solidFill>
                <a:latin typeface="Arial"/>
                <a:cs typeface="Arial"/>
              </a:rPr>
              <a:t>pledge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*</a:t>
            </a:r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al Tier-1 per </a:t>
            </a:r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2024</a:t>
            </a:r>
            <a:endParaRPr lang="it-IT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199" y="145001"/>
            <a:ext cx="8229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3200" dirty="0">
                <a:latin typeface="Arial"/>
                <a:cs typeface="Arial"/>
              </a:rPr>
              <a:t>R</a:t>
            </a:r>
            <a:r>
              <a:rPr lang="it-IT" sz="3200" dirty="0" smtClean="0">
                <a:latin typeface="Arial"/>
                <a:cs typeface="Arial"/>
              </a:rPr>
              <a:t>ichieste </a:t>
            </a:r>
            <a:r>
              <a:rPr lang="it-IT" sz="3200" dirty="0" smtClean="0">
                <a:latin typeface="Arial"/>
                <a:cs typeface="Arial"/>
              </a:rPr>
              <a:t>T1 2024 </a:t>
            </a:r>
            <a:endParaRPr lang="it-IT" sz="3200" dirty="0">
              <a:latin typeface="Arial"/>
              <a:cs typeface="Arial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874438"/>
              </p:ext>
            </p:extLst>
          </p:nvPr>
        </p:nvGraphicFramePr>
        <p:xfrm>
          <a:off x="1574803" y="1522500"/>
          <a:ext cx="5907614" cy="2784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694"/>
                <a:gridCol w="1422640"/>
                <a:gridCol w="1422640"/>
                <a:gridCol w="1422640"/>
              </a:tblGrid>
              <a:tr h="605291">
                <a:tc>
                  <a:txBody>
                    <a:bodyPr/>
                    <a:lstStyle/>
                    <a:p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CPU*</a:t>
                      </a:r>
                    </a:p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(HS06)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DISK</a:t>
                      </a:r>
                    </a:p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(TB-N)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TAPE</a:t>
                      </a:r>
                    </a:p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(TB)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</a:tr>
              <a:tr h="363175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latin typeface="Arial"/>
                          <a:cs typeface="Arial"/>
                        </a:rPr>
                        <a:t>ALICE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126000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14300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33170</a:t>
                      </a:r>
                    </a:p>
                  </a:txBody>
                  <a:tcPr marL="12700" marR="12700" marT="12700" marB="0" anchor="ctr"/>
                </a:tc>
              </a:tr>
              <a:tr h="363175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latin typeface="Arial"/>
                          <a:cs typeface="Arial"/>
                        </a:rPr>
                        <a:t>ATLAS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136440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14670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40680</a:t>
                      </a:r>
                    </a:p>
                  </a:txBody>
                  <a:tcPr marL="12700" marR="12700" marT="12700" marB="0" anchor="ctr"/>
                </a:tc>
              </a:tr>
              <a:tr h="363175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latin typeface="Arial"/>
                          <a:cs typeface="Arial"/>
                        </a:rPr>
                        <a:t>CMS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120900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15680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49400</a:t>
                      </a:r>
                    </a:p>
                  </a:txBody>
                  <a:tcPr marL="12700" marR="12700" marT="12700" marB="0" anchor="ctr"/>
                </a:tc>
              </a:tr>
              <a:tr h="363175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>
                          <a:latin typeface="Arial"/>
                          <a:cs typeface="Arial"/>
                        </a:rPr>
                        <a:t>LHCb</a:t>
                      </a:r>
                      <a:r>
                        <a:rPr lang="it-IT" sz="1600" dirty="0" smtClean="0">
                          <a:latin typeface="Arial"/>
                          <a:cs typeface="Arial"/>
                        </a:rPr>
                        <a:t>**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88913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11147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41116</a:t>
                      </a:r>
                    </a:p>
                  </a:txBody>
                  <a:tcPr marL="12700" marR="12700" marT="12700" marB="0" anchor="ctr"/>
                </a:tc>
              </a:tr>
              <a:tr h="363175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latin typeface="Arial"/>
                          <a:cs typeface="Arial"/>
                        </a:rPr>
                        <a:t>LHCb-T2**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49067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</a:tr>
              <a:tr h="363175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latin typeface="Arial"/>
                          <a:cs typeface="Arial"/>
                        </a:rPr>
                        <a:t>Totali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521320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55797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164366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57204" y="4441452"/>
            <a:ext cx="8582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rial"/>
                <a:cs typeface="Arial"/>
              </a:rPr>
              <a:t>*Da considerare (per risorse effettive) riduzione CPU per </a:t>
            </a:r>
            <a:r>
              <a:rPr lang="it-IT" sz="1600" dirty="0" err="1" smtClean="0">
                <a:latin typeface="Arial"/>
                <a:cs typeface="Arial"/>
              </a:rPr>
              <a:t>overlap</a:t>
            </a:r>
            <a:r>
              <a:rPr lang="it-IT" sz="1600" dirty="0" smtClean="0">
                <a:latin typeface="Arial"/>
                <a:cs typeface="Arial"/>
              </a:rPr>
              <a:t> opportunistico (20%)</a:t>
            </a:r>
          </a:p>
          <a:p>
            <a:r>
              <a:rPr lang="it-IT" sz="1600" dirty="0" smtClean="0">
                <a:latin typeface="Arial"/>
                <a:cs typeface="Arial"/>
              </a:rPr>
              <a:t>**Per </a:t>
            </a:r>
            <a:r>
              <a:rPr lang="it-IT" sz="1600" dirty="0" err="1" smtClean="0">
                <a:latin typeface="Arial"/>
                <a:cs typeface="Arial"/>
              </a:rPr>
              <a:t>LHCb</a:t>
            </a:r>
            <a:r>
              <a:rPr lang="it-IT" sz="1600" dirty="0" smtClean="0">
                <a:latin typeface="Arial"/>
                <a:cs typeface="Arial"/>
              </a:rPr>
              <a:t> CPU e DISK sono valori in calo rispetto a 2023, TAPE calcolato al 25.8% share </a:t>
            </a:r>
            <a:endParaRPr lang="it-IT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5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Riunione gruppo di referaggio calcolo INFN, 24.7.2023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6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199" y="145001"/>
            <a:ext cx="8229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3200" dirty="0">
                <a:latin typeface="Arial"/>
                <a:cs typeface="Arial"/>
              </a:rPr>
              <a:t>R</a:t>
            </a:r>
            <a:r>
              <a:rPr lang="it-IT" sz="3200" dirty="0" smtClean="0">
                <a:latin typeface="Arial"/>
                <a:cs typeface="Arial"/>
              </a:rPr>
              <a:t>ichieste </a:t>
            </a:r>
            <a:r>
              <a:rPr lang="it-IT" sz="3200" dirty="0" smtClean="0">
                <a:latin typeface="Arial"/>
                <a:cs typeface="Arial"/>
              </a:rPr>
              <a:t>T1 2024 </a:t>
            </a:r>
            <a:endParaRPr lang="it-IT" sz="3200" dirty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0" y="826698"/>
            <a:ext cx="839062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Riepilogo </a:t>
            </a:r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richieste </a:t>
            </a:r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per 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Tier-1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069728"/>
              </p:ext>
            </p:extLst>
          </p:nvPr>
        </p:nvGraphicFramePr>
        <p:xfrm>
          <a:off x="558802" y="1756133"/>
          <a:ext cx="8212664" cy="3150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067"/>
                <a:gridCol w="1007371"/>
                <a:gridCol w="1007371"/>
                <a:gridCol w="1007371"/>
                <a:gridCol w="1007371"/>
                <a:gridCol w="1007371"/>
                <a:gridCol w="1007371"/>
                <a:gridCol w="1007371"/>
              </a:tblGrid>
              <a:tr h="605291">
                <a:tc>
                  <a:txBody>
                    <a:bodyPr/>
                    <a:lstStyle/>
                    <a:p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CPU</a:t>
                      </a:r>
                    </a:p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(HS06)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DISK</a:t>
                      </a:r>
                    </a:p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(TB-N)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TAPE</a:t>
                      </a:r>
                    </a:p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(TB)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CPU</a:t>
                      </a:r>
                    </a:p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(k€)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DISK</a:t>
                      </a:r>
                    </a:p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(k€)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TAPE</a:t>
                      </a:r>
                    </a:p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(k€)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Totale</a:t>
                      </a:r>
                    </a:p>
                    <a:p>
                      <a:pPr algn="ctr"/>
                      <a:r>
                        <a:rPr lang="it-IT" sz="1600" dirty="0" smtClean="0">
                          <a:latin typeface="Arial"/>
                          <a:cs typeface="Arial"/>
                        </a:rPr>
                        <a:t>(k€)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</a:tr>
              <a:tr h="363175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latin typeface="Arial"/>
                          <a:cs typeface="Arial"/>
                        </a:rPr>
                        <a:t>ALICE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23040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2870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8570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230,4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344,4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85,7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660,5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  <a:tr h="363175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latin typeface="Arial"/>
                          <a:cs typeface="Arial"/>
                        </a:rPr>
                        <a:t>ATLAS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7740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8910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77,4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291,6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89,1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458,1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  <a:tr h="363175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latin typeface="Arial"/>
                          <a:cs typeface="Arial"/>
                        </a:rPr>
                        <a:t>CMS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16900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2940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8320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169,0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352,8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83,2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605,0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  <a:tr h="363175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>
                          <a:latin typeface="Arial"/>
                          <a:cs typeface="Arial"/>
                        </a:rPr>
                        <a:t>LHCb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15855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158,6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158,6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  <a:tr h="363175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latin typeface="Arial"/>
                          <a:cs typeface="Arial"/>
                        </a:rPr>
                        <a:t>Totali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44430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6380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22487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666,5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893,2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224,9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 anchorCtr="1"/>
                </a:tc>
              </a:tr>
              <a:tr h="363175">
                <a:tc gridSpan="4"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latin typeface="Arial"/>
                          <a:cs typeface="Arial"/>
                        </a:rPr>
                        <a:t>G.</a:t>
                      </a:r>
                      <a:r>
                        <a:rPr lang="it-IT" sz="1600" baseline="0" dirty="0" smtClean="0">
                          <a:latin typeface="Arial"/>
                          <a:cs typeface="Arial"/>
                        </a:rPr>
                        <a:t> t</a:t>
                      </a:r>
                      <a:r>
                        <a:rPr lang="it-IT" sz="1600" dirty="0" smtClean="0">
                          <a:latin typeface="Arial"/>
                          <a:cs typeface="Arial"/>
                        </a:rPr>
                        <a:t>otale LHC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 gridSpan="3">
                  <a:txBody>
                    <a:bodyPr/>
                    <a:lstStyle/>
                    <a:p>
                      <a:r>
                        <a:rPr lang="is-I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1882,2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it-IT" sz="12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it-IT" sz="12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</a:tr>
              <a:tr h="363175">
                <a:tc gridSpan="4">
                  <a:txBody>
                    <a:bodyPr/>
                    <a:lstStyle/>
                    <a:p>
                      <a:r>
                        <a:rPr lang="it-IT" sz="1600" baseline="0" dirty="0" smtClean="0">
                          <a:latin typeface="Arial"/>
                          <a:cs typeface="Arial"/>
                        </a:rPr>
                        <a:t>Con rimpiazzi</a:t>
                      </a:r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 gridSpan="3">
                  <a:txBody>
                    <a:bodyPr/>
                    <a:lstStyle/>
                    <a:p>
                      <a:r>
                        <a:rPr lang="it-IT" dirty="0" smtClean="0">
                          <a:latin typeface="Arial"/>
                          <a:cs typeface="Arial"/>
                        </a:rPr>
                        <a:t>??</a:t>
                      </a:r>
                      <a:endParaRPr lang="it-IT" dirty="0">
                        <a:latin typeface="Arial"/>
                        <a:cs typeface="Arial"/>
                      </a:endParaRP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it-IT" sz="12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it-IT" sz="1600" dirty="0"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1914971" y="1373033"/>
            <a:ext cx="2559641" cy="307764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it-IT" sz="1400" dirty="0">
                <a:latin typeface="Arial"/>
                <a:cs typeface="Arial"/>
              </a:rPr>
              <a:t>Acquisizioni per crescita netta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411246" y="1329063"/>
            <a:ext cx="2838589" cy="307764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it-IT" sz="1400" dirty="0">
                <a:latin typeface="Arial"/>
                <a:cs typeface="Arial"/>
              </a:rPr>
              <a:t>Costi crescita </a:t>
            </a:r>
            <a:r>
              <a:rPr lang="it-IT" sz="1400" dirty="0" smtClean="0">
                <a:latin typeface="Arial"/>
                <a:cs typeface="Arial"/>
              </a:rPr>
              <a:t>netta (no rimpiazzi)</a:t>
            </a:r>
            <a:endParaRPr lang="it-IT" sz="1400" dirty="0">
              <a:latin typeface="Arial"/>
              <a:cs typeface="Arial"/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4751925" y="1660878"/>
            <a:ext cx="3016247" cy="2890177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152116" y="118811"/>
            <a:ext cx="2695710" cy="954095"/>
          </a:xfrm>
          <a:prstGeom prst="rect">
            <a:avLst/>
          </a:prstGeom>
          <a:solidFill>
            <a:srgbClr val="FFFF00"/>
          </a:solidFill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1400" b="1" dirty="0">
                <a:latin typeface="Arial"/>
                <a:cs typeface="Arial"/>
              </a:rPr>
              <a:t>Quote </a:t>
            </a:r>
            <a:r>
              <a:rPr lang="it-IT" sz="1400" b="1" dirty="0" smtClean="0">
                <a:latin typeface="Arial"/>
                <a:cs typeface="Arial"/>
              </a:rPr>
              <a:t>TAPE:</a:t>
            </a:r>
            <a:endParaRPr lang="it-IT" sz="1400" b="1" dirty="0">
              <a:latin typeface="Arial"/>
              <a:cs typeface="Arial"/>
            </a:endParaRPr>
          </a:p>
          <a:p>
            <a:pPr marL="285712" indent="-285712">
              <a:buFont typeface="Arial"/>
              <a:buChar char="•"/>
            </a:pPr>
            <a:r>
              <a:rPr lang="it-IT" sz="1400" dirty="0" smtClean="0">
                <a:latin typeface="Arial"/>
                <a:cs typeface="Arial"/>
              </a:rPr>
              <a:t>non contempla aggiunte crisi Ucraina (ALICE/CMS</a:t>
            </a:r>
            <a:r>
              <a:rPr lang="it-IT" sz="1400" dirty="0" smtClean="0">
                <a:latin typeface="Arial"/>
                <a:cs typeface="Arial"/>
              </a:rPr>
              <a:t>)</a:t>
            </a:r>
            <a:endParaRPr lang="it-IT" sz="1400" dirty="0">
              <a:latin typeface="Arial"/>
              <a:cs typeface="Arial"/>
            </a:endParaRPr>
          </a:p>
          <a:p>
            <a:pPr marL="285712" indent="-285712">
              <a:buFont typeface="Arial"/>
              <a:buChar char="•"/>
            </a:pPr>
            <a:r>
              <a:rPr lang="it-IT" sz="1400" dirty="0" smtClean="0">
                <a:latin typeface="Arial"/>
                <a:cs typeface="Arial"/>
              </a:rPr>
              <a:t>per </a:t>
            </a:r>
            <a:r>
              <a:rPr lang="it-IT" sz="1400" dirty="0" err="1" smtClean="0">
                <a:latin typeface="Arial"/>
                <a:cs typeface="Arial"/>
              </a:rPr>
              <a:t>LHCb</a:t>
            </a:r>
            <a:r>
              <a:rPr lang="it-IT" sz="1400" dirty="0" smtClean="0">
                <a:latin typeface="Arial"/>
                <a:cs typeface="Arial"/>
              </a:rPr>
              <a:t> share 25.8</a:t>
            </a:r>
            <a:r>
              <a:rPr lang="it-IT" sz="1400" dirty="0" smtClean="0">
                <a:latin typeface="Arial"/>
                <a:cs typeface="Arial"/>
              </a:rPr>
              <a:t>% </a:t>
            </a:r>
            <a:endParaRPr lang="it-IT" sz="1400" dirty="0">
              <a:latin typeface="Arial"/>
              <a:cs typeface="Arial"/>
            </a:endParaRPr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4667251" y="910211"/>
            <a:ext cx="1412544" cy="726628"/>
          </a:xfrm>
          <a:prstGeom prst="straightConnector1">
            <a:avLst/>
          </a:prstGeom>
          <a:ln w="1905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tangolo arrotondato 17"/>
          <p:cNvSpPr/>
          <p:nvPr/>
        </p:nvSpPr>
        <p:spPr>
          <a:xfrm>
            <a:off x="3729576" y="1680797"/>
            <a:ext cx="937676" cy="2531575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75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Riunione gruppo di referaggio calcolo INFN, 24.7.2023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7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199" y="145001"/>
            <a:ext cx="8229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3200" dirty="0">
                <a:latin typeface="Arial"/>
                <a:cs typeface="Arial"/>
              </a:rPr>
              <a:t>R</a:t>
            </a:r>
            <a:r>
              <a:rPr lang="it-IT" sz="3200" dirty="0" smtClean="0">
                <a:latin typeface="Arial"/>
                <a:cs typeface="Arial"/>
              </a:rPr>
              <a:t>ichieste </a:t>
            </a:r>
            <a:r>
              <a:rPr lang="it-IT" sz="3200" dirty="0" smtClean="0">
                <a:latin typeface="Arial"/>
                <a:cs typeface="Arial"/>
              </a:rPr>
              <a:t>T1 2024 </a:t>
            </a:r>
            <a:endParaRPr lang="it-IT" sz="3200" dirty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0" y="826698"/>
            <a:ext cx="839062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Richieste nel DB: CALC1_TIER1 @CNAF</a:t>
            </a:r>
            <a:endParaRPr lang="it-IT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2" name="Immagine 1" descr="Schermata 2023-07-23 alle 09.3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7" y="1386484"/>
            <a:ext cx="8026101" cy="36397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44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Riunione gruppo di referaggio calcolo INFN, 24.7.2023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8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4" y="826697"/>
            <a:ext cx="850688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ATLAS:</a:t>
            </a:r>
            <a:endParaRPr lang="it-IT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199" y="145001"/>
            <a:ext cx="8229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Previsione crescita e rimpiazzi T2</a:t>
            </a:r>
            <a:endParaRPr lang="it-IT" sz="3200" dirty="0">
              <a:latin typeface="Arial"/>
              <a:cs typeface="Arial"/>
            </a:endParaRPr>
          </a:p>
        </p:txBody>
      </p:sp>
      <p:pic>
        <p:nvPicPr>
          <p:cNvPr id="2" name="Immagine 1" descr="Schermata 2023-07-23 alle 20.35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5" y="1362436"/>
            <a:ext cx="4430451" cy="1378175"/>
          </a:xfrm>
          <a:prstGeom prst="rect">
            <a:avLst/>
          </a:prstGeom>
        </p:spPr>
      </p:pic>
      <p:pic>
        <p:nvPicPr>
          <p:cNvPr id="7" name="Immagine 6" descr="Schermata 2023-07-23 alle 20.38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46" y="1362437"/>
            <a:ext cx="4225941" cy="1328626"/>
          </a:xfrm>
          <a:prstGeom prst="rect">
            <a:avLst/>
          </a:prstGeom>
        </p:spPr>
      </p:pic>
      <p:pic>
        <p:nvPicPr>
          <p:cNvPr id="16" name="Immagine 15" descr="Schermata 2023-07-23 alle 20.40.2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30"/>
          <a:stretch/>
        </p:blipFill>
        <p:spPr>
          <a:xfrm>
            <a:off x="1272858" y="2740612"/>
            <a:ext cx="6280630" cy="2170294"/>
          </a:xfrm>
          <a:prstGeom prst="rect">
            <a:avLst/>
          </a:prstGeom>
        </p:spPr>
      </p:pic>
      <p:sp>
        <p:nvSpPr>
          <p:cNvPr id="24" name="Ovale 23"/>
          <p:cNvSpPr/>
          <p:nvPr/>
        </p:nvSpPr>
        <p:spPr>
          <a:xfrm>
            <a:off x="6866925" y="3736100"/>
            <a:ext cx="686563" cy="3175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6508750" y="914440"/>
            <a:ext cx="251959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Arial"/>
                <a:cs typeface="Arial"/>
              </a:rPr>
              <a:t>L. Carminati, L. Rinaldi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312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Riunione gruppo di referaggio calcolo INFN, 24.7.2023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9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4" y="826697"/>
            <a:ext cx="850688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  <a:latin typeface="Arial"/>
                <a:cs typeface="Arial"/>
              </a:rPr>
              <a:t>CMS:</a:t>
            </a:r>
            <a:endParaRPr lang="it-IT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199" y="145001"/>
            <a:ext cx="8229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Previsione crescita e rimpiazzi T2</a:t>
            </a:r>
            <a:endParaRPr lang="it-IT" sz="3200" dirty="0">
              <a:latin typeface="Arial"/>
              <a:cs typeface="Arial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1576917" y="1167253"/>
            <a:ext cx="7353301" cy="1842628"/>
            <a:chOff x="1576917" y="1061413"/>
            <a:chExt cx="7353301" cy="1842628"/>
          </a:xfrm>
        </p:grpSpPr>
        <p:pic>
          <p:nvPicPr>
            <p:cNvPr id="13" name="Immagine 12" descr="Schermata 2023-07-01 alle 17.10.5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917" y="1061413"/>
              <a:ext cx="7353301" cy="1821460"/>
            </a:xfrm>
            <a:prstGeom prst="rect">
              <a:avLst/>
            </a:prstGeom>
          </p:spPr>
        </p:pic>
        <p:sp>
          <p:nvSpPr>
            <p:cNvPr id="14" name="Ovale 13"/>
            <p:cNvSpPr/>
            <p:nvPr/>
          </p:nvSpPr>
          <p:spPr>
            <a:xfrm>
              <a:off x="2908303" y="2530065"/>
              <a:ext cx="4168107" cy="37397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93577" y="3128179"/>
            <a:ext cx="8193224" cy="1898049"/>
            <a:chOff x="677334" y="1108422"/>
            <a:chExt cx="8193224" cy="1898049"/>
          </a:xfrm>
        </p:grpSpPr>
        <p:pic>
          <p:nvPicPr>
            <p:cNvPr id="3" name="Immagine 2" descr="Schermata 2023-07-01 alle 17.12.1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34" y="1354731"/>
              <a:ext cx="3854059" cy="1651740"/>
            </a:xfrm>
            <a:prstGeom prst="rect">
              <a:avLst/>
            </a:prstGeom>
          </p:spPr>
        </p:pic>
        <p:pic>
          <p:nvPicPr>
            <p:cNvPr id="7" name="Immagine 6" descr="Schermata 2023-07-01 alle 17.12.1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393" y="1356411"/>
              <a:ext cx="4286250" cy="1650060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1915584" y="1108422"/>
              <a:ext cx="15079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Crescita 2024</a:t>
              </a:r>
              <a:endParaRPr lang="it-IT" sz="16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5867400" y="1108422"/>
              <a:ext cx="18497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Dismissioni 2024</a:t>
              </a:r>
              <a:endParaRPr lang="it-IT" sz="16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Ovale 14"/>
            <p:cNvSpPr/>
            <p:nvPr/>
          </p:nvSpPr>
          <p:spPr>
            <a:xfrm>
              <a:off x="7175503" y="2637137"/>
              <a:ext cx="1695055" cy="30517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2" name="Rettangolo 21"/>
          <p:cNvSpPr/>
          <p:nvPr/>
        </p:nvSpPr>
        <p:spPr>
          <a:xfrm>
            <a:off x="658281" y="1629127"/>
            <a:ext cx="9398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dirty="0" smtClean="0">
                <a:latin typeface="Arial"/>
                <a:cs typeface="Arial"/>
              </a:rPr>
              <a:t>Bari</a:t>
            </a:r>
          </a:p>
          <a:p>
            <a:pPr algn="r"/>
            <a:r>
              <a:rPr lang="it-IT" sz="1600" dirty="0" smtClean="0">
                <a:latin typeface="Arial"/>
                <a:cs typeface="Arial"/>
              </a:rPr>
              <a:t>Pisa</a:t>
            </a:r>
          </a:p>
          <a:p>
            <a:pPr algn="r"/>
            <a:r>
              <a:rPr lang="it-IT" sz="1600" dirty="0" smtClean="0">
                <a:latin typeface="Arial"/>
                <a:cs typeface="Arial"/>
              </a:rPr>
              <a:t>Legnaro</a:t>
            </a:r>
          </a:p>
          <a:p>
            <a:pPr algn="r"/>
            <a:r>
              <a:rPr lang="it-IT" sz="1600" dirty="0" smtClean="0">
                <a:latin typeface="Arial"/>
                <a:cs typeface="Arial"/>
              </a:rPr>
              <a:t>Roma1</a:t>
            </a:r>
          </a:p>
          <a:p>
            <a:pPr algn="r"/>
            <a:r>
              <a:rPr lang="it-IT" sz="1600" dirty="0" smtClean="0">
                <a:latin typeface="Arial"/>
                <a:cs typeface="Arial"/>
              </a:rPr>
              <a:t>TOT</a:t>
            </a:r>
            <a:endParaRPr lang="it-IT" sz="1600" dirty="0">
              <a:latin typeface="Arial"/>
              <a:cs typeface="Arial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849371" y="665820"/>
            <a:ext cx="10700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Arial"/>
                <a:cs typeface="Arial"/>
              </a:rPr>
              <a:t>D. Spiga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908304" y="4961623"/>
            <a:ext cx="386503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/>
                <a:cs typeface="Arial"/>
              </a:rPr>
              <a:t>Effetto gara nazionale 2018/19. </a:t>
            </a:r>
          </a:p>
          <a:p>
            <a:r>
              <a:rPr lang="it-IT" sz="1100" dirty="0" smtClean="0">
                <a:latin typeface="Arial"/>
                <a:cs typeface="Arial"/>
              </a:rPr>
              <a:t>Altro cumulo atteso 2026/27 (</a:t>
            </a:r>
            <a:r>
              <a:rPr lang="it-IT" sz="1100" dirty="0" err="1" smtClean="0">
                <a:latin typeface="Arial"/>
                <a:cs typeface="Arial"/>
              </a:rPr>
              <a:t>cpu</a:t>
            </a:r>
            <a:r>
              <a:rPr lang="it-IT" sz="1100" dirty="0" smtClean="0">
                <a:latin typeface="Arial"/>
                <a:cs typeface="Arial"/>
              </a:rPr>
              <a:t>/</a:t>
            </a:r>
            <a:r>
              <a:rPr lang="it-IT" sz="1100" dirty="0" err="1" smtClean="0">
                <a:latin typeface="Arial"/>
                <a:cs typeface="Arial"/>
              </a:rPr>
              <a:t>storage</a:t>
            </a:r>
            <a:r>
              <a:rPr lang="it-IT" sz="1100" dirty="0" smtClean="0">
                <a:latin typeface="Arial"/>
                <a:cs typeface="Arial"/>
              </a:rPr>
              <a:t> </a:t>
            </a:r>
            <a:r>
              <a:rPr lang="it-IT" sz="1100" dirty="0" err="1" smtClean="0">
                <a:latin typeface="Arial"/>
                <a:cs typeface="Arial"/>
              </a:rPr>
              <a:t>IBiSCo</a:t>
            </a:r>
            <a:r>
              <a:rPr lang="it-IT" sz="1200" dirty="0" smtClean="0">
                <a:latin typeface="Arial"/>
                <a:cs typeface="Arial"/>
              </a:rPr>
              <a:t>).</a:t>
            </a:r>
            <a:endParaRPr lang="it-IT" sz="1200" dirty="0">
              <a:latin typeface="Arial"/>
              <a:cs typeface="Arial"/>
            </a:endParaRPr>
          </a:p>
        </p:txBody>
      </p:sp>
      <p:cxnSp>
        <p:nvCxnSpPr>
          <p:cNvPr id="23" name="Connettore 2 22"/>
          <p:cNvCxnSpPr>
            <a:endCxn id="15" idx="3"/>
          </p:cNvCxnSpPr>
          <p:nvPr/>
        </p:nvCxnSpPr>
        <p:spPr>
          <a:xfrm flipV="1">
            <a:off x="6424083" y="4917376"/>
            <a:ext cx="815898" cy="311046"/>
          </a:xfrm>
          <a:prstGeom prst="straightConnector1">
            <a:avLst/>
          </a:prstGeom>
          <a:ln w="19050"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68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26633</TotalTime>
  <Words>716</Words>
  <Application>Microsoft Macintosh PowerPoint</Application>
  <PresentationFormat>Personalizzato</PresentationFormat>
  <Paragraphs>195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Riunione EIC-NET Bari</dc:title>
  <dc:creator>Domenico Elia</dc:creator>
  <cp:lastModifiedBy>Domenico Elia</cp:lastModifiedBy>
  <cp:revision>1910</cp:revision>
  <cp:lastPrinted>2021-09-11T15:03:48Z</cp:lastPrinted>
  <dcterms:created xsi:type="dcterms:W3CDTF">2018-06-28T15:19:11Z</dcterms:created>
  <dcterms:modified xsi:type="dcterms:W3CDTF">2023-07-24T09:30:49Z</dcterms:modified>
</cp:coreProperties>
</file>