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6" r:id="rId5"/>
    <p:sldId id="258" r:id="rId6"/>
    <p:sldId id="267" r:id="rId7"/>
    <p:sldId id="260" r:id="rId8"/>
    <p:sldId id="268" r:id="rId9"/>
    <p:sldId id="261" r:id="rId10"/>
    <p:sldId id="269" r:id="rId11"/>
    <p:sldId id="286" r:id="rId12"/>
    <p:sldId id="262" r:id="rId13"/>
    <p:sldId id="270" r:id="rId14"/>
    <p:sldId id="287" r:id="rId15"/>
    <p:sldId id="288" r:id="rId16"/>
    <p:sldId id="263" r:id="rId17"/>
    <p:sldId id="271" r:id="rId18"/>
    <p:sldId id="264" r:id="rId19"/>
    <p:sldId id="272" r:id="rId20"/>
    <p:sldId id="265" r:id="rId21"/>
    <p:sldId id="273" r:id="rId22"/>
    <p:sldId id="283" r:id="rId23"/>
    <p:sldId id="284" r:id="rId24"/>
    <p:sldId id="274" r:id="rId25"/>
    <p:sldId id="275" r:id="rId26"/>
    <p:sldId id="276" r:id="rId27"/>
    <p:sldId id="285" r:id="rId28"/>
    <p:sldId id="277" r:id="rId29"/>
    <p:sldId id="278" r:id="rId30"/>
    <p:sldId id="289" r:id="rId31"/>
    <p:sldId id="279" r:id="rId32"/>
    <p:sldId id="280" r:id="rId33"/>
    <p:sldId id="281" r:id="rId34"/>
    <p:sldId id="28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9CFE3-F0F7-47D2-9D04-A706D95ABD8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6F222-B6FC-489C-9748-DAC68A27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CA24-5F35-5090-3009-BDFA77E1D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BD802E-3DF5-9214-9D32-F3B3F1DCE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895A9-B0AF-98DC-C27C-ACC087B7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19FA-46AB-4B90-9B6A-1CA2AB750B30}" type="datetime1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6D75-F1A1-FE1E-71FE-C2923D78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7F5D5-B879-043C-3FDE-FB05DB8F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F7EA-7DE3-B0F3-B53A-C12C1D19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51B89-B602-30E4-FDA9-DC508FC63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B1F2-A041-6173-1281-B80F3BCFB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CEB4-34BF-4CB3-BBE3-2F746C4F6657}" type="datetime1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028D2-4CDC-B684-BEC3-0400D32E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6691-99D7-BC12-9BDC-AD7D41AE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219E05-56C8-A9DC-0491-52F3B0F79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BE52B-44F1-E34E-1D9E-56C3D4FC5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AA97E-C449-B755-6F43-BF270BDC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0800-AA1F-4795-BF55-C8D0D4887A53}" type="datetime1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E62B0-0295-8FC0-6E32-897A66B8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3D0DA-423F-85CC-8B40-1682E082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5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35000" y="1066800"/>
            <a:ext cx="10922000" cy="508000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2025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Sottotitolo diapositiva</a:t>
            </a:r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4233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E995-2E7B-065B-5CE3-F74A64F8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D8495-FFE5-77AA-DDBF-6D2D6A01A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DC71-A0CE-7A50-8C1F-F0BAA76A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587-6424-48D1-B6C5-3A495B9C23A3}" type="datetime1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114ED-064F-CC49-7D3C-9ACE9D0F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E10CB-47E1-78A1-C41E-D333565F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9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9B6A-CF0C-1ABA-85DF-4F31410D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BF6B1-2BFD-5054-1997-472F42EFA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C1B41-1AB0-8EF5-5AFC-8973C6E0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2E7A-9AA2-4F19-ABDD-8935D1EDD1D2}" type="datetime1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7978B-B92E-8686-7917-08F43B6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0B3A-ADED-9C89-D7C9-C3257B5D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2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AD2F-AF28-EB33-9D8E-DC9BDDF5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7B305-429A-AD03-EA1F-682A8C8E2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3B8E9-262A-74DE-D802-103C0DE32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4EF55-7C04-B80B-7801-255C6D33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35DF-9F53-4A1E-AFF3-483CD239A55C}" type="datetime1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56ABA-3B34-F459-3CDB-DE1B8CE3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C2CFB-53BB-6B3F-8C8A-5716F1DB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24CA-4ABA-84AC-7438-34E6CC8E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988A2-ED1A-2AAB-89C0-7ED019A99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1D976-5AA7-4F38-0C9B-19C487814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CB2C2-46E1-1395-2917-6FA2E8AE6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E2377-9FDF-7038-08A5-E610720D0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970A1-38C1-5F60-30EA-EA36FDC22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5CCA-2344-424A-9C1B-44F3DAD5CFBA}" type="datetime1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D4020-3EDE-4DEB-D4D2-64DACFCB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EE415-C325-7DFA-3F15-49BAF011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6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5C8C-8CE2-7848-9A34-0888110C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0625C7-A059-DB2B-E9A4-9F23E42D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C9D5-837B-4CB4-A79A-3B4191FC198E}" type="datetime1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B2A9D-974A-3E1A-FEDC-E0082E34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8F9F1-462E-867A-B4E2-BC407E27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3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FEE11-391D-D065-B5C8-D64D1F7F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CC20-5C45-4BA7-BF71-483D74B74A5C}" type="datetime1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FA120-8072-1B5C-E4A9-1A8A1D72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131F4-E980-B1AD-3CC8-CF9E9A0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9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69A5-59D2-FBFE-0AC0-4AFE7B2A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855BA-6DB9-17B4-CEF3-A3A2ECB43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34E9E-4B99-D00F-C1CA-7CE3613AF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30A78-640A-CC1A-D4FF-3FCDD78E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AA65-95A7-47CA-BE54-45E337CD3A04}" type="datetime1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E6DC8-16CF-1F97-A2BE-E2CEF0A2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C6A90-770F-81CA-FA37-ECA9CDA4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6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98E9-4FD8-9C20-9492-FDB5D913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0E68A3-473B-50B1-0BEE-0A0CD723F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E2699-A2F0-D8BA-32DA-A53266E5A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8DA11-CD9F-71E1-4FE8-36E25F76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626-7CF3-4DBF-913A-97AD6FE5F2C1}" type="datetime1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A3C0C-0EF4-3D76-79D5-A2515D20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2AB84-4A9E-1D5F-F92B-87B2ACA3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3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DDB2A-115D-7FE9-6E0A-6B5719D3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946E2-31D9-18C9-A618-AE219F469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C3523-862A-E1B5-8FBB-5A156BD47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37D64-37C7-4D9D-BED3-BBE2BF227D95}" type="datetime1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BFE47-565B-2B8C-2AD6-61B760346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F341D-0AF3-83CA-A8D2-FB04938FF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18F5A-6A3E-4CD8-829B-B756B823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infn.it/display/muoncollider/Monte+Carlo+Simulated+Samples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04D0-C1F3-F66F-7743-96ED645B07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Referaggio</a:t>
            </a:r>
            <a:r>
              <a:rPr lang="en-US" dirty="0"/>
              <a:t> </a:t>
            </a:r>
            <a:r>
              <a:rPr lang="en-US" dirty="0" err="1"/>
              <a:t>calcolo</a:t>
            </a:r>
            <a:r>
              <a:rPr lang="en-US" dirty="0"/>
              <a:t> GR1 </a:t>
            </a:r>
            <a:br>
              <a:rPr lang="en-US" dirty="0"/>
            </a:br>
            <a:r>
              <a:rPr lang="en-US" dirty="0"/>
              <a:t>non-</a:t>
            </a:r>
            <a:r>
              <a:rPr lang="en-US" dirty="0" err="1"/>
              <a:t>lhc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B10CA-A7CA-3D0B-D4EE-4C6D7D1D1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b. giacobbe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70A21-FF4F-E5E1-B88C-72966CF5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59F5-5FBD-D5EA-D8E4-879815F8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284"/>
          </a:xfrm>
        </p:spPr>
        <p:txBody>
          <a:bodyPr/>
          <a:lstStyle/>
          <a:p>
            <a:r>
              <a:rPr lang="en-US" dirty="0"/>
              <a:t>KLOE </a:t>
            </a:r>
            <a:r>
              <a:rPr lang="en-US" dirty="0" err="1"/>
              <a:t>richieste</a:t>
            </a:r>
            <a:r>
              <a:rPr lang="en-US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E5757-2D8C-B03B-9684-462F9A070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7" y="1420238"/>
            <a:ext cx="11256523" cy="54377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Server LNF (CSN1):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250 TB disk</a:t>
            </a:r>
            <a:r>
              <a:rPr lang="en-US" dirty="0"/>
              <a:t> per reprocessing, </a:t>
            </a:r>
            <a:r>
              <a:rPr lang="en-US" dirty="0" err="1"/>
              <a:t>ntuples</a:t>
            </a:r>
            <a:r>
              <a:rPr lang="en-US" dirty="0"/>
              <a:t> and analysis of </a:t>
            </a:r>
            <a:r>
              <a:rPr lang="en-US" dirty="0" err="1"/>
              <a:t>sigma_hadronic</a:t>
            </a:r>
            <a:r>
              <a:rPr lang="en-US" dirty="0"/>
              <a:t> =&gt; </a:t>
            </a:r>
            <a:r>
              <a:rPr lang="en-US" dirty="0" err="1"/>
              <a:t>vedi</a:t>
            </a:r>
            <a:r>
              <a:rPr lang="en-US" dirty="0"/>
              <a:t> dopo </a:t>
            </a:r>
            <a:r>
              <a:rPr lang="en-US" dirty="0" err="1"/>
              <a:t>dettagli</a:t>
            </a:r>
            <a:endParaRPr lang="en-US" dirty="0"/>
          </a:p>
          <a:p>
            <a:pPr lvl="2"/>
            <a:r>
              <a:rPr lang="en-US" dirty="0" err="1"/>
              <a:t>Richiesta</a:t>
            </a:r>
            <a:r>
              <a:rPr lang="en-US" dirty="0"/>
              <a:t> per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15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kEUR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ma a me </a:t>
            </a:r>
            <a:r>
              <a:rPr lang="en-US" dirty="0" err="1"/>
              <a:t>risulta</a:t>
            </a:r>
            <a:r>
              <a:rPr lang="en-US" dirty="0"/>
              <a:t> un </a:t>
            </a:r>
            <a:r>
              <a:rPr lang="en-US" dirty="0" err="1"/>
              <a:t>costo</a:t>
            </a:r>
            <a:r>
              <a:rPr lang="en-US" dirty="0"/>
              <a:t> di circa 30 </a:t>
            </a:r>
            <a:r>
              <a:rPr lang="en-US" dirty="0" err="1"/>
              <a:t>kEUR</a:t>
            </a:r>
            <a:r>
              <a:rPr lang="en-US" dirty="0"/>
              <a:t> (120 </a:t>
            </a:r>
            <a:r>
              <a:rPr lang="en-US" dirty="0" err="1"/>
              <a:t>Eur</a:t>
            </a:r>
            <a:r>
              <a:rPr lang="en-US" dirty="0"/>
              <a:t>/TB)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Manutenzione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nuova</a:t>
            </a:r>
            <a:r>
              <a:rPr lang="en-US" dirty="0">
                <a:solidFill>
                  <a:srgbClr val="FF0000"/>
                </a:solidFill>
              </a:rPr>
              <a:t> tape library: 26 kEUR+3 </a:t>
            </a:r>
            <a:r>
              <a:rPr lang="en-US" dirty="0" err="1">
                <a:solidFill>
                  <a:srgbClr val="FF0000"/>
                </a:solidFill>
              </a:rPr>
              <a:t>kEUR</a:t>
            </a:r>
            <a:r>
              <a:rPr lang="en-US" dirty="0">
                <a:solidFill>
                  <a:srgbClr val="FF0000"/>
                </a:solidFill>
              </a:rPr>
              <a:t> SJ </a:t>
            </a:r>
          </a:p>
          <a:p>
            <a:pPr lvl="2"/>
            <a:r>
              <a:rPr lang="en-US" dirty="0"/>
              <a:t>26 </a:t>
            </a:r>
            <a:r>
              <a:rPr lang="en-US" dirty="0" err="1"/>
              <a:t>kEUR</a:t>
            </a:r>
            <a:r>
              <a:rPr lang="en-US" dirty="0"/>
              <a:t> </a:t>
            </a:r>
            <a:r>
              <a:rPr lang="en-US" dirty="0" err="1"/>
              <a:t>ottenuti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lo </a:t>
            </a:r>
            <a:r>
              <a:rPr lang="en-US" dirty="0" err="1"/>
              <a:t>scorso</a:t>
            </a:r>
            <a:r>
              <a:rPr lang="en-US" dirty="0"/>
              <a:t> anno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+ 3 </a:t>
            </a:r>
            <a:r>
              <a:rPr lang="en-US" dirty="0" err="1">
                <a:solidFill>
                  <a:srgbClr val="0070C0"/>
                </a:solidFill>
              </a:rPr>
              <a:t>kEUR</a:t>
            </a:r>
            <a:r>
              <a:rPr lang="en-US" dirty="0">
                <a:solidFill>
                  <a:srgbClr val="0070C0"/>
                </a:solidFill>
              </a:rPr>
              <a:t> SJ (contingency)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Manutenzione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vecchia</a:t>
            </a:r>
            <a:r>
              <a:rPr lang="en-US" dirty="0">
                <a:solidFill>
                  <a:srgbClr val="FF0000"/>
                </a:solidFill>
              </a:rPr>
              <a:t> tape library : 5 </a:t>
            </a:r>
            <a:r>
              <a:rPr lang="en-US" dirty="0" err="1">
                <a:solidFill>
                  <a:srgbClr val="FF0000"/>
                </a:solidFill>
              </a:rPr>
              <a:t>kEUR</a:t>
            </a:r>
            <a:r>
              <a:rPr lang="en-US" dirty="0">
                <a:solidFill>
                  <a:srgbClr val="FF0000"/>
                </a:solidFill>
              </a:rPr>
              <a:t> SJ</a:t>
            </a:r>
          </a:p>
          <a:p>
            <a:pPr lvl="2"/>
            <a:r>
              <a:rPr lang="en-US" dirty="0" err="1"/>
              <a:t>stesso</a:t>
            </a:r>
            <a:r>
              <a:rPr lang="en-US" dirty="0"/>
              <a:t> </a:t>
            </a:r>
            <a:r>
              <a:rPr lang="en-US" dirty="0" err="1"/>
              <a:t>ottenuto</a:t>
            </a:r>
            <a:r>
              <a:rPr lang="en-US" dirty="0"/>
              <a:t> in 2023</a:t>
            </a:r>
          </a:p>
          <a:p>
            <a:pPr lvl="2"/>
            <a:r>
              <a:rPr lang="en-US" dirty="0" err="1"/>
              <a:t>Copia</a:t>
            </a:r>
            <a:r>
              <a:rPr lang="en-US" dirty="0"/>
              <a:t> da </a:t>
            </a:r>
            <a:r>
              <a:rPr lang="en-US" dirty="0" err="1"/>
              <a:t>vecchia</a:t>
            </a:r>
            <a:r>
              <a:rPr lang="en-US" dirty="0"/>
              <a:t> a </a:t>
            </a:r>
            <a:r>
              <a:rPr lang="en-US" dirty="0" err="1"/>
              <a:t>nuova</a:t>
            </a:r>
            <a:r>
              <a:rPr lang="en-US" dirty="0"/>
              <a:t> library quasi finite.</a:t>
            </a:r>
          </a:p>
          <a:p>
            <a:pPr lvl="2"/>
            <a:r>
              <a:rPr lang="en-US" dirty="0" err="1"/>
              <a:t>Altri</a:t>
            </a:r>
            <a:r>
              <a:rPr lang="en-US" dirty="0"/>
              <a:t> items possible </a:t>
            </a:r>
            <a:r>
              <a:rPr lang="en-US" dirty="0" err="1"/>
              <a:t>manutenzione</a:t>
            </a:r>
            <a:r>
              <a:rPr lang="en-US" dirty="0"/>
              <a:t> (</a:t>
            </a:r>
            <a:r>
              <a:rPr lang="it-IT" dirty="0"/>
              <a:t>il vecchio disk array, gli switch fibre </a:t>
            </a:r>
            <a:r>
              <a:rPr lang="it-IT" dirty="0" err="1"/>
              <a:t>channel</a:t>
            </a:r>
            <a:r>
              <a:rPr lang="it-IT" dirty="0"/>
              <a:t>, i vari server di tipo P6, P7 e P8 del cluster di KLOE, gli switch CISCO secondari che sono 5 x 24 porte, la libreria del </a:t>
            </a:r>
            <a:r>
              <a:rPr lang="it-IT" dirty="0" err="1"/>
              <a:t>disaster</a:t>
            </a:r>
            <a:r>
              <a:rPr lang="it-IT" dirty="0"/>
              <a:t> recovery, le telecamere per il controllo della sala e della temperatura, i PC di servizio, i server AFS che ancora manteniamo nel caso scoprissimo che manca qualcosa dalla migrazione da AFS a GPFS)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copia</a:t>
            </a:r>
            <a:r>
              <a:rPr lang="en-US" dirty="0"/>
              <a:t> library: </a:t>
            </a:r>
            <a:r>
              <a:rPr lang="en-US" dirty="0" err="1"/>
              <a:t>avanzato</a:t>
            </a:r>
            <a:r>
              <a:rPr lang="en-US" dirty="0"/>
              <a:t>, </a:t>
            </a:r>
            <a:r>
              <a:rPr lang="en-US" dirty="0" err="1"/>
              <a:t>alcuni</a:t>
            </a:r>
            <a:r>
              <a:rPr lang="en-US" dirty="0"/>
              <a:t> files duplicate, </a:t>
            </a:r>
            <a:r>
              <a:rPr lang="en-US" dirty="0" err="1"/>
              <a:t>altri</a:t>
            </a:r>
            <a:r>
              <a:rPr lang="en-US" dirty="0"/>
              <a:t> non </a:t>
            </a:r>
            <a:r>
              <a:rPr lang="en-US" dirty="0" err="1"/>
              <a:t>copiati</a:t>
            </a:r>
            <a:r>
              <a:rPr lang="en-US" dirty="0"/>
              <a:t> ma on track dopo </a:t>
            </a:r>
            <a:r>
              <a:rPr lang="en-US" dirty="0" err="1"/>
              <a:t>soluzione</a:t>
            </a:r>
            <a:r>
              <a:rPr lang="en-US" dirty="0"/>
              <a:t> problem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1A805-8B6E-6152-0431-FF592AB5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0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35F8-782E-88BA-D95E-000D837A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Kloe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occupazione</a:t>
            </a:r>
            <a:r>
              <a:rPr lang="en-US" dirty="0"/>
              <a:t> </a:t>
            </a:r>
            <a:r>
              <a:rPr lang="en-US" dirty="0" err="1"/>
              <a:t>dischi</a:t>
            </a:r>
            <a:r>
              <a:rPr lang="en-US" dirty="0"/>
              <a:t> e </a:t>
            </a:r>
            <a:r>
              <a:rPr lang="en-US" dirty="0" err="1"/>
              <a:t>necessità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0CF9-E48B-4B7E-23DA-EEA64946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0" y="1690688"/>
            <a:ext cx="10515600" cy="4351338"/>
          </a:xfrm>
        </p:spPr>
        <p:txBody>
          <a:bodyPr/>
          <a:lstStyle/>
          <a:p>
            <a:r>
              <a:rPr lang="en-US" dirty="0"/>
              <a:t>250 TB </a:t>
            </a:r>
            <a:r>
              <a:rPr lang="en-US" dirty="0" err="1"/>
              <a:t>così</a:t>
            </a:r>
            <a:r>
              <a:rPr lang="en-US" dirty="0"/>
              <a:t> </a:t>
            </a:r>
            <a:r>
              <a:rPr lang="en-US" dirty="0" err="1"/>
              <a:t>suddivisi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150 TB per MB, </a:t>
            </a:r>
            <a:r>
              <a:rPr lang="en-US" dirty="0" err="1"/>
              <a:t>Babbha</a:t>
            </a:r>
            <a:r>
              <a:rPr lang="en-US" dirty="0"/>
              <a:t> (non </a:t>
            </a:r>
            <a:r>
              <a:rPr lang="en-US" dirty="0" err="1"/>
              <a:t>previsti</a:t>
            </a:r>
            <a:r>
              <a:rPr lang="en-US" dirty="0"/>
              <a:t> lo </a:t>
            </a:r>
            <a:r>
              <a:rPr lang="en-US" dirty="0" err="1"/>
              <a:t>scroso</a:t>
            </a:r>
            <a:r>
              <a:rPr lang="en-US" dirty="0"/>
              <a:t> anno)</a:t>
            </a:r>
          </a:p>
          <a:p>
            <a:pPr lvl="1"/>
            <a:r>
              <a:rPr lang="en-US" dirty="0"/>
              <a:t>40 TB </a:t>
            </a:r>
            <a:r>
              <a:rPr lang="en-US" dirty="0" err="1"/>
              <a:t>rootuple</a:t>
            </a:r>
            <a:r>
              <a:rPr lang="en-US" dirty="0"/>
              <a:t> </a:t>
            </a:r>
            <a:r>
              <a:rPr lang="en-US" dirty="0" err="1"/>
              <a:t>sigma_hadronic</a:t>
            </a:r>
            <a:endParaRPr lang="en-US" dirty="0"/>
          </a:p>
          <a:p>
            <a:pPr lvl="1"/>
            <a:r>
              <a:rPr lang="en-US" dirty="0"/>
              <a:t>40 TB MC </a:t>
            </a:r>
            <a:r>
              <a:rPr lang="en-US" dirty="0" err="1"/>
              <a:t>sigma_hadronic</a:t>
            </a:r>
            <a:endParaRPr lang="en-US" dirty="0"/>
          </a:p>
          <a:p>
            <a:pPr lvl="1"/>
            <a:r>
              <a:rPr lang="en-US" dirty="0"/>
              <a:t>20 TB </a:t>
            </a:r>
            <a:r>
              <a:rPr lang="en-US" dirty="0" err="1"/>
              <a:t>analisi</a:t>
            </a:r>
            <a:r>
              <a:rPr lang="en-US" dirty="0"/>
              <a:t> </a:t>
            </a:r>
            <a:r>
              <a:rPr lang="en-US" dirty="0" err="1"/>
              <a:t>sigma_hadronic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10B7F-D44A-9965-DC76-22EEE7A8E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814" y="3040042"/>
            <a:ext cx="7519516" cy="30019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2F0F4-07A6-6C70-D46B-D7425D5F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creenshot, plot, text, line&#10;&#10;Description automatically generated">
            <a:extLst>
              <a:ext uri="{FF2B5EF4-FFF2-40B4-BE49-F238E27FC236}">
                <a16:creationId xmlns:a16="http://schemas.microsoft.com/office/drawing/2014/main" id="{37DAC622-AE8C-E138-99DE-D665AEDC8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2" y="1433943"/>
            <a:ext cx="5337096" cy="216691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C3F8FD-A9D5-FE20-1C4B-0A141D2E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4" y="365125"/>
            <a:ext cx="12133631" cy="923331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LHCf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- used resources @ Tier1: CPU &amp; storage (1y)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7BF322-FB44-A634-448C-FAAEC49E28D7}"/>
              </a:ext>
            </a:extLst>
          </p:cNvPr>
          <p:cNvSpPr txBox="1"/>
          <p:nvPr/>
        </p:nvSpPr>
        <p:spPr>
          <a:xfrm>
            <a:off x="3572551" y="1184356"/>
            <a:ext cx="2405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CPU: </a:t>
            </a:r>
          </a:p>
          <a:p>
            <a:r>
              <a:rPr lang="en-US" dirty="0"/>
              <a:t>Used: 2 kHS06 (max 25)</a:t>
            </a:r>
          </a:p>
          <a:p>
            <a:r>
              <a:rPr lang="en-US" dirty="0"/>
              <a:t>Pledge: 12 kHS06</a:t>
            </a:r>
          </a:p>
        </p:txBody>
      </p:sp>
      <p:pic>
        <p:nvPicPr>
          <p:cNvPr id="9" name="Picture 8" descr="A picture containing plot, line, text, diagram&#10;&#10;Description automatically generated">
            <a:extLst>
              <a:ext uri="{FF2B5EF4-FFF2-40B4-BE49-F238E27FC236}">
                <a16:creationId xmlns:a16="http://schemas.microsoft.com/office/drawing/2014/main" id="{B37E4359-94ED-A0CE-D4CE-0B397C25B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58" y="1154402"/>
            <a:ext cx="4628082" cy="1906568"/>
          </a:xfrm>
          <a:prstGeom prst="rect">
            <a:avLst/>
          </a:prstGeom>
        </p:spPr>
      </p:pic>
      <p:pic>
        <p:nvPicPr>
          <p:cNvPr id="12" name="Picture 11" descr="A green and white graph&#10;&#10;Description automatically generated with low confidence">
            <a:extLst>
              <a:ext uri="{FF2B5EF4-FFF2-40B4-BE49-F238E27FC236}">
                <a16:creationId xmlns:a16="http://schemas.microsoft.com/office/drawing/2014/main" id="{93DF35B3-BFC6-1927-DB60-688209B2B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70019"/>
            <a:ext cx="4682532" cy="19065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6971D7-EC9E-9526-DFD9-A4C40852A6D0}"/>
              </a:ext>
            </a:extLst>
          </p:cNvPr>
          <p:cNvSpPr txBox="1"/>
          <p:nvPr/>
        </p:nvSpPr>
        <p:spPr>
          <a:xfrm>
            <a:off x="8289891" y="1461355"/>
            <a:ext cx="107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efficiency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BE303-F502-492B-90E2-D3316E9556DF}"/>
              </a:ext>
            </a:extLst>
          </p:cNvPr>
          <p:cNvSpPr txBox="1"/>
          <p:nvPr/>
        </p:nvSpPr>
        <p:spPr>
          <a:xfrm>
            <a:off x="7649444" y="3306779"/>
            <a:ext cx="121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cumulative</a:t>
            </a:r>
          </a:p>
        </p:txBody>
      </p:sp>
      <p:pic>
        <p:nvPicPr>
          <p:cNvPr id="18" name="Picture 17" descr="A picture containing text, line, plot, screenshot&#10;&#10;Description automatically generated">
            <a:extLst>
              <a:ext uri="{FF2B5EF4-FFF2-40B4-BE49-F238E27FC236}">
                <a16:creationId xmlns:a16="http://schemas.microsoft.com/office/drawing/2014/main" id="{CAD369CF-BD64-1657-0CBE-865F995BE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1" y="3874222"/>
            <a:ext cx="5791201" cy="2349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5D3C64-54AE-3017-4A70-2C3E233209F9}"/>
              </a:ext>
            </a:extLst>
          </p:cNvPr>
          <p:cNvSpPr txBox="1"/>
          <p:nvPr/>
        </p:nvSpPr>
        <p:spPr>
          <a:xfrm>
            <a:off x="5779350" y="5673644"/>
            <a:ext cx="1572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DISK: </a:t>
            </a:r>
          </a:p>
          <a:p>
            <a:r>
              <a:rPr lang="en-US" dirty="0"/>
              <a:t>Used: 102 TB</a:t>
            </a:r>
          </a:p>
          <a:p>
            <a:r>
              <a:rPr lang="en-US" dirty="0"/>
              <a:t>Pledge: 120 TB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F366F9-BB93-9788-B520-A92BAABF6226}"/>
              </a:ext>
            </a:extLst>
          </p:cNvPr>
          <p:cNvSpPr txBox="1"/>
          <p:nvPr/>
        </p:nvSpPr>
        <p:spPr>
          <a:xfrm>
            <a:off x="7748557" y="5396645"/>
            <a:ext cx="373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CPU @ 20% (but spikes above pledge)</a:t>
            </a:r>
          </a:p>
          <a:p>
            <a:r>
              <a:rPr lang="en-US" dirty="0">
                <a:solidFill>
                  <a:srgbClr val="FF0000"/>
                </a:solidFill>
              </a:rPr>
              <a:t>Storage used close to pledge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B99C3-A471-0B17-E8A4-770A7EA2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4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861C1-B239-68B9-9CA8-CA78A105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LHCf</a:t>
            </a:r>
            <a:r>
              <a:rPr lang="en-US" dirty="0"/>
              <a:t>: </a:t>
            </a:r>
            <a:r>
              <a:rPr lang="en-US" dirty="0" err="1"/>
              <a:t>richieste</a:t>
            </a:r>
            <a:r>
              <a:rPr lang="en-US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2349D-AD76-6180-3B70-26558E86F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50 TB disk al TIER1 (Giunta)</a:t>
            </a:r>
          </a:p>
          <a:p>
            <a:pPr lvl="1"/>
            <a:r>
              <a:rPr lang="en-US" dirty="0"/>
              <a:t>Ok </a:t>
            </a:r>
            <a:r>
              <a:rPr lang="en-US" dirty="0" err="1"/>
              <a:t>dai</a:t>
            </a:r>
            <a:r>
              <a:rPr lang="en-US" dirty="0"/>
              <a:t> referee</a:t>
            </a:r>
          </a:p>
          <a:p>
            <a:pPr lvl="1"/>
            <a:r>
              <a:rPr lang="en-US" dirty="0" err="1"/>
              <a:t>Motivazioni</a:t>
            </a:r>
            <a:r>
              <a:rPr lang="en-US" dirty="0"/>
              <a:t>: ultimo anno, presa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cruciale</a:t>
            </a:r>
            <a:r>
              <a:rPr lang="en-US" dirty="0"/>
              <a:t>, </a:t>
            </a:r>
            <a:r>
              <a:rPr lang="en-US" dirty="0" err="1"/>
              <a:t>utilizzo</a:t>
            </a:r>
            <a:r>
              <a:rPr lang="en-US" dirty="0"/>
              <a:t> disco ok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passato</a:t>
            </a:r>
            <a:r>
              <a:rPr lang="en-US" dirty="0"/>
              <a:t> (al </a:t>
            </a:r>
            <a:r>
              <a:rPr lang="en-US" dirty="0" err="1"/>
              <a:t>limite</a:t>
            </a:r>
            <a:r>
              <a:rPr lang="en-US" dirty="0"/>
              <a:t>) 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B6122-F34A-A1C5-4741-894A9644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83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3">
            <a:extLst>
              <a:ext uri="{FF2B5EF4-FFF2-40B4-BE49-F238E27FC236}">
                <a16:creationId xmlns:a16="http://schemas.microsoft.com/office/drawing/2014/main" id="{C3680C08-CA1C-52E1-99F5-5FAF90A7B070}"/>
              </a:ext>
            </a:extLst>
          </p:cNvPr>
          <p:cNvSpPr/>
          <p:nvPr/>
        </p:nvSpPr>
        <p:spPr>
          <a:xfrm>
            <a:off x="4694504" y="718009"/>
            <a:ext cx="2802993" cy="1206211"/>
          </a:xfrm>
          <a:prstGeom prst="ellipse">
            <a:avLst/>
          </a:prstGeom>
          <a:noFill/>
          <a:ln w="63500" cap="flat" cmpd="sng">
            <a:solidFill>
              <a:srgbClr val="81A5C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8;p3">
            <a:extLst>
              <a:ext uri="{FF2B5EF4-FFF2-40B4-BE49-F238E27FC236}">
                <a16:creationId xmlns:a16="http://schemas.microsoft.com/office/drawing/2014/main" id="{6326CED7-4E8E-E8B1-F2F1-BE44BEBAC1B5}"/>
              </a:ext>
            </a:extLst>
          </p:cNvPr>
          <p:cNvSpPr txBox="1"/>
          <p:nvPr/>
        </p:nvSpPr>
        <p:spPr>
          <a:xfrm>
            <a:off x="4902643" y="1096665"/>
            <a:ext cx="2521011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r>
              <a:rPr lang="en-GB" sz="2400" b="1" dirty="0" err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Calcolo</a:t>
            </a:r>
            <a:r>
              <a:rPr lang="en-GB" sz="24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RD_MUCOL</a:t>
            </a:r>
            <a:endParaRPr dirty="0"/>
          </a:p>
        </p:txBody>
      </p:sp>
      <p:cxnSp>
        <p:nvCxnSpPr>
          <p:cNvPr id="9" name="Google Shape;69;p3">
            <a:extLst>
              <a:ext uri="{FF2B5EF4-FFF2-40B4-BE49-F238E27FC236}">
                <a16:creationId xmlns:a16="http://schemas.microsoft.com/office/drawing/2014/main" id="{A87A0EA5-9AE8-AFB8-3D60-C32FB23A601B}"/>
              </a:ext>
            </a:extLst>
          </p:cNvPr>
          <p:cNvCxnSpPr/>
          <p:nvPr/>
        </p:nvCxnSpPr>
        <p:spPr>
          <a:xfrm rot="10800000">
            <a:off x="3984778" y="1287076"/>
            <a:ext cx="694928" cy="40667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0" name="Google Shape;70;p3">
            <a:extLst>
              <a:ext uri="{FF2B5EF4-FFF2-40B4-BE49-F238E27FC236}">
                <a16:creationId xmlns:a16="http://schemas.microsoft.com/office/drawing/2014/main" id="{08C6E3EF-2681-E7FE-8946-6EAFC3BD463E}"/>
              </a:ext>
            </a:extLst>
          </p:cNvPr>
          <p:cNvSpPr/>
          <p:nvPr/>
        </p:nvSpPr>
        <p:spPr>
          <a:xfrm>
            <a:off x="1975241" y="904098"/>
            <a:ext cx="2007151" cy="873316"/>
          </a:xfrm>
          <a:prstGeom prst="rect">
            <a:avLst/>
          </a:prstGeom>
          <a:noFill/>
          <a:ln w="101600" cap="flat" cmpd="sng">
            <a:solidFill>
              <a:srgbClr val="81A5C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71;p3">
            <a:extLst>
              <a:ext uri="{FF2B5EF4-FFF2-40B4-BE49-F238E27FC236}">
                <a16:creationId xmlns:a16="http://schemas.microsoft.com/office/drawing/2014/main" id="{2109320D-2CEB-4496-99F6-329F08CB5D04}"/>
              </a:ext>
            </a:extLst>
          </p:cNvPr>
          <p:cNvSpPr txBox="1"/>
          <p:nvPr/>
        </p:nvSpPr>
        <p:spPr>
          <a:xfrm>
            <a:off x="2092123" y="939174"/>
            <a:ext cx="2007151" cy="77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Generazione beam-induced background (FLUKA)</a:t>
            </a:r>
            <a:endParaRPr/>
          </a:p>
        </p:txBody>
      </p:sp>
      <p:sp>
        <p:nvSpPr>
          <p:cNvPr id="12" name="Google Shape;72;p3">
            <a:extLst>
              <a:ext uri="{FF2B5EF4-FFF2-40B4-BE49-F238E27FC236}">
                <a16:creationId xmlns:a16="http://schemas.microsoft.com/office/drawing/2014/main" id="{79E44916-859F-461F-4E98-FEAD10165ABE}"/>
              </a:ext>
            </a:extLst>
          </p:cNvPr>
          <p:cNvSpPr/>
          <p:nvPr/>
        </p:nvSpPr>
        <p:spPr>
          <a:xfrm>
            <a:off x="5163028" y="2105464"/>
            <a:ext cx="2200844" cy="682563"/>
          </a:xfrm>
          <a:prstGeom prst="rect">
            <a:avLst/>
          </a:prstGeom>
          <a:noFill/>
          <a:ln w="101600" cap="flat" cmpd="sng">
            <a:solidFill>
              <a:srgbClr val="81A5C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73;p3">
            <a:extLst>
              <a:ext uri="{FF2B5EF4-FFF2-40B4-BE49-F238E27FC236}">
                <a16:creationId xmlns:a16="http://schemas.microsoft.com/office/drawing/2014/main" id="{5E8CABAC-C515-B98F-8042-0ABF8CCE385B}"/>
              </a:ext>
            </a:extLst>
          </p:cNvPr>
          <p:cNvSpPr txBox="1"/>
          <p:nvPr/>
        </p:nvSpPr>
        <p:spPr>
          <a:xfrm>
            <a:off x="5339590" y="2175213"/>
            <a:ext cx="1865943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Simulazione detector (DD4Hep, Geant4)</a:t>
            </a:r>
            <a:endParaRPr/>
          </a:p>
        </p:txBody>
      </p:sp>
      <p:sp>
        <p:nvSpPr>
          <p:cNvPr id="14" name="Google Shape;74;p3">
            <a:extLst>
              <a:ext uri="{FF2B5EF4-FFF2-40B4-BE49-F238E27FC236}">
                <a16:creationId xmlns:a16="http://schemas.microsoft.com/office/drawing/2014/main" id="{5A3FE80A-4F4A-ABEA-48D8-6AE79A5CF8B5}"/>
              </a:ext>
            </a:extLst>
          </p:cNvPr>
          <p:cNvSpPr/>
          <p:nvPr/>
        </p:nvSpPr>
        <p:spPr>
          <a:xfrm>
            <a:off x="7978904" y="2105465"/>
            <a:ext cx="2244622" cy="712519"/>
          </a:xfrm>
          <a:prstGeom prst="rect">
            <a:avLst/>
          </a:prstGeom>
          <a:noFill/>
          <a:ln w="101600" cap="flat" cmpd="sng">
            <a:solidFill>
              <a:srgbClr val="81A5C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75;p3">
            <a:extLst>
              <a:ext uri="{FF2B5EF4-FFF2-40B4-BE49-F238E27FC236}">
                <a16:creationId xmlns:a16="http://schemas.microsoft.com/office/drawing/2014/main" id="{496495C1-48D6-A9B3-873F-0A76B704C34B}"/>
              </a:ext>
            </a:extLst>
          </p:cNvPr>
          <p:cNvSpPr txBox="1"/>
          <p:nvPr/>
        </p:nvSpPr>
        <p:spPr>
          <a:xfrm>
            <a:off x="8088449" y="2163958"/>
            <a:ext cx="2135076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Digitizzazione e ricostruzione   (Marlin)</a:t>
            </a:r>
            <a:endParaRPr/>
          </a:p>
        </p:txBody>
      </p:sp>
      <p:sp>
        <p:nvSpPr>
          <p:cNvPr id="16" name="Google Shape;76;p3">
            <a:extLst>
              <a:ext uri="{FF2B5EF4-FFF2-40B4-BE49-F238E27FC236}">
                <a16:creationId xmlns:a16="http://schemas.microsoft.com/office/drawing/2014/main" id="{85F82B9C-23D9-F525-A1F8-AAA1752E2F91}"/>
              </a:ext>
            </a:extLst>
          </p:cNvPr>
          <p:cNvSpPr/>
          <p:nvPr/>
        </p:nvSpPr>
        <p:spPr>
          <a:xfrm>
            <a:off x="1916574" y="2046101"/>
            <a:ext cx="2395579" cy="797391"/>
          </a:xfrm>
          <a:prstGeom prst="rect">
            <a:avLst/>
          </a:prstGeom>
          <a:noFill/>
          <a:ln w="101600" cap="flat" cmpd="sng">
            <a:solidFill>
              <a:srgbClr val="81A5C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7;p3">
            <a:extLst>
              <a:ext uri="{FF2B5EF4-FFF2-40B4-BE49-F238E27FC236}">
                <a16:creationId xmlns:a16="http://schemas.microsoft.com/office/drawing/2014/main" id="{F41EB573-A577-5C8A-E11F-298E10B6F7AE}"/>
              </a:ext>
            </a:extLst>
          </p:cNvPr>
          <p:cNvSpPr txBox="1"/>
          <p:nvPr/>
        </p:nvSpPr>
        <p:spPr>
          <a:xfrm>
            <a:off x="2240163" y="2040847"/>
            <a:ext cx="2200844" cy="77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Generazione segnale (Whizard, MadGraph, Pythia)</a:t>
            </a:r>
            <a:endParaRPr/>
          </a:p>
        </p:txBody>
      </p:sp>
      <p:sp>
        <p:nvSpPr>
          <p:cNvPr id="18" name="Google Shape;78;p3">
            <a:extLst>
              <a:ext uri="{FF2B5EF4-FFF2-40B4-BE49-F238E27FC236}">
                <a16:creationId xmlns:a16="http://schemas.microsoft.com/office/drawing/2014/main" id="{97A38126-AC91-5362-C358-887A886434FA}"/>
              </a:ext>
            </a:extLst>
          </p:cNvPr>
          <p:cNvSpPr/>
          <p:nvPr/>
        </p:nvSpPr>
        <p:spPr>
          <a:xfrm>
            <a:off x="8357583" y="997163"/>
            <a:ext cx="1865943" cy="647902"/>
          </a:xfrm>
          <a:prstGeom prst="rect">
            <a:avLst/>
          </a:prstGeom>
          <a:noFill/>
          <a:ln w="101600" cap="flat" cmpd="sng">
            <a:solidFill>
              <a:srgbClr val="81A5C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79;p3">
            <a:extLst>
              <a:ext uri="{FF2B5EF4-FFF2-40B4-BE49-F238E27FC236}">
                <a16:creationId xmlns:a16="http://schemas.microsoft.com/office/drawing/2014/main" id="{ECE87A9A-882E-4367-6930-4360EC48597C}"/>
              </a:ext>
            </a:extLst>
          </p:cNvPr>
          <p:cNvSpPr txBox="1"/>
          <p:nvPr/>
        </p:nvSpPr>
        <p:spPr>
          <a:xfrm>
            <a:off x="8534144" y="1055658"/>
            <a:ext cx="1512821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Analisi (ROOT, python etc.)</a:t>
            </a:r>
            <a:endParaRPr/>
          </a:p>
        </p:txBody>
      </p:sp>
      <p:cxnSp>
        <p:nvCxnSpPr>
          <p:cNvPr id="20" name="Google Shape;80;p3">
            <a:extLst>
              <a:ext uri="{FF2B5EF4-FFF2-40B4-BE49-F238E27FC236}">
                <a16:creationId xmlns:a16="http://schemas.microsoft.com/office/drawing/2014/main" id="{1EBD22CD-9876-096F-7A41-7F5B1552D6B8}"/>
              </a:ext>
            </a:extLst>
          </p:cNvPr>
          <p:cNvCxnSpPr/>
          <p:nvPr/>
        </p:nvCxnSpPr>
        <p:spPr>
          <a:xfrm rot="10800000" flipH="1">
            <a:off x="7511935" y="1248063"/>
            <a:ext cx="815701" cy="120347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21" name="Google Shape;81;p3">
            <a:extLst>
              <a:ext uri="{FF2B5EF4-FFF2-40B4-BE49-F238E27FC236}">
                <a16:creationId xmlns:a16="http://schemas.microsoft.com/office/drawing/2014/main" id="{0AE2EDB8-EA08-830C-8EDE-C0EA92CC9E91}"/>
              </a:ext>
            </a:extLst>
          </p:cNvPr>
          <p:cNvCxnSpPr/>
          <p:nvPr/>
        </p:nvCxnSpPr>
        <p:spPr>
          <a:xfrm flipH="1">
            <a:off x="4302374" y="1669084"/>
            <a:ext cx="524886" cy="377016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22" name="Google Shape;82;p3">
            <a:extLst>
              <a:ext uri="{FF2B5EF4-FFF2-40B4-BE49-F238E27FC236}">
                <a16:creationId xmlns:a16="http://schemas.microsoft.com/office/drawing/2014/main" id="{45ED55BE-C3FC-0268-7E0D-0CC1554F07ED}"/>
              </a:ext>
            </a:extLst>
          </p:cNvPr>
          <p:cNvCxnSpPr/>
          <p:nvPr/>
        </p:nvCxnSpPr>
        <p:spPr>
          <a:xfrm>
            <a:off x="6095999" y="1917755"/>
            <a:ext cx="0" cy="227172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23" name="Google Shape;83;p3">
            <a:extLst>
              <a:ext uri="{FF2B5EF4-FFF2-40B4-BE49-F238E27FC236}">
                <a16:creationId xmlns:a16="http://schemas.microsoft.com/office/drawing/2014/main" id="{C28CA64D-16CD-B58C-A17D-BF3308BBFB8E}"/>
              </a:ext>
            </a:extLst>
          </p:cNvPr>
          <p:cNvCxnSpPr/>
          <p:nvPr/>
        </p:nvCxnSpPr>
        <p:spPr>
          <a:xfrm>
            <a:off x="7363873" y="1673550"/>
            <a:ext cx="600663" cy="368516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4" name="Google Shape;84;p3">
            <a:extLst>
              <a:ext uri="{FF2B5EF4-FFF2-40B4-BE49-F238E27FC236}">
                <a16:creationId xmlns:a16="http://schemas.microsoft.com/office/drawing/2014/main" id="{A3901D36-B90C-055D-D385-C037CCCB0B5B}"/>
              </a:ext>
            </a:extLst>
          </p:cNvPr>
          <p:cNvSpPr txBox="1"/>
          <p:nvPr/>
        </p:nvSpPr>
        <p:spPr>
          <a:xfrm>
            <a:off x="2526959" y="34136"/>
            <a:ext cx="8484751" cy="6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r>
              <a:rPr lang="en-GB" sz="4000" i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RD_MUCOLL: </a:t>
            </a:r>
            <a:r>
              <a:rPr lang="en-GB" sz="4000" i="1" dirty="0" err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modello</a:t>
            </a:r>
            <a:r>
              <a:rPr lang="en-GB" sz="4000" i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4000" i="1" dirty="0" err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endParaRPr dirty="0"/>
          </a:p>
        </p:txBody>
      </p:sp>
      <p:sp>
        <p:nvSpPr>
          <p:cNvPr id="26" name="Google Shape;85;p3">
            <a:extLst>
              <a:ext uri="{FF2B5EF4-FFF2-40B4-BE49-F238E27FC236}">
                <a16:creationId xmlns:a16="http://schemas.microsoft.com/office/drawing/2014/main" id="{9074AB03-9CFA-00B5-AE21-E182BA0F3334}"/>
              </a:ext>
            </a:extLst>
          </p:cNvPr>
          <p:cNvSpPr txBox="1"/>
          <p:nvPr/>
        </p:nvSpPr>
        <p:spPr>
          <a:xfrm>
            <a:off x="1530787" y="3131594"/>
            <a:ext cx="7661558" cy="299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GB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Campioni full simulation ricostruiti da Settembre 2022 </a:t>
            </a:r>
            <a:br>
              <a:rPr lang="en-GB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(segnale a 3 TeV+BIB):</a:t>
            </a:r>
            <a:endParaRPr/>
          </a:p>
          <a:p>
            <a:pPr>
              <a:buClr>
                <a:schemeClr val="dk1"/>
              </a:buClr>
              <a:buSzPts val="1600"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 → WW: 10k eventi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Fondi H → WW 40k eventi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 →  cc: 20k eventi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 → cc: 10k eventi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 →  bb: 10k eventi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 → bb: 10k eventi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HH → bbbb: 80k eventi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Fondi HH: 20k eventi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Campioni per misura Higgs width: 53k eventi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Campioni per studi su calorimetro Crilin: 20k eventi </a:t>
            </a:r>
            <a:endParaRPr/>
          </a:p>
          <a:p>
            <a:pPr>
              <a:buClr>
                <a:schemeClr val="dk1"/>
              </a:buClr>
              <a:buSzPts val="1600"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endParaRPr sz="16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86;p3">
            <a:extLst>
              <a:ext uri="{FF2B5EF4-FFF2-40B4-BE49-F238E27FC236}">
                <a16:creationId xmlns:a16="http://schemas.microsoft.com/office/drawing/2014/main" id="{8301DBE2-3726-7871-B8BD-8286139A0372}"/>
              </a:ext>
            </a:extLst>
          </p:cNvPr>
          <p:cNvSpPr txBox="1"/>
          <p:nvPr/>
        </p:nvSpPr>
        <p:spPr>
          <a:xfrm>
            <a:off x="4384985" y="3692823"/>
            <a:ext cx="6077400" cy="6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r>
              <a:rPr lang="en-GB" sz="1700" b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273k eventi ricostruiti di full simulation nell’ultimo anno</a:t>
            </a:r>
            <a:endParaRPr/>
          </a:p>
          <a:p>
            <a:r>
              <a:rPr lang="en-GB" sz="1700" b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Anno precedente: 9k eventi di full simulation (+60k di particle gun)</a:t>
            </a:r>
            <a:endParaRPr/>
          </a:p>
        </p:txBody>
      </p:sp>
      <p:sp>
        <p:nvSpPr>
          <p:cNvPr id="28" name="Google Shape;87;p3">
            <a:extLst>
              <a:ext uri="{FF2B5EF4-FFF2-40B4-BE49-F238E27FC236}">
                <a16:creationId xmlns:a16="http://schemas.microsoft.com/office/drawing/2014/main" id="{0A6D31C2-8FD3-6620-03E3-84AD5B088130}"/>
              </a:ext>
            </a:extLst>
          </p:cNvPr>
          <p:cNvSpPr txBox="1"/>
          <p:nvPr/>
        </p:nvSpPr>
        <p:spPr>
          <a:xfrm>
            <a:off x="1703512" y="6317118"/>
            <a:ext cx="8890318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 completa: </a:t>
            </a:r>
            <a:r>
              <a:rPr lang="en-GB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https://confluence.infn.it/display/muoncollider/Monte+Carlo+Simulated+Samples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9" name="Google Shape;88;p3">
            <a:extLst>
              <a:ext uri="{FF2B5EF4-FFF2-40B4-BE49-F238E27FC236}">
                <a16:creationId xmlns:a16="http://schemas.microsoft.com/office/drawing/2014/main" id="{529CCE85-9C7B-D786-A6A6-315812EDC9AC}"/>
              </a:ext>
            </a:extLst>
          </p:cNvPr>
          <p:cNvSpPr txBox="1"/>
          <p:nvPr/>
        </p:nvSpPr>
        <p:spPr>
          <a:xfrm>
            <a:off x="4173191" y="5038210"/>
            <a:ext cx="6381362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Utilizzo ottimizzato delle risorse disponibili, in particolare di Cloud-Veneto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2627CC-A51D-E2CA-F40F-0E70B228D5C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18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4">
            <a:extLst>
              <a:ext uri="{FF2B5EF4-FFF2-40B4-BE49-F238E27FC236}">
                <a16:creationId xmlns:a16="http://schemas.microsoft.com/office/drawing/2014/main" id="{7665C944-8E52-C76B-5D9F-0C27877C6276}"/>
              </a:ext>
            </a:extLst>
          </p:cNvPr>
          <p:cNvSpPr txBox="1"/>
          <p:nvPr/>
        </p:nvSpPr>
        <p:spPr>
          <a:xfrm>
            <a:off x="6231525" y="1011575"/>
            <a:ext cx="40362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r>
              <a:rPr lang="en-GB" sz="17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l’espandersi della collaborazione prevediamo un intensificarsi delle attività.</a:t>
            </a:r>
            <a:endParaRPr/>
          </a:p>
          <a:p>
            <a:r>
              <a:rPr lang="en-GB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 aspettiamo inoltre un periodo di sviluppo di codice, algoritmi e design detector </a:t>
            </a:r>
            <a:endParaRPr/>
          </a:p>
        </p:txBody>
      </p:sp>
      <p:sp>
        <p:nvSpPr>
          <p:cNvPr id="4" name="Google Shape;94;p4">
            <a:extLst>
              <a:ext uri="{FF2B5EF4-FFF2-40B4-BE49-F238E27FC236}">
                <a16:creationId xmlns:a16="http://schemas.microsoft.com/office/drawing/2014/main" id="{F15013FE-AA01-D026-522C-7685EC375C7B}"/>
              </a:ext>
            </a:extLst>
          </p:cNvPr>
          <p:cNvSpPr txBox="1"/>
          <p:nvPr/>
        </p:nvSpPr>
        <p:spPr>
          <a:xfrm>
            <a:off x="1765602" y="765760"/>
            <a:ext cx="4036200" cy="422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93549" indent="-101600"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Cloud-Veneto: 200 VCPU, 740 GB di RAM, 90 TB di disco 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Generazione beam-induced background, generazione segnale, simulazione detector, ricostruzione, analisi </a:t>
            </a:r>
            <a:endParaRPr/>
          </a:p>
          <a:p>
            <a:pPr marL="93549" indent="-101600"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CNAF: storage (150 TB), 6 CE disponibili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simulazione detector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549" indent="-101600"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CERN: storage su EOS (100 TB)</a:t>
            </a:r>
            <a:b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simulazione e ricostruzione, batch system HTCondor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549" indent="-101600"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IBISCO-Bari: risorse condivise con altri progetti</a:t>
            </a:r>
            <a:b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 HCAL, jet flavour tagging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549" indent="-101600"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INFN-Cloud: 150 TB storage e  512 GB di RAM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assegnati l’anno scorso, in </a:t>
            </a:r>
            <a:r>
              <a:rPr lang="en-GB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pre-produzione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(sistema di autenticazione non è ancora pronto)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/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5;p4">
            <a:extLst>
              <a:ext uri="{FF2B5EF4-FFF2-40B4-BE49-F238E27FC236}">
                <a16:creationId xmlns:a16="http://schemas.microsoft.com/office/drawing/2014/main" id="{0170169C-2742-116C-22B9-BC3D1A47BC20}"/>
              </a:ext>
            </a:extLst>
          </p:cNvPr>
          <p:cNvSpPr txBox="1"/>
          <p:nvPr/>
        </p:nvSpPr>
        <p:spPr>
          <a:xfrm>
            <a:off x="175098" y="182680"/>
            <a:ext cx="11867745" cy="6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r>
              <a:rPr lang="en-GB" sz="4000" i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RD_MUCOLL: </a:t>
            </a:r>
            <a:r>
              <a:rPr lang="en-GB" sz="4000" i="1" dirty="0" err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Risorse</a:t>
            </a:r>
            <a:r>
              <a:rPr lang="en-GB" sz="4000" i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i="1" dirty="0" err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attualmente</a:t>
            </a:r>
            <a:r>
              <a:rPr lang="en-GB" sz="4000" i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i="1" dirty="0" err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disponibili</a:t>
            </a:r>
            <a:r>
              <a:rPr lang="en-GB" sz="4000" i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4000" i="1" dirty="0" err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utilizzo</a:t>
            </a:r>
            <a:endParaRPr sz="4000" i="1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6;p4">
            <a:extLst>
              <a:ext uri="{FF2B5EF4-FFF2-40B4-BE49-F238E27FC236}">
                <a16:creationId xmlns:a16="http://schemas.microsoft.com/office/drawing/2014/main" id="{2094D770-E136-0723-5A1D-358493D1D738}"/>
              </a:ext>
            </a:extLst>
          </p:cNvPr>
          <p:cNvSpPr txBox="1"/>
          <p:nvPr/>
        </p:nvSpPr>
        <p:spPr>
          <a:xfrm>
            <a:off x="1748372" y="5304687"/>
            <a:ext cx="39426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r>
              <a:rPr lang="en-GB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 sistemi di tipo Grid (ad es. CNAF) riscontrati problemi dovuti al limite della RAM per job, o errori di time-out che non ci consentono di usarli al meglio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7;p4">
            <a:extLst>
              <a:ext uri="{FF2B5EF4-FFF2-40B4-BE49-F238E27FC236}">
                <a16:creationId xmlns:a16="http://schemas.microsoft.com/office/drawing/2014/main" id="{F3C2E770-0554-6EC4-C665-DC0289228944}"/>
              </a:ext>
            </a:extLst>
          </p:cNvPr>
          <p:cNvSpPr txBox="1"/>
          <p:nvPr/>
        </p:nvSpPr>
        <p:spPr>
          <a:xfrm>
            <a:off x="6166125" y="2470776"/>
            <a:ext cx="4167000" cy="78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risorse già assegnate sono sufficienti per il 2024, non abbiamo richieste incrementali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8;p4">
            <a:extLst>
              <a:ext uri="{FF2B5EF4-FFF2-40B4-BE49-F238E27FC236}">
                <a16:creationId xmlns:a16="http://schemas.microsoft.com/office/drawing/2014/main" id="{F316C6DA-CE1C-C619-6FCF-6EDF1B6915FB}"/>
              </a:ext>
            </a:extLst>
          </p:cNvPr>
          <p:cNvSpPr txBox="1"/>
          <p:nvPr/>
        </p:nvSpPr>
        <p:spPr>
          <a:xfrm>
            <a:off x="6749625" y="3564550"/>
            <a:ext cx="3000000" cy="114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>
                <a:solidFill>
                  <a:srgbClr val="E7000E"/>
                </a:solidFill>
                <a:latin typeface="Calibri"/>
                <a:ea typeface="Calibri"/>
                <a:cs typeface="Calibri"/>
                <a:sym typeface="Calibri"/>
              </a:rPr>
              <a:t>Necessario il supporto tecnico di INFN Cloud per avviare la produzione</a:t>
            </a:r>
            <a:endParaRPr b="1">
              <a:solidFill>
                <a:srgbClr val="E700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9;p4">
            <a:extLst>
              <a:ext uri="{FF2B5EF4-FFF2-40B4-BE49-F238E27FC236}">
                <a16:creationId xmlns:a16="http://schemas.microsoft.com/office/drawing/2014/main" id="{08D438EC-90C8-BAC4-CE84-62DDEB26928B}"/>
              </a:ext>
            </a:extLst>
          </p:cNvPr>
          <p:cNvSpPr txBox="1"/>
          <p:nvPr/>
        </p:nvSpPr>
        <p:spPr>
          <a:xfrm>
            <a:off x="6501025" y="5009926"/>
            <a:ext cx="3000000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Stiamo pianificando una ristrutturazione</a:t>
            </a:r>
            <a:r>
              <a:rPr lang="en-GB" b="1">
                <a:solidFill>
                  <a:srgbClr val="E7000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modello di calcolo, in modo da ridurre il numero di sistemi diversi utilizzati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Google Shape;100;p4">
            <a:extLst>
              <a:ext uri="{FF2B5EF4-FFF2-40B4-BE49-F238E27FC236}">
                <a16:creationId xmlns:a16="http://schemas.microsoft.com/office/drawing/2014/main" id="{4F5E98DC-1513-3E3E-0241-0B366EF7D58D}"/>
              </a:ext>
            </a:extLst>
          </p:cNvPr>
          <p:cNvCxnSpPr/>
          <p:nvPr/>
        </p:nvCxnSpPr>
        <p:spPr>
          <a:xfrm rot="10800000" flipH="1">
            <a:off x="5987763" y="4235075"/>
            <a:ext cx="435000" cy="243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101;p4">
            <a:extLst>
              <a:ext uri="{FF2B5EF4-FFF2-40B4-BE49-F238E27FC236}">
                <a16:creationId xmlns:a16="http://schemas.microsoft.com/office/drawing/2014/main" id="{F8827F12-87E5-9475-AE3F-B6D2AE39138C}"/>
              </a:ext>
            </a:extLst>
          </p:cNvPr>
          <p:cNvCxnSpPr/>
          <p:nvPr/>
        </p:nvCxnSpPr>
        <p:spPr>
          <a:xfrm rot="10800000" flipH="1">
            <a:off x="5765400" y="6031575"/>
            <a:ext cx="661200" cy="258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2D91ED-6042-F33B-3F95-6EC8AAD410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1312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plot, line, screenshot&#10;&#10;Description automatically generated">
            <a:extLst>
              <a:ext uri="{FF2B5EF4-FFF2-40B4-BE49-F238E27FC236}">
                <a16:creationId xmlns:a16="http://schemas.microsoft.com/office/drawing/2014/main" id="{2EF49EE3-30DF-EA98-503C-4FBB132E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32" y="1288456"/>
            <a:ext cx="5707464" cy="2332049"/>
          </a:xfrm>
          <a:prstGeom prst="rect">
            <a:avLst/>
          </a:prstGeom>
        </p:spPr>
      </p:pic>
      <p:pic>
        <p:nvPicPr>
          <p:cNvPr id="7" name="Content Placeholder 6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B262BB3A-B9DD-E4EB-363C-45F24BAA9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7" y="1288456"/>
            <a:ext cx="5974582" cy="242625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C3F8FD-A9D5-FE20-1C4B-0A141D2E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4" y="365125"/>
            <a:ext cx="12133631" cy="923331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MuColl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- used resources @ Tier1: CPU &amp; storage (1y)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7BF322-FB44-A634-448C-FAAEC49E28D7}"/>
              </a:ext>
            </a:extLst>
          </p:cNvPr>
          <p:cNvSpPr txBox="1"/>
          <p:nvPr/>
        </p:nvSpPr>
        <p:spPr>
          <a:xfrm>
            <a:off x="3009040" y="1408691"/>
            <a:ext cx="2652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CPU: </a:t>
            </a:r>
          </a:p>
          <a:p>
            <a:r>
              <a:rPr lang="en-US" dirty="0"/>
              <a:t>Used: 260 HS06 (max 480)</a:t>
            </a:r>
          </a:p>
          <a:p>
            <a:r>
              <a:rPr lang="en-US" dirty="0"/>
              <a:t>Pledge: 3 kHS06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BE303-F502-492B-90E2-D3316E9556DF}"/>
              </a:ext>
            </a:extLst>
          </p:cNvPr>
          <p:cNvSpPr txBox="1"/>
          <p:nvPr/>
        </p:nvSpPr>
        <p:spPr>
          <a:xfrm>
            <a:off x="8432438" y="1461355"/>
            <a:ext cx="121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cumulative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5D3C64-54AE-3017-4A70-2C3E233209F9}"/>
              </a:ext>
            </a:extLst>
          </p:cNvPr>
          <p:cNvSpPr txBox="1"/>
          <p:nvPr/>
        </p:nvSpPr>
        <p:spPr>
          <a:xfrm>
            <a:off x="6413195" y="4956671"/>
            <a:ext cx="2385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DISK: </a:t>
            </a:r>
          </a:p>
          <a:p>
            <a:r>
              <a:rPr lang="en-US" dirty="0"/>
              <a:t>Used: 120 TB</a:t>
            </a:r>
          </a:p>
          <a:p>
            <a:r>
              <a:rPr lang="en-US" dirty="0"/>
              <a:t>Pledge: 150 TB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+ 150 TB </a:t>
            </a:r>
            <a:r>
              <a:rPr lang="en-US" dirty="0" err="1">
                <a:solidFill>
                  <a:srgbClr val="0070C0"/>
                </a:solidFill>
              </a:rPr>
              <a:t>su</a:t>
            </a:r>
            <a:r>
              <a:rPr lang="en-US" dirty="0">
                <a:solidFill>
                  <a:srgbClr val="0070C0"/>
                </a:solidFill>
              </a:rPr>
              <a:t> INFN-Cloud</a:t>
            </a:r>
          </a:p>
        </p:txBody>
      </p:sp>
      <p:pic>
        <p:nvPicPr>
          <p:cNvPr id="14" name="Picture 13" descr="A picture containing screenshot, text, line, plot&#10;&#10;Description automatically generated">
            <a:extLst>
              <a:ext uri="{FF2B5EF4-FFF2-40B4-BE49-F238E27FC236}">
                <a16:creationId xmlns:a16="http://schemas.microsoft.com/office/drawing/2014/main" id="{A14687C2-07E5-1530-0C08-82D6C3278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3" y="4073003"/>
            <a:ext cx="6003769" cy="2462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671375-3CFC-D090-117E-300076D6DC07}"/>
              </a:ext>
            </a:extLst>
          </p:cNvPr>
          <p:cNvSpPr txBox="1"/>
          <p:nvPr/>
        </p:nvSpPr>
        <p:spPr>
          <a:xfrm>
            <a:off x="8622961" y="4394503"/>
            <a:ext cx="2539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CPU @ 10%</a:t>
            </a:r>
          </a:p>
          <a:p>
            <a:r>
              <a:rPr lang="en-US" dirty="0">
                <a:solidFill>
                  <a:srgbClr val="FF0000"/>
                </a:solidFill>
              </a:rPr>
              <a:t>Storage @ 80% of pledge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F668C-FD51-522A-CF06-76CB3223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32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53FE-4AB9-10F6-CF98-D97B8C02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RD_MUCOLL </a:t>
            </a:r>
            <a:r>
              <a:rPr lang="en-US" dirty="0" err="1"/>
              <a:t>richieste</a:t>
            </a:r>
            <a:r>
              <a:rPr lang="en-US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70E3-7019-9E65-1764-6653E1A89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55" y="1690688"/>
            <a:ext cx="11410545" cy="500194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Nessuna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richiesta</a:t>
            </a:r>
            <a:r>
              <a:rPr lang="en-US" dirty="0">
                <a:solidFill>
                  <a:srgbClr val="FF0000"/>
                </a:solidFill>
              </a:rPr>
              <a:t> 2024</a:t>
            </a:r>
          </a:p>
          <a:p>
            <a:r>
              <a:rPr lang="it-IT" dirty="0"/>
              <a:t>commenti:</a:t>
            </a:r>
          </a:p>
          <a:p>
            <a:pPr lvl="1"/>
            <a:r>
              <a:rPr lang="it-IT" dirty="0"/>
              <a:t>stanno cercando di sfruttare le risorse INFN Cloud che ci sono state assegnate l’anno scorso (equivalenti a circa 150 TB di storage e 512 GB di RAM).</a:t>
            </a:r>
            <a:br>
              <a:rPr lang="it-IT" dirty="0"/>
            </a:br>
            <a:r>
              <a:rPr lang="it-IT" dirty="0"/>
              <a:t>Queste sono ancora in pre-produzione e sono state utilizzate per dei test, ma ancora non sono utilizzate dalla collaborazione.</a:t>
            </a:r>
            <a:br>
              <a:rPr lang="it-IT" dirty="0"/>
            </a:br>
            <a:r>
              <a:rPr lang="it-IT" dirty="0"/>
              <a:t>Il principale problema è il sistema di autenticazione, che non è ancora pronto per le </a:t>
            </a:r>
            <a:r>
              <a:rPr lang="it-IT" dirty="0" err="1"/>
              <a:t>le</a:t>
            </a:r>
            <a:r>
              <a:rPr lang="it-IT" dirty="0"/>
              <a:t> esigenze di RD_MUCOL.</a:t>
            </a:r>
            <a:br>
              <a:rPr lang="it-IT" dirty="0"/>
            </a:br>
            <a:r>
              <a:rPr lang="it-IT" dirty="0"/>
              <a:t>I nostri tecnologi ci stanno lavorando, con il supporto del team di INFN Cloud.</a:t>
            </a:r>
          </a:p>
          <a:p>
            <a:pPr lvl="1"/>
            <a:r>
              <a:rPr lang="it-IT" dirty="0"/>
              <a:t>risorse sono distribuite su architetture eterogenee (CNAF, IBISCO-Bari, Cloud-Veneto e INFN Cloud): un altro obiettivo è quello di spostarsi su un numero più piccolo di sistemi in modo da facilitarne l’utilizzo.</a:t>
            </a:r>
            <a:br>
              <a:rPr lang="it-IT" dirty="0"/>
            </a:br>
            <a:r>
              <a:rPr lang="it-IT" dirty="0"/>
              <a:t>Questo potrebbe voler dire dismettere un sistema e allocare nuove risorse su un altro (ad es. da CNAF a INFN Cloud) “virtualmente” a costo zero. Stiamo studiando la questione e più avanti faremo una proposta.</a:t>
            </a:r>
            <a:br>
              <a:rPr lang="it-IT" dirty="0"/>
            </a:br>
            <a:endParaRPr lang="it-IT" dirty="0"/>
          </a:p>
          <a:p>
            <a:pPr lvl="1"/>
            <a:r>
              <a:rPr lang="it-IT" dirty="0"/>
              <a:t>quantità di risorse che ci è stata data fino ad oggi è sufficiente per le nostre attività di quest'anno, siamo praticamente a regime. Quello di cui abbiamo bisogno è supporto (in particolare da INFN cloud) e una ristrutturazione del nostro modello di calcolo (in via di definizione).</a:t>
            </a:r>
            <a:br>
              <a:rPr lang="it-IT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2CCC5-C2D4-FB27-7952-E6F2476F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6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graph&#10;&#10;Description automatically generated with medium confidence">
            <a:extLst>
              <a:ext uri="{FF2B5EF4-FFF2-40B4-BE49-F238E27FC236}">
                <a16:creationId xmlns:a16="http://schemas.microsoft.com/office/drawing/2014/main" id="{379E9C0E-678F-BEA1-1828-91CB028B8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3977901"/>
            <a:ext cx="6660573" cy="2714374"/>
          </a:xfrm>
          <a:prstGeom prst="rect">
            <a:avLst/>
          </a:prstGeom>
        </p:spPr>
      </p:pic>
      <p:pic>
        <p:nvPicPr>
          <p:cNvPr id="9" name="Picture 8" descr="A picture containing text, line, screenshot, plot&#10;&#10;Description automatically generated">
            <a:extLst>
              <a:ext uri="{FF2B5EF4-FFF2-40B4-BE49-F238E27FC236}">
                <a16:creationId xmlns:a16="http://schemas.microsoft.com/office/drawing/2014/main" id="{21CCC8D5-F6E9-81AE-385F-9A7DB12EC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41" y="1240610"/>
            <a:ext cx="4977245" cy="2012597"/>
          </a:xfrm>
          <a:prstGeom prst="rect">
            <a:avLst/>
          </a:prstGeom>
        </p:spPr>
      </p:pic>
      <p:pic>
        <p:nvPicPr>
          <p:cNvPr id="6" name="Content Placeholder 5" descr="A picture containing screenshot, text, plot, line&#10;&#10;Description automatically generated">
            <a:extLst>
              <a:ext uri="{FF2B5EF4-FFF2-40B4-BE49-F238E27FC236}">
                <a16:creationId xmlns:a16="http://schemas.microsoft.com/office/drawing/2014/main" id="{42C98B9F-E129-E2E2-83E4-19EC3CEDA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" y="1288456"/>
            <a:ext cx="6256820" cy="254300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C3F8FD-A9D5-FE20-1C4B-0A141D2E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4" y="365125"/>
            <a:ext cx="12133631" cy="92333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NA62 </a:t>
            </a:r>
            <a:r>
              <a:rPr lang="en-US" dirty="0"/>
              <a:t>- used resources @ Tier1: CPU &amp; storage (1y)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7BF322-FB44-A634-448C-FAAEC49E28D7}"/>
              </a:ext>
            </a:extLst>
          </p:cNvPr>
          <p:cNvSpPr txBox="1"/>
          <p:nvPr/>
        </p:nvSpPr>
        <p:spPr>
          <a:xfrm>
            <a:off x="3009040" y="1408691"/>
            <a:ext cx="2580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CPU: </a:t>
            </a:r>
          </a:p>
          <a:p>
            <a:r>
              <a:rPr lang="en-US" dirty="0"/>
              <a:t>Used: 1.5 kHS06 (max 23)</a:t>
            </a:r>
          </a:p>
          <a:p>
            <a:r>
              <a:rPr lang="en-US" dirty="0"/>
              <a:t>Pledge: 3.3 kHS06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BE303-F502-492B-90E2-D3316E9556DF}"/>
              </a:ext>
            </a:extLst>
          </p:cNvPr>
          <p:cNvSpPr txBox="1"/>
          <p:nvPr/>
        </p:nvSpPr>
        <p:spPr>
          <a:xfrm>
            <a:off x="8432438" y="1461355"/>
            <a:ext cx="107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efficiency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5D3C64-54AE-3017-4A70-2C3E233209F9}"/>
              </a:ext>
            </a:extLst>
          </p:cNvPr>
          <p:cNvSpPr txBox="1"/>
          <p:nvPr/>
        </p:nvSpPr>
        <p:spPr>
          <a:xfrm>
            <a:off x="3009040" y="4754793"/>
            <a:ext cx="1572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DISK: </a:t>
            </a:r>
          </a:p>
          <a:p>
            <a:r>
              <a:rPr lang="en-US" dirty="0"/>
              <a:t>Used: 40 GB</a:t>
            </a:r>
          </a:p>
          <a:p>
            <a:r>
              <a:rPr lang="en-US" dirty="0"/>
              <a:t>Pledge: 275 TB</a:t>
            </a:r>
          </a:p>
        </p:txBody>
      </p:sp>
      <p:pic>
        <p:nvPicPr>
          <p:cNvPr id="12" name="Picture 11" descr="A green and white graph&#10;&#10;Description automatically generated with low confidence">
            <a:extLst>
              <a:ext uri="{FF2B5EF4-FFF2-40B4-BE49-F238E27FC236}">
                <a16:creationId xmlns:a16="http://schemas.microsoft.com/office/drawing/2014/main" id="{F5B59002-D719-D39F-EC29-73F485F52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90" y="3370337"/>
            <a:ext cx="5091545" cy="20817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7FBF6F-0C89-9BC7-4D0F-15AD7CFCF0F4}"/>
              </a:ext>
            </a:extLst>
          </p:cNvPr>
          <p:cNvSpPr txBox="1"/>
          <p:nvPr/>
        </p:nvSpPr>
        <p:spPr>
          <a:xfrm>
            <a:off x="8200374" y="3727902"/>
            <a:ext cx="121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cumulative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F04CC5-9ABD-425B-73BF-F7FD599DB480}"/>
              </a:ext>
            </a:extLst>
          </p:cNvPr>
          <p:cNvSpPr txBox="1"/>
          <p:nvPr/>
        </p:nvSpPr>
        <p:spPr>
          <a:xfrm>
            <a:off x="7798437" y="5626504"/>
            <a:ext cx="401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CPU@ 50% of pledge but spikes &gt; pledge</a:t>
            </a:r>
          </a:p>
          <a:p>
            <a:r>
              <a:rPr lang="en-US" dirty="0">
                <a:solidFill>
                  <a:srgbClr val="FF0000"/>
                </a:solidFill>
              </a:rPr>
              <a:t>Disk UNDER-USED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B6679-6B71-826C-CB57-0F9E1E2C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2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E751-77AF-2883-5935-00141905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NA62 </a:t>
            </a:r>
            <a:r>
              <a:rPr lang="en-US" dirty="0" err="1"/>
              <a:t>richieste</a:t>
            </a:r>
            <a:r>
              <a:rPr lang="en-US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F6747-A9C9-F66F-EAF4-1FC18AB2B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Nessuna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richiesta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B3F57-3F0C-8741-0D8C-CCCDB0FD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7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3F8FD-A9D5-FE20-1C4B-0A141D2E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6277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BELLE-II</a:t>
            </a:r>
            <a:r>
              <a:rPr lang="en-US" dirty="0"/>
              <a:t> - used resources @ Tier1: CPU (1 year)</a:t>
            </a:r>
          </a:p>
        </p:txBody>
      </p:sp>
      <p:pic>
        <p:nvPicPr>
          <p:cNvPr id="5" name="Content Placeholder 4" descr="A picture containing text, screenshot, plot&#10;&#10;Description automatically generated">
            <a:extLst>
              <a:ext uri="{FF2B5EF4-FFF2-40B4-BE49-F238E27FC236}">
                <a16:creationId xmlns:a16="http://schemas.microsoft.com/office/drawing/2014/main" id="{A9824331-D6CA-C088-BDB2-E3DA44AEA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7" y="1711604"/>
            <a:ext cx="6549161" cy="2679526"/>
          </a:xfrm>
        </p:spPr>
      </p:pic>
      <p:pic>
        <p:nvPicPr>
          <p:cNvPr id="7" name="Picture 6" descr="A picture containing screenshot, plot, text, line&#10;&#10;Description automatically generated">
            <a:extLst>
              <a:ext uri="{FF2B5EF4-FFF2-40B4-BE49-F238E27FC236}">
                <a16:creationId xmlns:a16="http://schemas.microsoft.com/office/drawing/2014/main" id="{668B9582-5C72-CD09-F642-C5CBDFBC1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59" y="4452240"/>
            <a:ext cx="5220735" cy="2142712"/>
          </a:xfrm>
          <a:prstGeom prst="rect">
            <a:avLst/>
          </a:prstGeom>
        </p:spPr>
      </p:pic>
      <p:pic>
        <p:nvPicPr>
          <p:cNvPr id="9" name="Picture 8" descr="A picture containing text, line, plot, screenshot&#10;&#10;Description automatically generated">
            <a:extLst>
              <a:ext uri="{FF2B5EF4-FFF2-40B4-BE49-F238E27FC236}">
                <a16:creationId xmlns:a16="http://schemas.microsoft.com/office/drawing/2014/main" id="{9135D4D2-5856-D490-EF1F-7CBC83609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8" y="4401852"/>
            <a:ext cx="5397492" cy="2193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C1AE66-12EC-2D33-C8A5-EA044CEE556D}"/>
              </a:ext>
            </a:extLst>
          </p:cNvPr>
          <p:cNvSpPr txBox="1"/>
          <p:nvPr/>
        </p:nvSpPr>
        <p:spPr>
          <a:xfrm>
            <a:off x="7208196" y="2013626"/>
            <a:ext cx="2703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CPU_ave</a:t>
            </a:r>
            <a:r>
              <a:rPr lang="en-US" dirty="0"/>
              <a:t>: 13.3 kHS06</a:t>
            </a:r>
          </a:p>
          <a:p>
            <a:r>
              <a:rPr lang="en-US" dirty="0" err="1"/>
              <a:t>CPU_max</a:t>
            </a:r>
            <a:r>
              <a:rPr lang="en-US" dirty="0"/>
              <a:t>: 40.5 kHS06</a:t>
            </a:r>
          </a:p>
          <a:p>
            <a:r>
              <a:rPr lang="en-US" dirty="0"/>
              <a:t>Pledge/assigned: 27 kHS06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DC00CC-AEE3-DB7C-A372-A2FC3F081716}"/>
              </a:ext>
            </a:extLst>
          </p:cNvPr>
          <p:cNvSpPr txBox="1"/>
          <p:nvPr/>
        </p:nvSpPr>
        <p:spPr>
          <a:xfrm>
            <a:off x="8317794" y="4601183"/>
            <a:ext cx="107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efficiency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54BBF-54B3-B383-4B5B-A52A80EFA8A3}"/>
              </a:ext>
            </a:extLst>
          </p:cNvPr>
          <p:cNvSpPr txBox="1"/>
          <p:nvPr/>
        </p:nvSpPr>
        <p:spPr>
          <a:xfrm>
            <a:off x="3609492" y="4500719"/>
            <a:ext cx="121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cumulative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B52726-248D-59A3-E033-379B9BEAE7AB}"/>
              </a:ext>
            </a:extLst>
          </p:cNvPr>
          <p:cNvSpPr txBox="1"/>
          <p:nvPr/>
        </p:nvSpPr>
        <p:spPr>
          <a:xfrm>
            <a:off x="3519926" y="1774731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 usage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EAD64C-9D87-3558-8FC1-26FEEC0C56F2}"/>
              </a:ext>
            </a:extLst>
          </p:cNvPr>
          <p:cNvSpPr txBox="1"/>
          <p:nvPr/>
        </p:nvSpPr>
        <p:spPr>
          <a:xfrm>
            <a:off x="7100336" y="3259894"/>
            <a:ext cx="40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CPU used @ 50% but spikes above pledge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D6E8A7-E354-B586-97B4-3063566F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39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creenshot, text, line, plot&#10;&#10;Description automatically generated">
            <a:extLst>
              <a:ext uri="{FF2B5EF4-FFF2-40B4-BE49-F238E27FC236}">
                <a16:creationId xmlns:a16="http://schemas.microsoft.com/office/drawing/2014/main" id="{F7702F7A-2F9E-2F8D-2EF2-5D1238165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29" y="2104086"/>
            <a:ext cx="5882471" cy="2391352"/>
          </a:xfrm>
          <a:prstGeom prst="rect">
            <a:avLst/>
          </a:prstGeom>
        </p:spPr>
      </p:pic>
      <p:pic>
        <p:nvPicPr>
          <p:cNvPr id="10" name="Picture 9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E1BA6B15-1C07-0A76-23DC-992123B4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056931"/>
            <a:ext cx="6847609" cy="2820261"/>
          </a:xfrm>
          <a:prstGeom prst="rect">
            <a:avLst/>
          </a:prstGeom>
        </p:spPr>
      </p:pic>
      <p:pic>
        <p:nvPicPr>
          <p:cNvPr id="7" name="Content Placeholder 6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1BB348CD-3187-C915-DEC8-DC853B01E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213093"/>
            <a:ext cx="6115565" cy="250212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C3F8FD-A9D5-FE20-1C4B-0A141D2E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4" y="365125"/>
            <a:ext cx="12133631" cy="92333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PADME </a:t>
            </a:r>
            <a:r>
              <a:rPr lang="en-US" dirty="0"/>
              <a:t>- used resources @ Tier1: CPU &amp; storage (1y)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7BF322-FB44-A634-448C-FAAEC49E28D7}"/>
              </a:ext>
            </a:extLst>
          </p:cNvPr>
          <p:cNvSpPr txBox="1"/>
          <p:nvPr/>
        </p:nvSpPr>
        <p:spPr>
          <a:xfrm>
            <a:off x="3009040" y="1408691"/>
            <a:ext cx="2418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CPU: </a:t>
            </a:r>
          </a:p>
          <a:p>
            <a:r>
              <a:rPr lang="en-US" dirty="0"/>
              <a:t>Used: 11 HS06 (max 33)</a:t>
            </a:r>
          </a:p>
          <a:p>
            <a:r>
              <a:rPr lang="en-US" dirty="0"/>
              <a:t>Pledge: 4.4 kHS06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5D3C64-54AE-3017-4A70-2C3E233209F9}"/>
              </a:ext>
            </a:extLst>
          </p:cNvPr>
          <p:cNvSpPr txBox="1"/>
          <p:nvPr/>
        </p:nvSpPr>
        <p:spPr>
          <a:xfrm>
            <a:off x="2499886" y="4056931"/>
            <a:ext cx="1572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DISK: </a:t>
            </a:r>
          </a:p>
          <a:p>
            <a:r>
              <a:rPr lang="en-US" dirty="0"/>
              <a:t>Used: 53 TB</a:t>
            </a:r>
          </a:p>
          <a:p>
            <a:r>
              <a:rPr lang="en-US" dirty="0"/>
              <a:t>Pledge: 100 TB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7FBF6F-0C89-9BC7-4D0F-15AD7CFCF0F4}"/>
              </a:ext>
            </a:extLst>
          </p:cNvPr>
          <p:cNvSpPr txBox="1"/>
          <p:nvPr/>
        </p:nvSpPr>
        <p:spPr>
          <a:xfrm>
            <a:off x="8360388" y="1556003"/>
            <a:ext cx="1519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TAPE:</a:t>
            </a:r>
          </a:p>
          <a:p>
            <a:r>
              <a:rPr lang="en-US" dirty="0"/>
              <a:t>Used 700 TB</a:t>
            </a:r>
          </a:p>
          <a:p>
            <a:r>
              <a:rPr lang="en-US" dirty="0"/>
              <a:t>Pledge: 1.8 PB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072C80-E5B8-6EC9-D60D-5FB6818BEFA5}"/>
              </a:ext>
            </a:extLst>
          </p:cNvPr>
          <p:cNvSpPr txBox="1"/>
          <p:nvPr/>
        </p:nvSpPr>
        <p:spPr>
          <a:xfrm>
            <a:off x="8694674" y="5288725"/>
            <a:ext cx="2271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CPU largely unused</a:t>
            </a:r>
          </a:p>
          <a:p>
            <a:r>
              <a:rPr lang="en-US" dirty="0">
                <a:solidFill>
                  <a:srgbClr val="FF0000"/>
                </a:solidFill>
              </a:rPr>
              <a:t>Disk @ 50% pledge</a:t>
            </a:r>
          </a:p>
          <a:p>
            <a:r>
              <a:rPr lang="en-US" dirty="0">
                <a:solidFill>
                  <a:srgbClr val="FF0000"/>
                </a:solidFill>
              </a:rPr>
              <a:t>Tape @ 40% of pledge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BC0038-6041-1038-F144-FA6100C9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22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1789-E9FC-9522-7312-B6F7721E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PADME</a:t>
            </a:r>
            <a:r>
              <a:rPr lang="en-US" dirty="0"/>
              <a:t>: </a:t>
            </a:r>
            <a:r>
              <a:rPr lang="en-US" dirty="0" err="1"/>
              <a:t>richieste</a:t>
            </a:r>
            <a:r>
              <a:rPr lang="en-US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013E5-A765-1838-1B94-94B664E9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Risorse</a:t>
            </a:r>
            <a:r>
              <a:rPr lang="en-US" dirty="0"/>
              <a:t> pledge Tier2 LNF: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Richieste</a:t>
            </a:r>
            <a:r>
              <a:rPr lang="en-US" dirty="0"/>
              <a:t>: CPU Tier2 LNF (CSN1)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1.5 kHS06</a:t>
            </a:r>
            <a:r>
              <a:rPr lang="en-US" dirty="0"/>
              <a:t> per fine </a:t>
            </a:r>
            <a:r>
              <a:rPr lang="en-US" dirty="0" err="1"/>
              <a:t>manutenzione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E8948-D9F3-B1CF-2D78-02347767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25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CFAAC-EFDA-48A3-0A5F-29D026E0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7" y="157346"/>
            <a:ext cx="11994203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DUNE</a:t>
            </a:r>
            <a:r>
              <a:rPr lang="en-US" dirty="0"/>
              <a:t> - used resources @ Tier1: CPU &amp; storage (1y)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F0693-E6A2-F714-21F8-5ADC9DFE0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741" y="3985291"/>
            <a:ext cx="6940391" cy="26956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C978A8-E26A-7EAF-67B4-67E1B72D01DB}"/>
              </a:ext>
            </a:extLst>
          </p:cNvPr>
          <p:cNvSpPr txBox="1"/>
          <p:nvPr/>
        </p:nvSpPr>
        <p:spPr>
          <a:xfrm>
            <a:off x="6190854" y="4686793"/>
            <a:ext cx="1869423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TAPE:</a:t>
            </a:r>
          </a:p>
          <a:p>
            <a:r>
              <a:rPr lang="en-US" dirty="0"/>
              <a:t>500 TB – not used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C895C2-0D85-B129-4254-B6F777673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68" y="1505179"/>
            <a:ext cx="6356154" cy="2480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C04244-3638-D061-1ADD-479F3001B8F3}"/>
              </a:ext>
            </a:extLst>
          </p:cNvPr>
          <p:cNvSpPr txBox="1"/>
          <p:nvPr/>
        </p:nvSpPr>
        <p:spPr>
          <a:xfrm>
            <a:off x="2573672" y="2115191"/>
            <a:ext cx="1572546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DISK:</a:t>
            </a:r>
          </a:p>
          <a:p>
            <a:r>
              <a:rPr lang="en-US" dirty="0"/>
              <a:t>Pledge: 510 TB</a:t>
            </a:r>
          </a:p>
          <a:p>
            <a:r>
              <a:rPr lang="en-US" dirty="0"/>
              <a:t>Used: 62 TB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F34D23-DAAC-94C8-42F3-59B17E63841A}"/>
              </a:ext>
            </a:extLst>
          </p:cNvPr>
          <p:cNvSpPr txBox="1"/>
          <p:nvPr/>
        </p:nvSpPr>
        <p:spPr>
          <a:xfrm>
            <a:off x="7529209" y="2412460"/>
            <a:ext cx="2800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Disk usage : 12%</a:t>
            </a:r>
          </a:p>
          <a:p>
            <a:r>
              <a:rPr lang="en-US" dirty="0">
                <a:solidFill>
                  <a:srgbClr val="FF0000"/>
                </a:solidFill>
              </a:rPr>
              <a:t>Tape unused</a:t>
            </a:r>
          </a:p>
          <a:p>
            <a:r>
              <a:rPr lang="en-US" dirty="0">
                <a:solidFill>
                  <a:srgbClr val="FF0000"/>
                </a:solidFill>
              </a:rPr>
              <a:t>No CPU ?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Non mi è </a:t>
            </a:r>
            <a:r>
              <a:rPr lang="en-US" b="1" u="sng" dirty="0" err="1">
                <a:solidFill>
                  <a:schemeClr val="accent6">
                    <a:lumMod val="75000"/>
                  </a:schemeClr>
                </a:solidFill>
              </a:rPr>
              <a:t>chiaro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 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7CF8-2D6C-E9C3-8360-7A7EDCE3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7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1789-E9FC-9522-7312-B6F7721E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DUNE: </a:t>
            </a:r>
            <a:r>
              <a:rPr lang="en-US" dirty="0" err="1"/>
              <a:t>richieste</a:t>
            </a:r>
            <a:r>
              <a:rPr lang="en-US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013E5-A765-1838-1B94-94B664E9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TIER1 (Giunta)</a:t>
            </a:r>
          </a:p>
          <a:p>
            <a:pPr lvl="1"/>
            <a:r>
              <a:rPr lang="it-IT" dirty="0"/>
              <a:t>CPU: un aumento di </a:t>
            </a:r>
            <a:r>
              <a:rPr lang="it-IT" dirty="0">
                <a:solidFill>
                  <a:srgbClr val="FF0000"/>
                </a:solidFill>
              </a:rPr>
              <a:t>2kHS06 </a:t>
            </a:r>
            <a:r>
              <a:rPr lang="it-IT" dirty="0"/>
              <a:t>per arrivare a 5k HS06</a:t>
            </a:r>
          </a:p>
          <a:p>
            <a:pPr lvl="1"/>
            <a:r>
              <a:rPr lang="it-IT" dirty="0"/>
              <a:t>DISCO: un aumento di </a:t>
            </a:r>
            <a:r>
              <a:rPr lang="it-IT" dirty="0">
                <a:solidFill>
                  <a:srgbClr val="FF0000"/>
                </a:solidFill>
              </a:rPr>
              <a:t>500 TB </a:t>
            </a:r>
            <a:r>
              <a:rPr lang="it-IT" dirty="0"/>
              <a:t>per arrivare a 1 PB</a:t>
            </a:r>
          </a:p>
          <a:p>
            <a:pPr lvl="1"/>
            <a:endParaRPr lang="it-IT" dirty="0"/>
          </a:p>
          <a:p>
            <a:r>
              <a:rPr lang="it-IT" dirty="0"/>
              <a:t>Non mi è chiaro se TIER1 o CINECA o altro: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Una macchina almeno con 300 GB di RAM e &gt;1 GPU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7BC6C-D624-4B11-B9EB-01B206BF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92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BEC6-7F24-5F25-B7E3-EDD4A74D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BES-III</a:t>
            </a:r>
            <a:r>
              <a:rPr lang="en-US" dirty="0"/>
              <a:t>: </a:t>
            </a:r>
            <a:r>
              <a:rPr lang="en-US" dirty="0" err="1"/>
              <a:t>richieste</a:t>
            </a:r>
            <a:r>
              <a:rPr lang="en-US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8E36-8DA9-BBFD-4518-9708FD4B6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 CSN1:</a:t>
            </a:r>
          </a:p>
          <a:p>
            <a:pPr lvl="1"/>
            <a:r>
              <a:rPr lang="en-US" dirty="0" err="1"/>
              <a:t>Licenze</a:t>
            </a:r>
            <a:r>
              <a:rPr lang="en-US" dirty="0"/>
              <a:t> software (non </a:t>
            </a:r>
            <a:r>
              <a:rPr lang="en-US" dirty="0" err="1"/>
              <a:t>nazionali</a:t>
            </a:r>
            <a:r>
              <a:rPr lang="en-US" dirty="0"/>
              <a:t>): </a:t>
            </a:r>
            <a:r>
              <a:rPr lang="en-US" dirty="0">
                <a:solidFill>
                  <a:srgbClr val="FF0000"/>
                </a:solidFill>
              </a:rPr>
              <a:t>0.5 </a:t>
            </a:r>
            <a:r>
              <a:rPr lang="en-US" dirty="0" err="1">
                <a:solidFill>
                  <a:srgbClr val="FF0000"/>
                </a:solidFill>
              </a:rPr>
              <a:t>kEUR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it-IT" dirty="0" err="1"/>
              <a:t>Europractice</a:t>
            </a:r>
            <a:r>
              <a:rPr lang="it-IT" dirty="0"/>
              <a:t> per FPGA (solo quota esperimento)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it-IT" dirty="0"/>
              <a:t>SRV-LAB: espansione memoria per utilizzo calcolo per attività  di simulazione e analisi dati CGEM-IT (DS1621+ + memoria RAM + 6x8 TB in RAID6 ovvero ~ </a:t>
            </a:r>
            <a:r>
              <a:rPr lang="it-IT" dirty="0">
                <a:solidFill>
                  <a:srgbClr val="FF0000"/>
                </a:solidFill>
              </a:rPr>
              <a:t>30TB netti</a:t>
            </a:r>
            <a:r>
              <a:rPr lang="it-IT" dirty="0"/>
              <a:t>): </a:t>
            </a:r>
            <a:r>
              <a:rPr lang="it-IT" dirty="0">
                <a:solidFill>
                  <a:srgbClr val="FF0000"/>
                </a:solidFill>
              </a:rPr>
              <a:t>5 </a:t>
            </a:r>
            <a:r>
              <a:rPr lang="it-IT" dirty="0" err="1">
                <a:solidFill>
                  <a:srgbClr val="FF0000"/>
                </a:solidFill>
              </a:rPr>
              <a:t>kEUR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Disco per </a:t>
            </a:r>
            <a:r>
              <a:rPr lang="en-US" dirty="0" err="1"/>
              <a:t>macchina</a:t>
            </a:r>
            <a:r>
              <a:rPr lang="en-US" dirty="0"/>
              <a:t> in </a:t>
            </a:r>
            <a:r>
              <a:rPr lang="en-US" dirty="0" err="1"/>
              <a:t>Sezione</a:t>
            </a:r>
            <a:r>
              <a:rPr lang="en-US" dirty="0"/>
              <a:t> </a:t>
            </a:r>
            <a:r>
              <a:rPr lang="en-US" dirty="0" err="1"/>
              <a:t>originariamente</a:t>
            </a:r>
            <a:r>
              <a:rPr lang="en-US" dirty="0"/>
              <a:t> </a:t>
            </a:r>
            <a:r>
              <a:rPr lang="en-US" dirty="0" err="1"/>
              <a:t>finanziata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da CSN1 e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Sezione</a:t>
            </a:r>
            <a:r>
              <a:rPr lang="en-US" dirty="0"/>
              <a:t> (</a:t>
            </a:r>
            <a:r>
              <a:rPr lang="en-US" dirty="0" err="1"/>
              <a:t>preventivo</a:t>
            </a:r>
            <a:r>
              <a:rPr lang="en-US" dirty="0"/>
              <a:t> in </a:t>
            </a:r>
            <a:r>
              <a:rPr lang="en-US" dirty="0" err="1"/>
              <a:t>arrivo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88488-AF9E-34AB-7FCF-DE1A68E3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38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BBBD-AB52-E8A3-F243-86B384A8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939"/>
            <a:ext cx="10515600" cy="74382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308A-9C4B-DF8B-2C3B-4B856F83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95" y="1183599"/>
            <a:ext cx="11457562" cy="544546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Possibile</a:t>
            </a:r>
            <a:r>
              <a:rPr lang="en-US" dirty="0"/>
              <a:t> uno shutdown di 4-8 </a:t>
            </a:r>
            <a:r>
              <a:rPr lang="en-US" dirty="0" err="1"/>
              <a:t>settimane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Corso </a:t>
            </a:r>
            <a:r>
              <a:rPr lang="en-US" dirty="0" err="1"/>
              <a:t>dell’anno</a:t>
            </a:r>
            <a:r>
              <a:rPr lang="en-US" dirty="0"/>
              <a:t> fiscal </a:t>
            </a:r>
            <a:r>
              <a:rPr lang="en-US" dirty="0" err="1"/>
              <a:t>prossimo</a:t>
            </a:r>
            <a:r>
              <a:rPr lang="en-US" dirty="0"/>
              <a:t> (da </a:t>
            </a:r>
            <a:r>
              <a:rPr lang="en-US" dirty="0" err="1"/>
              <a:t>Ottobre</a:t>
            </a:r>
            <a:r>
              <a:rPr lang="en-US" dirty="0"/>
              <a:t> ‘23) se il </a:t>
            </a:r>
            <a:r>
              <a:rPr lang="en-US" dirty="0" err="1"/>
              <a:t>governo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in shutdown</a:t>
            </a:r>
          </a:p>
          <a:p>
            <a:pPr lvl="1"/>
            <a:r>
              <a:rPr lang="en-US" dirty="0" err="1"/>
              <a:t>Spento</a:t>
            </a:r>
            <a:r>
              <a:rPr lang="en-US" dirty="0"/>
              <a:t> FERMILAB </a:t>
            </a:r>
            <a:r>
              <a:rPr lang="en-US" dirty="0" err="1"/>
              <a:t>completamente</a:t>
            </a:r>
            <a:r>
              <a:rPr lang="en-US" dirty="0"/>
              <a:t> </a:t>
            </a:r>
            <a:r>
              <a:rPr lang="en-US" dirty="0" err="1"/>
              <a:t>ovviamente</a:t>
            </a:r>
            <a:r>
              <a:rPr lang="en-US" dirty="0"/>
              <a:t> </a:t>
            </a:r>
            <a:r>
              <a:rPr lang="en-US" dirty="0" err="1"/>
              <a:t>incluso</a:t>
            </a:r>
            <a:r>
              <a:rPr lang="en-US" dirty="0"/>
              <a:t> computing</a:t>
            </a:r>
          </a:p>
          <a:p>
            <a:pPr lvl="1"/>
            <a:r>
              <a:rPr lang="en-US" dirty="0" err="1"/>
              <a:t>Inaccessibilità</a:t>
            </a:r>
            <a:r>
              <a:rPr lang="en-US" dirty="0"/>
              <a:t> </a:t>
            </a:r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dati</a:t>
            </a:r>
            <a:endParaRPr lang="en-US" dirty="0"/>
          </a:p>
          <a:p>
            <a:r>
              <a:rPr lang="en-US" dirty="0"/>
              <a:t>Dati da </a:t>
            </a:r>
            <a:r>
              <a:rPr lang="en-US" dirty="0" err="1"/>
              <a:t>trasferire</a:t>
            </a:r>
            <a:r>
              <a:rPr lang="en-US" dirty="0"/>
              <a:t> in Italia</a:t>
            </a:r>
          </a:p>
          <a:p>
            <a:pPr lvl="1"/>
            <a:r>
              <a:rPr lang="en-US" dirty="0" err="1"/>
              <a:t>Minimo</a:t>
            </a:r>
            <a:r>
              <a:rPr lang="en-US" dirty="0"/>
              <a:t>: 100 TB + </a:t>
            </a:r>
            <a:r>
              <a:rPr lang="en-US" dirty="0" err="1"/>
              <a:t>contingenza</a:t>
            </a:r>
            <a:r>
              <a:rPr lang="en-US" dirty="0"/>
              <a:t> per ROOTPUPLE </a:t>
            </a:r>
            <a:r>
              <a:rPr lang="en-US" dirty="0" err="1"/>
              <a:t>finali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Europa (disco) (circa 15 </a:t>
            </a:r>
            <a:r>
              <a:rPr lang="en-US" dirty="0" err="1"/>
              <a:t>kEUR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Max: 1.5 PB (tape per Skimmed </a:t>
            </a:r>
            <a:r>
              <a:rPr lang="en-US" dirty="0" err="1"/>
              <a:t>reco</a:t>
            </a:r>
            <a:r>
              <a:rPr lang="en-US" dirty="0"/>
              <a:t>) + 500 TB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totali</a:t>
            </a:r>
            <a:r>
              <a:rPr lang="en-US" dirty="0"/>
              <a:t> (disco per </a:t>
            </a:r>
            <a:r>
              <a:rPr lang="en-US" dirty="0" err="1"/>
              <a:t>Rootuple</a:t>
            </a:r>
            <a:r>
              <a:rPr lang="en-US" dirty="0"/>
              <a:t>) (circa 15+60=75 </a:t>
            </a:r>
            <a:r>
              <a:rPr lang="en-US" dirty="0" err="1"/>
              <a:t>kEUR</a:t>
            </a:r>
            <a:r>
              <a:rPr lang="en-US" dirty="0"/>
              <a:t>)</a:t>
            </a:r>
          </a:p>
          <a:p>
            <a:r>
              <a:rPr lang="en-US" dirty="0" err="1"/>
              <a:t>Trasferimento</a:t>
            </a:r>
            <a:r>
              <a:rPr lang="en-US" dirty="0"/>
              <a:t> </a:t>
            </a:r>
            <a:r>
              <a:rPr lang="en-US" dirty="0" err="1"/>
              <a:t>motivato</a:t>
            </a:r>
            <a:r>
              <a:rPr lang="en-US" dirty="0"/>
              <a:t> da </a:t>
            </a:r>
            <a:r>
              <a:rPr lang="en-US" dirty="0" err="1"/>
              <a:t>necessità</a:t>
            </a:r>
            <a:r>
              <a:rPr lang="en-US" dirty="0"/>
              <a:t> di non </a:t>
            </a:r>
            <a:r>
              <a:rPr lang="en-US" dirty="0" err="1"/>
              <a:t>interrompere</a:t>
            </a:r>
            <a:r>
              <a:rPr lang="en-US" dirty="0"/>
              <a:t> </a:t>
            </a:r>
            <a:r>
              <a:rPr lang="en-US" dirty="0" err="1"/>
              <a:t>analisi</a:t>
            </a:r>
            <a:r>
              <a:rPr lang="en-US" dirty="0"/>
              <a:t> in vista di </a:t>
            </a:r>
            <a:r>
              <a:rPr lang="en-US" dirty="0" err="1"/>
              <a:t>finalizzazione</a:t>
            </a:r>
            <a:r>
              <a:rPr lang="en-US" dirty="0"/>
              <a:t> </a:t>
            </a:r>
            <a:r>
              <a:rPr lang="en-US" dirty="0" err="1"/>
              <a:t>analisi</a:t>
            </a:r>
            <a:r>
              <a:rPr lang="en-US" dirty="0"/>
              <a:t> run 4,5,6 da </a:t>
            </a:r>
            <a:r>
              <a:rPr lang="en-US" dirty="0" err="1"/>
              <a:t>pubblicare</a:t>
            </a:r>
            <a:r>
              <a:rPr lang="en-US" dirty="0"/>
              <a:t> fine 2025</a:t>
            </a:r>
          </a:p>
          <a:p>
            <a:r>
              <a:rPr lang="en-US" dirty="0" err="1"/>
              <a:t>Suggerito</a:t>
            </a:r>
            <a:r>
              <a:rPr lang="en-US" dirty="0"/>
              <a:t> di </a:t>
            </a:r>
            <a:r>
              <a:rPr lang="en-US" dirty="0" err="1"/>
              <a:t>mettere</a:t>
            </a:r>
            <a:r>
              <a:rPr lang="en-US" dirty="0"/>
              <a:t> in DB </a:t>
            </a:r>
            <a:r>
              <a:rPr lang="en-US" dirty="0" err="1"/>
              <a:t>preventivi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40 </a:t>
            </a:r>
            <a:r>
              <a:rPr lang="en-US" dirty="0" err="1">
                <a:solidFill>
                  <a:srgbClr val="FF0000"/>
                </a:solidFill>
              </a:rPr>
              <a:t>kEur</a:t>
            </a:r>
            <a:r>
              <a:rPr lang="en-US" dirty="0">
                <a:solidFill>
                  <a:srgbClr val="FF0000"/>
                </a:solidFill>
              </a:rPr>
              <a:t> SJ </a:t>
            </a:r>
            <a:r>
              <a:rPr lang="en-US" dirty="0"/>
              <a:t>in </a:t>
            </a:r>
            <a:r>
              <a:rPr lang="en-US" dirty="0" err="1"/>
              <a:t>attesa</a:t>
            </a:r>
            <a:r>
              <a:rPr lang="en-US" dirty="0"/>
              <a:t> di </a:t>
            </a:r>
            <a:r>
              <a:rPr lang="en-US" dirty="0" err="1"/>
              <a:t>maggiori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endParaRPr lang="en-US" dirty="0"/>
          </a:p>
          <a:p>
            <a:r>
              <a:rPr lang="en-US" dirty="0"/>
              <a:t>Azione </a:t>
            </a:r>
            <a:r>
              <a:rPr lang="en-US" dirty="0" err="1"/>
              <a:t>presso</a:t>
            </a:r>
            <a:r>
              <a:rPr lang="en-US" dirty="0"/>
              <a:t> CNAF per un </a:t>
            </a:r>
            <a:r>
              <a:rPr lang="en-US" dirty="0" err="1"/>
              <a:t>prestito</a:t>
            </a:r>
            <a:r>
              <a:rPr lang="en-US" dirty="0"/>
              <a:t> per la </a:t>
            </a:r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shutdown di 100 TB in Corso. 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poi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liberato</a:t>
            </a:r>
            <a:r>
              <a:rPr lang="en-US" dirty="0"/>
              <a:t> lo </a:t>
            </a:r>
            <a:r>
              <a:rPr lang="en-US" dirty="0" err="1"/>
              <a:t>spazio</a:t>
            </a:r>
            <a:r>
              <a:rPr lang="en-US" dirty="0"/>
              <a:t> dopo la fine </a:t>
            </a:r>
            <a:r>
              <a:rPr lang="en-US" dirty="0" err="1"/>
              <a:t>dello</a:t>
            </a:r>
            <a:r>
              <a:rPr lang="en-US" dirty="0"/>
              <a:t> shutdown</a:t>
            </a:r>
          </a:p>
          <a:p>
            <a:r>
              <a:rPr lang="en-US" dirty="0" err="1"/>
              <a:t>Personalmente</a:t>
            </a:r>
            <a:r>
              <a:rPr lang="en-US" dirty="0"/>
              <a:t> </a:t>
            </a:r>
            <a:r>
              <a:rPr lang="en-US" dirty="0" err="1"/>
              <a:t>seri</a:t>
            </a:r>
            <a:r>
              <a:rPr lang="en-US" dirty="0"/>
              <a:t> </a:t>
            </a:r>
            <a:r>
              <a:rPr lang="en-US" dirty="0" err="1"/>
              <a:t>dubbi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necessità</a:t>
            </a:r>
            <a:r>
              <a:rPr lang="en-US" dirty="0"/>
              <a:t> </a:t>
            </a:r>
            <a:r>
              <a:rPr lang="en-US" dirty="0" err="1"/>
              <a:t>reale</a:t>
            </a:r>
            <a:r>
              <a:rPr lang="en-US" dirty="0"/>
              <a:t> </a:t>
            </a:r>
            <a:r>
              <a:rPr lang="en-US" dirty="0" err="1"/>
              <a:t>trattandosi</a:t>
            </a:r>
            <a:r>
              <a:rPr lang="en-US" dirty="0"/>
              <a:t> di uno shutdown (</a:t>
            </a:r>
            <a:r>
              <a:rPr lang="en-US" dirty="0" err="1"/>
              <a:t>eventuale</a:t>
            </a:r>
            <a:r>
              <a:rPr lang="en-US" dirty="0"/>
              <a:t>) di poche </a:t>
            </a:r>
            <a:r>
              <a:rPr lang="en-US" dirty="0" err="1"/>
              <a:t>settimane</a:t>
            </a:r>
            <a:r>
              <a:rPr lang="en-US" dirty="0"/>
              <a:t>. Tempo per </a:t>
            </a:r>
            <a:r>
              <a:rPr lang="en-US" dirty="0" err="1"/>
              <a:t>trasferire</a:t>
            </a:r>
            <a:r>
              <a:rPr lang="en-US" dirty="0"/>
              <a:t> I </a:t>
            </a:r>
            <a:r>
              <a:rPr lang="en-US" dirty="0" err="1"/>
              <a:t>dati</a:t>
            </a:r>
            <a:r>
              <a:rPr lang="en-US" dirty="0"/>
              <a:t> e </a:t>
            </a:r>
            <a:r>
              <a:rPr lang="en-US" dirty="0" err="1"/>
              <a:t>configurare</a:t>
            </a:r>
            <a:r>
              <a:rPr lang="en-US" dirty="0"/>
              <a:t> </a:t>
            </a:r>
            <a:r>
              <a:rPr lang="en-US" dirty="0" err="1"/>
              <a:t>l’infrastruttura</a:t>
            </a:r>
            <a:r>
              <a:rPr lang="en-US" dirty="0"/>
              <a:t> di </a:t>
            </a:r>
            <a:r>
              <a:rPr lang="en-US" dirty="0" err="1"/>
              <a:t>analisi</a:t>
            </a:r>
            <a:r>
              <a:rPr lang="en-US" dirty="0"/>
              <a:t> e lo shutdown è finite. </a:t>
            </a:r>
            <a:r>
              <a:rPr lang="en-US" dirty="0" err="1"/>
              <a:t>Inoltre</a:t>
            </a:r>
            <a:r>
              <a:rPr lang="en-US" dirty="0"/>
              <a:t> profile </a:t>
            </a:r>
            <a:r>
              <a:rPr lang="en-US" dirty="0" err="1"/>
              <a:t>temporale</a:t>
            </a:r>
            <a:r>
              <a:rPr lang="en-US" dirty="0"/>
              <a:t> per la fine </a:t>
            </a:r>
            <a:r>
              <a:rPr lang="en-US" dirty="0" err="1"/>
              <a:t>dell’analisi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è il 2025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2BB30-EBB8-AD03-CA7A-53CB4E75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86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FCA8-C0A3-7CC0-2BB6-4E9F181A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662"/>
            <a:ext cx="10515600" cy="69519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MEG2: </a:t>
            </a:r>
            <a:r>
              <a:rPr lang="en-US" dirty="0"/>
              <a:t>il </a:t>
            </a:r>
            <a:r>
              <a:rPr lang="en-US" dirty="0" err="1"/>
              <a:t>problema</a:t>
            </a:r>
            <a:r>
              <a:rPr lang="en-US" dirty="0"/>
              <a:t> PSI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953F4-A03B-913C-9D66-1B95A3B74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64" y="1410511"/>
            <a:ext cx="11885580" cy="5194569"/>
          </a:xfrm>
        </p:spPr>
        <p:txBody>
          <a:bodyPr/>
          <a:lstStyle/>
          <a:p>
            <a:r>
              <a:rPr lang="en-US" dirty="0"/>
              <a:t>PSI “</a:t>
            </a:r>
            <a:r>
              <a:rPr lang="en-US" dirty="0" err="1"/>
              <a:t>avrebbe</a:t>
            </a:r>
            <a:r>
              <a:rPr lang="en-US" dirty="0"/>
              <a:t>” </a:t>
            </a:r>
            <a:r>
              <a:rPr lang="en-US" dirty="0" err="1"/>
              <a:t>deciso</a:t>
            </a:r>
            <a:r>
              <a:rPr lang="en-US" dirty="0"/>
              <a:t> </a:t>
            </a:r>
            <a:r>
              <a:rPr lang="en-US" dirty="0" err="1"/>
              <a:t>unilateralmente</a:t>
            </a:r>
            <a:r>
              <a:rPr lang="en-US" dirty="0"/>
              <a:t> di </a:t>
            </a:r>
            <a:r>
              <a:rPr lang="en-US" dirty="0" err="1"/>
              <a:t>dismettere</a:t>
            </a:r>
            <a:r>
              <a:rPr lang="en-US" dirty="0"/>
              <a:t> </a:t>
            </a:r>
            <a:r>
              <a:rPr lang="en-US" dirty="0" err="1"/>
              <a:t>calcolo</a:t>
            </a:r>
            <a:r>
              <a:rPr lang="en-US" dirty="0"/>
              <a:t> e </a:t>
            </a:r>
            <a:r>
              <a:rPr lang="en-US" dirty="0" err="1"/>
              <a:t>spostare</a:t>
            </a:r>
            <a:r>
              <a:rPr lang="en-US" dirty="0"/>
              <a:t> </a:t>
            </a:r>
            <a:r>
              <a:rPr lang="en-US" dirty="0" err="1"/>
              <a:t>tutto</a:t>
            </a:r>
            <a:r>
              <a:rPr lang="en-US" dirty="0"/>
              <a:t> al HPC Lugano (2025)</a:t>
            </a:r>
          </a:p>
          <a:p>
            <a:pPr lvl="1"/>
            <a:r>
              <a:rPr lang="en-US" dirty="0" err="1"/>
              <a:t>Esperimenti</a:t>
            </a:r>
            <a:r>
              <a:rPr lang="en-US" dirty="0"/>
              <a:t> </a:t>
            </a:r>
            <a:r>
              <a:rPr lang="en-US" dirty="0" err="1"/>
              <a:t>sarebbero</a:t>
            </a:r>
            <a:r>
              <a:rPr lang="en-US" dirty="0"/>
              <a:t> </a:t>
            </a:r>
            <a:r>
              <a:rPr lang="en-US" dirty="0" err="1"/>
              <a:t>forzati</a:t>
            </a:r>
            <a:r>
              <a:rPr lang="en-US" dirty="0"/>
              <a:t> a </a:t>
            </a:r>
            <a:r>
              <a:rPr lang="en-US" dirty="0" err="1"/>
              <a:t>migrare</a:t>
            </a:r>
            <a:r>
              <a:rPr lang="en-US" dirty="0"/>
              <a:t> a Lugano. MEG in presa </a:t>
            </a:r>
            <a:r>
              <a:rPr lang="en-US" dirty="0" err="1"/>
              <a:t>dati</a:t>
            </a:r>
            <a:r>
              <a:rPr lang="en-US" dirty="0"/>
              <a:t> !</a:t>
            </a:r>
          </a:p>
          <a:p>
            <a:pPr lvl="1"/>
            <a:r>
              <a:rPr lang="en-US" dirty="0" err="1"/>
              <a:t>Decisione</a:t>
            </a:r>
            <a:r>
              <a:rPr lang="en-US" dirty="0"/>
              <a:t> non </a:t>
            </a:r>
            <a:r>
              <a:rPr lang="en-US" dirty="0" err="1"/>
              <a:t>ufficiale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Tenchini</a:t>
            </a:r>
            <a:r>
              <a:rPr lang="en-US" dirty="0"/>
              <a:t> al </a:t>
            </a:r>
            <a:r>
              <a:rPr lang="en-US" dirty="0" err="1"/>
              <a:t>corrente</a:t>
            </a:r>
            <a:r>
              <a:rPr lang="en-US" dirty="0"/>
              <a:t> e </a:t>
            </a:r>
            <a:r>
              <a:rPr lang="en-US" dirty="0" err="1"/>
              <a:t>discussione</a:t>
            </a:r>
            <a:r>
              <a:rPr lang="en-US" dirty="0"/>
              <a:t> con Giunta in Corso per </a:t>
            </a:r>
            <a:r>
              <a:rPr lang="en-US" dirty="0" err="1"/>
              <a:t>ottenre</a:t>
            </a:r>
            <a:r>
              <a:rPr lang="en-US" dirty="0"/>
              <a:t> </a:t>
            </a:r>
            <a:r>
              <a:rPr lang="en-US" dirty="0" err="1"/>
              <a:t>risposta</a:t>
            </a:r>
            <a:r>
              <a:rPr lang="en-US" dirty="0"/>
              <a:t> </a:t>
            </a:r>
            <a:r>
              <a:rPr lang="en-US" dirty="0" err="1"/>
              <a:t>ufficiale</a:t>
            </a:r>
            <a:r>
              <a:rPr lang="en-US" dirty="0"/>
              <a:t> e </a:t>
            </a:r>
            <a:r>
              <a:rPr lang="en-US" dirty="0" err="1"/>
              <a:t>negoaziare</a:t>
            </a:r>
            <a:r>
              <a:rPr lang="en-US" dirty="0"/>
              <a:t> con PSI visto il </a:t>
            </a:r>
            <a:r>
              <a:rPr lang="en-US" dirty="0" err="1"/>
              <a:t>contributo</a:t>
            </a:r>
            <a:r>
              <a:rPr lang="en-US" dirty="0"/>
              <a:t> </a:t>
            </a:r>
            <a:r>
              <a:rPr lang="en-US" dirty="0" err="1"/>
              <a:t>fornito</a:t>
            </a:r>
            <a:r>
              <a:rPr lang="en-US" dirty="0"/>
              <a:t> di 130 </a:t>
            </a:r>
            <a:r>
              <a:rPr lang="en-US" dirty="0" err="1"/>
              <a:t>kEUR</a:t>
            </a:r>
            <a:r>
              <a:rPr lang="en-US" dirty="0"/>
              <a:t> da </a:t>
            </a:r>
            <a:r>
              <a:rPr lang="en-US" dirty="0" err="1"/>
              <a:t>parte</a:t>
            </a:r>
            <a:r>
              <a:rPr lang="en-US" dirty="0"/>
              <a:t> di IT, JP, CH (in </a:t>
            </a:r>
            <a:r>
              <a:rPr lang="en-US" dirty="0" err="1"/>
              <a:t>teoria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a fine </a:t>
            </a:r>
            <a:r>
              <a:rPr lang="en-US" dirty="0" err="1"/>
              <a:t>esperimento</a:t>
            </a:r>
            <a:r>
              <a:rPr lang="en-US" dirty="0"/>
              <a:t>)</a:t>
            </a:r>
          </a:p>
          <a:p>
            <a:r>
              <a:rPr lang="en-US" dirty="0" err="1"/>
              <a:t>Indipendentemente</a:t>
            </a:r>
            <a:r>
              <a:rPr lang="en-US" dirty="0"/>
              <a:t> da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decisione</a:t>
            </a:r>
            <a:r>
              <a:rPr lang="en-US" dirty="0"/>
              <a:t>, visto </a:t>
            </a:r>
            <a:r>
              <a:rPr lang="en-US" dirty="0" err="1"/>
              <a:t>prolungamento</a:t>
            </a:r>
            <a:r>
              <a:rPr lang="en-US" dirty="0"/>
              <a:t> MEG2 </a:t>
            </a:r>
            <a:r>
              <a:rPr lang="en-US" dirty="0" err="1"/>
              <a:t>dischi</a:t>
            </a:r>
            <a:r>
              <a:rPr lang="en-US" dirty="0"/>
              <a:t> e tape </a:t>
            </a:r>
            <a:r>
              <a:rPr lang="en-US" dirty="0" err="1"/>
              <a:t>fuori</a:t>
            </a:r>
            <a:r>
              <a:rPr lang="en-US" dirty="0"/>
              <a:t> </a:t>
            </a:r>
            <a:r>
              <a:rPr lang="en-US" dirty="0" err="1"/>
              <a:t>manutenzione</a:t>
            </a:r>
            <a:r>
              <a:rPr lang="en-US" dirty="0"/>
              <a:t> a fine 2024. </a:t>
            </a:r>
            <a:r>
              <a:rPr lang="en-US" dirty="0" err="1"/>
              <a:t>inoltre</a:t>
            </a:r>
            <a:r>
              <a:rPr lang="en-US" dirty="0"/>
              <a:t>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mecessità</a:t>
            </a:r>
            <a:r>
              <a:rPr lang="en-US" dirty="0"/>
              <a:t> di storage e computing rispetto alle </a:t>
            </a:r>
            <a:r>
              <a:rPr lang="en-US" dirty="0" err="1"/>
              <a:t>previsioni</a:t>
            </a:r>
            <a:r>
              <a:rPr lang="en-US" dirty="0"/>
              <a:t> </a:t>
            </a:r>
            <a:r>
              <a:rPr lang="en-US" dirty="0" err="1"/>
              <a:t>basate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MEG-1</a:t>
            </a:r>
          </a:p>
          <a:p>
            <a:pPr lvl="1"/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scenari</a:t>
            </a:r>
            <a:r>
              <a:rPr lang="en-US" dirty="0"/>
              <a:t> </a:t>
            </a:r>
            <a:r>
              <a:rPr lang="en-US" dirty="0" err="1"/>
              <a:t>possibili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A) possible </a:t>
            </a:r>
            <a:r>
              <a:rPr lang="en-US" dirty="0" err="1"/>
              <a:t>rimanere</a:t>
            </a:r>
            <a:r>
              <a:rPr lang="en-US" dirty="0"/>
              <a:t> a PSI, B) PSI ma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meno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potenza</a:t>
            </a:r>
            <a:r>
              <a:rPr lang="en-US" dirty="0"/>
              <a:t> di </a:t>
            </a:r>
            <a:r>
              <a:rPr lang="en-US" dirty="0" err="1"/>
              <a:t>calcolo</a:t>
            </a:r>
            <a:r>
              <a:rPr lang="en-US" dirty="0"/>
              <a:t> di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AAAAD+Helvetica-Bold"/>
              </a:rPr>
              <a:t>Merlin5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AAAAD+Helvetica-Bold"/>
              </a:rPr>
              <a:t>, C)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AAAAAD+Helvetica-Bold"/>
              </a:rPr>
              <a:t>calcolo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AAAAD+Helvetica-Bold"/>
              </a:rPr>
              <a:t> offline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AAAAAD+Helvetica-Bold"/>
              </a:rPr>
              <a:t>distribuito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AAAAD+Helvetica-Bold"/>
              </a:rPr>
              <a:t> (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AAAAAD+Helvetica-Bold"/>
              </a:rPr>
              <a:t>migrazione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AAAAD+Helvetica-Bold"/>
              </a:rPr>
              <a:t> al CNAF); D)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AAAAAD+Helvetica-Bold"/>
              </a:rPr>
              <a:t>migrazione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AAAAD+Helvetica-Bold"/>
              </a:rPr>
              <a:t> a Lugano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AAAAAD+Helvetica-Bold"/>
              </a:rPr>
              <a:t>Al </a:t>
            </a:r>
            <a:r>
              <a:rPr lang="en-US" sz="1800" dirty="0" err="1">
                <a:solidFill>
                  <a:srgbClr val="000000"/>
                </a:solidFill>
                <a:latin typeface="AAAAAD+Helvetica-Bold"/>
              </a:rPr>
              <a:t>momento</a:t>
            </a:r>
            <a:r>
              <a:rPr lang="en-US" sz="1800" dirty="0">
                <a:solidFill>
                  <a:srgbClr val="000000"/>
                </a:solidFill>
                <a:latin typeface="AAAAAD+Helvetica-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AAAAD+Helvetica-Bold"/>
              </a:rPr>
              <a:t>si</a:t>
            </a:r>
            <a:r>
              <a:rPr lang="en-US" sz="1800" dirty="0">
                <a:solidFill>
                  <a:srgbClr val="000000"/>
                </a:solidFill>
                <a:latin typeface="AAAAAD+Helvetica-Bold"/>
              </a:rPr>
              <a:t> assume scenario A) e </a:t>
            </a:r>
            <a:r>
              <a:rPr lang="en-US" sz="1800" dirty="0" err="1">
                <a:solidFill>
                  <a:srgbClr val="000000"/>
                </a:solidFill>
                <a:latin typeface="AAAAAD+Helvetica-Bold"/>
              </a:rPr>
              <a:t>si</a:t>
            </a:r>
            <a:r>
              <a:rPr lang="en-US" sz="1800" dirty="0">
                <a:solidFill>
                  <a:srgbClr val="000000"/>
                </a:solidFill>
                <a:latin typeface="AAAAAD+Helvetica-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AAAAD+Helvetica-Bold"/>
              </a:rPr>
              <a:t>esclude</a:t>
            </a:r>
            <a:r>
              <a:rPr lang="en-US" sz="1800" dirty="0">
                <a:solidFill>
                  <a:srgbClr val="000000"/>
                </a:solidFill>
                <a:latin typeface="AAAAAD+Helvetica-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AAAAD+Helvetica-Bold"/>
              </a:rPr>
              <a:t>categoricamente</a:t>
            </a:r>
            <a:r>
              <a:rPr lang="en-US" sz="1800" dirty="0">
                <a:solidFill>
                  <a:srgbClr val="000000"/>
                </a:solidFill>
                <a:latin typeface="AAAAAD+Helvetica-Bold"/>
              </a:rPr>
              <a:t> scenario D). </a:t>
            </a:r>
            <a:r>
              <a:rPr lang="en-US" sz="1800" dirty="0" err="1">
                <a:solidFill>
                  <a:srgbClr val="000000"/>
                </a:solidFill>
                <a:latin typeface="AAAAAD+Helvetica-Bold"/>
              </a:rPr>
              <a:t>Interazioni</a:t>
            </a:r>
            <a:r>
              <a:rPr lang="en-US" sz="1800" dirty="0">
                <a:solidFill>
                  <a:srgbClr val="000000"/>
                </a:solidFill>
                <a:latin typeface="AAAAAD+Helvetica-Bold"/>
              </a:rPr>
              <a:t> Giunta-PSI a Settembre per </a:t>
            </a:r>
            <a:r>
              <a:rPr lang="en-US" sz="1800" dirty="0" err="1">
                <a:solidFill>
                  <a:srgbClr val="000000"/>
                </a:solidFill>
                <a:latin typeface="AAAAAD+Helvetica-Bold"/>
              </a:rPr>
              <a:t>chiarire</a:t>
            </a:r>
            <a:r>
              <a:rPr lang="en-US" sz="1800" dirty="0">
                <a:solidFill>
                  <a:srgbClr val="000000"/>
                </a:solidFill>
                <a:latin typeface="AAAAAD+Helvetica-Bold"/>
              </a:rPr>
              <a:t>.</a:t>
            </a:r>
            <a:endParaRPr lang="en-US" sz="1800" i="0" u="none" strike="noStrike" baseline="0" dirty="0">
              <a:solidFill>
                <a:srgbClr val="000000"/>
              </a:solidFill>
              <a:latin typeface="AAAAAD+Helvetica-Bold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A7925-16FD-B360-6E26-136A8FE5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04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FD2F-B15B-08F9-1535-0D0CC712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219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MEG2</a:t>
            </a:r>
            <a:r>
              <a:rPr lang="en-US" dirty="0"/>
              <a:t>:  </a:t>
            </a:r>
            <a:r>
              <a:rPr lang="en-US" dirty="0" err="1"/>
              <a:t>richieste</a:t>
            </a:r>
            <a:r>
              <a:rPr lang="en-US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7F31C-92B4-6B02-DD26-12A81579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8" y="1368425"/>
            <a:ext cx="10515600" cy="53539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Scenario A) </a:t>
            </a:r>
            <a:r>
              <a:rPr lang="en-US" dirty="0" err="1"/>
              <a:t>prevede</a:t>
            </a:r>
            <a:r>
              <a:rPr lang="en-US" dirty="0"/>
              <a:t> la </a:t>
            </a:r>
            <a:r>
              <a:rPr lang="en-US" dirty="0" err="1"/>
              <a:t>continuazione</a:t>
            </a:r>
            <a:r>
              <a:rPr lang="en-US" dirty="0"/>
              <a:t> col </a:t>
            </a:r>
            <a:r>
              <a:rPr lang="en-US" dirty="0" err="1"/>
              <a:t>modello</a:t>
            </a:r>
            <a:r>
              <a:rPr lang="en-US" dirty="0"/>
              <a:t> </a:t>
            </a:r>
            <a:r>
              <a:rPr lang="en-US" dirty="0" err="1"/>
              <a:t>attuale</a:t>
            </a:r>
            <a:r>
              <a:rPr lang="en-US" dirty="0"/>
              <a:t> (PSI) e Merlin5 </a:t>
            </a:r>
            <a:r>
              <a:rPr lang="en-US" dirty="0" err="1"/>
              <a:t>ovvero</a:t>
            </a:r>
            <a:r>
              <a:rPr lang="en-US" dirty="0"/>
              <a:t> senza </a:t>
            </a:r>
            <a:r>
              <a:rPr lang="en-US" dirty="0" err="1"/>
              <a:t>necessità</a:t>
            </a:r>
            <a:r>
              <a:rPr lang="en-US" dirty="0"/>
              <a:t> di </a:t>
            </a:r>
            <a:r>
              <a:rPr lang="en-US" dirty="0" err="1"/>
              <a:t>acquisto</a:t>
            </a:r>
            <a:r>
              <a:rPr lang="en-US" dirty="0"/>
              <a:t> CPU ma solo disk </a:t>
            </a:r>
          </a:p>
          <a:p>
            <a:pPr marL="0" indent="0">
              <a:buNone/>
            </a:pPr>
            <a:r>
              <a:rPr lang="en-US" dirty="0"/>
              <a:t>   e tape per </a:t>
            </a:r>
            <a:r>
              <a:rPr lang="en-US" dirty="0" err="1"/>
              <a:t>sostituzione</a:t>
            </a:r>
            <a:r>
              <a:rPr lang="en-US" dirty="0"/>
              <a:t> hardware </a:t>
            </a:r>
            <a:r>
              <a:rPr lang="en-US" dirty="0" err="1"/>
              <a:t>fuori</a:t>
            </a:r>
            <a:r>
              <a:rPr lang="en-US" dirty="0"/>
              <a:t> </a:t>
            </a:r>
            <a:r>
              <a:rPr lang="en-US" dirty="0" err="1"/>
              <a:t>manutenzione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(a fine 2024) e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necessità</a:t>
            </a:r>
            <a:r>
              <a:rPr lang="en-US" dirty="0"/>
              <a:t> di storage per </a:t>
            </a:r>
            <a:r>
              <a:rPr lang="en-US" dirty="0" err="1"/>
              <a:t>aumento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mole di </a:t>
            </a:r>
            <a:r>
              <a:rPr lang="en-US" dirty="0" err="1"/>
              <a:t>dati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1.2 PB disk</a:t>
            </a:r>
            <a:r>
              <a:rPr lang="en-US" dirty="0"/>
              <a:t> (</a:t>
            </a:r>
            <a:r>
              <a:rPr lang="en-US" dirty="0">
                <a:solidFill>
                  <a:srgbClr val="0070C0"/>
                </a:solidFill>
              </a:rPr>
              <a:t>da </a:t>
            </a:r>
            <a:r>
              <a:rPr lang="en-US" dirty="0" err="1">
                <a:solidFill>
                  <a:srgbClr val="0070C0"/>
                </a:solidFill>
              </a:rPr>
              <a:t>dividere</a:t>
            </a:r>
            <a:r>
              <a:rPr lang="en-US" dirty="0">
                <a:solidFill>
                  <a:srgbClr val="0070C0"/>
                </a:solidFill>
              </a:rPr>
              <a:t> per 3 FA e </a:t>
            </a:r>
            <a:r>
              <a:rPr lang="en-US" dirty="0" err="1">
                <a:solidFill>
                  <a:srgbClr val="0070C0"/>
                </a:solidFill>
              </a:rPr>
              <a:t>spalmati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</a:t>
            </a:r>
            <a:r>
              <a:rPr lang="en-US" dirty="0">
                <a:solidFill>
                  <a:srgbClr val="0070C0"/>
                </a:solidFill>
              </a:rPr>
              <a:t> 4 anni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3.5 PB tape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da </a:t>
            </a:r>
            <a:r>
              <a:rPr lang="en-US" dirty="0" err="1">
                <a:solidFill>
                  <a:srgbClr val="0070C0"/>
                </a:solidFill>
              </a:rPr>
              <a:t>dividere</a:t>
            </a:r>
            <a:r>
              <a:rPr lang="en-US" dirty="0">
                <a:solidFill>
                  <a:srgbClr val="0070C0"/>
                </a:solidFill>
              </a:rPr>
              <a:t> per 3 FA e </a:t>
            </a:r>
            <a:r>
              <a:rPr lang="en-US" dirty="0" err="1">
                <a:solidFill>
                  <a:srgbClr val="0070C0"/>
                </a:solidFill>
              </a:rPr>
              <a:t>spalmati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</a:t>
            </a:r>
            <a:r>
              <a:rPr lang="en-US" dirty="0">
                <a:solidFill>
                  <a:srgbClr val="0070C0"/>
                </a:solidFill>
              </a:rPr>
              <a:t> 4 anni</a:t>
            </a:r>
            <a:r>
              <a:rPr lang="en-US" dirty="0"/>
              <a:t>)</a:t>
            </a:r>
          </a:p>
          <a:p>
            <a:r>
              <a:rPr lang="en-US" dirty="0" err="1"/>
              <a:t>Richiesta</a:t>
            </a:r>
            <a:r>
              <a:rPr lang="en-US" dirty="0"/>
              <a:t> per CSN1 (come </a:t>
            </a:r>
            <a:r>
              <a:rPr lang="en-US" dirty="0" err="1"/>
              <a:t>fossero</a:t>
            </a:r>
            <a:r>
              <a:rPr lang="en-US" dirty="0"/>
              <a:t> MOF) come fu </a:t>
            </a:r>
            <a:r>
              <a:rPr lang="en-US" dirty="0" err="1"/>
              <a:t>fatto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2017</a:t>
            </a:r>
          </a:p>
          <a:p>
            <a:r>
              <a:rPr lang="en-US" dirty="0"/>
              <a:t>Costo da </a:t>
            </a:r>
            <a:r>
              <a:rPr lang="en-US" dirty="0" err="1"/>
              <a:t>quantificare</a:t>
            </a:r>
            <a:r>
              <a:rPr lang="en-US" dirty="0"/>
              <a:t> (</a:t>
            </a:r>
            <a:r>
              <a:rPr lang="en-US" dirty="0" err="1"/>
              <a:t>acquisto</a:t>
            </a:r>
            <a:r>
              <a:rPr lang="en-US" dirty="0"/>
              <a:t> </a:t>
            </a:r>
            <a:r>
              <a:rPr lang="en-US" dirty="0" err="1"/>
              <a:t>condiviso</a:t>
            </a:r>
            <a:r>
              <a:rPr lang="en-US" dirty="0"/>
              <a:t> con JP e CH al PSI)</a:t>
            </a:r>
          </a:p>
          <a:p>
            <a:r>
              <a:rPr lang="en-US" dirty="0" err="1"/>
              <a:t>Stima</a:t>
            </a:r>
            <a:r>
              <a:rPr lang="en-US" dirty="0"/>
              <a:t> </a:t>
            </a:r>
            <a:r>
              <a:rPr lang="en-US" dirty="0" err="1"/>
              <a:t>riportata</a:t>
            </a:r>
            <a:r>
              <a:rPr lang="en-US" dirty="0"/>
              <a:t> da MEG2 (MoU 2016) e Assunta da </a:t>
            </a:r>
            <a:r>
              <a:rPr lang="en-US" dirty="0" err="1"/>
              <a:t>Tenchini</a:t>
            </a:r>
            <a:r>
              <a:rPr lang="en-US" dirty="0"/>
              <a:t> al </a:t>
            </a:r>
            <a:r>
              <a:rPr lang="en-US" dirty="0" err="1"/>
              <a:t>momento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240 </a:t>
            </a:r>
            <a:r>
              <a:rPr lang="en-US" dirty="0" err="1"/>
              <a:t>kEUR</a:t>
            </a:r>
            <a:r>
              <a:rPr lang="en-US" dirty="0"/>
              <a:t> / 3 FA / 4 anni = </a:t>
            </a:r>
            <a:r>
              <a:rPr lang="en-US" dirty="0">
                <a:solidFill>
                  <a:srgbClr val="FF0000"/>
                </a:solidFill>
              </a:rPr>
              <a:t>20 </a:t>
            </a:r>
            <a:r>
              <a:rPr lang="en-US" dirty="0" err="1">
                <a:solidFill>
                  <a:srgbClr val="FF0000"/>
                </a:solidFill>
              </a:rPr>
              <a:t>kEUR</a:t>
            </a:r>
            <a:r>
              <a:rPr lang="en-US" dirty="0">
                <a:solidFill>
                  <a:srgbClr val="FF0000"/>
                </a:solidFill>
              </a:rPr>
              <a:t>/anno </a:t>
            </a:r>
            <a:r>
              <a:rPr lang="en-US" dirty="0"/>
              <a:t>per CSN1 (SJ)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68742-828D-31DC-6377-79F9326B6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018" y="2031942"/>
            <a:ext cx="3466982" cy="222855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F6351E-DDE3-71AF-CA88-DD8129E48404}"/>
              </a:ext>
            </a:extLst>
          </p:cNvPr>
          <p:cNvCxnSpPr/>
          <p:nvPr/>
        </p:nvCxnSpPr>
        <p:spPr>
          <a:xfrm flipV="1">
            <a:off x="9998110" y="2190541"/>
            <a:ext cx="0" cy="1778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1FE3FA-87DD-6B63-F8EB-B0BDA9D7EAE4}"/>
              </a:ext>
            </a:extLst>
          </p:cNvPr>
          <p:cNvCxnSpPr/>
          <p:nvPr/>
        </p:nvCxnSpPr>
        <p:spPr>
          <a:xfrm flipV="1">
            <a:off x="9372297" y="2274847"/>
            <a:ext cx="0" cy="1778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F7DF1E7-BAA7-83DE-1146-FB140B7823D8}"/>
              </a:ext>
            </a:extLst>
          </p:cNvPr>
          <p:cNvSpPr txBox="1"/>
          <p:nvPr/>
        </p:nvSpPr>
        <p:spPr>
          <a:xfrm>
            <a:off x="9601200" y="3244334"/>
            <a:ext cx="12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Fattore</a:t>
            </a:r>
            <a:r>
              <a:rPr lang="en-US" dirty="0"/>
              <a:t> 1.2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7F923-B52D-B381-7DFF-CCAA4843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40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FD2F-B15B-08F9-1535-0D0CC712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Mu2e</a:t>
            </a:r>
            <a:r>
              <a:rPr lang="en-US" dirty="0"/>
              <a:t> </a:t>
            </a:r>
            <a:r>
              <a:rPr lang="en-US" dirty="0" err="1"/>
              <a:t>richieste</a:t>
            </a:r>
            <a:r>
              <a:rPr lang="en-US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7F31C-92B4-6B02-DD26-12A815797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CSN1:</a:t>
            </a:r>
          </a:p>
          <a:p>
            <a:pPr lvl="1"/>
            <a:r>
              <a:rPr lang="en-US" dirty="0" err="1"/>
              <a:t>Gara</a:t>
            </a:r>
            <a:r>
              <a:rPr lang="en-US" dirty="0"/>
              <a:t> DIRAC (</a:t>
            </a:r>
            <a:r>
              <a:rPr lang="en-US" dirty="0" err="1"/>
              <a:t>riporto</a:t>
            </a:r>
            <a:r>
              <a:rPr lang="en-US" dirty="0"/>
              <a:t> da 2023): 12 </a:t>
            </a:r>
            <a:r>
              <a:rPr lang="en-US" dirty="0" err="1"/>
              <a:t>kEUR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87D63-A97B-E8C4-365E-2DC4F65D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09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84E0F-5358-0CE1-4C58-E7E2E985A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muone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D38E2-1F97-4432-7883-F991612EF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Presa </a:t>
            </a:r>
            <a:r>
              <a:rPr lang="en-US" dirty="0" err="1"/>
              <a:t>dati</a:t>
            </a:r>
            <a:r>
              <a:rPr lang="en-US" dirty="0"/>
              <a:t> ad Agosto </a:t>
            </a:r>
            <a:r>
              <a:rPr lang="en-US" dirty="0" err="1"/>
              <a:t>necessitano</a:t>
            </a:r>
            <a:r>
              <a:rPr lang="en-US" dirty="0"/>
              <a:t> di 2 PB (1/2 al CERN) di storage per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nuovi</a:t>
            </a:r>
            <a:r>
              <a:rPr lang="en-US" dirty="0"/>
              <a:t> + 200 TB per </a:t>
            </a:r>
            <a:r>
              <a:rPr lang="en-US" dirty="0" err="1"/>
              <a:t>copia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precedent</a:t>
            </a:r>
          </a:p>
          <a:p>
            <a:pPr lvl="1"/>
            <a:r>
              <a:rPr lang="en-US" dirty="0"/>
              <a:t>Presa </a:t>
            </a:r>
            <a:r>
              <a:rPr lang="en-US" dirty="0" err="1"/>
              <a:t>dati</a:t>
            </a:r>
            <a:r>
              <a:rPr lang="en-US" dirty="0"/>
              <a:t> con trigger a flag </a:t>
            </a:r>
            <a:r>
              <a:rPr lang="en-US" dirty="0" err="1"/>
              <a:t>solamente</a:t>
            </a:r>
            <a:r>
              <a:rPr lang="en-US" dirty="0"/>
              <a:t> </a:t>
            </a:r>
            <a:r>
              <a:rPr lang="en-US" dirty="0" err="1"/>
              <a:t>perchè</a:t>
            </a:r>
            <a:r>
              <a:rPr lang="en-US" dirty="0"/>
              <a:t> non </a:t>
            </a:r>
            <a:r>
              <a:rPr lang="en-US" dirty="0" err="1"/>
              <a:t>sicuri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algo di trigger </a:t>
            </a:r>
          </a:p>
          <a:p>
            <a:pPr lvl="1"/>
            <a:r>
              <a:rPr lang="en-US" dirty="0"/>
              <a:t>Idea di </a:t>
            </a:r>
            <a:r>
              <a:rPr lang="en-US" dirty="0" err="1"/>
              <a:t>prendere</a:t>
            </a:r>
            <a:r>
              <a:rPr lang="en-US" dirty="0"/>
              <a:t> tutti I </a:t>
            </a:r>
            <a:r>
              <a:rPr lang="en-US" dirty="0" err="1"/>
              <a:t>dati</a:t>
            </a:r>
            <a:r>
              <a:rPr lang="en-US" dirty="0"/>
              <a:t> a 30 MHz e poi fare il </a:t>
            </a:r>
            <a:r>
              <a:rPr lang="en-US" dirty="0" err="1"/>
              <a:t>filtro</a:t>
            </a:r>
            <a:r>
              <a:rPr lang="en-US" dirty="0"/>
              <a:t> offline in </a:t>
            </a:r>
            <a:r>
              <a:rPr lang="en-US" dirty="0" err="1"/>
              <a:t>fase</a:t>
            </a:r>
            <a:r>
              <a:rPr lang="en-US" dirty="0"/>
              <a:t> di </a:t>
            </a:r>
            <a:r>
              <a:rPr lang="en-US" dirty="0" err="1"/>
              <a:t>analisi</a:t>
            </a:r>
            <a:endParaRPr lang="en-US" dirty="0"/>
          </a:p>
          <a:p>
            <a:pPr lvl="1"/>
            <a:r>
              <a:rPr lang="en-US" dirty="0"/>
              <a:t>Referee di </a:t>
            </a:r>
            <a:r>
              <a:rPr lang="en-US" dirty="0" err="1"/>
              <a:t>esperimento</a:t>
            </a:r>
            <a:r>
              <a:rPr lang="en-US" dirty="0"/>
              <a:t> </a:t>
            </a:r>
            <a:r>
              <a:rPr lang="en-US" dirty="0" err="1"/>
              <a:t>esprimono</a:t>
            </a:r>
            <a:r>
              <a:rPr lang="en-US" dirty="0"/>
              <a:t> </a:t>
            </a:r>
            <a:r>
              <a:rPr lang="en-US" dirty="0" err="1"/>
              <a:t>parere</a:t>
            </a:r>
            <a:r>
              <a:rPr lang="en-US" dirty="0"/>
              <a:t> </a:t>
            </a:r>
            <a:r>
              <a:rPr lang="en-US" dirty="0" err="1"/>
              <a:t>sostanzialmente</a:t>
            </a:r>
            <a:r>
              <a:rPr lang="en-US" dirty="0"/>
              <a:t> positive </a:t>
            </a:r>
            <a:r>
              <a:rPr lang="en-US" dirty="0" err="1"/>
              <a:t>anche</a:t>
            </a:r>
            <a:r>
              <a:rPr lang="en-US" dirty="0"/>
              <a:t> se </a:t>
            </a:r>
            <a:r>
              <a:rPr lang="en-US" dirty="0" err="1"/>
              <a:t>notizia</a:t>
            </a:r>
            <a:r>
              <a:rPr lang="en-US" dirty="0"/>
              <a:t> </a:t>
            </a:r>
            <a:r>
              <a:rPr lang="en-US" dirty="0" err="1"/>
              <a:t>arrivata</a:t>
            </a:r>
            <a:r>
              <a:rPr lang="en-US" dirty="0"/>
              <a:t> a </a:t>
            </a:r>
            <a:r>
              <a:rPr lang="en-US" dirty="0" err="1"/>
              <a:t>ridosso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presa </a:t>
            </a:r>
            <a:r>
              <a:rPr lang="en-US" dirty="0" err="1"/>
              <a:t>dati</a:t>
            </a:r>
            <a:endParaRPr lang="en-US" dirty="0"/>
          </a:p>
          <a:p>
            <a:r>
              <a:rPr lang="en-US" dirty="0" err="1"/>
              <a:t>Necessità</a:t>
            </a:r>
            <a:r>
              <a:rPr lang="en-US" dirty="0"/>
              <a:t> </a:t>
            </a:r>
            <a:r>
              <a:rPr lang="en-US" dirty="0" err="1"/>
              <a:t>urgenti</a:t>
            </a:r>
            <a:r>
              <a:rPr lang="en-US" dirty="0"/>
              <a:t> e piano </a:t>
            </a:r>
            <a:r>
              <a:rPr lang="en-US" dirty="0" err="1"/>
              <a:t>tecnico</a:t>
            </a:r>
            <a:r>
              <a:rPr lang="en-US" dirty="0"/>
              <a:t> con il CNAF (Daniele </a:t>
            </a:r>
            <a:r>
              <a:rPr lang="en-US" dirty="0" err="1"/>
              <a:t>Cesini</a:t>
            </a:r>
            <a:r>
              <a:rPr lang="en-US" dirty="0"/>
              <a:t>):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200 TB </a:t>
            </a:r>
            <a:r>
              <a:rPr lang="en-US" dirty="0"/>
              <a:t>per </a:t>
            </a:r>
            <a:r>
              <a:rPr lang="en-US" dirty="0" err="1"/>
              <a:t>liberare</a:t>
            </a:r>
            <a:r>
              <a:rPr lang="en-US" dirty="0"/>
              <a:t> EOS </a:t>
            </a:r>
            <a:r>
              <a:rPr lang="en-US" dirty="0" err="1"/>
              <a:t>dai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vecchi</a:t>
            </a:r>
            <a:r>
              <a:rPr lang="en-US" dirty="0"/>
              <a:t> (</a:t>
            </a:r>
            <a:r>
              <a:rPr lang="en-US" dirty="0" err="1"/>
              <a:t>su</a:t>
            </a:r>
            <a:r>
              <a:rPr lang="en-US" dirty="0"/>
              <a:t> IBM tapes)</a:t>
            </a:r>
          </a:p>
          <a:p>
            <a:pPr lvl="1"/>
            <a:r>
              <a:rPr lang="en-US" dirty="0" err="1"/>
              <a:t>Ulteriore</a:t>
            </a:r>
            <a:r>
              <a:rPr lang="en-US" dirty="0"/>
              <a:t> </a:t>
            </a:r>
            <a:r>
              <a:rPr lang="en-US" dirty="0" err="1"/>
              <a:t>spazio</a:t>
            </a:r>
            <a:r>
              <a:rPr lang="en-US" dirty="0"/>
              <a:t> (tape 500 TB) da decider se </a:t>
            </a:r>
            <a:r>
              <a:rPr lang="en-US" dirty="0" err="1"/>
              <a:t>necessario</a:t>
            </a:r>
            <a:r>
              <a:rPr lang="en-US" dirty="0"/>
              <a:t> a fine Agosto </a:t>
            </a:r>
            <a:r>
              <a:rPr lang="en-US" dirty="0" err="1"/>
              <a:t>su</a:t>
            </a:r>
            <a:r>
              <a:rPr lang="en-US" dirty="0"/>
              <a:t> Oracle</a:t>
            </a:r>
          </a:p>
          <a:p>
            <a:r>
              <a:rPr lang="en-US" dirty="0" err="1"/>
              <a:t>Necessario</a:t>
            </a:r>
            <a:r>
              <a:rPr lang="en-US" dirty="0"/>
              <a:t> </a:t>
            </a:r>
            <a:r>
              <a:rPr lang="en-US" dirty="0" err="1"/>
              <a:t>capire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richiedere</a:t>
            </a:r>
            <a:r>
              <a:rPr lang="en-US" dirty="0"/>
              <a:t> per 2024 per TIER1 =&gt; RN </a:t>
            </a:r>
            <a:r>
              <a:rPr lang="en-US" dirty="0" err="1"/>
              <a:t>avvertito</a:t>
            </a:r>
            <a:r>
              <a:rPr lang="en-US" dirty="0"/>
              <a:t> di </a:t>
            </a:r>
            <a:r>
              <a:rPr lang="en-US" dirty="0" err="1"/>
              <a:t>formulare</a:t>
            </a:r>
            <a:r>
              <a:rPr lang="en-US" dirty="0"/>
              <a:t> </a:t>
            </a:r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tipicamente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Restituzione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200 TB</a:t>
            </a:r>
          </a:p>
          <a:p>
            <a:pPr lvl="1"/>
            <a:r>
              <a:rPr lang="en-US" dirty="0" err="1"/>
              <a:t>Spazio</a:t>
            </a:r>
            <a:r>
              <a:rPr lang="en-US" dirty="0"/>
              <a:t> tape e disco </a:t>
            </a:r>
            <a:r>
              <a:rPr lang="en-US" dirty="0" err="1"/>
              <a:t>aggiuntivo</a:t>
            </a:r>
            <a:r>
              <a:rPr lang="en-US" dirty="0"/>
              <a:t> da </a:t>
            </a:r>
            <a:r>
              <a:rPr lang="en-US" dirty="0" err="1"/>
              <a:t>discutere</a:t>
            </a:r>
            <a:r>
              <a:rPr lang="en-US" dirty="0"/>
              <a:t> con I referee di </a:t>
            </a:r>
            <a:r>
              <a:rPr lang="en-US" dirty="0" err="1"/>
              <a:t>esperimento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EA24D-8690-0286-55F5-F722545B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3F8FD-A9D5-FE20-1C4B-0A141D2E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47" y="96772"/>
            <a:ext cx="11946653" cy="77787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BELLE-II</a:t>
            </a:r>
            <a:r>
              <a:rPr lang="en-US" dirty="0"/>
              <a:t> - used resources @ Tier1: storage (1 year)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1AE66-12EC-2D33-C8A5-EA044CEE556D}"/>
              </a:ext>
            </a:extLst>
          </p:cNvPr>
          <p:cNvSpPr txBox="1"/>
          <p:nvPr/>
        </p:nvSpPr>
        <p:spPr>
          <a:xfrm>
            <a:off x="8665310" y="173678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DISK:</a:t>
            </a:r>
          </a:p>
          <a:p>
            <a:r>
              <a:rPr lang="en-US" dirty="0"/>
              <a:t>Used: 620 TB</a:t>
            </a:r>
          </a:p>
          <a:p>
            <a:r>
              <a:rPr lang="en-US" dirty="0"/>
              <a:t>Pledge: 1 PB</a:t>
            </a:r>
          </a:p>
        </p:txBody>
      </p:sp>
      <p:pic>
        <p:nvPicPr>
          <p:cNvPr id="13" name="Picture 12" descr="A picture containing screenshot, line, plot, text&#10;&#10;Description automatically generated">
            <a:extLst>
              <a:ext uri="{FF2B5EF4-FFF2-40B4-BE49-F238E27FC236}">
                <a16:creationId xmlns:a16="http://schemas.microsoft.com/office/drawing/2014/main" id="{12264202-AF96-5656-6737-B51C34194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2244"/>
            <a:ext cx="8249478" cy="3335756"/>
          </a:xfrm>
          <a:prstGeom prst="rect">
            <a:avLst/>
          </a:prstGeom>
        </p:spPr>
      </p:pic>
      <p:pic>
        <p:nvPicPr>
          <p:cNvPr id="8" name="Content Placeholder 7" descr="A picture containing screenshot, plot, text, line&#10;&#10;Description automatically generated">
            <a:extLst>
              <a:ext uri="{FF2B5EF4-FFF2-40B4-BE49-F238E27FC236}">
                <a16:creationId xmlns:a16="http://schemas.microsoft.com/office/drawing/2014/main" id="{42917857-0115-7A6B-5F45-6F8353A7B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817789"/>
            <a:ext cx="8156713" cy="3106267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7428CA-2CDD-DA24-FD87-4B55D9DEF8C8}"/>
              </a:ext>
            </a:extLst>
          </p:cNvPr>
          <p:cNvSpPr txBox="1"/>
          <p:nvPr/>
        </p:nvSpPr>
        <p:spPr>
          <a:xfrm>
            <a:off x="8399420" y="4645073"/>
            <a:ext cx="1572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TAPE:</a:t>
            </a:r>
          </a:p>
          <a:p>
            <a:r>
              <a:rPr lang="en-US" dirty="0"/>
              <a:t>Pledge: 650 TB</a:t>
            </a:r>
          </a:p>
          <a:p>
            <a:r>
              <a:rPr lang="en-US" dirty="0"/>
              <a:t>Used: 230 TB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74F070-1D71-4AE1-6E56-6F5BE261A248}"/>
              </a:ext>
            </a:extLst>
          </p:cNvPr>
          <p:cNvSpPr txBox="1"/>
          <p:nvPr/>
        </p:nvSpPr>
        <p:spPr>
          <a:xfrm>
            <a:off x="9185693" y="3244334"/>
            <a:ext cx="1840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Disk used @ 60%</a:t>
            </a:r>
          </a:p>
          <a:p>
            <a:r>
              <a:rPr lang="en-US" dirty="0">
                <a:solidFill>
                  <a:srgbClr val="FF0000"/>
                </a:solidFill>
              </a:rPr>
              <a:t>Tape used @ 40%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2731B7-C332-9EA1-716F-571E1A16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58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0AAEB-3A92-B94D-6204-339C79D2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Ikarus</a:t>
            </a:r>
            <a:r>
              <a:rPr lang="en-US" dirty="0"/>
              <a:t>: </a:t>
            </a:r>
            <a:r>
              <a:rPr lang="en-US" dirty="0" err="1"/>
              <a:t>richieste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AFD5C-628F-73F6-4283-6A31BD74F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Substitution of 5 HP servers (out of warranty) 17.5 </a:t>
            </a:r>
            <a:r>
              <a:rPr lang="en-US" dirty="0" err="1"/>
              <a:t>keuro</a:t>
            </a:r>
            <a:r>
              <a:rPr lang="en-US" dirty="0"/>
              <a:t> Custom Test board for TPC signals 5.0 </a:t>
            </a:r>
            <a:r>
              <a:rPr lang="en-US" dirty="0" err="1"/>
              <a:t>keuro</a:t>
            </a:r>
            <a:r>
              <a:rPr lang="en-US" dirty="0"/>
              <a:t>: </a:t>
            </a:r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22.5 </a:t>
            </a:r>
            <a:r>
              <a:rPr lang="en-US" dirty="0" err="1">
                <a:solidFill>
                  <a:srgbClr val="FF0000"/>
                </a:solidFill>
              </a:rPr>
              <a:t>kEUR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Non ho </a:t>
            </a:r>
            <a:r>
              <a:rPr lang="en-US" dirty="0" err="1"/>
              <a:t>dettagli</a:t>
            </a:r>
            <a:endParaRPr lang="en-US" dirty="0"/>
          </a:p>
          <a:p>
            <a:r>
              <a:rPr lang="en-US" dirty="0" err="1"/>
              <a:t>Licenze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Licenza</a:t>
            </a:r>
            <a:r>
              <a:rPr lang="en-US" dirty="0"/>
              <a:t> per software </a:t>
            </a:r>
            <a:r>
              <a:rPr lang="en-US" dirty="0" err="1"/>
              <a:t>Comsol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7 </a:t>
            </a:r>
            <a:r>
              <a:rPr lang="en-US" dirty="0" err="1">
                <a:solidFill>
                  <a:srgbClr val="FF0000"/>
                </a:solidFill>
              </a:rPr>
              <a:t>kEUR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07F8B-0A65-A359-D048-A68326BE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99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706-C5F7-BD25-279E-CF301546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3" y="170573"/>
            <a:ext cx="10515600" cy="56873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richieste</a:t>
            </a:r>
            <a:r>
              <a:rPr lang="en-US" dirty="0"/>
              <a:t> Tier1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DED37D-B6D6-5357-27DE-27D5E1D15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79054"/>
              </p:ext>
            </p:extLst>
          </p:nvPr>
        </p:nvGraphicFramePr>
        <p:xfrm>
          <a:off x="291830" y="753987"/>
          <a:ext cx="1179965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445">
                  <a:extLst>
                    <a:ext uri="{9D8B030D-6E8A-4147-A177-3AD203B41FA5}">
                      <a16:colId xmlns:a16="http://schemas.microsoft.com/office/drawing/2014/main" val="744866592"/>
                    </a:ext>
                  </a:extLst>
                </a:gridCol>
                <a:gridCol w="2361552">
                  <a:extLst>
                    <a:ext uri="{9D8B030D-6E8A-4147-A177-3AD203B41FA5}">
                      <a16:colId xmlns:a16="http://schemas.microsoft.com/office/drawing/2014/main" val="3836675987"/>
                    </a:ext>
                  </a:extLst>
                </a:gridCol>
                <a:gridCol w="2361552">
                  <a:extLst>
                    <a:ext uri="{9D8B030D-6E8A-4147-A177-3AD203B41FA5}">
                      <a16:colId xmlns:a16="http://schemas.microsoft.com/office/drawing/2014/main" val="123403752"/>
                    </a:ext>
                  </a:extLst>
                </a:gridCol>
                <a:gridCol w="2361552">
                  <a:extLst>
                    <a:ext uri="{9D8B030D-6E8A-4147-A177-3AD203B41FA5}">
                      <a16:colId xmlns:a16="http://schemas.microsoft.com/office/drawing/2014/main" val="4231584871"/>
                    </a:ext>
                  </a:extLst>
                </a:gridCol>
                <a:gridCol w="2361552">
                  <a:extLst>
                    <a:ext uri="{9D8B030D-6E8A-4147-A177-3AD203B41FA5}">
                      <a16:colId xmlns:a16="http://schemas.microsoft.com/office/drawing/2014/main" val="4125613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CPU (kHS06)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DISK (TB)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TAPE (TB)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commenti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5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8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BELLE-II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8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BES-III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25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G-2 </a:t>
                      </a:r>
                      <a:endParaRPr lang="en-US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parlare</a:t>
                      </a:r>
                      <a:r>
                        <a:rPr lang="en-US" dirty="0"/>
                        <a:t> con D. </a:t>
                      </a:r>
                      <a:r>
                        <a:rPr lang="en-US" dirty="0" err="1"/>
                        <a:t>Cesini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KLOE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5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LHCF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69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MEG2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4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MU2E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7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MUONE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25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NA62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8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PADME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4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RD_FCC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16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RD_MUCOLL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7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914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CDF73-E68D-6593-73B3-30873D9C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74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706-C5F7-BD25-279E-CF301546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3" y="170573"/>
            <a:ext cx="10515600" cy="56873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richieste</a:t>
            </a:r>
            <a:r>
              <a:rPr lang="en-US" dirty="0"/>
              <a:t> Tier1 (</a:t>
            </a:r>
            <a:r>
              <a:rPr lang="en-US" dirty="0" err="1"/>
              <a:t>kEUR</a:t>
            </a:r>
            <a:r>
              <a:rPr lang="en-US" dirty="0"/>
              <a:t>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DED37D-B6D6-5357-27DE-27D5E1D15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680687"/>
              </p:ext>
            </p:extLst>
          </p:nvPr>
        </p:nvGraphicFramePr>
        <p:xfrm>
          <a:off x="89169" y="895378"/>
          <a:ext cx="841248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74486659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3667598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340375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31584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CPU (</a:t>
                      </a:r>
                      <a:r>
                        <a:rPr lang="en-US" dirty="0" err="1"/>
                        <a:t>kEur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DISK (</a:t>
                      </a:r>
                      <a:r>
                        <a:rPr lang="en-US" dirty="0" err="1"/>
                        <a:t>kEUR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TAPE (</a:t>
                      </a:r>
                      <a:r>
                        <a:rPr lang="en-US" dirty="0" err="1"/>
                        <a:t>kEUR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5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8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BELLE-II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8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BES-III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25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KLOE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5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LHCF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69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MEG2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4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MU2E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7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MUONE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25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NA62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8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PADME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4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RD_FCC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16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RD_MUCOLL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7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914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C1C7F67-0818-2AC7-BA0A-52DE3FEFF376}"/>
              </a:ext>
            </a:extLst>
          </p:cNvPr>
          <p:cNvSpPr txBox="1"/>
          <p:nvPr/>
        </p:nvSpPr>
        <p:spPr>
          <a:xfrm>
            <a:off x="9494196" y="2247089"/>
            <a:ext cx="1952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kHS06 = 10 </a:t>
            </a:r>
            <a:r>
              <a:rPr lang="en-US" dirty="0" err="1"/>
              <a:t>Eur</a:t>
            </a:r>
            <a:endParaRPr lang="en-US" dirty="0"/>
          </a:p>
          <a:p>
            <a:r>
              <a:rPr lang="en-US" dirty="0"/>
              <a:t>1 TB disk = 120 </a:t>
            </a:r>
            <a:r>
              <a:rPr lang="en-US" dirty="0" err="1"/>
              <a:t>Eur</a:t>
            </a:r>
            <a:endParaRPr lang="en-US" dirty="0"/>
          </a:p>
          <a:p>
            <a:r>
              <a:rPr lang="en-US" dirty="0"/>
              <a:t>1 TB tape = 10 </a:t>
            </a:r>
            <a:r>
              <a:rPr lang="en-US" dirty="0" err="1"/>
              <a:t>Eur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C1B56-4387-9FDE-1535-ABCC75EE3783}"/>
              </a:ext>
            </a:extLst>
          </p:cNvPr>
          <p:cNvSpPr txBox="1"/>
          <p:nvPr/>
        </p:nvSpPr>
        <p:spPr>
          <a:xfrm>
            <a:off x="9494196" y="4276436"/>
            <a:ext cx="16193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CPU: 70 </a:t>
            </a:r>
            <a:r>
              <a:rPr lang="en-US" dirty="0" err="1">
                <a:highlight>
                  <a:srgbClr val="FFFF00"/>
                </a:highlight>
              </a:rPr>
              <a:t>kEUR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DISK: 126 </a:t>
            </a:r>
            <a:r>
              <a:rPr lang="en-US" dirty="0" err="1">
                <a:highlight>
                  <a:srgbClr val="FFFF00"/>
                </a:highlight>
              </a:rPr>
              <a:t>kEUR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TAPE: 7 </a:t>
            </a:r>
            <a:r>
              <a:rPr lang="en-US" dirty="0" err="1">
                <a:highlight>
                  <a:srgbClr val="FFFF00"/>
                </a:highlight>
              </a:rPr>
              <a:t>Keur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Tot: 203 </a:t>
            </a:r>
            <a:r>
              <a:rPr lang="en-US" dirty="0" err="1">
                <a:highlight>
                  <a:srgbClr val="FFFF00"/>
                </a:highlight>
              </a:rPr>
              <a:t>Keur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94C0B-B660-00B4-3335-703E7235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44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706-C5F7-BD25-279E-CF301546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26" y="24314"/>
            <a:ext cx="10515600" cy="56873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richieste</a:t>
            </a:r>
            <a:r>
              <a:rPr lang="en-US" dirty="0"/>
              <a:t> Tier2 (CSN1)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DED37D-B6D6-5357-27DE-27D5E1D15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267094"/>
              </p:ext>
            </p:extLst>
          </p:nvPr>
        </p:nvGraphicFramePr>
        <p:xfrm>
          <a:off x="-1" y="472976"/>
          <a:ext cx="11757891" cy="622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295">
                  <a:extLst>
                    <a:ext uri="{9D8B030D-6E8A-4147-A177-3AD203B41FA5}">
                      <a16:colId xmlns:a16="http://schemas.microsoft.com/office/drawing/2014/main" val="744866592"/>
                    </a:ext>
                  </a:extLst>
                </a:gridCol>
                <a:gridCol w="1294456">
                  <a:extLst>
                    <a:ext uri="{9D8B030D-6E8A-4147-A177-3AD203B41FA5}">
                      <a16:colId xmlns:a16="http://schemas.microsoft.com/office/drawing/2014/main" val="3836675987"/>
                    </a:ext>
                  </a:extLst>
                </a:gridCol>
                <a:gridCol w="1666522">
                  <a:extLst>
                    <a:ext uri="{9D8B030D-6E8A-4147-A177-3AD203B41FA5}">
                      <a16:colId xmlns:a16="http://schemas.microsoft.com/office/drawing/2014/main" val="123403752"/>
                    </a:ext>
                  </a:extLst>
                </a:gridCol>
                <a:gridCol w="1801512">
                  <a:extLst>
                    <a:ext uri="{9D8B030D-6E8A-4147-A177-3AD203B41FA5}">
                      <a16:colId xmlns:a16="http://schemas.microsoft.com/office/drawing/2014/main" val="4231584871"/>
                    </a:ext>
                  </a:extLst>
                </a:gridCol>
                <a:gridCol w="1197524">
                  <a:extLst>
                    <a:ext uri="{9D8B030D-6E8A-4147-A177-3AD203B41FA5}">
                      <a16:colId xmlns:a16="http://schemas.microsoft.com/office/drawing/2014/main" val="3713000826"/>
                    </a:ext>
                  </a:extLst>
                </a:gridCol>
                <a:gridCol w="4410582">
                  <a:extLst>
                    <a:ext uri="{9D8B030D-6E8A-4147-A177-3AD203B41FA5}">
                      <a16:colId xmlns:a16="http://schemas.microsoft.com/office/drawing/2014/main" val="4125613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CPU (kHS06)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DISK (TB)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TAPE (TB)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altro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5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no </a:t>
                      </a:r>
                      <a:r>
                        <a:rPr lang="en-US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richieste</a:t>
                      </a:r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8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BELLE-II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5.9 (PI+TO)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 (PI)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+ 270 TB e 5.86 kHS06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su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IBISCO </a:t>
                      </a:r>
                      <a:r>
                        <a:rPr lang="en-US" sz="1400" dirty="0"/>
                        <a:t>(NA-</a:t>
                      </a:r>
                      <a:r>
                        <a:rPr lang="en-US" sz="1400" dirty="0" err="1"/>
                        <a:t>mancano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8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BES-III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 (</a:t>
                      </a:r>
                      <a:r>
                        <a:rPr lang="en-US" sz="1400" dirty="0" err="1"/>
                        <a:t>vedi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spiegaz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1.5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kEUR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1.5 </a:t>
                      </a:r>
                      <a:r>
                        <a:rPr lang="en-US" sz="1400" dirty="0" err="1"/>
                        <a:t>kEUR</a:t>
                      </a:r>
                      <a:r>
                        <a:rPr lang="en-US" sz="1400" dirty="0"/>
                        <a:t> per </a:t>
                      </a:r>
                      <a:r>
                        <a:rPr lang="en-US" sz="1400" dirty="0" err="1"/>
                        <a:t>licenza</a:t>
                      </a:r>
                      <a:r>
                        <a:rPr lang="en-US" sz="1400" dirty="0"/>
                        <a:t> EUROPRACTISE x FPGA + 1 </a:t>
                      </a:r>
                      <a:r>
                        <a:rPr lang="en-US" sz="1400" dirty="0" err="1"/>
                        <a:t>kEUR</a:t>
                      </a:r>
                      <a:r>
                        <a:rPr lang="en-US" sz="1400" dirty="0"/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25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40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kEUR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 SJ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disco per shutdown possible Fermilab (</a:t>
                      </a:r>
                      <a:r>
                        <a:rPr lang="en-US" sz="1400" dirty="0" err="1"/>
                        <a:t>vedi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spiegaz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KLOE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34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kEUR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26 (+3 SJ</a:t>
                      </a:r>
                      <a:r>
                        <a:rPr lang="en-US" sz="1400" dirty="0"/>
                        <a:t>) </a:t>
                      </a:r>
                      <a:r>
                        <a:rPr lang="en-US" sz="1400" dirty="0" err="1"/>
                        <a:t>manu</a:t>
                      </a:r>
                      <a:r>
                        <a:rPr lang="en-US" sz="1400" dirty="0"/>
                        <a:t> tape lib </a:t>
                      </a:r>
                      <a:r>
                        <a:rPr lang="en-US" sz="1400" dirty="0" err="1"/>
                        <a:t>nuova</a:t>
                      </a:r>
                      <a:endParaRPr lang="en-US" sz="1400" dirty="0"/>
                    </a:p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5 SJ </a:t>
                      </a:r>
                      <a:r>
                        <a:rPr lang="en-US" sz="1400" dirty="0" err="1"/>
                        <a:t>manu</a:t>
                      </a:r>
                      <a:r>
                        <a:rPr lang="en-US" sz="1400" dirty="0"/>
                        <a:t> tape lib </a:t>
                      </a:r>
                      <a:r>
                        <a:rPr lang="en-US" sz="1400" dirty="0" err="1"/>
                        <a:t>vecchia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5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LHCF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solo T1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69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MEG2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1200/3 FA/4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3500/ 3 FA / 4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PSI – scenario A = 20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kEUR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/anno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4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MU2E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 </a:t>
                      </a:r>
                      <a:r>
                        <a:rPr lang="en-US" sz="1400" dirty="0" err="1"/>
                        <a:t>keur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gara</a:t>
                      </a:r>
                      <a:r>
                        <a:rPr lang="en-US" sz="1400" dirty="0"/>
                        <a:t> Dirac – </a:t>
                      </a:r>
                      <a:r>
                        <a:rPr lang="en-US" sz="1400" dirty="0" err="1"/>
                        <a:t>riporto</a:t>
                      </a:r>
                      <a:r>
                        <a:rPr lang="en-US" sz="1400" dirty="0"/>
                        <a:t> 2023 (?)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7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MUONE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solo T1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25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NA62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no </a:t>
                      </a:r>
                      <a:r>
                        <a:rPr lang="en-US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richieste</a:t>
                      </a:r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8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PADME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scadenza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manutenz</a:t>
                      </a:r>
                      <a:r>
                        <a:rPr lang="en-US" sz="1400" dirty="0"/>
                        <a:t>.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4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RD_FCC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solo T1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16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RD_MUCOLL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no </a:t>
                      </a:r>
                      <a:r>
                        <a:rPr lang="en-US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richieste</a:t>
                      </a:r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7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DUNE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solo T1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9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ICARUS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22.5 </a:t>
                      </a:r>
                      <a:r>
                        <a:rPr lang="en-US" sz="1400" dirty="0" err="1"/>
                        <a:t>Keur</a:t>
                      </a:r>
                      <a:r>
                        <a:rPr lang="en-US" sz="1400" dirty="0"/>
                        <a:t> + 7 </a:t>
                      </a:r>
                      <a:r>
                        <a:rPr lang="en-US" sz="1400" dirty="0" err="1"/>
                        <a:t>kEUR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licenze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 servers HP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vedi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spiegazione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 +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licenze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comsol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17115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CDB804-221B-0181-412A-868BFA08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80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706-C5F7-BD25-279E-CF301546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3" y="41265"/>
            <a:ext cx="10515600" cy="56873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richieste</a:t>
            </a:r>
            <a:r>
              <a:rPr lang="en-US" dirty="0"/>
              <a:t> Tier2 - </a:t>
            </a:r>
            <a:r>
              <a:rPr lang="en-US" dirty="0" err="1"/>
              <a:t>kEUR</a:t>
            </a:r>
            <a:r>
              <a:rPr lang="en-US" dirty="0"/>
              <a:t> (CSN1) - </a:t>
            </a:r>
            <a:r>
              <a:rPr lang="en-US" dirty="0" err="1"/>
              <a:t>preventivi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9CEBC-9804-F018-79CC-E44647ABB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BACE639-ECBE-CE38-B48F-C9E1E2126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40128"/>
              </p:ext>
            </p:extLst>
          </p:nvPr>
        </p:nvGraphicFramePr>
        <p:xfrm>
          <a:off x="25873" y="536105"/>
          <a:ext cx="12140253" cy="637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590">
                  <a:extLst>
                    <a:ext uri="{9D8B030D-6E8A-4147-A177-3AD203B41FA5}">
                      <a16:colId xmlns:a16="http://schemas.microsoft.com/office/drawing/2014/main" val="744866592"/>
                    </a:ext>
                  </a:extLst>
                </a:gridCol>
                <a:gridCol w="1386010">
                  <a:extLst>
                    <a:ext uri="{9D8B030D-6E8A-4147-A177-3AD203B41FA5}">
                      <a16:colId xmlns:a16="http://schemas.microsoft.com/office/drawing/2014/main" val="3836675987"/>
                    </a:ext>
                  </a:extLst>
                </a:gridCol>
                <a:gridCol w="2419927">
                  <a:extLst>
                    <a:ext uri="{9D8B030D-6E8A-4147-A177-3AD203B41FA5}">
                      <a16:colId xmlns:a16="http://schemas.microsoft.com/office/drawing/2014/main" val="123403752"/>
                    </a:ext>
                  </a:extLst>
                </a:gridCol>
                <a:gridCol w="1790018">
                  <a:extLst>
                    <a:ext uri="{9D8B030D-6E8A-4147-A177-3AD203B41FA5}">
                      <a16:colId xmlns:a16="http://schemas.microsoft.com/office/drawing/2014/main" val="4231584871"/>
                    </a:ext>
                  </a:extLst>
                </a:gridCol>
                <a:gridCol w="1073255">
                  <a:extLst>
                    <a:ext uri="{9D8B030D-6E8A-4147-A177-3AD203B41FA5}">
                      <a16:colId xmlns:a16="http://schemas.microsoft.com/office/drawing/2014/main" val="3713000826"/>
                    </a:ext>
                  </a:extLst>
                </a:gridCol>
                <a:gridCol w="3816453">
                  <a:extLst>
                    <a:ext uri="{9D8B030D-6E8A-4147-A177-3AD203B41FA5}">
                      <a16:colId xmlns:a16="http://schemas.microsoft.com/office/drawing/2014/main" val="4125613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CPU (</a:t>
                      </a:r>
                      <a:r>
                        <a:rPr lang="en-US" sz="1400" dirty="0" err="1"/>
                        <a:t>kEUR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DISK (</a:t>
                      </a:r>
                      <a:r>
                        <a:rPr lang="en-US" sz="1400" dirty="0" err="1"/>
                        <a:t>kEUR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TAPE (</a:t>
                      </a:r>
                      <a:r>
                        <a:rPr lang="en-US" sz="1400" dirty="0" err="1"/>
                        <a:t>kEUR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altro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KEur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5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no </a:t>
                      </a:r>
                      <a:r>
                        <a:rPr lang="en-US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richieste</a:t>
                      </a:r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8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BELLE-II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29+30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+ 32.5 e 59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kEUR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su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IBISCO </a:t>
                      </a:r>
                      <a:r>
                        <a:rPr lang="en-US" sz="1400" dirty="0"/>
                        <a:t>(NA-</a:t>
                      </a:r>
                      <a:r>
                        <a:rPr lang="en-US" sz="1400" dirty="0" err="1"/>
                        <a:t>mancano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8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BES-III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1.5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kEUR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1.5 </a:t>
                      </a:r>
                      <a:r>
                        <a:rPr lang="en-US" sz="1400" dirty="0" err="1"/>
                        <a:t>kEUR</a:t>
                      </a:r>
                      <a:r>
                        <a:rPr lang="en-US" sz="1400" dirty="0"/>
                        <a:t> per </a:t>
                      </a:r>
                      <a:r>
                        <a:rPr lang="en-US" sz="1400" dirty="0" err="1"/>
                        <a:t>licenza</a:t>
                      </a:r>
                      <a:r>
                        <a:rPr lang="en-US" sz="1400" dirty="0"/>
                        <a:t> EUROPRACTISE x FPGA + 1 </a:t>
                      </a:r>
                      <a:r>
                        <a:rPr lang="en-US" sz="1400" dirty="0" err="1"/>
                        <a:t>kEUR</a:t>
                      </a:r>
                      <a:r>
                        <a:rPr lang="en-US" sz="1400" dirty="0"/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25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40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kEUR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 SJ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disco per shutdown possible a Fermilab (</a:t>
                      </a:r>
                      <a:r>
                        <a:rPr lang="en-US" sz="1400" dirty="0" err="1"/>
                        <a:t>vedi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spiegaz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KLOE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15 (</a:t>
                      </a:r>
                      <a:r>
                        <a:rPr lang="en-US" sz="1400" dirty="0" err="1"/>
                        <a:t>dovrebbero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essere</a:t>
                      </a:r>
                      <a:r>
                        <a:rPr lang="en-US" sz="1400" dirty="0"/>
                        <a:t> 30!)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34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kEUR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26 (+3 SJ</a:t>
                      </a:r>
                      <a:r>
                        <a:rPr lang="en-US" sz="1400" dirty="0"/>
                        <a:t>) </a:t>
                      </a:r>
                      <a:r>
                        <a:rPr lang="en-US" sz="1400" dirty="0" err="1"/>
                        <a:t>manu</a:t>
                      </a:r>
                      <a:r>
                        <a:rPr lang="en-US" sz="1400" dirty="0"/>
                        <a:t> tape lib </a:t>
                      </a:r>
                      <a:r>
                        <a:rPr lang="en-US" sz="1400" dirty="0" err="1"/>
                        <a:t>nuova</a:t>
                      </a:r>
                      <a:endParaRPr lang="en-US" sz="1400" dirty="0"/>
                    </a:p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5 SJ </a:t>
                      </a:r>
                      <a:r>
                        <a:rPr lang="en-US" sz="1400" dirty="0" err="1"/>
                        <a:t>manu</a:t>
                      </a:r>
                      <a:r>
                        <a:rPr lang="en-US" sz="1400" dirty="0"/>
                        <a:t> tape lib </a:t>
                      </a:r>
                      <a:r>
                        <a:rPr lang="en-US" sz="1400" dirty="0" err="1"/>
                        <a:t>vecchia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5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LHCF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solo T1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69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MEG2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PSI – scenario A = 20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kEUR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/anno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4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MU2E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 </a:t>
                      </a:r>
                      <a:r>
                        <a:rPr lang="en-US" sz="1400" dirty="0" err="1"/>
                        <a:t>keur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gara</a:t>
                      </a:r>
                      <a:r>
                        <a:rPr lang="en-US" sz="1400" dirty="0"/>
                        <a:t> Dirac – </a:t>
                      </a:r>
                      <a:r>
                        <a:rPr lang="en-US" sz="1400" dirty="0" err="1"/>
                        <a:t>riporto</a:t>
                      </a:r>
                      <a:r>
                        <a:rPr lang="en-US" sz="1400" dirty="0"/>
                        <a:t> 2023 (?)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7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MUONE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solo T1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25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NA62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no </a:t>
                      </a:r>
                      <a:r>
                        <a:rPr lang="en-US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richieste</a:t>
                      </a:r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8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PADME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scadenza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manutenz</a:t>
                      </a:r>
                      <a:r>
                        <a:rPr lang="en-US" sz="1400" dirty="0"/>
                        <a:t>.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4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RD_FCC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solo T1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16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RD_MUCOLL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no </a:t>
                      </a:r>
                      <a:r>
                        <a:rPr lang="en-US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richieste</a:t>
                      </a:r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7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DUNE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solo T1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9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ICARUS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22.5 </a:t>
                      </a:r>
                      <a:r>
                        <a:rPr lang="en-US" sz="1400" dirty="0" err="1"/>
                        <a:t>Keur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 servers HP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vedi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spiegazione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8219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B1F05B-48C1-EFFF-85E6-0472487B9595}"/>
              </a:ext>
            </a:extLst>
          </p:cNvPr>
          <p:cNvSpPr txBox="1"/>
          <p:nvPr/>
        </p:nvSpPr>
        <p:spPr>
          <a:xfrm rot="18661867">
            <a:off x="4267200" y="5159239"/>
            <a:ext cx="10150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TOT=173</a:t>
            </a:r>
          </a:p>
          <a:p>
            <a:r>
              <a:rPr lang="en-US" dirty="0">
                <a:highlight>
                  <a:srgbClr val="FFFF00"/>
                </a:highlight>
              </a:rPr>
              <a:t>SJ=140</a:t>
            </a:r>
          </a:p>
          <a:p>
            <a:r>
              <a:rPr lang="en-US" dirty="0">
                <a:highlight>
                  <a:srgbClr val="FFFF00"/>
                </a:highlight>
              </a:rPr>
              <a:t>12 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5C94D-C0E2-1FBA-0FB9-FD75FA86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1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BC57D-7FF1-4FD3-78C5-4D4EF2B8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BELLE-II: </a:t>
            </a:r>
            <a:r>
              <a:rPr lang="en-US" dirty="0" err="1"/>
              <a:t>Richieste</a:t>
            </a:r>
            <a:r>
              <a:rPr lang="en-US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4CA2-DED4-D3F0-1161-06B8763FE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TIER1 (Giunta):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300 TB disk </a:t>
            </a:r>
          </a:p>
          <a:p>
            <a:pPr lvl="1"/>
            <a:r>
              <a:rPr lang="en-US" dirty="0">
                <a:solidFill>
                  <a:srgbClr val="FF0000"/>
                </a:solidFill>
                <a:effectLst/>
              </a:rPr>
              <a:t>4 kHS06</a:t>
            </a:r>
            <a:endParaRPr lang="en-US" dirty="0"/>
          </a:p>
          <a:p>
            <a:r>
              <a:rPr lang="en-US" dirty="0"/>
              <a:t>TIER2 (CSN1)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200 TB disk </a:t>
            </a:r>
            <a:r>
              <a:rPr lang="en-US" dirty="0"/>
              <a:t>(PI, </a:t>
            </a:r>
            <a:r>
              <a:rPr lang="en-US" dirty="0" err="1"/>
              <a:t>sostituzione</a:t>
            </a:r>
            <a:r>
              <a:rPr lang="en-US" dirty="0"/>
              <a:t> </a:t>
            </a:r>
            <a:r>
              <a:rPr lang="en-US" dirty="0" err="1"/>
              <a:t>vecchi</a:t>
            </a:r>
            <a:r>
              <a:rPr lang="en-US" dirty="0"/>
              <a:t> - 2019)</a:t>
            </a:r>
            <a:endParaRPr lang="en-US" u="sng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2.9 kHS06 </a:t>
            </a:r>
            <a:r>
              <a:rPr lang="en-US" dirty="0"/>
              <a:t>(PI, </a:t>
            </a:r>
            <a:r>
              <a:rPr lang="en-US" dirty="0" err="1"/>
              <a:t>sostituzione</a:t>
            </a:r>
            <a:r>
              <a:rPr lang="en-US" dirty="0"/>
              <a:t> </a:t>
            </a:r>
            <a:r>
              <a:rPr lang="en-US" dirty="0" err="1"/>
              <a:t>vecchi</a:t>
            </a:r>
            <a:r>
              <a:rPr lang="en-US" dirty="0"/>
              <a:t> - 2019)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3.0 lHSP06 </a:t>
            </a:r>
            <a:r>
              <a:rPr lang="en-US" dirty="0"/>
              <a:t>(TO, </a:t>
            </a:r>
            <a:r>
              <a:rPr lang="en-US" dirty="0" err="1"/>
              <a:t>sostituzione</a:t>
            </a:r>
            <a:r>
              <a:rPr lang="en-US" dirty="0"/>
              <a:t> </a:t>
            </a:r>
            <a:r>
              <a:rPr lang="en-US" dirty="0" err="1"/>
              <a:t>vecchi</a:t>
            </a:r>
            <a:r>
              <a:rPr lang="en-US" dirty="0"/>
              <a:t> - 2019)</a:t>
            </a:r>
          </a:p>
          <a:p>
            <a:r>
              <a:rPr lang="en-US" dirty="0"/>
              <a:t>TIER2 (IBISCO)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270 TB disk </a:t>
            </a:r>
            <a:r>
              <a:rPr lang="en-US" dirty="0"/>
              <a:t>(NA, </a:t>
            </a:r>
            <a:r>
              <a:rPr lang="en-US" dirty="0" err="1"/>
              <a:t>nuovi</a:t>
            </a:r>
            <a:r>
              <a:rPr lang="en-US" dirty="0"/>
              <a:t>)</a:t>
            </a:r>
            <a:endParaRPr lang="en-US" u="sng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5.86 kHS06 </a:t>
            </a:r>
            <a:r>
              <a:rPr lang="en-US" dirty="0"/>
              <a:t>(NA, </a:t>
            </a:r>
            <a:r>
              <a:rPr lang="en-US" dirty="0" err="1"/>
              <a:t>nuovi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629A6-DEFF-A7EA-AEB0-6C095486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4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A picture containing screenshot, text, rectangle, line&#10;&#10;Description automatically generated">
            <a:extLst>
              <a:ext uri="{FF2B5EF4-FFF2-40B4-BE49-F238E27FC236}">
                <a16:creationId xmlns:a16="http://schemas.microsoft.com/office/drawing/2014/main" id="{7EF0D413-E04C-204E-B9BA-9464654A8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4" y="1690688"/>
            <a:ext cx="6141047" cy="248055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C3F8FD-A9D5-FE20-1C4B-0A141D2E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6277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AMBER/COMPASS</a:t>
            </a:r>
            <a:r>
              <a:rPr lang="en-US" dirty="0"/>
              <a:t> - used resources @ Tier1: storage and CPU(1y)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1AE66-12EC-2D33-C8A5-EA044CEE556D}"/>
              </a:ext>
            </a:extLst>
          </p:cNvPr>
          <p:cNvSpPr txBox="1"/>
          <p:nvPr/>
        </p:nvSpPr>
        <p:spPr>
          <a:xfrm>
            <a:off x="6572656" y="4989232"/>
            <a:ext cx="2291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DISK:</a:t>
            </a:r>
          </a:p>
          <a:p>
            <a:r>
              <a:rPr lang="en-US" dirty="0"/>
              <a:t>Used </a:t>
            </a:r>
            <a:r>
              <a:rPr lang="en-US" dirty="0" err="1"/>
              <a:t>disk+buffer</a:t>
            </a:r>
            <a:r>
              <a:rPr lang="en-US" dirty="0"/>
              <a:t>: 3 TB</a:t>
            </a:r>
          </a:p>
          <a:p>
            <a:r>
              <a:rPr lang="en-US" dirty="0"/>
              <a:t>Pledge: 10 TB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54BBF-54B3-B383-4B5B-A52A80EFA8A3}"/>
              </a:ext>
            </a:extLst>
          </p:cNvPr>
          <p:cNvSpPr txBox="1"/>
          <p:nvPr/>
        </p:nvSpPr>
        <p:spPr>
          <a:xfrm>
            <a:off x="2614681" y="2009442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B52726-248D-59A3-E033-379B9BEAE7AB}"/>
              </a:ext>
            </a:extLst>
          </p:cNvPr>
          <p:cNvSpPr txBox="1"/>
          <p:nvPr/>
        </p:nvSpPr>
        <p:spPr>
          <a:xfrm>
            <a:off x="4298139" y="5547414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 usage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407C94-046B-0EAA-C7AE-7C6987209983}"/>
              </a:ext>
            </a:extLst>
          </p:cNvPr>
          <p:cNvSpPr txBox="1"/>
          <p:nvPr/>
        </p:nvSpPr>
        <p:spPr>
          <a:xfrm>
            <a:off x="6572656" y="2378774"/>
            <a:ext cx="1702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CPU:</a:t>
            </a:r>
          </a:p>
          <a:p>
            <a:r>
              <a:rPr lang="en-US" dirty="0"/>
              <a:t>Used: 0</a:t>
            </a:r>
          </a:p>
          <a:p>
            <a:r>
              <a:rPr lang="en-US" dirty="0"/>
              <a:t>Pledge: 40 HS06</a:t>
            </a:r>
          </a:p>
        </p:txBody>
      </p:sp>
      <p:pic>
        <p:nvPicPr>
          <p:cNvPr id="22" name="Picture 21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7A7C749D-39E8-AE8F-9E00-22CFFCE2F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8644"/>
            <a:ext cx="6259401" cy="25745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B2870E-8412-EFBD-852F-24E194ED23B8}"/>
              </a:ext>
            </a:extLst>
          </p:cNvPr>
          <p:cNvSpPr txBox="1"/>
          <p:nvPr/>
        </p:nvSpPr>
        <p:spPr>
          <a:xfrm>
            <a:off x="7258901" y="3819312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CPU not used</a:t>
            </a:r>
          </a:p>
          <a:p>
            <a:r>
              <a:rPr lang="en-US" dirty="0">
                <a:solidFill>
                  <a:srgbClr val="FF0000"/>
                </a:solidFill>
              </a:rPr>
              <a:t>disk @ 30%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6FD21C-8EB6-399C-3763-98EF2131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4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8692-585E-8CB5-A60F-B8E06EF2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AMBER/COMPASS </a:t>
            </a:r>
            <a:r>
              <a:rPr lang="en-US" dirty="0" err="1"/>
              <a:t>richieste</a:t>
            </a:r>
            <a:r>
              <a:rPr lang="en-US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D7007-BB5A-F7BD-56A2-D7A6B469A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Nessuna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richiesta</a:t>
            </a:r>
            <a:r>
              <a:rPr lang="en-US" dirty="0">
                <a:solidFill>
                  <a:srgbClr val="FF0000"/>
                </a:solidFill>
              </a:rPr>
              <a:t>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64F39-0733-292A-2A2D-695AADD9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0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4E74F45D-00CE-1344-76C4-A0BBD46A5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1763"/>
            <a:ext cx="4854102" cy="1982773"/>
          </a:xfrm>
          <a:prstGeom prst="rect">
            <a:avLst/>
          </a:prstGeom>
        </p:spPr>
      </p:pic>
      <p:pic>
        <p:nvPicPr>
          <p:cNvPr id="6" name="Content Placeholder 5" descr="A picture containing screenshot, plot, line, rectangle&#10;&#10;Description automatically generated">
            <a:extLst>
              <a:ext uri="{FF2B5EF4-FFF2-40B4-BE49-F238E27FC236}">
                <a16:creationId xmlns:a16="http://schemas.microsoft.com/office/drawing/2014/main" id="{E2E055CE-1695-6BD8-8007-A88CCF666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" y="1639695"/>
            <a:ext cx="5942315" cy="242094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C3F8FD-A9D5-FE20-1C4B-0A141D2E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4" y="365125"/>
            <a:ext cx="12133631" cy="92333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RD_FCC</a:t>
            </a:r>
            <a:r>
              <a:rPr lang="en-US" dirty="0"/>
              <a:t>- used resources @ Tier1: CPU &amp; storage (1y)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B52726-248D-59A3-E033-379B9BEAE7AB}"/>
              </a:ext>
            </a:extLst>
          </p:cNvPr>
          <p:cNvSpPr txBox="1"/>
          <p:nvPr/>
        </p:nvSpPr>
        <p:spPr>
          <a:xfrm>
            <a:off x="1415940" y="5033639"/>
            <a:ext cx="107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efficiency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407C94-046B-0EAA-C7AE-7C6987209983}"/>
              </a:ext>
            </a:extLst>
          </p:cNvPr>
          <p:cNvSpPr txBox="1"/>
          <p:nvPr/>
        </p:nvSpPr>
        <p:spPr>
          <a:xfrm>
            <a:off x="585200" y="1648657"/>
            <a:ext cx="3587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CPU:</a:t>
            </a:r>
          </a:p>
          <a:p>
            <a:r>
              <a:rPr lang="en-US" dirty="0"/>
              <a:t>Used: 255 HS06 (max 1.33 </a:t>
            </a:r>
            <a:r>
              <a:rPr lang="en-US" dirty="0" err="1"/>
              <a:t>kHSPEC</a:t>
            </a:r>
            <a:r>
              <a:rPr lang="en-US" dirty="0"/>
              <a:t>)</a:t>
            </a:r>
          </a:p>
          <a:p>
            <a:r>
              <a:rPr lang="en-US" dirty="0"/>
              <a:t>Pledge: 1 kHS06</a:t>
            </a:r>
          </a:p>
        </p:txBody>
      </p:sp>
      <p:pic>
        <p:nvPicPr>
          <p:cNvPr id="11" name="Picture 10" descr="A picture containing plot, line, screenshot, text&#10;&#10;Description automatically generated">
            <a:extLst>
              <a:ext uri="{FF2B5EF4-FFF2-40B4-BE49-F238E27FC236}">
                <a16:creationId xmlns:a16="http://schemas.microsoft.com/office/drawing/2014/main" id="{E07B71FE-54E4-A2D9-5091-0AAE202D8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36" y="4600591"/>
            <a:ext cx="5223753" cy="2145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BC053D-0053-7FBD-559E-55B2CFCE4086}"/>
              </a:ext>
            </a:extLst>
          </p:cNvPr>
          <p:cNvSpPr txBox="1"/>
          <p:nvPr/>
        </p:nvSpPr>
        <p:spPr>
          <a:xfrm>
            <a:off x="6377291" y="4882435"/>
            <a:ext cx="121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cumulative</a:t>
            </a:r>
          </a:p>
        </p:txBody>
      </p:sp>
      <p:pic>
        <p:nvPicPr>
          <p:cNvPr id="13" name="Content Placeholder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29953F8-7035-A3E1-94B8-5636BB400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1343"/>
            <a:ext cx="6010742" cy="24592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7BF322-FB44-A634-448C-FAAEC49E28D7}"/>
              </a:ext>
            </a:extLst>
          </p:cNvPr>
          <p:cNvSpPr txBox="1"/>
          <p:nvPr/>
        </p:nvSpPr>
        <p:spPr>
          <a:xfrm>
            <a:off x="9690416" y="1734191"/>
            <a:ext cx="1572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DISK:</a:t>
            </a:r>
          </a:p>
          <a:p>
            <a:r>
              <a:rPr lang="en-US" dirty="0"/>
              <a:t>Used 550 GB</a:t>
            </a:r>
          </a:p>
          <a:p>
            <a:r>
              <a:rPr lang="en-US" dirty="0"/>
              <a:t>Pledge: 100 TB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40AF88-649F-0DB2-1AE1-92A134DB54D8}"/>
              </a:ext>
            </a:extLst>
          </p:cNvPr>
          <p:cNvSpPr txBox="1"/>
          <p:nvPr/>
        </p:nvSpPr>
        <p:spPr>
          <a:xfrm>
            <a:off x="5252936" y="1255142"/>
            <a:ext cx="373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CPU @ 25% (but spikes above pledge)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115F49-F1CA-2BD7-62CC-5542F602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942E-A3D0-88E2-1800-7FD611B7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RD_FCC </a:t>
            </a:r>
            <a:r>
              <a:rPr lang="en-US" dirty="0" err="1">
                <a:solidFill>
                  <a:srgbClr val="FF0000"/>
                </a:solidFill>
              </a:rPr>
              <a:t>richieste</a:t>
            </a:r>
            <a:r>
              <a:rPr lang="en-US" dirty="0">
                <a:solidFill>
                  <a:srgbClr val="FF0000"/>
                </a:solidFill>
              </a:rPr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14C8-AC09-ACD9-2219-84FBECAB8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1" y="1825625"/>
            <a:ext cx="1173155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Solo </a:t>
            </a:r>
            <a:r>
              <a:rPr lang="en-US" dirty="0" err="1"/>
              <a:t>richieste</a:t>
            </a:r>
            <a:r>
              <a:rPr lang="en-US" dirty="0"/>
              <a:t> Tier1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100 TB disco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1 kHS06</a:t>
            </a:r>
          </a:p>
          <a:p>
            <a:pPr lvl="1"/>
            <a:endParaRPr lang="en-US" dirty="0"/>
          </a:p>
          <a:p>
            <a:r>
              <a:rPr lang="en-US" dirty="0"/>
              <a:t>Present situation: </a:t>
            </a:r>
          </a:p>
          <a:p>
            <a:pPr lvl="1"/>
            <a:r>
              <a:rPr lang="en-US" dirty="0"/>
              <a:t>100 TB available @ T1</a:t>
            </a:r>
          </a:p>
          <a:p>
            <a:pPr lvl="1"/>
            <a:r>
              <a:rPr lang="en-US" dirty="0"/>
              <a:t>1 TB (to be) used for Test Beam data 2021-2022</a:t>
            </a:r>
          </a:p>
          <a:p>
            <a:endParaRPr lang="en-US" dirty="0"/>
          </a:p>
          <a:p>
            <a:r>
              <a:rPr lang="en-US" dirty="0"/>
              <a:t>Motivation of Request of additional 100 TB &amp; 1 kHS06:</a:t>
            </a:r>
          </a:p>
          <a:p>
            <a:pPr lvl="1"/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MT"/>
              </a:rPr>
              <a:t>Testbeam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MT"/>
              </a:rPr>
              <a:t> analysis and simulation to be “ported” at CNAF </a:t>
            </a:r>
            <a:r>
              <a:rPr lang="en-US" sz="2000" b="0" i="0" u="none" strike="noStrike" baseline="0" dirty="0">
                <a:solidFill>
                  <a:srgbClr val="4A87E9"/>
                </a:solidFill>
                <a:latin typeface="ArialMT"/>
              </a:rPr>
              <a:t>→ to be evaluated the </a:t>
            </a:r>
            <a:r>
              <a:rPr lang="en-US" sz="2000" b="0" i="0" u="none" strike="noStrike" baseline="0" dirty="0" err="1">
                <a:solidFill>
                  <a:srgbClr val="4A87E9"/>
                </a:solidFill>
                <a:latin typeface="ArialMT"/>
              </a:rPr>
              <a:t>posix</a:t>
            </a:r>
            <a:r>
              <a:rPr lang="en-US" sz="2000" b="0" i="0" u="none" strike="noStrike" baseline="0" dirty="0">
                <a:solidFill>
                  <a:srgbClr val="4A87E9"/>
                </a:solidFill>
                <a:latin typeface="ArialMT"/>
              </a:rPr>
              <a:t> access to the storage, condor batch processing, distributed computing chain</a:t>
            </a:r>
          </a:p>
          <a:p>
            <a:pPr lvl="1"/>
            <a:r>
              <a:rPr lang="en-US" sz="2000" b="0" i="0" u="none" strike="noStrike" baseline="0" dirty="0">
                <a:solidFill>
                  <a:srgbClr val="FF0000"/>
                </a:solidFill>
                <a:latin typeface="ArialMT"/>
              </a:rPr>
              <a:t>MC samples library to be imported from CERN to CNAF ~200 TB → </a:t>
            </a:r>
            <a:r>
              <a:rPr lang="en-US" sz="2000" b="0" i="0" u="none" strike="noStrike" baseline="0" dirty="0">
                <a:solidFill>
                  <a:srgbClr val="1320C3"/>
                </a:solidFill>
                <a:latin typeface="ArialMT"/>
              </a:rPr>
              <a:t>request of additional100 TB</a:t>
            </a:r>
          </a:p>
          <a:p>
            <a:pPr lvl="1"/>
            <a:r>
              <a:rPr lang="it-IT" sz="2000" b="0" i="0" u="none" strike="noStrike" baseline="0" dirty="0">
                <a:solidFill>
                  <a:srgbClr val="FF0000"/>
                </a:solidFill>
                <a:latin typeface="ArialMT"/>
              </a:rPr>
              <a:t>La quota CPU per FCC al CNAF è di 1kHS06 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ArialMT"/>
              </a:rPr>
              <a:t>→ </a:t>
            </a:r>
            <a:r>
              <a:rPr lang="it-IT" sz="2000" b="0" i="0" u="none" strike="noStrike" baseline="0" dirty="0" err="1">
                <a:solidFill>
                  <a:srgbClr val="1320C3"/>
                </a:solidFill>
                <a:latin typeface="ArialMT"/>
              </a:rPr>
              <a:t>request</a:t>
            </a:r>
            <a:r>
              <a:rPr lang="it-IT" sz="2000" b="0" i="0" u="none" strike="noStrike" baseline="0" dirty="0">
                <a:solidFill>
                  <a:srgbClr val="1320C3"/>
                </a:solidFill>
                <a:latin typeface="ArialMT"/>
              </a:rPr>
              <a:t> of </a:t>
            </a:r>
            <a:r>
              <a:rPr lang="it-IT" sz="2000" b="0" i="0" u="none" strike="noStrike" baseline="0" dirty="0" err="1">
                <a:solidFill>
                  <a:srgbClr val="1320C3"/>
                </a:solidFill>
                <a:latin typeface="ArialMT"/>
              </a:rPr>
              <a:t>additional</a:t>
            </a:r>
            <a:r>
              <a:rPr lang="it-IT" sz="2000" b="0" i="0" u="none" strike="noStrike" baseline="0" dirty="0">
                <a:solidFill>
                  <a:srgbClr val="1320C3"/>
                </a:solidFill>
                <a:latin typeface="ArialMT"/>
              </a:rPr>
              <a:t> 1kHS06 </a:t>
            </a:r>
            <a:r>
              <a:rPr lang="it-IT" sz="2000" b="0" i="0" u="none" strike="noStrike" baseline="0" dirty="0" err="1">
                <a:solidFill>
                  <a:srgbClr val="1320C3"/>
                </a:solidFill>
                <a:latin typeface="ArialMT"/>
              </a:rPr>
              <a:t>dto</a:t>
            </a:r>
            <a:r>
              <a:rPr lang="it-IT" sz="2000" b="0" i="0" u="none" strike="noStrike" baseline="0" dirty="0">
                <a:solidFill>
                  <a:srgbClr val="1320C3"/>
                </a:solidFill>
                <a:latin typeface="ArialMT"/>
              </a:rPr>
              <a:t> be </a:t>
            </a:r>
            <a:r>
              <a:rPr lang="it-IT" sz="2000" b="0" i="0" u="none" strike="noStrike" baseline="0" dirty="0" err="1">
                <a:solidFill>
                  <a:srgbClr val="1320C3"/>
                </a:solidFill>
                <a:latin typeface="ArialMT"/>
              </a:rPr>
              <a:t>used</a:t>
            </a:r>
            <a:r>
              <a:rPr lang="it-IT" sz="2000" b="0" i="0" u="none" strike="noStrike" baseline="0" dirty="0">
                <a:solidFill>
                  <a:srgbClr val="1320C3"/>
                </a:solidFill>
                <a:latin typeface="ArialMT"/>
              </a:rPr>
              <a:t> via </a:t>
            </a:r>
            <a:r>
              <a:rPr lang="en-US" sz="2000" b="0" i="0" u="none" strike="noStrike" baseline="0" dirty="0">
                <a:solidFill>
                  <a:srgbClr val="1320C3"/>
                </a:solidFill>
                <a:latin typeface="ArialMT"/>
              </a:rPr>
              <a:t>DIRAC and interactive analysis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51E09-5B5E-8A7E-F332-9BFBBAD2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3F8FD-A9D5-FE20-1C4B-0A141D2E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4" y="365125"/>
            <a:ext cx="12133631" cy="92333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KLOE </a:t>
            </a:r>
            <a:r>
              <a:rPr lang="en-US" dirty="0"/>
              <a:t>- used resources @ Tier1: storage (1y)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7BF322-FB44-A634-448C-FAAEC49E28D7}"/>
              </a:ext>
            </a:extLst>
          </p:cNvPr>
          <p:cNvSpPr txBox="1"/>
          <p:nvPr/>
        </p:nvSpPr>
        <p:spPr>
          <a:xfrm>
            <a:off x="7037651" y="2055738"/>
            <a:ext cx="1455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DISK:</a:t>
            </a:r>
          </a:p>
          <a:p>
            <a:r>
              <a:rPr lang="en-US" dirty="0"/>
              <a:t>Used 25 GB</a:t>
            </a:r>
          </a:p>
          <a:p>
            <a:r>
              <a:rPr lang="en-US" dirty="0"/>
              <a:t>Pledge: 33 TB</a:t>
            </a:r>
          </a:p>
        </p:txBody>
      </p:sp>
      <p:pic>
        <p:nvPicPr>
          <p:cNvPr id="7" name="Content Placeholder 6" descr="A picture containing screenshot, text, plot, line&#10;&#10;Description automatically generated">
            <a:extLst>
              <a:ext uri="{FF2B5EF4-FFF2-40B4-BE49-F238E27FC236}">
                <a16:creationId xmlns:a16="http://schemas.microsoft.com/office/drawing/2014/main" id="{50DE9B67-606E-A024-64E1-1161D831B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2" y="1437680"/>
            <a:ext cx="6265984" cy="2573103"/>
          </a:xfrm>
        </p:spPr>
      </p:pic>
      <p:pic>
        <p:nvPicPr>
          <p:cNvPr id="10" name="Picture 9" descr="A picture containing screenshot, text, line, plot&#10;&#10;Description automatically generated">
            <a:extLst>
              <a:ext uri="{FF2B5EF4-FFF2-40B4-BE49-F238E27FC236}">
                <a16:creationId xmlns:a16="http://schemas.microsoft.com/office/drawing/2014/main" id="{2E75D183-C20F-623B-AF77-ED30FAD3E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" y="4160008"/>
            <a:ext cx="6571622" cy="26572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0A2B0C-8AC2-0174-1596-C294AC0A34FB}"/>
              </a:ext>
            </a:extLst>
          </p:cNvPr>
          <p:cNvSpPr txBox="1"/>
          <p:nvPr/>
        </p:nvSpPr>
        <p:spPr>
          <a:xfrm>
            <a:off x="7037651" y="4951338"/>
            <a:ext cx="1519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TAPE:</a:t>
            </a:r>
          </a:p>
          <a:p>
            <a:r>
              <a:rPr lang="en-US" dirty="0"/>
              <a:t>Used: 1.4 PB</a:t>
            </a:r>
          </a:p>
          <a:p>
            <a:r>
              <a:rPr lang="en-US" dirty="0"/>
              <a:t>Pledge: 3.1 PB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75548B-04F1-F306-8E97-D7A6BF438E9D}"/>
              </a:ext>
            </a:extLst>
          </p:cNvPr>
          <p:cNvSpPr txBox="1"/>
          <p:nvPr/>
        </p:nvSpPr>
        <p:spPr>
          <a:xfrm>
            <a:off x="7511917" y="3509601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disk not used</a:t>
            </a:r>
          </a:p>
          <a:p>
            <a:r>
              <a:rPr lang="en-US" dirty="0">
                <a:solidFill>
                  <a:srgbClr val="FF0000"/>
                </a:solidFill>
              </a:rPr>
              <a:t>Tape @ 50%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27A55D-7289-B499-77E5-C4A2656B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F5A-6A3E-4CD8-829B-B756B8235A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1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2943</Words>
  <Application>Microsoft Office PowerPoint</Application>
  <PresentationFormat>Widescreen</PresentationFormat>
  <Paragraphs>468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AAAAAD+Helvetica-Bold</vt:lpstr>
      <vt:lpstr>Arial</vt:lpstr>
      <vt:lpstr>ArialMT</vt:lpstr>
      <vt:lpstr>Calibri</vt:lpstr>
      <vt:lpstr>Calibri Light</vt:lpstr>
      <vt:lpstr>Graphik Medium</vt:lpstr>
      <vt:lpstr>Office Theme</vt:lpstr>
      <vt:lpstr>Referaggio calcolo GR1  non-lhc</vt:lpstr>
      <vt:lpstr>BELLE-II - used resources @ Tier1: CPU (1 year)</vt:lpstr>
      <vt:lpstr>BELLE-II - used resources @ Tier1: storage (1 year)</vt:lpstr>
      <vt:lpstr>BELLE-II: Richieste 2024</vt:lpstr>
      <vt:lpstr>AMBER/COMPASS - used resources @ Tier1: storage and CPU(1y)</vt:lpstr>
      <vt:lpstr>AMBER/COMPASS richieste 2024</vt:lpstr>
      <vt:lpstr>RD_FCC- used resources @ Tier1: CPU &amp; storage (1y)</vt:lpstr>
      <vt:lpstr>RD_FCC richieste 2024</vt:lpstr>
      <vt:lpstr>KLOE - used resources @ Tier1: storage (1y)</vt:lpstr>
      <vt:lpstr>KLOE richieste 2024</vt:lpstr>
      <vt:lpstr>Kloe stato occupazione dischi e necessità</vt:lpstr>
      <vt:lpstr>LHCf - used resources @ Tier1: CPU &amp; storage (1y)</vt:lpstr>
      <vt:lpstr>LHCf: richieste 2024</vt:lpstr>
      <vt:lpstr>PowerPoint Presentation</vt:lpstr>
      <vt:lpstr>PowerPoint Presentation</vt:lpstr>
      <vt:lpstr>MuColl - used resources @ Tier1: CPU &amp; storage (1y)</vt:lpstr>
      <vt:lpstr>RD_MUCOLL richieste 2024</vt:lpstr>
      <vt:lpstr>NA62 - used resources @ Tier1: CPU &amp; storage (1y)</vt:lpstr>
      <vt:lpstr>NA62 richieste 2024</vt:lpstr>
      <vt:lpstr>PADME - used resources @ Tier1: CPU &amp; storage (1y)</vt:lpstr>
      <vt:lpstr>PADME: richieste 2024</vt:lpstr>
      <vt:lpstr>DUNE - used resources @ Tier1: CPU &amp; storage (1y)</vt:lpstr>
      <vt:lpstr>DUNE: richieste 2024</vt:lpstr>
      <vt:lpstr>BES-III: richieste 2024</vt:lpstr>
      <vt:lpstr>G-2</vt:lpstr>
      <vt:lpstr>MEG2: il problema PSI</vt:lpstr>
      <vt:lpstr>MEG2:  richieste 2024</vt:lpstr>
      <vt:lpstr>Mu2e richieste 2024</vt:lpstr>
      <vt:lpstr>muone</vt:lpstr>
      <vt:lpstr>Ikarus: richieste</vt:lpstr>
      <vt:lpstr>Totale richieste Tier1</vt:lpstr>
      <vt:lpstr>Totale richieste Tier1 (kEUR)</vt:lpstr>
      <vt:lpstr>Totale richieste Tier2 (CSN1)</vt:lpstr>
      <vt:lpstr>Totale richieste Tier2 - kEUR (CSN1) - preventivi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benedetto giacobbe</dc:creator>
  <cp:lastModifiedBy>benedetto giacobbe</cp:lastModifiedBy>
  <cp:revision>128</cp:revision>
  <dcterms:created xsi:type="dcterms:W3CDTF">2023-06-26T08:33:39Z</dcterms:created>
  <dcterms:modified xsi:type="dcterms:W3CDTF">2023-07-21T16:08:55Z</dcterms:modified>
</cp:coreProperties>
</file>