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1891462-D144-B436-4489-2FB8AEECAC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96732" y="6517263"/>
            <a:ext cx="8707299" cy="365125"/>
          </a:xfrm>
          <a:prstGeom prst="rect">
            <a:avLst/>
          </a:prstGeom>
          <a:solidFill>
            <a:srgbClr val="004586"/>
          </a:solidFill>
          <a:ln w="9360" cap="flat">
            <a:solidFill>
              <a:srgbClr val="9FB8C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altLang="x-none">
              <a:solidFill>
                <a:prstClr val="black"/>
              </a:solidFill>
              <a:latin typeface="Calibri" panose="020F0502020204030204"/>
              <a:ea typeface="DejaVu Sans" charset="0"/>
              <a:cs typeface="DejaVu Sans" charset="0"/>
              <a:sym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7736" y="105787"/>
            <a:ext cx="8786379" cy="77632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47289" y="6535109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6" descr="Picture 6">
            <a:extLst>
              <a:ext uri="{FF2B5EF4-FFF2-40B4-BE49-F238E27FC236}">
                <a16:creationId xmlns:a16="http://schemas.microsoft.com/office/drawing/2014/main" id="{595CF372-A5BE-0011-B0FC-5548E14DA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517264"/>
            <a:ext cx="4416058" cy="36512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84701" y="6533554"/>
            <a:ext cx="522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WP2  DRD3 Community Workshop, 22-23 March 2023, CERN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B655552-77E5-0109-CCDA-CF18AB930B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40833" y="1006689"/>
            <a:ext cx="8217569" cy="45719"/>
          </a:xfrm>
          <a:prstGeom prst="rect">
            <a:avLst/>
          </a:prstGeom>
          <a:solidFill>
            <a:srgbClr val="004586"/>
          </a:solidFill>
          <a:ln w="9360" cap="flat">
            <a:solidFill>
              <a:srgbClr val="9FB8C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altLang="x-none">
              <a:solidFill>
                <a:prstClr val="black"/>
              </a:solidFill>
              <a:latin typeface="Calibri" panose="020F0502020204030204"/>
              <a:ea typeface="DejaVu Sans" charset="0"/>
              <a:cs typeface="DejaVu Sans" charset="0"/>
              <a:sym typeface="Calibri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1F3AF2A-F828-7202-5A5B-9D6F0CE19A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88589" cy="104674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96F43-E681-2502-C372-76E91926CEDE}"/>
              </a:ext>
            </a:extLst>
          </p:cNvPr>
          <p:cNvSpPr txBox="1"/>
          <p:nvPr userDrawn="1"/>
        </p:nvSpPr>
        <p:spPr>
          <a:xfrm>
            <a:off x="10178716" y="32286"/>
            <a:ext cx="2013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DRD3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6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5D6A9C3-F66A-85C4-A328-876E50AB0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289" y="6535109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0E9AC14-9FA4-F856-FC16-538CA622F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4701" y="6533554"/>
            <a:ext cx="522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WP2  DRD3 Community Workshop, 22-23 March 2023,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A312-AFBF-8B0C-150C-A821BAD6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DRD3 Status	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1979D0F-17E5-3FA2-BFEE-71CFF595E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289" y="6535109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71E9EA2-54F5-59D0-16DF-3BEF9AB3C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4701" y="6533554"/>
            <a:ext cx="522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WP  DRD3 Community Workshop, 22-23 March 2023, CERN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8EF96-52A7-509C-275D-DC3D2FD6ACEC}"/>
              </a:ext>
            </a:extLst>
          </p:cNvPr>
          <p:cNvSpPr txBox="1"/>
          <p:nvPr/>
        </p:nvSpPr>
        <p:spPr>
          <a:xfrm>
            <a:off x="1441174" y="1769165"/>
            <a:ext cx="740619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b="1" dirty="0"/>
          </a:p>
          <a:p>
            <a:r>
              <a:rPr lang="en-IT" b="1" dirty="0"/>
              <a:t>Sono stati mandati: </a:t>
            </a:r>
          </a:p>
          <a:p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Il documento che delinea la struttura del DRD3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Un questionario per raccoglie gli interessi di ogni istituto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Un questionaro che raccoglie le risorse, attuali e “sperate”,  di ogni istituto</a:t>
            </a:r>
          </a:p>
          <a:p>
            <a:endParaRPr lang="en-IT" dirty="0"/>
          </a:p>
          <a:p>
            <a:endParaRPr lang="en-IT" dirty="0"/>
          </a:p>
          <a:p>
            <a:r>
              <a:rPr lang="en-IT" b="1" dirty="0"/>
              <a:t>Deadline: 20 Agosto 2023</a:t>
            </a:r>
          </a:p>
          <a:p>
            <a:endParaRPr lang="en-IT" b="1" dirty="0"/>
          </a:p>
        </p:txBody>
      </p:sp>
    </p:spTree>
    <p:extLst>
      <p:ext uri="{BB962C8B-B14F-4D97-AF65-F5344CB8AC3E}">
        <p14:creationId xmlns:p14="http://schemas.microsoft.com/office/powerpoint/2010/main" val="350407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4E36-0C4B-F78E-CD54-71FB9A83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4000" dirty="0">
                <a:solidFill>
                  <a:schemeClr val="tx1"/>
                </a:solidFill>
              </a:rPr>
              <a:t>DRD3: organizzazione e working groups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AFC88BD3-3FAF-6AB5-8BC0-AAD434FA7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25" y="2174492"/>
            <a:ext cx="7772400" cy="20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5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AC0D-0BE5-59CD-9EEE-8BF51CA4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4400" dirty="0">
                <a:solidFill>
                  <a:schemeClr val="tx1"/>
                </a:solidFill>
              </a:rPr>
              <a:t>DRD3: work packages</a:t>
            </a:r>
            <a:endParaRPr lang="en-IT" dirty="0"/>
          </a:p>
        </p:txBody>
      </p:sp>
      <p:pic>
        <p:nvPicPr>
          <p:cNvPr id="4" name="Picture 3" descr="A list of information on a computer&#10;&#10;Description automatically generated">
            <a:extLst>
              <a:ext uri="{FF2B5EF4-FFF2-40B4-BE49-F238E27FC236}">
                <a16:creationId xmlns:a16="http://schemas.microsoft.com/office/drawing/2014/main" id="{1F2E39E5-0329-E854-8867-11A25B437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61" y="1406387"/>
            <a:ext cx="7772400" cy="419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5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B84C-B571-B999-1823-46CF71D3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>
                <a:solidFill>
                  <a:schemeClr val="tx1"/>
                </a:solidFill>
              </a:rPr>
              <a:t>Schema finale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6CDCEDB-95B6-FB21-E598-56967ED5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522" y="1960217"/>
            <a:ext cx="7772400" cy="33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941E-BCBB-DA0E-027D-64A7BAE7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/>
              <a:t>DRD3 funding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00660-83EB-8047-3B10-34F6631C23DF}"/>
              </a:ext>
            </a:extLst>
          </p:cNvPr>
          <p:cNvSpPr txBox="1"/>
          <p:nvPr/>
        </p:nvSpPr>
        <p:spPr>
          <a:xfrm>
            <a:off x="409989" y="1512716"/>
            <a:ext cx="100956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CMBX12"/>
              </a:rPr>
              <a:t>12.1 Funding for DRD3 strategic R&amp;D </a:t>
            </a:r>
            <a:r>
              <a:rPr lang="en-GB" b="1" dirty="0"/>
              <a:t> </a:t>
            </a:r>
          </a:p>
          <a:p>
            <a:r>
              <a:rPr lang="en-GB" sz="1800" dirty="0">
                <a:effectLst/>
                <a:latin typeface="CMR10"/>
              </a:rPr>
              <a:t>Funds for the strategic R&amp;D should come from national funding agencies and will be assigned to their respective institutes. The strategic R&amp;D will be the focus of the DRDC reviews. </a:t>
            </a:r>
            <a:endParaRPr lang="en-GB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829C0-F304-C1CA-518C-98B2CF4C58BD}"/>
              </a:ext>
            </a:extLst>
          </p:cNvPr>
          <p:cNvSpPr txBox="1"/>
          <p:nvPr/>
        </p:nvSpPr>
        <p:spPr>
          <a:xfrm>
            <a:off x="409989" y="2632984"/>
            <a:ext cx="896012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CMBX12"/>
              </a:rPr>
              <a:t>12.2 Funding for DRD3 blue-sky R&amp;D </a:t>
            </a:r>
            <a:endParaRPr lang="en-GB" sz="800" b="1" dirty="0">
              <a:latin typeface="CMSS8"/>
            </a:endParaRPr>
          </a:p>
          <a:p>
            <a:r>
              <a:rPr lang="en-GB" sz="1800" dirty="0">
                <a:effectLst/>
                <a:latin typeface="CMR10"/>
              </a:rPr>
              <a:t>Each institute will contribute to the DRD3 Blue-sky common fund. The amount of this levy is set to 2,000 CHF per year. The rules for the funding scheme will be defined by </a:t>
            </a:r>
            <a:r>
              <a:rPr lang="en-GB" sz="800" dirty="0">
                <a:effectLst/>
                <a:latin typeface="CMSS8"/>
              </a:rPr>
              <a:t> </a:t>
            </a:r>
            <a:r>
              <a:rPr lang="en-GB" sz="1800" dirty="0">
                <a:effectLst/>
                <a:latin typeface="CMR10"/>
              </a:rPr>
              <a:t>the new DRD3 management. </a:t>
            </a:r>
            <a:endParaRPr lang="en-GB" dirty="0">
              <a:effectLst/>
            </a:endParaRPr>
          </a:p>
          <a:p>
            <a:endParaRPr lang="en-GB" sz="800" dirty="0">
              <a:latin typeface="CMSS8"/>
            </a:endParaRPr>
          </a:p>
          <a:p>
            <a:r>
              <a:rPr lang="en-GB" sz="2000" b="1" dirty="0">
                <a:effectLst/>
                <a:latin typeface="CMBX12"/>
              </a:rPr>
              <a:t>12.3 Funding for DRD3 operation </a:t>
            </a:r>
            <a:endParaRPr lang="en-GB" b="1" dirty="0"/>
          </a:p>
          <a:p>
            <a:r>
              <a:rPr lang="en-GB" sz="800" dirty="0">
                <a:effectLst/>
                <a:latin typeface="CMSS8"/>
              </a:rPr>
              <a:t> </a:t>
            </a:r>
            <a:r>
              <a:rPr lang="en-GB" sz="1800" dirty="0">
                <a:effectLst/>
                <a:latin typeface="CMR10"/>
              </a:rPr>
              <a:t>Each institute will contribute to the cost of the DRD3 collaboration. The amount of </a:t>
            </a:r>
            <a:endParaRPr lang="en-GB" dirty="0">
              <a:effectLst/>
            </a:endParaRPr>
          </a:p>
          <a:p>
            <a:r>
              <a:rPr lang="en-GB" sz="1800" dirty="0">
                <a:effectLst/>
                <a:latin typeface="CMR10"/>
              </a:rPr>
              <a:t>this levy will be defined by the new DRD3 management.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855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8FE3-EE1E-DF29-241D-C59EB861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Steps per la formazione del DRD3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A15CB-1914-B491-7D14-23CB93646832}"/>
              </a:ext>
            </a:extLst>
          </p:cNvPr>
          <p:cNvSpPr txBox="1"/>
          <p:nvPr/>
        </p:nvSpPr>
        <p:spPr>
          <a:xfrm>
            <a:off x="235546" y="1205810"/>
            <a:ext cx="116218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effectLst/>
                <a:latin typeface="CMR10"/>
              </a:rPr>
              <a:t>The institutes participating in the proposal must designate a contact person who will serve as a member of the provisional institution board at the time of the submission of the proposal.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effectLst/>
                <a:latin typeface="CMR10"/>
              </a:rPr>
              <a:t>Following the submission of the proposal and before its final approval by the DRDC, the DRD3 proposal team will act as a search committee for the collaboration board chair. </a:t>
            </a:r>
            <a:endParaRPr lang="en-GB" sz="1600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CMSS8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effectLst/>
                <a:latin typeface="CMR10"/>
              </a:rPr>
              <a:t>The election of the collaboration board chair, utilizing the CERN e-voting system, will occur immediately after the proposal’s approval.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CMR1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effectLst/>
                <a:latin typeface="CMR10"/>
              </a:rPr>
              <a:t>The DRD3 proposal team will collaboratively prepare the agenda and program for the inaugural meeting in collaboration with the collaboration board chair</a:t>
            </a:r>
            <a:r>
              <a:rPr lang="en-GB" sz="1600" dirty="0">
                <a:latin typeface="CMR10"/>
              </a:rPr>
              <a:t>, </a:t>
            </a:r>
            <a:r>
              <a:rPr lang="en-GB" sz="1600" dirty="0">
                <a:effectLst/>
                <a:latin typeface="CMR10"/>
              </a:rPr>
              <a:t>expected to occur in the first quarter of 2024.  </a:t>
            </a:r>
            <a:r>
              <a:rPr lang="en-GB" sz="1600" dirty="0">
                <a:solidFill>
                  <a:srgbClr val="FF0000"/>
                </a:solidFill>
                <a:effectLst/>
                <a:latin typeface="CMR10"/>
              </a:rPr>
              <a:t>This marks the conclusion of the DRD3 proposal team’s mandate. </a:t>
            </a:r>
            <a:endParaRPr lang="en-GB" sz="1600" dirty="0">
              <a:solidFill>
                <a:srgbClr val="FF00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CMSS8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effectLst/>
                <a:latin typeface="CMR10"/>
              </a:rPr>
              <a:t>The collaboration board chair will then assemble a search committee responsible for selecting a candidate pool for the role of spokesperson. These candidates will present</a:t>
            </a:r>
            <a:r>
              <a:rPr lang="en-GB" sz="1600" dirty="0">
                <a:effectLst/>
                <a:latin typeface="CMSS8"/>
              </a:rPr>
              <a:t> </a:t>
            </a:r>
            <a:r>
              <a:rPr lang="en-GB" sz="1600" dirty="0">
                <a:effectLst/>
                <a:latin typeface="CMR10"/>
              </a:rPr>
              <a:t>their vision for the DRD3 collaboration at the </a:t>
            </a:r>
            <a:r>
              <a:rPr lang="en-GB" sz="1600" dirty="0" err="1">
                <a:effectLst/>
                <a:latin typeface="CMR10"/>
              </a:rPr>
              <a:t>kickoff</a:t>
            </a:r>
            <a:r>
              <a:rPr lang="en-GB" sz="1600" dirty="0">
                <a:effectLst/>
                <a:latin typeface="CMR10"/>
              </a:rPr>
              <a:t> meeting, including proposals for working group conveners.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CMR1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effectLst/>
                <a:latin typeface="CMR10"/>
              </a:rPr>
              <a:t>The spokespersons’ elections will take place during the </a:t>
            </a:r>
            <a:r>
              <a:rPr lang="en-GB" sz="1600" dirty="0" err="1">
                <a:effectLst/>
                <a:latin typeface="CMR10"/>
              </a:rPr>
              <a:t>kickoff</a:t>
            </a:r>
            <a:r>
              <a:rPr lang="en-GB" sz="1600" dirty="0">
                <a:effectLst/>
                <a:latin typeface="CMR10"/>
              </a:rPr>
              <a:t> meeting of the collaboration, thereby establishing the operational functionality of the collaboration.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effectLst/>
              <a:latin typeface="CMR1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effectLst/>
                <a:latin typeface="CMR10"/>
              </a:rPr>
              <a:t>The spokespersons and the collaboration board chair will formulate a </a:t>
            </a:r>
            <a:r>
              <a:rPr lang="en-GB" sz="1600" dirty="0"/>
              <a:t> </a:t>
            </a:r>
            <a:r>
              <a:rPr lang="en-GB" sz="1600" dirty="0">
                <a:effectLst/>
                <a:latin typeface="CMR10"/>
              </a:rPr>
              <a:t>Memorandum of Understanding (MoU) for the collaboration and guide its formation by overseeing the establishment of all collaboration bodies. </a:t>
            </a:r>
            <a:endParaRPr lang="en-GB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524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" id="{BC91EB02-4085-604C-8068-32E113DE70D6}" vid="{2524B9FB-D14C-2243-880B-655D4A97D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427</Words>
  <Application>Microsoft Macintosh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Bauhaus 93</vt:lpstr>
      <vt:lpstr>Calibri</vt:lpstr>
      <vt:lpstr>Calibri Light</vt:lpstr>
      <vt:lpstr>CMBX12</vt:lpstr>
      <vt:lpstr>CMR10</vt:lpstr>
      <vt:lpstr>CMSS8</vt:lpstr>
      <vt:lpstr>Times New Roman</vt:lpstr>
      <vt:lpstr>Office Theme</vt:lpstr>
      <vt:lpstr>DRD3 Status </vt:lpstr>
      <vt:lpstr>DRD3: organizzazione e working groups</vt:lpstr>
      <vt:lpstr>DRD3: work packages</vt:lpstr>
      <vt:lpstr>Schema finale</vt:lpstr>
      <vt:lpstr>DRD3 funding</vt:lpstr>
      <vt:lpstr>Steps per la formazione del DRD3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DRD3 Status </dc:title>
  <dc:creator>Nicolo' Cartiglia</dc:creator>
  <cp:lastModifiedBy>Nicolo' Cartiglia</cp:lastModifiedBy>
  <cp:revision>1</cp:revision>
  <dcterms:created xsi:type="dcterms:W3CDTF">2023-07-24T08:01:56Z</dcterms:created>
  <dcterms:modified xsi:type="dcterms:W3CDTF">2023-07-24T09:15:57Z</dcterms:modified>
</cp:coreProperties>
</file>