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56.png" ContentType="image/png"/>
  <Override PartName="/ppt/media/image1.wmf" ContentType="image/x-wmf"/>
  <Override PartName="/ppt/media/image53.jpeg" ContentType="image/jpeg"/>
  <Override PartName="/ppt/media/image51.png" ContentType="image/png"/>
  <Override PartName="/ppt/media/image4.jpeg" ContentType="image/jpeg"/>
  <Override PartName="/ppt/media/image50.png" ContentType="image/png"/>
  <Override PartName="/ppt/media/image47.png" ContentType="image/png"/>
  <Override PartName="/ppt/media/image46.png" ContentType="image/png"/>
  <Override PartName="/ppt/media/image55.png" ContentType="image/png"/>
  <Override PartName="/ppt/media/image45.jpeg" ContentType="image/jpeg"/>
  <Override PartName="/ppt/media/image48.png" ContentType="image/png"/>
  <Override PartName="/ppt/media/image44.png" ContentType="image/png"/>
  <Override PartName="/ppt/media/image41.jpeg" ContentType="image/jpeg"/>
  <Override PartName="/ppt/media/image66.png" ContentType="image/png"/>
  <Override PartName="/ppt/media/image34.png" ContentType="image/png"/>
  <Override PartName="/ppt/media/image30.jpeg" ContentType="image/jpeg"/>
  <Override PartName="/ppt/media/image39.png" ContentType="image/png"/>
  <Override PartName="/ppt/media/image9.png" ContentType="image/png"/>
  <Override PartName="/ppt/media/image86.png" ContentType="image/png"/>
  <Override PartName="/ppt/media/image54.jpeg" ContentType="image/jpeg"/>
  <Override PartName="/ppt/media/image13.png" ContentType="image/png"/>
  <Override PartName="/ppt/media/image52.jpeg" ContentType="image/jpeg"/>
  <Override PartName="/ppt/media/image38.png" ContentType="image/png"/>
  <Override PartName="/ppt/media/image8.png" ContentType="image/png"/>
  <Override PartName="/ppt/media/image23.jpeg" ContentType="image/jpeg"/>
  <Override PartName="/ppt/media/image85.png" ContentType="image/png"/>
  <Override PartName="/ppt/media/image37.png" ContentType="image/png"/>
  <Override PartName="/ppt/media/image7.png" ContentType="image/png"/>
  <Override PartName="/ppt/media/image19.png" ContentType="image/png"/>
  <Override PartName="/ppt/media/image84.png" ContentType="image/png"/>
  <Override PartName="/ppt/media/image11.png" ContentType="image/png"/>
  <Override PartName="/ppt/media/image108.png" ContentType="image/png"/>
  <Override PartName="/ppt/media/image31.jpeg" ContentType="image/jpeg"/>
  <Override PartName="/ppt/media/image10.wmf" ContentType="image/x-wmf"/>
  <Override PartName="/ppt/media/image40.png" ContentType="image/png"/>
  <Override PartName="/ppt/media/image2.png" ContentType="image/png"/>
  <Override PartName="/ppt/media/image14.png" ContentType="image/png"/>
  <Override PartName="/ppt/media/image42.jpeg" ContentType="image/jpeg"/>
  <Override PartName="/ppt/media/image6.png" ContentType="image/png"/>
  <Override PartName="/ppt/media/image18.png" ContentType="image/png"/>
  <Override PartName="/ppt/media/image83.png" ContentType="image/png"/>
  <Override PartName="/ppt/media/image25.png" ContentType="image/png"/>
  <Override PartName="/ppt/media/image90.png" ContentType="image/png"/>
  <Override PartName="/ppt/media/image36.png" ContentType="image/png"/>
  <Override PartName="/ppt/media/image43.jpeg" ContentType="image/jpeg"/>
  <Override PartName="/ppt/media/image28.png" ContentType="image/png"/>
  <Override PartName="/ppt/media/image93.png" ContentType="image/png"/>
  <Override PartName="/ppt/media/image35.png" ContentType="image/png"/>
  <Override PartName="/ppt/media/image68.png" ContentType="image/png"/>
  <Override PartName="/ppt/media/image70.png" ContentType="image/png"/>
  <Override PartName="/ppt/media/image71.png" ContentType="image/png"/>
  <Override PartName="/ppt/media/image95.jpeg" ContentType="image/jpeg"/>
  <Override PartName="/ppt/media/image72.png" ContentType="image/png"/>
  <Override PartName="/ppt/media/image29.jpeg" ContentType="image/jpeg"/>
  <Override PartName="/ppt/media/image73.png" ContentType="image/png"/>
  <Override PartName="/ppt/media/image32.jpeg" ContentType="image/jpeg"/>
  <Override PartName="/ppt/media/image76.jpeg" ContentType="image/jpeg"/>
  <Override PartName="/ppt/media/image102.png" ContentType="image/png"/>
  <Override PartName="/ppt/media/image78.jpeg" ContentType="image/jpeg"/>
  <Override PartName="/ppt/media/image79.png" ContentType="image/png"/>
  <Override PartName="/ppt/media/image67.png" ContentType="image/png"/>
  <Override PartName="/ppt/media/image3.jpeg" ContentType="image/jpeg"/>
  <Override PartName="/ppt/media/image106.png" ContentType="image/png"/>
  <Override PartName="/ppt/media/image105.png" ContentType="image/png"/>
  <Override PartName="/ppt/media/image61.png" ContentType="image/png"/>
  <Override PartName="/ppt/media/image96.jpeg" ContentType="image/jpeg"/>
  <Override PartName="/ppt/media/image16.png" ContentType="image/png"/>
  <Override PartName="/ppt/media/image81.png" ContentType="image/png"/>
  <Override PartName="/ppt/media/image65.png" ContentType="image/png"/>
  <Override PartName="/ppt/media/image100.jpeg" ContentType="image/jpeg"/>
  <Override PartName="/ppt/media/image104.png" ContentType="image/png"/>
  <Override PartName="/ppt/media/image97.png" ContentType="image/png"/>
  <Override PartName="/ppt/media/image60.png" ContentType="image/png"/>
  <Override PartName="/ppt/media/image88.png" ContentType="image/png"/>
  <Override PartName="/ppt/media/image75.png" ContentType="image/png"/>
  <Override PartName="/ppt/media/image101.jpeg" ContentType="image/jpeg"/>
  <Override PartName="/ppt/media/image94.png" ContentType="image/png"/>
  <Override PartName="/ppt/media/image103.png" ContentType="image/png"/>
  <Override PartName="/ppt/media/image74.wmf" ContentType="image/x-wmf"/>
  <Override PartName="/ppt/media/image91.png" ContentType="image/png"/>
  <Override PartName="/ppt/media/image109.png" ContentType="image/png"/>
  <Override PartName="/ppt/media/image12.png" ContentType="image/png"/>
  <Override PartName="/ppt/media/image49.png" ContentType="image/png"/>
  <Override PartName="/ppt/media/image89.png" ContentType="image/png"/>
  <Override PartName="/ppt/media/image107.png" ContentType="image/png"/>
  <Override PartName="/ppt/media/image87.png" ContentType="image/png"/>
  <Override PartName="/ppt/media/image77.jpeg" ContentType="image/jpeg"/>
  <Override PartName="/ppt/media/image64.png" ContentType="image/png"/>
  <Override PartName="/ppt/media/image63.wmf" ContentType="image/x-wmf"/>
  <Override PartName="/ppt/media/image62.wmf" ContentType="image/x-wmf"/>
  <Override PartName="/ppt/media/image22.png" ContentType="image/png"/>
  <Override PartName="/ppt/media/image5.png" ContentType="image/png"/>
  <Override PartName="/ppt/media/image17.png" ContentType="image/png"/>
  <Override PartName="/ppt/media/image82.png" ContentType="image/png"/>
  <Override PartName="/ppt/media/image98.jpeg" ContentType="image/jpeg"/>
  <Override PartName="/ppt/media/image26.wmf" ContentType="image/x-wmf"/>
  <Override PartName="/ppt/media/image69.png" ContentType="image/png"/>
  <Override PartName="/ppt/media/image99.jpeg" ContentType="image/jpeg"/>
  <Override PartName="/ppt/media/image92.png" ContentType="image/png"/>
  <Override PartName="/ppt/media/image27.png" ContentType="image/png"/>
  <Override PartName="/ppt/media/image33.jpeg" ContentType="image/jpeg"/>
  <Override PartName="/ppt/media/image24.png" ContentType="image/png"/>
  <Override PartName="/ppt/media/image59.png" ContentType="image/png"/>
  <Override PartName="/ppt/media/image110.png" ContentType="image/png"/>
  <Override PartName="/ppt/media/image21.png" ContentType="image/png"/>
  <Override PartName="/ppt/media/image58.png" ContentType="image/png"/>
  <Override PartName="/ppt/media/image20.png" ContentType="image/png"/>
  <Override PartName="/ppt/media/image57.png" ContentType="image/png"/>
  <Override PartName="/ppt/media/image15.png" ContentType="image/png"/>
  <Override PartName="/ppt/media/image80.png" ContentType="image/png"/>
  <Override PartName="/ppt/presProps.xml" ContentType="application/vnd.openxmlformats-officedocument.presentationml.presPro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4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14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28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35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3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33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3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0691813" cy="7559675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6331EE4-3F0A-4FEE-B2E0-98F0DE24639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897444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58600" y="4032720"/>
            <a:ext cx="897444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3B182D1-07F7-4B60-A130-A34806D1AE5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45724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58600" y="403272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457240" y="403272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6504E76-A4C9-4B72-AD10-F1BCAF7F560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892680" y="196056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927120" y="196056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58600" y="403272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892680" y="403272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927120" y="403272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1B03F33-9558-402D-A8D6-4C31D9D4083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8D9A20E-BB51-4C2E-9688-C2B83683602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858600" y="1960560"/>
            <a:ext cx="897444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DC8ED3B-1594-4E4F-B9BD-748C087DEAB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897444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2102120-61FF-45D7-9140-A2E5535584E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437940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5457240" y="1960560"/>
            <a:ext cx="437940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A0AD1FB-996A-45EF-B785-C7FA66E2FD0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7D24180-4432-462E-975C-CD06627AA10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858600" y="632520"/>
            <a:ext cx="8974440" cy="5294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8DF99F0-82C5-4010-A987-259C9993F78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457240" y="1960560"/>
            <a:ext cx="437940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858600" y="403272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2963E39-5603-4B58-8AAF-62BD874F9BF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58600" y="1960560"/>
            <a:ext cx="897444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0AC9C4A-0AD5-4A2D-B3C7-997DFAC095E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437940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45724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457240" y="403272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47A8BF8-F078-4480-926E-0EB94831A4A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45724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858600" y="4032720"/>
            <a:ext cx="897444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1685030-E509-4600-A92F-6E98B1EDFBE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897444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858600" y="4032720"/>
            <a:ext cx="897444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8566A58-F329-4BDB-B5FB-EF3C7F5530B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545724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858600" y="403272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5457240" y="403272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139C53B-A216-4584-8CC8-72593B8444A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3892680" y="196056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6927120" y="196056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858600" y="403272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/>
          </p:nvPr>
        </p:nvSpPr>
        <p:spPr>
          <a:xfrm>
            <a:off x="3892680" y="403272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/>
          </p:nvPr>
        </p:nvSpPr>
        <p:spPr>
          <a:xfrm>
            <a:off x="6927120" y="403272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91F7267-89E1-496A-A76E-1ED73682FBC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C1FF8BF-1200-436F-8B0D-BEF10356203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858600" y="1960560"/>
            <a:ext cx="897444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F98F111-CC66-4BA7-9965-D36B297FCB3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897444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BB5EE57-5C0B-4AFE-A414-A6A3732F1DF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437940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5457240" y="1960560"/>
            <a:ext cx="437940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6193F09-FE62-4F7C-8FF7-5D8CA6330F0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4AEC1BC-FEC3-4331-8CAC-01B79369297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897444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E6CCF30-DFCC-4F6E-9FBC-1F44C375E86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858600" y="632520"/>
            <a:ext cx="8974440" cy="5294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FCBF5BC-9EEC-4535-BDF5-28A04ABDFC4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5457240" y="1960560"/>
            <a:ext cx="437940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858600" y="403272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F5455D3-9C99-40E5-99D7-6ACD93A6A19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437940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545724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5457240" y="403272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D6D83CE-E795-4B07-8AE1-B6262D806BC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45724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858600" y="4032720"/>
            <a:ext cx="897444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C77A603-54D0-4EF2-8046-B19B373E244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897444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858600" y="4032720"/>
            <a:ext cx="897444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6FE76A7-B46A-470A-84E7-476DDD7F253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545724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858600" y="403272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5457240" y="403272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8A8F25A-DCC2-4ECB-8057-5B52CFA63FD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3892680" y="196056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6927120" y="196056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858600" y="403272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3892680" y="403272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6927120" y="4032720"/>
            <a:ext cx="288936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4B36F64-3359-4476-B22F-8C7E244557E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437940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457240" y="1960560"/>
            <a:ext cx="437940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5E56790-BC50-4262-AD5B-3E435379056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052044C-CFD0-4C28-BE3A-FDADF0CF5ED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58600" y="632520"/>
            <a:ext cx="8974440" cy="5294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D43EF5E-DE4F-45A8-A9ED-75D7E74FBA3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457240" y="1960560"/>
            <a:ext cx="437940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58600" y="403272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B2380C8-177A-448E-8C3B-9314D293BFE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437940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45724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457240" y="403272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E21DFCB-2AB0-4E04-81E7-FA80DA4A099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98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5860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457240" y="1960560"/>
            <a:ext cx="437940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58600" y="4032720"/>
            <a:ext cx="8974440" cy="189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89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2EC0936-9D92-4363-96B8-5CE0F6BE658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wmf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it-IT" sz="5310" spc="-1" strike="noStrike">
                <a:latin typeface="Arial"/>
              </a:rPr>
              <a:t>Fai clic per modificare il formato del testo del titolo</a:t>
            </a:r>
            <a:endParaRPr b="0" lang="it-IT" sz="531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58600" y="1960200"/>
            <a:ext cx="897444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70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859" spc="-1" strike="noStrike">
                <a:latin typeface="Arial"/>
              </a:rPr>
              <a:t>Fai clic per modificare il formato del testo della struttura</a:t>
            </a:r>
            <a:endParaRPr b="0" lang="it-IT" sz="3859" spc="-1" strike="noStrike">
              <a:latin typeface="Arial"/>
            </a:endParaRPr>
          </a:p>
          <a:p>
            <a:pPr lvl="1" marL="864000" indent="-324000">
              <a:spcBef>
                <a:spcPts val="136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3380" spc="-1" strike="noStrike">
                <a:latin typeface="Arial"/>
              </a:rPr>
              <a:t>Secondo livello struttura</a:t>
            </a:r>
            <a:endParaRPr b="0" lang="it-IT" sz="3380" spc="-1" strike="noStrike">
              <a:latin typeface="Arial"/>
            </a:endParaRPr>
          </a:p>
          <a:p>
            <a:pPr lvl="2" marL="1296000" indent="-288000">
              <a:spcBef>
                <a:spcPts val="102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890" spc="-1" strike="noStrike">
                <a:latin typeface="Arial"/>
              </a:rPr>
              <a:t>Terzo livello struttura</a:t>
            </a:r>
            <a:endParaRPr b="0" lang="it-IT" sz="2890" spc="-1" strike="noStrike">
              <a:latin typeface="Arial"/>
            </a:endParaRPr>
          </a:p>
          <a:p>
            <a:pPr lvl="3" marL="1728000" indent="-216000">
              <a:spcBef>
                <a:spcPts val="68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410" spc="-1" strike="noStrike">
                <a:latin typeface="Arial"/>
              </a:rPr>
              <a:t>Quarto livello struttura</a:t>
            </a:r>
            <a:endParaRPr b="0" lang="it-IT" sz="2410" spc="-1" strike="noStrike">
              <a:latin typeface="Arial"/>
            </a:endParaRPr>
          </a:p>
          <a:p>
            <a:pPr lvl="4" marL="2160000" indent="-216000">
              <a:spcBef>
                <a:spcPts val="34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10" spc="-1" strike="noStrike">
                <a:latin typeface="Arial"/>
              </a:rPr>
              <a:t>Quinto livello struttura</a:t>
            </a:r>
            <a:endParaRPr b="0" lang="it-IT" sz="2410" spc="-1" strike="noStrike">
              <a:latin typeface="Arial"/>
            </a:endParaRPr>
          </a:p>
          <a:p>
            <a:pPr lvl="5" marL="2592000" indent="-216000">
              <a:spcBef>
                <a:spcPts val="34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10" spc="-1" strike="noStrike">
                <a:latin typeface="Arial"/>
              </a:rPr>
              <a:t>Sesto livello struttura</a:t>
            </a:r>
            <a:endParaRPr b="0" lang="it-IT" sz="2410" spc="-1" strike="noStrike">
              <a:latin typeface="Arial"/>
            </a:endParaRPr>
          </a:p>
          <a:p>
            <a:pPr lvl="6" marL="3024000" indent="-216000">
              <a:spcBef>
                <a:spcPts val="34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10" spc="-1" strike="noStrike">
                <a:latin typeface="Arial"/>
              </a:rPr>
              <a:t>Settimo livello struttura</a:t>
            </a:r>
            <a:endParaRPr b="0" lang="it-IT" sz="241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58600" y="6590880"/>
            <a:ext cx="2323080" cy="4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it-IT" sz="1400" spc="-1" strike="noStrike">
                <a:latin typeface="Times New Roman"/>
              </a:defRPr>
            </a:lvl1pPr>
          </a:lstStyle>
          <a:p>
            <a:r>
              <a:rPr b="0" lang="it-IT" sz="1400" spc="-1" strike="noStrike">
                <a:latin typeface="Times New Roman"/>
              </a:rPr>
              <a:t>&lt;data/ora&gt;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770280" y="6590880"/>
            <a:ext cx="3160800" cy="4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it-IT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it-IT" sz="1400" spc="-1" strike="noStrike">
                <a:latin typeface="Times New Roman"/>
              </a:rPr>
              <a:t>&lt;piè di pagina&gt;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509600" y="6590880"/>
            <a:ext cx="2323080" cy="4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it-IT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5A833EEB-4E08-44C0-89C5-B0A9AE8B29CE}" type="slidenum">
              <a:rPr b="0" lang="it-IT" sz="1400" spc="-1" strike="noStrike">
                <a:latin typeface="Times New Roman"/>
              </a:rPr>
              <a:t>&lt;numero&gt;</a:t>
            </a:fld>
            <a:endParaRPr b="0" lang="it-IT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3"/>
          <p:cNvSpPr/>
          <p:nvPr/>
        </p:nvSpPr>
        <p:spPr>
          <a:xfrm>
            <a:off x="530640" y="6458760"/>
            <a:ext cx="831960" cy="394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Mu2e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120" y="463320"/>
            <a:ext cx="9473040" cy="63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Clic</a:t>
            </a:r>
            <a:r>
              <a:rPr b="1" lang="en-US" sz="32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k to </a:t>
            </a:r>
            <a:r>
              <a:rPr b="1" lang="en-US" sz="32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edit </a:t>
            </a:r>
            <a:r>
              <a:rPr b="1" lang="en-US" sz="32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Mas</a:t>
            </a:r>
            <a:r>
              <a:rPr b="1" lang="en-US" sz="32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ter </a:t>
            </a:r>
            <a:r>
              <a:rPr b="1" lang="en-US" sz="32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title </a:t>
            </a:r>
            <a:r>
              <a:rPr b="1" lang="en-US" sz="32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styl</a:t>
            </a:r>
            <a:r>
              <a:rPr b="1" lang="en-US" sz="32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e</a:t>
            </a:r>
            <a:endParaRPr b="0" lang="en-US" sz="32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120" y="1400040"/>
            <a:ext cx="9457200" cy="4974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404040"/>
                </a:solidFill>
                <a:latin typeface="Arial"/>
                <a:ea typeface="ＭＳ Ｐゴシック"/>
              </a:rPr>
              <a:t>Click to edit Master text styles</a:t>
            </a:r>
            <a:endParaRPr b="0" lang="en-US" sz="2400" spc="-1" strike="noStrike">
              <a:solidFill>
                <a:srgbClr val="595959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43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rgbClr val="404040"/>
                </a:solidFill>
                <a:latin typeface="Arial"/>
                <a:ea typeface="ＭＳ Ｐゴシック"/>
              </a:rPr>
              <a:t>Second level</a:t>
            </a:r>
            <a:endParaRPr b="0" lang="en-US" sz="2200" spc="-1" strike="noStrike">
              <a:solidFill>
                <a:srgbClr val="595959"/>
              </a:solidFill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Arial"/>
                <a:ea typeface="ＭＳ Ｐゴシック"/>
              </a:rPr>
              <a:t>Third level</a:t>
            </a:r>
            <a:endParaRPr b="0" lang="en-US" sz="2000" spc="-1" strike="noStrike">
              <a:solidFill>
                <a:srgbClr val="595959"/>
              </a:solidFill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404040"/>
                </a:solidFill>
                <a:latin typeface="Arial"/>
                <a:ea typeface="ＭＳ Ｐゴシック"/>
              </a:rPr>
              <a:t>Fourth level</a:t>
            </a:r>
            <a:endParaRPr b="0" lang="en-US" sz="1800" spc="-1" strike="noStrike">
              <a:solidFill>
                <a:srgbClr val="595959"/>
              </a:solidFill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Arial"/>
                <a:ea typeface="ＭＳ Ｐゴシック"/>
              </a:rPr>
              <a:t>Fifth level</a:t>
            </a:r>
            <a:endParaRPr b="0" lang="en-US" sz="1800" spc="-1" strike="noStrike">
              <a:solidFill>
                <a:srgbClr val="595959"/>
              </a:solid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ftr" idx="4"/>
          </p:nvPr>
        </p:nvSpPr>
        <p:spPr>
          <a:xfrm>
            <a:off x="1239120" y="6858000"/>
            <a:ext cx="5860080" cy="24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lnSpc>
                <a:spcPct val="100000"/>
              </a:lnSpc>
              <a:buNone/>
              <a:defRPr b="0" lang="en-US" sz="900" spc="-1" strike="noStrike">
                <a:solidFill>
                  <a:srgbClr val="154d81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9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&lt;piè di pagina&gt;</a:t>
            </a:r>
            <a:endParaRPr b="0" lang="it-IT" sz="900" spc="-1" strike="noStrike"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sldNum" idx="5"/>
          </p:nvPr>
        </p:nvSpPr>
        <p:spPr>
          <a:xfrm>
            <a:off x="609120" y="6858000"/>
            <a:ext cx="488160" cy="24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lnSpc>
                <a:spcPct val="100000"/>
              </a:lnSpc>
              <a:buNone/>
              <a:defRPr b="0" lang="en-US" sz="900" spc="-1" strike="noStrike">
                <a:solidFill>
                  <a:srgbClr val="154d81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47ED6AC5-1804-43FF-940C-CDCC68C930EC}" type="slidenum">
              <a:rPr b="0" lang="en-US" sz="9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&lt;numero&gt;</a:t>
            </a:fld>
            <a:endParaRPr b="0" lang="it-IT" sz="900" spc="-1" strike="noStrike"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dt" idx="6"/>
          </p:nvPr>
        </p:nvSpPr>
        <p:spPr>
          <a:xfrm>
            <a:off x="7404120" y="6858000"/>
            <a:ext cx="1173600" cy="24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defRPr b="0" lang="en-US" sz="900" spc="-1" strike="noStrike">
                <a:solidFill>
                  <a:srgbClr val="154d81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b="0" lang="en-US" sz="9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&lt;data/ora&gt;</a:t>
            </a:r>
            <a:endParaRPr b="0" lang="it-IT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it-IT" sz="3980" spc="-1" strike="noStrike">
                <a:latin typeface="Arial"/>
              </a:rPr>
              <a:t>Fai </a:t>
            </a:r>
            <a:r>
              <a:rPr b="0" lang="it-IT" sz="3980" spc="-1" strike="noStrike">
                <a:latin typeface="Arial"/>
              </a:rPr>
              <a:t>clic </a:t>
            </a:r>
            <a:r>
              <a:rPr b="0" lang="it-IT" sz="3980" spc="-1" strike="noStrike">
                <a:latin typeface="Arial"/>
              </a:rPr>
              <a:t>per </a:t>
            </a:r>
            <a:r>
              <a:rPr b="0" lang="it-IT" sz="3980" spc="-1" strike="noStrike">
                <a:latin typeface="Arial"/>
              </a:rPr>
              <a:t>mo</a:t>
            </a:r>
            <a:r>
              <a:rPr b="0" lang="it-IT" sz="3980" spc="-1" strike="noStrike">
                <a:latin typeface="Arial"/>
              </a:rPr>
              <a:t>difi</a:t>
            </a:r>
            <a:r>
              <a:rPr b="0" lang="it-IT" sz="3980" spc="-1" strike="noStrike">
                <a:latin typeface="Arial"/>
              </a:rPr>
              <a:t>car</a:t>
            </a:r>
            <a:r>
              <a:rPr b="0" lang="it-IT" sz="3980" spc="-1" strike="noStrike">
                <a:latin typeface="Arial"/>
              </a:rPr>
              <a:t>e il </a:t>
            </a:r>
            <a:r>
              <a:rPr b="0" lang="it-IT" sz="3980" spc="-1" strike="noStrike">
                <a:latin typeface="Arial"/>
              </a:rPr>
              <a:t>for</a:t>
            </a:r>
            <a:r>
              <a:rPr b="0" lang="it-IT" sz="3980" spc="-1" strike="noStrike">
                <a:latin typeface="Arial"/>
              </a:rPr>
              <a:t>ma</a:t>
            </a:r>
            <a:r>
              <a:rPr b="0" lang="it-IT" sz="3980" spc="-1" strike="noStrike">
                <a:latin typeface="Arial"/>
              </a:rPr>
              <a:t>to </a:t>
            </a:r>
            <a:r>
              <a:rPr b="0" lang="it-IT" sz="3980" spc="-1" strike="noStrike">
                <a:latin typeface="Arial"/>
              </a:rPr>
              <a:t>del </a:t>
            </a:r>
            <a:r>
              <a:rPr b="0" lang="it-IT" sz="3980" spc="-1" strike="noStrike">
                <a:latin typeface="Arial"/>
              </a:rPr>
              <a:t>test</a:t>
            </a:r>
            <a:r>
              <a:rPr b="0" lang="it-IT" sz="3980" spc="-1" strike="noStrike">
                <a:latin typeface="Arial"/>
              </a:rPr>
              <a:t>o </a:t>
            </a:r>
            <a:r>
              <a:rPr b="0" lang="it-IT" sz="3980" spc="-1" strike="noStrike">
                <a:latin typeface="Arial"/>
              </a:rPr>
              <a:t>del </a:t>
            </a:r>
            <a:r>
              <a:rPr b="0" lang="it-IT" sz="3980" spc="-1" strike="noStrike">
                <a:latin typeface="Arial"/>
              </a:rPr>
              <a:t>titol</a:t>
            </a:r>
            <a:r>
              <a:rPr b="0" lang="it-IT" sz="3980" spc="-1" strike="noStrike">
                <a:latin typeface="Arial"/>
              </a:rPr>
              <a:t>o</a:t>
            </a:r>
            <a:endParaRPr b="0" lang="it-IT" sz="398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858600" y="1960560"/>
            <a:ext cx="8974440" cy="396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890" spc="-1" strike="noStrike">
                <a:latin typeface="Arial"/>
              </a:rPr>
              <a:t>Fai clic per modificare il </a:t>
            </a:r>
            <a:r>
              <a:rPr b="0" lang="it-IT" sz="2890" spc="-1" strike="noStrike">
                <a:latin typeface="Arial"/>
              </a:rPr>
              <a:t>formato del testo della </a:t>
            </a:r>
            <a:r>
              <a:rPr b="0" lang="it-IT" sz="2890" spc="-1" strike="noStrike">
                <a:latin typeface="Arial"/>
              </a:rPr>
              <a:t>struttura</a:t>
            </a:r>
            <a:endParaRPr b="0" lang="it-IT" sz="2890" spc="-1" strike="noStrike">
              <a:latin typeface="Arial"/>
            </a:endParaRPr>
          </a:p>
          <a:p>
            <a:pPr lvl="1" marL="864000" indent="-324000">
              <a:spcAft>
                <a:spcPts val="102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530" spc="-1" strike="noStrike">
                <a:latin typeface="Arial"/>
              </a:rPr>
              <a:t>Secondo livello struttura</a:t>
            </a:r>
            <a:endParaRPr b="0" lang="it-IT" sz="2530" spc="-1" strike="noStrike">
              <a:latin typeface="Arial"/>
            </a:endParaRPr>
          </a:p>
          <a:p>
            <a:pPr lvl="2" marL="1296000" indent="-288000">
              <a:spcAft>
                <a:spcPts val="7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170" spc="-1" strike="noStrike">
                <a:latin typeface="Arial"/>
              </a:rPr>
              <a:t>Terzo livello struttura</a:t>
            </a:r>
            <a:endParaRPr b="0" lang="it-IT" sz="2170" spc="-1" strike="noStrike">
              <a:latin typeface="Arial"/>
            </a:endParaRPr>
          </a:p>
          <a:p>
            <a:pPr lvl="3" marL="1728000" indent="-216000">
              <a:spcAft>
                <a:spcPts val="51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10" spc="-1" strike="noStrike">
                <a:latin typeface="Arial"/>
              </a:rPr>
              <a:t>Quarto livello struttura</a:t>
            </a:r>
            <a:endParaRPr b="0" lang="it-IT" sz="1810" spc="-1" strike="noStrike">
              <a:latin typeface="Arial"/>
            </a:endParaRPr>
          </a:p>
          <a:p>
            <a:pPr lvl="4" marL="2160000" indent="-216000">
              <a:spcAft>
                <a:spcPts val="25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10" spc="-1" strike="noStrike">
                <a:latin typeface="Arial"/>
              </a:rPr>
              <a:t>Quinto livello struttura</a:t>
            </a:r>
            <a:endParaRPr b="0" lang="it-IT" sz="1810" spc="-1" strike="noStrike">
              <a:latin typeface="Arial"/>
            </a:endParaRPr>
          </a:p>
          <a:p>
            <a:pPr lvl="5" marL="2592000" indent="-216000">
              <a:spcAft>
                <a:spcPts val="25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10" spc="-1" strike="noStrike">
                <a:latin typeface="Arial"/>
              </a:rPr>
              <a:t>Sesto livello struttura</a:t>
            </a:r>
            <a:endParaRPr b="0" lang="it-IT" sz="1810" spc="-1" strike="noStrike">
              <a:latin typeface="Arial"/>
            </a:endParaRPr>
          </a:p>
          <a:p>
            <a:pPr lvl="6" marL="3024000" indent="-216000">
              <a:spcAft>
                <a:spcPts val="25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10" spc="-1" strike="noStrike">
                <a:latin typeface="Arial"/>
              </a:rPr>
              <a:t>Settimo livello </a:t>
            </a:r>
            <a:r>
              <a:rPr b="0" lang="it-IT" sz="1810" spc="-1" strike="noStrike">
                <a:latin typeface="Arial"/>
              </a:rPr>
              <a:t>struttura</a:t>
            </a:r>
            <a:endParaRPr b="0" lang="it-IT" sz="181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dt" idx="7"/>
          </p:nvPr>
        </p:nvSpPr>
        <p:spPr>
          <a:xfrm>
            <a:off x="858600" y="6591240"/>
            <a:ext cx="2323080" cy="47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it-IT" sz="1400" spc="-1" strike="noStrike">
                <a:latin typeface="Times New Roman"/>
              </a:defRPr>
            </a:lvl1pPr>
          </a:lstStyle>
          <a:p>
            <a:r>
              <a:rPr b="0" lang="it-IT" sz="1400" spc="-1" strike="noStrike">
                <a:latin typeface="Times New Roman"/>
              </a:rPr>
              <a:t>&lt;data/ora&gt;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ftr" idx="8"/>
          </p:nvPr>
        </p:nvSpPr>
        <p:spPr>
          <a:xfrm>
            <a:off x="3770280" y="6591240"/>
            <a:ext cx="3160800" cy="47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it-IT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it-IT" sz="1400" spc="-1" strike="noStrike">
                <a:latin typeface="Times New Roman"/>
              </a:rPr>
              <a:t>&lt;piè di pagina&gt;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sldNum" idx="9"/>
          </p:nvPr>
        </p:nvSpPr>
        <p:spPr>
          <a:xfrm>
            <a:off x="7509600" y="6591240"/>
            <a:ext cx="2323080" cy="47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it-IT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D418EE64-59D9-4997-8003-520F0A4015A3}" type="slidenum">
              <a:rPr b="0" lang="it-IT" sz="1400" spc="-1" strike="noStrike">
                <a:latin typeface="Times New Roman"/>
              </a:rPr>
              <a:t>&lt;numero&gt;</a:t>
            </a:fld>
            <a:endParaRPr b="0" lang="it-IT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wmf"/><Relationship Id="rId10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jpeg"/><Relationship Id="rId3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wmf"/><Relationship Id="rId3" Type="http://schemas.openxmlformats.org/officeDocument/2006/relationships/image" Target="../media/image63.wmf"/><Relationship Id="rId4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hyperlink" Target="mailto:BTF@LNF" TargetMode="Externa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wmf"/><Relationship Id="rId5" Type="http://schemas.openxmlformats.org/officeDocument/2006/relationships/image" Target="../media/image75.png"/><Relationship Id="rId6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image" Target="../media/image78.jpeg"/><Relationship Id="rId4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hyperlink" Target="https://indico.fnal.gov/event/57834" TargetMode="External"/><Relationship Id="rId2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jpeg"/><Relationship Id="rId3" Type="http://schemas.openxmlformats.org/officeDocument/2006/relationships/image" Target="../media/image97.pn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6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image" Target="../media/image101.jpeg"/><Relationship Id="rId3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image" Target="../media/image103.png"/><Relationship Id="rId3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image" Target="../media/image105.png"/><Relationship Id="rId3" Type="http://schemas.openxmlformats.org/officeDocument/2006/relationships/slideLayout" Target="../slideLayouts/slideLayout26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slideLayout" Target="../slideLayouts/slideLayout26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slideLayout" Target="../slideLayouts/slideLayout2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slideLayout" Target="../slideLayouts/slideLayout26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slideLayout" Target="../slideLayouts/slideLayout2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jpeg"/><Relationship Id="rId9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wmf"/><Relationship Id="rId4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6" descr=""/>
          <p:cNvPicPr/>
          <p:nvPr/>
        </p:nvPicPr>
        <p:blipFill>
          <a:blip r:embed="rId1"/>
          <a:stretch/>
        </p:blipFill>
        <p:spPr>
          <a:xfrm>
            <a:off x="-72000" y="-36000"/>
            <a:ext cx="4452840" cy="2936520"/>
          </a:xfrm>
          <a:prstGeom prst="rect">
            <a:avLst/>
          </a:prstGeom>
          <a:ln w="0">
            <a:noFill/>
          </a:ln>
        </p:spPr>
      </p:pic>
      <p:pic>
        <p:nvPicPr>
          <p:cNvPr id="125" name="Picture 27" descr=""/>
          <p:cNvPicPr/>
          <p:nvPr/>
        </p:nvPicPr>
        <p:blipFill>
          <a:blip r:embed="rId2"/>
          <a:stretch/>
        </p:blipFill>
        <p:spPr>
          <a:xfrm>
            <a:off x="-720" y="2850480"/>
            <a:ext cx="3744720" cy="2117520"/>
          </a:xfrm>
          <a:prstGeom prst="rect">
            <a:avLst/>
          </a:prstGeom>
          <a:ln w="0">
            <a:noFill/>
          </a:ln>
        </p:spPr>
      </p:pic>
      <p:pic>
        <p:nvPicPr>
          <p:cNvPr id="126" name="Picture 28" descr="A large circular object in a room&#10;&#10;Description automatically generated"/>
          <p:cNvPicPr/>
          <p:nvPr/>
        </p:nvPicPr>
        <p:blipFill>
          <a:blip r:embed="rId3"/>
          <a:srcRect l="13332" t="7642" r="31112" b="0"/>
          <a:stretch/>
        </p:blipFill>
        <p:spPr>
          <a:xfrm>
            <a:off x="6192000" y="3960"/>
            <a:ext cx="4499640" cy="5612040"/>
          </a:xfrm>
          <a:prstGeom prst="rect">
            <a:avLst/>
          </a:prstGeom>
          <a:ln w="0">
            <a:noFill/>
          </a:ln>
        </p:spPr>
      </p:pic>
      <p:pic>
        <p:nvPicPr>
          <p:cNvPr id="127" name="Picture 43" descr="A picture containing indoor&#10;&#10;Description automatically generated"/>
          <p:cNvPicPr/>
          <p:nvPr/>
        </p:nvPicPr>
        <p:blipFill>
          <a:blip r:embed="rId4"/>
          <a:stretch/>
        </p:blipFill>
        <p:spPr>
          <a:xfrm>
            <a:off x="4320000" y="3960"/>
            <a:ext cx="1882080" cy="2520000"/>
          </a:xfrm>
          <a:prstGeom prst="rect">
            <a:avLst/>
          </a:prstGeom>
          <a:ln w="0">
            <a:noFill/>
          </a:ln>
        </p:spPr>
      </p:pic>
      <p:pic>
        <p:nvPicPr>
          <p:cNvPr id="128" name="Picture 44" descr="A picture containing indoor, cluttered, several&#10;&#10;Description automatically generated"/>
          <p:cNvPicPr/>
          <p:nvPr/>
        </p:nvPicPr>
        <p:blipFill>
          <a:blip r:embed="rId5"/>
          <a:srcRect l="0" t="0" r="9496" b="0"/>
          <a:stretch/>
        </p:blipFill>
        <p:spPr>
          <a:xfrm>
            <a:off x="3420000" y="2520000"/>
            <a:ext cx="3059640" cy="2520000"/>
          </a:xfrm>
          <a:prstGeom prst="rect">
            <a:avLst/>
          </a:prstGeom>
          <a:ln w="0">
            <a:noFill/>
          </a:ln>
        </p:spPr>
      </p:pic>
      <p:pic>
        <p:nvPicPr>
          <p:cNvPr id="129" name="Picture 45" descr="A picture containing grass, sky, outdoor&#10;&#10;Description automatically generated"/>
          <p:cNvPicPr/>
          <p:nvPr/>
        </p:nvPicPr>
        <p:blipFill>
          <a:blip r:embed="rId6"/>
          <a:srcRect l="0" t="0" r="5458" b="0"/>
          <a:stretch/>
        </p:blipFill>
        <p:spPr>
          <a:xfrm>
            <a:off x="-720" y="4968000"/>
            <a:ext cx="3282840" cy="2592000"/>
          </a:xfrm>
          <a:prstGeom prst="rect">
            <a:avLst/>
          </a:prstGeom>
          <a:ln w="0">
            <a:noFill/>
          </a:ln>
        </p:spPr>
      </p:pic>
      <p:pic>
        <p:nvPicPr>
          <p:cNvPr id="130" name="" descr=""/>
          <p:cNvPicPr/>
          <p:nvPr/>
        </p:nvPicPr>
        <p:blipFill>
          <a:blip r:embed="rId7"/>
          <a:stretch/>
        </p:blipFill>
        <p:spPr>
          <a:xfrm>
            <a:off x="3142440" y="4860000"/>
            <a:ext cx="1497960" cy="2700000"/>
          </a:xfrm>
          <a:prstGeom prst="rect">
            <a:avLst/>
          </a:prstGeom>
          <a:ln w="0">
            <a:noFill/>
          </a:ln>
        </p:spPr>
      </p:pic>
      <p:pic>
        <p:nvPicPr>
          <p:cNvPr id="131" name="" descr=""/>
          <p:cNvPicPr/>
          <p:nvPr/>
        </p:nvPicPr>
        <p:blipFill>
          <a:blip r:embed="rId8"/>
          <a:srcRect l="-2572" t="0" r="0" b="8"/>
          <a:stretch/>
        </p:blipFill>
        <p:spPr>
          <a:xfrm>
            <a:off x="4542120" y="5016960"/>
            <a:ext cx="1937880" cy="2536920"/>
          </a:xfrm>
          <a:prstGeom prst="rect">
            <a:avLst/>
          </a:prstGeom>
          <a:ln w="0">
            <a:noFill/>
          </a:ln>
        </p:spPr>
      </p:pic>
      <p:pic>
        <p:nvPicPr>
          <p:cNvPr id="132" name="Picture 46" descr=""/>
          <p:cNvPicPr/>
          <p:nvPr/>
        </p:nvPicPr>
        <p:blipFill>
          <a:blip r:embed="rId9"/>
          <a:stretch/>
        </p:blipFill>
        <p:spPr>
          <a:xfrm>
            <a:off x="6300000" y="4848120"/>
            <a:ext cx="4392000" cy="2711880"/>
          </a:xfrm>
          <a:prstGeom prst="rect">
            <a:avLst/>
          </a:prstGeom>
          <a:ln w="0">
            <a:noFill/>
          </a:ln>
        </p:spPr>
      </p:pic>
      <p:sp>
        <p:nvSpPr>
          <p:cNvPr id="133" name=""/>
          <p:cNvSpPr txBox="1"/>
          <p:nvPr/>
        </p:nvSpPr>
        <p:spPr>
          <a:xfrm>
            <a:off x="2160000" y="2880000"/>
            <a:ext cx="5997960" cy="1901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600" spc="-1" strike="noStrike">
                <a:solidFill>
                  <a:srgbClr val="ffffff"/>
                </a:solidFill>
                <a:latin typeface="Arial"/>
              </a:rPr>
              <a:t>Status of Mu2e experiment</a:t>
            </a:r>
            <a:endParaRPr b="0" lang="it-IT" sz="3600" spc="-1" strike="noStrike">
              <a:latin typeface="Arial"/>
            </a:endParaRPr>
          </a:p>
          <a:p>
            <a:pPr algn="ctr"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Arial"/>
              </a:rPr>
              <a:t>CSN1 meeting, 11 Sep 2023</a:t>
            </a:r>
            <a:endParaRPr b="0" lang="it-IT" sz="2400" spc="-1" strike="noStrike">
              <a:latin typeface="Arial"/>
            </a:endParaRPr>
          </a:p>
          <a:p>
            <a:pPr algn="ctr">
              <a:buNone/>
            </a:pPr>
            <a:endParaRPr b="0" lang="it-IT" sz="2400" spc="-1" strike="noStrike">
              <a:latin typeface="Arial"/>
            </a:endParaRPr>
          </a:p>
          <a:p>
            <a:pPr algn="ctr"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Arial"/>
              </a:rPr>
              <a:t>Stefano Di Falco, INFN/Pisa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"/>
          <p:cNvSpPr txBox="1"/>
          <p:nvPr/>
        </p:nvSpPr>
        <p:spPr>
          <a:xfrm>
            <a:off x="360000" y="180000"/>
            <a:ext cx="896652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The Mu2e calorimeter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238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33C4172A-9839-4AB6-B7CE-364AB2B32DDC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239" name=""/>
          <p:cNvSpPr txBox="1"/>
          <p:nvPr/>
        </p:nvSpPr>
        <p:spPr>
          <a:xfrm>
            <a:off x="540000" y="4611240"/>
            <a:ext cx="4320000" cy="1789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latin typeface="Arial"/>
                <a:ea typeface="Noto Sans CJK SC"/>
              </a:rPr>
              <a:t>2 disks each consisting of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- 674 pure CsI crystals 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- 1248 SiPMs+FEE boards  </a:t>
            </a:r>
            <a:endParaRPr b="0" lang="it-IT" sz="2400" spc="-1" strike="noStrike">
              <a:latin typeface="Arial"/>
            </a:endParaRPr>
          </a:p>
          <a:p>
            <a:r>
              <a:rPr b="1" lang="it-IT" sz="2400" spc="-1" strike="noStrike">
                <a:latin typeface="Arial"/>
                <a:ea typeface="Noto Sans CJK SC"/>
              </a:rPr>
              <a:t> </a:t>
            </a:r>
            <a:endParaRPr b="0" lang="it-IT" sz="24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</p:txBody>
      </p:sp>
      <p:pic>
        <p:nvPicPr>
          <p:cNvPr id="240" name="Immagine 2" descr=""/>
          <p:cNvPicPr/>
          <p:nvPr/>
        </p:nvPicPr>
        <p:blipFill>
          <a:blip r:embed="rId1"/>
          <a:stretch/>
        </p:blipFill>
        <p:spPr>
          <a:xfrm>
            <a:off x="540000" y="703800"/>
            <a:ext cx="3871080" cy="3616200"/>
          </a:xfrm>
          <a:prstGeom prst="rect">
            <a:avLst/>
          </a:prstGeom>
          <a:ln w="0">
            <a:noFill/>
          </a:ln>
        </p:spPr>
      </p:pic>
      <p:pic>
        <p:nvPicPr>
          <p:cNvPr id="241" name="Immagine 1" descr=""/>
          <p:cNvPicPr/>
          <p:nvPr/>
        </p:nvPicPr>
        <p:blipFill>
          <a:blip r:embed="rId2"/>
          <a:stretch/>
        </p:blipFill>
        <p:spPr>
          <a:xfrm>
            <a:off x="4858920" y="720000"/>
            <a:ext cx="4467600" cy="3584160"/>
          </a:xfrm>
          <a:prstGeom prst="rect">
            <a:avLst/>
          </a:prstGeom>
          <a:ln w="0">
            <a:noFill/>
          </a:ln>
        </p:spPr>
      </p:pic>
      <p:sp>
        <p:nvSpPr>
          <p:cNvPr id="242" name=""/>
          <p:cNvSpPr/>
          <p:nvPr/>
        </p:nvSpPr>
        <p:spPr>
          <a:xfrm flipV="1">
            <a:off x="5400000" y="3600000"/>
            <a:ext cx="0" cy="9000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"/>
          <p:cNvSpPr txBox="1"/>
          <p:nvPr/>
        </p:nvSpPr>
        <p:spPr>
          <a:xfrm>
            <a:off x="4860000" y="4680000"/>
            <a:ext cx="1212480" cy="689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00" spc="-1" strike="noStrike">
                <a:latin typeface="Arial"/>
              </a:rPr>
              <a:t>6 MeV</a:t>
            </a:r>
            <a:endParaRPr b="0" lang="it-IT" sz="1400" spc="-1" strike="noStrike">
              <a:latin typeface="Arial"/>
            </a:endParaRPr>
          </a:p>
          <a:p>
            <a:r>
              <a:rPr b="1" lang="it-IT" sz="1400" spc="-1" strike="noStrike">
                <a:latin typeface="Arial"/>
              </a:rPr>
              <a:t>Calibration</a:t>
            </a:r>
            <a:endParaRPr b="0" lang="it-IT" sz="1400" spc="-1" strike="noStrike">
              <a:latin typeface="Arial"/>
            </a:endParaRPr>
          </a:p>
          <a:p>
            <a:r>
              <a:rPr b="1" lang="it-IT" sz="1400" spc="-1" strike="noStrike">
                <a:latin typeface="Arial"/>
              </a:rPr>
              <a:t>source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244" name=""/>
          <p:cNvSpPr/>
          <p:nvPr/>
        </p:nvSpPr>
        <p:spPr>
          <a:xfrm flipV="1">
            <a:off x="6300000" y="3600000"/>
            <a:ext cx="0" cy="10800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"/>
          <p:cNvSpPr txBox="1"/>
          <p:nvPr/>
        </p:nvSpPr>
        <p:spPr>
          <a:xfrm>
            <a:off x="5976000" y="4680000"/>
            <a:ext cx="93528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00" spc="-1" strike="noStrike">
                <a:latin typeface="Arial"/>
              </a:rPr>
              <a:t>External </a:t>
            </a:r>
            <a:endParaRPr b="0" lang="it-IT" sz="1400" spc="-1" strike="noStrike">
              <a:latin typeface="Arial"/>
            </a:endParaRPr>
          </a:p>
          <a:p>
            <a:r>
              <a:rPr b="1" lang="it-IT" sz="1400" spc="-1" strike="noStrike">
                <a:latin typeface="Arial"/>
              </a:rPr>
              <a:t>ring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246" name=""/>
          <p:cNvSpPr txBox="1"/>
          <p:nvPr/>
        </p:nvSpPr>
        <p:spPr>
          <a:xfrm>
            <a:off x="6732000" y="4680360"/>
            <a:ext cx="85572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00" spc="-1" strike="noStrike">
                <a:latin typeface="Arial"/>
              </a:rPr>
              <a:t>crystals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247" name=""/>
          <p:cNvSpPr/>
          <p:nvPr/>
        </p:nvSpPr>
        <p:spPr>
          <a:xfrm flipV="1">
            <a:off x="7164000" y="3420000"/>
            <a:ext cx="0" cy="12603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"/>
          <p:cNvSpPr txBox="1"/>
          <p:nvPr/>
        </p:nvSpPr>
        <p:spPr>
          <a:xfrm>
            <a:off x="7524000" y="4680360"/>
            <a:ext cx="78408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00" spc="-1" strike="noStrike">
                <a:latin typeface="Arial"/>
              </a:rPr>
              <a:t>Inner</a:t>
            </a:r>
            <a:endParaRPr b="0" lang="it-IT" sz="1400" spc="-1" strike="noStrike">
              <a:latin typeface="Arial"/>
            </a:endParaRPr>
          </a:p>
          <a:p>
            <a:r>
              <a:rPr b="1" lang="it-IT" sz="1400" spc="-1" strike="noStrike">
                <a:latin typeface="Arial"/>
              </a:rPr>
              <a:t>ring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249" name=""/>
          <p:cNvSpPr/>
          <p:nvPr/>
        </p:nvSpPr>
        <p:spPr>
          <a:xfrm flipV="1">
            <a:off x="7776000" y="3060360"/>
            <a:ext cx="0" cy="158364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"/>
          <p:cNvSpPr txBox="1"/>
          <p:nvPr/>
        </p:nvSpPr>
        <p:spPr>
          <a:xfrm>
            <a:off x="8280000" y="4680720"/>
            <a:ext cx="1764000" cy="689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00" spc="-1" strike="noStrike">
                <a:latin typeface="Arial"/>
              </a:rPr>
              <a:t>Back plane</a:t>
            </a:r>
            <a:endParaRPr b="0" lang="it-IT" sz="1400" spc="-1" strike="noStrike">
              <a:latin typeface="Arial"/>
            </a:endParaRPr>
          </a:p>
          <a:p>
            <a:r>
              <a:rPr b="1" lang="it-IT" sz="1400" spc="-1" strike="noStrike">
                <a:latin typeface="Arial"/>
              </a:rPr>
              <a:t>with SiPM housing</a:t>
            </a:r>
            <a:endParaRPr b="0" lang="it-IT" sz="1400" spc="-1" strike="noStrike">
              <a:latin typeface="Arial"/>
            </a:endParaRPr>
          </a:p>
          <a:p>
            <a:r>
              <a:rPr b="1" lang="it-IT" sz="1400" spc="-1" strike="noStrike">
                <a:latin typeface="Arial"/>
              </a:rPr>
              <a:t>and cooling lines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251" name=""/>
          <p:cNvSpPr/>
          <p:nvPr/>
        </p:nvSpPr>
        <p:spPr>
          <a:xfrm flipV="1">
            <a:off x="8604000" y="3600360"/>
            <a:ext cx="0" cy="10800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52" name="Immagine 12" descr="Immagine che contiene circuito, elettronico&#10;&#10;Descrizione generata automaticamente"/>
          <p:cNvPicPr/>
          <p:nvPr/>
        </p:nvPicPr>
        <p:blipFill>
          <a:blip r:embed="rId3"/>
          <a:stretch/>
        </p:blipFill>
        <p:spPr>
          <a:xfrm>
            <a:off x="972000" y="5760000"/>
            <a:ext cx="2494440" cy="1379160"/>
          </a:xfrm>
          <a:prstGeom prst="rect">
            <a:avLst/>
          </a:prstGeom>
          <a:ln w="0">
            <a:noFill/>
          </a:ln>
        </p:spPr>
      </p:pic>
      <p:sp>
        <p:nvSpPr>
          <p:cNvPr id="253" name=""/>
          <p:cNvSpPr/>
          <p:nvPr/>
        </p:nvSpPr>
        <p:spPr>
          <a:xfrm flipH="1">
            <a:off x="2700000" y="6480000"/>
            <a:ext cx="1080000" cy="3600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"/>
          <p:cNvSpPr txBox="1"/>
          <p:nvPr/>
        </p:nvSpPr>
        <p:spPr>
          <a:xfrm>
            <a:off x="3780000" y="6048000"/>
            <a:ext cx="145944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1800" spc="-1" strike="noStrike">
                <a:latin typeface="Arial"/>
              </a:rPr>
              <a:t>Hole</a:t>
            </a:r>
            <a:endParaRPr b="0" lang="it-IT" sz="1800" spc="-1" strike="noStrike">
              <a:latin typeface="Arial"/>
            </a:endParaRPr>
          </a:p>
          <a:p>
            <a:r>
              <a:rPr b="0" lang="it-IT" sz="1800" spc="-1" strike="noStrike">
                <a:latin typeface="Arial"/>
              </a:rPr>
              <a:t>for laser calibration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255" name="Immagine 5" descr=""/>
          <p:cNvPicPr/>
          <p:nvPr/>
        </p:nvPicPr>
        <p:blipFill>
          <a:blip r:embed="rId4"/>
          <a:stretch/>
        </p:blipFill>
        <p:spPr>
          <a:xfrm>
            <a:off x="5220000" y="5708160"/>
            <a:ext cx="3152880" cy="1491840"/>
          </a:xfrm>
          <a:prstGeom prst="rect">
            <a:avLst/>
          </a:prstGeom>
          <a:ln w="0">
            <a:noFill/>
          </a:ln>
        </p:spPr>
      </p:pic>
      <p:sp>
        <p:nvSpPr>
          <p:cNvPr id="256" name=""/>
          <p:cNvSpPr txBox="1"/>
          <p:nvPr/>
        </p:nvSpPr>
        <p:spPr>
          <a:xfrm>
            <a:off x="5940000" y="5845320"/>
            <a:ext cx="1080000" cy="382320"/>
          </a:xfrm>
          <a:prstGeom prst="rect">
            <a:avLst/>
          </a:prstGeom>
          <a:noFill/>
          <a:ln w="36000">
            <a:solidFill>
              <a:srgbClr val="ff4000"/>
            </a:solidFill>
            <a:round/>
          </a:ln>
        </p:spPr>
        <p:txBody>
          <a:bodyPr lIns="108000" rIns="108000" tIns="63000" bIns="63000" anchor="t">
            <a:noAutofit/>
          </a:bodyPr>
          <a:p>
            <a:r>
              <a:rPr b="1" lang="it-IT" sz="1800" spc="-1" strike="noStrike">
                <a:solidFill>
                  <a:srgbClr val="ff4000"/>
                </a:solidFill>
                <a:latin typeface="Arial"/>
              </a:rPr>
              <a:t>LASER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"/>
          <p:cNvSpPr txBox="1"/>
          <p:nvPr/>
        </p:nvSpPr>
        <p:spPr>
          <a:xfrm>
            <a:off x="360000" y="180000"/>
            <a:ext cx="896652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Calorimeter Disk 1 </a:t>
            </a:r>
            <a:r>
              <a:rPr b="1" lang="it-IT" sz="3200" spc="-1" strike="noStrike">
                <a:latin typeface="Arial"/>
              </a:rPr>
              <a:t>status 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258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A526E384-F92D-4139-8D07-D73C951BCD69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259" name=""/>
          <p:cNvSpPr txBox="1"/>
          <p:nvPr/>
        </p:nvSpPr>
        <p:spPr>
          <a:xfrm>
            <a:off x="5940000" y="900000"/>
            <a:ext cx="4932000" cy="6308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2400" spc="-1" strike="noStrike">
                <a:latin typeface="Arial"/>
                <a:ea typeface="Noto Sans CJK SC"/>
              </a:rPr>
              <a:t>‘</a:t>
            </a:r>
            <a:r>
              <a:rPr b="1" lang="it-IT" sz="2400" spc="-1" strike="noStrike">
                <a:latin typeface="Arial"/>
                <a:ea typeface="Noto Sans CJK SC"/>
              </a:rPr>
              <a:t>Disk 1’ status:</a:t>
            </a:r>
            <a:endParaRPr b="0" lang="it-IT" sz="2400" spc="-1" strike="noStrike">
              <a:latin typeface="Arial"/>
            </a:endParaRPr>
          </a:p>
          <a:p>
            <a:endParaRPr b="0" lang="it-IT" sz="1000" spc="-1" strike="noStrike">
              <a:latin typeface="Arial"/>
            </a:endParaRPr>
          </a:p>
          <a:p>
            <a:r>
              <a:rPr b="1" lang="it-IT" sz="2400" spc="-1" strike="noStrike">
                <a:latin typeface="Arial"/>
                <a:ea typeface="Noto Sans CJK SC"/>
              </a:rPr>
              <a:t>- mechanical parts assembled </a:t>
            </a:r>
            <a:endParaRPr b="0" lang="it-IT" sz="2400" spc="-1" strike="noStrike">
              <a:latin typeface="Arial"/>
            </a:endParaRPr>
          </a:p>
          <a:p>
            <a:endParaRPr b="0" lang="it-IT" sz="10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Crystals and SiPMs+FEE readout 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units installed</a:t>
            </a:r>
            <a:endParaRPr b="0" lang="it-IT" sz="2200" spc="-1" strike="noStrike">
              <a:latin typeface="Arial"/>
            </a:endParaRPr>
          </a:p>
          <a:p>
            <a:endParaRPr b="0" lang="it-IT" sz="10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digital electronic crates installed</a:t>
            </a:r>
            <a:endParaRPr b="0" lang="it-IT" sz="2200" spc="-1" strike="noStrike">
              <a:latin typeface="Arial"/>
            </a:endParaRPr>
          </a:p>
          <a:p>
            <a:endParaRPr b="0" lang="it-IT" sz="10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quick leak test of cooling system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performed</a:t>
            </a:r>
            <a:endParaRPr b="0" lang="it-IT" sz="2200" spc="-1" strike="noStrike">
              <a:latin typeface="Arial"/>
            </a:endParaRPr>
          </a:p>
          <a:p>
            <a:endParaRPr b="0" lang="it-IT" sz="10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all readout units tested with laser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pulses</a:t>
            </a:r>
            <a:endParaRPr b="0" lang="it-IT" sz="2200" spc="-1" strike="noStrike">
              <a:latin typeface="Arial"/>
            </a:endParaRPr>
          </a:p>
          <a:p>
            <a:endParaRPr b="0" lang="it-IT" sz="10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TODO (disk 1):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digital electronics installation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TRAD monitors installation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cabling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DAQ test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Long term cooling system test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it-IT" sz="2200" spc="-1" strike="noStrike">
                <a:latin typeface="Arial"/>
                <a:ea typeface="Noto Sans CJK SC"/>
              </a:rPr>
              <a:t>- complete laser calibration system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it-IT" sz="2200" spc="-1" strike="noStrike">
                <a:latin typeface="Arial"/>
                <a:ea typeface="Noto Sans CJK SC"/>
              </a:rPr>
              <a:t>(diffusive spheres and fibers)</a:t>
            </a:r>
            <a:endParaRPr b="0" lang="it-IT" sz="2200" spc="-1" strike="noStrike">
              <a:latin typeface="Arial"/>
            </a:endParaRPr>
          </a:p>
        </p:txBody>
      </p:sp>
      <p:pic>
        <p:nvPicPr>
          <p:cNvPr id="260" name="Picture 22" descr="A large circular object in a room&#10;&#10;Description automatically generated"/>
          <p:cNvPicPr/>
          <p:nvPr/>
        </p:nvPicPr>
        <p:blipFill>
          <a:blip r:embed="rId1"/>
          <a:srcRect l="13332" t="7642" r="31112" b="0"/>
          <a:stretch/>
        </p:blipFill>
        <p:spPr>
          <a:xfrm>
            <a:off x="360000" y="884160"/>
            <a:ext cx="5291640" cy="6599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"/>
          <p:cNvSpPr txBox="1"/>
          <p:nvPr/>
        </p:nvSpPr>
        <p:spPr>
          <a:xfrm>
            <a:off x="360000" y="180000"/>
            <a:ext cx="896652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Calorimeter Disk 0 status 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262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7ABCACAF-5F35-4237-9835-D212C6037A53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pic>
        <p:nvPicPr>
          <p:cNvPr id="263" name="" descr=""/>
          <p:cNvPicPr/>
          <p:nvPr/>
        </p:nvPicPr>
        <p:blipFill>
          <a:blip r:embed="rId1"/>
          <a:stretch/>
        </p:blipFill>
        <p:spPr>
          <a:xfrm>
            <a:off x="540000" y="871200"/>
            <a:ext cx="4186800" cy="5608800"/>
          </a:xfrm>
          <a:prstGeom prst="rect">
            <a:avLst/>
          </a:prstGeom>
          <a:ln w="0">
            <a:noFill/>
          </a:ln>
        </p:spPr>
      </p:pic>
      <p:sp>
        <p:nvSpPr>
          <p:cNvPr id="264" name=""/>
          <p:cNvSpPr txBox="1"/>
          <p:nvPr/>
        </p:nvSpPr>
        <p:spPr>
          <a:xfrm>
            <a:off x="4968000" y="891720"/>
            <a:ext cx="5691600" cy="6082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2400" spc="-1" strike="noStrike">
                <a:latin typeface="Arial"/>
                <a:ea typeface="Noto Sans CJK SC"/>
              </a:rPr>
              <a:t>‘</a:t>
            </a:r>
            <a:r>
              <a:rPr b="1" lang="it-IT" sz="2400" spc="-1" strike="noStrike">
                <a:latin typeface="Arial"/>
                <a:ea typeface="Noto Sans CJK SC"/>
              </a:rPr>
              <a:t>Disk 0’ status:</a:t>
            </a:r>
            <a:endParaRPr b="0" lang="it-IT" sz="2400" spc="-1" strike="noStrike">
              <a:latin typeface="Arial"/>
            </a:endParaRPr>
          </a:p>
          <a:p>
            <a:endParaRPr b="0" lang="it-IT" sz="1000" spc="-1" strike="noStrike">
              <a:latin typeface="Arial"/>
            </a:endParaRPr>
          </a:p>
          <a:p>
            <a:r>
              <a:rPr b="1" lang="it-IT" sz="2400" spc="-1" strike="noStrike">
                <a:latin typeface="Arial"/>
                <a:ea typeface="Noto Sans CJK SC"/>
              </a:rPr>
              <a:t>- mechanical parts assembled </a:t>
            </a:r>
            <a:endParaRPr b="0" lang="it-IT" sz="24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Crystals installed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digital electronic crates installed</a:t>
            </a:r>
            <a:endParaRPr b="0" lang="it-IT" sz="2200" spc="-1" strike="noStrike">
              <a:latin typeface="Arial"/>
            </a:endParaRPr>
          </a:p>
          <a:p>
            <a:endParaRPr b="0" lang="it-IT" sz="1000" spc="-1" strike="noStrike">
              <a:latin typeface="Arial"/>
            </a:endParaRPr>
          </a:p>
          <a:p>
            <a:endParaRPr b="0" lang="it-IT" sz="10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TODO (disk 0):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install and test readout units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install and test digital electronics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install TRAD monitors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cabling from FEE to crate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DAQ test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Long term cooling system test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- complete laser calibration system</a:t>
            </a:r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latin typeface="Arial"/>
                <a:ea typeface="Noto Sans CJK SC"/>
              </a:rPr>
              <a:t>(diffusive spheres and fibers)</a:t>
            </a:r>
            <a:endParaRPr b="0" lang="it-IT" sz="2200" spc="-1" strike="noStrike">
              <a:latin typeface="Arial"/>
            </a:endParaRPr>
          </a:p>
          <a:p>
            <a:endParaRPr b="0" lang="it-IT" sz="2200" spc="-1" strike="noStrike">
              <a:latin typeface="Arial"/>
            </a:endParaRPr>
          </a:p>
          <a:p>
            <a:endParaRPr b="0" lang="it-IT" sz="2200" spc="-1" strike="noStrike">
              <a:latin typeface="Arial"/>
            </a:endParaRPr>
          </a:p>
          <a:p>
            <a:r>
              <a:rPr b="1" lang="it-IT" sz="2200" spc="-1" strike="noStrike">
                <a:solidFill>
                  <a:srgbClr val="c9211e"/>
                </a:solidFill>
                <a:latin typeface="Arial"/>
                <a:ea typeface="Noto Sans CJK SC"/>
              </a:rPr>
              <a:t>Installation in Mu2e building (both disks):</a:t>
            </a:r>
            <a:endParaRPr b="0" lang="it-IT" sz="2200" spc="-1" strike="noStrike">
              <a:latin typeface="Arial"/>
            </a:endParaRPr>
          </a:p>
          <a:p>
            <a:endParaRPr b="0" lang="it-IT" sz="1400" spc="-1" strike="noStrike">
              <a:latin typeface="Arial"/>
            </a:endParaRPr>
          </a:p>
          <a:p>
            <a:r>
              <a:rPr b="1" lang="it-IT" sz="2200" spc="-1" strike="noStrike">
                <a:solidFill>
                  <a:srgbClr val="c9211e"/>
                </a:solidFill>
                <a:latin typeface="Arial"/>
                <a:ea typeface="Noto Sans CJK SC"/>
              </a:rPr>
              <a:t>	</a:t>
            </a:r>
            <a:r>
              <a:rPr b="1" lang="it-IT" sz="2200" spc="-1" strike="noStrike">
                <a:solidFill>
                  <a:srgbClr val="c9211e"/>
                </a:solidFill>
                <a:latin typeface="Arial"/>
                <a:ea typeface="Noto Sans CJK SC"/>
              </a:rPr>
              <a:t>	</a:t>
            </a:r>
            <a:r>
              <a:rPr b="1" lang="it-IT" sz="2200" spc="-1" strike="noStrike">
                <a:solidFill>
                  <a:srgbClr val="c9211e"/>
                </a:solidFill>
                <a:latin typeface="Arial"/>
                <a:ea typeface="Noto Sans CJK SC"/>
              </a:rPr>
              <a:t>	</a:t>
            </a:r>
            <a:r>
              <a:rPr b="1" lang="it-IT" sz="2200" spc="-1" strike="noStrike">
                <a:solidFill>
                  <a:srgbClr val="c9211e"/>
                </a:solidFill>
                <a:latin typeface="Arial"/>
                <a:ea typeface="Noto Sans CJK SC"/>
              </a:rPr>
              <a:t>	</a:t>
            </a:r>
            <a:r>
              <a:rPr b="1" lang="it-IT" sz="2200" spc="-1" strike="noStrike">
                <a:solidFill>
                  <a:srgbClr val="c9211e"/>
                </a:solidFill>
                <a:latin typeface="Arial"/>
                <a:ea typeface="Noto Sans CJK SC"/>
              </a:rPr>
              <a:t>Autumn 2024</a:t>
            </a:r>
            <a:endParaRPr b="0" lang="it-IT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985D5772-A59D-4AEC-837D-0E2075537DC1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266" name=""/>
          <p:cNvSpPr txBox="1"/>
          <p:nvPr/>
        </p:nvSpPr>
        <p:spPr>
          <a:xfrm>
            <a:off x="321120" y="81720"/>
            <a:ext cx="993888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3600" spc="-1" strike="noStrike">
                <a:solidFill>
                  <a:srgbClr val="000000"/>
                </a:solidFill>
                <a:latin typeface="Arial"/>
              </a:rPr>
              <a:t>Status of production of basic components</a:t>
            </a:r>
            <a:endParaRPr b="0" lang="it-IT" sz="3600" spc="-1" strike="noStrike">
              <a:latin typeface="Arial"/>
            </a:endParaRPr>
          </a:p>
        </p:txBody>
      </p:sp>
      <p:sp>
        <p:nvSpPr>
          <p:cNvPr id="267" name=""/>
          <p:cNvSpPr txBox="1"/>
          <p:nvPr/>
        </p:nvSpPr>
        <p:spPr>
          <a:xfrm>
            <a:off x="72000" y="756360"/>
            <a:ext cx="5184000" cy="2531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200" spc="-1" strike="noStrike">
                <a:solidFill>
                  <a:srgbClr val="a7074b"/>
                </a:solidFill>
                <a:latin typeface="Arial"/>
                <a:ea typeface="Helvetica Neue"/>
              </a:rPr>
              <a:t>1500 crystals produced and tested</a:t>
            </a:r>
            <a:endParaRPr b="0" lang="it-IT" sz="22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200" spc="-1" strike="noStrike">
                <a:solidFill>
                  <a:srgbClr val="a7074b"/>
                </a:solidFill>
                <a:latin typeface="Arial"/>
                <a:ea typeface="Helvetica Neue"/>
              </a:rPr>
              <a:t>                       </a:t>
            </a:r>
            <a:r>
              <a:rPr b="1" lang="en-US" sz="2200" spc="-1" strike="noStrike">
                <a:solidFill>
                  <a:srgbClr val="a7074b"/>
                </a:solidFill>
                <a:latin typeface="Arial"/>
                <a:ea typeface="Helvetica Neue"/>
              </a:rPr>
              <a:t>(best 1348 selected)</a:t>
            </a:r>
            <a:endParaRPr b="0" lang="it-IT" sz="22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200" spc="-1" strike="noStrike">
                <a:solidFill>
                  <a:srgbClr val="a7074b"/>
                </a:solidFill>
                <a:latin typeface="Arial"/>
                <a:ea typeface="Helvetica Neue"/>
              </a:rPr>
              <a:t>4000 SiPMs produced and tested</a:t>
            </a:r>
            <a:endParaRPr b="0" lang="it-IT" sz="22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a7074b"/>
                </a:solidFill>
                <a:latin typeface="Arial"/>
                <a:ea typeface="Helvetica Neue"/>
              </a:rPr>
              <a:t>3000 SiPM glued to 1500 SiPM holders</a:t>
            </a: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200" spc="-1" strike="noStrike">
                <a:solidFill>
                  <a:srgbClr val="a7074b"/>
                </a:solidFill>
                <a:latin typeface="Arial"/>
                <a:ea typeface="Helvetica Neue"/>
              </a:rPr>
              <a:t>3300 FEE boards produced </a:t>
            </a:r>
            <a:endParaRPr b="0" lang="it-IT" sz="22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solidFill>
                  <a:srgbClr val="a7074b"/>
                </a:solidFill>
                <a:latin typeface="Arial"/>
                <a:ea typeface="Helvetica Neue"/>
              </a:rPr>
              <a:t>400 FEE boards lost due to Russia-Ukraine conflict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268" name="Immagine 4" descr="Immagine che contiene piastrellato&#10;&#10;Descrizione generata automaticamente"/>
          <p:cNvPicPr/>
          <p:nvPr/>
        </p:nvPicPr>
        <p:blipFill>
          <a:blip r:embed="rId1"/>
          <a:stretch/>
        </p:blipFill>
        <p:spPr>
          <a:xfrm>
            <a:off x="7632000" y="756360"/>
            <a:ext cx="2243160" cy="2572560"/>
          </a:xfrm>
          <a:prstGeom prst="rect">
            <a:avLst/>
          </a:prstGeom>
          <a:ln w="0">
            <a:noFill/>
          </a:ln>
        </p:spPr>
      </p:pic>
      <p:pic>
        <p:nvPicPr>
          <p:cNvPr id="269" name="" descr=""/>
          <p:cNvPicPr/>
          <p:nvPr/>
        </p:nvPicPr>
        <p:blipFill>
          <a:blip r:embed="rId2"/>
          <a:stretch/>
        </p:blipFill>
        <p:spPr>
          <a:xfrm>
            <a:off x="5186880" y="1008360"/>
            <a:ext cx="2445120" cy="2088000"/>
          </a:xfrm>
          <a:prstGeom prst="rect">
            <a:avLst/>
          </a:prstGeom>
          <a:ln w="0">
            <a:noFill/>
          </a:ln>
        </p:spPr>
      </p:pic>
      <p:pic>
        <p:nvPicPr>
          <p:cNvPr id="270" name="" descr=""/>
          <p:cNvPicPr/>
          <p:nvPr/>
        </p:nvPicPr>
        <p:blipFill>
          <a:blip r:embed="rId3"/>
          <a:stretch/>
        </p:blipFill>
        <p:spPr>
          <a:xfrm>
            <a:off x="2752560" y="3600360"/>
            <a:ext cx="2287440" cy="1300680"/>
          </a:xfrm>
          <a:prstGeom prst="rect">
            <a:avLst/>
          </a:prstGeom>
          <a:ln w="0">
            <a:noFill/>
          </a:ln>
        </p:spPr>
      </p:pic>
      <p:pic>
        <p:nvPicPr>
          <p:cNvPr id="271" name="" descr=""/>
          <p:cNvPicPr/>
          <p:nvPr/>
        </p:nvPicPr>
        <p:blipFill>
          <a:blip r:embed="rId4"/>
          <a:stretch/>
        </p:blipFill>
        <p:spPr>
          <a:xfrm>
            <a:off x="2662560" y="5227560"/>
            <a:ext cx="2485440" cy="1972800"/>
          </a:xfrm>
          <a:prstGeom prst="rect">
            <a:avLst/>
          </a:prstGeom>
          <a:ln w="0">
            <a:noFill/>
          </a:ln>
        </p:spPr>
      </p:pic>
      <p:pic>
        <p:nvPicPr>
          <p:cNvPr id="272" name="" descr=""/>
          <p:cNvPicPr/>
          <p:nvPr/>
        </p:nvPicPr>
        <p:blipFill>
          <a:blip r:embed="rId5"/>
          <a:stretch/>
        </p:blipFill>
        <p:spPr>
          <a:xfrm>
            <a:off x="70560" y="3564360"/>
            <a:ext cx="2682000" cy="1830960"/>
          </a:xfrm>
          <a:prstGeom prst="rect">
            <a:avLst/>
          </a:prstGeom>
          <a:ln w="0">
            <a:noFill/>
          </a:ln>
        </p:spPr>
      </p:pic>
      <p:pic>
        <p:nvPicPr>
          <p:cNvPr id="273" name="" descr=""/>
          <p:cNvPicPr/>
          <p:nvPr/>
        </p:nvPicPr>
        <p:blipFill>
          <a:blip r:embed="rId6"/>
          <a:stretch/>
        </p:blipFill>
        <p:spPr>
          <a:xfrm>
            <a:off x="144000" y="5472360"/>
            <a:ext cx="2636640" cy="1800000"/>
          </a:xfrm>
          <a:prstGeom prst="rect">
            <a:avLst/>
          </a:prstGeom>
          <a:ln w="0">
            <a:noFill/>
          </a:ln>
        </p:spPr>
      </p:pic>
      <p:sp>
        <p:nvSpPr>
          <p:cNvPr id="274" name=""/>
          <p:cNvSpPr txBox="1"/>
          <p:nvPr/>
        </p:nvSpPr>
        <p:spPr>
          <a:xfrm>
            <a:off x="1368000" y="3240360"/>
            <a:ext cx="26816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800" spc="-1" strike="noStrike">
                <a:solidFill>
                  <a:srgbClr val="55308d"/>
                </a:solidFill>
                <a:latin typeface="Arial"/>
              </a:rPr>
              <a:t>ROU quality assurance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275" name=""/>
          <p:cNvSpPr txBox="1"/>
          <p:nvPr/>
        </p:nvSpPr>
        <p:spPr>
          <a:xfrm>
            <a:off x="5220000" y="4500000"/>
            <a:ext cx="5220000" cy="2099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200" spc="-1" strike="noStrike">
                <a:solidFill>
                  <a:srgbClr val="a7074b"/>
                </a:solidFill>
                <a:latin typeface="Arial"/>
                <a:ea typeface="Helvetica Neue"/>
              </a:rPr>
              <a:t>1188/1226 ROUs </a:t>
            </a:r>
            <a:r>
              <a:rPr b="1" lang="en-US" sz="1400" spc="-1" strike="noStrike">
                <a:solidFill>
                  <a:srgbClr val="a7074b"/>
                </a:solidFill>
                <a:latin typeface="Arial"/>
                <a:ea typeface="Helvetica Neue"/>
              </a:rPr>
              <a:t>(2 SiPM+2FEE+Faraday cage)</a:t>
            </a:r>
            <a:r>
              <a:rPr b="1" lang="en-US" sz="1800" spc="-1" strike="noStrike">
                <a:solidFill>
                  <a:srgbClr val="a7074b"/>
                </a:solidFill>
                <a:latin typeface="Arial"/>
                <a:ea typeface="Helvetica Neue"/>
              </a:rPr>
              <a:t> passed QA out of a total need of 1348</a:t>
            </a:r>
            <a:endParaRPr b="0" lang="it-IT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solidFill>
                  <a:srgbClr val="a7074b"/>
                </a:solidFill>
                <a:latin typeface="Arial"/>
                <a:ea typeface="Helvetica Neue"/>
              </a:rPr>
              <a:t>remaining 160 ROUs available by Sept 2023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F25FF8B6-DA91-4030-B5A3-7E7848A1C285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277" name=""/>
          <p:cNvSpPr txBox="1"/>
          <p:nvPr/>
        </p:nvSpPr>
        <p:spPr>
          <a:xfrm>
            <a:off x="321120" y="81720"/>
            <a:ext cx="993888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3200" spc="-1" strike="noStrike">
                <a:solidFill>
                  <a:srgbClr val="000000"/>
                </a:solidFill>
                <a:latin typeface="Arial"/>
              </a:rPr>
              <a:t>Status of digital </a:t>
            </a:r>
            <a:r>
              <a:rPr b="1" lang="it-IT" sz="3200" spc="-1" strike="noStrike">
                <a:solidFill>
                  <a:srgbClr val="000000"/>
                </a:solidFill>
                <a:latin typeface="Arial"/>
              </a:rPr>
              <a:t>electronic </a:t>
            </a:r>
            <a:r>
              <a:rPr b="1" lang="it-IT" sz="3200" spc="-1" strike="noStrike">
                <a:solidFill>
                  <a:srgbClr val="000000"/>
                </a:solidFill>
                <a:latin typeface="Arial"/>
              </a:rPr>
              <a:t>production</a:t>
            </a:r>
            <a:endParaRPr b="0" lang="it-IT" sz="3200" spc="-1" strike="noStrike">
              <a:latin typeface="Arial"/>
            </a:endParaRPr>
          </a:p>
        </p:txBody>
      </p:sp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396000" y="3808440"/>
            <a:ext cx="4464000" cy="3391560"/>
          </a:xfrm>
          <a:prstGeom prst="rect">
            <a:avLst/>
          </a:prstGeom>
          <a:ln w="0">
            <a:noFill/>
          </a:ln>
        </p:spPr>
      </p:pic>
      <p:sp>
        <p:nvSpPr>
          <p:cNvPr id="279" name=""/>
          <p:cNvSpPr txBox="1"/>
          <p:nvPr/>
        </p:nvSpPr>
        <p:spPr>
          <a:xfrm>
            <a:off x="5400000" y="4320000"/>
            <a:ext cx="4680000" cy="2129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a7074b"/>
                </a:solidFill>
                <a:latin typeface="Arial"/>
                <a:ea typeface="Helvetica Neue"/>
              </a:rPr>
              <a:t>Components procurement will be completed by the end of 2023 (with some extracost)</a:t>
            </a:r>
            <a:endParaRPr b="0" lang="it-IT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a7074b"/>
                </a:solidFill>
                <a:latin typeface="Arial"/>
                <a:ea typeface="Helvetica Neue"/>
              </a:rPr>
              <a:t>All 160 MB and DIRAC will be available by Spring 2024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280" name="Picture 32" descr="A group of people in a room&#10;&#10;Description automatically generated with medium confidence"/>
          <p:cNvPicPr/>
          <p:nvPr/>
        </p:nvPicPr>
        <p:blipFill>
          <a:blip r:embed="rId2"/>
          <a:stretch/>
        </p:blipFill>
        <p:spPr>
          <a:xfrm>
            <a:off x="540000" y="775440"/>
            <a:ext cx="3780000" cy="2834640"/>
          </a:xfrm>
          <a:prstGeom prst="rect">
            <a:avLst/>
          </a:prstGeom>
          <a:ln w="0">
            <a:noFill/>
          </a:ln>
        </p:spPr>
      </p:pic>
      <p:sp>
        <p:nvSpPr>
          <p:cNvPr id="281" name=""/>
          <p:cNvSpPr txBox="1"/>
          <p:nvPr/>
        </p:nvSpPr>
        <p:spPr>
          <a:xfrm>
            <a:off x="5220000" y="856800"/>
            <a:ext cx="4680000" cy="314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Helvetica Neue"/>
              </a:rPr>
              <a:t>Last test at CNAO in April 2023 has finally qualified the Mezzanine Board (MB) and the Digitizer Board (DIRAC)  against the expected levels of neutron radiation</a:t>
            </a:r>
            <a:endParaRPr b="0" lang="it-IT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Helvetica Neue"/>
              </a:rPr>
              <a:t>The SEL protection circuit has also been validated 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FB76608A-A30B-43C1-B329-652D26141E30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283" name=""/>
          <p:cNvSpPr txBox="1"/>
          <p:nvPr/>
        </p:nvSpPr>
        <p:spPr>
          <a:xfrm>
            <a:off x="5220000" y="4370760"/>
            <a:ext cx="5292000" cy="2469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 </a:t>
            </a:r>
            <a:r>
              <a:rPr b="1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Laser Head # 1 – under test for stability along time.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Interlock system based on two magnetic switches. Laser Key handling established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Nice results of light distribution losses down to integrating spheres  and laser fiber needles in front of each crystal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80 %  of fiber bundles delivered at SIDET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228600" y="104040"/>
            <a:ext cx="8686440" cy="6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1" lang="en-IT" sz="3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Laser System</a:t>
            </a:r>
            <a:endParaRPr b="0" lang="it-IT" sz="3600" spc="-1" strike="noStrike">
              <a:latin typeface="Arial"/>
            </a:endParaRPr>
          </a:p>
        </p:txBody>
      </p:sp>
      <p:sp>
        <p:nvSpPr>
          <p:cNvPr id="285" name="CasellaDiTesto 4"/>
          <p:cNvSpPr/>
          <p:nvPr/>
        </p:nvSpPr>
        <p:spPr>
          <a:xfrm>
            <a:off x="5220000" y="8820000"/>
            <a:ext cx="8476200" cy="200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Mu2e Laser  primary distribution optical system placed inside a Thorlabs black Enclosure.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it-IT" sz="1800" spc="-1" strike="noStrike">
                <a:solidFill>
                  <a:srgbClr val="404040"/>
                </a:solidFill>
                <a:latin typeface="Wingdings"/>
                <a:ea typeface="ＭＳ Ｐゴシック"/>
              </a:rPr>
              <a:t></a:t>
            </a:r>
            <a:r>
              <a:rPr b="1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 </a:t>
            </a:r>
            <a:r>
              <a:rPr b="1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Laser Head # 1 – from Standa Supplier. Under test for stability along time.</a:t>
            </a:r>
            <a:endParaRPr b="0" lang="it-IT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04040"/>
              </a:buClr>
              <a:buFont typeface="Wingdings" charset="2"/>
              <a:buChar char=""/>
            </a:pPr>
            <a:r>
              <a:rPr b="0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Interlock system based on two magnetic switches. Laser Key handling established</a:t>
            </a:r>
            <a:endParaRPr b="0" lang="it-IT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404040"/>
              </a:buClr>
              <a:buFont typeface="Wingdings" charset="2"/>
              <a:buChar char=""/>
            </a:pPr>
            <a:r>
              <a:rPr b="0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Nice results of light distribution losses down to integrating spheres  and laser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	</a:t>
            </a:r>
            <a:r>
              <a:rPr b="0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fiber needles in front of each crystal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404040"/>
                </a:solidFill>
                <a:latin typeface="Wingdings"/>
                <a:ea typeface="ＭＳ Ｐゴシック"/>
              </a:rPr>
              <a:t></a:t>
            </a:r>
            <a:r>
              <a:rPr b="0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 </a:t>
            </a:r>
            <a:r>
              <a:rPr b="0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80 %  of fiber bundles delivered at SIDET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286" name="Immagine 3" descr=""/>
          <p:cNvPicPr/>
          <p:nvPr/>
        </p:nvPicPr>
        <p:blipFill>
          <a:blip r:embed="rId1"/>
          <a:stretch/>
        </p:blipFill>
        <p:spPr>
          <a:xfrm>
            <a:off x="0" y="4272120"/>
            <a:ext cx="5046480" cy="2387880"/>
          </a:xfrm>
          <a:prstGeom prst="rect">
            <a:avLst/>
          </a:prstGeom>
          <a:ln w="0">
            <a:noFill/>
          </a:ln>
        </p:spPr>
      </p:pic>
      <p:pic>
        <p:nvPicPr>
          <p:cNvPr id="287" name="Content Placeholder 10" descr="A picture containing indoor, steel&#10;&#10;Description automatically generated"/>
          <p:cNvPicPr/>
          <p:nvPr/>
        </p:nvPicPr>
        <p:blipFill>
          <a:blip r:embed="rId2"/>
          <a:stretch/>
        </p:blipFill>
        <p:spPr>
          <a:xfrm rot="5400000">
            <a:off x="7740000" y="1259640"/>
            <a:ext cx="2880000" cy="216000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37" descr="A picture containing text, electronics&#10;&#10;Description automatically generated"/>
          <p:cNvPicPr/>
          <p:nvPr/>
        </p:nvPicPr>
        <p:blipFill>
          <a:blip r:embed="rId3"/>
          <a:stretch/>
        </p:blipFill>
        <p:spPr>
          <a:xfrm>
            <a:off x="0" y="900000"/>
            <a:ext cx="5248440" cy="3183480"/>
          </a:xfrm>
          <a:prstGeom prst="rect">
            <a:avLst/>
          </a:prstGeom>
          <a:ln w="0">
            <a:noFill/>
          </a:ln>
        </p:spPr>
      </p:pic>
      <p:sp>
        <p:nvSpPr>
          <p:cNvPr id="289" name=""/>
          <p:cNvSpPr txBox="1"/>
          <p:nvPr/>
        </p:nvSpPr>
        <p:spPr>
          <a:xfrm>
            <a:off x="5197680" y="1080000"/>
            <a:ext cx="2722320" cy="259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200" spc="-1" strike="noStrike">
                <a:solidFill>
                  <a:srgbClr val="000000"/>
                </a:solidFill>
                <a:latin typeface="Arial"/>
                <a:ea typeface="Helvetica Neue"/>
              </a:rPr>
              <a:t>A pulsed green </a:t>
            </a: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elvetica Neue"/>
              </a:rPr>
              <a:t>laser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Helvetica Neue"/>
              </a:rPr>
              <a:t> will be sent to each crystal through a system of diffusive spheres and optical fibers. PIN diodes will check the system stability</a:t>
            </a:r>
            <a:endParaRPr b="0" lang="it-IT" sz="2200" spc="-1" strike="noStrike">
              <a:latin typeface="Arial"/>
            </a:endParaRPr>
          </a:p>
        </p:txBody>
      </p:sp>
      <p:sp>
        <p:nvSpPr>
          <p:cNvPr id="290" name=""/>
          <p:cNvSpPr txBox="1"/>
          <p:nvPr/>
        </p:nvSpPr>
        <p:spPr>
          <a:xfrm>
            <a:off x="0" y="6745320"/>
            <a:ext cx="5021280" cy="780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Mu2e Laser  primary distribution optical system</a:t>
            </a:r>
            <a:endParaRPr b="0" lang="it-IT" sz="1800" spc="-1" strike="noStrike">
              <a:latin typeface="Arial"/>
            </a:endParaRPr>
          </a:p>
          <a:p>
            <a:pPr algn="ctr">
              <a:buNone/>
            </a:pPr>
            <a:r>
              <a:rPr b="1" lang="it-IT" sz="18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placed inside a Thorlabs black Enclosure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C8103578-E77A-4176-8783-6030A88F9D34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292" name=""/>
          <p:cNvSpPr txBox="1"/>
          <p:nvPr/>
        </p:nvSpPr>
        <p:spPr>
          <a:xfrm>
            <a:off x="321120" y="81720"/>
            <a:ext cx="993888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3600" spc="-1" strike="noStrike">
                <a:solidFill>
                  <a:srgbClr val="000000"/>
                </a:solidFill>
                <a:latin typeface="Arial"/>
              </a:rPr>
              <a:t>Moving the calorimeter to the Mu2e building</a:t>
            </a:r>
            <a:endParaRPr b="0" lang="it-IT" sz="3600" spc="-1" strike="noStrike">
              <a:latin typeface="Arial"/>
            </a:endParaRPr>
          </a:p>
        </p:txBody>
      </p:sp>
      <p:sp>
        <p:nvSpPr>
          <p:cNvPr id="293" name=""/>
          <p:cNvSpPr txBox="1"/>
          <p:nvPr/>
        </p:nvSpPr>
        <p:spPr>
          <a:xfrm>
            <a:off x="5076000" y="720000"/>
            <a:ext cx="561600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Helvetica Neue"/>
              </a:rPr>
              <a:t>Additional tools are needed and still need to be constructed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294" name="" descr=""/>
          <p:cNvPicPr/>
          <p:nvPr/>
        </p:nvPicPr>
        <p:blipFill>
          <a:blip r:embed="rId1"/>
          <a:stretch/>
        </p:blipFill>
        <p:spPr>
          <a:xfrm>
            <a:off x="540000" y="648360"/>
            <a:ext cx="4120200" cy="6839640"/>
          </a:xfrm>
          <a:prstGeom prst="rect">
            <a:avLst/>
          </a:prstGeom>
          <a:ln w="0">
            <a:noFill/>
          </a:ln>
        </p:spPr>
      </p:pic>
      <p:sp>
        <p:nvSpPr>
          <p:cNvPr id="295" name=""/>
          <p:cNvSpPr/>
          <p:nvPr/>
        </p:nvSpPr>
        <p:spPr>
          <a:xfrm>
            <a:off x="4140000" y="11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"/>
          <p:cNvSpPr/>
          <p:nvPr/>
        </p:nvSpPr>
        <p:spPr>
          <a:xfrm>
            <a:off x="540000" y="1116000"/>
            <a:ext cx="684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97" name="" descr=""/>
          <p:cNvPicPr/>
          <p:nvPr/>
        </p:nvPicPr>
        <p:blipFill>
          <a:blip r:embed="rId2"/>
          <a:stretch/>
        </p:blipFill>
        <p:spPr>
          <a:xfrm>
            <a:off x="4680000" y="1656000"/>
            <a:ext cx="2719080" cy="2304000"/>
          </a:xfrm>
          <a:prstGeom prst="rect">
            <a:avLst/>
          </a:prstGeom>
          <a:ln w="0">
            <a:noFill/>
          </a:ln>
        </p:spPr>
      </p:pic>
      <p:sp>
        <p:nvSpPr>
          <p:cNvPr id="298" name=""/>
          <p:cNvSpPr/>
          <p:nvPr/>
        </p:nvSpPr>
        <p:spPr>
          <a:xfrm flipH="1">
            <a:off x="6408000" y="1454040"/>
            <a:ext cx="540000" cy="669960"/>
          </a:xfrm>
          <a:prstGeom prst="line">
            <a:avLst/>
          </a:prstGeom>
          <a:ln w="12600">
            <a:solidFill>
              <a:srgbClr val="ff4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"/>
          <p:cNvSpPr/>
          <p:nvPr/>
        </p:nvSpPr>
        <p:spPr>
          <a:xfrm flipH="1">
            <a:off x="3600000" y="1080000"/>
            <a:ext cx="1260000" cy="360000"/>
          </a:xfrm>
          <a:prstGeom prst="line">
            <a:avLst/>
          </a:prstGeom>
          <a:ln w="12600">
            <a:solidFill>
              <a:srgbClr val="ff4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300" name="" descr=""/>
          <p:cNvPicPr/>
          <p:nvPr/>
        </p:nvPicPr>
        <p:blipFill>
          <a:blip r:embed="rId3"/>
          <a:stretch/>
        </p:blipFill>
        <p:spPr>
          <a:xfrm>
            <a:off x="7560000" y="1724760"/>
            <a:ext cx="3043080" cy="2343240"/>
          </a:xfrm>
          <a:prstGeom prst="rect">
            <a:avLst/>
          </a:prstGeom>
          <a:ln w="0">
            <a:noFill/>
          </a:ln>
        </p:spPr>
      </p:pic>
      <p:sp>
        <p:nvSpPr>
          <p:cNvPr id="301" name=""/>
          <p:cNvSpPr/>
          <p:nvPr/>
        </p:nvSpPr>
        <p:spPr>
          <a:xfrm>
            <a:off x="7740000" y="1440000"/>
            <a:ext cx="900000" cy="1980000"/>
          </a:xfrm>
          <a:prstGeom prst="line">
            <a:avLst/>
          </a:prstGeom>
          <a:ln w="12600">
            <a:solidFill>
              <a:srgbClr val="ff4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302" name="" descr=""/>
          <p:cNvPicPr/>
          <p:nvPr/>
        </p:nvPicPr>
        <p:blipFill>
          <a:blip r:embed="rId4"/>
          <a:stretch/>
        </p:blipFill>
        <p:spPr>
          <a:xfrm>
            <a:off x="4860000" y="4500000"/>
            <a:ext cx="2232720" cy="2048400"/>
          </a:xfrm>
          <a:prstGeom prst="rect">
            <a:avLst/>
          </a:prstGeom>
          <a:ln w="0">
            <a:noFill/>
          </a:ln>
        </p:spPr>
      </p:pic>
      <p:pic>
        <p:nvPicPr>
          <p:cNvPr id="303" name="" descr=""/>
          <p:cNvPicPr/>
          <p:nvPr/>
        </p:nvPicPr>
        <p:blipFill>
          <a:blip r:embed="rId5"/>
          <a:stretch/>
        </p:blipFill>
        <p:spPr>
          <a:xfrm>
            <a:off x="7380000" y="4500000"/>
            <a:ext cx="3311280" cy="198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7CB4D3F2-0DCA-4C62-AE8E-864BCE4E05BA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305" name=""/>
          <p:cNvSpPr txBox="1"/>
          <p:nvPr/>
        </p:nvSpPr>
        <p:spPr>
          <a:xfrm>
            <a:off x="321120" y="81720"/>
            <a:ext cx="993888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3600" spc="-1" strike="noStrike">
                <a:solidFill>
                  <a:srgbClr val="000000"/>
                </a:solidFill>
                <a:latin typeface="Arial"/>
              </a:rPr>
              <a:t>Calorimeter cooling station</a:t>
            </a:r>
            <a:endParaRPr b="0" lang="it-IT" sz="3600" spc="-1" strike="noStrike">
              <a:latin typeface="Arial"/>
            </a:endParaRPr>
          </a:p>
        </p:txBody>
      </p:sp>
      <p:sp>
        <p:nvSpPr>
          <p:cNvPr id="306" name=""/>
          <p:cNvSpPr txBox="1"/>
          <p:nvPr/>
        </p:nvSpPr>
        <p:spPr>
          <a:xfrm>
            <a:off x="5328000" y="3960000"/>
            <a:ext cx="5292000" cy="2469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The final design is completed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The last details of the tender are being discussed with Fermilab staff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c9211e"/>
                </a:solidFill>
                <a:latin typeface="Arial"/>
              </a:rPr>
              <a:t>The order is expected to be placed in 2024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307" name="Picture 21" descr=""/>
          <p:cNvPicPr/>
          <p:nvPr/>
        </p:nvPicPr>
        <p:blipFill>
          <a:blip r:embed="rId1"/>
          <a:stretch/>
        </p:blipFill>
        <p:spPr>
          <a:xfrm>
            <a:off x="360000" y="767520"/>
            <a:ext cx="4745160" cy="301248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29" descr=""/>
          <p:cNvPicPr/>
          <p:nvPr/>
        </p:nvPicPr>
        <p:blipFill>
          <a:blip r:embed="rId2"/>
          <a:stretch/>
        </p:blipFill>
        <p:spPr>
          <a:xfrm>
            <a:off x="360000" y="3949560"/>
            <a:ext cx="4858200" cy="235044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31" descr=""/>
          <p:cNvPicPr/>
          <p:nvPr/>
        </p:nvPicPr>
        <p:blipFill>
          <a:blip r:embed="rId3"/>
          <a:srcRect l="0" t="68418" r="17874" b="3399"/>
          <a:stretch/>
        </p:blipFill>
        <p:spPr>
          <a:xfrm>
            <a:off x="59400" y="6654600"/>
            <a:ext cx="6420600" cy="725400"/>
          </a:xfrm>
          <a:prstGeom prst="rect">
            <a:avLst/>
          </a:prstGeom>
          <a:ln w="0">
            <a:noFill/>
          </a:ln>
        </p:spPr>
      </p:pic>
      <p:sp>
        <p:nvSpPr>
          <p:cNvPr id="310" name=""/>
          <p:cNvSpPr txBox="1"/>
          <p:nvPr/>
        </p:nvSpPr>
        <p:spPr>
          <a:xfrm>
            <a:off x="5076000" y="720000"/>
            <a:ext cx="5616000" cy="342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Helvetica Neue"/>
              </a:rPr>
              <a:t>A cooling station dedicated to the calorimeter will be located in the Mu2e building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Helvetica Neue"/>
              </a:rPr>
              <a:t>A coolant liquid at -22</a:t>
            </a:r>
            <a:r>
              <a:rPr b="0" lang="en-US" sz="2400" spc="-1" strike="noStrike" baseline="33000">
                <a:solidFill>
                  <a:srgbClr val="000000"/>
                </a:solidFill>
                <a:latin typeface="Arial"/>
                <a:ea typeface="Helvetica Neue"/>
              </a:rPr>
              <a:t>o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Helvetica Neue"/>
              </a:rPr>
              <a:t> C will circulate in two indipendent cooling lines: </a:t>
            </a:r>
            <a:endParaRPr b="0" lang="it-IT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tarSymbo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Helvetica Neue"/>
              </a:rPr>
              <a:t>to keep SiPMs at -10</a:t>
            </a:r>
            <a:r>
              <a:rPr b="0" lang="en-US" sz="2400" spc="-1" strike="noStrike" baseline="33000">
                <a:solidFill>
                  <a:srgbClr val="000000"/>
                </a:solidFill>
                <a:latin typeface="Arial"/>
                <a:ea typeface="Helvetica Neue"/>
              </a:rPr>
              <a:t>o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Helvetica Neue"/>
              </a:rPr>
              <a:t> C</a:t>
            </a:r>
            <a:endParaRPr b="0" lang="it-IT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tarSymbo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Helvetica Neue"/>
              </a:rPr>
              <a:t>to keep all the electronic boards components below 50</a:t>
            </a:r>
            <a:r>
              <a:rPr b="0" lang="en-US" sz="2400" spc="-1" strike="noStrike" baseline="33000">
                <a:solidFill>
                  <a:srgbClr val="000000"/>
                </a:solidFill>
                <a:latin typeface="Arial"/>
                <a:ea typeface="Helvetica Neue"/>
              </a:rPr>
              <a:t>o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Helvetica Neue"/>
              </a:rPr>
              <a:t> C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311" name=""/>
          <p:cNvSpPr txBox="1"/>
          <p:nvPr/>
        </p:nvSpPr>
        <p:spPr>
          <a:xfrm>
            <a:off x="291960" y="6372000"/>
            <a:ext cx="1688040" cy="43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 u="sng">
                <a:solidFill>
                  <a:srgbClr val="000000"/>
                </a:solidFill>
                <a:uFillTx/>
                <a:latin typeface="Arial"/>
                <a:ea typeface="Helvetica Neue"/>
              </a:rPr>
              <a:t>Requirements: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"/>
          <p:cNvSpPr txBox="1"/>
          <p:nvPr/>
        </p:nvSpPr>
        <p:spPr>
          <a:xfrm>
            <a:off x="360000" y="180000"/>
            <a:ext cx="896652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Vertical slice test with module 0 at LNF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313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6D555792-512C-4737-9550-BC0CA7780370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314" name=""/>
          <p:cNvSpPr txBox="1"/>
          <p:nvPr/>
        </p:nvSpPr>
        <p:spPr>
          <a:xfrm>
            <a:off x="3348000" y="900000"/>
            <a:ext cx="7450200" cy="334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latin typeface="Arial"/>
                <a:ea typeface="Noto Sans CJK SC"/>
              </a:rPr>
              <a:t>Calorimeter </a:t>
            </a:r>
            <a:r>
              <a:rPr b="1" lang="it-IT" sz="2400" spc="-1" strike="noStrike">
                <a:latin typeface="Arial"/>
                <a:ea typeface="Noto Sans CJK SC"/>
              </a:rPr>
              <a:t>module 0</a:t>
            </a:r>
            <a:r>
              <a:rPr b="0" lang="it-IT" sz="2400" spc="-1" strike="noStrike">
                <a:latin typeface="Arial"/>
                <a:ea typeface="Noto Sans CJK SC"/>
              </a:rPr>
              <a:t>, equipped with </a:t>
            </a:r>
            <a:r>
              <a:rPr b="1" lang="it-IT" sz="2400" spc="-1" strike="noStrike">
                <a:latin typeface="Arial"/>
                <a:ea typeface="Noto Sans CJK SC"/>
              </a:rPr>
              <a:t> 51 pure CsI </a:t>
            </a:r>
            <a:endParaRPr b="0" lang="it-IT" sz="2400" spc="-1" strike="noStrike">
              <a:latin typeface="Arial"/>
            </a:endParaRPr>
          </a:p>
          <a:p>
            <a:r>
              <a:rPr b="1" lang="it-IT" sz="2400" spc="-1" strike="noStrike">
                <a:latin typeface="Arial"/>
                <a:ea typeface="Noto Sans CJK SC"/>
              </a:rPr>
              <a:t>Crystals</a:t>
            </a:r>
            <a:r>
              <a:rPr b="0" lang="it-IT" sz="2400" spc="-1" strike="noStrike">
                <a:latin typeface="Arial"/>
                <a:ea typeface="Noto Sans CJK SC"/>
              </a:rPr>
              <a:t>, </a:t>
            </a:r>
            <a:r>
              <a:rPr b="1" lang="it-IT" sz="2400" spc="-1" strike="noStrike">
                <a:latin typeface="Arial"/>
                <a:ea typeface="Noto Sans CJK SC"/>
              </a:rPr>
              <a:t>51 ROUs, cooling lines</a:t>
            </a:r>
            <a:r>
              <a:rPr b="0" lang="it-IT" sz="2400" spc="-1" strike="noStrike">
                <a:latin typeface="Arial"/>
                <a:ea typeface="Noto Sans CJK SC"/>
              </a:rPr>
              <a:t> can be used to 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perform a vertical slice test of the full readout chain </a:t>
            </a:r>
            <a:endParaRPr b="0" lang="it-IT" sz="2400" spc="-1" strike="noStrike">
              <a:latin typeface="Arial"/>
            </a:endParaRPr>
          </a:p>
          <a:p>
            <a:r>
              <a:rPr b="1" lang="it-IT" sz="2400" spc="-1" strike="noStrike">
                <a:latin typeface="Arial"/>
                <a:ea typeface="Noto Sans CJK SC"/>
              </a:rPr>
              <a:t>under vacuum</a:t>
            </a:r>
            <a:r>
              <a:rPr b="0" lang="it-IT" sz="2400" spc="-1" strike="noStrike">
                <a:latin typeface="Arial"/>
                <a:ea typeface="Noto Sans CJK SC"/>
              </a:rPr>
              <a:t> </a:t>
            </a:r>
            <a:endParaRPr b="0" lang="it-IT" sz="2400" spc="-1" strike="noStrike">
              <a:latin typeface="Arial"/>
            </a:endParaRPr>
          </a:p>
          <a:p>
            <a:endParaRPr b="0" lang="it-IT" sz="1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A preliminary test with a commercial digitizer and a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serial readout has been succesfully completed</a:t>
            </a:r>
            <a:endParaRPr b="0" lang="it-IT" sz="24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A dedicated Cosmic Ray Tagger has been built to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allow a long term test with cosmic rays 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315" name="" descr=""/>
          <p:cNvPicPr/>
          <p:nvPr/>
        </p:nvPicPr>
        <p:blipFill>
          <a:blip r:embed="rId1"/>
          <a:stretch/>
        </p:blipFill>
        <p:spPr>
          <a:xfrm>
            <a:off x="401760" y="841320"/>
            <a:ext cx="2838240" cy="3190680"/>
          </a:xfrm>
          <a:prstGeom prst="rect">
            <a:avLst/>
          </a:prstGeom>
          <a:ln w="0">
            <a:noFill/>
          </a:ln>
        </p:spPr>
      </p:pic>
      <p:pic>
        <p:nvPicPr>
          <p:cNvPr id="316" name="" descr=""/>
          <p:cNvPicPr/>
          <p:nvPr/>
        </p:nvPicPr>
        <p:blipFill>
          <a:blip r:embed="rId2"/>
          <a:stretch/>
        </p:blipFill>
        <p:spPr>
          <a:xfrm>
            <a:off x="3932280" y="4500000"/>
            <a:ext cx="2727720" cy="1980000"/>
          </a:xfrm>
          <a:prstGeom prst="rect">
            <a:avLst/>
          </a:prstGeom>
          <a:ln w="0">
            <a:noFill/>
          </a:ln>
        </p:spPr>
      </p:pic>
      <p:sp>
        <p:nvSpPr>
          <p:cNvPr id="317" name=""/>
          <p:cNvSpPr txBox="1"/>
          <p:nvPr/>
        </p:nvSpPr>
        <p:spPr>
          <a:xfrm>
            <a:off x="3881520" y="6545880"/>
            <a:ext cx="342648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1800" spc="-1" strike="noStrike">
                <a:latin typeface="Arial"/>
              </a:rPr>
              <a:t>The Cosmic Ray tagger:</a:t>
            </a:r>
            <a:endParaRPr b="0" lang="it-IT" sz="1800" spc="-1" strike="noStrike">
              <a:latin typeface="Arial"/>
            </a:endParaRPr>
          </a:p>
          <a:p>
            <a:r>
              <a:rPr b="0" lang="it-IT" sz="1800" spc="-1" strike="noStrike">
                <a:latin typeface="Arial"/>
              </a:rPr>
              <a:t>2 layers each with 8 scintillator bars read by SiPMs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318" name="" descr=""/>
          <p:cNvPicPr/>
          <p:nvPr/>
        </p:nvPicPr>
        <p:blipFill>
          <a:blip r:embed="rId3"/>
          <a:stretch/>
        </p:blipFill>
        <p:spPr>
          <a:xfrm>
            <a:off x="7136640" y="4543920"/>
            <a:ext cx="3195360" cy="1936080"/>
          </a:xfrm>
          <a:prstGeom prst="rect">
            <a:avLst/>
          </a:prstGeom>
          <a:ln w="0">
            <a:noFill/>
          </a:ln>
        </p:spPr>
      </p:pic>
      <p:sp>
        <p:nvSpPr>
          <p:cNvPr id="319" name=""/>
          <p:cNvSpPr txBox="1"/>
          <p:nvPr/>
        </p:nvSpPr>
        <p:spPr>
          <a:xfrm>
            <a:off x="648000" y="3997440"/>
            <a:ext cx="2448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Calorimeter module 0</a:t>
            </a:r>
            <a:endParaRPr b="0" lang="it-IT" sz="1600" spc="-1" strike="noStrike">
              <a:latin typeface="Arial"/>
            </a:endParaRPr>
          </a:p>
        </p:txBody>
      </p:sp>
      <p:pic>
        <p:nvPicPr>
          <p:cNvPr id="320" name="" descr=""/>
          <p:cNvPicPr/>
          <p:nvPr/>
        </p:nvPicPr>
        <p:blipFill>
          <a:blip r:embed="rId4"/>
          <a:stretch/>
        </p:blipFill>
        <p:spPr>
          <a:xfrm>
            <a:off x="617760" y="4283280"/>
            <a:ext cx="2478240" cy="3276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"/>
          <p:cNvSpPr txBox="1"/>
          <p:nvPr/>
        </p:nvSpPr>
        <p:spPr>
          <a:xfrm>
            <a:off x="360000" y="180000"/>
            <a:ext cx="896652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Module-0 test beam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322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F31DE695-19E7-40FA-8159-3237DCDCC1BF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323" name=""/>
          <p:cNvSpPr txBox="1"/>
          <p:nvPr/>
        </p:nvSpPr>
        <p:spPr>
          <a:xfrm>
            <a:off x="373320" y="3240000"/>
            <a:ext cx="10361160" cy="4028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latin typeface="Arial"/>
              </a:rPr>
              <a:t>Calorimeter time and energy performances have been measured in 2017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with an electron beam at LNF BTF </a:t>
            </a:r>
            <a:r>
              <a:rPr b="0" lang="it-IT" sz="1400" spc="-1" strike="noStrike">
                <a:latin typeface="Arial"/>
              </a:rPr>
              <a:t>(doi:10.1016/j.nima.2018.09.043)</a:t>
            </a:r>
            <a:endParaRPr b="0" lang="it-IT" sz="1400" spc="-1" strike="noStrike">
              <a:latin typeface="Arial"/>
            </a:endParaRPr>
          </a:p>
          <a:p>
            <a:endParaRPr b="0" lang="it-IT" sz="1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Since then Module-0 has been refurbished with production crystals and 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SiPMs, and optical cross talk has been mitigated using some black Tedlar 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between the crystals.</a:t>
            </a:r>
            <a:endParaRPr b="0" lang="it-IT" sz="24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Module-0 will be used to measure the calorimeter performances in the final 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configuration also including production digital electronics.</a:t>
            </a:r>
            <a:endParaRPr b="0" lang="it-IT" sz="24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solidFill>
                  <a:srgbClr val="111111"/>
                </a:solidFill>
                <a:latin typeface="Arial"/>
              </a:rPr>
              <a:t>Available beams in 2024:  </a:t>
            </a:r>
            <a:r>
              <a:rPr b="0" lang="it-IT" sz="2400" spc="-1" strike="noStrike">
                <a:solidFill>
                  <a:srgbClr val="111111"/>
                </a:solidFill>
                <a:latin typeface="Arial"/>
                <a:hlinkClick r:id="rId1"/>
              </a:rPr>
              <a:t>BTF@LNF</a:t>
            </a:r>
            <a:r>
              <a:rPr b="0" lang="it-IT" sz="2400" spc="-1" strike="noStrike">
                <a:solidFill>
                  <a:srgbClr val="111111"/>
                </a:solidFill>
                <a:latin typeface="Arial"/>
              </a:rPr>
              <a:t>, MAMI@Mainz 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324" name="Picture 23" descr=""/>
          <p:cNvPicPr/>
          <p:nvPr/>
        </p:nvPicPr>
        <p:blipFill>
          <a:blip r:embed="rId2"/>
          <a:stretch/>
        </p:blipFill>
        <p:spPr>
          <a:xfrm>
            <a:off x="3420000" y="949320"/>
            <a:ext cx="2880000" cy="205920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24" descr="Schermata 2019-02-18 alle 10.28.56.png"/>
          <p:cNvPicPr/>
          <p:nvPr/>
        </p:nvPicPr>
        <p:blipFill>
          <a:blip r:embed="rId3"/>
          <a:stretch/>
        </p:blipFill>
        <p:spPr>
          <a:xfrm>
            <a:off x="360000" y="989280"/>
            <a:ext cx="2880000" cy="201600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25" descr="Chart&#10;&#10;Description automatically generated"/>
          <p:cNvPicPr/>
          <p:nvPr/>
        </p:nvPicPr>
        <p:blipFill>
          <a:blip r:embed="rId4"/>
          <a:stretch/>
        </p:blipFill>
        <p:spPr>
          <a:xfrm>
            <a:off x="6559560" y="1007280"/>
            <a:ext cx="2880000" cy="198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"/>
          <p:cNvSpPr txBox="1"/>
          <p:nvPr/>
        </p:nvSpPr>
        <p:spPr>
          <a:xfrm>
            <a:off x="9848520" y="702000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83509E8D-BC29-4A0E-836B-7706B144B904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135" name=""/>
          <p:cNvSpPr/>
          <p:nvPr/>
        </p:nvSpPr>
        <p:spPr>
          <a:xfrm>
            <a:off x="10440000" y="4896000"/>
            <a:ext cx="180000" cy="9000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"/>
          <p:cNvSpPr/>
          <p:nvPr/>
        </p:nvSpPr>
        <p:spPr>
          <a:xfrm>
            <a:off x="9972000" y="5004000"/>
            <a:ext cx="540000" cy="10800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"/>
          <p:cNvSpPr txBox="1"/>
          <p:nvPr/>
        </p:nvSpPr>
        <p:spPr>
          <a:xfrm>
            <a:off x="271800" y="117720"/>
            <a:ext cx="76482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</a:rPr>
              <a:t>The </a:t>
            </a:r>
            <a:r>
              <a:rPr b="1" lang="it-IT" sz="3600" spc="-1" strike="noStrike">
                <a:solidFill>
                  <a:srgbClr val="000000"/>
                </a:solidFill>
                <a:latin typeface="Arial"/>
              </a:rPr>
              <a:t>Mu</a:t>
            </a:r>
            <a:r>
              <a:rPr b="1" lang="it-IT" sz="3600" spc="-1" strike="noStrike">
                <a:solidFill>
                  <a:srgbClr val="000000"/>
                </a:solidFill>
                <a:latin typeface="Arial"/>
              </a:rPr>
              <a:t>2e </a:t>
            </a:r>
            <a:r>
              <a:rPr b="1" lang="it-IT" sz="3600" spc="-1" strike="noStrike">
                <a:solidFill>
                  <a:srgbClr val="000000"/>
                </a:solidFill>
                <a:latin typeface="Arial"/>
              </a:rPr>
              <a:t>Ex</a:t>
            </a:r>
            <a:r>
              <a:rPr b="1" lang="it-IT" sz="3600" spc="-1" strike="noStrike">
                <a:solidFill>
                  <a:srgbClr val="000000"/>
                </a:solidFill>
                <a:latin typeface="Arial"/>
              </a:rPr>
              <a:t>per</a:t>
            </a:r>
            <a:r>
              <a:rPr b="1" lang="it-IT" sz="3600" spc="-1" strike="noStrike">
                <a:solidFill>
                  <a:srgbClr val="000000"/>
                </a:solidFill>
                <a:latin typeface="Arial"/>
              </a:rPr>
              <a:t>ime</a:t>
            </a:r>
            <a:r>
              <a:rPr b="1" lang="it-IT" sz="3600" spc="-1" strike="noStrike">
                <a:solidFill>
                  <a:srgbClr val="000000"/>
                </a:solidFill>
                <a:latin typeface="Arial"/>
              </a:rPr>
              <a:t>nt </a:t>
            </a:r>
            <a:r>
              <a:rPr b="1" lang="it-IT" sz="3600" spc="-1" strike="noStrike">
                <a:solidFill>
                  <a:srgbClr val="000000"/>
                </a:solidFill>
                <a:latin typeface="Arial"/>
              </a:rPr>
              <a:t>at </a:t>
            </a:r>
            <a:r>
              <a:rPr b="1" lang="it-IT" sz="3600" spc="-1" strike="noStrike">
                <a:solidFill>
                  <a:srgbClr val="000000"/>
                </a:solidFill>
                <a:latin typeface="Arial"/>
              </a:rPr>
              <a:t>Fer</a:t>
            </a:r>
            <a:r>
              <a:rPr b="1" lang="it-IT" sz="3600" spc="-1" strike="noStrike">
                <a:solidFill>
                  <a:srgbClr val="000000"/>
                </a:solidFill>
                <a:latin typeface="Arial"/>
              </a:rPr>
              <a:t>mil</a:t>
            </a:r>
            <a:r>
              <a:rPr b="1" lang="it-IT" sz="3600" spc="-1" strike="noStrike">
                <a:solidFill>
                  <a:srgbClr val="000000"/>
                </a:solidFill>
                <a:latin typeface="Arial"/>
              </a:rPr>
              <a:t>ab</a:t>
            </a:r>
            <a:endParaRPr b="0" lang="it-IT" sz="3600" spc="-1" strike="noStrike">
              <a:latin typeface="Arial"/>
            </a:endParaRPr>
          </a:p>
        </p:txBody>
      </p:sp>
      <p:sp>
        <p:nvSpPr>
          <p:cNvPr id="138" name=""/>
          <p:cNvSpPr txBox="1"/>
          <p:nvPr/>
        </p:nvSpPr>
        <p:spPr>
          <a:xfrm>
            <a:off x="216360" y="972000"/>
            <a:ext cx="6696000" cy="1799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solidFill>
                  <a:srgbClr val="800000"/>
                </a:solidFill>
                <a:latin typeface="Arial"/>
              </a:rPr>
              <a:t>Mu2e searches for </a:t>
            </a:r>
            <a:r>
              <a:rPr b="1" lang="it-IT" sz="2400" spc="-1" strike="noStrike">
                <a:solidFill>
                  <a:srgbClr val="800000"/>
                </a:solidFill>
                <a:latin typeface="Arial"/>
              </a:rPr>
              <a:t>Charged Lepton Flavor Violation (CLFV)</a:t>
            </a:r>
            <a:r>
              <a:rPr b="0" lang="it-IT" sz="2400" spc="-1" strike="noStrike">
                <a:solidFill>
                  <a:srgbClr val="800000"/>
                </a:solidFill>
                <a:latin typeface="Arial"/>
              </a:rPr>
              <a:t> via the coherent conversion: </a:t>
            </a:r>
            <a:endParaRPr b="0" lang="it-IT" sz="2400" spc="-1" strike="noStrike">
              <a:latin typeface="Arial"/>
            </a:endParaRPr>
          </a:p>
          <a:p>
            <a:pPr algn="ctr">
              <a:buNone/>
            </a:pPr>
            <a:endParaRPr b="0" lang="it-IT" sz="2000" spc="-1" strike="noStrike">
              <a:latin typeface="Arial"/>
            </a:endParaRPr>
          </a:p>
          <a:p>
            <a:pPr algn="ctr">
              <a:buNone/>
            </a:pPr>
            <a:r>
              <a:rPr b="0" lang="it-IT" sz="2600" spc="-1" strike="noStrike">
                <a:solidFill>
                  <a:srgbClr val="800000"/>
                </a:solidFill>
                <a:latin typeface="Standard Symbols L"/>
              </a:rPr>
              <a:t>m</a:t>
            </a:r>
            <a:r>
              <a:rPr b="0" lang="it-IT" sz="2600" spc="-1" strike="noStrike" baseline="33000">
                <a:solidFill>
                  <a:srgbClr val="800000"/>
                </a:solidFill>
                <a:latin typeface="Standard Symbols L"/>
              </a:rPr>
              <a:t>- </a:t>
            </a:r>
            <a:r>
              <a:rPr b="0" lang="it-IT" sz="2600" spc="-1" strike="noStrike">
                <a:solidFill>
                  <a:srgbClr val="800000"/>
                </a:solidFill>
                <a:latin typeface="Arial"/>
              </a:rPr>
              <a:t>+ Al </a:t>
            </a:r>
            <a:r>
              <a:rPr b="0" lang="it-IT" sz="2600" spc="-1" strike="noStrike">
                <a:solidFill>
                  <a:srgbClr val="800000"/>
                </a:solidFill>
                <a:latin typeface="Arial"/>
                <a:ea typeface="Arial"/>
              </a:rPr>
              <a:t>→</a:t>
            </a:r>
            <a:r>
              <a:rPr b="0" lang="it-IT" sz="2600" spc="-1" strike="noStrike">
                <a:solidFill>
                  <a:srgbClr val="800000"/>
                </a:solidFill>
                <a:latin typeface="Arial"/>
              </a:rPr>
              <a:t> e</a:t>
            </a:r>
            <a:r>
              <a:rPr b="0" lang="it-IT" sz="2600" spc="-1" strike="noStrike" baseline="33000">
                <a:solidFill>
                  <a:srgbClr val="800000"/>
                </a:solidFill>
                <a:latin typeface="Arial"/>
              </a:rPr>
              <a:t>- </a:t>
            </a:r>
            <a:r>
              <a:rPr b="0" lang="it-IT" sz="2600" spc="-1" strike="noStrike">
                <a:solidFill>
                  <a:srgbClr val="800000"/>
                </a:solidFill>
                <a:latin typeface="Arial"/>
              </a:rPr>
              <a:t>+ Al</a:t>
            </a:r>
            <a:endParaRPr b="0" lang="it-IT" sz="2600" spc="-1" strike="noStrike">
              <a:latin typeface="Arial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7056360" y="936000"/>
            <a:ext cx="2800800" cy="1800000"/>
          </a:xfrm>
          <a:prstGeom prst="rect">
            <a:avLst/>
          </a:prstGeom>
          <a:ln w="0">
            <a:solidFill>
              <a:srgbClr val="ff0000"/>
            </a:solidFill>
          </a:ln>
        </p:spPr>
      </p:pic>
      <p:pic>
        <p:nvPicPr>
          <p:cNvPr id="140" name="" descr=""/>
          <p:cNvPicPr/>
          <p:nvPr/>
        </p:nvPicPr>
        <p:blipFill>
          <a:blip r:embed="rId2"/>
          <a:stretch/>
        </p:blipFill>
        <p:spPr>
          <a:xfrm>
            <a:off x="252720" y="2957040"/>
            <a:ext cx="9467640" cy="2381040"/>
          </a:xfrm>
          <a:prstGeom prst="rect">
            <a:avLst/>
          </a:prstGeom>
          <a:ln w="0">
            <a:noFill/>
          </a:ln>
        </p:spPr>
      </p:pic>
      <p:pic>
        <p:nvPicPr>
          <p:cNvPr id="141" name="" descr=""/>
          <p:cNvPicPr/>
          <p:nvPr/>
        </p:nvPicPr>
        <p:blipFill>
          <a:blip r:embed="rId3"/>
          <a:stretch/>
        </p:blipFill>
        <p:spPr>
          <a:xfrm>
            <a:off x="177840" y="5444280"/>
            <a:ext cx="4934520" cy="927720"/>
          </a:xfrm>
          <a:prstGeom prst="rect">
            <a:avLst/>
          </a:prstGeom>
          <a:ln w="0">
            <a:noFill/>
          </a:ln>
        </p:spPr>
      </p:pic>
      <p:sp>
        <p:nvSpPr>
          <p:cNvPr id="142" name=""/>
          <p:cNvSpPr txBox="1"/>
          <p:nvPr/>
        </p:nvSpPr>
        <p:spPr>
          <a:xfrm>
            <a:off x="5832360" y="5392080"/>
            <a:ext cx="4104000" cy="916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600" spc="-1" strike="noStrike">
                <a:solidFill>
                  <a:srgbClr val="800000"/>
                </a:solidFill>
                <a:latin typeface="Arial"/>
              </a:rPr>
              <a:t>Current 90% CL limit: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solidFill>
                  <a:srgbClr val="800000"/>
                </a:solidFill>
                <a:latin typeface="Arial"/>
              </a:rPr>
              <a:t> </a:t>
            </a:r>
            <a:r>
              <a:rPr b="1" lang="it-IT" sz="3200" spc="-1" strike="noStrike">
                <a:solidFill>
                  <a:srgbClr val="800000"/>
                </a:solidFill>
                <a:latin typeface="Arial"/>
              </a:rPr>
              <a:t>R</a:t>
            </a:r>
            <a:r>
              <a:rPr b="1" lang="it-IT" sz="3200" spc="-1" strike="noStrike" baseline="-8000">
                <a:solidFill>
                  <a:srgbClr val="800000"/>
                </a:solidFill>
                <a:latin typeface="Symbol"/>
              </a:rPr>
              <a:t>m</a:t>
            </a:r>
            <a:r>
              <a:rPr b="1" lang="it-IT" sz="3200" spc="-1" strike="noStrike" baseline="-8000">
                <a:solidFill>
                  <a:srgbClr val="800000"/>
                </a:solidFill>
                <a:latin typeface="Arial"/>
              </a:rPr>
              <a:t>e</a:t>
            </a:r>
            <a:r>
              <a:rPr b="1" lang="it-IT" sz="3200" spc="-1" strike="noStrike">
                <a:solidFill>
                  <a:srgbClr val="800000"/>
                </a:solidFill>
                <a:latin typeface="Arial"/>
              </a:rPr>
              <a:t>&lt;7</a:t>
            </a:r>
            <a:r>
              <a:rPr b="1" lang="it-IT" sz="3200" spc="-1" strike="noStrike">
                <a:solidFill>
                  <a:srgbClr val="800000"/>
                </a:solidFill>
                <a:latin typeface="Arial"/>
                <a:ea typeface="Arial"/>
              </a:rPr>
              <a:t>·</a:t>
            </a:r>
            <a:r>
              <a:rPr b="1" lang="it-IT" sz="3200" spc="-1" strike="noStrike">
                <a:solidFill>
                  <a:srgbClr val="800000"/>
                </a:solidFill>
                <a:latin typeface="Arial"/>
                <a:ea typeface="AR PL UMing HK"/>
              </a:rPr>
              <a:t>10</a:t>
            </a:r>
            <a:r>
              <a:rPr b="1" lang="it-IT" sz="3200" spc="-1" strike="noStrike" baseline="33000">
                <a:solidFill>
                  <a:srgbClr val="800000"/>
                </a:solidFill>
                <a:latin typeface="Arial"/>
                <a:ea typeface="AR PL UMing HK"/>
              </a:rPr>
              <a:t>-13  </a:t>
            </a:r>
            <a:r>
              <a:rPr b="0" lang="it-IT" sz="2600" spc="-1" strike="noStrike" baseline="33000">
                <a:solidFill>
                  <a:srgbClr val="800000"/>
                </a:solidFill>
                <a:latin typeface="Arial"/>
                <a:ea typeface="AR PL UMing HK"/>
              </a:rPr>
              <a:t>SINDRUM II (2006)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143" name=""/>
          <p:cNvSpPr txBox="1"/>
          <p:nvPr/>
        </p:nvSpPr>
        <p:spPr>
          <a:xfrm>
            <a:off x="8028360" y="6061320"/>
            <a:ext cx="1620000" cy="431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it-IT" sz="1200" spc="-1" strike="noStrike">
                <a:solidFill>
                  <a:srgbClr val="800000"/>
                </a:solidFill>
                <a:latin typeface="Arial"/>
              </a:rPr>
              <a:t>Bertl et al. </a:t>
            </a:r>
            <a:endParaRPr b="0" lang="it-IT" sz="1200" spc="-1" strike="noStrike">
              <a:latin typeface="Arial"/>
            </a:endParaRPr>
          </a:p>
          <a:p>
            <a:pPr algn="ctr">
              <a:buNone/>
            </a:pPr>
            <a:r>
              <a:rPr b="0" lang="it-IT" sz="1200" spc="-1" strike="noStrike">
                <a:solidFill>
                  <a:srgbClr val="800000"/>
                </a:solidFill>
                <a:latin typeface="Arial"/>
              </a:rPr>
              <a:t>Eur.Phys.J.,C47,337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144" name=""/>
          <p:cNvSpPr txBox="1"/>
          <p:nvPr/>
        </p:nvSpPr>
        <p:spPr>
          <a:xfrm>
            <a:off x="1296000" y="6796080"/>
            <a:ext cx="8280000" cy="460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2600" spc="-1" strike="noStrike">
                <a:solidFill>
                  <a:srgbClr val="800000"/>
                </a:solidFill>
                <a:latin typeface="Arial"/>
              </a:rPr>
              <a:t>Mu2e goal: 5</a:t>
            </a:r>
            <a:r>
              <a:rPr b="1" lang="it-IT" sz="2600" spc="-1" strike="noStrike">
                <a:solidFill>
                  <a:srgbClr val="800000"/>
                </a:solidFill>
                <a:latin typeface="Symbol"/>
              </a:rPr>
              <a:t>s</a:t>
            </a:r>
            <a:r>
              <a:rPr b="1" lang="it-IT" sz="2600" spc="-1" strike="noStrike">
                <a:solidFill>
                  <a:srgbClr val="800000"/>
                </a:solidFill>
                <a:latin typeface="Arial"/>
              </a:rPr>
              <a:t> </a:t>
            </a:r>
            <a:r>
              <a:rPr b="1" lang="it-IT" sz="2600" spc="-1" strike="noStrike">
                <a:solidFill>
                  <a:srgbClr val="800000"/>
                </a:solidFill>
                <a:latin typeface="Arial"/>
              </a:rPr>
              <a:t>discovery or x10</a:t>
            </a:r>
            <a:r>
              <a:rPr b="1" lang="it-IT" sz="2600" spc="-1" strike="noStrike" baseline="33000">
                <a:solidFill>
                  <a:srgbClr val="800000"/>
                </a:solidFill>
                <a:latin typeface="Arial"/>
              </a:rPr>
              <a:t>4</a:t>
            </a:r>
            <a:r>
              <a:rPr b="1" lang="it-IT" sz="2600" spc="-1" strike="noStrike">
                <a:solidFill>
                  <a:srgbClr val="800000"/>
                </a:solidFill>
                <a:latin typeface="Arial"/>
              </a:rPr>
              <a:t> limit </a:t>
            </a:r>
            <a:r>
              <a:rPr b="1" lang="it-IT" sz="2600" spc="-1" strike="noStrike">
                <a:solidFill>
                  <a:srgbClr val="800000"/>
                </a:solidFill>
                <a:latin typeface="Arial"/>
              </a:rPr>
              <a:t>improvement</a:t>
            </a:r>
            <a:endParaRPr b="0" lang="it-IT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"/>
          <p:cNvSpPr txBox="1"/>
          <p:nvPr/>
        </p:nvSpPr>
        <p:spPr>
          <a:xfrm>
            <a:off x="360000" y="180000"/>
            <a:ext cx="918000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MoF status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328" name=""/>
          <p:cNvSpPr txBox="1"/>
          <p:nvPr/>
        </p:nvSpPr>
        <p:spPr>
          <a:xfrm>
            <a:off x="9581040" y="702000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87101F13-419B-44B4-9AD0-34FF5253E7C2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329" name=""/>
          <p:cNvSpPr txBox="1"/>
          <p:nvPr/>
        </p:nvSpPr>
        <p:spPr>
          <a:xfrm>
            <a:off x="180000" y="720000"/>
            <a:ext cx="10426320" cy="5625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600" spc="-1" strike="noStrike">
                <a:latin typeface="Arial"/>
              </a:rPr>
              <a:t>The FY2024 will see the start of INFN contribution to the Mu2e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operation costs.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The contribution requested to INFN is ~220K/year for the first 3 years.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After the subtraction of the in-kind contribution of spares (SIPM, FEE,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MB, DIRAC, LV/HV, Laser Head) the amount is ~130K/year.</a:t>
            </a:r>
            <a:endParaRPr b="0" lang="it-IT" sz="2600" spc="-1" strike="noStrike">
              <a:latin typeface="Arial"/>
            </a:endParaRPr>
          </a:p>
          <a:p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This can be given as in-kind contribution including also man power 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(+50% of construction costs).</a:t>
            </a:r>
            <a:endParaRPr b="0" lang="it-IT" sz="2600" spc="-1" strike="noStrike">
              <a:latin typeface="Arial"/>
            </a:endParaRPr>
          </a:p>
          <a:p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For 2024: 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- Bent crystals 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60 K + 30 K = 90 K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- Spill monitor  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11 K + 5.5K = 16.5K  (8 LYSO+PMT hodoscope)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- Vacuum flange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  5 K + 2.5K =   7.5K  (outgassing tests)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- Contingency*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    16K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Total: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  130K  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330" name=""/>
          <p:cNvSpPr txBox="1"/>
          <p:nvPr/>
        </p:nvSpPr>
        <p:spPr>
          <a:xfrm>
            <a:off x="6480" y="6372000"/>
            <a:ext cx="1061352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latin typeface="Arial"/>
              </a:rPr>
              <a:t>* This </a:t>
            </a:r>
            <a:r>
              <a:rPr b="1" lang="it-IT" sz="2400" spc="-1" strike="noStrike">
                <a:latin typeface="Arial"/>
              </a:rPr>
              <a:t>should be added as an additional request for 2024 as SJ</a:t>
            </a:r>
            <a:r>
              <a:rPr b="0" lang="it-IT" sz="2400" spc="-1" strike="noStrike">
                <a:latin typeface="Arial"/>
              </a:rPr>
              <a:t>.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It includes: costs revision, quality controls, in-kind contribution evaluation. </a:t>
            </a:r>
            <a:r>
              <a:rPr b="0" lang="it-IT" sz="1800" spc="-1" strike="noStrike">
                <a:latin typeface="Arial"/>
              </a:rPr>
              <a:t> 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ruppo 25"/>
          <p:cNvGrpSpPr/>
          <p:nvPr/>
        </p:nvGrpSpPr>
        <p:grpSpPr>
          <a:xfrm>
            <a:off x="5443200" y="3093480"/>
            <a:ext cx="2781360" cy="2126520"/>
            <a:chOff x="5443200" y="3093480"/>
            <a:chExt cx="2781360" cy="2126520"/>
          </a:xfrm>
        </p:grpSpPr>
        <p:grpSp>
          <p:nvGrpSpPr>
            <p:cNvPr id="332" name="Gruppo 23"/>
            <p:cNvGrpSpPr/>
            <p:nvPr/>
          </p:nvGrpSpPr>
          <p:grpSpPr>
            <a:xfrm>
              <a:off x="5443200" y="3315600"/>
              <a:ext cx="2781360" cy="1904400"/>
              <a:chOff x="5443200" y="3315600"/>
              <a:chExt cx="2781360" cy="1904400"/>
            </a:xfrm>
          </p:grpSpPr>
          <p:grpSp>
            <p:nvGrpSpPr>
              <p:cNvPr id="333" name="Gruppo 9"/>
              <p:cNvGrpSpPr/>
              <p:nvPr/>
            </p:nvGrpSpPr>
            <p:grpSpPr>
              <a:xfrm>
                <a:off x="5443200" y="3315600"/>
                <a:ext cx="2781360" cy="1904400"/>
                <a:chOff x="5443200" y="3315600"/>
                <a:chExt cx="2781360" cy="1904400"/>
              </a:xfrm>
            </p:grpSpPr>
            <p:pic>
              <p:nvPicPr>
                <p:cNvPr id="334" name="Picture Placeholder 1" descr="Diagram&#10;&#10;Description automatically generated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6069600" y="3315600"/>
                  <a:ext cx="2154960" cy="190404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335" name="Triangolo isoscele 11"/>
                <p:cNvSpPr/>
                <p:nvPr/>
              </p:nvSpPr>
              <p:spPr>
                <a:xfrm>
                  <a:off x="5443200" y="4568760"/>
                  <a:ext cx="1755000" cy="651240"/>
                </a:xfrm>
                <a:prstGeom prst="triangle">
                  <a:avLst>
                    <a:gd name="adj" fmla="val 0"/>
                  </a:avLst>
                </a:prstGeom>
                <a:solidFill>
                  <a:srgbClr val="ffffff"/>
                </a:solidFill>
                <a:ln w="25560">
                  <a:solidFill>
                    <a:srgbClr val="ffffff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336" name="Connettore diritto 16"/>
              <p:cNvSpPr/>
              <p:nvPr/>
            </p:nvSpPr>
            <p:spPr>
              <a:xfrm>
                <a:off x="6931080" y="4481280"/>
                <a:ext cx="856080" cy="409680"/>
              </a:xfrm>
              <a:prstGeom prst="line">
                <a:avLst/>
              </a:prstGeom>
              <a:ln w="763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7" name="Connettore diritto 20"/>
              <p:cNvSpPr/>
              <p:nvPr/>
            </p:nvSpPr>
            <p:spPr>
              <a:xfrm flipH="1" flipV="1">
                <a:off x="6847560" y="4345560"/>
                <a:ext cx="958320" cy="539640"/>
              </a:xfrm>
              <a:prstGeom prst="line">
                <a:avLst/>
              </a:prstGeom>
              <a:ln w="7632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338" name="Immagine 18" descr=""/>
              <p:cNvPicPr/>
              <p:nvPr/>
            </p:nvPicPr>
            <p:blipFill>
              <a:blip r:embed="rId2"/>
              <a:stretch/>
            </p:blipFill>
            <p:spPr>
              <a:xfrm flipH="1" rot="12301800">
                <a:off x="7781040" y="4891680"/>
                <a:ext cx="180360" cy="7848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339" name="Rettangolo 24"/>
            <p:cNvSpPr/>
            <p:nvPr/>
          </p:nvSpPr>
          <p:spPr>
            <a:xfrm>
              <a:off x="5840640" y="3093480"/>
              <a:ext cx="381240" cy="54036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40" name=""/>
          <p:cNvSpPr txBox="1"/>
          <p:nvPr/>
        </p:nvSpPr>
        <p:spPr>
          <a:xfrm>
            <a:off x="360000" y="180000"/>
            <a:ext cx="950472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Bent crystals to </a:t>
            </a:r>
            <a:r>
              <a:rPr b="1" lang="it-IT" sz="3200" spc="-1" strike="noStrike">
                <a:latin typeface="Arial"/>
              </a:rPr>
              <a:t>reduce radiation </a:t>
            </a:r>
            <a:r>
              <a:rPr b="1" lang="it-IT" sz="3200" spc="-1" strike="noStrike">
                <a:latin typeface="Arial"/>
              </a:rPr>
              <a:t>levels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341" name=""/>
          <p:cNvSpPr txBox="1"/>
          <p:nvPr/>
        </p:nvSpPr>
        <p:spPr>
          <a:xfrm>
            <a:off x="9581040" y="702000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E55EA5E9-3967-4C5B-9B1A-04B2DC2FDA9B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342" name=""/>
          <p:cNvSpPr txBox="1"/>
          <p:nvPr/>
        </p:nvSpPr>
        <p:spPr>
          <a:xfrm>
            <a:off x="360000" y="3744000"/>
            <a:ext cx="7850880" cy="3611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600" spc="-1" strike="noStrike">
                <a:latin typeface="Arial"/>
              </a:rPr>
              <a:t>Beam extraction requires an 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ElectroStatic Septum(ESS). 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The beam impact on the inner electrode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produces a large amount of radiation.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The ‘shadow’ of a bent crystal can 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reduce beam losses by a factor 3, 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allowing for an higher beam intensity!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Ferrara group is ready to deliver it by Summer 2024.</a:t>
            </a:r>
            <a:endParaRPr b="0" lang="it-IT" sz="2600" spc="-1" strike="noStrike">
              <a:latin typeface="Arial"/>
            </a:endParaRPr>
          </a:p>
          <a:p>
            <a:endParaRPr b="0" lang="it-IT" sz="14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A win-win in-kind contribution to Common Funds!</a:t>
            </a:r>
            <a:endParaRPr b="0" lang="it-IT" sz="2600" spc="-1" strike="noStrike">
              <a:latin typeface="Arial"/>
            </a:endParaRPr>
          </a:p>
        </p:txBody>
      </p:sp>
      <p:pic>
        <p:nvPicPr>
          <p:cNvPr id="343" name="Picture Placeholder 5" descr="Diagram&#10;&#10;Description automatically generated"/>
          <p:cNvPicPr/>
          <p:nvPr/>
        </p:nvPicPr>
        <p:blipFill>
          <a:blip r:embed="rId3"/>
          <a:srcRect l="0" t="-789" r="0" b="-1262"/>
          <a:stretch/>
        </p:blipFill>
        <p:spPr>
          <a:xfrm>
            <a:off x="5443200" y="997200"/>
            <a:ext cx="4408560" cy="209592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20" descr=""/>
          <p:cNvPicPr/>
          <p:nvPr/>
        </p:nvPicPr>
        <p:blipFill>
          <a:blip r:embed="rId4"/>
          <a:stretch/>
        </p:blipFill>
        <p:spPr>
          <a:xfrm>
            <a:off x="360000" y="900000"/>
            <a:ext cx="4320000" cy="2667600"/>
          </a:xfrm>
          <a:prstGeom prst="rect">
            <a:avLst/>
          </a:prstGeom>
          <a:ln w="0">
            <a:noFill/>
          </a:ln>
        </p:spPr>
      </p:pic>
      <p:sp>
        <p:nvSpPr>
          <p:cNvPr id="345" name=""/>
          <p:cNvSpPr/>
          <p:nvPr/>
        </p:nvSpPr>
        <p:spPr>
          <a:xfrm flipH="1">
            <a:off x="7877160" y="4320000"/>
            <a:ext cx="255600" cy="5400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"/>
          <p:cNvSpPr txBox="1"/>
          <p:nvPr/>
        </p:nvSpPr>
        <p:spPr>
          <a:xfrm>
            <a:off x="7953480" y="4005720"/>
            <a:ext cx="120168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00" spc="-1" strike="noStrike">
                <a:latin typeface="Arial"/>
              </a:rPr>
              <a:t>Bent crystal</a:t>
            </a:r>
            <a:endParaRPr b="0" lang="it-IT" sz="1400" spc="-1" strike="noStrike">
              <a:latin typeface="Arial"/>
            </a:endParaRPr>
          </a:p>
        </p:txBody>
      </p:sp>
      <p:pic>
        <p:nvPicPr>
          <p:cNvPr id="347" name="" descr=""/>
          <p:cNvPicPr/>
          <p:nvPr/>
        </p:nvPicPr>
        <p:blipFill>
          <a:blip r:embed="rId5"/>
          <a:stretch/>
        </p:blipFill>
        <p:spPr>
          <a:xfrm>
            <a:off x="8449200" y="4860000"/>
            <a:ext cx="2170800" cy="21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"/>
          <p:cNvSpPr txBox="1"/>
          <p:nvPr/>
        </p:nvSpPr>
        <p:spPr>
          <a:xfrm>
            <a:off x="360000" y="180000"/>
            <a:ext cx="950472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Bent crystals: </a:t>
            </a:r>
            <a:r>
              <a:rPr b="1" lang="it-IT" sz="3200" spc="-1" strike="noStrike">
                <a:latin typeface="Arial"/>
              </a:rPr>
              <a:t>change in </a:t>
            </a:r>
            <a:r>
              <a:rPr b="1" lang="it-IT" sz="3200" spc="-1" strike="noStrike">
                <a:latin typeface="Arial"/>
              </a:rPr>
              <a:t>sumitted requests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349" name=""/>
          <p:cNvSpPr txBox="1"/>
          <p:nvPr/>
        </p:nvSpPr>
        <p:spPr>
          <a:xfrm>
            <a:off x="9581040" y="702000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A37ED8E1-C430-4ECB-A83D-3CBF5D7537E7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350" name=""/>
          <p:cNvSpPr txBox="1"/>
          <p:nvPr/>
        </p:nvSpPr>
        <p:spPr>
          <a:xfrm>
            <a:off x="5254200" y="720000"/>
            <a:ext cx="5581800" cy="5625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600" spc="-1" strike="noStrike">
                <a:latin typeface="Arial"/>
              </a:rPr>
              <a:t>Since inventory item cannot be 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easily considered as an in-kind 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contribution, the requests for the 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Etcher (20K) and the interferometric 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Lens (8.5 K) will be replaced by a 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contribution of 28.5 K for the use 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and maintenace of the clean rooms.</a:t>
            </a:r>
            <a:endParaRPr b="0" lang="it-IT" sz="2600" spc="-1" strike="noStrike">
              <a:latin typeface="Arial"/>
            </a:endParaRPr>
          </a:p>
          <a:p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This corresponds to what was 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initially agreed as cost sharing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between INFN and UniFe.</a:t>
            </a:r>
            <a:endParaRPr b="0" lang="it-IT" sz="2600" spc="-1" strike="noStrike">
              <a:latin typeface="Arial"/>
            </a:endParaRPr>
          </a:p>
          <a:p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The total request for the bent 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crystals will still be 60K.</a:t>
            </a:r>
            <a:endParaRPr b="0" lang="it-IT" sz="26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  </a:t>
            </a:r>
            <a:endParaRPr b="0" lang="it-IT" sz="2600" spc="-1" strike="noStrike">
              <a:latin typeface="Arial"/>
            </a:endParaRPr>
          </a:p>
        </p:txBody>
      </p:sp>
      <p:pic>
        <p:nvPicPr>
          <p:cNvPr id="351" name="Immagine 8" descr="Immagine che contiene interni, pavimento, parete, soffitto&#10;&#10;Descrizione generata automaticamente"/>
          <p:cNvPicPr/>
          <p:nvPr/>
        </p:nvPicPr>
        <p:blipFill>
          <a:blip r:embed="rId1"/>
          <a:stretch/>
        </p:blipFill>
        <p:spPr>
          <a:xfrm>
            <a:off x="54360" y="2863080"/>
            <a:ext cx="5157360" cy="2159640"/>
          </a:xfrm>
          <a:prstGeom prst="rect">
            <a:avLst/>
          </a:prstGeom>
          <a:ln w="0">
            <a:noFill/>
          </a:ln>
        </p:spPr>
      </p:pic>
      <p:pic>
        <p:nvPicPr>
          <p:cNvPr id="352" name="Immagine 9" descr="Immagine che contiene interni, soffitto, pavimento, stanza&#10;&#10;Descrizione generata automaticamente"/>
          <p:cNvPicPr/>
          <p:nvPr/>
        </p:nvPicPr>
        <p:blipFill>
          <a:blip r:embed="rId2"/>
          <a:srcRect l="0" t="18441" r="0" b="15811"/>
          <a:stretch/>
        </p:blipFill>
        <p:spPr>
          <a:xfrm>
            <a:off x="54360" y="4998600"/>
            <a:ext cx="5157360" cy="2201400"/>
          </a:xfrm>
          <a:prstGeom prst="rect">
            <a:avLst/>
          </a:prstGeom>
          <a:ln w="0">
            <a:noFill/>
          </a:ln>
        </p:spPr>
      </p:pic>
      <p:pic>
        <p:nvPicPr>
          <p:cNvPr id="353" name="Immagine 11" descr="Immagine che contiene pavimento, interni, parete, soffitto&#10;&#10;Descrizione generata automaticamente"/>
          <p:cNvPicPr/>
          <p:nvPr/>
        </p:nvPicPr>
        <p:blipFill>
          <a:blip r:embed="rId3"/>
          <a:srcRect l="3153" t="21323" r="4710" b="15459"/>
          <a:stretch/>
        </p:blipFill>
        <p:spPr>
          <a:xfrm>
            <a:off x="62640" y="723960"/>
            <a:ext cx="5157360" cy="21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"/>
          <p:cNvSpPr txBox="1"/>
          <p:nvPr/>
        </p:nvSpPr>
        <p:spPr>
          <a:xfrm>
            <a:off x="360000" y="180000"/>
            <a:ext cx="896652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The Mu2e upgrade </a:t>
            </a:r>
            <a:r>
              <a:rPr b="1" lang="it-IT" sz="3200" spc="-1" strike="noStrike">
                <a:latin typeface="Arial"/>
              </a:rPr>
              <a:t>proposal: Mu2e-2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355" name=""/>
          <p:cNvSpPr txBox="1"/>
          <p:nvPr/>
        </p:nvSpPr>
        <p:spPr>
          <a:xfrm>
            <a:off x="9581040" y="702000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6FAD23C8-CA9C-4FF9-98AB-86C8DA2349EF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356" name=""/>
          <p:cNvSpPr txBox="1"/>
          <p:nvPr/>
        </p:nvSpPr>
        <p:spPr>
          <a:xfrm>
            <a:off x="147960" y="900000"/>
            <a:ext cx="10112040" cy="6581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latin typeface="Arial"/>
              </a:rPr>
              <a:t>The PIP-II upgrade of Fermilab accelerator will allow to have an higher intensity muon beam increasing by a factor 10 Mu2e statistical error.  </a:t>
            </a:r>
            <a:endParaRPr b="0" lang="it-IT" sz="24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2400" spc="-1" strike="noStrike">
                <a:latin typeface="Arial"/>
                <a:ea typeface="Noto Sans CJK SC"/>
              </a:rPr>
              <a:t>A relatively cheap upgrade of Mu2e apparatus, saving the superconducting solenoids, have been included in the Snow Mass program in March 2022  </a:t>
            </a:r>
            <a:r>
              <a:rPr b="0" lang="it-IT" sz="2200" spc="-1" strike="noStrike">
                <a:latin typeface="Arial"/>
              </a:rPr>
              <a:t>(arxiv 2203:07569).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2200" spc="-1" strike="noStrike">
                <a:latin typeface="Arial"/>
              </a:rPr>
              <a:t>A dedicated workshop has been held in Caltech in March 2023 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2200" spc="-1" strike="noStrike">
                <a:latin typeface="Arial"/>
              </a:rPr>
              <a:t>(</a:t>
            </a:r>
            <a:r>
              <a:rPr b="0" lang="it-IT" sz="2000" spc="-1" strike="noStrike">
                <a:latin typeface="Arial"/>
                <a:hlinkClick r:id="rId1"/>
              </a:rPr>
              <a:t>https://indico.fnal.gov/event/57834</a:t>
            </a:r>
            <a:r>
              <a:rPr b="0" lang="it-IT" sz="2000" spc="-1" strike="noStrike">
                <a:latin typeface="Arial"/>
              </a:rPr>
              <a:t>)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1200" spc="-1" strike="noStrike">
                <a:latin typeface="Arial"/>
              </a:rPr>
              <a:t> </a:t>
            </a:r>
            <a:endParaRPr b="0" lang="it-IT" sz="1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</a:rPr>
              <a:t>The proposal has been submitted to the Fermilab Phisycs Advisory Committee in June 2023 </a:t>
            </a:r>
            <a:endParaRPr b="0" lang="it-IT" sz="22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The proposal discuss possible improvements of the accelerator, of the target and of the detectors (tracker, CRV e ECAL) to deal with the increased rate of particles and radiation levels.</a:t>
            </a:r>
            <a:endParaRPr b="0" lang="it-IT" sz="24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Our Mu2e collaborators consider natural an involvement of INFN in this upgrade. Can certainly be a good occasion for INFN to keep an important collaboration with Fermilab at a reasonable cost.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"/>
          <p:cNvSpPr txBox="1"/>
          <p:nvPr/>
        </p:nvSpPr>
        <p:spPr>
          <a:xfrm>
            <a:off x="360000" y="180000"/>
            <a:ext cx="896652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Mu2e-2 calorimeter: LYSO proposal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358" name=""/>
          <p:cNvSpPr txBox="1"/>
          <p:nvPr/>
        </p:nvSpPr>
        <p:spPr>
          <a:xfrm>
            <a:off x="9581040" y="702000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D8D54909-4F92-4E68-9CD5-F2D93F0E5A87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359" name=""/>
          <p:cNvSpPr txBox="1"/>
          <p:nvPr/>
        </p:nvSpPr>
        <p:spPr>
          <a:xfrm>
            <a:off x="328320" y="792360"/>
            <a:ext cx="10004040" cy="501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latin typeface="Arial"/>
              </a:rPr>
              <a:t>In Mu2e-2, we expect x10 increase in n-fluence up to 10</a:t>
            </a:r>
            <a:r>
              <a:rPr b="0" lang="it-IT" sz="2400" spc="-1" strike="noStrike" baseline="33000">
                <a:latin typeface="Arial"/>
              </a:rPr>
              <a:t>13</a:t>
            </a:r>
            <a:r>
              <a:rPr b="0" lang="it-IT" sz="2400" spc="-1" strike="noStrike">
                <a:latin typeface="Arial"/>
              </a:rPr>
              <a:t> n/cm</a:t>
            </a:r>
            <a:r>
              <a:rPr b="0" lang="it-IT" sz="2400" spc="-1" strike="noStrike" baseline="33000">
                <a:latin typeface="Arial"/>
              </a:rPr>
              <a:t>2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360" name="" descr=""/>
          <p:cNvPicPr/>
          <p:nvPr/>
        </p:nvPicPr>
        <p:blipFill>
          <a:blip r:embed="rId1"/>
          <a:stretch/>
        </p:blipFill>
        <p:spPr>
          <a:xfrm>
            <a:off x="7920000" y="1150200"/>
            <a:ext cx="1728000" cy="1781640"/>
          </a:xfrm>
          <a:prstGeom prst="rect">
            <a:avLst/>
          </a:prstGeom>
          <a:ln w="0">
            <a:noFill/>
          </a:ln>
        </p:spPr>
      </p:pic>
      <p:sp>
        <p:nvSpPr>
          <p:cNvPr id="361" name=""/>
          <p:cNvSpPr txBox="1"/>
          <p:nvPr/>
        </p:nvSpPr>
        <p:spPr>
          <a:xfrm>
            <a:off x="4140000" y="1368000"/>
            <a:ext cx="3420000" cy="1451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latin typeface="Arial"/>
              </a:rPr>
              <a:t>SiPMs with pixel 10 or 15 </a:t>
            </a:r>
            <a:r>
              <a:rPr b="0" lang="it-IT" sz="2400" spc="-1" strike="noStrike">
                <a:latin typeface="Symbol"/>
              </a:rPr>
              <a:t>m</a:t>
            </a:r>
            <a:r>
              <a:rPr b="0" lang="it-IT" sz="2400" spc="-1" strike="noStrike">
                <a:latin typeface="Arial"/>
              </a:rPr>
              <a:t>m can survive but they have a lower PDE 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Hamatsu &amp; FBK R&amp;D 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362" name="" descr=""/>
          <p:cNvPicPr/>
          <p:nvPr/>
        </p:nvPicPr>
        <p:blipFill>
          <a:blip r:embed="rId2"/>
          <a:stretch/>
        </p:blipFill>
        <p:spPr>
          <a:xfrm>
            <a:off x="272880" y="1260000"/>
            <a:ext cx="3687120" cy="1467360"/>
          </a:xfrm>
          <a:prstGeom prst="rect">
            <a:avLst/>
          </a:prstGeom>
          <a:ln w="0">
            <a:noFill/>
          </a:ln>
        </p:spPr>
      </p:pic>
      <p:pic>
        <p:nvPicPr>
          <p:cNvPr id="363" name="" descr=""/>
          <p:cNvPicPr/>
          <p:nvPr/>
        </p:nvPicPr>
        <p:blipFill>
          <a:blip r:embed="rId3"/>
          <a:stretch/>
        </p:blipFill>
        <p:spPr>
          <a:xfrm>
            <a:off x="180000" y="4491360"/>
            <a:ext cx="3668760" cy="1448640"/>
          </a:xfrm>
          <a:prstGeom prst="rect">
            <a:avLst/>
          </a:prstGeom>
          <a:ln w="0">
            <a:noFill/>
          </a:ln>
        </p:spPr>
      </p:pic>
      <p:sp>
        <p:nvSpPr>
          <p:cNvPr id="364" name=""/>
          <p:cNvSpPr txBox="1"/>
          <p:nvPr/>
        </p:nvSpPr>
        <p:spPr>
          <a:xfrm>
            <a:off x="3960000" y="4500360"/>
            <a:ext cx="5220000" cy="1340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200" spc="-1" strike="noStrike">
                <a:latin typeface="Arial"/>
              </a:rPr>
              <a:t>FEE would be connected to SiPMs via a coaxial cable to reduce radiation levels. A synergic R&amp;D for muon collider </a:t>
            </a:r>
            <a:r>
              <a:rPr b="0" lang="it-IT" sz="1600" spc="-1" strike="noStrike">
                <a:latin typeface="Arial"/>
              </a:rPr>
              <a:t>(CRILIN and NEXT-100)</a:t>
            </a:r>
            <a:r>
              <a:rPr b="0" lang="it-IT" sz="2200" spc="-1" strike="noStrike">
                <a:latin typeface="Arial"/>
              </a:rPr>
              <a:t> is already ongoing</a:t>
            </a:r>
            <a:endParaRPr b="0" lang="it-IT" sz="2200" spc="-1" strike="noStrike">
              <a:latin typeface="Arial"/>
            </a:endParaRPr>
          </a:p>
        </p:txBody>
      </p:sp>
      <p:pic>
        <p:nvPicPr>
          <p:cNvPr id="365" name="" descr=""/>
          <p:cNvPicPr/>
          <p:nvPr/>
        </p:nvPicPr>
        <p:blipFill>
          <a:blip r:embed="rId4"/>
          <a:stretch/>
        </p:blipFill>
        <p:spPr>
          <a:xfrm>
            <a:off x="9310680" y="4680000"/>
            <a:ext cx="769320" cy="1332360"/>
          </a:xfrm>
          <a:prstGeom prst="rect">
            <a:avLst/>
          </a:prstGeom>
          <a:ln w="0">
            <a:noFill/>
          </a:ln>
        </p:spPr>
      </p:pic>
      <p:pic>
        <p:nvPicPr>
          <p:cNvPr id="366" name="" descr=""/>
          <p:cNvPicPr/>
          <p:nvPr/>
        </p:nvPicPr>
        <p:blipFill>
          <a:blip r:embed="rId5"/>
          <a:srcRect l="25087" t="18569" r="20130" b="31028"/>
          <a:stretch/>
        </p:blipFill>
        <p:spPr>
          <a:xfrm>
            <a:off x="180360" y="2880000"/>
            <a:ext cx="2159640" cy="1439640"/>
          </a:xfrm>
          <a:prstGeom prst="rect">
            <a:avLst/>
          </a:prstGeom>
          <a:ln w="0">
            <a:noFill/>
          </a:ln>
        </p:spPr>
      </p:pic>
      <p:sp>
        <p:nvSpPr>
          <p:cNvPr id="367" name=""/>
          <p:cNvSpPr txBox="1"/>
          <p:nvPr/>
        </p:nvSpPr>
        <p:spPr>
          <a:xfrm>
            <a:off x="2520000" y="2916000"/>
            <a:ext cx="4860000" cy="1449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latin typeface="Arial"/>
              </a:rPr>
              <a:t>Short </a:t>
            </a:r>
            <a:r>
              <a:rPr b="0" lang="it-IT" sz="2400" spc="-1" strike="noStrike">
                <a:latin typeface="Arial"/>
              </a:rPr>
              <a:t>LYSO </a:t>
            </a:r>
            <a:r>
              <a:rPr b="0" lang="it-IT" sz="2400" spc="-1" strike="noStrike">
                <a:latin typeface="Arial"/>
              </a:rPr>
              <a:t>crystals </a:t>
            </a:r>
            <a:r>
              <a:rPr b="0" lang="it-IT" sz="1800" spc="-1" strike="noStrike">
                <a:latin typeface="Arial"/>
              </a:rPr>
              <a:t>(34x34x8</a:t>
            </a:r>
            <a:r>
              <a:rPr b="0" lang="it-IT" sz="1800" spc="-1" strike="noStrike">
                <a:latin typeface="Arial"/>
              </a:rPr>
              <a:t>0 mm</a:t>
            </a:r>
            <a:r>
              <a:rPr b="0" lang="it-IT" sz="1800" spc="-1" strike="noStrike" baseline="33000">
                <a:latin typeface="Arial"/>
              </a:rPr>
              <a:t>3</a:t>
            </a:r>
            <a:r>
              <a:rPr b="0" lang="it-IT" sz="1800" spc="-1" strike="noStrike">
                <a:latin typeface="Arial"/>
              </a:rPr>
              <a:t>)</a:t>
            </a:r>
            <a:endParaRPr b="0" lang="it-IT" sz="18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can </a:t>
            </a:r>
            <a:r>
              <a:rPr b="0" lang="it-IT" sz="2400" spc="-1" strike="noStrike">
                <a:latin typeface="Arial"/>
              </a:rPr>
              <a:t>provide </a:t>
            </a:r>
            <a:r>
              <a:rPr b="0" lang="it-IT" sz="2400" spc="-1" strike="noStrike">
                <a:latin typeface="Arial"/>
              </a:rPr>
              <a:t>a rad </a:t>
            </a:r>
            <a:r>
              <a:rPr b="0" lang="it-IT" sz="2400" spc="-1" strike="noStrike">
                <a:latin typeface="Arial"/>
              </a:rPr>
              <a:t>hard </a:t>
            </a:r>
            <a:r>
              <a:rPr b="0" lang="it-IT" sz="2400" spc="-1" strike="noStrike">
                <a:latin typeface="Arial"/>
              </a:rPr>
              <a:t>solutio</a:t>
            </a:r>
            <a:r>
              <a:rPr b="0" lang="it-IT" sz="2400" spc="-1" strike="noStrike">
                <a:latin typeface="Arial"/>
              </a:rPr>
              <a:t>n at a </a:t>
            </a:r>
            <a:r>
              <a:rPr b="0" lang="it-IT" sz="2400" spc="-1" strike="noStrike">
                <a:latin typeface="Arial"/>
              </a:rPr>
              <a:t>reason</a:t>
            </a:r>
            <a:r>
              <a:rPr b="0" lang="it-IT" sz="2400" spc="-1" strike="noStrike">
                <a:latin typeface="Arial"/>
              </a:rPr>
              <a:t>able </a:t>
            </a:r>
            <a:r>
              <a:rPr b="0" lang="it-IT" sz="2400" spc="-1" strike="noStrike">
                <a:latin typeface="Arial"/>
              </a:rPr>
              <a:t>cost </a:t>
            </a:r>
            <a:r>
              <a:rPr b="0" lang="it-IT" sz="2400" spc="-1" strike="noStrike">
                <a:latin typeface="Arial"/>
              </a:rPr>
              <a:t>(x2 </a:t>
            </a:r>
            <a:r>
              <a:rPr b="0" lang="it-IT" sz="2400" spc="-1" strike="noStrike">
                <a:latin typeface="Arial"/>
              </a:rPr>
              <a:t>BaF</a:t>
            </a:r>
            <a:r>
              <a:rPr b="0" lang="it-IT" sz="2400" spc="-1" strike="noStrike" baseline="-8000">
                <a:latin typeface="Arial"/>
              </a:rPr>
              <a:t>2</a:t>
            </a:r>
            <a:r>
              <a:rPr b="0" lang="it-IT" sz="2400" spc="-1" strike="noStrike">
                <a:latin typeface="Arial"/>
              </a:rPr>
              <a:t>)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Emissi</a:t>
            </a:r>
            <a:r>
              <a:rPr b="0" lang="it-IT" sz="2400" spc="-1" strike="noStrike">
                <a:latin typeface="Arial"/>
              </a:rPr>
              <a:t>on </a:t>
            </a:r>
            <a:r>
              <a:rPr b="0" lang="it-IT" sz="2400" spc="-1" strike="noStrike">
                <a:latin typeface="Arial"/>
              </a:rPr>
              <a:t>time: </a:t>
            </a:r>
            <a:r>
              <a:rPr b="0" lang="it-IT" sz="2400" spc="-1" strike="noStrike">
                <a:latin typeface="Arial"/>
              </a:rPr>
              <a:t>40 ns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368" name="" descr=""/>
          <p:cNvPicPr/>
          <p:nvPr/>
        </p:nvPicPr>
        <p:blipFill>
          <a:blip r:embed="rId6"/>
          <a:stretch/>
        </p:blipFill>
        <p:spPr>
          <a:xfrm>
            <a:off x="7317360" y="2988720"/>
            <a:ext cx="2798640" cy="1511280"/>
          </a:xfrm>
          <a:prstGeom prst="rect">
            <a:avLst/>
          </a:prstGeom>
          <a:ln w="0">
            <a:noFill/>
          </a:ln>
        </p:spPr>
      </p:pic>
      <p:sp>
        <p:nvSpPr>
          <p:cNvPr id="369" name=""/>
          <p:cNvSpPr txBox="1"/>
          <p:nvPr/>
        </p:nvSpPr>
        <p:spPr>
          <a:xfrm>
            <a:off x="180000" y="6039720"/>
            <a:ext cx="10080000" cy="1340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200" spc="-1" strike="noStrike">
                <a:latin typeface="Arial"/>
              </a:rPr>
              <a:t>Proposed R&amp;D for 2024: </a:t>
            </a:r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</a:rPr>
              <a:t>- support design with simulation (required signal width vs pileup)</a:t>
            </a:r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</a:rPr>
              <a:t>- test a 2x2 array of 6x6 mm</a:t>
            </a:r>
            <a:r>
              <a:rPr b="0" lang="it-IT" sz="2200" spc="-1" strike="noStrike" baseline="33000">
                <a:latin typeface="Arial"/>
              </a:rPr>
              <a:t>2</a:t>
            </a:r>
            <a:r>
              <a:rPr b="0" lang="it-IT" sz="2200" spc="-1" strike="noStrike">
                <a:latin typeface="Arial"/>
              </a:rPr>
              <a:t> SiPM with 10 </a:t>
            </a:r>
            <a:r>
              <a:rPr b="0" lang="it-IT" sz="2200" spc="-1" strike="noStrike">
                <a:latin typeface="Symbol"/>
              </a:rPr>
              <a:t>m</a:t>
            </a:r>
            <a:r>
              <a:rPr b="0" lang="it-IT" sz="2200" spc="-1" strike="noStrike">
                <a:latin typeface="Arial"/>
              </a:rPr>
              <a:t>m pixel</a:t>
            </a:r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  <a:ea typeface="Noto Sans CJK SC"/>
              </a:rPr>
              <a:t>- build a PCB to read 16 3</a:t>
            </a:r>
            <a:r>
              <a:rPr b="0" lang="it-IT" sz="2200" spc="-1" strike="noStrike">
                <a:latin typeface="Arial"/>
              </a:rPr>
              <a:t>x3 mm</a:t>
            </a:r>
            <a:r>
              <a:rPr b="0" lang="it-IT" sz="2200" spc="-1" strike="noStrike" baseline="33000">
                <a:latin typeface="Arial"/>
              </a:rPr>
              <a:t>2 </a:t>
            </a:r>
            <a:r>
              <a:rPr b="0" lang="it-IT" sz="2200" spc="-1" strike="noStrike">
                <a:latin typeface="Arial"/>
              </a:rPr>
              <a:t>SiPMs   </a:t>
            </a:r>
            <a:endParaRPr b="0" lang="it-IT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" descr=""/>
          <p:cNvPicPr/>
          <p:nvPr/>
        </p:nvPicPr>
        <p:blipFill>
          <a:blip r:embed="rId1"/>
          <a:stretch/>
        </p:blipFill>
        <p:spPr>
          <a:xfrm>
            <a:off x="0" y="3967200"/>
            <a:ext cx="3447720" cy="2018880"/>
          </a:xfrm>
          <a:prstGeom prst="rect">
            <a:avLst/>
          </a:prstGeom>
          <a:ln w="0">
            <a:noFill/>
          </a:ln>
        </p:spPr>
      </p:pic>
      <p:sp>
        <p:nvSpPr>
          <p:cNvPr id="371" name=""/>
          <p:cNvSpPr txBox="1"/>
          <p:nvPr/>
        </p:nvSpPr>
        <p:spPr>
          <a:xfrm>
            <a:off x="360000" y="180000"/>
            <a:ext cx="900288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Mu2e-2 calorimeter: BaF</a:t>
            </a:r>
            <a:r>
              <a:rPr b="1" lang="it-IT" sz="3200" spc="-1" strike="noStrike" baseline="-8000">
                <a:latin typeface="Arial"/>
              </a:rPr>
              <a:t>2</a:t>
            </a:r>
            <a:r>
              <a:rPr b="1" lang="it-IT" sz="3200" spc="-1" strike="noStrike">
                <a:latin typeface="Arial"/>
              </a:rPr>
              <a:t> alternative proposal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372" name=""/>
          <p:cNvSpPr txBox="1"/>
          <p:nvPr/>
        </p:nvSpPr>
        <p:spPr>
          <a:xfrm>
            <a:off x="9581040" y="702000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B94C9733-C3D7-45DD-95ED-DE0401BE123A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373" name=""/>
          <p:cNvSpPr txBox="1"/>
          <p:nvPr/>
        </p:nvSpPr>
        <p:spPr>
          <a:xfrm>
            <a:off x="327960" y="684000"/>
            <a:ext cx="3812040" cy="2815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200" spc="-1" strike="noStrike">
                <a:latin typeface="Arial"/>
              </a:rPr>
              <a:t>BaF</a:t>
            </a:r>
            <a:r>
              <a:rPr b="0" lang="it-IT" sz="2200" spc="-1" strike="noStrike" baseline="-8000">
                <a:latin typeface="Arial"/>
              </a:rPr>
              <a:t>2</a:t>
            </a:r>
            <a:r>
              <a:rPr b="0" lang="it-IT" sz="2200" spc="-1" strike="noStrike">
                <a:latin typeface="Arial"/>
              </a:rPr>
              <a:t> was the baseline also for Mu2e: it has a very fast component (0.6 ns) but an unacceptable dominating slow component (630 ns) that needs to be suppressed.</a:t>
            </a:r>
            <a:endParaRPr b="0" lang="it-IT" sz="2200" spc="-1" strike="noStrike">
              <a:latin typeface="Arial"/>
            </a:endParaRPr>
          </a:p>
          <a:p>
            <a:r>
              <a:rPr b="0" lang="it-IT" sz="2000" spc="-1" strike="noStrike">
                <a:latin typeface="Arial"/>
              </a:rPr>
              <a:t>A long and expensive R&amp;D to incorporate a filter in the sensor is going on (Caltech/JPL/FBK) 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374" name="" descr=""/>
          <p:cNvPicPr/>
          <p:nvPr/>
        </p:nvPicPr>
        <p:blipFill>
          <a:blip r:embed="rId2"/>
          <a:stretch/>
        </p:blipFill>
        <p:spPr>
          <a:xfrm>
            <a:off x="4074120" y="900000"/>
            <a:ext cx="2893320" cy="2340000"/>
          </a:xfrm>
          <a:prstGeom prst="rect">
            <a:avLst/>
          </a:prstGeom>
          <a:ln w="0">
            <a:noFill/>
          </a:ln>
        </p:spPr>
      </p:pic>
      <p:grpSp>
        <p:nvGrpSpPr>
          <p:cNvPr id="375" name=""/>
          <p:cNvGrpSpPr/>
          <p:nvPr/>
        </p:nvGrpSpPr>
        <p:grpSpPr>
          <a:xfrm>
            <a:off x="7074000" y="1244160"/>
            <a:ext cx="3366000" cy="1923840"/>
            <a:chOff x="7074000" y="1244160"/>
            <a:chExt cx="3366000" cy="1923840"/>
          </a:xfrm>
        </p:grpSpPr>
        <p:pic>
          <p:nvPicPr>
            <p:cNvPr id="376" name="" descr=""/>
            <p:cNvPicPr/>
            <p:nvPr/>
          </p:nvPicPr>
          <p:blipFill>
            <a:blip r:embed="rId3"/>
            <a:srcRect l="0" t="-613" r="0" b="0"/>
            <a:stretch/>
          </p:blipFill>
          <p:spPr>
            <a:xfrm>
              <a:off x="7074000" y="1355760"/>
              <a:ext cx="3366000" cy="181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7" name=""/>
            <p:cNvSpPr/>
            <p:nvPr/>
          </p:nvSpPr>
          <p:spPr>
            <a:xfrm>
              <a:off x="7347960" y="1244160"/>
              <a:ext cx="3092040" cy="1285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8" name=""/>
            <p:cNvSpPr/>
            <p:nvPr/>
          </p:nvSpPr>
          <p:spPr>
            <a:xfrm>
              <a:off x="7490880" y="1372680"/>
              <a:ext cx="2899080" cy="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79" name=""/>
          <p:cNvSpPr txBox="1"/>
          <p:nvPr/>
        </p:nvSpPr>
        <p:spPr>
          <a:xfrm>
            <a:off x="7503840" y="668520"/>
            <a:ext cx="301176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1800" spc="-1" strike="noStrike">
                <a:latin typeface="Arial"/>
              </a:rPr>
              <a:t>Radiation hardness is ok after an initial loss of ~40%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80" name=""/>
          <p:cNvSpPr txBox="1"/>
          <p:nvPr/>
        </p:nvSpPr>
        <p:spPr>
          <a:xfrm>
            <a:off x="328320" y="3564000"/>
            <a:ext cx="7951680" cy="402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200" spc="-1" strike="noStrike">
                <a:latin typeface="Arial"/>
              </a:rPr>
              <a:t>Altern</a:t>
            </a:r>
            <a:r>
              <a:rPr b="0" lang="it-IT" sz="2200" spc="-1" strike="noStrike">
                <a:latin typeface="Arial"/>
              </a:rPr>
              <a:t>ative </a:t>
            </a:r>
            <a:r>
              <a:rPr b="0" lang="it-IT" sz="2200" spc="-1" strike="noStrike">
                <a:latin typeface="Arial"/>
              </a:rPr>
              <a:t>R&amp;D </a:t>
            </a:r>
            <a:r>
              <a:rPr b="0" lang="it-IT" sz="2200" spc="-1" strike="noStrike">
                <a:latin typeface="Arial"/>
              </a:rPr>
              <a:t>propo</a:t>
            </a:r>
            <a:r>
              <a:rPr b="0" lang="it-IT" sz="2200" spc="-1" strike="noStrike">
                <a:latin typeface="Arial"/>
              </a:rPr>
              <a:t>sal: </a:t>
            </a:r>
            <a:r>
              <a:rPr b="1" lang="it-IT" sz="2200" spc="-1" strike="noStrike">
                <a:latin typeface="Arial"/>
              </a:rPr>
              <a:t>dichr</a:t>
            </a:r>
            <a:r>
              <a:rPr b="1" lang="it-IT" sz="2200" spc="-1" strike="noStrike">
                <a:latin typeface="Arial"/>
              </a:rPr>
              <a:t>oic </a:t>
            </a:r>
            <a:r>
              <a:rPr b="1" lang="it-IT" sz="2200" spc="-1" strike="noStrike">
                <a:latin typeface="Arial"/>
              </a:rPr>
              <a:t>filter+ </a:t>
            </a:r>
            <a:r>
              <a:rPr b="1" lang="it-IT" sz="2200" spc="-1" strike="noStrike">
                <a:latin typeface="Arial"/>
              </a:rPr>
              <a:t>photo</a:t>
            </a:r>
            <a:r>
              <a:rPr b="1" lang="it-IT" sz="2200" spc="-1" strike="noStrike">
                <a:latin typeface="Arial"/>
              </a:rPr>
              <a:t>n trap</a:t>
            </a:r>
            <a:endParaRPr b="0" lang="it-IT" sz="2200" spc="-1" strike="noStrike">
              <a:latin typeface="Arial"/>
            </a:endParaRPr>
          </a:p>
        </p:txBody>
      </p:sp>
      <p:pic>
        <p:nvPicPr>
          <p:cNvPr id="381" name="" descr=""/>
          <p:cNvPicPr/>
          <p:nvPr/>
        </p:nvPicPr>
        <p:blipFill>
          <a:blip r:embed="rId4"/>
          <a:stretch/>
        </p:blipFill>
        <p:spPr>
          <a:xfrm>
            <a:off x="3727440" y="4356000"/>
            <a:ext cx="3031560" cy="1260000"/>
          </a:xfrm>
          <a:prstGeom prst="rect">
            <a:avLst/>
          </a:prstGeom>
          <a:ln w="0">
            <a:noFill/>
          </a:ln>
        </p:spPr>
      </p:pic>
      <p:sp>
        <p:nvSpPr>
          <p:cNvPr id="382" name=""/>
          <p:cNvSpPr txBox="1"/>
          <p:nvPr/>
        </p:nvSpPr>
        <p:spPr>
          <a:xfrm>
            <a:off x="3301920" y="4536000"/>
            <a:ext cx="51156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200" spc="-1" strike="noStrike">
                <a:latin typeface="Arial"/>
              </a:rPr>
              <a:t>filter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383" name=""/>
          <p:cNvSpPr txBox="1"/>
          <p:nvPr/>
        </p:nvSpPr>
        <p:spPr>
          <a:xfrm>
            <a:off x="3121920" y="5184000"/>
            <a:ext cx="686520" cy="232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000" spc="-1" strike="noStrike">
                <a:latin typeface="Arial"/>
              </a:rPr>
              <a:t>reflector</a:t>
            </a:r>
            <a:endParaRPr b="0" lang="it-IT" sz="1000" spc="-1" strike="noStrike">
              <a:latin typeface="Arial"/>
            </a:endParaRPr>
          </a:p>
        </p:txBody>
      </p:sp>
      <p:pic>
        <p:nvPicPr>
          <p:cNvPr id="384" name="" descr=""/>
          <p:cNvPicPr/>
          <p:nvPr/>
        </p:nvPicPr>
        <p:blipFill>
          <a:blip r:embed="rId5"/>
          <a:stretch/>
        </p:blipFill>
        <p:spPr>
          <a:xfrm>
            <a:off x="7306200" y="3966840"/>
            <a:ext cx="2629080" cy="1793160"/>
          </a:xfrm>
          <a:prstGeom prst="rect">
            <a:avLst/>
          </a:prstGeom>
          <a:ln w="0">
            <a:noFill/>
          </a:ln>
        </p:spPr>
      </p:pic>
      <p:sp>
        <p:nvSpPr>
          <p:cNvPr id="385" name=""/>
          <p:cNvSpPr txBox="1"/>
          <p:nvPr/>
        </p:nvSpPr>
        <p:spPr>
          <a:xfrm>
            <a:off x="7200000" y="5760000"/>
            <a:ext cx="298188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1400" spc="-1" strike="noStrike">
                <a:latin typeface="Arial"/>
              </a:rPr>
              <a:t>A phototrap prototype with 5% PDE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386" name=""/>
          <p:cNvSpPr txBox="1"/>
          <p:nvPr/>
        </p:nvSpPr>
        <p:spPr>
          <a:xfrm>
            <a:off x="180000" y="6040080"/>
            <a:ext cx="10080000" cy="1340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200" spc="-1" strike="noStrike">
                <a:latin typeface="Arial"/>
              </a:rPr>
              <a:t>Proposed R&amp;D for 2024: </a:t>
            </a:r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</a:rPr>
              <a:t>- procure and test different combinations of filters and WLS </a:t>
            </a:r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</a:rPr>
              <a:t>- build a prototype to evaluate Light Collection and timing</a:t>
            </a:r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  <a:ea typeface="Noto Sans CJK SC"/>
              </a:rPr>
              <a:t>- build a PCB to host SiPMs, shaper and amplifier</a:t>
            </a:r>
            <a:endParaRPr b="0" lang="it-IT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"/>
          <p:cNvSpPr txBox="1"/>
          <p:nvPr/>
        </p:nvSpPr>
        <p:spPr>
          <a:xfrm>
            <a:off x="360000" y="180000"/>
            <a:ext cx="900936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European projects: summary of contributions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388" name=""/>
          <p:cNvSpPr txBox="1"/>
          <p:nvPr/>
        </p:nvSpPr>
        <p:spPr>
          <a:xfrm>
            <a:off x="9581040" y="702000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7A0491D9-A06E-4DB2-8BE6-3B94459272B0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graphicFrame>
        <p:nvGraphicFramePr>
          <p:cNvPr id="389" name=""/>
          <p:cNvGraphicFramePr/>
          <p:nvPr/>
        </p:nvGraphicFramePr>
        <p:xfrm>
          <a:off x="335880" y="938880"/>
          <a:ext cx="10079280" cy="2833200"/>
        </p:xfrm>
        <a:graphic>
          <a:graphicData uri="http://schemas.openxmlformats.org/drawingml/2006/table">
            <a:tbl>
              <a:tblPr/>
              <a:tblGrid>
                <a:gridCol w="940680"/>
                <a:gridCol w="1218960"/>
                <a:gridCol w="1017360"/>
                <a:gridCol w="891360"/>
                <a:gridCol w="1054800"/>
                <a:gridCol w="911520"/>
                <a:gridCol w="870480"/>
                <a:gridCol w="1014120"/>
                <a:gridCol w="1188000"/>
                <a:gridCol w="972360"/>
              </a:tblGrid>
              <a:tr h="861840">
                <a:tc rowSpan="2"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1" lang="it-IT" sz="2000" spc="-1" strike="noStrike">
                          <a:solidFill>
                            <a:srgbClr val="c9211e"/>
                          </a:solidFill>
                          <a:latin typeface="Arial"/>
                        </a:rPr>
                        <a:t>2022</a:t>
                      </a:r>
                      <a:endParaRPr b="0" lang="it-IT" sz="2000" spc="-1" strike="noStrike"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rowSpan="2"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1" lang="it-IT" sz="1800" spc="-1" strike="noStrike">
                          <a:latin typeface="Arial"/>
                        </a:rPr>
                        <a:t>Returned </a:t>
                      </a:r>
                      <a:endParaRPr b="1" lang="it-IT" sz="1800" spc="-1" strike="noStrike">
                        <a:latin typeface="Arial"/>
                      </a:endParaRPr>
                    </a:p>
                    <a:p>
                      <a:pPr algn="ctr">
                        <a:buNone/>
                      </a:pPr>
                      <a:r>
                        <a:rPr b="1" lang="it-IT" sz="1800" spc="-1" strike="noStrike">
                          <a:latin typeface="Arial"/>
                        </a:rPr>
                        <a:t>to CSN1 (k</a:t>
                      </a:r>
                      <a:r>
                        <a:rPr b="1" lang="it-IT" sz="1800" spc="-1" strike="noStrike">
                          <a:latin typeface="Arial"/>
                          <a:ea typeface="Arial"/>
                        </a:rPr>
                        <a:t>€</a:t>
                      </a:r>
                      <a:r>
                        <a:rPr b="1" lang="it-IT" sz="1800" spc="-1" strike="noStrike">
                          <a:latin typeface="Arial"/>
                        </a:rPr>
                        <a:t>)</a:t>
                      </a:r>
                      <a:endParaRPr b="1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4"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1" lang="it-IT" sz="1800" spc="-1" strike="noStrike">
                          <a:latin typeface="Arial"/>
                        </a:rPr>
                        <a:t>Before 1/9</a:t>
                      </a:r>
                      <a:endParaRPr b="1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1" lang="it-IT" sz="1800" spc="-1" strike="noStrike">
                          <a:latin typeface="Arial"/>
                        </a:rPr>
                        <a:t>Before 1/9</a:t>
                      </a:r>
                      <a:endParaRPr b="1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4"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1" lang="it-IT" sz="1800" spc="-1" strike="noStrike">
                          <a:latin typeface="Arial"/>
                        </a:rPr>
                        <a:t>After 1/9</a:t>
                      </a:r>
                      <a:endParaRPr b="1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1117800">
                <a:tc vMerge="1"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 vMerge="1"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NEWS</a:t>
                      </a:r>
                      <a:endParaRPr b="0" lang="it-IT" sz="1800" spc="-1" strike="noStrike">
                        <a:latin typeface="Arial"/>
                      </a:endParaRPr>
                    </a:p>
                    <a:p>
                      <a:pPr algn="ctr">
                        <a:buNone/>
                      </a:pPr>
                      <a:r>
                        <a:rPr b="0" lang="it-IT" sz="1200" spc="-1" strike="noStrike">
                          <a:latin typeface="Arial"/>
                        </a:rPr>
                        <a:t>(from 2021)</a:t>
                      </a:r>
                      <a:endParaRPr b="0" lang="it-IT" sz="1200" spc="-1" strike="noStrike">
                        <a:latin typeface="Arial"/>
                      </a:endParaRPr>
                    </a:p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(k</a:t>
                      </a:r>
                      <a:r>
                        <a:rPr b="0" lang="it-IT" sz="1800" spc="-1" strike="noStrike">
                          <a:latin typeface="Arial"/>
                          <a:ea typeface="Arial"/>
                        </a:rPr>
                        <a:t>€</a:t>
                      </a:r>
                      <a:r>
                        <a:rPr b="0" lang="it-IT" sz="1800" spc="-1" strike="noStrike">
                          <a:latin typeface="Arial"/>
                        </a:rPr>
                        <a:t>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NEWS</a:t>
                      </a:r>
                      <a:endParaRPr b="0" lang="it-IT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(k</a:t>
                      </a:r>
                      <a:r>
                        <a:rPr b="0" lang="it-IT" sz="1800" spc="-1" strike="noStrike">
                          <a:latin typeface="Arial"/>
                          <a:ea typeface="Arial"/>
                        </a:rPr>
                        <a:t>€</a:t>
                      </a:r>
                      <a:r>
                        <a:rPr b="0" lang="it-IT" sz="1800" spc="-1" strike="noStrike">
                          <a:latin typeface="Arial"/>
                        </a:rPr>
                        <a:t>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AMUSE</a:t>
                      </a:r>
                      <a:endParaRPr b="0" lang="it-IT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(k</a:t>
                      </a:r>
                      <a:r>
                        <a:rPr b="0" lang="it-IT" sz="1800" spc="-1" strike="noStrike">
                          <a:latin typeface="Arial"/>
                          <a:ea typeface="Arial"/>
                        </a:rPr>
                        <a:t>€</a:t>
                      </a:r>
                      <a:r>
                        <a:rPr b="0" lang="it-IT" sz="1800" spc="-1" strike="noStrike">
                          <a:latin typeface="Arial"/>
                        </a:rPr>
                        <a:t>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all</a:t>
                      </a:r>
                      <a:endParaRPr b="0" lang="it-IT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(k</a:t>
                      </a:r>
                      <a:r>
                        <a:rPr b="0" lang="it-IT" sz="1800" spc="-1" strike="noStrike">
                          <a:latin typeface="Arial"/>
                          <a:ea typeface="Arial"/>
                        </a:rPr>
                        <a:t>€</a:t>
                      </a:r>
                      <a:r>
                        <a:rPr b="0" lang="it-IT" sz="1800" spc="-1" strike="noStrike">
                          <a:latin typeface="Arial"/>
                        </a:rPr>
                        <a:t>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NEWS</a:t>
                      </a:r>
                      <a:endParaRPr b="0" lang="it-IT" sz="1800" spc="-1" strike="noStrike">
                        <a:latin typeface="Arial"/>
                      </a:endParaRPr>
                    </a:p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(k</a:t>
                      </a:r>
                      <a:r>
                        <a:rPr b="0" lang="it-IT" sz="1800" spc="-1" strike="noStrike">
                          <a:latin typeface="Arial"/>
                          <a:ea typeface="Arial"/>
                        </a:rPr>
                        <a:t>€</a:t>
                      </a:r>
                      <a:r>
                        <a:rPr b="0" lang="it-IT" sz="1800" spc="-1" strike="noStrike">
                          <a:latin typeface="Arial"/>
                        </a:rPr>
                        <a:t>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AMUSE</a:t>
                      </a:r>
                      <a:endParaRPr b="0" lang="it-IT" sz="1800" spc="-1" strike="noStrike">
                        <a:latin typeface="Arial"/>
                      </a:endParaRPr>
                    </a:p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(k</a:t>
                      </a:r>
                      <a:r>
                        <a:rPr b="0" lang="it-IT" sz="1800" spc="-1" strike="noStrike">
                          <a:latin typeface="Arial"/>
                          <a:ea typeface="Arial"/>
                        </a:rPr>
                        <a:t>€</a:t>
                      </a:r>
                      <a:r>
                        <a:rPr b="0" lang="it-IT" sz="1800" spc="-1" strike="noStrike">
                          <a:latin typeface="Arial"/>
                        </a:rPr>
                        <a:t>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INTENSE</a:t>
                      </a:r>
                      <a:endParaRPr b="0" lang="it-IT" sz="1800" spc="-1" strike="noStrike">
                        <a:latin typeface="Arial"/>
                      </a:endParaRPr>
                    </a:p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(k</a:t>
                      </a:r>
                      <a:r>
                        <a:rPr b="0" lang="it-IT" sz="1800" spc="-1" strike="noStrike">
                          <a:latin typeface="Arial"/>
                          <a:ea typeface="Arial"/>
                        </a:rPr>
                        <a:t>€</a:t>
                      </a:r>
                      <a:r>
                        <a:rPr b="0" lang="it-IT" sz="1800" spc="-1" strike="noStrike">
                          <a:latin typeface="Arial"/>
                        </a:rPr>
                        <a:t>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all</a:t>
                      </a:r>
                      <a:endParaRPr b="0" lang="it-IT" sz="1800" spc="-1" strike="noStrike">
                        <a:latin typeface="Arial"/>
                      </a:endParaRPr>
                    </a:p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(k</a:t>
                      </a:r>
                      <a:r>
                        <a:rPr b="0" lang="it-IT" sz="1800" spc="-1" strike="noStrike">
                          <a:latin typeface="Arial"/>
                          <a:ea typeface="Arial"/>
                        </a:rPr>
                        <a:t>€</a:t>
                      </a:r>
                      <a:r>
                        <a:rPr b="0" lang="it-IT" sz="1800" spc="-1" strike="noStrike">
                          <a:latin typeface="Arial"/>
                        </a:rPr>
                        <a:t>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7548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it-IT" sz="1800" spc="-1" strike="noStrike">
                          <a:latin typeface="Arial"/>
                        </a:rPr>
                        <a:t>LNF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45,0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9,9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19,7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marL="216000" indent="-216000" algn="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b="0" lang="it-IT" sz="1800" spc="-1" strike="noStrike">
                          <a:latin typeface="Arial"/>
                        </a:rPr>
                        <a:t>29,6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13,4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13,4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6576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it-IT" sz="1800" spc="-1" strike="noStrike">
                          <a:latin typeface="Arial"/>
                        </a:rPr>
                        <a:t>PI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39,0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1,3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20,2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marL="216000" indent="-216000" algn="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b="0" lang="it-IT" sz="1800" spc="-1" strike="noStrike">
                          <a:latin typeface="Arial"/>
                        </a:rPr>
                        <a:t>21,5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marL="216000" indent="-216000" algn="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b="0" lang="it-IT" sz="1800" spc="-1" strike="noStrike">
                          <a:latin typeface="Arial"/>
                        </a:rPr>
                        <a:t>7,1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2,6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9,7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</a:tr>
              <a:tr h="3686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1" lang="it-IT" sz="1800" spc="-1" strike="noStrike">
                          <a:latin typeface="Arial"/>
                        </a:rPr>
                        <a:t>TOTAL</a:t>
                      </a:r>
                      <a:endParaRPr b="1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1" lang="it-IT" sz="1800" spc="-1" strike="noStrike">
                          <a:latin typeface="Arial"/>
                        </a:rPr>
                        <a:t>84,0</a:t>
                      </a:r>
                      <a:endParaRPr b="1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11,2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20,2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19,7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marL="216000" indent="-216000" algn="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b="1" lang="it-IT" sz="1800" spc="-1" strike="noStrike">
                          <a:latin typeface="Arial"/>
                        </a:rPr>
                        <a:t>51,1</a:t>
                      </a:r>
                      <a:endParaRPr b="1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marL="216000" indent="-216000" algn="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b="0" lang="it-IT" sz="1800" spc="-1" strike="noStrike">
                          <a:latin typeface="Arial"/>
                        </a:rPr>
                        <a:t>7,1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marL="216000" indent="-216000" algn="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b="0" lang="it-IT" sz="1800" spc="-1" strike="noStrike">
                          <a:latin typeface="Arial"/>
                        </a:rPr>
                        <a:t>13,4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marL="216000" indent="-216000" algn="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b="0" lang="it-IT" sz="1800" spc="-1" strike="noStrike">
                          <a:latin typeface="Arial"/>
                        </a:rPr>
                        <a:t>2,6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1" lang="it-IT" sz="1800" spc="-1" strike="noStrike">
                          <a:latin typeface="Arial"/>
                        </a:rPr>
                        <a:t>23,1</a:t>
                      </a:r>
                      <a:endParaRPr b="1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" name=""/>
          <p:cNvGraphicFramePr/>
          <p:nvPr/>
        </p:nvGraphicFramePr>
        <p:xfrm>
          <a:off x="1619280" y="4089960"/>
          <a:ext cx="7856640" cy="2577240"/>
        </p:xfrm>
        <a:graphic>
          <a:graphicData uri="http://schemas.openxmlformats.org/drawingml/2006/table">
            <a:tbl>
              <a:tblPr/>
              <a:tblGrid>
                <a:gridCol w="1029600"/>
                <a:gridCol w="1215000"/>
                <a:gridCol w="1000800"/>
                <a:gridCol w="1083240"/>
                <a:gridCol w="1182600"/>
                <a:gridCol w="1300680"/>
                <a:gridCol w="1045080"/>
              </a:tblGrid>
              <a:tr h="861840">
                <a:tc rowSpan="2"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1" lang="it-IT" sz="2000" spc="-1" strike="noStrike">
                          <a:solidFill>
                            <a:srgbClr val="c9211e"/>
                          </a:solidFill>
                          <a:latin typeface="Arial"/>
                        </a:rPr>
                        <a:t>2023</a:t>
                      </a:r>
                      <a:endParaRPr b="0" lang="it-IT" sz="2000" spc="-1" strike="noStrike"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rowSpan="2"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1" lang="it-IT" sz="1800" spc="-1" strike="noStrike">
                          <a:latin typeface="Arial"/>
                        </a:rPr>
                        <a:t>Returned </a:t>
                      </a:r>
                      <a:endParaRPr b="1" lang="it-IT" sz="1800" spc="-1" strike="noStrike">
                        <a:latin typeface="Arial"/>
                      </a:endParaRPr>
                    </a:p>
                    <a:p>
                      <a:pPr algn="ctr">
                        <a:buNone/>
                      </a:pPr>
                      <a:r>
                        <a:rPr b="1" lang="it-IT" sz="1800" spc="-1" strike="noStrike">
                          <a:latin typeface="Arial"/>
                        </a:rPr>
                        <a:t>to CSN1 (k</a:t>
                      </a:r>
                      <a:r>
                        <a:rPr b="1" lang="it-IT" sz="1800" spc="-1" strike="noStrike">
                          <a:latin typeface="Arial"/>
                          <a:ea typeface="Arial"/>
                        </a:rPr>
                        <a:t>€</a:t>
                      </a:r>
                      <a:r>
                        <a:rPr b="1" lang="it-IT" sz="1800" spc="-1" strike="noStrike">
                          <a:latin typeface="Arial"/>
                        </a:rPr>
                        <a:t>)</a:t>
                      </a:r>
                      <a:endParaRPr b="1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5"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1" lang="it-IT" sz="1800" spc="-1" strike="noStrike">
                          <a:latin typeface="Arial"/>
                        </a:rPr>
                        <a:t> </a:t>
                      </a:r>
                      <a:r>
                        <a:rPr b="1" lang="it-IT" sz="1800" spc="-1" strike="noStrike">
                          <a:latin typeface="Arial"/>
                        </a:rPr>
                        <a:t>After 1/9</a:t>
                      </a:r>
                      <a:endParaRPr b="1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1" lang="it-IT" sz="1800" spc="-1" strike="noStrike">
                          <a:latin typeface="Arial"/>
                        </a:rPr>
                        <a:t>After 1/9</a:t>
                      </a:r>
                      <a:endParaRPr b="1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861840">
                <a:tc vMerge="1"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 vMerge="1"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NEWS</a:t>
                      </a:r>
                      <a:endParaRPr b="0" lang="it-IT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(k</a:t>
                      </a:r>
                      <a:r>
                        <a:rPr b="0" lang="it-IT" sz="1800" spc="-1" strike="noStrike">
                          <a:latin typeface="Arial"/>
                          <a:ea typeface="Arial"/>
                        </a:rPr>
                        <a:t>€</a:t>
                      </a:r>
                      <a:r>
                        <a:rPr b="0" lang="it-IT" sz="1800" spc="-1" strike="noStrike">
                          <a:latin typeface="Arial"/>
                        </a:rPr>
                        <a:t>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AMUSE</a:t>
                      </a:r>
                      <a:endParaRPr b="0" lang="it-IT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(k</a:t>
                      </a:r>
                      <a:r>
                        <a:rPr b="0" lang="it-IT" sz="1800" spc="-1" strike="noStrike">
                          <a:latin typeface="Arial"/>
                          <a:ea typeface="Arial"/>
                        </a:rPr>
                        <a:t>€</a:t>
                      </a:r>
                      <a:r>
                        <a:rPr b="0" lang="it-IT" sz="1800" spc="-1" strike="noStrike">
                          <a:latin typeface="Arial"/>
                        </a:rPr>
                        <a:t>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INTENSE</a:t>
                      </a:r>
                      <a:endParaRPr b="0" lang="it-IT" sz="1800" spc="-1" strike="noStrike">
                        <a:latin typeface="Arial"/>
                      </a:endParaRPr>
                    </a:p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(k</a:t>
                      </a:r>
                      <a:r>
                        <a:rPr b="0" lang="it-IT" sz="1800" spc="-1" strike="noStrike">
                          <a:latin typeface="Arial"/>
                          <a:ea typeface="Arial"/>
                        </a:rPr>
                        <a:t>€</a:t>
                      </a:r>
                      <a:r>
                        <a:rPr b="0" lang="it-IT" sz="1800" spc="-1" strike="noStrike">
                          <a:latin typeface="Arial"/>
                        </a:rPr>
                        <a:t>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PROBES</a:t>
                      </a:r>
                      <a:endParaRPr b="0" lang="it-IT" sz="1800" spc="-1" strike="noStrike">
                        <a:latin typeface="Arial"/>
                      </a:endParaRPr>
                    </a:p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(k</a:t>
                      </a:r>
                      <a:r>
                        <a:rPr b="0" lang="it-IT" sz="1800" spc="-1" strike="noStrike">
                          <a:latin typeface="Arial"/>
                          <a:ea typeface="Arial"/>
                        </a:rPr>
                        <a:t>€</a:t>
                      </a:r>
                      <a:r>
                        <a:rPr b="0" lang="it-IT" sz="1800" spc="-1" strike="noStrike">
                          <a:latin typeface="Arial"/>
                        </a:rPr>
                        <a:t>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all</a:t>
                      </a:r>
                      <a:endParaRPr b="0" lang="it-IT" sz="1800" spc="-1" strike="noStrike">
                        <a:latin typeface="Arial"/>
                      </a:endParaRPr>
                    </a:p>
                    <a:p>
                      <a:pPr algn="ct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(k</a:t>
                      </a:r>
                      <a:r>
                        <a:rPr b="0" lang="it-IT" sz="1800" spc="-1" strike="noStrike">
                          <a:latin typeface="Arial"/>
                          <a:ea typeface="Arial"/>
                        </a:rPr>
                        <a:t>€</a:t>
                      </a:r>
                      <a:r>
                        <a:rPr b="0" lang="it-IT" sz="1800" spc="-1" strike="noStrike">
                          <a:latin typeface="Arial"/>
                        </a:rPr>
                        <a:t>)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7548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it-IT" sz="1800" spc="-1" strike="noStrike">
                          <a:latin typeface="Arial"/>
                        </a:rPr>
                        <a:t>LNF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47,5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31,7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marL="216000" indent="-216000" algn="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b="0" lang="it-IT" sz="1800" spc="-1" strike="noStrike">
                          <a:latin typeface="Arial"/>
                        </a:rPr>
                        <a:t>31,7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>
                      <a:noFill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6576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it-IT" sz="1800" spc="-1" strike="noStrike">
                          <a:latin typeface="Arial"/>
                        </a:rPr>
                        <a:t>PI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24,5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17,1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0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marL="216000" indent="-216000" algn="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b="0" lang="it-IT" sz="1800" spc="-1" strike="noStrike">
                          <a:latin typeface="Arial"/>
                        </a:rPr>
                        <a:t>8,6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2,2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marL="216000" indent="-216000" algn="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b="0" lang="it-IT" sz="1800" spc="-1" strike="noStrike">
                          <a:latin typeface="Arial"/>
                        </a:rPr>
                        <a:t>27,9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</a:tr>
              <a:tr h="3686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1" lang="it-IT" sz="1800" spc="-1" strike="noStrike">
                          <a:latin typeface="Arial"/>
                        </a:rPr>
                        <a:t>TOTAL</a:t>
                      </a:r>
                      <a:endParaRPr b="1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1" lang="it-IT" sz="1800" spc="-1" strike="noStrike">
                          <a:latin typeface="Arial"/>
                        </a:rPr>
                        <a:t>72,0</a:t>
                      </a:r>
                      <a:endParaRPr b="1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17,1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>
                        <a:buNone/>
                      </a:pPr>
                      <a:r>
                        <a:rPr b="0" lang="it-IT" sz="1800" spc="-1" strike="noStrike">
                          <a:latin typeface="Arial"/>
                        </a:rPr>
                        <a:t>31,7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marL="216000" indent="-216000" algn="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b="0" lang="it-IT" sz="1800" spc="-1" strike="noStrike">
                          <a:latin typeface="Arial"/>
                        </a:rPr>
                        <a:t>8,6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marL="216000" indent="-216000" algn="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b="0" lang="it-IT" sz="1800" spc="-1" strike="noStrike">
                          <a:latin typeface="Arial"/>
                        </a:rPr>
                        <a:t>2,2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marL="216000" indent="-216000" algn="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b="1" lang="it-IT" sz="1800" spc="-1" strike="noStrike">
                          <a:latin typeface="Arial"/>
                        </a:rPr>
                        <a:t>59,6</a:t>
                      </a:r>
                      <a:endParaRPr b="1" lang="it-IT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"/>
          <p:cNvSpPr txBox="1"/>
          <p:nvPr/>
        </p:nvSpPr>
        <p:spPr>
          <a:xfrm>
            <a:off x="108000" y="180000"/>
            <a:ext cx="10533240" cy="826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2800" spc="-1" strike="noStrike">
                <a:latin typeface="Arial"/>
              </a:rPr>
              <a:t>Summary and conclusions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392" name=""/>
          <p:cNvSpPr txBox="1"/>
          <p:nvPr/>
        </p:nvSpPr>
        <p:spPr>
          <a:xfrm>
            <a:off x="9581040" y="702000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4451CE20-28B9-4952-8D26-76A820EF9B0D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393" name=""/>
          <p:cNvSpPr txBox="1"/>
          <p:nvPr/>
        </p:nvSpPr>
        <p:spPr>
          <a:xfrm>
            <a:off x="101880" y="1023840"/>
            <a:ext cx="10670400" cy="5243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2800" spc="-1" strike="noStrike">
                <a:latin typeface="Arial"/>
              </a:rPr>
              <a:t>A lot of progresses in the construction of Mu2e at Fermilab</a:t>
            </a:r>
            <a:endParaRPr b="0" lang="it-IT" sz="2800" spc="-1" strike="noStrike">
              <a:latin typeface="Arial"/>
            </a:endParaRPr>
          </a:p>
          <a:p>
            <a:endParaRPr b="0" lang="it-IT" sz="2800" spc="-1" strike="noStrike">
              <a:latin typeface="Arial"/>
            </a:endParaRPr>
          </a:p>
          <a:p>
            <a:r>
              <a:rPr b="1" lang="it-IT" sz="2800" spc="-1" strike="noStrike">
                <a:latin typeface="Arial"/>
              </a:rPr>
              <a:t>2024 will be a crucial year for the installation of Solenoids, </a:t>
            </a:r>
            <a:endParaRPr b="0" lang="it-IT" sz="2800" spc="-1" strike="noStrike">
              <a:latin typeface="Arial"/>
            </a:endParaRPr>
          </a:p>
          <a:p>
            <a:r>
              <a:rPr b="1" lang="it-IT" sz="2800" spc="-1" strike="noStrike">
                <a:latin typeface="Arial"/>
              </a:rPr>
              <a:t>Tracker and Calorimeter in the Mu2e building</a:t>
            </a:r>
            <a:endParaRPr b="0" lang="it-IT" sz="2800" spc="-1" strike="noStrike">
              <a:latin typeface="Arial"/>
            </a:endParaRPr>
          </a:p>
          <a:p>
            <a:endParaRPr b="0" lang="it-IT" sz="2800" spc="-1" strike="noStrike">
              <a:latin typeface="Arial"/>
            </a:endParaRPr>
          </a:p>
          <a:p>
            <a:r>
              <a:rPr b="1" lang="it-IT" sz="2800" spc="-1" strike="noStrike">
                <a:latin typeface="Arial"/>
              </a:rPr>
              <a:t>Detector key performance should be demonstrated by the end</a:t>
            </a:r>
            <a:endParaRPr b="0" lang="it-IT" sz="2800" spc="-1" strike="noStrike">
              <a:latin typeface="Arial"/>
            </a:endParaRPr>
          </a:p>
          <a:p>
            <a:r>
              <a:rPr b="1" lang="it-IT" sz="2800" spc="-1" strike="noStrike">
                <a:latin typeface="Arial"/>
              </a:rPr>
              <a:t>of 2025. Still a lot of work and activity in situ is needed to </a:t>
            </a:r>
            <a:endParaRPr b="0" lang="it-IT" sz="2800" spc="-1" strike="noStrike">
              <a:latin typeface="Arial"/>
            </a:endParaRPr>
          </a:p>
          <a:p>
            <a:r>
              <a:rPr b="1" lang="it-IT" sz="2800" spc="-1" strike="noStrike">
                <a:latin typeface="Arial"/>
              </a:rPr>
              <a:t>maximize the results of the Mu2e Run 1 that will start in 2026</a:t>
            </a:r>
            <a:endParaRPr b="0" lang="it-IT" sz="2800" spc="-1" strike="noStrike">
              <a:latin typeface="Arial"/>
            </a:endParaRPr>
          </a:p>
          <a:p>
            <a:endParaRPr b="0" lang="it-IT" sz="2800" spc="-1" strike="noStrike">
              <a:latin typeface="Arial"/>
            </a:endParaRPr>
          </a:p>
          <a:p>
            <a:r>
              <a:rPr b="1" lang="it-IT" sz="2800" spc="-1" strike="noStrike">
                <a:latin typeface="Arial"/>
              </a:rPr>
              <a:t>Common funds should start in 2024</a:t>
            </a:r>
            <a:endParaRPr b="0" lang="it-IT" sz="2800" spc="-1" strike="noStrike">
              <a:latin typeface="Arial"/>
            </a:endParaRPr>
          </a:p>
          <a:p>
            <a:endParaRPr b="0" lang="it-IT" sz="2800" spc="-1" strike="noStrike">
              <a:latin typeface="Arial"/>
            </a:endParaRPr>
          </a:p>
          <a:p>
            <a:r>
              <a:rPr b="1" lang="it-IT" sz="2800" spc="-1" strike="noStrike">
                <a:latin typeface="Arial"/>
              </a:rPr>
              <a:t>INFN contribution is visible and much appreciated by the</a:t>
            </a:r>
            <a:endParaRPr b="0" lang="it-IT" sz="2800" spc="-1" strike="noStrike">
              <a:latin typeface="Arial"/>
            </a:endParaRPr>
          </a:p>
          <a:p>
            <a:r>
              <a:rPr b="1" lang="it-IT" sz="2800" spc="-1" strike="noStrike">
                <a:latin typeface="Arial"/>
              </a:rPr>
              <a:t>whole collaboration</a:t>
            </a: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"/>
          <p:cNvSpPr txBox="1"/>
          <p:nvPr/>
        </p:nvSpPr>
        <p:spPr>
          <a:xfrm>
            <a:off x="108000" y="180000"/>
            <a:ext cx="10533240" cy="826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2800" spc="-1" strike="noStrike">
                <a:latin typeface="Arial"/>
              </a:rPr>
              <a:t>Impor</a:t>
            </a:r>
            <a:r>
              <a:rPr b="1" lang="it-IT" sz="2800" spc="-1" strike="noStrike">
                <a:latin typeface="Arial"/>
              </a:rPr>
              <a:t>tant </a:t>
            </a:r>
            <a:r>
              <a:rPr b="1" lang="it-IT" sz="2800" spc="-1" strike="noStrike">
                <a:latin typeface="Arial"/>
              </a:rPr>
              <a:t>items </a:t>
            </a:r>
            <a:r>
              <a:rPr b="1" lang="it-IT" sz="2800" spc="-1" strike="noStrike">
                <a:latin typeface="Arial"/>
              </a:rPr>
              <a:t>for a </a:t>
            </a:r>
            <a:r>
              <a:rPr b="1" lang="it-IT" sz="2800" spc="-1" strike="noStrike">
                <a:latin typeface="Arial"/>
              </a:rPr>
              <a:t>succe</a:t>
            </a:r>
            <a:r>
              <a:rPr b="1" lang="it-IT" sz="2800" spc="-1" strike="noStrike">
                <a:latin typeface="Arial"/>
              </a:rPr>
              <a:t>sfull </a:t>
            </a:r>
            <a:r>
              <a:rPr b="1" lang="it-IT" sz="2800" spc="-1" strike="noStrike">
                <a:latin typeface="Arial"/>
              </a:rPr>
              <a:t>activit</a:t>
            </a:r>
            <a:r>
              <a:rPr b="1" lang="it-IT" sz="2800" spc="-1" strike="noStrike">
                <a:latin typeface="Arial"/>
              </a:rPr>
              <a:t>y at </a:t>
            </a:r>
            <a:r>
              <a:rPr b="1" lang="it-IT" sz="2800" spc="-1" strike="noStrike">
                <a:latin typeface="Arial"/>
              </a:rPr>
              <a:t>Fermi</a:t>
            </a:r>
            <a:r>
              <a:rPr b="1" lang="it-IT" sz="2800" spc="-1" strike="noStrike">
                <a:latin typeface="Arial"/>
              </a:rPr>
              <a:t>lab</a:t>
            </a:r>
            <a:endParaRPr b="0" lang="it-IT" sz="2800" spc="-1" strike="noStrike">
              <a:latin typeface="Arial"/>
            </a:endParaRPr>
          </a:p>
          <a:p>
            <a:pPr algn="ctr">
              <a:buNone/>
            </a:pPr>
            <a:r>
              <a:rPr b="0" lang="it-IT" sz="2400" spc="-1" strike="noStrike">
                <a:latin typeface="Arial"/>
              </a:rPr>
              <a:t>(also </a:t>
            </a:r>
            <a:r>
              <a:rPr b="0" lang="it-IT" sz="2400" spc="-1" strike="noStrike">
                <a:latin typeface="Arial"/>
              </a:rPr>
              <a:t>discuss</a:t>
            </a:r>
            <a:r>
              <a:rPr b="0" lang="it-IT" sz="2400" spc="-1" strike="noStrike">
                <a:latin typeface="Arial"/>
              </a:rPr>
              <a:t>ed with </a:t>
            </a:r>
            <a:r>
              <a:rPr b="0" lang="it-IT" sz="2400" spc="-1" strike="noStrike">
                <a:latin typeface="Arial"/>
              </a:rPr>
              <a:t>g-2 </a:t>
            </a:r>
            <a:r>
              <a:rPr b="0" lang="it-IT" sz="2400" spc="-1" strike="noStrike">
                <a:latin typeface="Arial"/>
              </a:rPr>
              <a:t>and </a:t>
            </a:r>
            <a:r>
              <a:rPr b="0" lang="it-IT" sz="2400" spc="-1" strike="noStrike">
                <a:latin typeface="Arial"/>
              </a:rPr>
              <a:t>DUNE)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395" name=""/>
          <p:cNvSpPr txBox="1"/>
          <p:nvPr/>
        </p:nvSpPr>
        <p:spPr>
          <a:xfrm>
            <a:off x="9581040" y="702000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2E6FA3E7-8855-4423-AC56-2B15556F4DC3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396" name=""/>
          <p:cNvSpPr txBox="1"/>
          <p:nvPr/>
        </p:nvSpPr>
        <p:spPr>
          <a:xfrm>
            <a:off x="101880" y="915840"/>
            <a:ext cx="10620000" cy="1648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2800" spc="-1" strike="noStrike">
                <a:latin typeface="Arial"/>
              </a:rPr>
              <a:t>Health insurance:</a:t>
            </a:r>
            <a:endParaRPr b="0" lang="it-IT" sz="2800" spc="-1" strike="noStrike">
              <a:latin typeface="Arial"/>
            </a:endParaRPr>
          </a:p>
          <a:p>
            <a:r>
              <a:rPr b="0" lang="it-IT" sz="2800" spc="-1" strike="noStrike">
                <a:latin typeface="Arial"/>
              </a:rPr>
              <a:t>	</a:t>
            </a:r>
            <a:r>
              <a:rPr b="0" lang="it-IT" sz="2800" spc="-1" strike="noStrike">
                <a:latin typeface="Arial"/>
              </a:rPr>
              <a:t>- Poste Vita requires to anticipate the expenses </a:t>
            </a:r>
            <a:endParaRPr b="0" lang="it-IT" sz="2800" spc="-1" strike="noStrike">
              <a:latin typeface="Arial"/>
            </a:endParaRPr>
          </a:p>
          <a:p>
            <a:r>
              <a:rPr b="0" lang="it-IT" sz="2800" spc="-1" strike="noStrike">
                <a:latin typeface="Arial"/>
              </a:rPr>
              <a:t>	</a:t>
            </a:r>
            <a:r>
              <a:rPr b="0" lang="it-IT" sz="2800" spc="-1" strike="noStrike">
                <a:latin typeface="Arial"/>
              </a:rPr>
              <a:t>- For the first 3 months Blue Cross only covers hospitalizations</a:t>
            </a:r>
            <a:endParaRPr b="0" lang="it-IT" sz="2800" spc="-1" strike="noStrike">
              <a:latin typeface="Arial"/>
            </a:endParaRPr>
          </a:p>
          <a:p>
            <a:r>
              <a:rPr b="0" lang="it-IT" sz="2600" spc="-1" strike="noStrike">
                <a:latin typeface="Arial"/>
              </a:rPr>
              <a:t>	</a:t>
            </a:r>
            <a:r>
              <a:rPr b="0" lang="it-IT" sz="2600" spc="-1" strike="noStrike">
                <a:latin typeface="Arial"/>
              </a:rPr>
              <a:t>- we are collecting experiences of people having troubles with this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397" name=""/>
          <p:cNvSpPr txBox="1"/>
          <p:nvPr/>
        </p:nvSpPr>
        <p:spPr>
          <a:xfrm>
            <a:off x="180000" y="2556000"/>
            <a:ext cx="10429920" cy="4764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2800" spc="-1" strike="noStrike">
                <a:latin typeface="Arial"/>
              </a:rPr>
              <a:t>Cost of life and travels to USA:</a:t>
            </a:r>
            <a:endParaRPr b="0" lang="it-IT" sz="2800" spc="-1" strike="noStrike">
              <a:latin typeface="Arial"/>
            </a:endParaRPr>
          </a:p>
          <a:p>
            <a:r>
              <a:rPr b="0" lang="it-IT" sz="2800" spc="-1" strike="noStrike">
                <a:latin typeface="Arial"/>
              </a:rPr>
              <a:t>	</a:t>
            </a:r>
            <a:r>
              <a:rPr b="0" lang="it-IT" sz="2800" spc="-1" strike="noStrike">
                <a:latin typeface="Arial"/>
              </a:rPr>
              <a:t>- daily salary is fixed by law, consider to ask for an adjustment</a:t>
            </a:r>
            <a:endParaRPr b="0" lang="it-IT" sz="2800" spc="-1" strike="noStrike">
              <a:latin typeface="Arial"/>
            </a:endParaRPr>
          </a:p>
          <a:p>
            <a:r>
              <a:rPr b="0" lang="it-IT" sz="2800" spc="-1" strike="noStrike">
                <a:latin typeface="Arial"/>
              </a:rPr>
              <a:t>	</a:t>
            </a:r>
            <a:r>
              <a:rPr b="0" lang="it-IT" sz="2800" spc="-1" strike="noStrike">
                <a:latin typeface="Arial"/>
              </a:rPr>
              <a:t>- </a:t>
            </a:r>
            <a:r>
              <a:rPr b="0" lang="it-IT" sz="2400" spc="-1" strike="noStrike">
                <a:latin typeface="Arial"/>
              </a:rPr>
              <a:t>flight costs increased by more than 50%, monthly reimbersument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	</a:t>
            </a:r>
            <a:r>
              <a:rPr b="0" lang="it-IT" sz="2400" spc="-1" strike="noStrike">
                <a:latin typeface="Arial"/>
              </a:rPr>
              <a:t>	</a:t>
            </a:r>
            <a:r>
              <a:rPr b="0" lang="it-IT" sz="2400" spc="-1" strike="noStrike">
                <a:latin typeface="Arial"/>
              </a:rPr>
              <a:t>should reflect this increase </a:t>
            </a:r>
            <a:endParaRPr b="0" lang="it-IT" sz="2400" spc="-1" strike="noStrike">
              <a:latin typeface="Arial"/>
            </a:endParaRPr>
          </a:p>
          <a:p>
            <a:endParaRPr b="0" lang="it-IT" sz="1200" spc="-1" strike="noStrike">
              <a:latin typeface="Arial"/>
            </a:endParaRPr>
          </a:p>
          <a:p>
            <a:r>
              <a:rPr b="1" lang="it-IT" sz="2800" spc="-1" strike="noStrike">
                <a:latin typeface="Arial"/>
              </a:rPr>
              <a:t>Technician presence at Fermilab:</a:t>
            </a:r>
            <a:endParaRPr b="0" lang="it-IT" sz="2800" spc="-1" strike="noStrike">
              <a:latin typeface="Arial"/>
            </a:endParaRPr>
          </a:p>
          <a:p>
            <a:r>
              <a:rPr b="0" lang="it-IT" sz="2800" spc="-1" strike="noStrike">
                <a:latin typeface="Arial"/>
              </a:rPr>
              <a:t>	</a:t>
            </a:r>
            <a:r>
              <a:rPr b="0" lang="it-IT" sz="2800" spc="-1" strike="noStrike">
                <a:latin typeface="Arial"/>
              </a:rPr>
              <a:t>- consider the possibility of a laboratory allowance</a:t>
            </a:r>
            <a:endParaRPr b="0" lang="it-IT" sz="28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       </a:t>
            </a:r>
            <a:r>
              <a:rPr b="0" lang="it-IT" sz="2400" spc="-1" strike="noStrike">
                <a:latin typeface="Arial"/>
              </a:rPr>
              <a:t>(could be cumulated with ‘a piè di lista’ not with ‘a forfait’ refunding)</a:t>
            </a:r>
            <a:endParaRPr b="0" lang="it-IT" sz="2400" spc="-1" strike="noStrike">
              <a:latin typeface="Arial"/>
            </a:endParaRPr>
          </a:p>
          <a:p>
            <a:endParaRPr b="0" lang="it-IT" sz="1400" spc="-1" strike="noStrike">
              <a:latin typeface="Arial"/>
            </a:endParaRPr>
          </a:p>
          <a:p>
            <a:r>
              <a:rPr b="1" lang="it-IT" sz="2800" spc="-1" strike="noStrike">
                <a:latin typeface="Arial"/>
              </a:rPr>
              <a:t>Researcher/technologist presence at Fermilab:</a:t>
            </a:r>
            <a:endParaRPr b="0" lang="it-IT" sz="2800" spc="-1" strike="noStrike">
              <a:latin typeface="Arial"/>
            </a:endParaRPr>
          </a:p>
          <a:p>
            <a:r>
              <a:rPr b="0" lang="it-IT" sz="2800" spc="-1" strike="noStrike">
                <a:latin typeface="Arial"/>
              </a:rPr>
              <a:t>	</a:t>
            </a:r>
            <a:r>
              <a:rPr b="0" lang="it-IT" sz="2800" spc="-1" strike="noStrike">
                <a:latin typeface="Arial"/>
              </a:rPr>
              <a:t>- similfellows/fellows to make long stays more attractive</a:t>
            </a:r>
            <a:endParaRPr b="0" lang="it-IT" sz="2800" spc="-1" strike="noStrike">
              <a:latin typeface="Arial"/>
            </a:endParaRPr>
          </a:p>
          <a:p>
            <a:r>
              <a:rPr b="0" lang="it-IT" sz="2800" spc="-1" strike="noStrike">
                <a:latin typeface="Arial"/>
              </a:rPr>
              <a:t>	</a:t>
            </a:r>
            <a:r>
              <a:rPr b="0" lang="it-IT" sz="2800" spc="-1" strike="noStrike">
                <a:latin typeface="Arial"/>
              </a:rPr>
              <a:t>- overhead and taxation to be discussed with Fermilab</a:t>
            </a:r>
            <a:endParaRPr b="0" lang="it-IT" sz="2800" spc="-1" strike="noStrike">
              <a:latin typeface="Arial"/>
            </a:endParaRPr>
          </a:p>
          <a:p>
            <a:r>
              <a:rPr b="0" lang="it-IT" sz="2800" spc="-1" strike="noStrike">
                <a:latin typeface="Arial"/>
              </a:rPr>
              <a:t>	</a:t>
            </a:r>
            <a:r>
              <a:rPr b="0" lang="it-IT" sz="2800" spc="-1" strike="noStrike">
                <a:latin typeface="Arial"/>
              </a:rPr>
              <a:t>- positive mood from INFN council</a:t>
            </a: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"/>
          <p:cNvSpPr txBox="1"/>
          <p:nvPr/>
        </p:nvSpPr>
        <p:spPr>
          <a:xfrm>
            <a:off x="3780000" y="3177720"/>
            <a:ext cx="5418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600" spc="-1" strike="noStrike">
                <a:latin typeface="Arial"/>
              </a:rPr>
              <a:t>BA</a:t>
            </a:r>
            <a:r>
              <a:rPr b="1" lang="it-IT" sz="3600" spc="-1" strike="noStrike">
                <a:latin typeface="Arial"/>
              </a:rPr>
              <a:t>CK</a:t>
            </a:r>
            <a:r>
              <a:rPr b="1" lang="it-IT" sz="3600" spc="-1" strike="noStrike">
                <a:latin typeface="Arial"/>
              </a:rPr>
              <a:t>UP</a:t>
            </a:r>
            <a:endParaRPr b="0" lang="it-IT" sz="3600" spc="-1" strike="noStrike">
              <a:latin typeface="Arial"/>
            </a:endParaRPr>
          </a:p>
        </p:txBody>
      </p:sp>
      <p:sp>
        <p:nvSpPr>
          <p:cNvPr id="399" name=""/>
          <p:cNvSpPr txBox="1"/>
          <p:nvPr/>
        </p:nvSpPr>
        <p:spPr>
          <a:xfrm>
            <a:off x="9581040" y="702000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93AF5C69-2F21-44E8-9F67-283DC5873EEC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899640" y="1683000"/>
            <a:ext cx="9360360" cy="5157000"/>
          </a:xfrm>
          <a:prstGeom prst="rect">
            <a:avLst/>
          </a:prstGeom>
          <a:ln w="0">
            <a:noFill/>
          </a:ln>
        </p:spPr>
      </p:pic>
      <p:sp>
        <p:nvSpPr>
          <p:cNvPr id="146" name=""/>
          <p:cNvSpPr txBox="1"/>
          <p:nvPr/>
        </p:nvSpPr>
        <p:spPr>
          <a:xfrm>
            <a:off x="252000" y="180000"/>
            <a:ext cx="984276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News from Mu2e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147" name=""/>
          <p:cNvSpPr txBox="1"/>
          <p:nvPr/>
        </p:nvSpPr>
        <p:spPr>
          <a:xfrm>
            <a:off x="9848520" y="702000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19169FBA-152C-48A2-9582-670DEAF2D71D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148" name=""/>
          <p:cNvSpPr txBox="1"/>
          <p:nvPr/>
        </p:nvSpPr>
        <p:spPr>
          <a:xfrm>
            <a:off x="182880" y="699840"/>
            <a:ext cx="9021600" cy="48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800" spc="-1" strike="noStrike">
                <a:latin typeface="Arial"/>
              </a:rPr>
              <a:t>- </a:t>
            </a:r>
            <a:r>
              <a:rPr b="1" lang="it-IT" sz="2800" spc="-1" strike="noStrike">
                <a:latin typeface="Arial"/>
              </a:rPr>
              <a:t>Stefano Miscetti</a:t>
            </a:r>
            <a:r>
              <a:rPr b="0" lang="it-IT" sz="2800" spc="-1" strike="noStrike">
                <a:latin typeface="Arial"/>
              </a:rPr>
              <a:t> is the new Mu2e co-</a:t>
            </a:r>
            <a:r>
              <a:rPr b="1" lang="it-IT" sz="2800" spc="-1" strike="noStrike">
                <a:latin typeface="Arial"/>
              </a:rPr>
              <a:t>spoke person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49" name=""/>
          <p:cNvSpPr txBox="1"/>
          <p:nvPr/>
        </p:nvSpPr>
        <p:spPr>
          <a:xfrm>
            <a:off x="180000" y="1116000"/>
            <a:ext cx="10440000" cy="48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800" spc="-1" strike="noStrike">
                <a:latin typeface="Arial"/>
              </a:rPr>
              <a:t>- </a:t>
            </a:r>
            <a:r>
              <a:rPr b="0" lang="it-IT" sz="2600" spc="-1" strike="noStrike">
                <a:latin typeface="Arial"/>
              </a:rPr>
              <a:t>After 2022 rebaseline a new schedule has been released in Feb ‘23: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150" name=""/>
          <p:cNvSpPr/>
          <p:nvPr/>
        </p:nvSpPr>
        <p:spPr>
          <a:xfrm>
            <a:off x="10440000" y="4896000"/>
            <a:ext cx="180000" cy="9000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"/>
          <p:cNvSpPr txBox="1"/>
          <p:nvPr/>
        </p:nvSpPr>
        <p:spPr>
          <a:xfrm>
            <a:off x="75960" y="6840000"/>
            <a:ext cx="1061604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2400" spc="-1" strike="noStrike">
                <a:solidFill>
                  <a:srgbClr val="c9211e"/>
                </a:solidFill>
                <a:latin typeface="Arial"/>
              </a:rPr>
              <a:t>2024 will be devoted to </a:t>
            </a:r>
            <a:r>
              <a:rPr b="1" lang="it-IT" sz="2400" spc="-1" strike="noStrike">
                <a:solidFill>
                  <a:srgbClr val="c9211e"/>
                </a:solidFill>
                <a:latin typeface="Arial"/>
              </a:rPr>
              <a:t>detector installation in </a:t>
            </a:r>
            <a:r>
              <a:rPr b="1" lang="it-IT" sz="2400" spc="-1" strike="noStrike">
                <a:solidFill>
                  <a:srgbClr val="c9211e"/>
                </a:solidFill>
                <a:latin typeface="Arial"/>
              </a:rPr>
              <a:t>the Mu2e building!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52" name=""/>
          <p:cNvSpPr/>
          <p:nvPr/>
        </p:nvSpPr>
        <p:spPr>
          <a:xfrm>
            <a:off x="9972000" y="5004000"/>
            <a:ext cx="540000" cy="10800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"/>
          <p:cNvSpPr txBox="1"/>
          <p:nvPr/>
        </p:nvSpPr>
        <p:spPr>
          <a:xfrm>
            <a:off x="9581040" y="702000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B9706C94-971A-4488-A8F5-15751BDF541D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336240" y="278280"/>
            <a:ext cx="8686440" cy="427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1" lang="en-IT" sz="2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Solenoid installation : revised sequence?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402" name="Content Placeholder 1"/>
          <p:cNvSpPr txBox="1"/>
          <p:nvPr/>
        </p:nvSpPr>
        <p:spPr>
          <a:xfrm>
            <a:off x="222480" y="800280"/>
            <a:ext cx="8193240" cy="134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>
              <a:lnSpc>
                <a:spcPct val="100000"/>
              </a:lnSpc>
              <a:spcBef>
                <a:spcPts val="281"/>
              </a:spcBef>
              <a:buClr>
                <a:srgbClr val="ff0000"/>
              </a:buClr>
              <a:buFont typeface="Arial"/>
              <a:buChar char="•"/>
            </a:pPr>
            <a:r>
              <a:rPr b="1" lang="en-US" sz="14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PS delivery:   October 2023 (Slight Slipping)</a:t>
            </a:r>
            <a:endParaRPr b="0" lang="it-IT" sz="1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281"/>
              </a:spcBef>
              <a:buClr>
                <a:srgbClr val="404040"/>
              </a:buClr>
              <a:buFont typeface="Arial"/>
              <a:buChar char="•"/>
            </a:pPr>
            <a:r>
              <a:rPr b="0" lang="en-US" sz="1400" spc="-1" strike="noStrike">
                <a:solidFill>
                  <a:srgbClr val="404040"/>
                </a:solidFill>
                <a:latin typeface="Arial"/>
                <a:ea typeface="ＭＳ Ｐゴシック"/>
              </a:rPr>
              <a:t>TSu delivery: October 2023 + TSd delivery: November 2023 (holding)</a:t>
            </a:r>
            <a:endParaRPr b="0" lang="it-IT" sz="1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281"/>
              </a:spcBef>
              <a:buClr>
                <a:srgbClr val="404040"/>
              </a:buClr>
              <a:buFont typeface="Arial"/>
              <a:buChar char="•"/>
            </a:pPr>
            <a:r>
              <a:rPr b="0" lang="en-US" sz="1400" spc="-1" strike="noStrike">
                <a:solidFill>
                  <a:srgbClr val="404040"/>
                </a:solidFill>
                <a:latin typeface="Arial"/>
                <a:ea typeface="ＭＳ Ｐゴシック"/>
              </a:rPr>
              <a:t>DS delivery: May 2024 (holding)</a:t>
            </a:r>
            <a:endParaRPr b="0" lang="it-IT" sz="1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281"/>
              </a:spcBef>
              <a:buClr>
                <a:srgbClr val="505050"/>
              </a:buClr>
              <a:buFont typeface="Arial"/>
              <a:buChar char="•"/>
            </a:pPr>
            <a:r>
              <a:rPr b="1" lang="en-US" sz="1400" spc="-1" strike="noStrike">
                <a:solidFill>
                  <a:srgbClr val="505050"/>
                </a:solidFill>
                <a:latin typeface="Arial"/>
                <a:ea typeface="ＭＳ Ｐゴシック"/>
              </a:rPr>
              <a:t>It is likely that TSu/TSd will be ready to install before PS</a:t>
            </a:r>
            <a:endParaRPr b="0" lang="it-IT" sz="1400" spc="-1" strike="noStrike">
              <a:latin typeface="Arial"/>
            </a:endParaRPr>
          </a:p>
        </p:txBody>
      </p:sp>
      <p:pic>
        <p:nvPicPr>
          <p:cNvPr id="403" name="Picture 33" descr="A blueprint of a building&#10;&#10;Description automatically generated with low confidence"/>
          <p:cNvPicPr/>
          <p:nvPr/>
        </p:nvPicPr>
        <p:blipFill>
          <a:blip r:embed="rId1"/>
          <a:stretch/>
        </p:blipFill>
        <p:spPr>
          <a:xfrm>
            <a:off x="285840" y="1917360"/>
            <a:ext cx="3701520" cy="303624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34" descr="A blueprint of a building&#10;&#10;Description automatically generated with low confidence"/>
          <p:cNvPicPr/>
          <p:nvPr/>
        </p:nvPicPr>
        <p:blipFill>
          <a:blip r:embed="rId2"/>
          <a:stretch/>
        </p:blipFill>
        <p:spPr>
          <a:xfrm>
            <a:off x="3795840" y="1834920"/>
            <a:ext cx="4070880" cy="313992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35" descr="A black circle with a cross in it&#10;&#10;Description automatically generated with low confidence"/>
          <p:cNvPicPr/>
          <p:nvPr/>
        </p:nvPicPr>
        <p:blipFill>
          <a:blip r:embed="rId3"/>
          <a:stretch/>
        </p:blipFill>
        <p:spPr>
          <a:xfrm>
            <a:off x="8049600" y="3342600"/>
            <a:ext cx="833400" cy="876600"/>
          </a:xfrm>
          <a:prstGeom prst="rect">
            <a:avLst/>
          </a:prstGeom>
          <a:ln w="0">
            <a:noFill/>
          </a:ln>
        </p:spPr>
      </p:pic>
      <p:sp>
        <p:nvSpPr>
          <p:cNvPr id="406" name="TextBox 13"/>
          <p:cNvSpPr/>
          <p:nvPr/>
        </p:nvSpPr>
        <p:spPr>
          <a:xfrm>
            <a:off x="1253880" y="1895400"/>
            <a:ext cx="2657520" cy="333000"/>
          </a:xfrm>
          <a:prstGeom prst="rect">
            <a:avLst/>
          </a:prstGeom>
          <a:solidFill>
            <a:srgbClr val="e6f6f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IT" sz="16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BASELINE – OPERATION STEPS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407" name="TextBox 15"/>
          <p:cNvSpPr/>
          <p:nvPr/>
        </p:nvSpPr>
        <p:spPr>
          <a:xfrm>
            <a:off x="5175360" y="1913760"/>
            <a:ext cx="2564640" cy="333000"/>
          </a:xfrm>
          <a:prstGeom prst="rect">
            <a:avLst/>
          </a:prstGeom>
          <a:solidFill>
            <a:srgbClr val="e6f6f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IT" sz="16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REVISED – OPERATION STEPS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408" name="TextBox 16"/>
          <p:cNvSpPr/>
          <p:nvPr/>
        </p:nvSpPr>
        <p:spPr>
          <a:xfrm>
            <a:off x="356400" y="4975200"/>
            <a:ext cx="601596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IT" sz="1600" spc="-1" strike="noStrike">
                <a:solidFill>
                  <a:srgbClr val="404040"/>
                </a:solidFill>
                <a:latin typeface="Wingdings"/>
                <a:ea typeface="ＭＳ Ｐゴシック"/>
              </a:rPr>
              <a:t></a:t>
            </a:r>
            <a:r>
              <a:rPr b="0" lang="en-IT" sz="16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 </a:t>
            </a:r>
            <a:r>
              <a:rPr b="0" lang="en-IT" sz="16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Do not interrupt installation in Mu2e Hall when magnets are ready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IT" sz="1600" spc="-1" strike="noStrike">
                <a:solidFill>
                  <a:srgbClr val="404040"/>
                </a:solidFill>
                <a:latin typeface="Wingdings"/>
                <a:ea typeface="ＭＳ Ｐゴシック"/>
              </a:rPr>
              <a:t></a:t>
            </a:r>
            <a:r>
              <a:rPr b="0" lang="en-IT" sz="16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 </a:t>
            </a:r>
            <a:r>
              <a:rPr b="0" lang="en-IT" sz="16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Need to use a different (PS) hatch  + external crane</a:t>
            </a:r>
            <a:endParaRPr b="0" lang="it-IT" sz="1600" spc="-1" strike="noStrike">
              <a:latin typeface="Arial"/>
            </a:endParaRPr>
          </a:p>
        </p:txBody>
      </p:sp>
      <p:pic>
        <p:nvPicPr>
          <p:cNvPr id="409" name="Picture 36" descr="A picture containing text&#10;&#10;Description automatically generated"/>
          <p:cNvPicPr/>
          <p:nvPr/>
        </p:nvPicPr>
        <p:blipFill>
          <a:blip r:embed="rId4"/>
          <a:stretch/>
        </p:blipFill>
        <p:spPr>
          <a:xfrm>
            <a:off x="6445800" y="4910760"/>
            <a:ext cx="2527200" cy="1840320"/>
          </a:xfrm>
          <a:prstGeom prst="rect">
            <a:avLst/>
          </a:prstGeom>
          <a:ln w="0">
            <a:noFill/>
          </a:ln>
        </p:spPr>
      </p:pic>
      <p:pic>
        <p:nvPicPr>
          <p:cNvPr id="410" name="Graphic 19" descr="Crane with solid fill"/>
          <p:cNvPicPr/>
          <p:nvPr/>
        </p:nvPicPr>
        <p:blipFill>
          <a:blip r:embed="rId5"/>
          <a:stretch/>
        </p:blipFill>
        <p:spPr>
          <a:xfrm flipH="1">
            <a:off x="7614360" y="4986000"/>
            <a:ext cx="576720" cy="576720"/>
          </a:xfrm>
          <a:prstGeom prst="rect">
            <a:avLst/>
          </a:prstGeom>
          <a:ln w="0">
            <a:noFill/>
          </a:ln>
        </p:spPr>
      </p:pic>
      <p:sp>
        <p:nvSpPr>
          <p:cNvPr id="411" name="TextBox 20"/>
          <p:cNvSpPr/>
          <p:nvPr/>
        </p:nvSpPr>
        <p:spPr>
          <a:xfrm>
            <a:off x="6458040" y="4858920"/>
            <a:ext cx="1987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ffff00"/>
                </a:solidFill>
                <a:latin typeface="Calibri"/>
                <a:ea typeface="ＭＳ Ｐゴシック"/>
              </a:rPr>
              <a:t>PS hatch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412" name="Straight Arrow Connector 21"/>
          <p:cNvSpPr/>
          <p:nvPr/>
        </p:nvSpPr>
        <p:spPr>
          <a:xfrm>
            <a:off x="6826320" y="5119200"/>
            <a:ext cx="787320" cy="326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ff00"/>
            </a:solidFill>
            <a:round/>
            <a:tailEnd len="med" type="triangle" w="med"/>
          </a:ln>
          <a:effectLst>
            <a:outerShdw dist="20160" dir="5400000" blurRad="399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13" name="TextBox 6"/>
          <p:cNvSpPr/>
          <p:nvPr/>
        </p:nvSpPr>
        <p:spPr>
          <a:xfrm>
            <a:off x="636840" y="5610240"/>
            <a:ext cx="5047200" cy="576360"/>
          </a:xfrm>
          <a:prstGeom prst="rect">
            <a:avLst/>
          </a:prstGeom>
          <a:solidFill>
            <a:srgbClr val="e6f6f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IT" sz="16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We will have the first magnet in the Mu2 hall </a:t>
            </a:r>
            <a:r>
              <a:rPr b="0" lang="en-GB" sz="16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i</a:t>
            </a:r>
            <a:r>
              <a:rPr b="0" lang="en-IT" sz="16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n 2023! </a:t>
            </a:r>
            <a:endParaRPr b="0" lang="it-IT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GB" sz="16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I</a:t>
            </a:r>
            <a:r>
              <a:rPr b="0" lang="en-IT" sz="1600" spc="-1" strike="noStrike">
                <a:solidFill>
                  <a:srgbClr val="404040"/>
                </a:solidFill>
                <a:latin typeface="Calibri"/>
                <a:ea typeface="ＭＳ Ｐゴシック"/>
              </a:rPr>
              <a:t>t probably will be the one with Italian coils !!!!!</a:t>
            </a:r>
            <a:endParaRPr b="0" lang="it-IT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609120" y="463320"/>
            <a:ext cx="9473040" cy="63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PS/DS fabrication </a:t>
            </a:r>
            <a:r>
              <a:rPr b="1" lang="en-US" sz="32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steps</a:t>
            </a:r>
            <a:endParaRPr b="0" lang="en-US" sz="32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/>
          </p:nvPr>
        </p:nvSpPr>
        <p:spPr>
          <a:xfrm>
            <a:off x="609120" y="1201680"/>
            <a:ext cx="4970160" cy="5351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40404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0"/>
                </a:solidFill>
                <a:latin typeface="Arial"/>
                <a:ea typeface="ＭＳ Ｐゴシック"/>
              </a:rPr>
              <a:t>Make a bunch of coils</a:t>
            </a:r>
            <a:endParaRPr b="0" lang="en-US" sz="2400" spc="-1" strike="noStrike">
              <a:solidFill>
                <a:srgbClr val="595959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endParaRPr b="0" lang="en-US" sz="2400" spc="-1" strike="noStrike">
              <a:solidFill>
                <a:srgbClr val="595959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40404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0"/>
                </a:solidFill>
                <a:latin typeface="Arial"/>
                <a:ea typeface="ＭＳ Ｐゴシック"/>
              </a:rPr>
              <a:t>Assemble coils together into a “cold mass”</a:t>
            </a:r>
            <a:endParaRPr b="0" lang="en-US" sz="2400" spc="-1" strike="noStrike">
              <a:solidFill>
                <a:srgbClr val="595959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endParaRPr b="0" lang="en-US" sz="2400" spc="-1" strike="noStrike">
              <a:solidFill>
                <a:srgbClr val="595959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40404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0"/>
                </a:solidFill>
                <a:latin typeface="Arial"/>
                <a:ea typeface="ＭＳ Ｐゴシック"/>
              </a:rPr>
              <a:t>Insert shielded inner bore into cold mass</a:t>
            </a:r>
            <a:endParaRPr b="0" lang="en-US" sz="2400" spc="-1" strike="noStrike">
              <a:solidFill>
                <a:srgbClr val="595959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endParaRPr b="0" lang="en-US" sz="2400" spc="-1" strike="noStrike">
              <a:solidFill>
                <a:srgbClr val="595959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40404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0"/>
                </a:solidFill>
                <a:latin typeface="Arial"/>
                <a:ea typeface="ＭＳ Ｐゴシック"/>
              </a:rPr>
              <a:t>Insert cold mass/inner bore assembly into outer thermal shield and vacuum vessel</a:t>
            </a:r>
            <a:endParaRPr b="0" lang="en-US" sz="2400" spc="-1" strike="noStrike">
              <a:solidFill>
                <a:srgbClr val="595959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endParaRPr b="0" lang="en-US" sz="2400" spc="-1" strike="noStrike">
              <a:solidFill>
                <a:srgbClr val="595959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40404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0"/>
                </a:solidFill>
                <a:latin typeface="Arial"/>
                <a:ea typeface="ＭＳ Ｐゴシック"/>
              </a:rPr>
              <a:t>Close up vacuum vessel</a:t>
            </a:r>
            <a:endParaRPr b="0" lang="en-US" sz="2400" spc="-1" strike="noStrike">
              <a:solidFill>
                <a:srgbClr val="595959"/>
              </a:solidFill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ftr" idx="10"/>
          </p:nvPr>
        </p:nvSpPr>
        <p:spPr>
          <a:xfrm>
            <a:off x="1239120" y="6858000"/>
            <a:ext cx="5860080" cy="24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lnSpc>
                <a:spcPct val="100000"/>
              </a:lnSpc>
              <a:buNone/>
              <a:defRPr b="0" lang="en-US" sz="900" spc="-1" strike="noStrike">
                <a:solidFill>
                  <a:srgbClr val="154d81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9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A. Hocker, Mu2e Collaboration Meeting</a:t>
            </a:r>
            <a:endParaRPr b="0" lang="it-IT" sz="900" spc="-1" strike="noStrike">
              <a:latin typeface="Times New Roman"/>
            </a:endParaRPr>
          </a:p>
        </p:txBody>
      </p:sp>
      <p:sp>
        <p:nvSpPr>
          <p:cNvPr id="417" name="PlaceHolder 4"/>
          <p:cNvSpPr>
            <a:spLocks noGrp="1"/>
          </p:cNvSpPr>
          <p:nvPr>
            <p:ph type="sldNum" idx="11"/>
          </p:nvPr>
        </p:nvSpPr>
        <p:spPr>
          <a:xfrm>
            <a:off x="609120" y="6858000"/>
            <a:ext cx="488160" cy="24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lnSpc>
                <a:spcPct val="100000"/>
              </a:lnSpc>
              <a:buNone/>
              <a:defRPr b="0" lang="en-US" sz="900" spc="-1" strike="noStrike">
                <a:solidFill>
                  <a:srgbClr val="154d81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fld id="{6CA402C9-9380-4045-82EC-D7FF121B4AEB}" type="slidenum">
              <a:rPr b="0" lang="en-US" sz="9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&lt;numero&gt;</a:t>
            </a:fld>
            <a:endParaRPr b="0" lang="it-IT" sz="900" spc="-1" strike="noStrike">
              <a:latin typeface="Times New Roman"/>
            </a:endParaRPr>
          </a:p>
        </p:txBody>
      </p:sp>
      <p:sp>
        <p:nvSpPr>
          <p:cNvPr id="418" name="PlaceHolder 5"/>
          <p:cNvSpPr>
            <a:spLocks noGrp="1"/>
          </p:cNvSpPr>
          <p:nvPr>
            <p:ph type="dt" idx="12"/>
          </p:nvPr>
        </p:nvSpPr>
        <p:spPr>
          <a:xfrm>
            <a:off x="7404120" y="6858000"/>
            <a:ext cx="1173600" cy="24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defRPr b="0" lang="en-US" sz="900" spc="-1" strike="noStrike">
                <a:solidFill>
                  <a:srgbClr val="154d81"/>
                </a:solidFill>
                <a:latin typeface="Arial"/>
                <a:ea typeface="ＭＳ Ｐゴシック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b="0" lang="en-US" sz="900" spc="-1" strike="noStrike">
                <a:solidFill>
                  <a:srgbClr val="154d81"/>
                </a:solidFill>
                <a:latin typeface="Arial"/>
                <a:ea typeface="ＭＳ Ｐゴシック"/>
              </a:rPr>
              <a:t>28-APR-2023</a:t>
            </a:r>
            <a:endParaRPr b="0" lang="it-IT" sz="900" spc="-1" strike="noStrike">
              <a:latin typeface="Times New Roman"/>
            </a:endParaRPr>
          </a:p>
        </p:txBody>
      </p:sp>
      <p:pic>
        <p:nvPicPr>
          <p:cNvPr id="419" name="Picture 2" descr="Image preview"/>
          <p:cNvPicPr/>
          <p:nvPr/>
        </p:nvPicPr>
        <p:blipFill>
          <a:blip r:embed="rId1"/>
          <a:srcRect l="0" t="28968" r="0" b="0"/>
          <a:stretch/>
        </p:blipFill>
        <p:spPr>
          <a:xfrm>
            <a:off x="6771240" y="1200960"/>
            <a:ext cx="1812960" cy="88236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7" descr=""/>
          <p:cNvPicPr/>
          <p:nvPr/>
        </p:nvPicPr>
        <p:blipFill>
          <a:blip r:embed="rId2"/>
          <a:stretch/>
        </p:blipFill>
        <p:spPr>
          <a:xfrm>
            <a:off x="6925680" y="2181240"/>
            <a:ext cx="1504800" cy="1032120"/>
          </a:xfrm>
          <a:prstGeom prst="rect">
            <a:avLst/>
          </a:prstGeom>
          <a:ln w="0">
            <a:noFill/>
          </a:ln>
        </p:spPr>
      </p:pic>
      <p:pic>
        <p:nvPicPr>
          <p:cNvPr id="421" name="Picture 8" descr=""/>
          <p:cNvPicPr/>
          <p:nvPr/>
        </p:nvPicPr>
        <p:blipFill>
          <a:blip r:embed="rId3"/>
          <a:stretch/>
        </p:blipFill>
        <p:spPr>
          <a:xfrm>
            <a:off x="6398280" y="3319560"/>
            <a:ext cx="2629800" cy="893880"/>
          </a:xfrm>
          <a:prstGeom prst="rect">
            <a:avLst/>
          </a:prstGeom>
          <a:ln w="0">
            <a:noFill/>
          </a:ln>
        </p:spPr>
      </p:pic>
      <p:pic>
        <p:nvPicPr>
          <p:cNvPr id="422" name="Picture 9" descr="A picture containing indoor, yellow, equipment&#10;&#10;Description automatically generated"/>
          <p:cNvPicPr/>
          <p:nvPr/>
        </p:nvPicPr>
        <p:blipFill>
          <a:blip r:embed="rId4"/>
          <a:stretch/>
        </p:blipFill>
        <p:spPr>
          <a:xfrm>
            <a:off x="6925320" y="4332960"/>
            <a:ext cx="1753200" cy="120240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10" descr="A picture containing indoor, engine, gear&#10;&#10;Description automatically generated"/>
          <p:cNvPicPr/>
          <p:nvPr/>
        </p:nvPicPr>
        <p:blipFill>
          <a:blip r:embed="rId5"/>
          <a:stretch/>
        </p:blipFill>
        <p:spPr>
          <a:xfrm rot="5400000">
            <a:off x="5939280" y="5741640"/>
            <a:ext cx="1431000" cy="1173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"/>
          <p:cNvSpPr txBox="1"/>
          <p:nvPr/>
        </p:nvSpPr>
        <p:spPr>
          <a:xfrm>
            <a:off x="360000" y="180000"/>
            <a:ext cx="982296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Long term test of cooling system at SIDET (FNAL)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425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FBDD6935-F09B-4540-B6FD-864AE45F109B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pic>
        <p:nvPicPr>
          <p:cNvPr id="426" name="Immagine 6" descr="Immagine che contiene interno, ingegneria, acciaio, muro&#10;&#10;Descrizione generata automaticamente"/>
          <p:cNvPicPr/>
          <p:nvPr/>
        </p:nvPicPr>
        <p:blipFill>
          <a:blip r:embed="rId1"/>
          <a:srcRect l="16839" t="12769" r="16839" b="17123"/>
          <a:stretch/>
        </p:blipFill>
        <p:spPr>
          <a:xfrm>
            <a:off x="360000" y="3420000"/>
            <a:ext cx="2298960" cy="3240000"/>
          </a:xfrm>
          <a:prstGeom prst="rect">
            <a:avLst/>
          </a:prstGeom>
          <a:ln w="0">
            <a:noFill/>
          </a:ln>
        </p:spPr>
      </p:pic>
      <p:pic>
        <p:nvPicPr>
          <p:cNvPr id="427" name="Immagine 7" descr="Immagine che contiene Impianto elettrico, macchina, ingegneria, cavo&#10;&#10;Descrizione generata automaticamente"/>
          <p:cNvPicPr/>
          <p:nvPr/>
        </p:nvPicPr>
        <p:blipFill>
          <a:blip r:embed="rId2"/>
          <a:srcRect l="8240" t="0" r="17576" b="0"/>
          <a:stretch/>
        </p:blipFill>
        <p:spPr>
          <a:xfrm>
            <a:off x="358560" y="793800"/>
            <a:ext cx="2233440" cy="2258280"/>
          </a:xfrm>
          <a:prstGeom prst="rect">
            <a:avLst/>
          </a:prstGeom>
          <a:ln w="0">
            <a:noFill/>
          </a:ln>
        </p:spPr>
      </p:pic>
      <p:sp>
        <p:nvSpPr>
          <p:cNvPr id="428" name=""/>
          <p:cNvSpPr txBox="1"/>
          <p:nvPr/>
        </p:nvSpPr>
        <p:spPr>
          <a:xfrm>
            <a:off x="2732040" y="778680"/>
            <a:ext cx="7707960" cy="588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A first test of the cooling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lines connected to the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ECAL disks has been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performed. The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components used were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too cheap to guarantee a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stable performance over a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long duration test.</a:t>
            </a:r>
            <a:endParaRPr b="0" lang="it-IT" sz="24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The final coolant selected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(ZULU) is slightly more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aggressive from the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chemical point of view.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leggermente più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aggressivo dal punto di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vista chimico.</a:t>
            </a:r>
            <a:endParaRPr b="0" lang="it-IT" sz="24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Higher quality pumps,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sensors, valves,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connectors, pipes ... are 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needed.</a:t>
            </a:r>
            <a:endParaRPr b="0" lang="it-IT" sz="24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"/>
          <p:cNvSpPr txBox="1"/>
          <p:nvPr/>
        </p:nvSpPr>
        <p:spPr>
          <a:xfrm>
            <a:off x="9581040" y="702000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EF722B96-4EA4-4FC0-B057-2C00A4193E67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430" name=""/>
          <p:cNvSpPr txBox="1"/>
          <p:nvPr/>
        </p:nvSpPr>
        <p:spPr>
          <a:xfrm>
            <a:off x="550800" y="360000"/>
            <a:ext cx="916920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Temperature and Radiation monitor (TRAD-v2)</a:t>
            </a:r>
            <a:endParaRPr b="0" lang="it-IT" sz="3200" spc="-1" strike="noStrike">
              <a:latin typeface="Arial"/>
            </a:endParaRPr>
          </a:p>
        </p:txBody>
      </p:sp>
      <p:pic>
        <p:nvPicPr>
          <p:cNvPr id="431" name="" descr=""/>
          <p:cNvPicPr/>
          <p:nvPr/>
        </p:nvPicPr>
        <p:blipFill>
          <a:blip r:embed="rId1"/>
          <a:stretch/>
        </p:blipFill>
        <p:spPr>
          <a:xfrm>
            <a:off x="380880" y="900000"/>
            <a:ext cx="4488840" cy="2160000"/>
          </a:xfrm>
          <a:prstGeom prst="rect">
            <a:avLst/>
          </a:prstGeom>
          <a:ln w="0">
            <a:noFill/>
          </a:ln>
        </p:spPr>
      </p:pic>
      <p:pic>
        <p:nvPicPr>
          <p:cNvPr id="432" name="" descr=""/>
          <p:cNvPicPr/>
          <p:nvPr/>
        </p:nvPicPr>
        <p:blipFill>
          <a:blip r:embed="rId2"/>
          <a:stretch/>
        </p:blipFill>
        <p:spPr>
          <a:xfrm>
            <a:off x="5292000" y="900000"/>
            <a:ext cx="5040000" cy="2069280"/>
          </a:xfrm>
          <a:prstGeom prst="rect">
            <a:avLst/>
          </a:prstGeom>
          <a:ln w="0">
            <a:noFill/>
          </a:ln>
        </p:spPr>
      </p:pic>
      <p:sp>
        <p:nvSpPr>
          <p:cNvPr id="433" name=""/>
          <p:cNvSpPr txBox="1"/>
          <p:nvPr/>
        </p:nvSpPr>
        <p:spPr>
          <a:xfrm>
            <a:off x="360360" y="3151440"/>
            <a:ext cx="10255320" cy="3828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We want to monitor the temperature and radiation in different places on each disk.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A first prototype has been built to validate the tecnology choice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A second prototype (TRAD-v2), including the SEL protection, will be done by the end of 2023.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Final production by Spring 2024.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"/>
          <p:cNvSpPr txBox="1"/>
          <p:nvPr/>
        </p:nvSpPr>
        <p:spPr>
          <a:xfrm>
            <a:off x="360000" y="498960"/>
            <a:ext cx="983232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3600" spc="-1" strike="noStrike">
                <a:solidFill>
                  <a:srgbClr val="800000"/>
                </a:solidFill>
                <a:latin typeface="Arial"/>
              </a:rPr>
              <a:t>Next steps </a:t>
            </a:r>
            <a:endParaRPr b="0" lang="it-IT" sz="3600" spc="-1" strike="noStrike">
              <a:latin typeface="Arial"/>
            </a:endParaRPr>
          </a:p>
        </p:txBody>
      </p:sp>
      <p:sp>
        <p:nvSpPr>
          <p:cNvPr id="435" name=""/>
          <p:cNvSpPr txBox="1"/>
          <p:nvPr/>
        </p:nvSpPr>
        <p:spPr>
          <a:xfrm>
            <a:off x="9365040" y="6717240"/>
            <a:ext cx="1221480" cy="38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38852B14-F37C-4ABE-9EAD-67D8E5402096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436" name=""/>
          <p:cNvSpPr txBox="1"/>
          <p:nvPr/>
        </p:nvSpPr>
        <p:spPr>
          <a:xfrm>
            <a:off x="430920" y="1076400"/>
            <a:ext cx="9900720" cy="6494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a7074b"/>
                </a:solidFill>
                <a:latin typeface="Arial"/>
                <a:ea typeface="Helvetica Neue"/>
              </a:rPr>
              <a:t>2024: Test beam of module 0 fully equipped with the final electronics and DAQ</a:t>
            </a: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a7074b"/>
                </a:solidFill>
                <a:latin typeface="Arial"/>
                <a:ea typeface="Helvetica Neue"/>
              </a:rPr>
              <a:t>2024: Calorimeter disks installation in Mu2e building</a:t>
            </a: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a7074b"/>
                </a:solidFill>
                <a:latin typeface="Arial"/>
                <a:ea typeface="Helvetica Neue"/>
              </a:rPr>
              <a:t>2025: Commissioning with cosmic rays before the insertion </a:t>
            </a:r>
            <a:endParaRPr b="0" lang="it-IT" sz="2000" spc="-1" strike="noStrike">
              <a:latin typeface="Arial"/>
            </a:endParaRPr>
          </a:p>
          <a:p>
            <a:pPr lvl="3" marL="86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a7074b"/>
                </a:solidFill>
                <a:latin typeface="Arial"/>
                <a:ea typeface="Helvetica Neue"/>
              </a:rPr>
              <a:t>in the DS</a:t>
            </a: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1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200" spc="-1" strike="noStrike">
                <a:solidFill>
                  <a:srgbClr val="a7074b"/>
                </a:solidFill>
                <a:latin typeface="Arial"/>
                <a:ea typeface="Helvetica Neue"/>
              </a:rPr>
              <a:t>2026: First beam!</a:t>
            </a:r>
            <a:endParaRPr b="0" lang="it-IT" sz="2200" spc="-1" strike="noStrike">
              <a:latin typeface="Arial"/>
            </a:endParaRPr>
          </a:p>
        </p:txBody>
      </p:sp>
      <p:pic>
        <p:nvPicPr>
          <p:cNvPr id="437" name="Picture 38" descr=""/>
          <p:cNvPicPr/>
          <p:nvPr/>
        </p:nvPicPr>
        <p:blipFill>
          <a:blip r:embed="rId1"/>
          <a:stretch/>
        </p:blipFill>
        <p:spPr>
          <a:xfrm>
            <a:off x="1271160" y="3225960"/>
            <a:ext cx="5811480" cy="3257280"/>
          </a:xfrm>
          <a:prstGeom prst="rect">
            <a:avLst/>
          </a:prstGeom>
          <a:ln w="0">
            <a:noFill/>
          </a:ln>
        </p:spPr>
      </p:pic>
      <p:sp>
        <p:nvSpPr>
          <p:cNvPr id="438" name="TextBox 5"/>
          <p:cNvSpPr/>
          <p:nvPr/>
        </p:nvSpPr>
        <p:spPr>
          <a:xfrm>
            <a:off x="1264680" y="4568760"/>
            <a:ext cx="10418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Geneva"/>
              </a:rPr>
              <a:t>Detector Solenoid</a:t>
            </a:r>
            <a:endParaRPr b="0" lang="it-IT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9" name="Straight Arrow Connector 2"/>
          <p:cNvSpPr/>
          <p:nvPr/>
        </p:nvSpPr>
        <p:spPr>
          <a:xfrm flipH="1" flipV="1">
            <a:off x="4772880" y="5375880"/>
            <a:ext cx="1210680" cy="846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4920">
            <a:solidFill>
              <a:srgbClr val="ff0000"/>
            </a:solidFill>
            <a:round/>
            <a:tailEnd len="lg" type="triangle" w="lg"/>
          </a:ln>
          <a:effectLst>
            <a:outerShdw dist="20160" dir="5400000" blurRad="399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40" name="TextBox 8"/>
          <p:cNvSpPr/>
          <p:nvPr/>
        </p:nvSpPr>
        <p:spPr>
          <a:xfrm>
            <a:off x="5499360" y="6186600"/>
            <a:ext cx="1041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3087"/>
                </a:solidFill>
                <a:latin typeface="Calibri"/>
                <a:ea typeface="Geneva"/>
              </a:rPr>
              <a:t>Tracker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41" name="Straight Arrow Connector 5"/>
          <p:cNvSpPr/>
          <p:nvPr/>
        </p:nvSpPr>
        <p:spPr>
          <a:xfrm flipH="1" flipV="1">
            <a:off x="5342760" y="5356800"/>
            <a:ext cx="1495800" cy="862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4920">
            <a:solidFill>
              <a:srgbClr val="ff0000"/>
            </a:solidFill>
            <a:round/>
            <a:tailEnd len="lg" type="triangle" w="lg"/>
          </a:ln>
          <a:effectLst>
            <a:outerShdw dist="20160" dir="5400000" blurRad="399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42" name="TextBox 9"/>
          <p:cNvSpPr/>
          <p:nvPr/>
        </p:nvSpPr>
        <p:spPr>
          <a:xfrm>
            <a:off x="6469920" y="6182280"/>
            <a:ext cx="147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3087"/>
                </a:solidFill>
                <a:latin typeface="Calibri"/>
                <a:ea typeface="Geneva"/>
              </a:rPr>
              <a:t>Calorimeter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43" name="TextBox 10"/>
          <p:cNvSpPr/>
          <p:nvPr/>
        </p:nvSpPr>
        <p:spPr>
          <a:xfrm>
            <a:off x="7682400" y="4153680"/>
            <a:ext cx="126036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3087"/>
                </a:solidFill>
                <a:latin typeface="Calibri"/>
                <a:ea typeface="Geneva"/>
              </a:rPr>
              <a:t>Subset of Cosmic Ray Veto modules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44" name="Straight Arrow Connector 6"/>
          <p:cNvSpPr/>
          <p:nvPr/>
        </p:nvSpPr>
        <p:spPr>
          <a:xfrm flipH="1" flipV="1">
            <a:off x="4847400" y="4201200"/>
            <a:ext cx="2920320" cy="16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4920">
            <a:solidFill>
              <a:srgbClr val="ff0000"/>
            </a:solidFill>
            <a:round/>
            <a:tailEnd len="lg" type="triangle" w="lg"/>
          </a:ln>
          <a:effectLst>
            <a:outerShdw dist="20160" dir="5400000" blurRad="399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45" name="Picture 39" descr="A picture containing indoor&#10;&#10;Description automatically generated"/>
          <p:cNvPicPr/>
          <p:nvPr/>
        </p:nvPicPr>
        <p:blipFill>
          <a:blip r:embed="rId2"/>
          <a:stretch/>
        </p:blipFill>
        <p:spPr>
          <a:xfrm>
            <a:off x="8184960" y="1402200"/>
            <a:ext cx="1861920" cy="2279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" descr=""/>
          <p:cNvPicPr/>
          <p:nvPr/>
        </p:nvPicPr>
        <p:blipFill>
          <a:blip r:embed="rId1"/>
          <a:stretch/>
        </p:blipFill>
        <p:spPr>
          <a:xfrm>
            <a:off x="716040" y="1747080"/>
            <a:ext cx="8878320" cy="4372920"/>
          </a:xfrm>
          <a:prstGeom prst="rect">
            <a:avLst/>
          </a:prstGeom>
          <a:ln w="0">
            <a:noFill/>
          </a:ln>
        </p:spPr>
      </p:pic>
      <p:sp>
        <p:nvSpPr>
          <p:cNvPr id="447" name=""/>
          <p:cNvSpPr txBox="1"/>
          <p:nvPr/>
        </p:nvSpPr>
        <p:spPr>
          <a:xfrm>
            <a:off x="180000" y="162360"/>
            <a:ext cx="9176760" cy="145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3200" spc="-1" strike="noStrike">
                <a:solidFill>
                  <a:srgbClr val="800000"/>
                </a:solidFill>
                <a:latin typeface="Arial"/>
              </a:rPr>
              <a:t>Mu2e expected backgrounds for Run 1 </a:t>
            </a:r>
            <a:endParaRPr b="0" lang="it-IT" sz="3200" spc="-1" strike="noStrike">
              <a:latin typeface="Arial"/>
            </a:endParaRPr>
          </a:p>
          <a:p>
            <a:r>
              <a:rPr b="1" lang="it-IT" sz="3200" spc="-1" strike="noStrike">
                <a:solidFill>
                  <a:srgbClr val="800000"/>
                </a:solidFill>
                <a:latin typeface="Arial"/>
              </a:rPr>
              <a:t>(assuming 6</a:t>
            </a:r>
            <a:r>
              <a:rPr b="1" lang="it-IT" sz="3200" spc="-1" strike="noStrike">
                <a:solidFill>
                  <a:srgbClr val="800000"/>
                </a:solidFill>
                <a:latin typeface="Arial"/>
                <a:ea typeface="Arial"/>
              </a:rPr>
              <a:t>·</a:t>
            </a:r>
            <a:r>
              <a:rPr b="1" lang="it-IT" sz="3200" spc="-1" strike="noStrike">
                <a:solidFill>
                  <a:srgbClr val="800000"/>
                </a:solidFill>
                <a:latin typeface="Arial"/>
              </a:rPr>
              <a:t>10</a:t>
            </a:r>
            <a:r>
              <a:rPr b="1" lang="it-IT" sz="3200" spc="-1" strike="noStrike" baseline="33000">
                <a:solidFill>
                  <a:srgbClr val="800000"/>
                </a:solidFill>
                <a:latin typeface="Arial"/>
              </a:rPr>
              <a:t>16</a:t>
            </a:r>
            <a:r>
              <a:rPr b="1" lang="it-IT" sz="3200" spc="-1" strike="noStrike">
                <a:solidFill>
                  <a:srgbClr val="800000"/>
                </a:solidFill>
                <a:latin typeface="Arial"/>
              </a:rPr>
              <a:t> stopped muons, </a:t>
            </a:r>
            <a:endParaRPr b="0" lang="it-IT" sz="3200" spc="-1" strike="noStrike">
              <a:latin typeface="Arial"/>
            </a:endParaRPr>
          </a:p>
          <a:p>
            <a:r>
              <a:rPr b="1" lang="it-IT" sz="3200" spc="-1" strike="noStrike">
                <a:solidFill>
                  <a:srgbClr val="800000"/>
                </a:solidFill>
                <a:latin typeface="Arial"/>
              </a:rPr>
              <a:t> </a:t>
            </a:r>
            <a:r>
              <a:rPr b="1" lang="it-IT" sz="3200" spc="-1" strike="noStrike">
                <a:solidFill>
                  <a:srgbClr val="800000"/>
                </a:solidFill>
                <a:latin typeface="Arial"/>
              </a:rPr>
              <a:t>mostly at half proton beam intensity*)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448" name=""/>
          <p:cNvSpPr txBox="1"/>
          <p:nvPr/>
        </p:nvSpPr>
        <p:spPr>
          <a:xfrm>
            <a:off x="9365040" y="6717600"/>
            <a:ext cx="1221480" cy="38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EA4899C8-A0DF-4888-A0C7-D7C94C8D9991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449" name=""/>
          <p:cNvSpPr txBox="1"/>
          <p:nvPr/>
        </p:nvSpPr>
        <p:spPr>
          <a:xfrm>
            <a:off x="502200" y="6320520"/>
            <a:ext cx="9710280" cy="785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1629" spc="-1" strike="noStrike">
                <a:latin typeface="Arial"/>
              </a:rPr>
              <a:t>* </a:t>
            </a:r>
            <a:r>
              <a:rPr b="0" i="1" lang="it-IT" sz="1629" spc="-1" strike="noStrike">
                <a:latin typeface="Arial"/>
              </a:rPr>
              <a:t>More details in “Mu2e Run I Sensitivity Projections for the Neutrinoless mu- --&gt; e- Conversion </a:t>
            </a:r>
            <a:endParaRPr b="0" lang="it-IT" sz="1629" spc="-1" strike="noStrike">
              <a:latin typeface="Arial"/>
            </a:endParaRPr>
          </a:p>
          <a:p>
            <a:r>
              <a:rPr b="0" i="1" lang="it-IT" sz="1629" spc="-1" strike="noStrike">
                <a:latin typeface="Arial"/>
              </a:rPr>
              <a:t>Search in Aluminum”, submitted to MDPI Universe in October 2022 (38 pages)</a:t>
            </a:r>
            <a:endParaRPr b="0" lang="it-IT" sz="1629" spc="-1" strike="noStrike">
              <a:latin typeface="Arial"/>
            </a:endParaRPr>
          </a:p>
          <a:p>
            <a:r>
              <a:rPr b="0" i="1" lang="it-IT" sz="1629" spc="-1" strike="noStrike">
                <a:latin typeface="Arial"/>
              </a:rPr>
              <a:t>http://arxiv.org/abs/2210.11380</a:t>
            </a:r>
            <a:endParaRPr b="0" lang="it-IT" sz="1629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"/>
          <p:cNvSpPr txBox="1"/>
          <p:nvPr/>
        </p:nvSpPr>
        <p:spPr>
          <a:xfrm>
            <a:off x="609120" y="555120"/>
            <a:ext cx="917676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3200" spc="-1" strike="noStrike">
                <a:solidFill>
                  <a:srgbClr val="800000"/>
                </a:solidFill>
                <a:latin typeface="Arial"/>
              </a:rPr>
              <a:t>Electron momentum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451" name=""/>
          <p:cNvSpPr txBox="1"/>
          <p:nvPr/>
        </p:nvSpPr>
        <p:spPr>
          <a:xfrm>
            <a:off x="360000" y="5701680"/>
            <a:ext cx="9972000" cy="110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The </a:t>
            </a:r>
            <a:r>
              <a:rPr b="1" lang="it-IT" sz="2200" spc="-1" strike="noStrike">
                <a:solidFill>
                  <a:srgbClr val="000000"/>
                </a:solidFill>
                <a:latin typeface="Arial"/>
              </a:rPr>
              <a:t>DIO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spectr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um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falls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as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(E</a:t>
            </a:r>
            <a:r>
              <a:rPr b="0" lang="it-IT" sz="2200" spc="-1" strike="noStrike" baseline="-8000">
                <a:solidFill>
                  <a:srgbClr val="000000"/>
                </a:solidFill>
                <a:latin typeface="Arial"/>
              </a:rPr>
              <a:t>max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-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E)</a:t>
            </a:r>
            <a:r>
              <a:rPr b="0" lang="it-IT" sz="2200" spc="-1" strike="noStrike" baseline="33000">
                <a:solidFill>
                  <a:srgbClr val="000000"/>
                </a:solidFill>
                <a:latin typeface="Arial"/>
              </a:rPr>
              <a:t>5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close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to the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end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point </a:t>
            </a:r>
            <a:endParaRPr b="0" lang="it-IT" sz="2200" spc="-1" strike="noStrike">
              <a:latin typeface="Arial"/>
            </a:endParaRPr>
          </a:p>
          <a:p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Can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be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suppr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essed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by the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mome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ntum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windo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</a:rPr>
              <a:t>w cut</a:t>
            </a:r>
            <a:endParaRPr b="0" lang="it-IT" sz="2200" spc="-1" strike="noStrike">
              <a:latin typeface="Arial"/>
            </a:endParaRPr>
          </a:p>
        </p:txBody>
      </p:sp>
      <p:pic>
        <p:nvPicPr>
          <p:cNvPr id="452" name="" descr=""/>
          <p:cNvPicPr/>
          <p:nvPr/>
        </p:nvPicPr>
        <p:blipFill>
          <a:blip r:embed="rId1"/>
          <a:stretch/>
        </p:blipFill>
        <p:spPr>
          <a:xfrm>
            <a:off x="1357200" y="1035720"/>
            <a:ext cx="7538040" cy="4437720"/>
          </a:xfrm>
          <a:prstGeom prst="rect">
            <a:avLst/>
          </a:prstGeom>
          <a:ln w="0">
            <a:noFill/>
          </a:ln>
        </p:spPr>
      </p:pic>
      <p:sp>
        <p:nvSpPr>
          <p:cNvPr id="453" name=""/>
          <p:cNvSpPr txBox="1"/>
          <p:nvPr/>
        </p:nvSpPr>
        <p:spPr>
          <a:xfrm>
            <a:off x="9365040" y="6717600"/>
            <a:ext cx="1221480" cy="38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6952273B-EBA4-462D-8334-BE99326DF2D2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" descr=""/>
          <p:cNvPicPr/>
          <p:nvPr/>
        </p:nvPicPr>
        <p:blipFill>
          <a:blip r:embed="rId1"/>
          <a:stretch/>
        </p:blipFill>
        <p:spPr>
          <a:xfrm>
            <a:off x="360000" y="946080"/>
            <a:ext cx="7538040" cy="4437720"/>
          </a:xfrm>
          <a:prstGeom prst="rect">
            <a:avLst/>
          </a:prstGeom>
          <a:ln w="0">
            <a:noFill/>
          </a:ln>
        </p:spPr>
      </p:pic>
      <p:sp>
        <p:nvSpPr>
          <p:cNvPr id="455" name=""/>
          <p:cNvSpPr txBox="1"/>
          <p:nvPr/>
        </p:nvSpPr>
        <p:spPr>
          <a:xfrm>
            <a:off x="609120" y="555120"/>
            <a:ext cx="917676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3200" spc="-1" strike="noStrike">
                <a:solidFill>
                  <a:srgbClr val="800000"/>
                </a:solidFill>
                <a:latin typeface="Arial"/>
              </a:rPr>
              <a:t>Ele</a:t>
            </a:r>
            <a:r>
              <a:rPr b="1" lang="it-IT" sz="3200" spc="-1" strike="noStrike">
                <a:solidFill>
                  <a:srgbClr val="800000"/>
                </a:solidFill>
                <a:latin typeface="Arial"/>
              </a:rPr>
              <a:t>ctro</a:t>
            </a:r>
            <a:r>
              <a:rPr b="1" lang="it-IT" sz="3200" spc="-1" strike="noStrike">
                <a:solidFill>
                  <a:srgbClr val="800000"/>
                </a:solidFill>
                <a:latin typeface="Arial"/>
              </a:rPr>
              <a:t>n </a:t>
            </a:r>
            <a:r>
              <a:rPr b="1" lang="it-IT" sz="3200" spc="-1" strike="noStrike">
                <a:solidFill>
                  <a:srgbClr val="800000"/>
                </a:solidFill>
                <a:latin typeface="Arial"/>
              </a:rPr>
              <a:t>tim</a:t>
            </a:r>
            <a:r>
              <a:rPr b="1" lang="it-IT" sz="3200" spc="-1" strike="noStrike">
                <a:solidFill>
                  <a:srgbClr val="800000"/>
                </a:solidFill>
                <a:latin typeface="Arial"/>
              </a:rPr>
              <a:t>e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456" name=""/>
          <p:cNvSpPr txBox="1"/>
          <p:nvPr/>
        </p:nvSpPr>
        <p:spPr>
          <a:xfrm>
            <a:off x="360000" y="5343120"/>
            <a:ext cx="9972000" cy="1878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AR PL UMing HK"/>
              </a:rPr>
              <a:t>Radiative Pion Captures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  <a:ea typeface="AR PL UMing HK"/>
              </a:rPr>
              <a:t> (RPC) in the Al target producing photons converting in e</a:t>
            </a:r>
            <a:r>
              <a:rPr b="0" lang="it-IT" sz="2200" spc="-1" strike="noStrike" baseline="33000">
                <a:solidFill>
                  <a:srgbClr val="000000"/>
                </a:solidFill>
                <a:latin typeface="Arial"/>
                <a:ea typeface="AR PL UMing HK"/>
              </a:rPr>
              <a:t>+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  <a:ea typeface="AR PL UMing HK"/>
              </a:rPr>
              <a:t>e</a:t>
            </a:r>
            <a:r>
              <a:rPr b="0" lang="it-IT" sz="2200" spc="-1" strike="noStrike" baseline="33000">
                <a:solidFill>
                  <a:srgbClr val="000000"/>
                </a:solidFill>
                <a:latin typeface="Arial"/>
                <a:ea typeface="AR PL UMing HK"/>
              </a:rPr>
              <a:t> 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  <a:ea typeface="AR PL UMing HK"/>
              </a:rPr>
              <a:t>pairs can be suppressed by a time window cut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2200" spc="-1" strike="noStrike">
                <a:solidFill>
                  <a:srgbClr val="000000"/>
                </a:solidFill>
                <a:latin typeface="Arial"/>
                <a:ea typeface="AR PL UMing HK"/>
              </a:rPr>
              <a:t>Also delayed pions coming from </a:t>
            </a: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AR PL UMing HK"/>
              </a:rPr>
              <a:t>antiproton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  <a:ea typeface="AR PL UMing HK"/>
              </a:rPr>
              <a:t> annihilation can be suppressed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2200" spc="-1" strike="noStrike">
                <a:solidFill>
                  <a:srgbClr val="000000"/>
                </a:solidFill>
                <a:latin typeface="Arial"/>
                <a:ea typeface="AR PL UMing HK"/>
              </a:rPr>
              <a:t>Time and momentum windows </a:t>
            </a: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AR PL UMing HK"/>
              </a:rPr>
              <a:t>optimized</a:t>
            </a:r>
            <a:r>
              <a:rPr b="0" lang="it-IT" sz="2200" spc="-1" strike="noStrike">
                <a:solidFill>
                  <a:srgbClr val="000000"/>
                </a:solidFill>
                <a:latin typeface="Arial"/>
                <a:ea typeface="AR PL UMing HK"/>
              </a:rPr>
              <a:t> to get the best </a:t>
            </a: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AR PL UMing HK"/>
              </a:rPr>
              <a:t>discovery sensitivity </a:t>
            </a:r>
            <a:endParaRPr b="0" lang="it-IT" sz="2200" spc="-1" strike="noStrike">
              <a:latin typeface="Arial"/>
            </a:endParaRPr>
          </a:p>
        </p:txBody>
      </p:sp>
      <p:sp>
        <p:nvSpPr>
          <p:cNvPr id="457" name=""/>
          <p:cNvSpPr txBox="1"/>
          <p:nvPr/>
        </p:nvSpPr>
        <p:spPr>
          <a:xfrm>
            <a:off x="9371520" y="6717600"/>
            <a:ext cx="1208520" cy="38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09E175D9-E397-4CD2-86A0-C9CFA7616CEB}" type="slidenum">
              <a:rPr b="0" lang="it-IT" sz="1629" spc="-1" strike="noStrike">
                <a:latin typeface="Arial"/>
              </a:rPr>
              <a:t>&lt;numero&gt;</a:t>
            </a:fld>
            <a:endParaRPr b="0" lang="it-IT" sz="1629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"/>
          <p:cNvSpPr txBox="1"/>
          <p:nvPr/>
        </p:nvSpPr>
        <p:spPr>
          <a:xfrm>
            <a:off x="609120" y="555120"/>
            <a:ext cx="917676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3200" spc="-1" strike="noStrike">
                <a:solidFill>
                  <a:srgbClr val="800000"/>
                </a:solidFill>
                <a:latin typeface="Arial"/>
              </a:rPr>
              <a:t>Mu2e expected sensitivity for Run 1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459" name=""/>
          <p:cNvSpPr txBox="1"/>
          <p:nvPr/>
        </p:nvSpPr>
        <p:spPr>
          <a:xfrm>
            <a:off x="644760" y="1467360"/>
            <a:ext cx="8974800" cy="1540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it-IT" sz="2400" spc="-1" strike="noStrike">
                <a:solidFill>
                  <a:srgbClr val="000000"/>
                </a:solidFill>
                <a:latin typeface="Arial"/>
                <a:ea typeface="AR PL UMing HK"/>
              </a:rPr>
              <a:t>Given the very low background level a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AR PL UMing HK"/>
              </a:rPr>
              <a:t>5</a:t>
            </a:r>
            <a:r>
              <a:rPr b="1" lang="it-IT" sz="2400" spc="-1" strike="noStrike">
                <a:solidFill>
                  <a:srgbClr val="000000"/>
                </a:solidFill>
                <a:latin typeface="Symbol"/>
                <a:ea typeface="AR PL UMing HK"/>
              </a:rPr>
              <a:t>s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AR PL UMing HK"/>
              </a:rPr>
              <a:t> discovery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  <a:ea typeface="AR PL UMing HK"/>
              </a:rPr>
              <a:t> will require Mu2e to observe just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AR PL UMing HK"/>
              </a:rPr>
              <a:t>5 events</a:t>
            </a:r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 of muon conversion</a:t>
            </a:r>
            <a:endParaRPr b="0" lang="it-IT" sz="2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it-IT" sz="2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The R</a:t>
            </a:r>
            <a:r>
              <a:rPr b="0" lang="it-IT" sz="2600" spc="-1" strike="noStrike" baseline="-8000">
                <a:solidFill>
                  <a:srgbClr val="000000"/>
                </a:solidFill>
                <a:latin typeface="Symbol"/>
                <a:ea typeface="AR PL UMing HK"/>
              </a:rPr>
              <a:t>m</a:t>
            </a:r>
            <a:r>
              <a:rPr b="0" lang="it-IT" sz="2600" spc="-1" strike="noStrike" baseline="-8000">
                <a:solidFill>
                  <a:srgbClr val="000000"/>
                </a:solidFill>
                <a:latin typeface="Arial"/>
                <a:ea typeface="AR PL UMing HK"/>
              </a:rPr>
              <a:t>e</a:t>
            </a:r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 corresponding to a </a:t>
            </a:r>
            <a:r>
              <a:rPr b="1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5</a:t>
            </a:r>
            <a:r>
              <a:rPr b="1" lang="it-IT" sz="2600" spc="-1" strike="noStrike">
                <a:solidFill>
                  <a:srgbClr val="000000"/>
                </a:solidFill>
                <a:latin typeface="Symbol"/>
                <a:ea typeface="AR PL UMing HK"/>
              </a:rPr>
              <a:t>s</a:t>
            </a:r>
            <a:r>
              <a:rPr b="1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 discovery</a:t>
            </a:r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 in Run 1 is: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460" name=""/>
          <p:cNvSpPr txBox="1"/>
          <p:nvPr/>
        </p:nvSpPr>
        <p:spPr>
          <a:xfrm>
            <a:off x="9407160" y="6717600"/>
            <a:ext cx="1208520" cy="38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7AC4B2BF-5710-4B54-9AC9-CFA4B3488E70}" type="slidenum">
              <a:rPr b="0" lang="it-IT" sz="1629" spc="-1" strike="noStrike">
                <a:latin typeface="Arial"/>
              </a:rPr>
              <a:t>&lt;numero&gt;</a:t>
            </a:fld>
            <a:endParaRPr b="0" lang="it-IT" sz="1629" spc="-1" strike="noStrike">
              <a:latin typeface="Arial"/>
            </a:endParaRPr>
          </a:p>
        </p:txBody>
      </p:sp>
      <p:pic>
        <p:nvPicPr>
          <p:cNvPr id="461" name="" descr=""/>
          <p:cNvPicPr/>
          <p:nvPr/>
        </p:nvPicPr>
        <p:blipFill>
          <a:blip r:embed="rId1"/>
          <a:stretch/>
        </p:blipFill>
        <p:spPr>
          <a:xfrm>
            <a:off x="3148560" y="3192840"/>
            <a:ext cx="3739680" cy="771840"/>
          </a:xfrm>
          <a:prstGeom prst="rect">
            <a:avLst/>
          </a:prstGeom>
          <a:ln w="0">
            <a:noFill/>
          </a:ln>
        </p:spPr>
      </p:pic>
      <p:sp>
        <p:nvSpPr>
          <p:cNvPr id="462" name=""/>
          <p:cNvSpPr txBox="1"/>
          <p:nvPr/>
        </p:nvSpPr>
        <p:spPr>
          <a:xfrm>
            <a:off x="787320" y="4365720"/>
            <a:ext cx="9544680" cy="749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If no </a:t>
            </a:r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event</a:t>
            </a:r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s will </a:t>
            </a:r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be </a:t>
            </a:r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obse</a:t>
            </a:r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rved </a:t>
            </a:r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the </a:t>
            </a:r>
            <a:r>
              <a:rPr b="1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90% </a:t>
            </a:r>
            <a:r>
              <a:rPr b="1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CL </a:t>
            </a:r>
            <a:r>
              <a:rPr b="1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limit</a:t>
            </a:r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 </a:t>
            </a:r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will </a:t>
            </a:r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be: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463" name=""/>
          <p:cNvSpPr txBox="1"/>
          <p:nvPr/>
        </p:nvSpPr>
        <p:spPr>
          <a:xfrm>
            <a:off x="7839000" y="3291120"/>
            <a:ext cx="2320560" cy="578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629" spc="-1" strike="noStrike">
                <a:solidFill>
                  <a:srgbClr val="c9211e"/>
                </a:solidFill>
                <a:latin typeface="Arial"/>
              </a:rPr>
              <a:t>Mu2e Run 1</a:t>
            </a:r>
            <a:endParaRPr b="0" lang="it-IT" sz="1629" spc="-1" strike="noStrike">
              <a:latin typeface="Arial"/>
            </a:endParaRPr>
          </a:p>
          <a:p>
            <a:r>
              <a:rPr b="1" lang="it-IT" sz="1800" spc="-1" strike="noStrike">
                <a:solidFill>
                  <a:srgbClr val="c9211e"/>
                </a:solidFill>
                <a:latin typeface="Arial"/>
                <a:ea typeface="AR PL UMing HK"/>
              </a:rPr>
              <a:t>5</a:t>
            </a:r>
            <a:r>
              <a:rPr b="1" lang="it-IT" sz="1800" spc="-1" strike="noStrike">
                <a:solidFill>
                  <a:srgbClr val="c9211e"/>
                </a:solidFill>
                <a:latin typeface="Symbol"/>
                <a:ea typeface="AR PL UMing HK"/>
              </a:rPr>
              <a:t>s </a:t>
            </a:r>
            <a:r>
              <a:rPr b="1" lang="it-IT" sz="1800" spc="-1" strike="noStrike">
                <a:solidFill>
                  <a:srgbClr val="c9211e"/>
                </a:solidFill>
                <a:latin typeface="Arial"/>
              </a:rPr>
              <a:t>Discovery reach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64" name=""/>
          <p:cNvSpPr txBox="1"/>
          <p:nvPr/>
        </p:nvSpPr>
        <p:spPr>
          <a:xfrm>
            <a:off x="7839000" y="5050440"/>
            <a:ext cx="1535400" cy="578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629" spc="-1" strike="noStrike">
                <a:solidFill>
                  <a:srgbClr val="c9211e"/>
                </a:solidFill>
                <a:latin typeface="Arial"/>
              </a:rPr>
              <a:t>Mu2e Run 1</a:t>
            </a:r>
            <a:endParaRPr b="0" lang="it-IT" sz="1629" spc="-1" strike="noStrike">
              <a:latin typeface="Arial"/>
            </a:endParaRPr>
          </a:p>
          <a:p>
            <a:r>
              <a:rPr b="1" lang="it-IT" sz="1800" spc="-1" strike="noStrike">
                <a:solidFill>
                  <a:srgbClr val="c9211e"/>
                </a:solidFill>
                <a:latin typeface="Arial"/>
              </a:rPr>
              <a:t>90% CL limit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65" name=""/>
          <p:cNvSpPr txBox="1"/>
          <p:nvPr/>
        </p:nvSpPr>
        <p:spPr>
          <a:xfrm>
            <a:off x="787320" y="5961960"/>
            <a:ext cx="9544680" cy="749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that is more than </a:t>
            </a:r>
            <a:r>
              <a:rPr b="1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x1000</a:t>
            </a:r>
            <a:r>
              <a:rPr b="0" lang="it-IT" sz="2600" spc="-1" strike="noStrike">
                <a:solidFill>
                  <a:srgbClr val="000000"/>
                </a:solidFill>
                <a:latin typeface="Arial"/>
                <a:ea typeface="AR PL UMing HK"/>
              </a:rPr>
              <a:t> better than current best limit!</a:t>
            </a:r>
            <a:endParaRPr b="0" lang="it-IT" sz="2600" spc="-1" strike="noStrike">
              <a:latin typeface="Arial"/>
            </a:endParaRPr>
          </a:p>
        </p:txBody>
      </p:sp>
      <p:pic>
        <p:nvPicPr>
          <p:cNvPr id="466" name="" descr=""/>
          <p:cNvPicPr/>
          <p:nvPr/>
        </p:nvPicPr>
        <p:blipFill>
          <a:blip r:embed="rId2"/>
          <a:stretch/>
        </p:blipFill>
        <p:spPr>
          <a:xfrm>
            <a:off x="3241080" y="5085360"/>
            <a:ext cx="3358440" cy="534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"/>
          <p:cNvSpPr txBox="1"/>
          <p:nvPr/>
        </p:nvSpPr>
        <p:spPr>
          <a:xfrm>
            <a:off x="252000" y="180000"/>
            <a:ext cx="984276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Mu2e Run Plan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154" name=""/>
          <p:cNvSpPr txBox="1"/>
          <p:nvPr/>
        </p:nvSpPr>
        <p:spPr>
          <a:xfrm>
            <a:off x="9848520" y="702000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5690059C-247F-4E69-B17D-AAAD2C3D9117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155" name=""/>
          <p:cNvSpPr/>
          <p:nvPr/>
        </p:nvSpPr>
        <p:spPr>
          <a:xfrm>
            <a:off x="10440000" y="4896000"/>
            <a:ext cx="180000" cy="9000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"/>
          <p:cNvSpPr txBox="1"/>
          <p:nvPr/>
        </p:nvSpPr>
        <p:spPr>
          <a:xfrm>
            <a:off x="75960" y="4537800"/>
            <a:ext cx="10616040" cy="1334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2400" spc="-1" strike="noStrike">
                <a:solidFill>
                  <a:srgbClr val="c9211e"/>
                </a:solidFill>
                <a:latin typeface="Arial"/>
                <a:ea typeface="Noto Sans CJK SC"/>
              </a:rPr>
              <a:t>Run 1 goal: get </a:t>
            </a:r>
            <a:r>
              <a:rPr b="1" lang="en-IT" sz="2400" spc="-1" strike="noStrike">
                <a:solidFill>
                  <a:srgbClr val="c9211e"/>
                </a:solidFill>
                <a:latin typeface="Calibri"/>
                <a:ea typeface="ＭＳ Ｐゴシック"/>
              </a:rPr>
              <a:t>3x10</a:t>
            </a:r>
            <a:r>
              <a:rPr b="1" lang="en-IT" sz="2400" spc="-1" strike="noStrike" baseline="30000">
                <a:solidFill>
                  <a:srgbClr val="c9211e"/>
                </a:solidFill>
                <a:latin typeface="Calibri"/>
                <a:ea typeface="ＭＳ Ｐゴシック"/>
              </a:rPr>
              <a:t>19</a:t>
            </a:r>
            <a:r>
              <a:rPr b="1" lang="en-IT" sz="2400" spc="-1" strike="noStrike">
                <a:solidFill>
                  <a:srgbClr val="c9211e"/>
                </a:solidFill>
                <a:latin typeface="Calibri"/>
                <a:ea typeface="ＭＳ Ｐゴシック"/>
              </a:rPr>
              <a:t> POT to </a:t>
            </a:r>
            <a:r>
              <a:rPr b="1" lang="it-IT" sz="2400" spc="-1" strike="noStrike">
                <a:solidFill>
                  <a:srgbClr val="c9211e"/>
                </a:solidFill>
                <a:latin typeface="Arial"/>
              </a:rPr>
              <a:t>improve by x10</a:t>
            </a:r>
            <a:r>
              <a:rPr b="1" lang="it-IT" sz="2400" spc="-1" strike="noStrike" baseline="33000">
                <a:solidFill>
                  <a:srgbClr val="c9211e"/>
                </a:solidFill>
                <a:latin typeface="Arial"/>
              </a:rPr>
              <a:t>3</a:t>
            </a:r>
            <a:r>
              <a:rPr b="1" lang="it-IT" sz="2400" spc="-1" strike="noStrike">
                <a:solidFill>
                  <a:srgbClr val="c9211e"/>
                </a:solidFill>
                <a:latin typeface="Arial"/>
              </a:rPr>
              <a:t> Sindrum II sensitivity*</a:t>
            </a:r>
            <a:endParaRPr b="0" lang="it-IT" sz="2400" spc="-1" strike="noStrike">
              <a:latin typeface="Arial"/>
            </a:endParaRPr>
          </a:p>
          <a:p>
            <a:endParaRPr b="0" lang="it-IT" sz="1400" spc="-1" strike="noStrike">
              <a:latin typeface="Arial"/>
            </a:endParaRPr>
          </a:p>
          <a:p>
            <a:r>
              <a:rPr b="1" lang="it-IT" sz="2400" spc="-1" strike="noStrike">
                <a:solidFill>
                  <a:srgbClr val="c9211e"/>
                </a:solidFill>
                <a:latin typeface="Arial"/>
                <a:ea typeface="Noto Sans CJK SC"/>
              </a:rPr>
              <a:t>Run 2 goal: get </a:t>
            </a:r>
            <a:r>
              <a:rPr b="1" lang="en-IT" sz="2400" spc="-1" strike="noStrike">
                <a:solidFill>
                  <a:srgbClr val="c9211e"/>
                </a:solidFill>
                <a:latin typeface="Calibri"/>
                <a:ea typeface="ＭＳ Ｐゴシック"/>
              </a:rPr>
              <a:t>3x10</a:t>
            </a:r>
            <a:r>
              <a:rPr b="1" lang="en-IT" sz="2400" spc="-1" strike="noStrike" baseline="30000">
                <a:solidFill>
                  <a:srgbClr val="c9211e"/>
                </a:solidFill>
                <a:latin typeface="Calibri"/>
                <a:ea typeface="ＭＳ Ｐゴシック"/>
              </a:rPr>
              <a:t>20</a:t>
            </a:r>
            <a:r>
              <a:rPr b="1" lang="en-IT" sz="2400" spc="-1" strike="noStrike">
                <a:solidFill>
                  <a:srgbClr val="c9211e"/>
                </a:solidFill>
                <a:latin typeface="Calibri"/>
                <a:ea typeface="ＭＳ Ｐゴシック"/>
              </a:rPr>
              <a:t> POT to add </a:t>
            </a:r>
            <a:r>
              <a:rPr b="1" lang="it-IT" sz="2400" spc="-1" strike="noStrike">
                <a:solidFill>
                  <a:srgbClr val="c9211e"/>
                </a:solidFill>
                <a:latin typeface="Arial"/>
              </a:rPr>
              <a:t>an additional factor 10 on sensitivity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(longer run, higher average beam intensity, better shielding and CRV, ...)</a:t>
            </a:r>
            <a:endParaRPr b="0" lang="it-IT" sz="2400" spc="-1" strike="noStrike">
              <a:latin typeface="Arial"/>
            </a:endParaRPr>
          </a:p>
        </p:txBody>
      </p:sp>
      <p:grpSp>
        <p:nvGrpSpPr>
          <p:cNvPr id="157" name="Group 13"/>
          <p:cNvGrpSpPr/>
          <p:nvPr/>
        </p:nvGrpSpPr>
        <p:grpSpPr>
          <a:xfrm>
            <a:off x="198000" y="837360"/>
            <a:ext cx="4302000" cy="637200"/>
            <a:chOff x="198000" y="837360"/>
            <a:chExt cx="4302000" cy="637200"/>
          </a:xfrm>
        </p:grpSpPr>
        <p:sp>
          <p:nvSpPr>
            <p:cNvPr id="158" name="TextBox 1"/>
            <p:cNvSpPr/>
            <p:nvPr/>
          </p:nvSpPr>
          <p:spPr>
            <a:xfrm>
              <a:off x="198000" y="837360"/>
              <a:ext cx="1904040" cy="637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200" spc="-1" strike="noStrike">
                  <a:solidFill>
                    <a:srgbClr val="505050"/>
                  </a:solidFill>
                  <a:latin typeface="Calibri"/>
                  <a:ea typeface="ＭＳ Ｐゴシック"/>
                </a:rPr>
                <a:t>Key:</a:t>
              </a:r>
              <a:endParaRPr b="0" lang="it-IT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0" lang="en-US" sz="1200" spc="-1" strike="noStrike">
                  <a:solidFill>
                    <a:srgbClr val="ab7942"/>
                  </a:solidFill>
                  <a:latin typeface="Calibri"/>
                  <a:ea typeface="ＭＳ Ｐゴシック"/>
                </a:rPr>
                <a:t>Brown = Project</a:t>
              </a:r>
              <a:endParaRPr b="0" lang="it-IT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0" lang="en-US" sz="1200" spc="-1" strike="noStrike">
                  <a:solidFill>
                    <a:srgbClr val="00b050"/>
                  </a:solidFill>
                  <a:latin typeface="Calibri"/>
                  <a:ea typeface="ＭＳ Ｐゴシック"/>
                </a:rPr>
                <a:t>Green = Prepare for beam</a:t>
              </a:r>
              <a:endParaRPr b="0" lang="it-IT" sz="1200" spc="-1" strike="noStrike">
                <a:latin typeface="Arial"/>
              </a:endParaRPr>
            </a:p>
          </p:txBody>
        </p:sp>
        <p:sp>
          <p:nvSpPr>
            <p:cNvPr id="159" name="Rectangle 1"/>
            <p:cNvSpPr/>
            <p:nvPr/>
          </p:nvSpPr>
          <p:spPr>
            <a:xfrm>
              <a:off x="1978920" y="837360"/>
              <a:ext cx="2521080" cy="637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200" spc="-1" strike="noStrike">
                  <a:solidFill>
                    <a:srgbClr val="55ddff"/>
                  </a:solidFill>
                  <a:latin typeface="Calibri"/>
                  <a:ea typeface="ＭＳ Ｐゴシック"/>
                </a:rPr>
                <a:t>Light blue = Commission with Beam</a:t>
              </a:r>
              <a:endParaRPr b="0" lang="it-IT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0" lang="en-US" sz="1200" spc="-1" strike="noStrike">
                  <a:solidFill>
                    <a:srgbClr val="0432ff"/>
                  </a:solidFill>
                  <a:latin typeface="Calibri"/>
                  <a:ea typeface="ＭＳ Ｐゴシック"/>
                </a:rPr>
                <a:t>Dark blue = Physics Data Taking</a:t>
              </a:r>
              <a:endParaRPr b="0" lang="it-IT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0" lang="en-US" sz="1200" spc="-1" strike="noStrike">
                  <a:solidFill>
                    <a:srgbClr val="505050"/>
                  </a:solidFill>
                  <a:latin typeface="Calibri"/>
                  <a:ea typeface="ＭＳ Ｐゴシック"/>
                </a:rPr>
                <a:t>Black = Summer shutdown </a:t>
              </a:r>
              <a:endParaRPr b="0" lang="it-IT" sz="1200" spc="-1" strike="noStrike">
                <a:latin typeface="Arial"/>
              </a:endParaRPr>
            </a:p>
          </p:txBody>
        </p:sp>
        <p:sp>
          <p:nvSpPr>
            <p:cNvPr id="160" name="Rectangle 2"/>
            <p:cNvSpPr/>
            <p:nvPr/>
          </p:nvSpPr>
          <p:spPr>
            <a:xfrm>
              <a:off x="198000" y="837360"/>
              <a:ext cx="4259160" cy="637200"/>
            </a:xfrm>
            <a:prstGeom prst="rect">
              <a:avLst/>
            </a:prstGeom>
            <a:noFill/>
            <a:ln w="9360">
              <a:solidFill>
                <a:srgbClr val="0432ff"/>
              </a:solidFill>
              <a:round/>
            </a:ln>
            <a:effectLst>
              <a:outerShdw dist="23040" dir="5400000" blurRad="399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61" name="Picture 30" descr=""/>
          <p:cNvPicPr/>
          <p:nvPr/>
        </p:nvPicPr>
        <p:blipFill>
          <a:blip r:embed="rId1"/>
          <a:stretch/>
        </p:blipFill>
        <p:spPr>
          <a:xfrm>
            <a:off x="216360" y="1801080"/>
            <a:ext cx="10115640" cy="1717920"/>
          </a:xfrm>
          <a:prstGeom prst="rect">
            <a:avLst/>
          </a:prstGeom>
          <a:ln w="0">
            <a:noFill/>
          </a:ln>
        </p:spPr>
      </p:pic>
      <p:sp>
        <p:nvSpPr>
          <p:cNvPr id="162" name="Straight Arrow Connector 16"/>
          <p:cNvSpPr/>
          <p:nvPr/>
        </p:nvSpPr>
        <p:spPr>
          <a:xfrm flipV="1">
            <a:off x="5820480" y="2851560"/>
            <a:ext cx="823680" cy="66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b050"/>
            </a:solidFill>
            <a:round/>
            <a:tailEnd len="lg" type="triangle" w="lg"/>
          </a:ln>
          <a:effectLst>
            <a:outerShdw dist="20160" dir="5400000" blurRad="399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63" name="TextBox 19"/>
          <p:cNvSpPr/>
          <p:nvPr/>
        </p:nvSpPr>
        <p:spPr>
          <a:xfrm>
            <a:off x="4368240" y="3465720"/>
            <a:ext cx="165564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00b050"/>
                </a:solidFill>
                <a:latin typeface="Calibri"/>
                <a:ea typeface="ＭＳ Ｐゴシック"/>
              </a:rPr>
              <a:t>Detailed field map complete</a:t>
            </a:r>
            <a:endParaRPr b="0" lang="it-IT" sz="1500" spc="-1" strike="noStrike">
              <a:latin typeface="Arial"/>
            </a:endParaRPr>
          </a:p>
        </p:txBody>
      </p:sp>
      <p:sp>
        <p:nvSpPr>
          <p:cNvPr id="164" name="Straight Arrow Connector 20"/>
          <p:cNvSpPr/>
          <p:nvPr/>
        </p:nvSpPr>
        <p:spPr>
          <a:xfrm flipV="1">
            <a:off x="6575400" y="2851200"/>
            <a:ext cx="434520" cy="868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b050"/>
            </a:solidFill>
            <a:round/>
            <a:tailEnd len="lg" type="triangle" w="lg"/>
          </a:ln>
          <a:effectLst>
            <a:outerShdw dist="20160" dir="5400000" blurRad="399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65" name="TextBox 23"/>
          <p:cNvSpPr/>
          <p:nvPr/>
        </p:nvSpPr>
        <p:spPr>
          <a:xfrm>
            <a:off x="5755320" y="3682080"/>
            <a:ext cx="131040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00b050"/>
                </a:solidFill>
                <a:latin typeface="Calibri"/>
                <a:ea typeface="ＭＳ Ｐゴシック"/>
              </a:rPr>
              <a:t>Detector train inserted</a:t>
            </a:r>
            <a:endParaRPr b="0" lang="it-IT" sz="1500" spc="-1" strike="noStrike">
              <a:latin typeface="Arial"/>
            </a:endParaRPr>
          </a:p>
        </p:txBody>
      </p:sp>
      <p:sp>
        <p:nvSpPr>
          <p:cNvPr id="166" name="Straight Arrow Connector 25"/>
          <p:cNvSpPr/>
          <p:nvPr/>
        </p:nvSpPr>
        <p:spPr>
          <a:xfrm flipH="1" flipV="1">
            <a:off x="7443360" y="2847240"/>
            <a:ext cx="793800" cy="80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b050"/>
            </a:solidFill>
            <a:round/>
            <a:tailEnd len="lg" type="triangle" w="lg"/>
          </a:ln>
          <a:effectLst>
            <a:outerShdw dist="20160" dir="5400000" blurRad="399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67" name="TextBox 29"/>
          <p:cNvSpPr/>
          <p:nvPr/>
        </p:nvSpPr>
        <p:spPr>
          <a:xfrm>
            <a:off x="8062200" y="3603240"/>
            <a:ext cx="146160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00b050"/>
                </a:solidFill>
                <a:latin typeface="Calibri"/>
                <a:ea typeface="ＭＳ Ｐゴシック"/>
              </a:rPr>
              <a:t>CRV modules installed</a:t>
            </a:r>
            <a:endParaRPr b="0" lang="it-IT" sz="1500" spc="-1" strike="noStrike">
              <a:latin typeface="Arial"/>
            </a:endParaRPr>
          </a:p>
        </p:txBody>
      </p:sp>
      <p:sp>
        <p:nvSpPr>
          <p:cNvPr id="168" name="Straight Arrow Connector 32"/>
          <p:cNvSpPr/>
          <p:nvPr/>
        </p:nvSpPr>
        <p:spPr>
          <a:xfrm flipH="1" flipV="1">
            <a:off x="7131960" y="2851200"/>
            <a:ext cx="315360" cy="766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b050"/>
            </a:solidFill>
            <a:round/>
            <a:tailEnd len="lg" type="triangle" w="lg"/>
          </a:ln>
          <a:effectLst>
            <a:outerShdw dist="20160" dir="5400000" blurRad="399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69" name="TextBox 35"/>
          <p:cNvSpPr/>
          <p:nvPr/>
        </p:nvSpPr>
        <p:spPr>
          <a:xfrm>
            <a:off x="7055640" y="3592440"/>
            <a:ext cx="1310400" cy="77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00b050"/>
                </a:solidFill>
                <a:latin typeface="Calibri"/>
                <a:ea typeface="ＭＳ Ｐゴシック"/>
              </a:rPr>
              <a:t>External shielding installed</a:t>
            </a:r>
            <a:endParaRPr b="0" lang="it-IT" sz="1500" spc="-1" strike="noStrike">
              <a:latin typeface="Arial"/>
            </a:endParaRPr>
          </a:p>
        </p:txBody>
      </p:sp>
      <p:sp>
        <p:nvSpPr>
          <p:cNvPr id="170" name="TextBox 14"/>
          <p:cNvSpPr/>
          <p:nvPr/>
        </p:nvSpPr>
        <p:spPr>
          <a:xfrm>
            <a:off x="8687880" y="3149640"/>
            <a:ext cx="132048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Long shutdown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171" name="TextBox 31"/>
          <p:cNvSpPr/>
          <p:nvPr/>
        </p:nvSpPr>
        <p:spPr>
          <a:xfrm>
            <a:off x="7947720" y="1375200"/>
            <a:ext cx="1875600" cy="3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0432ff"/>
                </a:solidFill>
                <a:highlight>
                  <a:srgbClr val="ffff00"/>
                </a:highlight>
                <a:latin typeface="Calibri"/>
                <a:ea typeface="ＭＳ Ｐゴシック"/>
              </a:rPr>
              <a:t>Beam on target</a:t>
            </a:r>
            <a:endParaRPr b="0" lang="it-IT" sz="1500" spc="-1" strike="noStrike">
              <a:latin typeface="Arial"/>
            </a:endParaRPr>
          </a:p>
        </p:txBody>
      </p:sp>
      <p:sp>
        <p:nvSpPr>
          <p:cNvPr id="172" name="Straight Arrow Connector 34"/>
          <p:cNvSpPr/>
          <p:nvPr/>
        </p:nvSpPr>
        <p:spPr>
          <a:xfrm flipH="1">
            <a:off x="7656120" y="1710720"/>
            <a:ext cx="526680" cy="102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432ff"/>
            </a:solidFill>
            <a:round/>
            <a:tailEnd len="lg" type="triangle" w="lg"/>
          </a:ln>
          <a:effectLst>
            <a:outerShdw dist="20160" dir="5400000" blurRad="399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73" name="Straight Arrow Connector 30"/>
          <p:cNvSpPr/>
          <p:nvPr/>
        </p:nvSpPr>
        <p:spPr>
          <a:xfrm flipH="1">
            <a:off x="6870240" y="1633320"/>
            <a:ext cx="261360" cy="53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1997b7"/>
            </a:solidFill>
            <a:round/>
            <a:tailEnd len="lg" type="triangle" w="lg"/>
          </a:ln>
          <a:effectLst>
            <a:outerShdw dist="20160" dir="5400000" blurRad="399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74" name="TextBox 36"/>
          <p:cNvSpPr/>
          <p:nvPr/>
        </p:nvSpPr>
        <p:spPr>
          <a:xfrm>
            <a:off x="6649920" y="1008000"/>
            <a:ext cx="1270080" cy="54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1997b7"/>
                </a:solidFill>
                <a:latin typeface="Calibri"/>
                <a:ea typeface="ＭＳ Ｐゴシック"/>
              </a:rPr>
              <a:t>Project complete</a:t>
            </a:r>
            <a:endParaRPr b="0" lang="it-IT" sz="1500" spc="-1" strike="noStrike">
              <a:latin typeface="Arial"/>
            </a:endParaRPr>
          </a:p>
        </p:txBody>
      </p:sp>
      <p:sp>
        <p:nvSpPr>
          <p:cNvPr id="175" name="Straight Arrow Connector 37"/>
          <p:cNvSpPr/>
          <p:nvPr/>
        </p:nvSpPr>
        <p:spPr>
          <a:xfrm>
            <a:off x="6505200" y="1752840"/>
            <a:ext cx="11880" cy="42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1997b7"/>
            </a:solidFill>
            <a:round/>
            <a:tailEnd len="lg" type="triangle" w="lg"/>
          </a:ln>
          <a:effectLst>
            <a:outerShdw dist="20160" dir="5400000" blurRad="399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76" name="TextBox 38"/>
          <p:cNvSpPr/>
          <p:nvPr/>
        </p:nvSpPr>
        <p:spPr>
          <a:xfrm>
            <a:off x="5987520" y="1027800"/>
            <a:ext cx="103536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1997b7"/>
                </a:solidFill>
                <a:latin typeface="Calibri"/>
                <a:ea typeface="ＭＳ Ｐゴシック"/>
              </a:rPr>
              <a:t>Solenoid KPP</a:t>
            </a:r>
            <a:endParaRPr b="0" lang="it-IT" sz="1500" spc="-1" strike="noStrike">
              <a:latin typeface="Arial"/>
            </a:endParaRPr>
          </a:p>
        </p:txBody>
      </p:sp>
      <p:sp>
        <p:nvSpPr>
          <p:cNvPr id="177" name="Straight Arrow Connector 39"/>
          <p:cNvSpPr/>
          <p:nvPr/>
        </p:nvSpPr>
        <p:spPr>
          <a:xfrm>
            <a:off x="5519880" y="1757160"/>
            <a:ext cx="300240" cy="411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1997b7"/>
            </a:solidFill>
            <a:round/>
            <a:tailEnd len="lg" type="triangle" w="lg"/>
          </a:ln>
          <a:effectLst>
            <a:outerShdw dist="20160" dir="5400000" blurRad="399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78" name="TextBox 40"/>
          <p:cNvSpPr/>
          <p:nvPr/>
        </p:nvSpPr>
        <p:spPr>
          <a:xfrm>
            <a:off x="5001840" y="1032480"/>
            <a:ext cx="103536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1997b7"/>
                </a:solidFill>
                <a:latin typeface="Calibri"/>
                <a:ea typeface="ＭＳ Ｐゴシック"/>
              </a:rPr>
              <a:t>Detector  KPP</a:t>
            </a:r>
            <a:endParaRPr b="0" lang="it-IT" sz="1500" spc="-1" strike="noStrike">
              <a:latin typeface="Arial"/>
            </a:endParaRPr>
          </a:p>
        </p:txBody>
      </p:sp>
      <p:sp>
        <p:nvSpPr>
          <p:cNvPr id="179" name=""/>
          <p:cNvSpPr txBox="1"/>
          <p:nvPr/>
        </p:nvSpPr>
        <p:spPr>
          <a:xfrm>
            <a:off x="7517160" y="2808000"/>
            <a:ext cx="1026720" cy="43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800" spc="-1" strike="noStrike">
                <a:solidFill>
                  <a:srgbClr val="ffffff"/>
                </a:solidFill>
                <a:latin typeface="Arial"/>
                <a:ea typeface="Noto Sans CJK SC"/>
              </a:rPr>
              <a:t>Run 1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80" name=""/>
          <p:cNvSpPr txBox="1"/>
          <p:nvPr/>
        </p:nvSpPr>
        <p:spPr>
          <a:xfrm>
            <a:off x="360" y="6480000"/>
            <a:ext cx="10696320" cy="612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1800" spc="-1" strike="noStrike">
                <a:latin typeface="Arial"/>
              </a:rPr>
              <a:t>* </a:t>
            </a:r>
            <a:r>
              <a:rPr b="0" i="1" lang="it-IT" sz="1800" spc="-1" strike="noStrike">
                <a:latin typeface="Arial"/>
              </a:rPr>
              <a:t>“Mu2e Run I Sensitivity Projections for the Neutrinoless mu- --&gt; e- Conversion Search in Aluminum”,    </a:t>
            </a:r>
            <a:endParaRPr b="0" lang="it-IT" sz="1800" spc="-1" strike="noStrike">
              <a:latin typeface="Arial"/>
            </a:endParaRPr>
          </a:p>
          <a:p>
            <a:r>
              <a:rPr b="0" i="1" lang="it-IT" sz="1800" spc="-1" strike="noStrike">
                <a:latin typeface="Arial"/>
              </a:rPr>
              <a:t>Universe 9 (2023) 1, 54  (38 pages) http://arxiv.org/abs/2210.11380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"/>
          <p:cNvSpPr txBox="1"/>
          <p:nvPr/>
        </p:nvSpPr>
        <p:spPr>
          <a:xfrm>
            <a:off x="360000" y="180000"/>
            <a:ext cx="896652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Some Pictures from Mu2e building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182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3F17947B-5FC8-4D4F-8DF1-EAEF78E7DDBE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pic>
        <p:nvPicPr>
          <p:cNvPr id="183" name="Picture 3" descr="A picture containing indoor&#10;&#10;Description automatically generated"/>
          <p:cNvPicPr/>
          <p:nvPr/>
        </p:nvPicPr>
        <p:blipFill>
          <a:blip r:embed="rId1"/>
          <a:stretch/>
        </p:blipFill>
        <p:spPr>
          <a:xfrm>
            <a:off x="6865920" y="900000"/>
            <a:ext cx="1882080" cy="2520000"/>
          </a:xfrm>
          <a:prstGeom prst="rect">
            <a:avLst/>
          </a:prstGeom>
          <a:ln w="0">
            <a:noFill/>
          </a:ln>
        </p:spPr>
      </p:pic>
      <p:pic>
        <p:nvPicPr>
          <p:cNvPr id="184" name="Picture 16" descr="A picture containing indoor, cluttered, several&#10;&#10;Description automatically generated"/>
          <p:cNvPicPr/>
          <p:nvPr/>
        </p:nvPicPr>
        <p:blipFill>
          <a:blip r:embed="rId2"/>
          <a:srcRect l="0" t="0" r="9496" b="0"/>
          <a:stretch/>
        </p:blipFill>
        <p:spPr>
          <a:xfrm>
            <a:off x="3708000" y="900000"/>
            <a:ext cx="3059640" cy="2520000"/>
          </a:xfrm>
          <a:prstGeom prst="rect">
            <a:avLst/>
          </a:prstGeom>
          <a:ln w="0">
            <a:noFill/>
          </a:ln>
        </p:spPr>
      </p:pic>
      <p:pic>
        <p:nvPicPr>
          <p:cNvPr id="185" name="Picture 17" descr="A picture containing grass, sky, outdoor&#10;&#10;Description automatically generated"/>
          <p:cNvPicPr/>
          <p:nvPr/>
        </p:nvPicPr>
        <p:blipFill>
          <a:blip r:embed="rId3"/>
          <a:srcRect l="0" t="0" r="5458" b="0"/>
          <a:stretch/>
        </p:blipFill>
        <p:spPr>
          <a:xfrm>
            <a:off x="407880" y="900000"/>
            <a:ext cx="3191760" cy="2520000"/>
          </a:xfrm>
          <a:prstGeom prst="rect">
            <a:avLst/>
          </a:prstGeom>
          <a:ln w="0">
            <a:noFill/>
          </a:ln>
        </p:spPr>
      </p:pic>
      <p:sp>
        <p:nvSpPr>
          <p:cNvPr id="186" name=""/>
          <p:cNvSpPr txBox="1"/>
          <p:nvPr/>
        </p:nvSpPr>
        <p:spPr>
          <a:xfrm>
            <a:off x="7380000" y="540000"/>
            <a:ext cx="25552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800" spc="-1" strike="noStrike">
                <a:solidFill>
                  <a:srgbClr val="c9211e"/>
                </a:solidFill>
                <a:latin typeface="Arial"/>
              </a:rPr>
              <a:t>Rails and cable trails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87" name=""/>
          <p:cNvSpPr txBox="1"/>
          <p:nvPr/>
        </p:nvSpPr>
        <p:spPr>
          <a:xfrm>
            <a:off x="648000" y="612000"/>
            <a:ext cx="26708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800" spc="-1" strike="noStrike">
                <a:solidFill>
                  <a:srgbClr val="c9211e"/>
                </a:solidFill>
                <a:latin typeface="Arial"/>
              </a:rPr>
              <a:t>Cryogenic services*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188" name="" descr=""/>
          <p:cNvPicPr/>
          <p:nvPr/>
        </p:nvPicPr>
        <p:blipFill>
          <a:blip r:embed="rId4"/>
          <a:srcRect l="42207" t="21606" r="8774" b="0"/>
          <a:stretch/>
        </p:blipFill>
        <p:spPr>
          <a:xfrm>
            <a:off x="7740000" y="3780000"/>
            <a:ext cx="2699640" cy="2700000"/>
          </a:xfrm>
          <a:prstGeom prst="rect">
            <a:avLst/>
          </a:prstGeom>
          <a:ln w="0">
            <a:noFill/>
          </a:ln>
        </p:spPr>
      </p:pic>
      <p:sp>
        <p:nvSpPr>
          <p:cNvPr id="189" name=""/>
          <p:cNvSpPr txBox="1"/>
          <p:nvPr/>
        </p:nvSpPr>
        <p:spPr>
          <a:xfrm>
            <a:off x="3852000" y="612000"/>
            <a:ext cx="281412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800" spc="-1" strike="noStrike">
                <a:solidFill>
                  <a:srgbClr val="c9211e"/>
                </a:solidFill>
                <a:latin typeface="Arial"/>
              </a:rPr>
              <a:t>Solenoids power supply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90" name=""/>
          <p:cNvSpPr txBox="1"/>
          <p:nvPr/>
        </p:nvSpPr>
        <p:spPr>
          <a:xfrm>
            <a:off x="7776000" y="3420000"/>
            <a:ext cx="2203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800" spc="-1" strike="noStrike">
                <a:solidFill>
                  <a:srgbClr val="c9211e"/>
                </a:solidFill>
                <a:latin typeface="Arial"/>
              </a:rPr>
              <a:t>Extinction monitor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91" name=""/>
          <p:cNvSpPr txBox="1"/>
          <p:nvPr/>
        </p:nvSpPr>
        <p:spPr>
          <a:xfrm>
            <a:off x="3204000" y="3433680"/>
            <a:ext cx="156132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800" spc="-1" strike="noStrike">
                <a:solidFill>
                  <a:srgbClr val="c9211e"/>
                </a:solidFill>
                <a:latin typeface="Arial"/>
              </a:rPr>
              <a:t>DAQ servers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5"/>
          <a:stretch/>
        </p:blipFill>
        <p:spPr>
          <a:xfrm>
            <a:off x="3034440" y="3780000"/>
            <a:ext cx="1897560" cy="3420000"/>
          </a:xfrm>
          <a:prstGeom prst="rect">
            <a:avLst/>
          </a:prstGeom>
          <a:ln w="0">
            <a:noFill/>
          </a:ln>
        </p:spPr>
      </p:pic>
      <p:pic>
        <p:nvPicPr>
          <p:cNvPr id="193" name="" descr=""/>
          <p:cNvPicPr/>
          <p:nvPr/>
        </p:nvPicPr>
        <p:blipFill>
          <a:blip r:embed="rId6"/>
          <a:srcRect l="3391" t="0" r="0" b="0"/>
          <a:stretch/>
        </p:blipFill>
        <p:spPr>
          <a:xfrm>
            <a:off x="432000" y="3780000"/>
            <a:ext cx="2520000" cy="3449880"/>
          </a:xfrm>
          <a:prstGeom prst="rect">
            <a:avLst/>
          </a:prstGeom>
          <a:ln w="0">
            <a:noFill/>
          </a:ln>
        </p:spPr>
      </p:pic>
      <p:sp>
        <p:nvSpPr>
          <p:cNvPr id="194" name=""/>
          <p:cNvSpPr txBox="1"/>
          <p:nvPr/>
        </p:nvSpPr>
        <p:spPr>
          <a:xfrm>
            <a:off x="432360" y="3433680"/>
            <a:ext cx="23540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800" spc="-1" strike="noStrike">
                <a:solidFill>
                  <a:srgbClr val="c9211e"/>
                </a:solidFill>
                <a:latin typeface="Arial"/>
              </a:rPr>
              <a:t>Vacuum pumps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7"/>
          <a:srcRect l="-2572" t="0" r="0" b="8"/>
          <a:stretch/>
        </p:blipFill>
        <p:spPr>
          <a:xfrm>
            <a:off x="8502120" y="883080"/>
            <a:ext cx="1937880" cy="2536920"/>
          </a:xfrm>
          <a:prstGeom prst="rect">
            <a:avLst/>
          </a:prstGeom>
          <a:ln w="0">
            <a:noFill/>
          </a:ln>
        </p:spPr>
      </p:pic>
      <p:pic>
        <p:nvPicPr>
          <p:cNvPr id="196" name="Content Placeholder 6" descr="A picture containing sky, outdoor, ground, dirt&#10;&#10;Description automatically generated"/>
          <p:cNvPicPr/>
          <p:nvPr/>
        </p:nvPicPr>
        <p:blipFill>
          <a:blip r:embed="rId8"/>
          <a:srcRect l="34068" t="0" r="12375" b="0"/>
          <a:stretch/>
        </p:blipFill>
        <p:spPr>
          <a:xfrm>
            <a:off x="4993560" y="3787920"/>
            <a:ext cx="2455200" cy="3420000"/>
          </a:xfrm>
          <a:prstGeom prst="rect">
            <a:avLst/>
          </a:prstGeom>
          <a:ln w="0">
            <a:noFill/>
          </a:ln>
        </p:spPr>
      </p:pic>
      <p:sp>
        <p:nvSpPr>
          <p:cNvPr id="197" name=""/>
          <p:cNvSpPr txBox="1"/>
          <p:nvPr/>
        </p:nvSpPr>
        <p:spPr>
          <a:xfrm>
            <a:off x="4932000" y="3420000"/>
            <a:ext cx="2352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800" spc="-1" strike="noStrike">
                <a:solidFill>
                  <a:srgbClr val="c9211e"/>
                </a:solidFill>
                <a:latin typeface="Arial"/>
              </a:rPr>
              <a:t>Concrete blocks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98" name=""/>
          <p:cNvSpPr txBox="1"/>
          <p:nvPr/>
        </p:nvSpPr>
        <p:spPr>
          <a:xfrm>
            <a:off x="180000" y="7236000"/>
            <a:ext cx="6744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1800" spc="-1" strike="noStrike">
                <a:latin typeface="Arial"/>
              </a:rPr>
              <a:t>* First Liquid He produced and </a:t>
            </a:r>
            <a:r>
              <a:rPr b="0" lang="it-IT" sz="1800" spc="-1" strike="noStrike">
                <a:latin typeface="Arial"/>
              </a:rPr>
              <a:t>stored in Mu2e building in Aug ‘23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"/>
          <p:cNvSpPr txBox="1"/>
          <p:nvPr/>
        </p:nvSpPr>
        <p:spPr>
          <a:xfrm>
            <a:off x="360000" y="180000"/>
            <a:ext cx="896652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Accelerator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200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2B267E09-8A91-4798-980F-1B9B298F3677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pic>
        <p:nvPicPr>
          <p:cNvPr id="201" name="Picture 1" descr="Graphical user interface&#10;&#10;Description automatically generated"/>
          <p:cNvPicPr/>
          <p:nvPr/>
        </p:nvPicPr>
        <p:blipFill>
          <a:blip r:embed="rId1"/>
          <a:stretch/>
        </p:blipFill>
        <p:spPr>
          <a:xfrm>
            <a:off x="5077440" y="2016000"/>
            <a:ext cx="3202560" cy="2033640"/>
          </a:xfrm>
          <a:prstGeom prst="rect">
            <a:avLst/>
          </a:prstGeom>
          <a:ln w="0">
            <a:noFill/>
          </a:ln>
        </p:spPr>
      </p:pic>
      <p:pic>
        <p:nvPicPr>
          <p:cNvPr id="202" name="" descr=""/>
          <p:cNvPicPr/>
          <p:nvPr/>
        </p:nvPicPr>
        <p:blipFill>
          <a:blip r:embed="rId2"/>
          <a:stretch/>
        </p:blipFill>
        <p:spPr>
          <a:xfrm>
            <a:off x="360000" y="3930120"/>
            <a:ext cx="4140000" cy="310500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6" descr=""/>
          <p:cNvPicPr/>
          <p:nvPr/>
        </p:nvPicPr>
        <p:blipFill>
          <a:blip r:embed="rId3"/>
          <a:stretch/>
        </p:blipFill>
        <p:spPr>
          <a:xfrm>
            <a:off x="360000" y="726120"/>
            <a:ext cx="4140000" cy="2556360"/>
          </a:xfrm>
          <a:prstGeom prst="rect">
            <a:avLst/>
          </a:prstGeom>
          <a:ln w="0">
            <a:noFill/>
          </a:ln>
        </p:spPr>
      </p:pic>
      <p:sp>
        <p:nvSpPr>
          <p:cNvPr id="204" name=""/>
          <p:cNvSpPr txBox="1"/>
          <p:nvPr/>
        </p:nvSpPr>
        <p:spPr>
          <a:xfrm>
            <a:off x="4676760" y="726120"/>
            <a:ext cx="5912640" cy="1027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200" spc="-1" strike="noStrike">
                <a:latin typeface="Arial"/>
              </a:rPr>
              <a:t>The first of the two Electro Static Septa (ESS) </a:t>
            </a:r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</a:rPr>
              <a:t>has been installed in the last segment of the </a:t>
            </a:r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</a:rPr>
              <a:t>beam line that will reach Mu2e </a:t>
            </a:r>
            <a:endParaRPr b="0" lang="it-IT" sz="2200" spc="-1" strike="noStrike">
              <a:latin typeface="Arial"/>
            </a:endParaRPr>
          </a:p>
        </p:txBody>
      </p:sp>
      <p:sp>
        <p:nvSpPr>
          <p:cNvPr id="205" name=""/>
          <p:cNvSpPr txBox="1"/>
          <p:nvPr/>
        </p:nvSpPr>
        <p:spPr>
          <a:xfrm>
            <a:off x="4500000" y="4323960"/>
            <a:ext cx="6098400" cy="1449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latin typeface="Arial"/>
              </a:rPr>
              <a:t>After a succesfull test of the AC dipole 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needed to extract theproton bunches, 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the first beam has been succesfully 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</a:rPr>
              <a:t>directed to the Mu2e beam dump (July ‘23)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"/>
          <p:cNvSpPr txBox="1"/>
          <p:nvPr/>
        </p:nvSpPr>
        <p:spPr>
          <a:xfrm>
            <a:off x="360000" y="180000"/>
            <a:ext cx="896652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Solenoids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207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E30E929D-36C4-4201-BDAE-A85A1365CB0F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208" name=""/>
          <p:cNvSpPr txBox="1"/>
          <p:nvPr/>
        </p:nvSpPr>
        <p:spPr>
          <a:xfrm>
            <a:off x="5112000" y="5262120"/>
            <a:ext cx="5349960" cy="1992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2400" spc="-1" strike="noStrike">
                <a:latin typeface="Arial"/>
                <a:ea typeface="Noto Sans CJK SC"/>
              </a:rPr>
              <a:t>Detector Solenoid (on critical path):</a:t>
            </a:r>
            <a:endParaRPr b="0" lang="it-IT" sz="24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  <a:ea typeface="Noto Sans CJK SC"/>
              </a:rPr>
              <a:t>11/11 coils built</a:t>
            </a:r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  <a:ea typeface="Noto Sans CJK SC"/>
              </a:rPr>
              <a:t>7/11   coils tested</a:t>
            </a:r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  <a:ea typeface="Noto Sans CJK SC"/>
              </a:rPr>
              <a:t>TODO: - cold mass assembling</a:t>
            </a:r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  <a:ea typeface="Noto Sans CJK SC"/>
              </a:rPr>
              <a:t>	</a:t>
            </a:r>
            <a:r>
              <a:rPr b="0" lang="it-IT" sz="2200" spc="-1" strike="noStrike">
                <a:latin typeface="Arial"/>
                <a:ea typeface="Noto Sans CJK SC"/>
              </a:rPr>
              <a:t>      </a:t>
            </a:r>
            <a:r>
              <a:rPr b="0" lang="it-IT" sz="2200" spc="-1" strike="noStrike">
                <a:latin typeface="Arial"/>
                <a:ea typeface="Noto Sans CJK SC"/>
              </a:rPr>
              <a:t>- preliminary field map</a:t>
            </a:r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  <a:ea typeface="Noto Sans CJK SC"/>
              </a:rPr>
              <a:t>	</a:t>
            </a:r>
            <a:r>
              <a:rPr b="0" lang="it-IT" sz="2200" spc="-1" strike="noStrike">
                <a:latin typeface="Arial"/>
                <a:ea typeface="Noto Sans CJK SC"/>
              </a:rPr>
              <a:t>      </a:t>
            </a:r>
            <a:r>
              <a:rPr b="0" lang="it-IT" sz="2200" spc="-1" strike="noStrike">
                <a:latin typeface="Arial"/>
                <a:ea typeface="Noto Sans CJK SC"/>
              </a:rPr>
              <a:t>- final sealing</a:t>
            </a:r>
            <a:endParaRPr b="0" lang="it-IT" sz="2200" spc="-1" strike="noStrike">
              <a:latin typeface="Arial"/>
            </a:endParaRPr>
          </a:p>
        </p:txBody>
      </p:sp>
      <p:pic>
        <p:nvPicPr>
          <p:cNvPr id="209" name="Picture 4" descr=""/>
          <p:cNvPicPr/>
          <p:nvPr/>
        </p:nvPicPr>
        <p:blipFill>
          <a:blip r:embed="rId1"/>
          <a:stretch/>
        </p:blipFill>
        <p:spPr>
          <a:xfrm>
            <a:off x="180000" y="2124000"/>
            <a:ext cx="4658760" cy="1732320"/>
          </a:xfrm>
          <a:prstGeom prst="rect">
            <a:avLst/>
          </a:prstGeom>
          <a:ln w="0">
            <a:noFill/>
          </a:ln>
        </p:spPr>
      </p:pic>
      <p:sp>
        <p:nvSpPr>
          <p:cNvPr id="210" name=""/>
          <p:cNvSpPr txBox="1"/>
          <p:nvPr/>
        </p:nvSpPr>
        <p:spPr>
          <a:xfrm>
            <a:off x="5184000" y="1986120"/>
            <a:ext cx="5508000" cy="230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2400" spc="-1" strike="noStrike">
                <a:latin typeface="Arial"/>
                <a:ea typeface="Noto Sans CJK SC"/>
              </a:rPr>
              <a:t>Production Solenoid</a:t>
            </a:r>
            <a:r>
              <a:rPr b="1" lang="it-IT" sz="2000" spc="-1" strike="noStrike">
                <a:latin typeface="Arial"/>
                <a:ea typeface="Noto Sans CJK SC"/>
              </a:rPr>
              <a:t>:</a:t>
            </a:r>
            <a:r>
              <a:rPr b="0" lang="it-IT" sz="2000" spc="-1" strike="noStrike">
                <a:latin typeface="Arial"/>
                <a:ea typeface="Noto Sans CJK SC"/>
              </a:rPr>
              <a:t> </a:t>
            </a:r>
            <a:endParaRPr b="0" lang="it-IT" sz="20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  <a:ea typeface="Noto Sans CJK SC"/>
              </a:rPr>
              <a:t>3/3 coils completed</a:t>
            </a:r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  <a:ea typeface="Noto Sans CJK SC"/>
              </a:rPr>
              <a:t>Cold mass assembled and integrated with the Inner thermal shielding </a:t>
            </a:r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  <a:ea typeface="Noto Sans CJK SC"/>
              </a:rPr>
              <a:t>Rough B field map ok </a:t>
            </a:r>
            <a:endParaRPr b="0" lang="it-IT" sz="22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  <a:ea typeface="Noto Sans CJK SC"/>
              </a:rPr>
              <a:t>TODO:Outer shield integration and sealing </a:t>
            </a:r>
            <a:endParaRPr b="0" lang="it-IT" sz="2200" spc="-1" strike="noStrike">
              <a:latin typeface="Arial"/>
            </a:endParaRPr>
          </a:p>
        </p:txBody>
      </p:sp>
      <p:pic>
        <p:nvPicPr>
          <p:cNvPr id="211" name="" descr=""/>
          <p:cNvPicPr/>
          <p:nvPr/>
        </p:nvPicPr>
        <p:blipFill>
          <a:blip r:embed="rId2"/>
          <a:stretch/>
        </p:blipFill>
        <p:spPr>
          <a:xfrm>
            <a:off x="2880000" y="726120"/>
            <a:ext cx="5220000" cy="131292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5" descr="A picture containing barrel, vessel&#10;&#10;Description automatically generated"/>
          <p:cNvPicPr/>
          <p:nvPr/>
        </p:nvPicPr>
        <p:blipFill>
          <a:blip r:embed="rId3"/>
          <a:stretch/>
        </p:blipFill>
        <p:spPr>
          <a:xfrm rot="5400000">
            <a:off x="2505240" y="5565600"/>
            <a:ext cx="1844640" cy="138348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2" descr=""/>
          <p:cNvPicPr/>
          <p:nvPr/>
        </p:nvPicPr>
        <p:blipFill>
          <a:blip r:embed="rId4"/>
          <a:stretch/>
        </p:blipFill>
        <p:spPr>
          <a:xfrm>
            <a:off x="1116000" y="5341680"/>
            <a:ext cx="1373760" cy="1832040"/>
          </a:xfrm>
          <a:prstGeom prst="rect">
            <a:avLst/>
          </a:prstGeom>
          <a:ln w="0">
            <a:noFill/>
          </a:ln>
        </p:spPr>
      </p:pic>
      <p:sp>
        <p:nvSpPr>
          <p:cNvPr id="214" name=""/>
          <p:cNvSpPr txBox="1"/>
          <p:nvPr/>
        </p:nvSpPr>
        <p:spPr>
          <a:xfrm>
            <a:off x="5184000" y="4002120"/>
            <a:ext cx="5553000" cy="1109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2400" spc="-1" strike="noStrike">
                <a:latin typeface="Arial"/>
                <a:ea typeface="Noto Sans CJK SC"/>
              </a:rPr>
              <a:t>Transport Solenoid (Nov ‘23):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Upper half completed, lower half almost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Ready. Installation end of 2023 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215" name="Picture 13" descr="A picture containing cart, pulling, engine, several&#10;&#10;Description automatically generated"/>
          <p:cNvPicPr/>
          <p:nvPr/>
        </p:nvPicPr>
        <p:blipFill>
          <a:blip r:embed="rId5"/>
          <a:srcRect l="0" t="0" r="0" b="32867"/>
          <a:stretch/>
        </p:blipFill>
        <p:spPr>
          <a:xfrm>
            <a:off x="180000" y="3996000"/>
            <a:ext cx="2375640" cy="1195920"/>
          </a:xfrm>
          <a:prstGeom prst="rect">
            <a:avLst/>
          </a:prstGeom>
          <a:ln w="0">
            <a:noFill/>
          </a:ln>
        </p:spPr>
      </p:pic>
      <p:pic>
        <p:nvPicPr>
          <p:cNvPr id="216" name="EC8EA45B-EA00-4F38-A8A6-266050AC6B 1" descr="IMG_6128.jpg"/>
          <p:cNvPicPr/>
          <p:nvPr/>
        </p:nvPicPr>
        <p:blipFill>
          <a:blip r:embed="rId6"/>
          <a:srcRect l="0" t="0" r="0" b="26575"/>
          <a:stretch/>
        </p:blipFill>
        <p:spPr>
          <a:xfrm>
            <a:off x="2633760" y="3994200"/>
            <a:ext cx="2226240" cy="1225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"/>
          <p:cNvSpPr txBox="1"/>
          <p:nvPr/>
        </p:nvSpPr>
        <p:spPr>
          <a:xfrm>
            <a:off x="360000" y="180000"/>
            <a:ext cx="896652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Tracker status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218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2D5D187C-23F9-4137-A829-5873BCEE7FEF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219" name=""/>
          <p:cNvSpPr txBox="1"/>
          <p:nvPr/>
        </p:nvSpPr>
        <p:spPr>
          <a:xfrm>
            <a:off x="5364000" y="2032200"/>
            <a:ext cx="5076000" cy="5187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latin typeface="Arial"/>
                <a:ea typeface="Noto Sans CJK SC"/>
              </a:rPr>
              <a:t>216/216 panels completed </a:t>
            </a:r>
            <a:endParaRPr b="0" lang="it-IT" sz="24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23/36 planes completed</a:t>
            </a:r>
            <a:endParaRPr b="0" lang="it-IT" sz="24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Long term leakage test ongoing</a:t>
            </a:r>
            <a:endParaRPr b="0" lang="it-IT" sz="24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TODO: - FEE test and assembling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	</a:t>
            </a:r>
            <a:r>
              <a:rPr b="0" lang="it-IT" sz="2400" spc="-1" strike="noStrike">
                <a:latin typeface="Arial"/>
                <a:ea typeface="Noto Sans CJK SC"/>
              </a:rPr>
              <a:t>	</a:t>
            </a:r>
            <a:r>
              <a:rPr b="0" lang="it-IT" sz="2400" spc="-1" strike="noStrike">
                <a:latin typeface="Arial"/>
                <a:ea typeface="Noto Sans CJK SC"/>
              </a:rPr>
              <a:t>  </a:t>
            </a:r>
            <a:r>
              <a:rPr b="0" lang="it-IT" sz="2400" spc="-1" strike="noStrike">
                <a:latin typeface="Arial"/>
                <a:ea typeface="Noto Sans CJK SC"/>
              </a:rPr>
              <a:t>- stations sealing</a:t>
            </a:r>
            <a:endParaRPr b="0" lang="it-IT" sz="24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Expected completion: summer 2024 </a:t>
            </a:r>
            <a:endParaRPr b="0" lang="it-IT" sz="24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  <a:ea typeface="Noto Sans CJK SC"/>
              </a:rPr>
              <a:t>Installation in Mu2e experimental hall:</a:t>
            </a:r>
            <a:endParaRPr b="0" lang="it-IT" sz="22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	</a:t>
            </a:r>
            <a:r>
              <a:rPr b="0" lang="it-IT" sz="2400" spc="-1" strike="noStrike">
                <a:latin typeface="Arial"/>
                <a:ea typeface="Noto Sans CJK SC"/>
              </a:rPr>
              <a:t>	</a:t>
            </a:r>
            <a:r>
              <a:rPr b="0" lang="it-IT" sz="2400" spc="-1" strike="noStrike">
                <a:latin typeface="Arial"/>
                <a:ea typeface="Noto Sans CJK SC"/>
              </a:rPr>
              <a:t>	</a:t>
            </a:r>
            <a:r>
              <a:rPr b="0" lang="it-IT" sz="2400" spc="-1" strike="noStrike">
                <a:latin typeface="Arial"/>
                <a:ea typeface="Noto Sans CJK SC"/>
              </a:rPr>
              <a:t>	</a:t>
            </a:r>
            <a:r>
              <a:rPr b="0" lang="it-IT" sz="2400" spc="-1" strike="noStrike">
                <a:latin typeface="Arial"/>
                <a:ea typeface="Noto Sans CJK SC"/>
              </a:rPr>
              <a:t>	</a:t>
            </a:r>
            <a:r>
              <a:rPr b="0" lang="it-IT" sz="2400" spc="-1" strike="noStrike">
                <a:latin typeface="Arial"/>
                <a:ea typeface="Noto Sans CJK SC"/>
              </a:rPr>
              <a:t>	</a:t>
            </a:r>
            <a:r>
              <a:rPr b="0" lang="it-IT" sz="2400" spc="-1" strike="noStrike">
                <a:latin typeface="Arial"/>
                <a:ea typeface="Noto Sans CJK SC"/>
              </a:rPr>
              <a:t>    </a:t>
            </a:r>
            <a:r>
              <a:rPr b="0" lang="it-IT" sz="2400" spc="-1" strike="noStrike">
                <a:latin typeface="Arial"/>
                <a:ea typeface="Noto Sans CJK SC"/>
              </a:rPr>
              <a:t>winter 2024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220" name="Picture 11" descr="A picture containing indoor&#10;&#10;Description automatically generated"/>
          <p:cNvPicPr/>
          <p:nvPr/>
        </p:nvPicPr>
        <p:blipFill>
          <a:blip r:embed="rId1"/>
          <a:stretch/>
        </p:blipFill>
        <p:spPr>
          <a:xfrm rot="5400000">
            <a:off x="-416160" y="1547280"/>
            <a:ext cx="6412320" cy="4860000"/>
          </a:xfrm>
          <a:prstGeom prst="rect">
            <a:avLst/>
          </a:prstGeom>
          <a:ln w="0">
            <a:noFill/>
          </a:ln>
        </p:spPr>
      </p:pic>
      <p:sp>
        <p:nvSpPr>
          <p:cNvPr id="221" name="TextBox 7"/>
          <p:cNvSpPr/>
          <p:nvPr/>
        </p:nvSpPr>
        <p:spPr>
          <a:xfrm>
            <a:off x="1969560" y="1872000"/>
            <a:ext cx="1918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IT" sz="18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20000 straw tubes</a:t>
            </a:r>
            <a:endParaRPr b="1" lang="it-IT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2" name=""/>
          <p:cNvSpPr/>
          <p:nvPr/>
        </p:nvSpPr>
        <p:spPr>
          <a:xfrm flipH="1">
            <a:off x="4550040" y="1980000"/>
            <a:ext cx="273960" cy="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23" name="Picture 14" descr=""/>
          <p:cNvPicPr/>
          <p:nvPr/>
        </p:nvPicPr>
        <p:blipFill>
          <a:blip r:embed="rId2"/>
          <a:stretch/>
        </p:blipFill>
        <p:spPr>
          <a:xfrm>
            <a:off x="5580000" y="734760"/>
            <a:ext cx="1620000" cy="119844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5" descr=""/>
          <p:cNvPicPr/>
          <p:nvPr/>
        </p:nvPicPr>
        <p:blipFill>
          <a:blip r:embed="rId3"/>
          <a:stretch/>
        </p:blipFill>
        <p:spPr>
          <a:xfrm>
            <a:off x="8100000" y="636480"/>
            <a:ext cx="2340000" cy="1386000"/>
          </a:xfrm>
          <a:prstGeom prst="rect">
            <a:avLst/>
          </a:prstGeom>
          <a:ln w="0">
            <a:noFill/>
          </a:ln>
        </p:spPr>
      </p:pic>
      <p:sp>
        <p:nvSpPr>
          <p:cNvPr id="225" name=""/>
          <p:cNvSpPr/>
          <p:nvPr/>
        </p:nvSpPr>
        <p:spPr>
          <a:xfrm>
            <a:off x="7380000" y="1080000"/>
            <a:ext cx="360000" cy="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"/>
          <p:cNvSpPr txBox="1"/>
          <p:nvPr/>
        </p:nvSpPr>
        <p:spPr>
          <a:xfrm>
            <a:off x="5369400" y="288000"/>
            <a:ext cx="218340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00" spc="-1" strike="noStrike">
                <a:latin typeface="Arial"/>
              </a:rPr>
              <a:t>     </a:t>
            </a:r>
            <a:r>
              <a:rPr b="1" lang="it-IT" sz="1400" spc="-1" strike="noStrike">
                <a:latin typeface="Arial"/>
              </a:rPr>
              <a:t>216      36       18</a:t>
            </a:r>
            <a:endParaRPr b="0" lang="it-IT" sz="1400" spc="-1" strike="noStrike">
              <a:latin typeface="Arial"/>
            </a:endParaRPr>
          </a:p>
          <a:p>
            <a:r>
              <a:rPr b="1" lang="it-IT" sz="1400" spc="-1" strike="noStrike">
                <a:latin typeface="Arial"/>
              </a:rPr>
              <a:t>Panels  Planes Stations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"/>
          <p:cNvSpPr txBox="1"/>
          <p:nvPr/>
        </p:nvSpPr>
        <p:spPr>
          <a:xfrm>
            <a:off x="360000" y="180000"/>
            <a:ext cx="896652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it-IT" sz="3200" spc="-1" strike="noStrike">
                <a:latin typeface="Arial"/>
              </a:rPr>
              <a:t>Cosmic Ray Veto Status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228" name=""/>
          <p:cNvSpPr txBox="1"/>
          <p:nvPr/>
        </p:nvSpPr>
        <p:spPr>
          <a:xfrm>
            <a:off x="9718920" y="7123320"/>
            <a:ext cx="122148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D8FCC9B1-24BF-4F5F-B873-D556160E2E05}" type="slidenum">
              <a:rPr b="0" lang="it-IT" sz="1800" spc="-1" strike="noStrike">
                <a:latin typeface="Arial"/>
              </a:rPr>
              <a:t>&lt;numero&gt;</a:t>
            </a:fld>
            <a:endParaRPr b="0" lang="it-IT" sz="1800" spc="-1" strike="noStrike">
              <a:latin typeface="Arial"/>
            </a:endParaRPr>
          </a:p>
        </p:txBody>
      </p:sp>
      <p:sp>
        <p:nvSpPr>
          <p:cNvPr id="229" name=""/>
          <p:cNvSpPr txBox="1"/>
          <p:nvPr/>
        </p:nvSpPr>
        <p:spPr>
          <a:xfrm>
            <a:off x="3960000" y="5292000"/>
            <a:ext cx="674928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200" spc="-1" strike="noStrike">
                <a:latin typeface="Arial"/>
                <a:ea typeface="Noto Sans CJK SC"/>
              </a:rPr>
              <a:t>Small delays on electronics procurement (FPGA)</a:t>
            </a:r>
            <a:endParaRPr b="0" lang="it-IT" sz="2200" spc="-1" strike="noStrike">
              <a:latin typeface="Arial"/>
            </a:endParaRPr>
          </a:p>
        </p:txBody>
      </p:sp>
      <p:sp>
        <p:nvSpPr>
          <p:cNvPr id="230" name=""/>
          <p:cNvSpPr txBox="1"/>
          <p:nvPr/>
        </p:nvSpPr>
        <p:spPr>
          <a:xfrm>
            <a:off x="356760" y="2700000"/>
            <a:ext cx="435600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latin typeface="Arial"/>
                <a:ea typeface="Noto Sans CJK SC"/>
              </a:rPr>
              <a:t>4 </a:t>
            </a:r>
            <a:r>
              <a:rPr b="0" lang="it-IT" sz="2400" spc="-1" strike="noStrike">
                <a:latin typeface="Arial"/>
                <a:ea typeface="Noto Sans CJK SC"/>
              </a:rPr>
              <a:t>scintil</a:t>
            </a:r>
            <a:r>
              <a:rPr b="0" lang="it-IT" sz="2400" spc="-1" strike="noStrike">
                <a:latin typeface="Arial"/>
                <a:ea typeface="Noto Sans CJK SC"/>
              </a:rPr>
              <a:t>lator </a:t>
            </a:r>
            <a:r>
              <a:rPr b="0" lang="it-IT" sz="2400" spc="-1" strike="noStrike">
                <a:latin typeface="Arial"/>
                <a:ea typeface="Noto Sans CJK SC"/>
              </a:rPr>
              <a:t>layers </a:t>
            </a:r>
            <a:r>
              <a:rPr b="0" lang="it-IT" sz="2400" spc="-1" strike="noStrike">
                <a:latin typeface="Arial"/>
                <a:ea typeface="Noto Sans CJK SC"/>
              </a:rPr>
              <a:t>with </a:t>
            </a:r>
            <a:r>
              <a:rPr b="0" lang="it-IT" sz="2400" spc="-1" strike="noStrike">
                <a:latin typeface="Arial"/>
                <a:ea typeface="Noto Sans CJK SC"/>
              </a:rPr>
              <a:t>WLS</a:t>
            </a:r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Efficie</a:t>
            </a:r>
            <a:r>
              <a:rPr b="0" lang="it-IT" sz="2400" spc="-1" strike="noStrike">
                <a:latin typeface="Arial"/>
                <a:ea typeface="Noto Sans CJK SC"/>
              </a:rPr>
              <a:t>ncy: </a:t>
            </a:r>
            <a:r>
              <a:rPr b="0" lang="it-IT" sz="2400" spc="-1" strike="noStrike">
                <a:latin typeface="Arial"/>
                <a:ea typeface="Noto Sans CJK SC"/>
              </a:rPr>
              <a:t>99.99</a:t>
            </a:r>
            <a:r>
              <a:rPr b="0" lang="it-IT" sz="2400" spc="-1" strike="noStrike">
                <a:latin typeface="Arial"/>
                <a:ea typeface="Noto Sans CJK SC"/>
              </a:rPr>
              <a:t>%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231" name=""/>
          <p:cNvSpPr txBox="1"/>
          <p:nvPr/>
        </p:nvSpPr>
        <p:spPr>
          <a:xfrm>
            <a:off x="3960000" y="3724560"/>
            <a:ext cx="6653160" cy="1449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latin typeface="Arial"/>
                <a:ea typeface="Noto Sans CJK SC"/>
              </a:rPr>
              <a:t>83/83 modules ready</a:t>
            </a:r>
            <a:endParaRPr b="0" lang="it-IT" sz="2400" spc="-1" strike="noStrike">
              <a:latin typeface="Arial"/>
            </a:endParaRPr>
          </a:p>
          <a:p>
            <a:endParaRPr b="0" lang="it-IT" sz="2400" spc="-1" strike="noStrike">
              <a:latin typeface="Arial"/>
            </a:endParaRPr>
          </a:p>
          <a:p>
            <a:r>
              <a:rPr b="0" lang="it-IT" sz="2400" spc="-1" strike="noStrike">
                <a:latin typeface="Arial"/>
                <a:ea typeface="Noto Sans CJK SC"/>
              </a:rPr>
              <a:t>Cosmic ray stand to </a:t>
            </a:r>
            <a:r>
              <a:rPr b="0" lang="it-IT" sz="2400" spc="-1" strike="noStrike">
                <a:latin typeface="Arial"/>
                <a:ea typeface="Noto Sans CJK SC"/>
              </a:rPr>
              <a:t>measure the aging rate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232" name="Picture 18" descr=""/>
          <p:cNvPicPr/>
          <p:nvPr/>
        </p:nvPicPr>
        <p:blipFill>
          <a:blip r:embed="rId1"/>
          <a:stretch/>
        </p:blipFill>
        <p:spPr>
          <a:xfrm>
            <a:off x="360000" y="3767040"/>
            <a:ext cx="3595320" cy="307296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9" descr=""/>
          <p:cNvPicPr/>
          <p:nvPr/>
        </p:nvPicPr>
        <p:blipFill>
          <a:blip r:embed="rId2"/>
          <a:stretch/>
        </p:blipFill>
        <p:spPr>
          <a:xfrm>
            <a:off x="5220000" y="596880"/>
            <a:ext cx="5067000" cy="2283120"/>
          </a:xfrm>
          <a:prstGeom prst="rect">
            <a:avLst/>
          </a:prstGeom>
          <a:ln w="0">
            <a:noFill/>
          </a:ln>
        </p:spPr>
      </p:pic>
      <p:sp>
        <p:nvSpPr>
          <p:cNvPr id="234" name=""/>
          <p:cNvSpPr txBox="1"/>
          <p:nvPr/>
        </p:nvSpPr>
        <p:spPr>
          <a:xfrm>
            <a:off x="3960000" y="5976360"/>
            <a:ext cx="6565320" cy="1109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latin typeface="Arial"/>
                <a:ea typeface="Noto Sans CJK SC"/>
              </a:rPr>
              <a:t>Installation in Mu2e building: 2025</a:t>
            </a:r>
            <a:endParaRPr b="0" lang="it-IT" sz="2400" spc="-1" strike="noStrike">
              <a:latin typeface="Arial"/>
            </a:endParaRPr>
          </a:p>
          <a:p>
            <a:r>
              <a:rPr b="0" lang="it-IT" sz="2200" spc="-1" strike="noStrike">
                <a:latin typeface="Arial"/>
                <a:ea typeface="Noto Sans CJK SC"/>
              </a:rPr>
              <a:t>	</a:t>
            </a:r>
            <a:r>
              <a:rPr b="0" lang="it-IT" sz="2200" spc="-1" strike="noStrike">
                <a:latin typeface="Arial"/>
                <a:ea typeface="Noto Sans CJK SC"/>
              </a:rPr>
              <a:t>	</a:t>
            </a:r>
            <a:r>
              <a:rPr b="0" lang="it-IT" sz="2200" spc="-1" strike="noStrike">
                <a:latin typeface="Arial"/>
                <a:ea typeface="Noto Sans CJK SC"/>
              </a:rPr>
              <a:t>	</a:t>
            </a:r>
            <a:r>
              <a:rPr b="0" lang="it-IT" sz="2200" spc="-1" strike="noStrike">
                <a:latin typeface="Arial"/>
                <a:ea typeface="Noto Sans CJK SC"/>
              </a:rPr>
              <a:t>	</a:t>
            </a:r>
            <a:r>
              <a:rPr b="0" lang="it-IT" sz="2200" spc="-1" strike="noStrike">
                <a:latin typeface="Arial"/>
                <a:ea typeface="Noto Sans CJK SC"/>
              </a:rPr>
              <a:t>	</a:t>
            </a:r>
            <a:r>
              <a:rPr b="0" lang="it-IT" sz="2200" spc="-1" strike="noStrike">
                <a:latin typeface="Arial"/>
                <a:ea typeface="Noto Sans CJK SC"/>
              </a:rPr>
              <a:t>(after concrete blocks placement)</a:t>
            </a:r>
            <a:endParaRPr b="0" lang="it-IT" sz="2200" spc="-1" strike="noStrike">
              <a:latin typeface="Arial"/>
            </a:endParaRPr>
          </a:p>
        </p:txBody>
      </p:sp>
      <p:pic>
        <p:nvPicPr>
          <p:cNvPr id="235" name="" descr=""/>
          <p:cNvPicPr/>
          <p:nvPr/>
        </p:nvPicPr>
        <p:blipFill>
          <a:blip r:embed="rId3"/>
          <a:stretch/>
        </p:blipFill>
        <p:spPr>
          <a:xfrm>
            <a:off x="356760" y="729720"/>
            <a:ext cx="3603240" cy="1970280"/>
          </a:xfrm>
          <a:prstGeom prst="rect">
            <a:avLst/>
          </a:prstGeom>
          <a:ln w="0">
            <a:noFill/>
          </a:ln>
        </p:spPr>
      </p:pic>
      <p:sp>
        <p:nvSpPr>
          <p:cNvPr id="236" name=""/>
          <p:cNvSpPr txBox="1"/>
          <p:nvPr/>
        </p:nvSpPr>
        <p:spPr>
          <a:xfrm>
            <a:off x="5504760" y="2844360"/>
            <a:ext cx="43560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2400" spc="-1" strike="noStrike">
                <a:latin typeface="Arial"/>
                <a:ea typeface="Noto Sans CJK SC"/>
              </a:rPr>
              <a:t>Coverage: DS and Upper </a:t>
            </a:r>
            <a:r>
              <a:rPr b="0" lang="it-IT" sz="2400" spc="-1" strike="noStrike">
                <a:latin typeface="Arial"/>
                <a:ea typeface="Noto Sans CJK SC"/>
              </a:rPr>
              <a:t>TS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2300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2023-06-14T00:46:24Z</dcterms:created>
  <dc:creator/>
  <dc:description/>
  <dc:language>it-IT</dc:language>
  <cp:lastModifiedBy/>
  <dcterms:modified xsi:type="dcterms:W3CDTF">2023-09-12T11:45:10Z</dcterms:modified>
  <cp:revision>72</cp:revision>
  <dc:subject/>
  <dc:title/>
</cp:coreProperties>
</file>