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597" r:id="rId3"/>
    <p:sldId id="606" r:id="rId4"/>
    <p:sldId id="608" r:id="rId5"/>
    <p:sldId id="459" r:id="rId6"/>
    <p:sldId id="589" r:id="rId7"/>
    <p:sldId id="465" r:id="rId8"/>
    <p:sldId id="590" r:id="rId9"/>
    <p:sldId id="460" r:id="rId10"/>
    <p:sldId id="591" r:id="rId11"/>
    <p:sldId id="595" r:id="rId12"/>
    <p:sldId id="592" r:id="rId13"/>
    <p:sldId id="593" r:id="rId14"/>
    <p:sldId id="596" r:id="rId15"/>
    <p:sldId id="461" r:id="rId16"/>
    <p:sldId id="602" r:id="rId17"/>
    <p:sldId id="462" r:id="rId18"/>
    <p:sldId id="601" r:id="rId19"/>
    <p:sldId id="600" r:id="rId20"/>
    <p:sldId id="598" r:id="rId21"/>
    <p:sldId id="604" r:id="rId22"/>
    <p:sldId id="599" r:id="rId23"/>
    <p:sldId id="603" r:id="rId24"/>
    <p:sldId id="259" r:id="rId25"/>
  </p:sldIdLst>
  <p:sldSz cx="12192000" cy="6858000"/>
  <p:notesSz cx="7559675" cy="10691813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677778-81BE-8742-94C4-AE37B8659D9C}">
          <p14:sldIdLst>
            <p14:sldId id="597"/>
          </p14:sldIdLst>
        </p14:section>
        <p14:section name="Summary Section" id="{3B63659C-268F-DC4C-A24E-033338821F89}">
          <p14:sldIdLst>
            <p14:sldId id="606"/>
            <p14:sldId id="608"/>
          </p14:sldIdLst>
        </p14:section>
        <p14:section name="PMM" id="{BFDE01A8-696E-5D4A-A7C6-92F40DE0D405}">
          <p14:sldIdLst>
            <p14:sldId id="459"/>
            <p14:sldId id="589"/>
            <p14:sldId id="465"/>
            <p14:sldId id="590"/>
          </p14:sldIdLst>
        </p14:section>
        <p14:section name="CLAS12" id="{5534B319-3ACE-284E-A063-C593D5079403}">
          <p14:sldIdLst>
            <p14:sldId id="460"/>
            <p14:sldId id="591"/>
            <p14:sldId id="595"/>
            <p14:sldId id="592"/>
            <p14:sldId id="593"/>
          </p14:sldIdLst>
        </p14:section>
        <p14:section name="Tomo" id="{D2421B3C-3701-F04C-BA64-FEE2F19C36F9}">
          <p14:sldIdLst>
            <p14:sldId id="596"/>
          </p14:sldIdLst>
        </p14:section>
        <p14:section name="NSW" id="{064B59D1-2E96-7F46-816C-9F889C46C6D6}">
          <p14:sldIdLst>
            <p14:sldId id="461"/>
          </p14:sldIdLst>
        </p14:section>
        <p14:section name="TPOT" id="{CB130FA2-8629-6E47-87BC-F35BE62502D6}">
          <p14:sldIdLst>
            <p14:sldId id="602"/>
            <p14:sldId id="462"/>
            <p14:sldId id="601"/>
          </p14:sldIdLst>
        </p14:section>
        <p14:section name="Not shown but not forgottten" id="{61284445-0410-804C-9B68-7CC107ED9FAF}">
          <p14:sldIdLst>
            <p14:sldId id="600"/>
          </p14:sldIdLst>
        </p14:section>
        <p14:section name="P2" id="{AF9E7197-039A-BF40-A314-863E46B00BB9}">
          <p14:sldIdLst>
            <p14:sldId id="598"/>
            <p14:sldId id="604"/>
          </p14:sldIdLst>
        </p14:section>
        <p14:section name="EIC" id="{F96C815B-4662-0343-AC9E-1A70263FF009}">
          <p14:sldIdLst>
            <p14:sldId id="599"/>
            <p14:sldId id="603"/>
          </p14:sldIdLst>
        </p14:section>
        <p14:section name="conclusion" id="{C9F05EC4-1DF9-C249-8E34-986D92E1A86F}">
          <p14:sldIdLst>
            <p14:sldId id="259"/>
          </p14:sldIdLst>
        </p14:section>
        <p14:section name="SPARESSS" id="{EDBA4A2A-85DE-9543-94DB-0D3B2D5BA98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7"/>
    <p:restoredTop sz="94648"/>
  </p:normalViewPr>
  <p:slideViewPr>
    <p:cSldViewPr snapToGrid="0">
      <p:cViewPr>
        <p:scale>
          <a:sx n="102" d="100"/>
          <a:sy n="102" d="100"/>
        </p:scale>
        <p:origin x="35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14C1C-FA45-2342-BA89-842530545458}" type="datetimeFigureOut">
              <a:rPr lang="en-US" smtClean="0"/>
              <a:t>5/21/24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91FF3-B40A-AE4D-9D70-D214A18A9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2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Sparks pb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82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74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46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43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77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58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7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77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46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85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0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3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Btw 11 years, efficiency increase, it gets better like wine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5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91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7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12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layers works and we will see with fixed gas issues after ALERT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01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22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6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5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26A1877-B6E3-4550-9EBA-E9EBEF5F5BC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243402-7B4F-4856-B9C9-C6828D765A0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D7B619-D6F4-400E-BD64-1D0BE7A4155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01284EF-B66D-4741-8F83-9FD8C305DB4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CDC463D-7155-4CB8-B581-7C09AAFA583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8815EE9-4E3F-45D1-8334-BF99FA8C849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21EA86F-315F-4EA2-905F-154B62996C0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0AC8E5-A4BA-4D7D-9B56-E867D479C17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DD5E540-56C7-44D9-B281-5800BC1EFBE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A953DE3-3318-4760-A435-EA8071E087C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82A3A88-2AF5-40DC-B90E-09E147A0E28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86262CA-A551-4CCB-A35A-7744BA29576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w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CEA"/>
          <p:cNvPicPr/>
          <p:nvPr/>
        </p:nvPicPr>
        <p:blipFill>
          <a:blip r:embed="rId15"/>
          <a:stretch/>
        </p:blipFill>
        <p:spPr>
          <a:xfrm>
            <a:off x="257760" y="6343560"/>
            <a:ext cx="363240" cy="363240"/>
          </a:xfrm>
          <a:prstGeom prst="rect">
            <a:avLst/>
          </a:prstGeom>
          <a:ln w="0">
            <a:noFill/>
          </a:ln>
        </p:spPr>
      </p:pic>
      <p:sp>
        <p:nvSpPr>
          <p:cNvPr id="8" name="Rectangle 5"/>
          <p:cNvSpPr/>
          <p:nvPr/>
        </p:nvSpPr>
        <p:spPr>
          <a:xfrm>
            <a:off x="11182320" y="0"/>
            <a:ext cx="1006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ZoneTexte 9"/>
          <p:cNvSpPr/>
          <p:nvPr/>
        </p:nvSpPr>
        <p:spPr>
          <a:xfrm>
            <a:off x="-101520" y="-276840"/>
            <a:ext cx="121892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Disposition : Titre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3" name="PATTERN CARRE DECAL"/>
          <p:cNvPicPr/>
          <p:nvPr/>
        </p:nvPicPr>
        <p:blipFill>
          <a:blip r:embed="rId16"/>
          <a:srcRect t="19707" r="39860"/>
          <a:stretch/>
        </p:blipFill>
        <p:spPr>
          <a:xfrm>
            <a:off x="9406440" y="0"/>
            <a:ext cx="2782800" cy="2444760"/>
          </a:xfrm>
          <a:prstGeom prst="rect">
            <a:avLst/>
          </a:prstGeom>
          <a:ln w="0">
            <a:noFill/>
          </a:ln>
        </p:spPr>
      </p:pic>
      <p:pic>
        <p:nvPicPr>
          <p:cNvPr id="4" name="Image 3"/>
          <p:cNvPicPr/>
          <p:nvPr/>
        </p:nvPicPr>
        <p:blipFill>
          <a:blip r:embed="rId17"/>
          <a:stretch/>
        </p:blipFill>
        <p:spPr>
          <a:xfrm>
            <a:off x="724680" y="728640"/>
            <a:ext cx="3775320" cy="179928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Logo CEA"/>
          <p:cNvPicPr/>
          <p:nvPr/>
        </p:nvPicPr>
        <p:blipFill>
          <a:blip r:embed="rId14"/>
          <a:stretch/>
        </p:blipFill>
        <p:spPr>
          <a:xfrm>
            <a:off x="257760" y="6343560"/>
            <a:ext cx="363240" cy="363240"/>
          </a:xfrm>
          <a:prstGeom prst="rect">
            <a:avLst/>
          </a:prstGeom>
          <a:ln w="0">
            <a:noFill/>
          </a:ln>
        </p:spPr>
      </p:pic>
      <p:sp>
        <p:nvSpPr>
          <p:cNvPr id="44" name="ZoneTexte 6"/>
          <p:cNvSpPr/>
          <p:nvPr/>
        </p:nvSpPr>
        <p:spPr>
          <a:xfrm>
            <a:off x="-101520" y="-276840"/>
            <a:ext cx="1218924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Disposition : Sommaire light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45" name="ZoneTexte 1"/>
          <p:cNvSpPr/>
          <p:nvPr/>
        </p:nvSpPr>
        <p:spPr>
          <a:xfrm>
            <a:off x="-101520" y="6858000"/>
            <a:ext cx="1218924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Astuce :Ce sommaire est sur deux colonnes, pour passer sur une colonne : Clic droit sur la zone de texte + « Format de la forme » / « Options de texte » / « Colonnes » = 1 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200" b="0" strike="noStrike" spc="-1">
              <a:latin typeface="Arial"/>
            </a:endParaRPr>
          </a:p>
        </p:txBody>
      </p:sp>
      <p:pic>
        <p:nvPicPr>
          <p:cNvPr id="46" name="Image 10"/>
          <p:cNvPicPr/>
          <p:nvPr/>
        </p:nvPicPr>
        <p:blipFill>
          <a:blip r:embed="rId15"/>
          <a:srcRect t="3666" r="82843" b="2801"/>
          <a:stretch/>
        </p:blipFill>
        <p:spPr>
          <a:xfrm>
            <a:off x="11647800" y="0"/>
            <a:ext cx="541080" cy="6855120"/>
          </a:xfrm>
          <a:prstGeom prst="rect">
            <a:avLst/>
          </a:prstGeom>
          <a:ln w="0"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ftr" idx="1"/>
          </p:nvPr>
        </p:nvSpPr>
        <p:spPr>
          <a:xfrm>
            <a:off x="736560" y="6343560"/>
            <a:ext cx="883620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fr-FR" sz="1200" b="0" strike="noStrike" spc="-1">
                <a:solidFill>
                  <a:srgbClr val="8D8D8D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8D8D8D"/>
                </a:solidFill>
                <a:latin typeface="Arial"/>
              </a:rPr>
              <a:t>PISA 2024 - maxence.vandenbroucke@cea.fr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ldNum" idx="2"/>
          </p:nvPr>
        </p:nvSpPr>
        <p:spPr>
          <a:xfrm>
            <a:off x="10999440" y="6343560"/>
            <a:ext cx="69084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1" strike="noStrike" spc="-1">
                <a:solidFill>
                  <a:srgbClr val="E50019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B01F70D-51E9-436A-AB9C-876F07945F25}" type="slidenum">
              <a:rPr lang="fr-FR" sz="1200" b="1" strike="noStrike" spc="-1">
                <a:solidFill>
                  <a:srgbClr val="E50019"/>
                </a:solidFill>
                <a:latin typeface="Arial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xence@cern.ch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6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58.gif"/><Relationship Id="rId10" Type="http://schemas.microsoft.com/office/2007/relationships/hdphoto" Target="../media/hdphoto8.wdp"/><Relationship Id="rId4" Type="http://schemas.openxmlformats.org/officeDocument/2006/relationships/image" Target="../media/image57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1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4.xml"/><Relationship Id="rId18" Type="http://schemas.openxmlformats.org/officeDocument/2006/relationships/image" Target="NUL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slide" Target="slide13.xml"/><Relationship Id="rId17" Type="http://schemas.openxmlformats.org/officeDocument/2006/relationships/slide" Target="slide21.xml"/><Relationship Id="rId2" Type="http://schemas.openxmlformats.org/officeDocument/2006/relationships/image" Target="../media/image9.png"/><Relationship Id="rId16" Type="http://schemas.openxmlformats.org/officeDocument/2006/relationships/slide" Target="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slide" Target="slide8.xml"/><Relationship Id="rId5" Type="http://schemas.openxmlformats.org/officeDocument/2006/relationships/image" Target="../media/image12.png"/><Relationship Id="rId15" Type="http://schemas.openxmlformats.org/officeDocument/2006/relationships/slide" Target="slide18.xml"/><Relationship Id="rId10" Type="http://schemas.openxmlformats.org/officeDocument/2006/relationships/slide" Target="slide4.xml"/><Relationship Id="rId19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CEE26C0-C871-9FD7-DD62-7A017D0D7A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r="19141"/>
          <a:stretch>
            <a:fillRect/>
          </a:stretch>
        </p:blipFill>
        <p:spPr>
          <a:xfrm>
            <a:off x="5997330" y="0"/>
            <a:ext cx="6756400" cy="6858000"/>
          </a:xfr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F05DD5-511C-AE5A-15C1-5EC005B3802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PISA MEETING -  05/2024</a:t>
            </a:r>
          </a:p>
        </p:txBody>
      </p:sp>
      <p:sp>
        <p:nvSpPr>
          <p:cNvPr id="20" name="PlaceHolder 1">
            <a:extLst>
              <a:ext uri="{FF2B5EF4-FFF2-40B4-BE49-F238E27FC236}">
                <a16:creationId xmlns:a16="http://schemas.microsoft.com/office/drawing/2014/main" id="{001FC2DE-6E81-8C66-3815-900681DAB270}"/>
              </a:ext>
            </a:extLst>
          </p:cNvPr>
          <p:cNvSpPr txBox="1">
            <a:spLocks/>
          </p:cNvSpPr>
          <p:nvPr/>
        </p:nvSpPr>
        <p:spPr>
          <a:xfrm>
            <a:off x="731880" y="2249190"/>
            <a:ext cx="5765173" cy="158472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Micromegas detectors at Saclay : </a:t>
            </a:r>
            <a:br>
              <a:rPr lang="en-US" sz="2400" spc="-1" dirty="0">
                <a:solidFill>
                  <a:srgbClr val="262626"/>
                </a:solidFill>
                <a:latin typeface="Arial Black"/>
              </a:rPr>
            </a:br>
            <a:r>
              <a:rPr lang="en-US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</a:rPr>
              <a:t>Past, Present, and, Future experiments </a:t>
            </a:r>
            <a:endParaRPr lang="en-US" sz="2400" spc="-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EBE685A2-E759-F024-B94E-F71713E62902}"/>
              </a:ext>
            </a:extLst>
          </p:cNvPr>
          <p:cNvSpPr txBox="1">
            <a:spLocks/>
          </p:cNvSpPr>
          <p:nvPr/>
        </p:nvSpPr>
        <p:spPr>
          <a:xfrm>
            <a:off x="731880" y="4262400"/>
            <a:ext cx="5291280" cy="165276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000" spc="-1" dirty="0">
                <a:solidFill>
                  <a:srgbClr val="262626"/>
                </a:solidFill>
                <a:latin typeface="Arial"/>
              </a:rPr>
              <a:t>16</a:t>
            </a:r>
            <a:r>
              <a:rPr lang="en-US" sz="2000" spc="-1" baseline="30000" dirty="0">
                <a:solidFill>
                  <a:srgbClr val="262626"/>
                </a:solidFill>
                <a:latin typeface="Arial"/>
              </a:rPr>
              <a:t>th</a:t>
            </a:r>
            <a:r>
              <a:rPr lang="en-US" sz="2000" spc="-1" dirty="0">
                <a:solidFill>
                  <a:srgbClr val="262626"/>
                </a:solidFill>
                <a:latin typeface="Arial"/>
              </a:rPr>
              <a:t> Advanced detector PISA Meeting</a:t>
            </a: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1200" b="1" spc="-1" dirty="0">
                <a:solidFill>
                  <a:srgbClr val="262626"/>
                </a:solidFill>
                <a:latin typeface="Arial"/>
              </a:rPr>
              <a:t>Maxence Vandenbroucke </a:t>
            </a:r>
            <a:r>
              <a:rPr lang="en-US" sz="1200" spc="-1" dirty="0">
                <a:solidFill>
                  <a:srgbClr val="262626"/>
                </a:solidFill>
                <a:latin typeface="Arial"/>
              </a:rPr>
              <a:t>for the Saclay MPGD lab</a:t>
            </a: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1200" spc="-1" dirty="0">
                <a:solidFill>
                  <a:srgbClr val="262626"/>
                </a:solidFill>
                <a:latin typeface="Arial"/>
              </a:rPr>
              <a:t>CEA Saclay</a:t>
            </a: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endParaRPr lang="en-US" sz="1200" spc="-1" dirty="0">
              <a:solidFill>
                <a:srgbClr val="262626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1200" spc="-1" dirty="0">
                <a:solidFill>
                  <a:srgbClr val="262626"/>
                </a:solidFill>
                <a:latin typeface="Arial"/>
                <a:hlinkClick r:id="rId3"/>
              </a:rPr>
              <a:t>maxence,Vandenbroucke@cea.fr</a:t>
            </a:r>
            <a:endParaRPr lang="en-US" sz="1200" spc="-1" dirty="0">
              <a:solidFill>
                <a:srgbClr val="262626"/>
              </a:solidFill>
              <a:latin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0A84E8-9707-84CC-0D4F-3F38AF502230}"/>
              </a:ext>
            </a:extLst>
          </p:cNvPr>
          <p:cNvGrpSpPr/>
          <p:nvPr/>
        </p:nvGrpSpPr>
        <p:grpSpPr>
          <a:xfrm>
            <a:off x="4997884" y="4262400"/>
            <a:ext cx="776613" cy="782094"/>
            <a:chOff x="3920647" y="5561556"/>
            <a:chExt cx="776613" cy="78209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BA7B8F-1444-B675-A6A6-B16EB28A90A2}"/>
                </a:ext>
              </a:extLst>
            </p:cNvPr>
            <p:cNvSpPr/>
            <p:nvPr/>
          </p:nvSpPr>
          <p:spPr>
            <a:xfrm>
              <a:off x="3920647" y="5561556"/>
              <a:ext cx="776613" cy="78209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436" name="Picture 4" descr="16th Pisa Meeting on Advanced Detectors">
              <a:extLst>
                <a:ext uri="{FF2B5EF4-FFF2-40B4-BE49-F238E27FC236}">
                  <a16:creationId xmlns:a16="http://schemas.microsoft.com/office/drawing/2014/main" id="{097E3088-CAE7-A721-CF65-7AE362C03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503" y="5597003"/>
              <a:ext cx="596900" cy="71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060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D993B-D0C0-1C45-0972-39F5189822C9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70C23-C07B-5843-026D-AF2FDD694BAA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243402-7B4F-4856-B9C9-C6828D765A02}" type="slidenum">
              <a:rPr lang="en-FR" smtClean="0"/>
              <a:t>10</a:t>
            </a:fld>
            <a:endParaRPr lang="en-FR"/>
          </a:p>
        </p:txBody>
      </p:sp>
      <p:pic>
        <p:nvPicPr>
          <p:cNvPr id="6" name="Image 272">
            <a:extLst>
              <a:ext uri="{FF2B5EF4-FFF2-40B4-BE49-F238E27FC236}">
                <a16:creationId xmlns:a16="http://schemas.microsoft.com/office/drawing/2014/main" id="{BD45005D-2BB9-B93E-D491-C9A473FE9133}"/>
              </a:ext>
            </a:extLst>
          </p:cNvPr>
          <p:cNvPicPr/>
          <p:nvPr/>
        </p:nvPicPr>
        <p:blipFill>
          <a:blip r:embed="rId2"/>
          <a:srcRect t="19782"/>
          <a:stretch/>
        </p:blipFill>
        <p:spPr>
          <a:xfrm>
            <a:off x="6058985" y="892249"/>
            <a:ext cx="4355981" cy="274129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E5DDE-8CAD-5336-CCBE-264C9EDF7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85" y="3824476"/>
            <a:ext cx="4355981" cy="2449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CC1AA4-67E9-8E6B-52F1-B906780A3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 b="10145"/>
          <a:stretch/>
        </p:blipFill>
        <p:spPr>
          <a:xfrm rot="5400000">
            <a:off x="2573496" y="2937528"/>
            <a:ext cx="2403495" cy="417739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54F4A9B2-04CC-2ED7-0BB6-C8EBBD04E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48" y="892249"/>
            <a:ext cx="4147200" cy="2765201"/>
          </a:xfrm>
          <a:prstGeom prst="rect">
            <a:avLst/>
          </a:prstGeom>
        </p:spPr>
      </p:pic>
      <p:sp>
        <p:nvSpPr>
          <p:cNvPr id="12" name="PlaceHolder 2">
            <a:extLst>
              <a:ext uri="{FF2B5EF4-FFF2-40B4-BE49-F238E27FC236}">
                <a16:creationId xmlns:a16="http://schemas.microsoft.com/office/drawing/2014/main" id="{9ED1B871-4B58-C014-97D4-88937029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CLAS12 - Operations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F5665-8FDE-DCF3-FAB1-6215D0F5D9B1}"/>
              </a:ext>
            </a:extLst>
          </p:cNvPr>
          <p:cNvSpPr txBox="1"/>
          <p:nvPr/>
        </p:nvSpPr>
        <p:spPr>
          <a:xfrm>
            <a:off x="1686548" y="330015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 Cylindrical layers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B9686-1540-2F6C-4C43-540E31E45A06}"/>
              </a:ext>
            </a:extLst>
          </p:cNvPr>
          <p:cNvSpPr txBox="1"/>
          <p:nvPr/>
        </p:nvSpPr>
        <p:spPr>
          <a:xfrm>
            <a:off x="1686548" y="587855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Operation issues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C6BD58-0075-9D73-9BAB-69F02847A0B0}"/>
              </a:ext>
            </a:extLst>
          </p:cNvPr>
          <p:cNvSpPr txBox="1"/>
          <p:nvPr/>
        </p:nvSpPr>
        <p:spPr>
          <a:xfrm>
            <a:off x="6058985" y="3298583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Maintenance by zoom since COVID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DAE5B-ABDB-146E-76C7-816E341EA9E7}"/>
              </a:ext>
            </a:extLst>
          </p:cNvPr>
          <p:cNvSpPr txBox="1"/>
          <p:nvPr/>
        </p:nvSpPr>
        <p:spPr>
          <a:xfrm>
            <a:off x="7080652" y="5950319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 purposes DREAM readout</a:t>
            </a:r>
          </a:p>
        </p:txBody>
      </p:sp>
    </p:spTree>
    <p:extLst>
      <p:ext uri="{BB962C8B-B14F-4D97-AF65-F5344CB8AC3E}">
        <p14:creationId xmlns:p14="http://schemas.microsoft.com/office/powerpoint/2010/main" val="151181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200" b="0" strike="noStrike" spc="-1" dirty="0">
                <a:solidFill>
                  <a:srgbClr val="E50019"/>
                </a:solidFill>
                <a:latin typeface="Arial Black"/>
              </a:rPr>
              <a:t>CLAS12 - Efficiencies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11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1242E-6200-C2C8-8C1F-4763A70D0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1756144"/>
            <a:ext cx="6096000" cy="364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185A6-87BB-E3C3-B789-3956190468F1}"/>
              </a:ext>
            </a:extLst>
          </p:cNvPr>
          <p:cNvSpPr txBox="1"/>
          <p:nvPr/>
        </p:nvSpPr>
        <p:spPr>
          <a:xfrm>
            <a:off x="6143355" y="1182960"/>
            <a:ext cx="4532010" cy="36933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Highest intensity e- beam on Cu/Sn target </a:t>
            </a:r>
          </a:p>
        </p:txBody>
      </p:sp>
      <p:pic>
        <p:nvPicPr>
          <p:cNvPr id="16" name="Image 339">
            <a:extLst>
              <a:ext uri="{FF2B5EF4-FFF2-40B4-BE49-F238E27FC236}">
                <a16:creationId xmlns:a16="http://schemas.microsoft.com/office/drawing/2014/main" id="{57EDDBED-EB29-D87F-83FE-121EE989780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28119" y="2163060"/>
            <a:ext cx="4439520" cy="3200400"/>
          </a:xfrm>
          <a:prstGeom prst="rect">
            <a:avLst/>
          </a:prstGeom>
          <a:ln>
            <a:noFill/>
          </a:ln>
        </p:spPr>
      </p:pic>
      <p:sp>
        <p:nvSpPr>
          <p:cNvPr id="17" name="TextShape 2">
            <a:extLst>
              <a:ext uri="{FF2B5EF4-FFF2-40B4-BE49-F238E27FC236}">
                <a16:creationId xmlns:a16="http://schemas.microsoft.com/office/drawing/2014/main" id="{AA5473D3-C219-0CF1-D320-B80AB12E03F1}"/>
              </a:ext>
            </a:extLst>
          </p:cNvPr>
          <p:cNvSpPr txBox="1"/>
          <p:nvPr/>
        </p:nvSpPr>
        <p:spPr>
          <a:xfrm>
            <a:off x="1604879" y="2021068"/>
            <a:ext cx="228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1" strike="noStrike" spc="-1" dirty="0">
                <a:latin typeface="Arial"/>
              </a:rPr>
              <a:t>2019, LH2, 50nA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FA9C1A-E986-249F-6307-929DBAC4E94D}"/>
              </a:ext>
            </a:extLst>
          </p:cNvPr>
          <p:cNvSpPr txBox="1"/>
          <p:nvPr/>
        </p:nvSpPr>
        <p:spPr>
          <a:xfrm>
            <a:off x="862267" y="1152028"/>
            <a:ext cx="3771225" cy="36933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LH2 target, Efficiencies above 90%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A86E02-481F-5CAF-C74E-E6EF7829B237}"/>
              </a:ext>
            </a:extLst>
          </p:cNvPr>
          <p:cNvSpPr txBox="1"/>
          <p:nvPr/>
        </p:nvSpPr>
        <p:spPr>
          <a:xfrm>
            <a:off x="5733735" y="5512563"/>
            <a:ext cx="5351249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strike="noStrike" spc="-1" dirty="0">
                <a:latin typeface="Arial"/>
              </a:rPr>
              <a:t>Efficiencies down to 80% due to wrong gas mixture and distribution, now swap with ALERT detector</a:t>
            </a:r>
          </a:p>
        </p:txBody>
      </p:sp>
      <p:sp>
        <p:nvSpPr>
          <p:cNvPr id="22" name="TextShape 2">
            <a:extLst>
              <a:ext uri="{FF2B5EF4-FFF2-40B4-BE49-F238E27FC236}">
                <a16:creationId xmlns:a16="http://schemas.microsoft.com/office/drawing/2014/main" id="{2D9E31D8-D407-AC91-7CB4-D4261472752F}"/>
              </a:ext>
            </a:extLst>
          </p:cNvPr>
          <p:cNvSpPr txBox="1"/>
          <p:nvPr/>
        </p:nvSpPr>
        <p:spPr>
          <a:xfrm>
            <a:off x="5477509" y="1562090"/>
            <a:ext cx="228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1" strike="noStrike" spc="-1" dirty="0">
                <a:latin typeface="Arial"/>
              </a:rPr>
              <a:t>2022 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55721F-C26C-1E2D-D725-C8C2E4FE9529}"/>
              </a:ext>
            </a:extLst>
          </p:cNvPr>
          <p:cNvSpPr txBox="1"/>
          <p:nvPr/>
        </p:nvSpPr>
        <p:spPr>
          <a:xfrm>
            <a:off x="699467" y="5505452"/>
            <a:ext cx="3822430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strike="noStrike" spc="-1" dirty="0">
                <a:latin typeface="Arial"/>
              </a:rPr>
              <a:t>Efficiencies not 99% due to 3mm drift and 5T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15841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CLAS12 - Performances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12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AB1970-C9CB-32B0-D767-8EF07A73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23" y="3043989"/>
            <a:ext cx="4451978" cy="2372509"/>
          </a:xfrm>
          <a:prstGeom prst="rect">
            <a:avLst/>
          </a:prstGeom>
        </p:spPr>
      </p:pic>
      <p:pic>
        <p:nvPicPr>
          <p:cNvPr id="12" name="Image 328">
            <a:extLst>
              <a:ext uri="{FF2B5EF4-FFF2-40B4-BE49-F238E27FC236}">
                <a16:creationId xmlns:a16="http://schemas.microsoft.com/office/drawing/2014/main" id="{AB701C59-2DD8-97C6-A83B-9BA18B15FB0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967594" y="2901033"/>
            <a:ext cx="2653560" cy="2560320"/>
          </a:xfrm>
          <a:prstGeom prst="rect">
            <a:avLst/>
          </a:prstGeom>
          <a:ln>
            <a:noFill/>
          </a:ln>
        </p:spPr>
      </p:pic>
      <p:pic>
        <p:nvPicPr>
          <p:cNvPr id="13" name="Image 329">
            <a:extLst>
              <a:ext uri="{FF2B5EF4-FFF2-40B4-BE49-F238E27FC236}">
                <a16:creationId xmlns:a16="http://schemas.microsoft.com/office/drawing/2014/main" id="{6EA32EF2-C1D2-F039-67B7-7F3F4A85EE6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29977" y="2904491"/>
            <a:ext cx="2558880" cy="2468880"/>
          </a:xfrm>
          <a:prstGeom prst="rect">
            <a:avLst/>
          </a:prstGeom>
          <a:ln>
            <a:noFill/>
          </a:ln>
        </p:spPr>
      </p:pic>
      <p:sp>
        <p:nvSpPr>
          <p:cNvPr id="15" name="TextShape 4">
            <a:extLst>
              <a:ext uri="{FF2B5EF4-FFF2-40B4-BE49-F238E27FC236}">
                <a16:creationId xmlns:a16="http://schemas.microsoft.com/office/drawing/2014/main" id="{2E41A604-1E22-8D29-F9FC-63681AD9CCB3}"/>
              </a:ext>
            </a:extLst>
          </p:cNvPr>
          <p:cNvSpPr txBox="1"/>
          <p:nvPr/>
        </p:nvSpPr>
        <p:spPr>
          <a:xfrm>
            <a:off x="834992" y="1484629"/>
            <a:ext cx="4572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59102E-517C-28FE-27DC-30FD53A5AFB4}"/>
              </a:ext>
            </a:extLst>
          </p:cNvPr>
          <p:cNvSpPr txBox="1"/>
          <p:nvPr/>
        </p:nvSpPr>
        <p:spPr>
          <a:xfrm>
            <a:off x="727200" y="6390191"/>
            <a:ext cx="863336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See: </a:t>
            </a:r>
            <a:r>
              <a:rPr lang="en-US" sz="1400" b="1" dirty="0">
                <a:effectLst/>
                <a:latin typeface="NimbusSanL"/>
              </a:rPr>
              <a:t>Alignment of the CLAS12 central hybrid tracker with a Kalman Filter (NIMA, 2022) M. Arratia </a:t>
            </a:r>
            <a:r>
              <a:rPr lang="en-US" sz="1400" b="1" dirty="0">
                <a:latin typeface="NimbusSanL"/>
              </a:rPr>
              <a:t>et al.</a:t>
            </a:r>
            <a:endParaRPr lang="en-US" sz="1400" dirty="0"/>
          </a:p>
        </p:txBody>
      </p:sp>
      <p:sp>
        <p:nvSpPr>
          <p:cNvPr id="8" name="PlaceHolder 1">
            <a:extLst>
              <a:ext uri="{FF2B5EF4-FFF2-40B4-BE49-F238E27FC236}">
                <a16:creationId xmlns:a16="http://schemas.microsoft.com/office/drawing/2014/main" id="{C2C626B3-97BF-6BFA-D7E5-85A1FC19E3C9}"/>
              </a:ext>
            </a:extLst>
          </p:cNvPr>
          <p:cNvSpPr txBox="1">
            <a:spLocks/>
          </p:cNvSpPr>
          <p:nvPr/>
        </p:nvSpPr>
        <p:spPr>
          <a:xfrm>
            <a:off x="1084675" y="898924"/>
            <a:ext cx="5604589" cy="2145065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Alignment data with cosmic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latin typeface="Arial"/>
              </a:rPr>
              <a:t>Average cluster size: ~4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latin typeface="Arial"/>
              </a:rPr>
              <a:t>Centroid residuals after alignment:</a:t>
            </a:r>
          </a:p>
          <a:p>
            <a:pPr marL="12733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000" spc="-1" dirty="0">
                <a:latin typeface="Arial"/>
              </a:rPr>
              <a:t>Z detectors: </a:t>
            </a:r>
            <a:r>
              <a:rPr lang="en-US" sz="1000" spc="-1" dirty="0">
                <a:highlight>
                  <a:srgbClr val="FFFF00"/>
                </a:highlight>
                <a:latin typeface="Arial"/>
              </a:rPr>
              <a:t>432µm</a:t>
            </a:r>
          </a:p>
          <a:p>
            <a:pPr marL="12733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000" spc="-1" dirty="0">
                <a:latin typeface="Arial"/>
              </a:rPr>
              <a:t>C detectors: </a:t>
            </a:r>
            <a:r>
              <a:rPr lang="en-US" sz="1000" spc="-1" dirty="0">
                <a:highlight>
                  <a:srgbClr val="FFFF00"/>
                </a:highlight>
                <a:latin typeface="Arial"/>
              </a:rPr>
              <a:t>258µm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400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E8CF6D-8562-4644-2326-15834BF834CE}"/>
              </a:ext>
            </a:extLst>
          </p:cNvPr>
          <p:cNvSpPr txBox="1"/>
          <p:nvPr/>
        </p:nvSpPr>
        <p:spPr>
          <a:xfrm>
            <a:off x="1012081" y="5569125"/>
            <a:ext cx="42178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With external tracker at Saclay ~200um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554C8-4BE7-8293-5523-718096D9049B}"/>
              </a:ext>
            </a:extLst>
          </p:cNvPr>
          <p:cNvSpPr txBox="1"/>
          <p:nvPr/>
        </p:nvSpPr>
        <p:spPr>
          <a:xfrm>
            <a:off x="6517004" y="5593900"/>
            <a:ext cx="51732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Time resolution of FMT : 15ns (LH2 target, 2018)</a:t>
            </a:r>
          </a:p>
        </p:txBody>
      </p:sp>
    </p:spTree>
    <p:extLst>
      <p:ext uri="{BB962C8B-B14F-4D97-AF65-F5344CB8AC3E}">
        <p14:creationId xmlns:p14="http://schemas.microsoft.com/office/powerpoint/2010/main" val="2132019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Muon 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Tomography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 – 2016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13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 lang="en-US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AEEEF2F-878F-07B3-31C3-EFE3838AA6A8}"/>
              </a:ext>
            </a:extLst>
          </p:cNvPr>
          <p:cNvSpPr txBox="1">
            <a:spLocks/>
          </p:cNvSpPr>
          <p:nvPr/>
        </p:nvSpPr>
        <p:spPr>
          <a:xfrm>
            <a:off x="727200" y="1047350"/>
            <a:ext cx="5604589" cy="5060152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What’s new ? 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Cheap 2D Resistive 50x50cm detectors</a:t>
            </a: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DREAM electronics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2400" spc="-1" dirty="0"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96E05C-E84E-44AF-439D-972A9196360D}"/>
              </a:ext>
            </a:extLst>
          </p:cNvPr>
          <p:cNvSpPr txBox="1"/>
          <p:nvPr/>
        </p:nvSpPr>
        <p:spPr>
          <a:xfrm>
            <a:off x="727199" y="6390191"/>
            <a:ext cx="894114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See Tuesday Talk : </a:t>
            </a:r>
            <a:r>
              <a:rPr lang="en-US" sz="1400" b="1" dirty="0">
                <a:effectLst/>
                <a:highlight>
                  <a:srgbClr val="FFFF00"/>
                </a:highlight>
                <a:latin typeface="NimbusSanL"/>
              </a:rPr>
              <a:t>B. Lefevre</a:t>
            </a:r>
            <a:r>
              <a:rPr lang="en-US" sz="1400" b="1" dirty="0">
                <a:effectLst/>
                <a:latin typeface="NimbusSanL"/>
              </a:rPr>
              <a:t>, 2D and 3D analysis improvements with Machine Learning for </a:t>
            </a:r>
            <a:r>
              <a:rPr lang="en-US" sz="1400" b="1" dirty="0" err="1">
                <a:effectLst/>
                <a:latin typeface="NimbusSanL"/>
              </a:rPr>
              <a:t>Muography</a:t>
            </a:r>
            <a:r>
              <a:rPr lang="en-US" sz="1400" b="1" dirty="0">
                <a:effectLst/>
                <a:latin typeface="NimbusSanL"/>
              </a:rPr>
              <a:t> Applications</a:t>
            </a:r>
            <a:endParaRPr lang="en-US" sz="1400" dirty="0"/>
          </a:p>
        </p:txBody>
      </p:sp>
      <p:pic>
        <p:nvPicPr>
          <p:cNvPr id="58" name="Content Placeholder 3">
            <a:extLst>
              <a:ext uri="{FF2B5EF4-FFF2-40B4-BE49-F238E27FC236}">
                <a16:creationId xmlns:a16="http://schemas.microsoft.com/office/drawing/2014/main" id="{0D565816-0548-814F-353B-B1B290700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808" y="2423424"/>
            <a:ext cx="3565312" cy="325836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2DA417C-5142-27C0-FB3C-9F61D099E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51" y="-73293"/>
            <a:ext cx="5186149" cy="255770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E02475B-3477-94B5-0CCC-6CFC9B537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" y="2912957"/>
            <a:ext cx="4412659" cy="300205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E189EA0-A5AD-BE78-4D96-58A9322C4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55" y="3217839"/>
            <a:ext cx="3336464" cy="251801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83175B76-CE28-0BD1-C7B8-585216A50743}"/>
              </a:ext>
            </a:extLst>
          </p:cNvPr>
          <p:cNvGrpSpPr/>
          <p:nvPr/>
        </p:nvGrpSpPr>
        <p:grpSpPr>
          <a:xfrm>
            <a:off x="9841635" y="5681789"/>
            <a:ext cx="2443022" cy="1315703"/>
            <a:chOff x="9035716" y="5452333"/>
            <a:chExt cx="2539872" cy="140889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21DB31DF-F0CA-DECA-6989-44926A02A589}"/>
                </a:ext>
              </a:extLst>
            </p:cNvPr>
            <p:cNvSpPr/>
            <p:nvPr/>
          </p:nvSpPr>
          <p:spPr>
            <a:xfrm>
              <a:off x="9035716" y="5510225"/>
              <a:ext cx="2429084" cy="119549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pic>
          <p:nvPicPr>
            <p:cNvPr id="7168" name="Picture 4" descr="Sticker made in france - Sticker A moi | Nettoyage, Detartrer, Cristaux de  soude">
              <a:extLst>
                <a:ext uri="{FF2B5EF4-FFF2-40B4-BE49-F238E27FC236}">
                  <a16:creationId xmlns:a16="http://schemas.microsoft.com/office/drawing/2014/main" id="{AA9B40E5-AA40-2566-B710-2A39CB054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6698" y="5452333"/>
              <a:ext cx="1408890" cy="1408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0" name="TextBox 7169">
              <a:extLst>
                <a:ext uri="{FF2B5EF4-FFF2-40B4-BE49-F238E27FC236}">
                  <a16:creationId xmlns:a16="http://schemas.microsoft.com/office/drawing/2014/main" id="{02AD48A3-E646-E8A1-7D22-7E6BC282EC52}"/>
                </a:ext>
              </a:extLst>
            </p:cNvPr>
            <p:cNvSpPr txBox="1"/>
            <p:nvPr/>
          </p:nvSpPr>
          <p:spPr>
            <a:xfrm>
              <a:off x="9078045" y="5558102"/>
              <a:ext cx="1364706" cy="329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Bulk @ ELVIA</a:t>
              </a:r>
            </a:p>
          </p:txBody>
        </p:sp>
        <p:sp>
          <p:nvSpPr>
            <p:cNvPr id="7171" name="TextBox 7170">
              <a:extLst>
                <a:ext uri="{FF2B5EF4-FFF2-40B4-BE49-F238E27FC236}">
                  <a16:creationId xmlns:a16="http://schemas.microsoft.com/office/drawing/2014/main" id="{B3AE0995-3DE7-F002-491F-EEA8D392A859}"/>
                </a:ext>
              </a:extLst>
            </p:cNvPr>
            <p:cNvSpPr txBox="1"/>
            <p:nvPr/>
          </p:nvSpPr>
          <p:spPr>
            <a:xfrm>
              <a:off x="9035716" y="5924095"/>
              <a:ext cx="133337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Resistive</a:t>
              </a:r>
            </a:p>
            <a:p>
              <a:r>
                <a:rPr lang="en-US" sz="1400" dirty="0"/>
                <a:t>Integration</a:t>
              </a:r>
            </a:p>
            <a:p>
              <a:r>
                <a:rPr lang="en-US" sz="1400" dirty="0"/>
                <a:t>Test @ Saclay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182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727200" y="1047350"/>
            <a:ext cx="6247587" cy="41454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What’s new ?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Large detectors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VMM electronics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Floating micromegas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ATLAS NSW - 2021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14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B4674-7337-0608-90B1-1C9933639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4"/>
          <a:stretch/>
        </p:blipFill>
        <p:spPr>
          <a:xfrm>
            <a:off x="910871" y="3248527"/>
            <a:ext cx="3223451" cy="2933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B142A-103E-ACB5-E382-2716D9432A8B}"/>
              </a:ext>
            </a:extLst>
          </p:cNvPr>
          <p:cNvSpPr txBox="1"/>
          <p:nvPr/>
        </p:nvSpPr>
        <p:spPr>
          <a:xfrm>
            <a:off x="684085" y="6119336"/>
            <a:ext cx="8941149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See Friday Talk : </a:t>
            </a:r>
            <a:r>
              <a:rPr lang="en-US" sz="1400" b="1" dirty="0">
                <a:effectLst/>
                <a:latin typeface="NimbusSanL"/>
              </a:rPr>
              <a:t>S. Rosati, </a:t>
            </a:r>
            <a:r>
              <a:rPr lang="en-US" sz="1400" b="1" dirty="0"/>
              <a:t>ATLAS New Small Wheel Performance Studies with 2023 (LHC Run3) data</a:t>
            </a:r>
          </a:p>
          <a:p>
            <a:r>
              <a:rPr lang="en-US" sz="1400" dirty="0"/>
              <a:t>See : </a:t>
            </a:r>
            <a:r>
              <a:rPr lang="en-US" sz="1400" b="1" dirty="0"/>
              <a:t>The large inner Micromegas modules for the Atlas Muon Spectrometer upgrade: Construction, quality control and characterization, (NIMA, 2022) E. Ferrer et al.</a:t>
            </a: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696C7FD3-F2EC-B440-1B5F-7E4E98301A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6725" r="18507" b="5115"/>
          <a:stretch/>
        </p:blipFill>
        <p:spPr>
          <a:xfrm>
            <a:off x="5478870" y="148759"/>
            <a:ext cx="5802259" cy="587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04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351420" y="922090"/>
            <a:ext cx="4506537" cy="41454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b="0" strike="noStrike" spc="-1" dirty="0">
                <a:solidFill>
                  <a:srgbClr val="262626"/>
                </a:solidFill>
                <a:latin typeface="Arial Black"/>
              </a:rPr>
              <a:t>What’s new ?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Fast design + production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 at Saclay (1y), 20 MM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Zigzags readout 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for 2mm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Resistive segmentation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SAMPA FEE from TPC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The TPC </a:t>
            </a:r>
            <a:r>
              <a:rPr lang="fr-FR" sz="3200" spc="-1" dirty="0">
                <a:solidFill>
                  <a:srgbClr val="E50019"/>
                </a:solidFill>
                <a:latin typeface="Arial Black"/>
              </a:rPr>
              <a:t>O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uter </a:t>
            </a:r>
            <a:r>
              <a:rPr lang="fr-FR" sz="3200" spc="-1" dirty="0">
                <a:solidFill>
                  <a:srgbClr val="E50019"/>
                </a:solidFill>
                <a:latin typeface="Arial Black"/>
              </a:rPr>
              <a:t>T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racker for 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sPHENIX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 (2022)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15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 lang="en-US" dirty="0"/>
          </a:p>
        </p:txBody>
      </p:sp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4947040E-606D-5DF2-5586-A8221455DF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014"/>
          <a:stretch>
            <a:fillRect/>
          </a:stretch>
        </p:blipFill>
        <p:spPr>
          <a:xfrm rot="5400000">
            <a:off x="817976" y="3689736"/>
            <a:ext cx="2296563" cy="2970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8" descr="Picture 8">
            <a:extLst>
              <a:ext uri="{FF2B5EF4-FFF2-40B4-BE49-F238E27FC236}">
                <a16:creationId xmlns:a16="http://schemas.microsoft.com/office/drawing/2014/main" id="{97A8D8FA-9691-D25A-5560-E1F4EC10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564" r="91219"/>
          <a:stretch>
            <a:fillRect/>
          </a:stretch>
        </p:blipFill>
        <p:spPr>
          <a:xfrm rot="5400000">
            <a:off x="2108502" y="3898193"/>
            <a:ext cx="1796660" cy="1908359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7" name="Right Arrow 2">
            <a:extLst>
              <a:ext uri="{FF2B5EF4-FFF2-40B4-BE49-F238E27FC236}">
                <a16:creationId xmlns:a16="http://schemas.microsoft.com/office/drawing/2014/main" id="{C3025AC0-6DB0-9453-F8EB-9C9068D14BF4}"/>
              </a:ext>
            </a:extLst>
          </p:cNvPr>
          <p:cNvGrpSpPr/>
          <p:nvPr/>
        </p:nvGrpSpPr>
        <p:grpSpPr>
          <a:xfrm>
            <a:off x="1485224" y="4996297"/>
            <a:ext cx="962065" cy="659837"/>
            <a:chOff x="93722" y="155016"/>
            <a:chExt cx="1040493" cy="733660"/>
          </a:xfrm>
        </p:grpSpPr>
        <p:sp>
          <p:nvSpPr>
            <p:cNvPr id="8" name="Arrow">
              <a:extLst>
                <a:ext uri="{FF2B5EF4-FFF2-40B4-BE49-F238E27FC236}">
                  <a16:creationId xmlns:a16="http://schemas.microsoft.com/office/drawing/2014/main" id="{C7A1E178-F395-0C4C-95CD-962699A389E2}"/>
                </a:ext>
              </a:extLst>
            </p:cNvPr>
            <p:cNvSpPr/>
            <p:nvPr/>
          </p:nvSpPr>
          <p:spPr>
            <a:xfrm rot="20407518">
              <a:off x="93722" y="155016"/>
              <a:ext cx="1040493" cy="7336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9" name="🔎">
              <a:extLst>
                <a:ext uri="{FF2B5EF4-FFF2-40B4-BE49-F238E27FC236}">
                  <a16:creationId xmlns:a16="http://schemas.microsoft.com/office/drawing/2014/main" id="{ABD8B24B-9B66-60C7-BA16-F32826378427}"/>
                </a:ext>
              </a:extLst>
            </p:cNvPr>
            <p:cNvSpPr txBox="1"/>
            <p:nvPr/>
          </p:nvSpPr>
          <p:spPr>
            <a:xfrm rot="20407518">
              <a:off x="111885" y="368358"/>
              <a:ext cx="831677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350"/>
                <a:t>🔎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D66381C-75DD-5C60-FA15-1A6E66484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73" y="4169059"/>
            <a:ext cx="765083" cy="573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1D64F7-0342-9F6D-9AE2-A02DB6166B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866" b="42098"/>
          <a:stretch/>
        </p:blipFill>
        <p:spPr>
          <a:xfrm>
            <a:off x="4379103" y="3239075"/>
            <a:ext cx="6996555" cy="3164183"/>
          </a:xfrm>
          <a:prstGeom prst="rect">
            <a:avLst/>
          </a:prstGeom>
        </p:spPr>
      </p:pic>
      <p:pic>
        <p:nvPicPr>
          <p:cNvPr id="12" name="Screenshot 2022-03-13 at 17.58.04.png" descr="Screenshot 2022-03-13 at 17.58.04.png">
            <a:extLst>
              <a:ext uri="{FF2B5EF4-FFF2-40B4-BE49-F238E27FC236}">
                <a16:creationId xmlns:a16="http://schemas.microsoft.com/office/drawing/2014/main" id="{0B743494-3C78-55AF-0BCC-303D85C067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236"/>
          <a:stretch>
            <a:fillRect/>
          </a:stretch>
        </p:blipFill>
        <p:spPr>
          <a:xfrm>
            <a:off x="5043004" y="1047350"/>
            <a:ext cx="2957996" cy="2269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35010-8E5C-6DC9-88F1-6082646409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5930" y="905651"/>
            <a:ext cx="3429226" cy="25719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D1F707-203C-FB9F-6050-6FB966EAE464}"/>
              </a:ext>
            </a:extLst>
          </p:cNvPr>
          <p:cNvSpPr txBox="1"/>
          <p:nvPr/>
        </p:nvSpPr>
        <p:spPr>
          <a:xfrm>
            <a:off x="5479877" y="313053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design 09/2021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53C5D-70E6-0D8E-1A0A-928F4203C843}"/>
              </a:ext>
            </a:extLst>
          </p:cNvPr>
          <p:cNvSpPr txBox="1"/>
          <p:nvPr/>
        </p:nvSpPr>
        <p:spPr>
          <a:xfrm>
            <a:off x="9557932" y="313053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Installed 02/2023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518A58-5B23-8CF7-6566-4CF828AAD776}"/>
              </a:ext>
            </a:extLst>
          </p:cNvPr>
          <p:cNvGrpSpPr/>
          <p:nvPr/>
        </p:nvGrpSpPr>
        <p:grpSpPr>
          <a:xfrm>
            <a:off x="10677082" y="5971755"/>
            <a:ext cx="1598975" cy="933074"/>
            <a:chOff x="9499192" y="5684680"/>
            <a:chExt cx="1616782" cy="94790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DF95B69-1FEB-E99B-7621-8D4B1925BB2D}"/>
                </a:ext>
              </a:extLst>
            </p:cNvPr>
            <p:cNvSpPr/>
            <p:nvPr/>
          </p:nvSpPr>
          <p:spPr>
            <a:xfrm>
              <a:off x="9499192" y="5813367"/>
              <a:ext cx="1500247" cy="73071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4" descr="Sticker made in france - Sticker A moi | Nettoyage, Detartrer, Cristaux de  soude">
              <a:extLst>
                <a:ext uri="{FF2B5EF4-FFF2-40B4-BE49-F238E27FC236}">
                  <a16:creationId xmlns:a16="http://schemas.microsoft.com/office/drawing/2014/main" id="{5D09F221-A588-A7FB-5894-750D83C85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8072" y="5684680"/>
              <a:ext cx="947902" cy="947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DA21E4-8739-748B-6765-F2F479BE0BCC}"/>
                </a:ext>
              </a:extLst>
            </p:cNvPr>
            <p:cNvSpPr txBox="1"/>
            <p:nvPr/>
          </p:nvSpPr>
          <p:spPr>
            <a:xfrm>
              <a:off x="9512130" y="5813367"/>
              <a:ext cx="706358" cy="381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Bulk MM</a:t>
              </a:r>
            </a:p>
            <a:p>
              <a:r>
                <a:rPr lang="en-US" sz="1100" dirty="0"/>
                <a:t>Resist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25A17B-D274-1A82-44A3-524786F729FF}"/>
                </a:ext>
              </a:extLst>
            </p:cNvPr>
            <p:cNvSpPr txBox="1"/>
            <p:nvPr/>
          </p:nvSpPr>
          <p:spPr>
            <a:xfrm>
              <a:off x="9499192" y="6123037"/>
              <a:ext cx="819142" cy="381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Integration</a:t>
              </a:r>
            </a:p>
            <a:p>
              <a:r>
                <a:rPr lang="en-US" sz="1100" dirty="0"/>
                <a:t>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137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727200" y="1047350"/>
            <a:ext cx="6247587" cy="41454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Efficiency in cosmic rays </a:t>
            </a:r>
            <a:r>
              <a:rPr lang="en-US" sz="24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~99%</a:t>
            </a: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Resolution in cosmic rays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390um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 for 1mm strips (Phi)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420um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 for 2mm zigzag strips (Z)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The TPC </a:t>
            </a:r>
            <a:r>
              <a:rPr lang="fr-FR" sz="3200" spc="-1" dirty="0">
                <a:solidFill>
                  <a:srgbClr val="E50019"/>
                </a:solidFill>
                <a:latin typeface="Arial Black"/>
              </a:rPr>
              <a:t>O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uter </a:t>
            </a:r>
            <a:r>
              <a:rPr lang="fr-FR" sz="3200" spc="-1" dirty="0">
                <a:solidFill>
                  <a:srgbClr val="E50019"/>
                </a:solidFill>
                <a:latin typeface="Arial Black"/>
              </a:rPr>
              <a:t>T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racker for 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sPHENIX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 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16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68C24-2B50-D646-8659-C9BA37321C47}"/>
              </a:ext>
            </a:extLst>
          </p:cNvPr>
          <p:cNvSpPr txBox="1"/>
          <p:nvPr/>
        </p:nvSpPr>
        <p:spPr>
          <a:xfrm>
            <a:off x="736560" y="6370751"/>
            <a:ext cx="894114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See : </a:t>
            </a:r>
            <a:r>
              <a:rPr lang="en-US" sz="1400" b="1" dirty="0"/>
              <a:t>The </a:t>
            </a:r>
            <a:r>
              <a:rPr lang="en-US" sz="1400" b="1" dirty="0" err="1"/>
              <a:t>sPHENIX</a:t>
            </a:r>
            <a:r>
              <a:rPr lang="en-US" sz="1400" b="1" dirty="0"/>
              <a:t> Micromegas Outer Tracker, (submitted to Elsevier, 2024) H. Pereira Da Costa  et 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65D958-41C7-5596-628B-6071E9AEE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9" y="3401809"/>
            <a:ext cx="5997154" cy="2914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B335C-9813-D33C-CA4A-5F772CEFA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18" y="1132693"/>
            <a:ext cx="3173337" cy="2506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E27CEB-1A0E-E30D-46FF-52442EC46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94" y="3886317"/>
            <a:ext cx="2503805" cy="22371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8673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727200" y="1047350"/>
            <a:ext cx="6247587" cy="41454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Now in Au-Au collision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The TPC </a:t>
            </a:r>
            <a:r>
              <a:rPr lang="fr-FR" sz="3200" spc="-1" dirty="0">
                <a:solidFill>
                  <a:srgbClr val="E50019"/>
                </a:solidFill>
                <a:latin typeface="Arial Black"/>
              </a:rPr>
              <a:t>O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uter </a:t>
            </a:r>
            <a:r>
              <a:rPr lang="fr-FR" sz="3200" spc="-1" dirty="0">
                <a:solidFill>
                  <a:srgbClr val="E50019"/>
                </a:solidFill>
                <a:latin typeface="Arial Black"/>
              </a:rPr>
              <a:t>T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racker for 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sPHENIX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 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17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DFAF2F-E59B-C531-5B76-1FEBE99FD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0" y="2077660"/>
            <a:ext cx="3877203" cy="3413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6F058B-8AE8-E87C-9C72-4319F1C96350}"/>
              </a:ext>
            </a:extLst>
          </p:cNvPr>
          <p:cNvSpPr txBox="1"/>
          <p:nvPr/>
        </p:nvSpPr>
        <p:spPr>
          <a:xfrm>
            <a:off x="232257" y="5512635"/>
            <a:ext cx="5147563" cy="36933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Correlation between MM and Minimum Bias Det.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1A692-29FD-A2C2-C90C-A24EF4FB15B4}"/>
              </a:ext>
            </a:extLst>
          </p:cNvPr>
          <p:cNvSpPr txBox="1"/>
          <p:nvPr/>
        </p:nvSpPr>
        <p:spPr>
          <a:xfrm>
            <a:off x="736560" y="6370751"/>
            <a:ext cx="894114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See : </a:t>
            </a:r>
            <a:r>
              <a:rPr lang="en-US" sz="1400" b="1" dirty="0"/>
              <a:t>The </a:t>
            </a:r>
            <a:r>
              <a:rPr lang="en-US" sz="1400" b="1" dirty="0" err="1"/>
              <a:t>sPHENIX</a:t>
            </a:r>
            <a:r>
              <a:rPr lang="en-US" sz="1400" b="1" dirty="0"/>
              <a:t> Micromegas Outer Tracker, (submitted to Elsevier, 2024) H. Pereira Da Costa  et 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8B932-ECFC-7B1B-61F6-DBF919EC7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50730"/>
            <a:ext cx="4513072" cy="4725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5E7459-1BC9-D35B-8DFF-F7A9C4B43794}"/>
              </a:ext>
            </a:extLst>
          </p:cNvPr>
          <p:cNvSpPr txBox="1"/>
          <p:nvPr/>
        </p:nvSpPr>
        <p:spPr>
          <a:xfrm>
            <a:off x="6370838" y="5490216"/>
            <a:ext cx="3843809" cy="36933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Time Distribution of all MM in Au-Au</a:t>
            </a:r>
          </a:p>
        </p:txBody>
      </p:sp>
    </p:spTree>
    <p:extLst>
      <p:ext uri="{BB962C8B-B14F-4D97-AF65-F5344CB8AC3E}">
        <p14:creationId xmlns:p14="http://schemas.microsoft.com/office/powerpoint/2010/main" val="551735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spc="-1" dirty="0">
                <a:solidFill>
                  <a:srgbClr val="E50019"/>
                </a:solidFill>
                <a:latin typeface="Arial Black"/>
              </a:rPr>
              <a:t> 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Other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 Micromegas « 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sparks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 »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18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pic>
        <p:nvPicPr>
          <p:cNvPr id="2" name="Image 30">
            <a:extLst>
              <a:ext uri="{FF2B5EF4-FFF2-40B4-BE49-F238E27FC236}">
                <a16:creationId xmlns:a16="http://schemas.microsoft.com/office/drawing/2014/main" id="{8E9D9CB9-3893-7728-CF58-F4A9C02CB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0" y="2458681"/>
            <a:ext cx="2441273" cy="33665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6BF29B-5C92-3C4C-DE40-7AC74FC5F34E}"/>
              </a:ext>
            </a:extLst>
          </p:cNvPr>
          <p:cNvSpPr/>
          <p:nvPr/>
        </p:nvSpPr>
        <p:spPr>
          <a:xfrm>
            <a:off x="740939" y="1617173"/>
            <a:ext cx="244127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01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Glass Micromegas, X-Rays</a:t>
            </a:r>
            <a:endParaRPr lang="fr-FR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8BC1338C-9AE5-5CF6-859F-E40BD45F7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5" t="8713" r="24620" b="7173"/>
          <a:stretch/>
        </p:blipFill>
        <p:spPr>
          <a:xfrm>
            <a:off x="3605872" y="2176263"/>
            <a:ext cx="3348381" cy="3835262"/>
          </a:xfrm>
          <a:prstGeom prst="rect">
            <a:avLst/>
          </a:prstGeom>
        </p:spPr>
      </p:pic>
      <p:sp>
        <p:nvSpPr>
          <p:cNvPr id="8" name="PlaceHolder 1">
            <a:extLst>
              <a:ext uri="{FF2B5EF4-FFF2-40B4-BE49-F238E27FC236}">
                <a16:creationId xmlns:a16="http://schemas.microsoft.com/office/drawing/2014/main" id="{32E2A787-DE2A-4BA1-E8AE-760C9EC61F5F}"/>
              </a:ext>
            </a:extLst>
          </p:cNvPr>
          <p:cNvSpPr txBox="1">
            <a:spLocks/>
          </p:cNvSpPr>
          <p:nvPr/>
        </p:nvSpPr>
        <p:spPr>
          <a:xfrm>
            <a:off x="139532" y="1011298"/>
            <a:ext cx="11550748" cy="503697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None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From the HBD, coupling MM with photon convertor =&gt; </a:t>
            </a:r>
            <a:r>
              <a:rPr lang="en-US" sz="1800" spc="-1" dirty="0" err="1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Picosec</a:t>
            </a:r>
            <a:r>
              <a:rPr lang="en-US" sz="18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 (2015) (see A. </a:t>
            </a:r>
            <a:r>
              <a:rPr lang="en-US" sz="1800" spc="-1" dirty="0" err="1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Kallitsopoulou</a:t>
            </a:r>
            <a:r>
              <a:rPr lang="en-US" sz="18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 talk)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1800" spc="-1" dirty="0">
              <a:latin typeface="Arial"/>
            </a:endParaRPr>
          </a:p>
        </p:txBody>
      </p:sp>
      <p:pic>
        <p:nvPicPr>
          <p:cNvPr id="9" name="Image 12">
            <a:extLst>
              <a:ext uri="{FF2B5EF4-FFF2-40B4-BE49-F238E27FC236}">
                <a16:creationId xmlns:a16="http://schemas.microsoft.com/office/drawing/2014/main" id="{90590A62-2B9A-6E44-C55B-50432CBA69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24729" t="8965" r="15550" b="6439"/>
          <a:stretch/>
        </p:blipFill>
        <p:spPr>
          <a:xfrm>
            <a:off x="7377913" y="2124160"/>
            <a:ext cx="4644826" cy="38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824EC9-BDAF-4B18-8E2D-4112FA8500AE}"/>
              </a:ext>
            </a:extLst>
          </p:cNvPr>
          <p:cNvSpPr/>
          <p:nvPr/>
        </p:nvSpPr>
        <p:spPr>
          <a:xfrm>
            <a:off x="4187203" y="1617173"/>
            <a:ext cx="244127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01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Glass Micromegas, Neutrons</a:t>
            </a:r>
            <a:endParaRPr lang="fr-FR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6DFE3-74EB-EBB5-CACA-5CF5F07A6824}"/>
              </a:ext>
            </a:extLst>
          </p:cNvPr>
          <p:cNvSpPr/>
          <p:nvPr/>
        </p:nvSpPr>
        <p:spPr>
          <a:xfrm>
            <a:off x="8104971" y="1578549"/>
            <a:ext cx="289446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01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Glass Micromegas, Beta for medical imaging</a:t>
            </a:r>
            <a:endParaRPr lang="fr-FR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6B9BF-DBAD-9F49-455C-2DD8B458DE23}"/>
              </a:ext>
            </a:extLst>
          </p:cNvPr>
          <p:cNvSpPr txBox="1"/>
          <p:nvPr/>
        </p:nvSpPr>
        <p:spPr>
          <a:xfrm>
            <a:off x="684085" y="6386459"/>
            <a:ext cx="894114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From : </a:t>
            </a:r>
            <a:r>
              <a:rPr lang="en-US" sz="1400" b="1" dirty="0"/>
              <a:t>Optical readout Micromegas for neutron and beta imaging </a:t>
            </a:r>
            <a:r>
              <a:rPr lang="en-US" sz="1400" b="1" dirty="0">
                <a:highlight>
                  <a:srgbClr val="FFFF00"/>
                </a:highlight>
              </a:rPr>
              <a:t>Antoine Cools - </a:t>
            </a:r>
            <a:r>
              <a:rPr lang="en-US" sz="1400" b="1" dirty="0"/>
              <a:t>13/12/2023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29AF4D-C5CF-FB71-4620-D630525A0164}"/>
              </a:ext>
            </a:extLst>
          </p:cNvPr>
          <p:cNvSpPr txBox="1"/>
          <p:nvPr/>
        </p:nvSpPr>
        <p:spPr>
          <a:xfrm>
            <a:off x="1010653" y="596223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Starting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6FE31C-9766-87A0-AC2E-624DF5FAC058}"/>
              </a:ext>
            </a:extLst>
          </p:cNvPr>
          <p:cNvSpPr txBox="1"/>
          <p:nvPr/>
        </p:nvSpPr>
        <p:spPr>
          <a:xfrm>
            <a:off x="5059025" y="596223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8F897A-62B4-38EC-0FD8-70F4F845BE9B}"/>
              </a:ext>
            </a:extLst>
          </p:cNvPr>
          <p:cNvSpPr txBox="1"/>
          <p:nvPr/>
        </p:nvSpPr>
        <p:spPr>
          <a:xfrm>
            <a:off x="9096975" y="58755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976534-14B5-0AD6-0D0C-C1763FD2B618}"/>
              </a:ext>
            </a:extLst>
          </p:cNvPr>
          <p:cNvGrpSpPr/>
          <p:nvPr/>
        </p:nvGrpSpPr>
        <p:grpSpPr>
          <a:xfrm>
            <a:off x="10683493" y="6116728"/>
            <a:ext cx="1558937" cy="771020"/>
            <a:chOff x="9499192" y="5813367"/>
            <a:chExt cx="1576299" cy="783272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6B96C82-1AEC-B721-30DF-1B50B0B559AD}"/>
                </a:ext>
              </a:extLst>
            </p:cNvPr>
            <p:cNvSpPr/>
            <p:nvPr/>
          </p:nvSpPr>
          <p:spPr>
            <a:xfrm>
              <a:off x="9499192" y="5813367"/>
              <a:ext cx="1500247" cy="73071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4" descr="Sticker made in france - Sticker A moi | Nettoyage, Detartrer, Cristaux de  soude">
              <a:extLst>
                <a:ext uri="{FF2B5EF4-FFF2-40B4-BE49-F238E27FC236}">
                  <a16:creationId xmlns:a16="http://schemas.microsoft.com/office/drawing/2014/main" id="{D3F685AD-9AA9-90F0-AFAE-C7CE65D7D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3777" y="6114926"/>
              <a:ext cx="481714" cy="481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4EBF56-C8C9-C2F6-18D6-E59F25B67181}"/>
                </a:ext>
              </a:extLst>
            </p:cNvPr>
            <p:cNvSpPr txBox="1"/>
            <p:nvPr/>
          </p:nvSpPr>
          <p:spPr>
            <a:xfrm>
              <a:off x="9512129" y="5813367"/>
              <a:ext cx="741055" cy="26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Bulk MM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1DC1BA-8987-96BB-9391-000E3C8AEC2F}"/>
                </a:ext>
              </a:extLst>
            </p:cNvPr>
            <p:cNvSpPr txBox="1"/>
            <p:nvPr/>
          </p:nvSpPr>
          <p:spPr>
            <a:xfrm>
              <a:off x="9499192" y="6123037"/>
              <a:ext cx="819142" cy="381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Integration</a:t>
              </a:r>
            </a:p>
            <a:p>
              <a:r>
                <a:rPr lang="en-US" sz="1100" dirty="0"/>
                <a:t>Test</a:t>
              </a:r>
            </a:p>
          </p:txBody>
        </p:sp>
      </p:grpSp>
      <p:pic>
        <p:nvPicPr>
          <p:cNvPr id="24" name="Picture 6" descr="Swiss Made Label Sticker Swiss National : image vectorielle de stock (libre  de droits) 1634529691 | Shutterstock">
            <a:extLst>
              <a:ext uri="{FF2B5EF4-FFF2-40B4-BE49-F238E27FC236}">
                <a16:creationId xmlns:a16="http://schemas.microsoft.com/office/drawing/2014/main" id="{B9EE0F80-06EB-0547-0333-9536AA84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792" r="89827">
                        <a14:foregroundMark x1="8225" y1="22143" x2="9524" y2="50357"/>
                        <a14:foregroundMark x1="9524" y1="50357" x2="14935" y2="65000"/>
                        <a14:foregroundMark x1="14935" y1="65000" x2="23593" y2="65357"/>
                        <a14:foregroundMark x1="23593" y1="65357" x2="31602" y2="60357"/>
                        <a14:foregroundMark x1="31602" y1="60357" x2="40476" y2="26786"/>
                        <a14:foregroundMark x1="40476" y1="26786" x2="44156" y2="44643"/>
                        <a14:foregroundMark x1="44156" y1="44643" x2="55195" y2="40000"/>
                        <a14:foregroundMark x1="55195" y1="40000" x2="64502" y2="41429"/>
                        <a14:foregroundMark x1="64502" y1="41429" x2="70996" y2="51429"/>
                        <a14:foregroundMark x1="25108" y1="40000" x2="27489" y2="53214"/>
                        <a14:foregroundMark x1="27489" y1="53214" x2="35714" y2="45714"/>
                        <a14:foregroundMark x1="35714" y1="45714" x2="35931" y2="49286"/>
                        <a14:foregroundMark x1="7792" y1="24286" x2="9524" y2="52500"/>
                        <a14:foregroundMark x1="9524" y1="52500" x2="14719" y2="64286"/>
                        <a14:foregroundMark x1="14719" y1="64286" x2="42424" y2="68571"/>
                        <a14:foregroundMark x1="42424" y1="68571" x2="73593" y2="62143"/>
                        <a14:foregroundMark x1="73593" y1="62143" x2="89394" y2="68571"/>
                        <a14:foregroundMark x1="89394" y1="68571" x2="89610" y2="39643"/>
                        <a14:foregroundMark x1="89610" y1="39643" x2="87013" y2="26786"/>
                        <a14:foregroundMark x1="87013" y1="26786" x2="77273" y2="21786"/>
                        <a14:foregroundMark x1="77273" y1="21786" x2="65368" y2="30000"/>
                        <a14:foregroundMark x1="65368" y1="30000" x2="51082" y2="52143"/>
                        <a14:foregroundMark x1="51082" y1="52143" x2="58874" y2="46429"/>
                        <a14:foregroundMark x1="58874" y1="46429" x2="50866" y2="47857"/>
                        <a14:foregroundMark x1="50866" y1="47857" x2="58658" y2="35714"/>
                        <a14:foregroundMark x1="58658" y1="35714" x2="57792" y2="49643"/>
                        <a14:foregroundMark x1="57792" y1="49643" x2="84199" y2="39286"/>
                        <a14:foregroundMark x1="84199" y1="39286" x2="82900" y2="54643"/>
                        <a14:foregroundMark x1="82900" y1="54643" x2="52814" y2="54286"/>
                        <a14:foregroundMark x1="52814" y1="54286" x2="65801" y2="52143"/>
                        <a14:foregroundMark x1="65801" y1="52143" x2="74026" y2="52500"/>
                        <a14:foregroundMark x1="74026" y1="52500" x2="80087" y2="5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411" y="6119921"/>
            <a:ext cx="439788" cy="26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Sticker made in france - Sticker A moi | Nettoyage, Detartrer, Cristaux de  soude">
            <a:extLst>
              <a:ext uri="{FF2B5EF4-FFF2-40B4-BE49-F238E27FC236}">
                <a16:creationId xmlns:a16="http://schemas.microsoft.com/office/drawing/2014/main" id="{8451ADCD-BD85-C0FF-E549-14C07AEA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128" y="6012870"/>
            <a:ext cx="497304" cy="49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wiss Made Label Sticker Swiss National : image vectorielle de stock (libre  de droits) 1634529691 | Shutterstock">
            <a:extLst>
              <a:ext uri="{FF2B5EF4-FFF2-40B4-BE49-F238E27FC236}">
                <a16:creationId xmlns:a16="http://schemas.microsoft.com/office/drawing/2014/main" id="{BFAEA09E-D318-A983-798E-F08D614F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792" r="89827">
                        <a14:foregroundMark x1="8225" y1="22143" x2="9524" y2="50357"/>
                        <a14:foregroundMark x1="9524" y1="50357" x2="14935" y2="65000"/>
                        <a14:foregroundMark x1="14935" y1="65000" x2="23593" y2="65357"/>
                        <a14:foregroundMark x1="23593" y1="65357" x2="31602" y2="60357"/>
                        <a14:foregroundMark x1="31602" y1="60357" x2="40476" y2="26786"/>
                        <a14:foregroundMark x1="40476" y1="26786" x2="44156" y2="44643"/>
                        <a14:foregroundMark x1="44156" y1="44643" x2="55195" y2="40000"/>
                        <a14:foregroundMark x1="55195" y1="40000" x2="64502" y2="41429"/>
                        <a14:foregroundMark x1="64502" y1="41429" x2="70996" y2="51429"/>
                        <a14:foregroundMark x1="25108" y1="40000" x2="27489" y2="53214"/>
                        <a14:foregroundMark x1="27489" y1="53214" x2="35714" y2="45714"/>
                        <a14:foregroundMark x1="35714" y1="45714" x2="35931" y2="49286"/>
                        <a14:foregroundMark x1="7792" y1="24286" x2="9524" y2="52500"/>
                        <a14:foregroundMark x1="9524" y1="52500" x2="14719" y2="64286"/>
                        <a14:foregroundMark x1="14719" y1="64286" x2="42424" y2="68571"/>
                        <a14:foregroundMark x1="42424" y1="68571" x2="73593" y2="62143"/>
                        <a14:foregroundMark x1="73593" y1="62143" x2="89394" y2="68571"/>
                        <a14:foregroundMark x1="89394" y1="68571" x2="89610" y2="39643"/>
                        <a14:foregroundMark x1="89610" y1="39643" x2="87013" y2="26786"/>
                        <a14:foregroundMark x1="87013" y1="26786" x2="77273" y2="21786"/>
                        <a14:foregroundMark x1="77273" y1="21786" x2="65368" y2="30000"/>
                        <a14:foregroundMark x1="65368" y1="30000" x2="51082" y2="52143"/>
                        <a14:foregroundMark x1="51082" y1="52143" x2="58874" y2="46429"/>
                        <a14:foregroundMark x1="58874" y1="46429" x2="50866" y2="47857"/>
                        <a14:foregroundMark x1="50866" y1="47857" x2="58658" y2="35714"/>
                        <a14:foregroundMark x1="58658" y1="35714" x2="57792" y2="49643"/>
                        <a14:foregroundMark x1="57792" y1="49643" x2="84199" y2="39286"/>
                        <a14:foregroundMark x1="84199" y1="39286" x2="82900" y2="54643"/>
                        <a14:foregroundMark x1="82900" y1="54643" x2="52814" y2="54286"/>
                        <a14:foregroundMark x1="52814" y1="54286" x2="65801" y2="52143"/>
                        <a14:foregroundMark x1="65801" y1="52143" x2="74026" y2="52500"/>
                        <a14:foregroundMark x1="74026" y1="52500" x2="80087" y2="5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296" y="6546134"/>
            <a:ext cx="439788" cy="26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248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209541" y="1182960"/>
            <a:ext cx="5157057" cy="4703802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What’s new ?</a:t>
            </a: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Light metallic micromegas 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(aim at ~0.2% of an X0) “Sail tracker”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VMM SRS FEE + custom made backend  + Online Trigger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1280x1cm</a:t>
            </a:r>
            <a:r>
              <a:rPr lang="en-US" sz="1600" spc="-1" baseline="30000" dirty="0">
                <a:solidFill>
                  <a:srgbClr val="262626"/>
                </a:solidFill>
                <a:latin typeface="Arial Black"/>
              </a:rPr>
              <a:t>2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 pads per 60</a:t>
            </a:r>
            <a:r>
              <a:rPr lang="en-US" sz="1600" spc="-1" baseline="30000" dirty="0">
                <a:solidFill>
                  <a:srgbClr val="262626"/>
                </a:solidFill>
                <a:latin typeface="Arial Black"/>
              </a:rPr>
              <a:t>o 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sector, 18 det. Total ~20k channels</a:t>
            </a: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Conditions :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 err="1">
                <a:solidFill>
                  <a:srgbClr val="262626"/>
                </a:solidFill>
                <a:latin typeface="Arial Black"/>
              </a:rPr>
              <a:t>E</a:t>
            </a:r>
            <a:r>
              <a:rPr lang="en-US" sz="1600" spc="-1" baseline="-25000" dirty="0" err="1">
                <a:solidFill>
                  <a:srgbClr val="262626"/>
                </a:solidFill>
                <a:latin typeface="Arial Black"/>
              </a:rPr>
              <a:t>beam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 = 155 MeV, </a:t>
            </a:r>
            <a:r>
              <a:rPr lang="en-US" sz="1600" spc="-1" dirty="0" err="1">
                <a:solidFill>
                  <a:srgbClr val="262626"/>
                </a:solidFill>
                <a:latin typeface="Arial Black"/>
              </a:rPr>
              <a:t>I</a:t>
            </a:r>
            <a:r>
              <a:rPr lang="en-US" sz="1600" spc="-1" baseline="-25000" dirty="0" err="1">
                <a:solidFill>
                  <a:srgbClr val="262626"/>
                </a:solidFill>
                <a:latin typeface="Arial Black"/>
              </a:rPr>
              <a:t>beam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 = 150 mA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Backward scattered electron = Low energy (=</a:t>
            </a:r>
            <a:r>
              <a:rPr lang="en-US" sz="1600" spc="-1" dirty="0" err="1">
                <a:solidFill>
                  <a:srgbClr val="262626"/>
                </a:solidFill>
                <a:latin typeface="Arial Black"/>
              </a:rPr>
              <a:t>xray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100MHz signal integrated in backward (100GHz forward …)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600" spc="-1" dirty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Future : P2 (2025-2026)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19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80F69-A6AF-8108-7335-FB2A5B624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02" y="4826428"/>
            <a:ext cx="4827866" cy="1879292"/>
          </a:xfrm>
          <a:prstGeom prst="rect">
            <a:avLst/>
          </a:prstGeom>
        </p:spPr>
      </p:pic>
      <p:pic>
        <p:nvPicPr>
          <p:cNvPr id="7" name="Grafik 110">
            <a:extLst>
              <a:ext uri="{FF2B5EF4-FFF2-40B4-BE49-F238E27FC236}">
                <a16:creationId xmlns:a16="http://schemas.microsoft.com/office/drawing/2014/main" id="{A65C19BA-B342-E425-C6ED-81773C2ECA86}"/>
              </a:ext>
            </a:extLst>
          </p:cNvPr>
          <p:cNvPicPr/>
          <p:nvPr/>
        </p:nvPicPr>
        <p:blipFill>
          <a:blip r:embed="rId4"/>
          <a:stretch/>
        </p:blipFill>
        <p:spPr>
          <a:xfrm rot="5400000">
            <a:off x="7228386" y="-277531"/>
            <a:ext cx="4594750" cy="5777653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909AB-D6A0-2236-8616-45C1A72E96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1604" l="11068" r="90078">
                        <a14:foregroundMark x1="39167" y1="10425" x2="48177" y2="10000"/>
                        <a14:foregroundMark x1="39922" y1="5472" x2="46693" y2="5000"/>
                        <a14:foregroundMark x1="20911" y1="90708" x2="30964" y2="90708"/>
                        <a14:foregroundMark x1="30964" y1="90708" x2="41276" y2="88726"/>
                        <a14:foregroundMark x1="41276" y1="88726" x2="73229" y2="91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" r="-1643"/>
          <a:stretch/>
        </p:blipFill>
        <p:spPr>
          <a:xfrm>
            <a:off x="4450069" y="971238"/>
            <a:ext cx="2868375" cy="15765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6E8CCA-FDE5-FE83-9EF0-650A23F57B92}"/>
              </a:ext>
            </a:extLst>
          </p:cNvPr>
          <p:cNvCxnSpPr/>
          <p:nvPr/>
        </p:nvCxnSpPr>
        <p:spPr>
          <a:xfrm>
            <a:off x="5884257" y="1879292"/>
            <a:ext cx="1563290" cy="502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F1385B-986A-61F6-BA74-090972B292A5}"/>
              </a:ext>
            </a:extLst>
          </p:cNvPr>
          <p:cNvSpPr txBox="1"/>
          <p:nvPr/>
        </p:nvSpPr>
        <p:spPr>
          <a:xfrm>
            <a:off x="5154660" y="209570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&lt;- 60cm -&gt;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06509-63C3-BF8D-B0A0-B1A04B0EE3C9}"/>
              </a:ext>
            </a:extLst>
          </p:cNvPr>
          <p:cNvSpPr txBox="1"/>
          <p:nvPr/>
        </p:nvSpPr>
        <p:spPr>
          <a:xfrm>
            <a:off x="7575101" y="6330157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Challenging PCB routing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42189A-9C1E-29F2-479F-1A0FE4823503}"/>
              </a:ext>
            </a:extLst>
          </p:cNvPr>
          <p:cNvGrpSpPr/>
          <p:nvPr/>
        </p:nvGrpSpPr>
        <p:grpSpPr>
          <a:xfrm>
            <a:off x="10983456" y="6273751"/>
            <a:ext cx="1254126" cy="571785"/>
            <a:chOff x="9757185" y="5961993"/>
            <a:chExt cx="1300560" cy="582083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E818F82-979D-73E4-5607-22844F0A4950}"/>
                </a:ext>
              </a:extLst>
            </p:cNvPr>
            <p:cNvSpPr/>
            <p:nvPr/>
          </p:nvSpPr>
          <p:spPr>
            <a:xfrm>
              <a:off x="9757185" y="5961993"/>
              <a:ext cx="1242253" cy="5820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4" descr="Sticker made in france - Sticker A moi | Nettoyage, Detartrer, Cristaux de  soude">
              <a:extLst>
                <a:ext uri="{FF2B5EF4-FFF2-40B4-BE49-F238E27FC236}">
                  <a16:creationId xmlns:a16="http://schemas.microsoft.com/office/drawing/2014/main" id="{10A991BD-023A-CA17-FBC2-CEC729540B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9942" y="5986283"/>
              <a:ext cx="517803" cy="51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9E6B91-F173-BB3B-E9F8-A83E54373D57}"/>
                </a:ext>
              </a:extLst>
            </p:cNvPr>
            <p:cNvSpPr txBox="1"/>
            <p:nvPr/>
          </p:nvSpPr>
          <p:spPr>
            <a:xfrm>
              <a:off x="9810166" y="5961994"/>
              <a:ext cx="741055" cy="26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Bulk MM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BD7DA8-41AF-15DE-6EE4-21ECC9372A90}"/>
                </a:ext>
              </a:extLst>
            </p:cNvPr>
            <p:cNvSpPr txBox="1"/>
            <p:nvPr/>
          </p:nvSpPr>
          <p:spPr>
            <a:xfrm>
              <a:off x="9829935" y="6123037"/>
              <a:ext cx="819142" cy="381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Integration</a:t>
              </a:r>
            </a:p>
            <a:p>
              <a:r>
                <a:rPr lang="en-US" sz="1100" dirty="0"/>
                <a:t>Test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255B5B-0CD0-68ED-B625-40FD34416C97}"/>
              </a:ext>
            </a:extLst>
          </p:cNvPr>
          <p:cNvCxnSpPr>
            <a:cxnSpLocks/>
          </p:cNvCxnSpPr>
          <p:nvPr/>
        </p:nvCxnSpPr>
        <p:spPr>
          <a:xfrm flipV="1">
            <a:off x="6092280" y="2547812"/>
            <a:ext cx="1116345" cy="765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05ED09-E1A9-982F-6CAA-C74D06C9EEC1}"/>
              </a:ext>
            </a:extLst>
          </p:cNvPr>
          <p:cNvSpPr txBox="1"/>
          <p:nvPr/>
        </p:nvSpPr>
        <p:spPr>
          <a:xfrm>
            <a:off x="6297188" y="2477559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e-</a:t>
            </a:r>
          </a:p>
        </p:txBody>
      </p:sp>
    </p:spTree>
    <p:extLst>
      <p:ext uri="{BB962C8B-B14F-4D97-AF65-F5344CB8AC3E}">
        <p14:creationId xmlns:p14="http://schemas.microsoft.com/office/powerpoint/2010/main" val="1071943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8E9B5D9-40E9-267F-914B-FEFA434AB9ED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736560" y="6343560"/>
            <a:ext cx="8836200" cy="362160"/>
          </a:xfrm>
        </p:spPr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BE063B-93D5-10D3-7E78-8C6F2A9F1BE9}"/>
              </a:ext>
            </a:extLst>
          </p:cNvPr>
          <p:cNvSpPr txBox="1"/>
          <p:nvPr/>
        </p:nvSpPr>
        <p:spPr>
          <a:xfrm>
            <a:off x="141658" y="31519"/>
            <a:ext cx="8268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strike="noStrike" spc="-1" dirty="0">
                <a:solidFill>
                  <a:srgbClr val="E50019"/>
                </a:solidFill>
                <a:latin typeface="Arial Black"/>
              </a:rPr>
              <a:t>Micromegas</a:t>
            </a:r>
            <a:endParaRPr lang="en-US" sz="2800" dirty="0"/>
          </a:p>
        </p:txBody>
      </p:sp>
      <p:pic>
        <p:nvPicPr>
          <p:cNvPr id="28" name="Image 9" descr="mmprinciple.pdf">
            <a:extLst>
              <a:ext uri="{FF2B5EF4-FFF2-40B4-BE49-F238E27FC236}">
                <a16:creationId xmlns:a16="http://schemas.microsoft.com/office/drawing/2014/main" id="{8AF6DDCC-A7DB-CF50-30D4-ABA431EB045D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t="6944"/>
              <a:stretch>
                <a:fillRect/>
              </a:stretch>
            </p:blipFill>
          </mc:Choice>
          <mc:Fallback>
            <p:blipFill>
              <a:blip r:embed="rId5"/>
              <a:srcRect t="6944"/>
              <a:stretch>
                <a:fillRect/>
              </a:stretch>
            </p:blipFill>
          </mc:Fallback>
        </mc:AlternateContent>
        <p:spPr>
          <a:xfrm>
            <a:off x="141658" y="931024"/>
            <a:ext cx="8769859" cy="5058990"/>
          </a:xfrm>
          <a:prstGeom prst="rect">
            <a:avLst/>
          </a:prstGeom>
        </p:spPr>
      </p:pic>
      <p:pic>
        <p:nvPicPr>
          <p:cNvPr id="29" name="Picture Placeholder 12">
            <a:extLst>
              <a:ext uri="{FF2B5EF4-FFF2-40B4-BE49-F238E27FC236}">
                <a16:creationId xmlns:a16="http://schemas.microsoft.com/office/drawing/2014/main" id="{C2E5E4C7-6E27-1C11-4E41-F5A385E6C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r="19141"/>
          <a:stretch>
            <a:fillRect/>
          </a:stretch>
        </p:blipFill>
        <p:spPr>
          <a:xfrm>
            <a:off x="8540113" y="6467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64F72C-D149-EC90-C526-F2A561A63522}"/>
              </a:ext>
            </a:extLst>
          </p:cNvPr>
          <p:cNvCxnSpPr/>
          <p:nvPr/>
        </p:nvCxnSpPr>
        <p:spPr>
          <a:xfrm flipH="1" flipV="1">
            <a:off x="6096000" y="5160723"/>
            <a:ext cx="4839222" cy="1363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53885B-E21B-ADF8-C8B3-8BC130D8B838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4521896"/>
            <a:ext cx="5359440" cy="482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7283A4F-AF11-BCDF-0BD2-519ABF879654}"/>
              </a:ext>
            </a:extLst>
          </p:cNvPr>
          <p:cNvCxnSpPr>
            <a:cxnSpLocks/>
          </p:cNvCxnSpPr>
          <p:nvPr/>
        </p:nvCxnSpPr>
        <p:spPr>
          <a:xfrm flipH="1">
            <a:off x="5876070" y="1432059"/>
            <a:ext cx="5159360" cy="1210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5598C1A-9F1C-24F4-BF8A-8805B919B11D}"/>
              </a:ext>
            </a:extLst>
          </p:cNvPr>
          <p:cNvCxnSpPr>
            <a:cxnSpLocks/>
          </p:cNvCxnSpPr>
          <p:nvPr/>
        </p:nvCxnSpPr>
        <p:spPr>
          <a:xfrm flipH="1">
            <a:off x="5907941" y="405112"/>
            <a:ext cx="5735557" cy="1026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410" name="Picture 2" descr="Lighting Photos, Download The BEST Free Lighting Stock Photos &amp; HD Images">
            <a:extLst>
              <a:ext uri="{FF2B5EF4-FFF2-40B4-BE49-F238E27FC236}">
                <a16:creationId xmlns:a16="http://schemas.microsoft.com/office/drawing/2014/main" id="{A982CFDE-9F01-554A-176D-CEF7A56A1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" b="89820" l="10000" r="90000">
                        <a14:foregroundMark x1="43800" y1="14671" x2="48200" y2="5090"/>
                        <a14:foregroundMark x1="48200" y1="5090" x2="51200" y2="1497"/>
                        <a14:foregroundMark x1="42400" y1="25449" x2="34800" y2="29940"/>
                        <a14:foregroundMark x1="34800" y1="29940" x2="30400" y2="41018"/>
                        <a14:foregroundMark x1="30400" y1="41018" x2="22000" y2="47904"/>
                        <a14:foregroundMark x1="39800" y1="43413" x2="36600" y2="54192"/>
                        <a14:foregroundMark x1="36600" y1="54192" x2="36400" y2="54192"/>
                        <a14:foregroundMark x1="41000" y1="55988" x2="33800" y2="62575"/>
                        <a14:foregroundMark x1="33800" y1="62575" x2="33600" y2="62575"/>
                        <a14:foregroundMark x1="39800" y1="62275" x2="38200" y2="67066"/>
                        <a14:foregroundMark x1="51000" y1="36826" x2="57200" y2="47305"/>
                        <a14:foregroundMark x1="57200" y1="47305" x2="60000" y2="67665"/>
                        <a14:foregroundMark x1="58600" y1="63473" x2="58800" y2="71856"/>
                        <a14:foregroundMark x1="36400" y1="11976" x2="32000" y2="22455"/>
                        <a14:foregroundMark x1="32000" y1="22455" x2="29400" y2="2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182" y="1776477"/>
            <a:ext cx="1537346" cy="102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7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245937" y="1071412"/>
            <a:ext cx="5529221" cy="4884219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“RD4” 10x10cm2 prototypes</a:t>
            </a: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Sail trackers with carbon frame OK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Rate validated with 800MeV electrons at Mainz OK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~5 sparks during data taking (electrons below the hadronic threshold)</a:t>
            </a: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Remaining issues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Sail tracker difficult to bulk in full size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VMM hybrids are not well protected for sparks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3mm drift gap with mylar might be challenging 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6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600" spc="-1" dirty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Future : P2 (2025-2026)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20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 lang="en-US" dirty="0"/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5DD03C56-A31C-63E3-5419-AE806A364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97" y="4403073"/>
            <a:ext cx="3272110" cy="245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C602E-8A06-0101-5B93-B2C0B6099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9235" r="16219" b="6171"/>
          <a:stretch/>
        </p:blipFill>
        <p:spPr>
          <a:xfrm rot="5400000">
            <a:off x="9154679" y="45581"/>
            <a:ext cx="3034776" cy="3039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0FF7E67B-7DB2-487E-790C-62FC19F2D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50" y="4678820"/>
            <a:ext cx="3265575" cy="2091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9FACFF-B993-4DFC-4AB1-E4ED2D49CACA}"/>
              </a:ext>
            </a:extLst>
          </p:cNvPr>
          <p:cNvSpPr txBox="1"/>
          <p:nvPr/>
        </p:nvSpPr>
        <p:spPr>
          <a:xfrm>
            <a:off x="5971965" y="481931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Vs Rate</a:t>
            </a: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48E2907-0E15-FEDD-AE3F-1A030F0CF939}"/>
              </a:ext>
            </a:extLst>
          </p:cNvPr>
          <p:cNvGrpSpPr>
            <a:grpSpLocks/>
          </p:cNvGrpSpPr>
          <p:nvPr/>
        </p:nvGrpSpPr>
        <p:grpSpPr bwMode="auto">
          <a:xfrm>
            <a:off x="7111396" y="313920"/>
            <a:ext cx="487362" cy="1992740"/>
            <a:chOff x="10007030" y="621466"/>
            <a:chExt cx="482321" cy="1999623"/>
          </a:xfrm>
        </p:grpSpPr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7A8DA427-894B-B8E4-E62E-BD2722781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7030" y="621466"/>
              <a:ext cx="482321" cy="1999623"/>
              <a:chOff x="10007030" y="621466"/>
              <a:chExt cx="482321" cy="199962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7A34DA2-851E-A40B-0F7A-557B225A5611}"/>
                  </a:ext>
                </a:extLst>
              </p:cNvPr>
              <p:cNvSpPr/>
              <p:nvPr/>
            </p:nvSpPr>
            <p:spPr>
              <a:xfrm>
                <a:off x="10007030" y="621466"/>
                <a:ext cx="482321" cy="199962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7CF8A3B-6DFE-F2E1-6999-66B9165CFB50}"/>
                  </a:ext>
                </a:extLst>
              </p:cNvPr>
              <p:cNvSpPr/>
              <p:nvPr/>
            </p:nvSpPr>
            <p:spPr>
              <a:xfrm>
                <a:off x="10208129" y="621466"/>
                <a:ext cx="190100" cy="199962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32469A-D3AB-FB0A-5939-21D95F1C36E6}"/>
                  </a:ext>
                </a:extLst>
              </p:cNvPr>
              <p:cNvSpPr/>
              <p:nvPr/>
            </p:nvSpPr>
            <p:spPr>
              <a:xfrm>
                <a:off x="10117006" y="621466"/>
                <a:ext cx="91123" cy="199962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46F99D8-CABE-C3A5-886E-27DD0735D878}"/>
                  </a:ext>
                </a:extLst>
              </p:cNvPr>
              <p:cNvSpPr/>
              <p:nvPr/>
            </p:nvSpPr>
            <p:spPr>
              <a:xfrm>
                <a:off x="10126433" y="2441728"/>
                <a:ext cx="268654" cy="17321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42273F-E20B-893D-E167-55940AB07AB1}"/>
                </a:ext>
              </a:extLst>
            </p:cNvPr>
            <p:cNvSpPr/>
            <p:nvPr/>
          </p:nvSpPr>
          <p:spPr>
            <a:xfrm>
              <a:off x="10128004" y="629666"/>
              <a:ext cx="268655" cy="1732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5" name="TextBox 16">
            <a:extLst>
              <a:ext uri="{FF2B5EF4-FFF2-40B4-BE49-F238E27FC236}">
                <a16:creationId xmlns:a16="http://schemas.microsoft.com/office/drawing/2014/main" id="{89E944A8-DA40-D759-5762-D56C5884933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6758162" y="2365760"/>
            <a:ext cx="1569660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"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FR" dirty="0"/>
              <a:t>Mylar</a:t>
            </a:r>
          </a:p>
          <a:p>
            <a:pPr algn="r" eaLnBrk="1" hangingPunct="1"/>
            <a:r>
              <a:rPr lang="en-US" altLang="en-FR" dirty="0"/>
              <a:t>Readout Kapton</a:t>
            </a:r>
          </a:p>
          <a:p>
            <a:pPr algn="r" eaLnBrk="1" hangingPunct="1"/>
            <a:r>
              <a:rPr lang="en-US" altLang="en-FR" dirty="0"/>
              <a:t>Mesh</a:t>
            </a:r>
          </a:p>
          <a:p>
            <a:pPr algn="r" eaLnBrk="1" hangingPunct="1"/>
            <a:r>
              <a:rPr lang="en-US" altLang="en-FR" dirty="0"/>
              <a:t>Drift</a:t>
            </a:r>
          </a:p>
          <a:p>
            <a:pPr algn="r" eaLnBrk="1" hangingPunct="1"/>
            <a:r>
              <a:rPr lang="en-US" altLang="en-FR" dirty="0"/>
              <a:t>Mylar</a:t>
            </a:r>
          </a:p>
        </p:txBody>
      </p:sp>
    </p:spTree>
    <p:extLst>
      <p:ext uri="{BB962C8B-B14F-4D97-AF65-F5344CB8AC3E}">
        <p14:creationId xmlns:p14="http://schemas.microsoft.com/office/powerpoint/2010/main" val="2717952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213371" y="1071413"/>
            <a:ext cx="4918384" cy="41454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b="0" strike="noStrike" spc="-1" dirty="0">
                <a:solidFill>
                  <a:srgbClr val="262626"/>
                </a:solidFill>
                <a:latin typeface="Arial Black"/>
              </a:rPr>
              <a:t>What’s new ?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Cylindrical resistive bulk MM 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2D strip readout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b="0" strike="noStrike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SALSA chip</a:t>
            </a: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b="0" strike="noStrike" spc="-1" dirty="0" err="1">
                <a:solidFill>
                  <a:srgbClr val="262626"/>
                </a:solidFill>
                <a:latin typeface="Arial Black"/>
              </a:rPr>
              <a:t>CyMBAL</a:t>
            </a:r>
            <a:r>
              <a:rPr lang="en-US" sz="2000" b="0" strike="noStrike" spc="-1" dirty="0">
                <a:solidFill>
                  <a:srgbClr val="262626"/>
                </a:solidFill>
                <a:latin typeface="Arial Black"/>
              </a:rPr>
              <a:t>: </a:t>
            </a:r>
            <a:r>
              <a:rPr lang="en-US" sz="1800" b="0" strike="noStrike" spc="-1" dirty="0">
                <a:solidFill>
                  <a:srgbClr val="262626"/>
                </a:solidFill>
                <a:latin typeface="Arial Black"/>
              </a:rPr>
              <a:t>Cylindrical Micromegas Barrel Inner Layer</a:t>
            </a:r>
            <a:endParaRPr lang="en-US" sz="2000" b="0" strike="noStrike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Low material budget: 0.5% of an X0 in the active area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Spatial resolution of ~150</a:t>
            </a:r>
            <a:r>
              <a:rPr lang="el-GR" sz="1800" spc="-1" dirty="0">
                <a:solidFill>
                  <a:srgbClr val="262626"/>
                </a:solidFill>
                <a:latin typeface="Arial Black"/>
              </a:rPr>
              <a:t>μ</a:t>
            </a: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m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Timing resolution ~10ns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Compact design, inside a ~2T magnet 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800" b="0" strike="noStrike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800" spc="-1" dirty="0">
              <a:solidFill>
                <a:srgbClr val="262626"/>
              </a:solidFill>
              <a:latin typeface="Arial Black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Future : EIC (2027-2029)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21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4CA34-BDA2-DD8F-E31F-F13766E00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46" y="0"/>
            <a:ext cx="4672554" cy="2427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618388-0533-057E-A3D1-634D5A35B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36" y="4249097"/>
            <a:ext cx="3662739" cy="2234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215EC-E394-7601-FD51-8D2FCA3A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4" b="89684" l="5767" r="93936">
                        <a14:foregroundMark x1="8264" y1="33278" x2="11237" y2="48003"/>
                        <a14:foregroundMark x1="11237" y1="48003" x2="8502" y2="33195"/>
                        <a14:foregroundMark x1="8502" y1="33195" x2="10761" y2="18053"/>
                        <a14:foregroundMark x1="10761" y1="18053" x2="19738" y2="9401"/>
                        <a14:foregroundMark x1="19738" y1="9401" x2="84364" y2="32280"/>
                        <a14:foregroundMark x1="84364" y1="32280" x2="91141" y2="43844"/>
                        <a14:foregroundMark x1="91141" y1="43844" x2="89774" y2="58735"/>
                        <a14:foregroundMark x1="89774" y1="58735" x2="91082" y2="42429"/>
                        <a14:foregroundMark x1="91082" y1="42429" x2="84721" y2="30532"/>
                        <a14:foregroundMark x1="84721" y1="30532" x2="20571" y2="9734"/>
                        <a14:foregroundMark x1="5826" y1="27704" x2="7432" y2="28453"/>
                        <a14:foregroundMark x1="6361" y1="25790" x2="6124" y2="40017"/>
                        <a14:foregroundMark x1="91141" y1="37770" x2="90844" y2="68968"/>
                        <a14:foregroundMark x1="90844" y1="68968" x2="84245" y2="81198"/>
                        <a14:foregroundMark x1="84245" y1="81198" x2="76159" y2="82696"/>
                        <a14:foregroundMark x1="91677" y1="59484" x2="93936" y2="44676"/>
                        <a14:foregroundMark x1="93936" y1="44676" x2="88050" y2="31780"/>
                        <a14:foregroundMark x1="88050" y1="31780" x2="86861" y2="31780"/>
                        <a14:foregroundMark x1="81213" y1="30699" x2="58383" y2="28619"/>
                        <a14:foregroundMark x1="58383" y1="28619" x2="38466" y2="18719"/>
                        <a14:foregroundMark x1="38466" y1="18719" x2="85791" y2="29950"/>
                        <a14:foregroundMark x1="29132" y1="10483" x2="39239" y2="15391"/>
                        <a14:foregroundMark x1="39239" y1="15391" x2="40071" y2="15391"/>
                        <a14:foregroundMark x1="40071" y1="14975" x2="26694" y2="12396"/>
                        <a14:foregroundMark x1="28300" y1="10483" x2="46492" y2="19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24" y="1470100"/>
            <a:ext cx="4501430" cy="321683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37DE1C-ED14-F381-9C59-761B261542C9}"/>
              </a:ext>
            </a:extLst>
          </p:cNvPr>
          <p:cNvCxnSpPr/>
          <p:nvPr/>
        </p:nvCxnSpPr>
        <p:spPr>
          <a:xfrm flipH="1" flipV="1">
            <a:off x="6460958" y="3277423"/>
            <a:ext cx="3394765" cy="2185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84873E-0ADE-66D3-9F35-28136A961C54}"/>
              </a:ext>
            </a:extLst>
          </p:cNvPr>
          <p:cNvCxnSpPr>
            <a:cxnSpLocks/>
          </p:cNvCxnSpPr>
          <p:nvPr/>
        </p:nvCxnSpPr>
        <p:spPr>
          <a:xfrm flipV="1">
            <a:off x="6092280" y="908122"/>
            <a:ext cx="3256257" cy="1123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8E3397F-D121-1941-D349-087C4238D9DD}"/>
              </a:ext>
            </a:extLst>
          </p:cNvPr>
          <p:cNvSpPr txBox="1"/>
          <p:nvPr/>
        </p:nvSpPr>
        <p:spPr>
          <a:xfrm>
            <a:off x="9071810" y="443235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tile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4A15C4-116A-5CCB-91D0-FD9F595A6601}"/>
              </a:ext>
            </a:extLst>
          </p:cNvPr>
          <p:cNvGrpSpPr/>
          <p:nvPr/>
        </p:nvGrpSpPr>
        <p:grpSpPr>
          <a:xfrm>
            <a:off x="10983455" y="6093266"/>
            <a:ext cx="1252070" cy="752275"/>
            <a:chOff x="9757185" y="5778253"/>
            <a:chExt cx="1298428" cy="76582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C9CD42E-37CD-A4DF-846F-B0AAFAF4AEAE}"/>
                </a:ext>
              </a:extLst>
            </p:cNvPr>
            <p:cNvSpPr/>
            <p:nvPr/>
          </p:nvSpPr>
          <p:spPr>
            <a:xfrm>
              <a:off x="9757185" y="5835988"/>
              <a:ext cx="1242253" cy="70808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4" descr="Sticker made in france - Sticker A moi | Nettoyage, Detartrer, Cristaux de  soude">
              <a:extLst>
                <a:ext uri="{FF2B5EF4-FFF2-40B4-BE49-F238E27FC236}">
                  <a16:creationId xmlns:a16="http://schemas.microsoft.com/office/drawing/2014/main" id="{50F1A307-588B-1CEE-0C7B-4E0ED793C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7810" y="5883934"/>
              <a:ext cx="517803" cy="51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99986E-F925-10E4-5A7B-CE265B80C0AD}"/>
                </a:ext>
              </a:extLst>
            </p:cNvPr>
            <p:cNvSpPr txBox="1"/>
            <p:nvPr/>
          </p:nvSpPr>
          <p:spPr>
            <a:xfrm>
              <a:off x="9829935" y="5778253"/>
              <a:ext cx="760028" cy="43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Bulk MM</a:t>
              </a:r>
            </a:p>
            <a:p>
              <a:r>
                <a:rPr lang="en-US" sz="1100" dirty="0"/>
                <a:t>Resist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C56E94-AAC3-A6BD-50D4-A046DF5CC50E}"/>
                </a:ext>
              </a:extLst>
            </p:cNvPr>
            <p:cNvSpPr txBox="1"/>
            <p:nvPr/>
          </p:nvSpPr>
          <p:spPr>
            <a:xfrm>
              <a:off x="9829935" y="6123037"/>
              <a:ext cx="819142" cy="381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Integration</a:t>
              </a:r>
            </a:p>
            <a:p>
              <a:r>
                <a:rPr lang="en-US" sz="1100" dirty="0"/>
                <a:t>Test</a:t>
              </a:r>
            </a:p>
          </p:txBody>
        </p:sp>
      </p:grp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D817024E-7EE0-DE1B-B02A-55EC22FCF291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736560" y="6356086"/>
            <a:ext cx="8836200" cy="362160"/>
          </a:xfrm>
        </p:spPr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D63860-E83C-A438-4F56-CB3FDF67E280}"/>
              </a:ext>
            </a:extLst>
          </p:cNvPr>
          <p:cNvSpPr txBox="1"/>
          <p:nvPr/>
        </p:nvSpPr>
        <p:spPr>
          <a:xfrm>
            <a:off x="684085" y="6386459"/>
            <a:ext cx="687045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See poster : </a:t>
            </a:r>
            <a:r>
              <a:rPr lang="en-US" sz="1400" b="1" dirty="0"/>
              <a:t>MPGD Trackers in the </a:t>
            </a:r>
            <a:r>
              <a:rPr lang="en-US" sz="1400" b="1" dirty="0" err="1"/>
              <a:t>ePIC</a:t>
            </a:r>
            <a:r>
              <a:rPr lang="en-US" sz="1400" b="1" dirty="0"/>
              <a:t> Detector at the EIC, </a:t>
            </a:r>
            <a:r>
              <a:rPr lang="en-US" sz="1400" dirty="0"/>
              <a:t> </a:t>
            </a:r>
            <a:r>
              <a:rPr lang="en-US" sz="1400" b="1" dirty="0">
                <a:highlight>
                  <a:srgbClr val="FFFF00"/>
                </a:highlight>
              </a:rPr>
              <a:t>Kondo </a:t>
            </a:r>
            <a:r>
              <a:rPr lang="en-US" sz="1400" b="1" dirty="0" err="1">
                <a:highlight>
                  <a:srgbClr val="FFFF00"/>
                </a:highlight>
              </a:rPr>
              <a:t>Gnanvo</a:t>
            </a:r>
            <a:endParaRPr lang="en-US" sz="1400" b="1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7E12B19-ADD7-2CAF-07D7-897A24BD0551}"/>
              </a:ext>
            </a:extLst>
          </p:cNvPr>
          <p:cNvCxnSpPr/>
          <p:nvPr/>
        </p:nvCxnSpPr>
        <p:spPr>
          <a:xfrm flipV="1">
            <a:off x="4797468" y="3277423"/>
            <a:ext cx="334287" cy="151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07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390316" y="1166223"/>
            <a:ext cx="6247587" cy="4933951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b="0" strike="noStrike" spc="-1" dirty="0">
                <a:solidFill>
                  <a:srgbClr val="262626"/>
                </a:solidFill>
                <a:latin typeface="Arial Black"/>
              </a:rPr>
              <a:t>RD4 Test Beam at Mainz with 880MeV electrons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2xUrwell to study 2D readout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2D ”Diamonds” with resistive MM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2xResistive MM for 2D readout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Resistive grid patterns in production</a:t>
            </a: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Results non conclusive due to multiple scattering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Next test beam in September 2024 with fixed geometry to get best 2D readout design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Future : EIC (2027-2029)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22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4E0A2-1705-0F41-873A-E118FD26E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56" y="3665884"/>
            <a:ext cx="5233854" cy="2600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BFEBDC-AEAC-E413-CDD0-A6204821D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40" y="77036"/>
            <a:ext cx="4469285" cy="335196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1532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727200" y="1047350"/>
            <a:ext cx="10124830" cy="5203138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pc="-1" dirty="0">
                <a:solidFill>
                  <a:srgbClr val="262626"/>
                </a:solidFill>
                <a:latin typeface="Arial Black"/>
              </a:rPr>
              <a:t>All these projects made within large collaborations and thanks RD51 ! And welcome DRD1 !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b="0" strike="noStrike" spc="-1" dirty="0">
                <a:solidFill>
                  <a:srgbClr val="262626"/>
                </a:solidFill>
                <a:latin typeface="Arial Black"/>
              </a:rPr>
              <a:t>GEM + MM for COMPASS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pc="-1" dirty="0">
                <a:solidFill>
                  <a:srgbClr val="262626"/>
                </a:solidFill>
                <a:latin typeface="Arial Black"/>
              </a:rPr>
              <a:t>Cylindrical MM for CLAS12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pc="-1" dirty="0">
                <a:solidFill>
                  <a:srgbClr val="262626"/>
                </a:solidFill>
                <a:latin typeface="Arial Black"/>
              </a:rPr>
              <a:t>Large MM for NSW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pc="-1" dirty="0">
                <a:solidFill>
                  <a:srgbClr val="262626"/>
                </a:solidFill>
                <a:latin typeface="Arial Black"/>
              </a:rPr>
              <a:t>Robust MM for </a:t>
            </a:r>
            <a:r>
              <a:rPr lang="en-US" spc="-1" dirty="0" err="1">
                <a:solidFill>
                  <a:srgbClr val="262626"/>
                </a:solidFill>
                <a:latin typeface="Arial Black"/>
              </a:rPr>
              <a:t>sPHENIX</a:t>
            </a:r>
            <a:endParaRPr lang="en-US" spc="-1" dirty="0">
              <a:solidFill>
                <a:srgbClr val="262626"/>
              </a:solidFill>
              <a:latin typeface="Arial Black"/>
            </a:endParaRP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b="0" strike="noStrike" spc="-1" dirty="0">
                <a:solidFill>
                  <a:srgbClr val="262626"/>
                </a:solidFill>
                <a:latin typeface="Arial Black"/>
              </a:rPr>
              <a:t>A</a:t>
            </a:r>
            <a:r>
              <a:rPr lang="en-US" spc="-1" dirty="0">
                <a:solidFill>
                  <a:srgbClr val="262626"/>
                </a:solidFill>
                <a:latin typeface="Arial Black"/>
              </a:rPr>
              <a:t>nd many more : T2K, </a:t>
            </a:r>
            <a:r>
              <a:rPr lang="en-US" spc="-1" dirty="0" err="1">
                <a:solidFill>
                  <a:srgbClr val="262626"/>
                </a:solidFill>
                <a:latin typeface="Arial Black"/>
              </a:rPr>
              <a:t>forfire</a:t>
            </a:r>
            <a:r>
              <a:rPr lang="en-US" spc="-1" dirty="0">
                <a:solidFill>
                  <a:srgbClr val="262626"/>
                </a:solidFill>
                <a:latin typeface="Arial Black"/>
              </a:rPr>
              <a:t>, ILC, ZZ R&amp;D, ASACUSA, </a:t>
            </a:r>
            <a:r>
              <a:rPr lang="en-US" spc="-1" dirty="0" err="1">
                <a:solidFill>
                  <a:srgbClr val="262626"/>
                </a:solidFill>
                <a:latin typeface="Arial Black"/>
              </a:rPr>
              <a:t>Gbar</a:t>
            </a:r>
            <a:r>
              <a:rPr lang="en-US" spc="-1" dirty="0">
                <a:solidFill>
                  <a:srgbClr val="262626"/>
                </a:solidFill>
                <a:latin typeface="Arial Black"/>
              </a:rPr>
              <a:t> …</a:t>
            </a:r>
          </a:p>
          <a:p>
            <a:pPr marL="3589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b="0" strike="noStrike" spc="-1" dirty="0">
                <a:solidFill>
                  <a:srgbClr val="262626"/>
                </a:solidFill>
                <a:latin typeface="Arial Black"/>
              </a:rPr>
              <a:t>Ne</a:t>
            </a:r>
            <a:r>
              <a:rPr lang="en-US" spc="-1" dirty="0">
                <a:solidFill>
                  <a:srgbClr val="262626"/>
                </a:solidFill>
                <a:latin typeface="Arial Black"/>
              </a:rPr>
              <a:t>xt 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pc="-1" dirty="0">
                <a:solidFill>
                  <a:srgbClr val="262626"/>
                </a:solidFill>
                <a:latin typeface="Arial Black"/>
              </a:rPr>
              <a:t>Light sail trackers for P2 with fast VMM acquisition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pc="-1" dirty="0">
                <a:solidFill>
                  <a:srgbClr val="262626"/>
                </a:solidFill>
                <a:latin typeface="Arial Black"/>
              </a:rPr>
              <a:t>Cylindrical and new ASIC for EIC</a:t>
            </a:r>
            <a:endParaRPr lang="en-US" b="0" strike="noStrike" spc="-1" dirty="0">
              <a:solidFill>
                <a:srgbClr val="262626"/>
              </a:solidFill>
              <a:latin typeface="Arial Black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SUMMARY AND OUTLOOK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23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3BB6A98-9576-9EA4-5946-F3169305AFDE}"/>
              </a:ext>
            </a:extLst>
          </p:cNvPr>
          <p:cNvSpPr txBox="1"/>
          <p:nvPr/>
        </p:nvSpPr>
        <p:spPr>
          <a:xfrm>
            <a:off x="495735" y="1294615"/>
            <a:ext cx="31983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Sparks reduction R&amp;D (2010)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D05C85AD-42A5-2D89-EEB0-567A3B0BE7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78726101"/>
                  </p:ext>
                </p:extLst>
              </p:nvPr>
            </p:nvGraphicFramePr>
            <p:xfrm>
              <a:off x="141658" y="521613"/>
              <a:ext cx="12341819" cy="6184108"/>
            </p:xfrm>
            <a:graphic>
              <a:graphicData uri="http://schemas.microsoft.com/office/powerpoint/2016/summaryzoom">
                <psuz:summaryZm>
                  <psuz:summaryZmObj sectionId="{BFDE01A8-696E-5D4A-A7C6-92F40DE0D405}" offsetFactorX="-35639" offsetFactorY="53928" scaleFactorX="75192" scaleFactorY="75192">
                    <psuz:zmPr id="{8D180D3B-262A-3F44-BF19-5107932D65D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33615" y="1416140"/>
                          <a:ext cx="2479990" cy="1394994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noFill/>
                        </a:ln>
                        <a:effectLst>
                          <a:reflection blurRad="12700" stA="38000" endPos="28000" dist="5000" dir="5400000" sy="-100000" algn="bl" rotWithShape="0"/>
                        </a:effectLst>
                      </p166:spPr>
                    </psuz:zmPr>
                  </psuz:summaryZmObj>
                  <psuz:summaryZmObj sectionId="{5534B319-3ACE-284E-A063-C593D5079403}" offsetFactorX="-47742" offsetFactorY="55302" scaleFactorX="78295" scaleFactorY="78295">
                    <psuz:zmPr id="{0CF4B15B-92FA-BC41-A9CF-AD285B757D5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305144" y="1412839"/>
                          <a:ext cx="2582310" cy="1452548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noFill/>
                        </a:ln>
                        <a:effectLst>
                          <a:reflection blurRad="12700" stA="38000" endPos="28000" dist="5000" dir="5400000" sy="-100000" algn="bl" rotWithShape="0"/>
                        </a:effectLst>
                      </p166:spPr>
                    </psuz:zmPr>
                  </psuz:summaryZmObj>
                  <psuz:summaryZmObj sectionId="{D2421B3C-3701-F04C-BA64-FEE2F19C36F9}" offsetFactorX="-135708" offsetFactorY="-27474" scaleFactorX="50784" scaleFactorY="50784">
                    <psuz:zmPr id="{BFD10AC3-8771-EA4F-9D3C-3C1580A7C14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79391" y="132347"/>
                          <a:ext cx="1674951" cy="942158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noFill/>
                        </a:ln>
                        <a:effectLst>
                          <a:reflection blurRad="12700" stA="38000" endPos="28000" dist="5000" dir="5400000" sy="-100000" algn="bl" rotWithShape="0"/>
                        </a:effectLst>
                      </p166:spPr>
                    </psuz:zmPr>
                  </psuz:summaryZmObj>
                  <psuz:summaryZmObj sectionId="{064B59D1-2E96-7F46-816C-9F889C46C6D6}" offsetFactorX="148400" offsetFactorY="-50839" scaleFactorX="78295" scaleFactorY="78295">
                    <psuz:zmPr id="{E4E8CA1D-5CC8-CF42-9250-4678FC8D6920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352385" y="1422602"/>
                          <a:ext cx="2582310" cy="1452548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noFill/>
                        </a:ln>
                        <a:effectLst>
                          <a:reflection blurRad="12700" stA="38000" endPos="28000" dist="5000" dir="5400000" sy="-100000" algn="bl" rotWithShape="0"/>
                        </a:effectLst>
                      </p166:spPr>
                    </psuz:zmPr>
                  </psuz:summaryZmObj>
                  <psuz:summaryZmObj sectionId="{CB130FA2-8629-6E47-87BC-F35BE62502D6}" offsetFactorX="135285" offsetFactorY="-51622" scaleFactorX="78295" scaleFactorY="78295">
                    <psuz:zmPr id="{E5738E22-DE05-3D45-A351-2F8F47F0E1B0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41700" y="1408073"/>
                          <a:ext cx="2582310" cy="1452548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noFill/>
                        </a:ln>
                        <a:effectLst>
                          <a:reflection blurRad="12700" stA="38000" endPos="28000" dist="5000" dir="5400000" sy="-100000" algn="bl" rotWithShape="0"/>
                        </a:effectLst>
                      </p166:spPr>
                    </psuz:zmPr>
                  </psuz:summaryZmObj>
                  <psuz:summaryZmObj sectionId="{61284445-0410-804C-9B68-7CC107ED9FAF}" offsetFactorX="-192820" offsetFactorY="75076" scaleFactorX="68433" scaleFactorY="68433">
                    <psuz:zmPr id="{A23CEE58-5DD9-6043-B982-FB1E15AFD076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104679" y="3850105"/>
                          <a:ext cx="2257040" cy="1269585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noFill/>
                        </a:ln>
                        <a:effectLst>
                          <a:reflection blurRad="12700" stA="38000" endPos="28000" dist="5000" dir="5400000" sy="-100000" algn="bl" rotWithShape="0"/>
                        </a:effectLst>
                      </p166:spPr>
                    </psuz:zmPr>
                  </psuz:summaryZmObj>
                  <psuz:summaryZmObj sectionId="{AF9E7197-039A-BF40-A314-863E46B00BB9}" offsetFactorX="133048" offsetFactorY="-29560" scaleFactorX="71728" scaleFactorY="71728">
                    <psuz:zmPr id="{E412E4D1-3B42-7242-A84A-D865E50132F8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954342" y="3857202"/>
                          <a:ext cx="2365740" cy="1330728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noFill/>
                        </a:ln>
                        <a:effectLst>
                          <a:reflection blurRad="12700" stA="38000" endPos="28000" dist="5000" dir="5400000" sy="-100000" algn="bl" rotWithShape="0"/>
                        </a:effectLst>
                      </p166:spPr>
                    </psuz:zmPr>
                  </psuz:summaryZmObj>
                  <psuz:summaryZmObj sectionId="{F96C815B-4662-0343-AC9E-1A70263FF009}" offsetFactorX="114262" offsetFactorY="-30857" scaleFactorX="74497" scaleFactorY="74497">
                    <psuz:zmPr id="{431DCB35-8591-094A-AF1C-B459F32283A9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710966" y="3807453"/>
                          <a:ext cx="2457060" cy="1382098"/>
                        </a:xfrm>
                        <a:prstGeom prst="roundRect">
                          <a:avLst>
                            <a:gd name="adj" fmla="val 8594"/>
                          </a:avLst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>
                          <a:noFill/>
                        </a:ln>
                        <a:effectLst>
                          <a:reflection blurRad="12700" stA="38000" endPos="28000" dist="5000" dir="5400000" sy="-100000" algn="bl" rotWithShape="0"/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D05C85AD-42A5-2D89-EEB0-567A3B0BE70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41658" y="521613"/>
                <a:ext cx="12341819" cy="6184108"/>
                <a:chOff x="141658" y="521613"/>
                <a:chExt cx="12341819" cy="6184108"/>
              </a:xfrm>
            </p:grpSpPr>
            <p:pic>
              <p:nvPicPr>
                <p:cNvPr id="2" name="Picture 2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5273" y="1937753"/>
                  <a:ext cx="2479990" cy="139499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" name="Picture 3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46802" y="1934452"/>
                  <a:ext cx="2582310" cy="145254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" name="Picture 4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21049" y="653960"/>
                  <a:ext cx="1674951" cy="94215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" name="Picture 7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94043" y="1944215"/>
                  <a:ext cx="2582310" cy="145254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9" name="Picture 9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483358" y="1929686"/>
                  <a:ext cx="2582310" cy="145254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0" name="Picture 10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46337" y="4371718"/>
                  <a:ext cx="2257040" cy="126958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1" name="Picture 11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96000" y="4378815"/>
                  <a:ext cx="2365740" cy="133072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2" name="Picture 12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852624" y="4329066"/>
                  <a:ext cx="2457060" cy="138209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</mc:Fallback>
      </mc:AlternateContent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8E9B5D9-40E9-267F-914B-FEFA434AB9ED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736560" y="6343560"/>
            <a:ext cx="8836200" cy="362160"/>
          </a:xfrm>
        </p:spPr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BE063B-93D5-10D3-7E78-8C6F2A9F1BE9}"/>
              </a:ext>
            </a:extLst>
          </p:cNvPr>
          <p:cNvSpPr txBox="1"/>
          <p:nvPr/>
        </p:nvSpPr>
        <p:spPr>
          <a:xfrm>
            <a:off x="141658" y="31519"/>
            <a:ext cx="8268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strike="noStrike" spc="-1" dirty="0">
                <a:solidFill>
                  <a:srgbClr val="E50019"/>
                </a:solidFill>
                <a:latin typeface="Arial Black"/>
              </a:rPr>
              <a:t>Micromegas Timeline at Saclay</a:t>
            </a:r>
            <a:endParaRPr lang="en-US" sz="2800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98255D0-7332-1C54-26C3-78C4A5D15582}"/>
              </a:ext>
            </a:extLst>
          </p:cNvPr>
          <p:cNvSpPr/>
          <p:nvPr/>
        </p:nvSpPr>
        <p:spPr>
          <a:xfrm>
            <a:off x="6056123" y="2496209"/>
            <a:ext cx="421154" cy="3621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353E4F6-6769-05B9-E1E2-8830FEB2D6C3}"/>
              </a:ext>
            </a:extLst>
          </p:cNvPr>
          <p:cNvSpPr/>
          <p:nvPr/>
        </p:nvSpPr>
        <p:spPr>
          <a:xfrm>
            <a:off x="9105506" y="2496209"/>
            <a:ext cx="353911" cy="2857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1703F-B4A6-9435-E12F-9CFF70C29E1F}"/>
              </a:ext>
            </a:extLst>
          </p:cNvPr>
          <p:cNvSpPr txBox="1"/>
          <p:nvPr/>
        </p:nvSpPr>
        <p:spPr>
          <a:xfrm>
            <a:off x="736560" y="4868659"/>
            <a:ext cx="67197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HDB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ECD785A1-FE3D-89A0-E029-E1305ECE9A79}"/>
              </a:ext>
            </a:extLst>
          </p:cNvPr>
          <p:cNvSpPr/>
          <p:nvPr/>
        </p:nvSpPr>
        <p:spPr>
          <a:xfrm>
            <a:off x="1522074" y="4811009"/>
            <a:ext cx="675694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69E263B-719D-BC88-F4A4-0E0521ACEF1A}"/>
              </a:ext>
            </a:extLst>
          </p:cNvPr>
          <p:cNvSpPr/>
          <p:nvPr/>
        </p:nvSpPr>
        <p:spPr>
          <a:xfrm rot="18243815">
            <a:off x="4817615" y="1610225"/>
            <a:ext cx="340499" cy="26390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694118-F18A-62D3-4E9C-7C78D6CB3FFA}"/>
              </a:ext>
            </a:extLst>
          </p:cNvPr>
          <p:cNvSpPr txBox="1"/>
          <p:nvPr/>
        </p:nvSpPr>
        <p:spPr>
          <a:xfrm>
            <a:off x="382200" y="568838"/>
            <a:ext cx="20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 (2001)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9EFBEC4-EB16-3C6E-4619-406AA6B811A7}"/>
              </a:ext>
            </a:extLst>
          </p:cNvPr>
          <p:cNvSpPr/>
          <p:nvPr/>
        </p:nvSpPr>
        <p:spPr>
          <a:xfrm rot="4568414">
            <a:off x="1070997" y="998805"/>
            <a:ext cx="486988" cy="3074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Bent Arrow 24">
            <a:extLst>
              <a:ext uri="{FF2B5EF4-FFF2-40B4-BE49-F238E27FC236}">
                <a16:creationId xmlns:a16="http://schemas.microsoft.com/office/drawing/2014/main" id="{EEB8973D-B528-3919-7EBC-D35BFD67D1DF}"/>
              </a:ext>
            </a:extLst>
          </p:cNvPr>
          <p:cNvSpPr/>
          <p:nvPr/>
        </p:nvSpPr>
        <p:spPr>
          <a:xfrm rot="5400000" flipV="1">
            <a:off x="6996317" y="3586165"/>
            <a:ext cx="675694" cy="825849"/>
          </a:xfrm>
          <a:prstGeom prst="ben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15612760-9635-24D5-ED3A-59F94F2A434F}"/>
              </a:ext>
            </a:extLst>
          </p:cNvPr>
          <p:cNvSpPr/>
          <p:nvPr/>
        </p:nvSpPr>
        <p:spPr>
          <a:xfrm>
            <a:off x="8488957" y="4799839"/>
            <a:ext cx="342484" cy="36216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77B889-E6FF-AEB9-E4DF-B52F7F397F7A}"/>
              </a:ext>
            </a:extLst>
          </p:cNvPr>
          <p:cNvSpPr txBox="1"/>
          <p:nvPr/>
        </p:nvSpPr>
        <p:spPr>
          <a:xfrm>
            <a:off x="7662689" y="574168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experiments</a:t>
            </a:r>
          </a:p>
        </p:txBody>
      </p:sp>
      <p:pic>
        <p:nvPicPr>
          <p:cNvPr id="28" name="Image 9" descr="mmprinciple.pdf">
            <a:extLst>
              <a:ext uri="{FF2B5EF4-FFF2-40B4-BE49-F238E27FC236}">
                <a16:creationId xmlns:a16="http://schemas.microsoft.com/office/drawing/2014/main" id="{8AF6DDCC-A7DB-CF50-30D4-ABA431EB045D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rcRect t="6944"/>
              <a:stretch>
                <a:fillRect/>
              </a:stretch>
            </p:blipFill>
          </mc:Choice>
          <mc:Fallback>
            <p:blipFill>
              <a:blip r:embed="rId19"/>
              <a:srcRect t="6944"/>
              <a:stretch>
                <a:fillRect/>
              </a:stretch>
            </p:blipFill>
          </mc:Fallback>
        </mc:AlternateContent>
        <p:spPr>
          <a:xfrm>
            <a:off x="8474804" y="107668"/>
            <a:ext cx="3109650" cy="1793836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FC109BE8-667D-AD67-BEAF-CB9BEF127684}"/>
              </a:ext>
            </a:extLst>
          </p:cNvPr>
          <p:cNvSpPr/>
          <p:nvPr/>
        </p:nvSpPr>
        <p:spPr>
          <a:xfrm rot="4568414">
            <a:off x="1465744" y="1663895"/>
            <a:ext cx="331319" cy="2216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FF6555B-D069-043F-E43E-A4458D6D4D2A}"/>
              </a:ext>
            </a:extLst>
          </p:cNvPr>
          <p:cNvSpPr/>
          <p:nvPr/>
        </p:nvSpPr>
        <p:spPr>
          <a:xfrm rot="3049333">
            <a:off x="3181497" y="1729615"/>
            <a:ext cx="331319" cy="2216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6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8D497D-4815-F497-3145-BE36AC234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45" y="1890086"/>
            <a:ext cx="6083180" cy="4260049"/>
          </a:xfrm>
          <a:prstGeom prst="rect">
            <a:avLst/>
          </a:prstGeom>
        </p:spPr>
      </p:pic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727200" y="1047350"/>
            <a:ext cx="5604589" cy="5060152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b="0" strike="noStrike" spc="-1" dirty="0">
                <a:solidFill>
                  <a:srgbClr val="262626"/>
                </a:solidFill>
                <a:latin typeface="Arial Black"/>
              </a:rPr>
              <a:t>What’s new ? 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GEM preamplification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The Pixel Micromegas for COMPASS (2011) 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4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DCEF47A-DF73-4F71-4653-285DA2E3D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72681" y="-6158"/>
            <a:ext cx="1819319" cy="15761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0D1D05-988D-624F-E45A-DC2D2836D070}"/>
              </a:ext>
            </a:extLst>
          </p:cNvPr>
          <p:cNvGrpSpPr/>
          <p:nvPr/>
        </p:nvGrpSpPr>
        <p:grpSpPr>
          <a:xfrm>
            <a:off x="1133776" y="2657136"/>
            <a:ext cx="3565195" cy="2725948"/>
            <a:chOff x="748766" y="911776"/>
            <a:chExt cx="3565195" cy="27259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AD0C64-2249-75EA-E976-353E1FC13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66" y="911776"/>
              <a:ext cx="2999394" cy="24931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D06F1B-C90D-6797-57D2-156CCB85A2A7}"/>
                </a:ext>
              </a:extLst>
            </p:cNvPr>
            <p:cNvSpPr txBox="1"/>
            <p:nvPr/>
          </p:nvSpPr>
          <p:spPr>
            <a:xfrm>
              <a:off x="2769949" y="2623859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GEM at 2mm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E451FC-FBBE-8E19-6E9D-09D0982B8F8A}"/>
                </a:ext>
              </a:extLst>
            </p:cNvPr>
            <p:cNvSpPr txBox="1"/>
            <p:nvPr/>
          </p:nvSpPr>
          <p:spPr>
            <a:xfrm>
              <a:off x="1225937" y="1258533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MM alone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4AEC39-6548-91F8-B536-09E4006A344E}"/>
                </a:ext>
              </a:extLst>
            </p:cNvPr>
            <p:cNvSpPr txBox="1"/>
            <p:nvPr/>
          </p:nvSpPr>
          <p:spPr>
            <a:xfrm>
              <a:off x="1037566" y="3268392"/>
              <a:ext cx="282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Spark probability VS Gain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11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652DD2-2A47-EA7A-334D-DE8A09686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80" y="2007158"/>
            <a:ext cx="5294313" cy="3808980"/>
          </a:xfrm>
          <a:prstGeom prst="rect">
            <a:avLst/>
          </a:prstGeom>
        </p:spPr>
      </p:pic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727200" y="1133078"/>
            <a:ext cx="5604589" cy="5060152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b="0" strike="noStrike" spc="-1" dirty="0">
                <a:solidFill>
                  <a:srgbClr val="262626"/>
                </a:solidFill>
                <a:latin typeface="Arial Black"/>
              </a:rPr>
              <a:t>What’s new ? 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GEM preamplification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 for sparks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1280 Pixels in beam area for high rate (</a:t>
            </a: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10 MHz/cm²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Bulk Micromegas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Conditions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10⁷ Muon/s or 10</a:t>
            </a:r>
            <a:r>
              <a:rPr lang="en-US" sz="2000" spc="-1" baseline="30000" dirty="0">
                <a:solidFill>
                  <a:srgbClr val="262626"/>
                </a:solidFill>
                <a:latin typeface="Arial Black"/>
              </a:rPr>
              <a:t>8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 hadrons/s beam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APV25 readout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Ne/C</a:t>
            </a:r>
            <a:r>
              <a:rPr lang="en-US" sz="2000" spc="-1" baseline="-25000" dirty="0">
                <a:solidFill>
                  <a:srgbClr val="262626"/>
                </a:solidFill>
                <a:latin typeface="Arial Black"/>
              </a:rPr>
              <a:t>2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H</a:t>
            </a:r>
            <a:r>
              <a:rPr lang="en-US" sz="2000" spc="-1" baseline="-25000" dirty="0">
                <a:solidFill>
                  <a:srgbClr val="262626"/>
                </a:solidFill>
                <a:latin typeface="Arial Black"/>
              </a:rPr>
              <a:t>6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/CF</a:t>
            </a:r>
            <a:r>
              <a:rPr lang="en-US" sz="2000" spc="-1" baseline="-25000" dirty="0">
                <a:solidFill>
                  <a:srgbClr val="262626"/>
                </a:solidFill>
                <a:latin typeface="Arial Black"/>
              </a:rPr>
              <a:t>4</a:t>
            </a: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 (80/10/10) 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The Pixel Micromegas for COMPASS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5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DCEF47A-DF73-4F71-4653-285DA2E3D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72760" y="-6158"/>
            <a:ext cx="2619241" cy="2269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DCA178-95D1-EA16-E283-3C97401A99FD}"/>
              </a:ext>
            </a:extLst>
          </p:cNvPr>
          <p:cNvSpPr txBox="1"/>
          <p:nvPr/>
        </p:nvSpPr>
        <p:spPr>
          <a:xfrm>
            <a:off x="9324474" y="1924043"/>
            <a:ext cx="300832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The 40x40cm</a:t>
            </a:r>
            <a:r>
              <a:rPr lang="en-US" sz="1600" baseline="30000" dirty="0"/>
              <a:t>2</a:t>
            </a:r>
            <a:r>
              <a:rPr lang="en-US" sz="1600" dirty="0"/>
              <a:t> COMPASS MM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90A872-8EEA-9074-1392-D6FFFA20C8DC}"/>
              </a:ext>
            </a:extLst>
          </p:cNvPr>
          <p:cNvGrpSpPr/>
          <p:nvPr/>
        </p:nvGrpSpPr>
        <p:grpSpPr>
          <a:xfrm>
            <a:off x="9958388" y="5329238"/>
            <a:ext cx="2268962" cy="1585708"/>
            <a:chOff x="9035716" y="5053406"/>
            <a:chExt cx="2455820" cy="180974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7D92FE2-7787-E96B-D310-8FECEAD485F5}"/>
                </a:ext>
              </a:extLst>
            </p:cNvPr>
            <p:cNvSpPr/>
            <p:nvPr/>
          </p:nvSpPr>
          <p:spPr>
            <a:xfrm>
              <a:off x="9035716" y="5152920"/>
              <a:ext cx="2429084" cy="1552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4" descr="Sticker made in france - Sticker A moi | Nettoyage, Detartrer, Cristaux de  soude">
              <a:extLst>
                <a:ext uri="{FF2B5EF4-FFF2-40B4-BE49-F238E27FC236}">
                  <a16:creationId xmlns:a16="http://schemas.microsoft.com/office/drawing/2014/main" id="{028F4E4B-0797-4680-FC54-1FF7F493A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6312" y="5606716"/>
              <a:ext cx="1256434" cy="125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Swiss Made Label Sticker Swiss National : image vectorielle de stock (libre  de droits) 1634529691 | Shutterstock">
              <a:extLst>
                <a:ext uri="{FF2B5EF4-FFF2-40B4-BE49-F238E27FC236}">
                  <a16:creationId xmlns:a16="http://schemas.microsoft.com/office/drawing/2014/main" id="{FBCDE3B4-56B5-85EE-8536-FB2F03244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792" r="89827">
                          <a14:foregroundMark x1="8225" y1="22143" x2="9524" y2="50357"/>
                          <a14:foregroundMark x1="9524" y1="50357" x2="14935" y2="65000"/>
                          <a14:foregroundMark x1="14935" y1="65000" x2="23593" y2="65357"/>
                          <a14:foregroundMark x1="23593" y1="65357" x2="31602" y2="60357"/>
                          <a14:foregroundMark x1="31602" y1="60357" x2="40476" y2="26786"/>
                          <a14:foregroundMark x1="40476" y1="26786" x2="44156" y2="44643"/>
                          <a14:foregroundMark x1="44156" y1="44643" x2="55195" y2="40000"/>
                          <a14:foregroundMark x1="55195" y1="40000" x2="64502" y2="41429"/>
                          <a14:foregroundMark x1="64502" y1="41429" x2="70996" y2="51429"/>
                          <a14:foregroundMark x1="25108" y1="40000" x2="27489" y2="53214"/>
                          <a14:foregroundMark x1="27489" y1="53214" x2="35714" y2="45714"/>
                          <a14:foregroundMark x1="35714" y1="45714" x2="35931" y2="49286"/>
                          <a14:foregroundMark x1="7792" y1="24286" x2="9524" y2="52500"/>
                          <a14:foregroundMark x1="9524" y1="52500" x2="14719" y2="64286"/>
                          <a14:foregroundMark x1="14719" y1="64286" x2="42424" y2="68571"/>
                          <a14:foregroundMark x1="42424" y1="68571" x2="73593" y2="62143"/>
                          <a14:foregroundMark x1="73593" y1="62143" x2="89394" y2="68571"/>
                          <a14:foregroundMark x1="89394" y1="68571" x2="89610" y2="39643"/>
                          <a14:foregroundMark x1="89610" y1="39643" x2="87013" y2="26786"/>
                          <a14:foregroundMark x1="87013" y1="26786" x2="77273" y2="21786"/>
                          <a14:foregroundMark x1="77273" y1="21786" x2="65368" y2="30000"/>
                          <a14:foregroundMark x1="65368" y1="30000" x2="51082" y2="52143"/>
                          <a14:foregroundMark x1="51082" y1="52143" x2="58874" y2="46429"/>
                          <a14:foregroundMark x1="58874" y1="46429" x2="50866" y2="47857"/>
                          <a14:foregroundMark x1="50866" y1="47857" x2="58658" y2="35714"/>
                          <a14:foregroundMark x1="58658" y1="35714" x2="57792" y2="49643"/>
                          <a14:foregroundMark x1="57792" y1="49643" x2="84199" y2="39286"/>
                          <a14:foregroundMark x1="84199" y1="39286" x2="82900" y2="54643"/>
                          <a14:foregroundMark x1="82900" y1="54643" x2="52814" y2="54286"/>
                          <a14:foregroundMark x1="52814" y1="54286" x2="65801" y2="52143"/>
                          <a14:foregroundMark x1="65801" y1="52143" x2="74026" y2="52500"/>
                          <a14:foregroundMark x1="74026" y1="52500" x2="80087" y2="5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7620" y="5053406"/>
              <a:ext cx="1433916" cy="86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EC5731-0DFC-5563-0783-858126B328C7}"/>
                </a:ext>
              </a:extLst>
            </p:cNvPr>
            <p:cNvSpPr txBox="1"/>
            <p:nvPr/>
          </p:nvSpPr>
          <p:spPr>
            <a:xfrm>
              <a:off x="9083566" y="5216331"/>
              <a:ext cx="8819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Bulk MM</a:t>
              </a:r>
            </a:p>
            <a:p>
              <a:r>
                <a:rPr lang="en-US" sz="1400" dirty="0"/>
                <a:t>GEM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C67E6A-EA75-CE43-5A45-15D079FDFD20}"/>
                </a:ext>
              </a:extLst>
            </p:cNvPr>
            <p:cNvSpPr txBox="1"/>
            <p:nvPr/>
          </p:nvSpPr>
          <p:spPr>
            <a:xfrm>
              <a:off x="9127315" y="5946153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Integration</a:t>
              </a:r>
            </a:p>
            <a:p>
              <a:r>
                <a:rPr lang="en-US" sz="1400" dirty="0"/>
                <a:t>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203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PMM – 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Results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 : Sparks and 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Efficiency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6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2E5D1-B035-CE24-B87F-D3EECE2B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16" y="761257"/>
            <a:ext cx="2806022" cy="1990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9B348-AD64-1745-597D-33BEFED44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90" y="3144192"/>
            <a:ext cx="2407324" cy="3139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9D6A15-FA28-6813-AF5B-9F612ED46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29" y="3219260"/>
            <a:ext cx="4990946" cy="3139776"/>
          </a:xfrm>
          <a:prstGeom prst="rect">
            <a:avLst/>
          </a:prstGeom>
        </p:spPr>
      </p:pic>
      <p:sp>
        <p:nvSpPr>
          <p:cNvPr id="16" name="PlaceHolder 1">
            <a:extLst>
              <a:ext uri="{FF2B5EF4-FFF2-40B4-BE49-F238E27FC236}">
                <a16:creationId xmlns:a16="http://schemas.microsoft.com/office/drawing/2014/main" id="{6EEE70E7-BE3A-E06E-AFDF-AEE377387C6C}"/>
              </a:ext>
            </a:extLst>
          </p:cNvPr>
          <p:cNvSpPr txBox="1">
            <a:spLocks/>
          </p:cNvSpPr>
          <p:nvPr/>
        </p:nvSpPr>
        <p:spPr>
          <a:xfrm>
            <a:off x="328526" y="1047350"/>
            <a:ext cx="5604589" cy="5060152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Sparks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Every 5-10 min in high rate hadrons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No consequence on efficiencies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No ageing  </a:t>
            </a:r>
            <a:endParaRPr lang="en-US" sz="18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8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800" spc="-1" dirty="0">
              <a:solidFill>
                <a:srgbClr val="262626"/>
              </a:solidFill>
              <a:latin typeface="Arial Black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2000" spc="-1" dirty="0">
              <a:latin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4A069A0-AA2D-92C7-C96B-4A8E97887861}"/>
              </a:ext>
            </a:extLst>
          </p:cNvPr>
          <p:cNvSpPr/>
          <p:nvPr/>
        </p:nvSpPr>
        <p:spPr>
          <a:xfrm>
            <a:off x="2755230" y="2827968"/>
            <a:ext cx="1744580" cy="39129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Muons (2015)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CCEBFA-0E04-3CC2-48B6-A43AF5FD5213}"/>
              </a:ext>
            </a:extLst>
          </p:cNvPr>
          <p:cNvSpPr/>
          <p:nvPr/>
        </p:nvSpPr>
        <p:spPr>
          <a:xfrm>
            <a:off x="7797937" y="2811208"/>
            <a:ext cx="1744580" cy="39129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Muons (2022)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02FE698-11B6-0D2A-174A-0F6C6FA4954F}"/>
              </a:ext>
            </a:extLst>
          </p:cNvPr>
          <p:cNvSpPr/>
          <p:nvPr/>
        </p:nvSpPr>
        <p:spPr>
          <a:xfrm>
            <a:off x="5261674" y="2827968"/>
            <a:ext cx="1744580" cy="39129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Hadrons  (2015)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890A7-D151-B985-4D90-C98FFFEA48FA}"/>
              </a:ext>
            </a:extLst>
          </p:cNvPr>
          <p:cNvSpPr txBox="1"/>
          <p:nvPr/>
        </p:nvSpPr>
        <p:spPr>
          <a:xfrm>
            <a:off x="8202520" y="6445885"/>
            <a:ext cx="335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(loss of area = APV card issue)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086E99-A219-263F-3D15-896F9F61F73D}"/>
              </a:ext>
            </a:extLst>
          </p:cNvPr>
          <p:cNvSpPr txBox="1"/>
          <p:nvPr/>
        </p:nvSpPr>
        <p:spPr>
          <a:xfrm>
            <a:off x="736560" y="6353552"/>
            <a:ext cx="615415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See : 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Aging effects in the COMPASS hybrid GEM-Micromegas pixelized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Detectors (JINST, 2023) D. </a:t>
            </a:r>
            <a:r>
              <a:rPr lang="en-US" sz="1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Neyret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403DF0-531F-3E1E-94ED-EF1ACDDCCC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4" r="1865"/>
          <a:stretch/>
        </p:blipFill>
        <p:spPr>
          <a:xfrm>
            <a:off x="483784" y="3591893"/>
            <a:ext cx="1764002" cy="239451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E454B3-BB98-50C1-7912-D2C36E120A7E}"/>
              </a:ext>
            </a:extLst>
          </p:cNvPr>
          <p:cNvCxnSpPr>
            <a:cxnSpLocks/>
          </p:cNvCxnSpPr>
          <p:nvPr/>
        </p:nvCxnSpPr>
        <p:spPr>
          <a:xfrm>
            <a:off x="1365785" y="4774905"/>
            <a:ext cx="1138844" cy="561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EAB919-916F-E093-E36F-94FCFAE00B5F}"/>
              </a:ext>
            </a:extLst>
          </p:cNvPr>
          <p:cNvCxnSpPr>
            <a:cxnSpLocks/>
          </p:cNvCxnSpPr>
          <p:nvPr/>
        </p:nvCxnSpPr>
        <p:spPr>
          <a:xfrm flipV="1">
            <a:off x="1365785" y="4042354"/>
            <a:ext cx="1097529" cy="435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218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PMM – 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Results</a:t>
            </a: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 : </a:t>
            </a:r>
            <a:r>
              <a:rPr lang="fr-FR" sz="3200" b="0" strike="noStrike" spc="-1" dirty="0" err="1">
                <a:solidFill>
                  <a:srgbClr val="E50019"/>
                </a:solidFill>
                <a:latin typeface="Arial Black"/>
              </a:rPr>
              <a:t>Resolution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7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sp>
        <p:nvSpPr>
          <p:cNvPr id="16" name="PlaceHolder 1">
            <a:extLst>
              <a:ext uri="{FF2B5EF4-FFF2-40B4-BE49-F238E27FC236}">
                <a16:creationId xmlns:a16="http://schemas.microsoft.com/office/drawing/2014/main" id="{6EEE70E7-BE3A-E06E-AFDF-AEE377387C6C}"/>
              </a:ext>
            </a:extLst>
          </p:cNvPr>
          <p:cNvSpPr txBox="1">
            <a:spLocks/>
          </p:cNvSpPr>
          <p:nvPr/>
        </p:nvSpPr>
        <p:spPr>
          <a:xfrm>
            <a:off x="328526" y="1047350"/>
            <a:ext cx="5013495" cy="5060152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Resolution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Spatial  : ~</a:t>
            </a:r>
            <a:r>
              <a:rPr lang="en-US" sz="18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80um </a:t>
            </a: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(down to 60um in the best conditions)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Time : </a:t>
            </a:r>
          </a:p>
          <a:p>
            <a:pPr marL="12733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9ns</a:t>
            </a: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 muons (Ne/C2H6/CF4 80/10/10)</a:t>
            </a:r>
          </a:p>
          <a:p>
            <a:pPr marL="12733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13ns</a:t>
            </a: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 hadrons (Ne/C2H6/CF4 85/10/5)</a:t>
            </a:r>
          </a:p>
          <a:p>
            <a:pPr marL="12733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400" spc="-1" dirty="0">
              <a:solidFill>
                <a:srgbClr val="262626"/>
              </a:solidFill>
              <a:latin typeface="Arial Black"/>
            </a:endParaRPr>
          </a:p>
          <a:p>
            <a:pPr marL="12733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4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8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800" spc="-1" dirty="0">
              <a:solidFill>
                <a:srgbClr val="262626"/>
              </a:solidFill>
              <a:latin typeface="Arial Black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2000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798653-616C-6CD5-B71A-98F068AC32FC}"/>
              </a:ext>
            </a:extLst>
          </p:cNvPr>
          <p:cNvSpPr txBox="1"/>
          <p:nvPr/>
        </p:nvSpPr>
        <p:spPr>
          <a:xfrm>
            <a:off x="727200" y="6347025"/>
            <a:ext cx="895367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See: </a:t>
            </a:r>
            <a:r>
              <a:rPr lang="en-US" sz="1400" b="1" dirty="0">
                <a:effectLst/>
                <a:latin typeface="NimbusSanL"/>
              </a:rPr>
              <a:t>Performance of large </a:t>
            </a:r>
            <a:r>
              <a:rPr lang="en-US" sz="1400" b="1" dirty="0" err="1">
                <a:effectLst/>
                <a:latin typeface="NimbusSanL"/>
              </a:rPr>
              <a:t>pixelised</a:t>
            </a:r>
            <a:r>
              <a:rPr lang="en-US" sz="1400" b="1" dirty="0">
                <a:effectLst/>
                <a:latin typeface="NimbusSanL"/>
              </a:rPr>
              <a:t> Micromegas detectors in the COMPASS environment (JINST, 2013) </a:t>
            </a:r>
            <a:r>
              <a:rPr lang="en-US" sz="1400" b="1" dirty="0" err="1">
                <a:effectLst/>
                <a:latin typeface="NimbusSanL"/>
              </a:rPr>
              <a:t>F.Thibault</a:t>
            </a:r>
            <a:r>
              <a:rPr lang="en-US" sz="1400" b="1" dirty="0">
                <a:effectLst/>
                <a:latin typeface="NimbusSanL"/>
              </a:rPr>
              <a:t> et al.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364A0-2E64-6F3D-E26F-BD9A5215A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7"/>
          <a:stretch/>
        </p:blipFill>
        <p:spPr>
          <a:xfrm>
            <a:off x="5154660" y="1054969"/>
            <a:ext cx="6344649" cy="2414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39E37-CD9D-834D-045B-719CF0558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92" y="3510129"/>
            <a:ext cx="5802850" cy="23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76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CLAS12 - 2017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8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PISA 2024 - maxence.vandenbroucke@cea.fr</a:t>
            </a:r>
            <a:endParaRPr lang="en-US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AEEEF2F-878F-07B3-31C3-EFE3838AA6A8}"/>
              </a:ext>
            </a:extLst>
          </p:cNvPr>
          <p:cNvSpPr txBox="1">
            <a:spLocks/>
          </p:cNvSpPr>
          <p:nvPr/>
        </p:nvSpPr>
        <p:spPr>
          <a:xfrm>
            <a:off x="727200" y="1047350"/>
            <a:ext cx="5604589" cy="5060152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What’s new ? 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Cylindrical </a:t>
            </a:r>
            <a:r>
              <a:rPr lang="en-US" sz="2000" b="1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resistive</a:t>
            </a: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 Micromegas</a:t>
            </a: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DREAM electronics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2400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46FF9-5223-C147-9DB0-5B1FE9290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1"/>
          <a:stretch/>
        </p:blipFill>
        <p:spPr>
          <a:xfrm>
            <a:off x="6331789" y="1563613"/>
            <a:ext cx="5270393" cy="4661918"/>
          </a:xfrm>
          <a:prstGeom prst="rect">
            <a:avLst/>
          </a:prstGeom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id="{A383B08A-D11E-CE5E-ED42-194A6B81E4DF}"/>
              </a:ext>
            </a:extLst>
          </p:cNvPr>
          <p:cNvGrpSpPr/>
          <p:nvPr/>
        </p:nvGrpSpPr>
        <p:grpSpPr>
          <a:xfrm>
            <a:off x="582333" y="3545378"/>
            <a:ext cx="5749456" cy="2562124"/>
            <a:chOff x="0" y="0"/>
            <a:chExt cx="6152958" cy="2689193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35E9B7C8-F4CD-6D9F-9C51-9EBDD0BC457D}"/>
                </a:ext>
              </a:extLst>
            </p:cNvPr>
            <p:cNvGrpSpPr/>
            <p:nvPr/>
          </p:nvGrpSpPr>
          <p:grpSpPr>
            <a:xfrm>
              <a:off x="2424" y="-1"/>
              <a:ext cx="5733402" cy="2689195"/>
              <a:chOff x="0" y="0"/>
              <a:chExt cx="5733400" cy="2689193"/>
            </a:xfrm>
          </p:grpSpPr>
          <p:pic>
            <p:nvPicPr>
              <p:cNvPr id="10" name="Picture 9" descr="Picture 9">
                <a:extLst>
                  <a:ext uri="{FF2B5EF4-FFF2-40B4-BE49-F238E27FC236}">
                    <a16:creationId xmlns:a16="http://schemas.microsoft.com/office/drawing/2014/main" id="{D3759F4A-5CE0-0CD8-EEA8-FD195E7F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8400" r="8445"/>
              <a:stretch>
                <a:fillRect/>
              </a:stretch>
            </p:blipFill>
            <p:spPr>
              <a:xfrm>
                <a:off x="0" y="0"/>
                <a:ext cx="5733401" cy="26891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E7EEC12-B3CC-F2E1-F15E-0750FF1B5A27}"/>
                  </a:ext>
                </a:extLst>
              </p:cNvPr>
              <p:cNvSpPr/>
              <p:nvPr/>
            </p:nvSpPr>
            <p:spPr>
              <a:xfrm>
                <a:off x="1889818" y="1012093"/>
                <a:ext cx="419931" cy="363269"/>
              </a:xfrm>
              <a:prstGeom prst="roundRect">
                <a:avLst>
                  <a:gd name="adj" fmla="val 16667"/>
                </a:avLst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endParaRPr sz="975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F7E6EF-ADA0-D0C0-6F46-9247CFA5EABC}"/>
                  </a:ext>
                </a:extLst>
              </p:cNvPr>
              <p:cNvSpPr/>
              <p:nvPr/>
            </p:nvSpPr>
            <p:spPr>
              <a:xfrm>
                <a:off x="1902673" y="101209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 sz="1000">
                    <a:solidFill>
                      <a:srgbClr val="000000"/>
                    </a:solidFill>
                  </a:defRPr>
                </a:lvl1pPr>
              </a:lstStyle>
              <a:p>
                <a:r>
                  <a:rPr sz="750"/>
                  <a:t>pillar</a:t>
                </a:r>
              </a:p>
            </p:txBody>
          </p:sp>
        </p:grp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E39E5AC7-1D00-BEB5-67CD-B71B4A6493FA}"/>
                </a:ext>
              </a:extLst>
            </p:cNvPr>
            <p:cNvSpPr/>
            <p:nvPr/>
          </p:nvSpPr>
          <p:spPr>
            <a:xfrm>
              <a:off x="0" y="576236"/>
              <a:ext cx="1270000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000">
                  <a:solidFill>
                    <a:srgbClr val="000000"/>
                  </a:solidFill>
                </a:defRPr>
              </a:lvl1pPr>
            </a:lstStyle>
            <a:p>
              <a:r>
                <a:rPr sz="750"/>
                <a:t>3mm</a:t>
              </a: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4EAE85B0-DB19-7121-68BD-5C1E384C91A3}"/>
                </a:ext>
              </a:extLst>
            </p:cNvPr>
            <p:cNvSpPr/>
            <p:nvPr/>
          </p:nvSpPr>
          <p:spPr>
            <a:xfrm>
              <a:off x="4882958" y="69679"/>
              <a:ext cx="1270001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000">
                  <a:solidFill>
                    <a:srgbClr val="000000"/>
                  </a:solidFill>
                </a:defRPr>
              </a:lvl1pPr>
            </a:lstStyle>
            <a:p>
              <a:r>
                <a:rPr sz="750"/>
                <a:t>-1000V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1925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CLAS12 </a:t>
            </a:r>
            <a:r>
              <a:rPr lang="fr-FR" sz="3200" spc="-1" dirty="0">
                <a:solidFill>
                  <a:srgbClr val="E50019"/>
                </a:solidFill>
                <a:latin typeface="Arial Black"/>
              </a:rPr>
              <a:t>– Micromegas tracker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8F9468-094B-4889-81BC-FE2B39C77C18}" type="slidenum">
              <a:t>9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PISA 2024 - maxence.vandenbroucke@cea.fr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AEEEF2F-878F-07B3-31C3-EFE3838AA6A8}"/>
              </a:ext>
            </a:extLst>
          </p:cNvPr>
          <p:cNvSpPr txBox="1">
            <a:spLocks/>
          </p:cNvSpPr>
          <p:nvPr/>
        </p:nvSpPr>
        <p:spPr>
          <a:xfrm>
            <a:off x="727200" y="1047350"/>
            <a:ext cx="5604589" cy="5060152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Cylindrical Micromegas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Strip resistive Micromegas</a:t>
            </a:r>
            <a:endParaRPr lang="en-US" sz="14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6 Layers with different radius (18 det.)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1D drift C or Z, 3mm drift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Very light : 0.5% of X0</a:t>
            </a: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800" spc="-1" dirty="0">
                <a:solidFill>
                  <a:srgbClr val="262626"/>
                </a:solidFill>
                <a:latin typeface="Arial Black"/>
              </a:rPr>
              <a:t>Forward Disk Micromegas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20MHz integrate rate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2 independent resistive zone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1D strip design rotated at 60 deg</a:t>
            </a: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Conditions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5T Magnetic field, gas </a:t>
            </a:r>
            <a:r>
              <a:rPr lang="en-US" sz="1400" spc="-1" dirty="0" err="1">
                <a:solidFill>
                  <a:srgbClr val="262626"/>
                </a:solidFill>
                <a:latin typeface="Arial Black"/>
              </a:rPr>
              <a:t>Ar</a:t>
            </a: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/Iso (90/10)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11GeV e</a:t>
            </a:r>
            <a:r>
              <a:rPr lang="en-US" sz="1400" spc="-1" baseline="30000" dirty="0">
                <a:solidFill>
                  <a:srgbClr val="262626"/>
                </a:solidFill>
                <a:latin typeface="Arial Black"/>
              </a:rPr>
              <a:t>-</a:t>
            </a: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 beam up to 10</a:t>
            </a:r>
            <a:r>
              <a:rPr lang="en-US" sz="1400" spc="-1" baseline="30000" dirty="0">
                <a:solidFill>
                  <a:srgbClr val="262626"/>
                </a:solidFill>
                <a:latin typeface="Arial Black"/>
              </a:rPr>
              <a:t>35</a:t>
            </a: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 cm</a:t>
            </a:r>
            <a:r>
              <a:rPr lang="en-US" sz="1400" spc="-1" baseline="30000" dirty="0">
                <a:solidFill>
                  <a:srgbClr val="262626"/>
                </a:solidFill>
                <a:latin typeface="Arial Black"/>
              </a:rPr>
              <a:t>-2</a:t>
            </a: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s</a:t>
            </a:r>
            <a:r>
              <a:rPr lang="en-US" sz="1400" spc="-1" baseline="30000" dirty="0">
                <a:solidFill>
                  <a:srgbClr val="262626"/>
                </a:solidFill>
                <a:latin typeface="Arial Black"/>
              </a:rPr>
              <a:t>-1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400" spc="-1" dirty="0">
              <a:solidFill>
                <a:srgbClr val="262626"/>
              </a:solidFill>
              <a:latin typeface="Arial Black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1600" spc="-1" dirty="0"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9BE37-32E4-1B68-4AAA-CADE57DA7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80" y="750741"/>
            <a:ext cx="5195607" cy="44655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8283042-CDA1-9EBF-910B-C95A4821EDD2}"/>
              </a:ext>
            </a:extLst>
          </p:cNvPr>
          <p:cNvGrpSpPr/>
          <p:nvPr/>
        </p:nvGrpSpPr>
        <p:grpSpPr>
          <a:xfrm>
            <a:off x="9035716" y="5053406"/>
            <a:ext cx="2455820" cy="1809744"/>
            <a:chOff x="9035716" y="5053406"/>
            <a:chExt cx="2455820" cy="180974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B3A5C50-A2A1-6130-A30E-1B89AE509DCE}"/>
                </a:ext>
              </a:extLst>
            </p:cNvPr>
            <p:cNvSpPr/>
            <p:nvPr/>
          </p:nvSpPr>
          <p:spPr>
            <a:xfrm>
              <a:off x="9035716" y="5152920"/>
              <a:ext cx="2429084" cy="1552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00" name="Picture 4" descr="Sticker made in france - Sticker A moi | Nettoyage, Detartrer, Cristaux de  soude">
              <a:extLst>
                <a:ext uri="{FF2B5EF4-FFF2-40B4-BE49-F238E27FC236}">
                  <a16:creationId xmlns:a16="http://schemas.microsoft.com/office/drawing/2014/main" id="{24451CF0-5528-C065-F408-F710CD600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6312" y="5606716"/>
              <a:ext cx="1256434" cy="125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Swiss Made Label Sticker Swiss National : image vectorielle de stock (libre  de droits) 1634529691 | Shutterstock">
              <a:extLst>
                <a:ext uri="{FF2B5EF4-FFF2-40B4-BE49-F238E27FC236}">
                  <a16:creationId xmlns:a16="http://schemas.microsoft.com/office/drawing/2014/main" id="{779FBC31-3BD8-5A62-9572-946C34ABA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792" r="89827">
                          <a14:foregroundMark x1="8225" y1="22143" x2="9524" y2="50357"/>
                          <a14:foregroundMark x1="9524" y1="50357" x2="14935" y2="65000"/>
                          <a14:foregroundMark x1="14935" y1="65000" x2="23593" y2="65357"/>
                          <a14:foregroundMark x1="23593" y1="65357" x2="31602" y2="60357"/>
                          <a14:foregroundMark x1="31602" y1="60357" x2="40476" y2="26786"/>
                          <a14:foregroundMark x1="40476" y1="26786" x2="44156" y2="44643"/>
                          <a14:foregroundMark x1="44156" y1="44643" x2="55195" y2="40000"/>
                          <a14:foregroundMark x1="55195" y1="40000" x2="64502" y2="41429"/>
                          <a14:foregroundMark x1="64502" y1="41429" x2="70996" y2="51429"/>
                          <a14:foregroundMark x1="25108" y1="40000" x2="27489" y2="53214"/>
                          <a14:foregroundMark x1="27489" y1="53214" x2="35714" y2="45714"/>
                          <a14:foregroundMark x1="35714" y1="45714" x2="35931" y2="49286"/>
                          <a14:foregroundMark x1="7792" y1="24286" x2="9524" y2="52500"/>
                          <a14:foregroundMark x1="9524" y1="52500" x2="14719" y2="64286"/>
                          <a14:foregroundMark x1="14719" y1="64286" x2="42424" y2="68571"/>
                          <a14:foregroundMark x1="42424" y1="68571" x2="73593" y2="62143"/>
                          <a14:foregroundMark x1="73593" y1="62143" x2="89394" y2="68571"/>
                          <a14:foregroundMark x1="89394" y1="68571" x2="89610" y2="39643"/>
                          <a14:foregroundMark x1="89610" y1="39643" x2="87013" y2="26786"/>
                          <a14:foregroundMark x1="87013" y1="26786" x2="77273" y2="21786"/>
                          <a14:foregroundMark x1="77273" y1="21786" x2="65368" y2="30000"/>
                          <a14:foregroundMark x1="65368" y1="30000" x2="51082" y2="52143"/>
                          <a14:foregroundMark x1="51082" y1="52143" x2="58874" y2="46429"/>
                          <a14:foregroundMark x1="58874" y1="46429" x2="50866" y2="47857"/>
                          <a14:foregroundMark x1="50866" y1="47857" x2="58658" y2="35714"/>
                          <a14:foregroundMark x1="58658" y1="35714" x2="57792" y2="49643"/>
                          <a14:foregroundMark x1="57792" y1="49643" x2="84199" y2="39286"/>
                          <a14:foregroundMark x1="84199" y1="39286" x2="82900" y2="54643"/>
                          <a14:foregroundMark x1="82900" y1="54643" x2="52814" y2="54286"/>
                          <a14:foregroundMark x1="52814" y1="54286" x2="65801" y2="52143"/>
                          <a14:foregroundMark x1="65801" y1="52143" x2="74026" y2="52500"/>
                          <a14:foregroundMark x1="74026" y1="52500" x2="80087" y2="5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7620" y="5053406"/>
              <a:ext cx="1433916" cy="86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E7AD7A-C8BA-88B0-A43B-E4979D2FC350}"/>
                </a:ext>
              </a:extLst>
            </p:cNvPr>
            <p:cNvSpPr txBox="1"/>
            <p:nvPr/>
          </p:nvSpPr>
          <p:spPr>
            <a:xfrm>
              <a:off x="9203883" y="5216331"/>
              <a:ext cx="912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Bulk</a:t>
              </a:r>
            </a:p>
            <a:p>
              <a:r>
                <a:rPr lang="en-US" sz="1400" dirty="0"/>
                <a:t>Resistive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047C92-4E3E-6A39-FEFF-8E2140696300}"/>
                </a:ext>
              </a:extLst>
            </p:cNvPr>
            <p:cNvSpPr txBox="1"/>
            <p:nvPr/>
          </p:nvSpPr>
          <p:spPr>
            <a:xfrm>
              <a:off x="9187475" y="5946153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Integration</a:t>
              </a:r>
            </a:p>
            <a:p>
              <a:r>
                <a:rPr lang="en-US" sz="1400" dirty="0"/>
                <a:t>Test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742C9FA-1772-F3F3-6554-F18226A29B97}"/>
              </a:ext>
            </a:extLst>
          </p:cNvPr>
          <p:cNvSpPr txBox="1"/>
          <p:nvPr/>
        </p:nvSpPr>
        <p:spPr>
          <a:xfrm>
            <a:off x="727200" y="6358719"/>
            <a:ext cx="556004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See: </a:t>
            </a:r>
            <a:r>
              <a:rPr lang="en-US" sz="1400" b="1" dirty="0">
                <a:effectLst/>
                <a:latin typeface="NimbusSanL"/>
              </a:rPr>
              <a:t>The CLAS12 Micromegas Vertex Tracker (NIMA, 2020) </a:t>
            </a:r>
            <a:r>
              <a:rPr lang="en-US" sz="1400" b="1" dirty="0" err="1">
                <a:effectLst/>
                <a:latin typeface="NimbusSanL"/>
              </a:rPr>
              <a:t>F.</a:t>
            </a:r>
            <a:r>
              <a:rPr lang="en-US" sz="1400" b="1" dirty="0" err="1">
                <a:latin typeface="NimbusSanL"/>
              </a:rPr>
              <a:t>Bossu</a:t>
            </a:r>
            <a:r>
              <a:rPr lang="en-US" sz="1400" b="1" dirty="0">
                <a:latin typeface="NimbusSanL"/>
              </a:rPr>
              <a:t> et al.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D4AA87-3E37-7F66-2388-1B0CAFC84E8A}"/>
              </a:ext>
            </a:extLst>
          </p:cNvPr>
          <p:cNvSpPr txBox="1"/>
          <p:nvPr/>
        </p:nvSpPr>
        <p:spPr>
          <a:xfrm rot="991384">
            <a:off x="8517699" y="301497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D3CD59-D673-153B-EEC5-53FA85999339}"/>
              </a:ext>
            </a:extLst>
          </p:cNvPr>
          <p:cNvCxnSpPr/>
          <p:nvPr/>
        </p:nvCxnSpPr>
        <p:spPr>
          <a:xfrm>
            <a:off x="6331789" y="2397872"/>
            <a:ext cx="1039660" cy="332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4E7C234-4DF3-922A-CB6E-8F30C2DF87C3}"/>
              </a:ext>
            </a:extLst>
          </p:cNvPr>
          <p:cNvSpPr txBox="1"/>
          <p:nvPr/>
        </p:nvSpPr>
        <p:spPr>
          <a:xfrm>
            <a:off x="6251513" y="202854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1259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13917</TotalTime>
  <Words>1491</Words>
  <Application>Microsoft Macintosh PowerPoint</Application>
  <PresentationFormat>Widescreen</PresentationFormat>
  <Paragraphs>285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NimbusSanL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The Pixel Micromegas for COMPASS (2011) </vt:lpstr>
      <vt:lpstr>The Pixel Micromegas for COMPASS</vt:lpstr>
      <vt:lpstr>PMM – Results : Sparks and Efficiency</vt:lpstr>
      <vt:lpstr>PMM – Results : Resolution</vt:lpstr>
      <vt:lpstr>CLAS12 - 2017</vt:lpstr>
      <vt:lpstr>CLAS12 – Micromegas tracker</vt:lpstr>
      <vt:lpstr>CLAS12 - Operations</vt:lpstr>
      <vt:lpstr>CLAS12 - Efficiencies</vt:lpstr>
      <vt:lpstr>CLAS12 - Performances</vt:lpstr>
      <vt:lpstr>Muon Tomography – 2016</vt:lpstr>
      <vt:lpstr>ATLAS NSW - 2021</vt:lpstr>
      <vt:lpstr>The TPC Outer Tracker for sPHENIX (2022)</vt:lpstr>
      <vt:lpstr>The TPC Outer Tracker for sPHENIX </vt:lpstr>
      <vt:lpstr>The TPC Outer Tracker for sPHENIX </vt:lpstr>
      <vt:lpstr> Other Micromegas « sparks »</vt:lpstr>
      <vt:lpstr>Future : P2 (2025-2026)</vt:lpstr>
      <vt:lpstr>Future : P2 (2025-2026)</vt:lpstr>
      <vt:lpstr>Future : EIC (2027-2029)</vt:lpstr>
      <vt:lpstr>Future : EIC (2027-2029)</vt:lpstr>
      <vt:lpstr>SUMMARY AND OUTLOOK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subject/>
  <dc:creator>HARTMANN Marion</dc:creator>
  <dc:description/>
  <cp:lastModifiedBy>Maxence</cp:lastModifiedBy>
  <cp:revision>331</cp:revision>
  <dcterms:created xsi:type="dcterms:W3CDTF">2023-01-13T15:17:34Z</dcterms:created>
  <dcterms:modified xsi:type="dcterms:W3CDTF">2024-05-30T18:52:58Z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I2ICODE">
    <vt:lpwstr>WEB</vt:lpwstr>
  </property>
  <property fmtid="{D5CDD505-2E9C-101B-9397-08002B2CF9AE}" pid="4" name="I2ISITECODE">
    <vt:lpwstr/>
  </property>
  <property fmtid="{D5CDD505-2E9C-101B-9397-08002B2CF9AE}" pid="5" name="PresentationFormat">
    <vt:lpwstr>Widescreen</vt:lpwstr>
  </property>
  <property fmtid="{D5CDD505-2E9C-101B-9397-08002B2CF9AE}" pid="6" name="Slides">
    <vt:i4>56</vt:i4>
  </property>
  <property fmtid="{D5CDD505-2E9C-101B-9397-08002B2CF9AE}" pid="7" name="TaxKeyword">
    <vt:lpwstr/>
  </property>
  <property fmtid="{D5CDD505-2E9C-101B-9397-08002B2CF9AE}" pid="8" name="WebApplicationID">
    <vt:lpwstr>3f72b11a-dedf-47a1-b48a-dfd7b45017bd</vt:lpwstr>
  </property>
</Properties>
</file>