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</p:sldMasterIdLst>
  <p:notesMasterIdLst>
    <p:notesMasterId r:id="rId60"/>
  </p:notesMasterIdLst>
  <p:handoutMasterIdLst>
    <p:handoutMasterId r:id="rId61"/>
  </p:handoutMasterIdLst>
  <p:sldIdLst>
    <p:sldId id="256" r:id="rId4"/>
    <p:sldId id="492" r:id="rId5"/>
    <p:sldId id="493" r:id="rId6"/>
    <p:sldId id="528" r:id="rId7"/>
    <p:sldId id="1074" r:id="rId8"/>
    <p:sldId id="1095" r:id="rId9"/>
    <p:sldId id="468" r:id="rId10"/>
    <p:sldId id="531" r:id="rId11"/>
    <p:sldId id="1190" r:id="rId12"/>
    <p:sldId id="393" r:id="rId13"/>
    <p:sldId id="440" r:id="rId14"/>
    <p:sldId id="494" r:id="rId15"/>
    <p:sldId id="395" r:id="rId16"/>
    <p:sldId id="506" r:id="rId17"/>
    <p:sldId id="522" r:id="rId18"/>
    <p:sldId id="1164" r:id="rId19"/>
    <p:sldId id="1175" r:id="rId20"/>
    <p:sldId id="1176" r:id="rId21"/>
    <p:sldId id="523" r:id="rId22"/>
    <p:sldId id="481" r:id="rId23"/>
    <p:sldId id="516" r:id="rId24"/>
    <p:sldId id="517" r:id="rId25"/>
    <p:sldId id="1179" r:id="rId26"/>
    <p:sldId id="1180" r:id="rId27"/>
    <p:sldId id="518" r:id="rId28"/>
    <p:sldId id="524" r:id="rId29"/>
    <p:sldId id="407" r:id="rId30"/>
    <p:sldId id="416" r:id="rId31"/>
    <p:sldId id="525" r:id="rId32"/>
    <p:sldId id="462" r:id="rId33"/>
    <p:sldId id="526" r:id="rId34"/>
    <p:sldId id="1174" r:id="rId35"/>
    <p:sldId id="495" r:id="rId36"/>
    <p:sldId id="490" r:id="rId37"/>
    <p:sldId id="458" r:id="rId38"/>
    <p:sldId id="364" r:id="rId39"/>
    <p:sldId id="496" r:id="rId40"/>
    <p:sldId id="264" r:id="rId41"/>
    <p:sldId id="257" r:id="rId42"/>
    <p:sldId id="259" r:id="rId43"/>
    <p:sldId id="1184" r:id="rId44"/>
    <p:sldId id="1178" r:id="rId45"/>
    <p:sldId id="1181" r:id="rId46"/>
    <p:sldId id="499" r:id="rId47"/>
    <p:sldId id="534" r:id="rId48"/>
    <p:sldId id="1182" r:id="rId49"/>
    <p:sldId id="1189" r:id="rId50"/>
    <p:sldId id="549" r:id="rId51"/>
    <p:sldId id="470" r:id="rId52"/>
    <p:sldId id="471" r:id="rId53"/>
    <p:sldId id="472" r:id="rId54"/>
    <p:sldId id="473" r:id="rId55"/>
    <p:sldId id="1183" r:id="rId56"/>
    <p:sldId id="475" r:id="rId57"/>
    <p:sldId id="513" r:id="rId58"/>
    <p:sldId id="474" r:id="rId59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A0"/>
    <a:srgbClr val="9E6E3E"/>
    <a:srgbClr val="FF983D"/>
    <a:srgbClr val="FFECDD"/>
    <a:srgbClr val="E1E1E1"/>
    <a:srgbClr val="FF7D1A"/>
    <a:srgbClr val="186DB2"/>
    <a:srgbClr val="363636"/>
    <a:srgbClr val="D6E2F0"/>
    <a:srgbClr val="45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82710" autoAdjust="0"/>
  </p:normalViewPr>
  <p:slideViewPr>
    <p:cSldViewPr>
      <p:cViewPr varScale="1">
        <p:scale>
          <a:sx n="87" d="100"/>
          <a:sy n="87" d="100"/>
        </p:scale>
        <p:origin x="1157" y="62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15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53195F-E886-4355-B375-302D93BF55B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5B30165-8D68-436C-B55B-EA6743DE6D66}">
      <dgm:prSet phldrT="[Text]" custT="1"/>
      <dgm:spPr/>
      <dgm:t>
        <a:bodyPr/>
        <a:lstStyle/>
        <a:p>
          <a:r>
            <a:rPr lang="en-DE" sz="1600" dirty="0"/>
            <a:t>collision with electrons</a:t>
          </a:r>
          <a:endParaRPr lang="de-DE" sz="1600" dirty="0"/>
        </a:p>
      </dgm:t>
    </dgm:pt>
    <dgm:pt modelId="{BC635DFA-0A5F-4AED-BDFE-F4F0FD1A8A7E}" type="parTrans" cxnId="{1EF8E288-B91B-40F5-A9D0-C36EDCF21D0C}">
      <dgm:prSet/>
      <dgm:spPr/>
      <dgm:t>
        <a:bodyPr/>
        <a:lstStyle/>
        <a:p>
          <a:endParaRPr lang="de-DE" sz="1600"/>
        </a:p>
      </dgm:t>
    </dgm:pt>
    <dgm:pt modelId="{CA036FA8-7C94-40B7-AC51-8707C864E5C7}" type="sibTrans" cxnId="{1EF8E288-B91B-40F5-A9D0-C36EDCF21D0C}">
      <dgm:prSet/>
      <dgm:spPr/>
      <dgm:t>
        <a:bodyPr/>
        <a:lstStyle/>
        <a:p>
          <a:endParaRPr lang="de-DE" sz="1600"/>
        </a:p>
      </dgm:t>
    </dgm:pt>
    <dgm:pt modelId="{48059616-6D9B-491E-8C1A-ECF0AFF2A8CF}">
      <dgm:prSet phldrT="[Text]" custT="1"/>
      <dgm:spPr/>
      <dgm:t>
        <a:bodyPr/>
        <a:lstStyle/>
        <a:p>
          <a:r>
            <a:rPr lang="en-DE" sz="1600" dirty="0"/>
            <a:t>elastic</a:t>
          </a:r>
          <a:endParaRPr lang="de-DE" sz="1600" dirty="0"/>
        </a:p>
      </dgm:t>
    </dgm:pt>
    <dgm:pt modelId="{67F6B54A-DBE1-4CE6-A51D-6808AC24E4D6}" type="parTrans" cxnId="{75CC990E-0FF4-4C4E-8BB8-11A67DB26ABB}">
      <dgm:prSet/>
      <dgm:spPr/>
      <dgm:t>
        <a:bodyPr/>
        <a:lstStyle/>
        <a:p>
          <a:endParaRPr lang="de-DE" sz="1600"/>
        </a:p>
      </dgm:t>
    </dgm:pt>
    <dgm:pt modelId="{3B405019-AA8F-4F37-80B0-1F54CB5512CB}" type="sibTrans" cxnId="{75CC990E-0FF4-4C4E-8BB8-11A67DB26ABB}">
      <dgm:prSet/>
      <dgm:spPr/>
      <dgm:t>
        <a:bodyPr/>
        <a:lstStyle/>
        <a:p>
          <a:endParaRPr lang="de-DE" sz="1600"/>
        </a:p>
      </dgm:t>
    </dgm:pt>
    <dgm:pt modelId="{E34A46E4-12DC-4CB1-8E03-D3454F0B5969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DE" sz="1600" b="1" dirty="0"/>
            <a:t>ionization</a:t>
          </a:r>
        </a:p>
        <a:p>
          <a:r>
            <a:rPr lang="en-DE" sz="1600" dirty="0"/>
            <a:t>threshold 1eV</a:t>
          </a:r>
          <a:endParaRPr lang="de-DE" sz="1600" dirty="0"/>
        </a:p>
      </dgm:t>
    </dgm:pt>
    <dgm:pt modelId="{A3C2312F-D436-4661-8163-F75C3A22BBC5}" type="parTrans" cxnId="{E172F15A-816A-4A8B-92FA-38E30D43B3B1}">
      <dgm:prSet/>
      <dgm:spPr/>
      <dgm:t>
        <a:bodyPr/>
        <a:lstStyle/>
        <a:p>
          <a:endParaRPr lang="de-DE" sz="1600"/>
        </a:p>
      </dgm:t>
    </dgm:pt>
    <dgm:pt modelId="{EEB454DA-7DBA-4250-AE40-99FE9196B0FD}" type="sibTrans" cxnId="{E172F15A-816A-4A8B-92FA-38E30D43B3B1}">
      <dgm:prSet/>
      <dgm:spPr/>
      <dgm:t>
        <a:bodyPr/>
        <a:lstStyle/>
        <a:p>
          <a:endParaRPr lang="de-DE" sz="1600"/>
        </a:p>
      </dgm:t>
    </dgm:pt>
    <dgm:pt modelId="{BD4EBBF3-614F-436C-AD80-39277324D2E4}">
      <dgm:prSet phldrT="[Text]" custT="1"/>
      <dgm:spPr/>
      <dgm:t>
        <a:bodyPr/>
        <a:lstStyle/>
        <a:p>
          <a:r>
            <a:rPr lang="en-DE" sz="1600" dirty="0"/>
            <a:t>collision with nucleus</a:t>
          </a:r>
          <a:endParaRPr lang="de-DE" sz="1600" dirty="0"/>
        </a:p>
      </dgm:t>
    </dgm:pt>
    <dgm:pt modelId="{95DAE362-4089-4DF5-A2D4-81A20135DABF}" type="parTrans" cxnId="{81D45105-F5AF-4645-B7A8-EA8CE20E8F30}">
      <dgm:prSet/>
      <dgm:spPr/>
      <dgm:t>
        <a:bodyPr/>
        <a:lstStyle/>
        <a:p>
          <a:endParaRPr lang="de-DE" sz="1600"/>
        </a:p>
      </dgm:t>
    </dgm:pt>
    <dgm:pt modelId="{4A18B835-7C13-4CE7-AE21-016A8A91AD1F}" type="sibTrans" cxnId="{81D45105-F5AF-4645-B7A8-EA8CE20E8F30}">
      <dgm:prSet/>
      <dgm:spPr/>
      <dgm:t>
        <a:bodyPr/>
        <a:lstStyle/>
        <a:p>
          <a:endParaRPr lang="de-DE" sz="1600"/>
        </a:p>
      </dgm:t>
    </dgm:pt>
    <dgm:pt modelId="{50F372BF-039E-4854-B8D3-7C8DCA4BBFFD}">
      <dgm:prSet phldrT="[Text]" custT="1"/>
      <dgm:spPr/>
      <dgm:t>
        <a:bodyPr/>
        <a:lstStyle/>
        <a:p>
          <a:r>
            <a:rPr lang="en-DE" sz="1600" dirty="0"/>
            <a:t>elastic</a:t>
          </a:r>
          <a:endParaRPr lang="de-DE" sz="1600" dirty="0"/>
        </a:p>
      </dgm:t>
    </dgm:pt>
    <dgm:pt modelId="{1FF4D858-89A4-4F9F-9897-906D3CAD8220}" type="parTrans" cxnId="{76F275C4-ACA9-4139-B49B-5E852E4E34D4}">
      <dgm:prSet/>
      <dgm:spPr/>
      <dgm:t>
        <a:bodyPr/>
        <a:lstStyle/>
        <a:p>
          <a:endParaRPr lang="de-DE" sz="1600"/>
        </a:p>
      </dgm:t>
    </dgm:pt>
    <dgm:pt modelId="{9ACB409E-E477-4B32-B456-C7FB5361639F}" type="sibTrans" cxnId="{76F275C4-ACA9-4139-B49B-5E852E4E34D4}">
      <dgm:prSet/>
      <dgm:spPr/>
      <dgm:t>
        <a:bodyPr/>
        <a:lstStyle/>
        <a:p>
          <a:endParaRPr lang="de-DE" sz="1600"/>
        </a:p>
      </dgm:t>
    </dgm:pt>
    <dgm:pt modelId="{5DD27D0C-EFF0-422C-9B25-390FB72463CD}">
      <dgm:prSet phldrT="[Text]" custT="1"/>
      <dgm:spPr/>
      <dgm:t>
        <a:bodyPr/>
        <a:lstStyle/>
        <a:p>
          <a:r>
            <a:rPr lang="en-DE" sz="1600" b="1" dirty="0"/>
            <a:t>primary knock on atom (PKA)</a:t>
          </a:r>
        </a:p>
        <a:p>
          <a:r>
            <a:rPr lang="en-DE" sz="1600" dirty="0"/>
            <a:t>threshold 25eV</a:t>
          </a:r>
          <a:endParaRPr lang="de-DE" sz="1600" dirty="0"/>
        </a:p>
      </dgm:t>
    </dgm:pt>
    <dgm:pt modelId="{DED5E807-F00C-4571-A863-E020254F0BD9}" type="parTrans" cxnId="{BF494D10-EB13-462B-B57A-4FD41F714625}">
      <dgm:prSet/>
      <dgm:spPr/>
      <dgm:t>
        <a:bodyPr/>
        <a:lstStyle/>
        <a:p>
          <a:endParaRPr lang="de-DE" sz="1600"/>
        </a:p>
      </dgm:t>
    </dgm:pt>
    <dgm:pt modelId="{42F1C41F-8455-432A-97F8-505EDC2BFB47}" type="sibTrans" cxnId="{BF494D10-EB13-462B-B57A-4FD41F714625}">
      <dgm:prSet/>
      <dgm:spPr/>
      <dgm:t>
        <a:bodyPr/>
        <a:lstStyle/>
        <a:p>
          <a:endParaRPr lang="de-DE" sz="1600"/>
        </a:p>
      </dgm:t>
    </dgm:pt>
    <dgm:pt modelId="{0B2B5388-73D0-4D39-A9E2-019DFE8DABB6}" type="pres">
      <dgm:prSet presAssocID="{B753195F-E886-4355-B375-302D93BF55B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433D641-6411-476C-B64A-508193831D58}" type="pres">
      <dgm:prSet presAssocID="{75B30165-8D68-436C-B55B-EA6743DE6D66}" presName="root" presStyleCnt="0"/>
      <dgm:spPr/>
    </dgm:pt>
    <dgm:pt modelId="{E4600FDE-6439-4B60-AB35-B911F1877DC8}" type="pres">
      <dgm:prSet presAssocID="{75B30165-8D68-436C-B55B-EA6743DE6D66}" presName="rootComposite" presStyleCnt="0"/>
      <dgm:spPr/>
    </dgm:pt>
    <dgm:pt modelId="{C73CC592-D4A7-4439-80E6-22287C029B19}" type="pres">
      <dgm:prSet presAssocID="{75B30165-8D68-436C-B55B-EA6743DE6D66}" presName="rootText" presStyleLbl="node1" presStyleIdx="0" presStyleCnt="2" custScaleX="151032"/>
      <dgm:spPr/>
    </dgm:pt>
    <dgm:pt modelId="{F20E6793-97E6-4DB4-BFE5-C9EC081C3763}" type="pres">
      <dgm:prSet presAssocID="{75B30165-8D68-436C-B55B-EA6743DE6D66}" presName="rootConnector" presStyleLbl="node1" presStyleIdx="0" presStyleCnt="2"/>
      <dgm:spPr/>
    </dgm:pt>
    <dgm:pt modelId="{0CB8BD12-EED1-4521-AA75-0B6DBCDEC797}" type="pres">
      <dgm:prSet presAssocID="{75B30165-8D68-436C-B55B-EA6743DE6D66}" presName="childShape" presStyleCnt="0"/>
      <dgm:spPr/>
    </dgm:pt>
    <dgm:pt modelId="{8EEC32A7-85DD-4C78-9574-9302EB454C49}" type="pres">
      <dgm:prSet presAssocID="{67F6B54A-DBE1-4CE6-A51D-6808AC24E4D6}" presName="Name13" presStyleLbl="parChTrans1D2" presStyleIdx="0" presStyleCnt="4"/>
      <dgm:spPr/>
    </dgm:pt>
    <dgm:pt modelId="{70E5533E-EA21-4FD5-B698-376DADCE07D2}" type="pres">
      <dgm:prSet presAssocID="{48059616-6D9B-491E-8C1A-ECF0AFF2A8CF}" presName="childText" presStyleLbl="bgAcc1" presStyleIdx="0" presStyleCnt="4" custFlipVert="0" custScaleX="172608" custScaleY="43152">
        <dgm:presLayoutVars>
          <dgm:bulletEnabled val="1"/>
        </dgm:presLayoutVars>
      </dgm:prSet>
      <dgm:spPr/>
    </dgm:pt>
    <dgm:pt modelId="{978F9AC3-656E-4649-A6F1-16AB20DF1656}" type="pres">
      <dgm:prSet presAssocID="{A3C2312F-D436-4661-8163-F75C3A22BBC5}" presName="Name13" presStyleLbl="parChTrans1D2" presStyleIdx="1" presStyleCnt="4"/>
      <dgm:spPr/>
    </dgm:pt>
    <dgm:pt modelId="{3E3A4F04-EA33-4DEC-9BDE-AB84D18CAF3A}" type="pres">
      <dgm:prSet presAssocID="{E34A46E4-12DC-4CB1-8E03-D3454F0B5969}" presName="childText" presStyleLbl="bgAcc1" presStyleIdx="1" presStyleCnt="4" custScaleX="172608">
        <dgm:presLayoutVars>
          <dgm:bulletEnabled val="1"/>
        </dgm:presLayoutVars>
      </dgm:prSet>
      <dgm:spPr/>
    </dgm:pt>
    <dgm:pt modelId="{688E9977-8A76-479A-B3CE-8AA752743631}" type="pres">
      <dgm:prSet presAssocID="{BD4EBBF3-614F-436C-AD80-39277324D2E4}" presName="root" presStyleCnt="0"/>
      <dgm:spPr/>
    </dgm:pt>
    <dgm:pt modelId="{D04AA3B9-A8AB-4128-8EFF-39FF3B98D0E4}" type="pres">
      <dgm:prSet presAssocID="{BD4EBBF3-614F-436C-AD80-39277324D2E4}" presName="rootComposite" presStyleCnt="0"/>
      <dgm:spPr/>
    </dgm:pt>
    <dgm:pt modelId="{01863BF1-32C8-48FC-81DB-70C03EC51F24}" type="pres">
      <dgm:prSet presAssocID="{BD4EBBF3-614F-436C-AD80-39277324D2E4}" presName="rootText" presStyleLbl="node1" presStyleIdx="1" presStyleCnt="2" custScaleX="151032"/>
      <dgm:spPr/>
    </dgm:pt>
    <dgm:pt modelId="{D19C8998-E2BB-43FC-B7FF-42B1B7A22A6F}" type="pres">
      <dgm:prSet presAssocID="{BD4EBBF3-614F-436C-AD80-39277324D2E4}" presName="rootConnector" presStyleLbl="node1" presStyleIdx="1" presStyleCnt="2"/>
      <dgm:spPr/>
    </dgm:pt>
    <dgm:pt modelId="{4E3B8624-8049-4B7B-80E9-CE0E75B29986}" type="pres">
      <dgm:prSet presAssocID="{BD4EBBF3-614F-436C-AD80-39277324D2E4}" presName="childShape" presStyleCnt="0"/>
      <dgm:spPr/>
    </dgm:pt>
    <dgm:pt modelId="{A6638EDD-646E-43DF-886E-2FEC445C2A24}" type="pres">
      <dgm:prSet presAssocID="{1FF4D858-89A4-4F9F-9897-906D3CAD8220}" presName="Name13" presStyleLbl="parChTrans1D2" presStyleIdx="2" presStyleCnt="4"/>
      <dgm:spPr/>
    </dgm:pt>
    <dgm:pt modelId="{AE432934-F0AF-4C00-8127-DC2A6EC389D4}" type="pres">
      <dgm:prSet presAssocID="{50F372BF-039E-4854-B8D3-7C8DCA4BBFFD}" presName="childText" presStyleLbl="bgAcc1" presStyleIdx="2" presStyleCnt="4" custScaleX="172608" custScaleY="43152">
        <dgm:presLayoutVars>
          <dgm:bulletEnabled val="1"/>
        </dgm:presLayoutVars>
      </dgm:prSet>
      <dgm:spPr/>
    </dgm:pt>
    <dgm:pt modelId="{D06982BC-5622-40C2-8E5E-4D4C0190FE64}" type="pres">
      <dgm:prSet presAssocID="{DED5E807-F00C-4571-A863-E020254F0BD9}" presName="Name13" presStyleLbl="parChTrans1D2" presStyleIdx="3" presStyleCnt="4"/>
      <dgm:spPr/>
    </dgm:pt>
    <dgm:pt modelId="{7C3884BA-DE2F-4749-A7CE-1E2CBE014681}" type="pres">
      <dgm:prSet presAssocID="{5DD27D0C-EFF0-422C-9B25-390FB72463CD}" presName="childText" presStyleLbl="bgAcc1" presStyleIdx="3" presStyleCnt="4" custScaleX="172608">
        <dgm:presLayoutVars>
          <dgm:bulletEnabled val="1"/>
        </dgm:presLayoutVars>
      </dgm:prSet>
      <dgm:spPr/>
    </dgm:pt>
  </dgm:ptLst>
  <dgm:cxnLst>
    <dgm:cxn modelId="{81D45105-F5AF-4645-B7A8-EA8CE20E8F30}" srcId="{B753195F-E886-4355-B375-302D93BF55BE}" destId="{BD4EBBF3-614F-436C-AD80-39277324D2E4}" srcOrd="1" destOrd="0" parTransId="{95DAE362-4089-4DF5-A2D4-81A20135DABF}" sibTransId="{4A18B835-7C13-4CE7-AE21-016A8A91AD1F}"/>
    <dgm:cxn modelId="{75CC990E-0FF4-4C4E-8BB8-11A67DB26ABB}" srcId="{75B30165-8D68-436C-B55B-EA6743DE6D66}" destId="{48059616-6D9B-491E-8C1A-ECF0AFF2A8CF}" srcOrd="0" destOrd="0" parTransId="{67F6B54A-DBE1-4CE6-A51D-6808AC24E4D6}" sibTransId="{3B405019-AA8F-4F37-80B0-1F54CB5512CB}"/>
    <dgm:cxn modelId="{BF494D10-EB13-462B-B57A-4FD41F714625}" srcId="{BD4EBBF3-614F-436C-AD80-39277324D2E4}" destId="{5DD27D0C-EFF0-422C-9B25-390FB72463CD}" srcOrd="1" destOrd="0" parTransId="{DED5E807-F00C-4571-A863-E020254F0BD9}" sibTransId="{42F1C41F-8455-432A-97F8-505EDC2BFB47}"/>
    <dgm:cxn modelId="{BBF26C12-531D-416A-BB87-02292506E739}" type="presOf" srcId="{A3C2312F-D436-4661-8163-F75C3A22BBC5}" destId="{978F9AC3-656E-4649-A6F1-16AB20DF1656}" srcOrd="0" destOrd="0" presId="urn:microsoft.com/office/officeart/2005/8/layout/hierarchy3"/>
    <dgm:cxn modelId="{A1F3F419-1C30-41BD-AD46-FC85E8C8B45D}" type="presOf" srcId="{1FF4D858-89A4-4F9F-9897-906D3CAD8220}" destId="{A6638EDD-646E-43DF-886E-2FEC445C2A24}" srcOrd="0" destOrd="0" presId="urn:microsoft.com/office/officeart/2005/8/layout/hierarchy3"/>
    <dgm:cxn modelId="{749C9D28-4846-4CBA-B23F-78D4AEA0BF9E}" type="presOf" srcId="{E34A46E4-12DC-4CB1-8E03-D3454F0B5969}" destId="{3E3A4F04-EA33-4DEC-9BDE-AB84D18CAF3A}" srcOrd="0" destOrd="0" presId="urn:microsoft.com/office/officeart/2005/8/layout/hierarchy3"/>
    <dgm:cxn modelId="{EB647733-D261-4F44-B0C9-946363F8C05D}" type="presOf" srcId="{67F6B54A-DBE1-4CE6-A51D-6808AC24E4D6}" destId="{8EEC32A7-85DD-4C78-9574-9302EB454C49}" srcOrd="0" destOrd="0" presId="urn:microsoft.com/office/officeart/2005/8/layout/hierarchy3"/>
    <dgm:cxn modelId="{FB5FF35B-ED3C-4D4E-8CA6-84D1C1A4ED2B}" type="presOf" srcId="{75B30165-8D68-436C-B55B-EA6743DE6D66}" destId="{F20E6793-97E6-4DB4-BFE5-C9EC081C3763}" srcOrd="1" destOrd="0" presId="urn:microsoft.com/office/officeart/2005/8/layout/hierarchy3"/>
    <dgm:cxn modelId="{00A81462-42EB-4493-A1EF-A735D70E8D1F}" type="presOf" srcId="{DED5E807-F00C-4571-A863-E020254F0BD9}" destId="{D06982BC-5622-40C2-8E5E-4D4C0190FE64}" srcOrd="0" destOrd="0" presId="urn:microsoft.com/office/officeart/2005/8/layout/hierarchy3"/>
    <dgm:cxn modelId="{D7FB0B66-D9FC-467D-8F72-384937074039}" type="presOf" srcId="{BD4EBBF3-614F-436C-AD80-39277324D2E4}" destId="{01863BF1-32C8-48FC-81DB-70C03EC51F24}" srcOrd="0" destOrd="0" presId="urn:microsoft.com/office/officeart/2005/8/layout/hierarchy3"/>
    <dgm:cxn modelId="{7BB28D4F-E599-445F-99A4-A97175FDCB96}" type="presOf" srcId="{5DD27D0C-EFF0-422C-9B25-390FB72463CD}" destId="{7C3884BA-DE2F-4749-A7CE-1E2CBE014681}" srcOrd="0" destOrd="0" presId="urn:microsoft.com/office/officeart/2005/8/layout/hierarchy3"/>
    <dgm:cxn modelId="{E172F15A-816A-4A8B-92FA-38E30D43B3B1}" srcId="{75B30165-8D68-436C-B55B-EA6743DE6D66}" destId="{E34A46E4-12DC-4CB1-8E03-D3454F0B5969}" srcOrd="1" destOrd="0" parTransId="{A3C2312F-D436-4661-8163-F75C3A22BBC5}" sibTransId="{EEB454DA-7DBA-4250-AE40-99FE9196B0FD}"/>
    <dgm:cxn modelId="{6A072E88-457D-493D-B0DC-E410051FB729}" type="presOf" srcId="{50F372BF-039E-4854-B8D3-7C8DCA4BBFFD}" destId="{AE432934-F0AF-4C00-8127-DC2A6EC389D4}" srcOrd="0" destOrd="0" presId="urn:microsoft.com/office/officeart/2005/8/layout/hierarchy3"/>
    <dgm:cxn modelId="{1EF8E288-B91B-40F5-A9D0-C36EDCF21D0C}" srcId="{B753195F-E886-4355-B375-302D93BF55BE}" destId="{75B30165-8D68-436C-B55B-EA6743DE6D66}" srcOrd="0" destOrd="0" parTransId="{BC635DFA-0A5F-4AED-BDFE-F4F0FD1A8A7E}" sibTransId="{CA036FA8-7C94-40B7-AC51-8707C864E5C7}"/>
    <dgm:cxn modelId="{4186888D-E10E-419E-9035-60F8B90583DD}" type="presOf" srcId="{BD4EBBF3-614F-436C-AD80-39277324D2E4}" destId="{D19C8998-E2BB-43FC-B7FF-42B1B7A22A6F}" srcOrd="1" destOrd="0" presId="urn:microsoft.com/office/officeart/2005/8/layout/hierarchy3"/>
    <dgm:cxn modelId="{DBA9BBB8-7617-4DE0-A80E-571DB2ED4A02}" type="presOf" srcId="{75B30165-8D68-436C-B55B-EA6743DE6D66}" destId="{C73CC592-D4A7-4439-80E6-22287C029B19}" srcOrd="0" destOrd="0" presId="urn:microsoft.com/office/officeart/2005/8/layout/hierarchy3"/>
    <dgm:cxn modelId="{76F275C4-ACA9-4139-B49B-5E852E4E34D4}" srcId="{BD4EBBF3-614F-436C-AD80-39277324D2E4}" destId="{50F372BF-039E-4854-B8D3-7C8DCA4BBFFD}" srcOrd="0" destOrd="0" parTransId="{1FF4D858-89A4-4F9F-9897-906D3CAD8220}" sibTransId="{9ACB409E-E477-4B32-B456-C7FB5361639F}"/>
    <dgm:cxn modelId="{FE445FE9-B9A6-4D20-9B36-55136FFA48E4}" type="presOf" srcId="{48059616-6D9B-491E-8C1A-ECF0AFF2A8CF}" destId="{70E5533E-EA21-4FD5-B698-376DADCE07D2}" srcOrd="0" destOrd="0" presId="urn:microsoft.com/office/officeart/2005/8/layout/hierarchy3"/>
    <dgm:cxn modelId="{36CCE7FD-4E39-4583-A5B0-AC76E760BFEA}" type="presOf" srcId="{B753195F-E886-4355-B375-302D93BF55BE}" destId="{0B2B5388-73D0-4D39-A9E2-019DFE8DABB6}" srcOrd="0" destOrd="0" presId="urn:microsoft.com/office/officeart/2005/8/layout/hierarchy3"/>
    <dgm:cxn modelId="{EBAF0B65-10A0-4CB7-8263-DDD98E6E2708}" type="presParOf" srcId="{0B2B5388-73D0-4D39-A9E2-019DFE8DABB6}" destId="{B433D641-6411-476C-B64A-508193831D58}" srcOrd="0" destOrd="0" presId="urn:microsoft.com/office/officeart/2005/8/layout/hierarchy3"/>
    <dgm:cxn modelId="{91F369F2-DD4E-46C3-B897-977E6155CFCB}" type="presParOf" srcId="{B433D641-6411-476C-B64A-508193831D58}" destId="{E4600FDE-6439-4B60-AB35-B911F1877DC8}" srcOrd="0" destOrd="0" presId="urn:microsoft.com/office/officeart/2005/8/layout/hierarchy3"/>
    <dgm:cxn modelId="{797FDE31-5D3E-4FC8-AD74-9D167923D760}" type="presParOf" srcId="{E4600FDE-6439-4B60-AB35-B911F1877DC8}" destId="{C73CC592-D4A7-4439-80E6-22287C029B19}" srcOrd="0" destOrd="0" presId="urn:microsoft.com/office/officeart/2005/8/layout/hierarchy3"/>
    <dgm:cxn modelId="{1654E364-4604-40EE-9C74-C49448B4052B}" type="presParOf" srcId="{E4600FDE-6439-4B60-AB35-B911F1877DC8}" destId="{F20E6793-97E6-4DB4-BFE5-C9EC081C3763}" srcOrd="1" destOrd="0" presId="urn:microsoft.com/office/officeart/2005/8/layout/hierarchy3"/>
    <dgm:cxn modelId="{FDF36984-EEE2-4173-8F9C-93ADC05263BE}" type="presParOf" srcId="{B433D641-6411-476C-B64A-508193831D58}" destId="{0CB8BD12-EED1-4521-AA75-0B6DBCDEC797}" srcOrd="1" destOrd="0" presId="urn:microsoft.com/office/officeart/2005/8/layout/hierarchy3"/>
    <dgm:cxn modelId="{B14A7AAB-30B2-45C9-A607-D71263ECC778}" type="presParOf" srcId="{0CB8BD12-EED1-4521-AA75-0B6DBCDEC797}" destId="{8EEC32A7-85DD-4C78-9574-9302EB454C49}" srcOrd="0" destOrd="0" presId="urn:microsoft.com/office/officeart/2005/8/layout/hierarchy3"/>
    <dgm:cxn modelId="{6736E776-289A-4853-A0CF-B0E5826F1E98}" type="presParOf" srcId="{0CB8BD12-EED1-4521-AA75-0B6DBCDEC797}" destId="{70E5533E-EA21-4FD5-B698-376DADCE07D2}" srcOrd="1" destOrd="0" presId="urn:microsoft.com/office/officeart/2005/8/layout/hierarchy3"/>
    <dgm:cxn modelId="{53D8E929-530B-4C30-AB16-E52B91B00909}" type="presParOf" srcId="{0CB8BD12-EED1-4521-AA75-0B6DBCDEC797}" destId="{978F9AC3-656E-4649-A6F1-16AB20DF1656}" srcOrd="2" destOrd="0" presId="urn:microsoft.com/office/officeart/2005/8/layout/hierarchy3"/>
    <dgm:cxn modelId="{378E1B8F-DDA8-4B81-8663-C7E673A89867}" type="presParOf" srcId="{0CB8BD12-EED1-4521-AA75-0B6DBCDEC797}" destId="{3E3A4F04-EA33-4DEC-9BDE-AB84D18CAF3A}" srcOrd="3" destOrd="0" presId="urn:microsoft.com/office/officeart/2005/8/layout/hierarchy3"/>
    <dgm:cxn modelId="{F4888B97-DAC2-4D2B-9A58-5E169815C300}" type="presParOf" srcId="{0B2B5388-73D0-4D39-A9E2-019DFE8DABB6}" destId="{688E9977-8A76-479A-B3CE-8AA752743631}" srcOrd="1" destOrd="0" presId="urn:microsoft.com/office/officeart/2005/8/layout/hierarchy3"/>
    <dgm:cxn modelId="{B18C0489-853E-4997-994C-EA96222636CA}" type="presParOf" srcId="{688E9977-8A76-479A-B3CE-8AA752743631}" destId="{D04AA3B9-A8AB-4128-8EFF-39FF3B98D0E4}" srcOrd="0" destOrd="0" presId="urn:microsoft.com/office/officeart/2005/8/layout/hierarchy3"/>
    <dgm:cxn modelId="{D34098CD-8F9D-4C45-90B2-EB22863DA2B1}" type="presParOf" srcId="{D04AA3B9-A8AB-4128-8EFF-39FF3B98D0E4}" destId="{01863BF1-32C8-48FC-81DB-70C03EC51F24}" srcOrd="0" destOrd="0" presId="urn:microsoft.com/office/officeart/2005/8/layout/hierarchy3"/>
    <dgm:cxn modelId="{6D48F2BB-C585-4A82-B07A-67E78F56882C}" type="presParOf" srcId="{D04AA3B9-A8AB-4128-8EFF-39FF3B98D0E4}" destId="{D19C8998-E2BB-43FC-B7FF-42B1B7A22A6F}" srcOrd="1" destOrd="0" presId="urn:microsoft.com/office/officeart/2005/8/layout/hierarchy3"/>
    <dgm:cxn modelId="{18495D62-3A38-4E80-90D6-74B5D8FE3238}" type="presParOf" srcId="{688E9977-8A76-479A-B3CE-8AA752743631}" destId="{4E3B8624-8049-4B7B-80E9-CE0E75B29986}" srcOrd="1" destOrd="0" presId="urn:microsoft.com/office/officeart/2005/8/layout/hierarchy3"/>
    <dgm:cxn modelId="{23D2E0AF-4F7D-4449-8E5F-FEF78C09CCED}" type="presParOf" srcId="{4E3B8624-8049-4B7B-80E9-CE0E75B29986}" destId="{A6638EDD-646E-43DF-886E-2FEC445C2A24}" srcOrd="0" destOrd="0" presId="urn:microsoft.com/office/officeart/2005/8/layout/hierarchy3"/>
    <dgm:cxn modelId="{28ADD64B-8A2E-4192-ADC1-0B53EE91342A}" type="presParOf" srcId="{4E3B8624-8049-4B7B-80E9-CE0E75B29986}" destId="{AE432934-F0AF-4C00-8127-DC2A6EC389D4}" srcOrd="1" destOrd="0" presId="urn:microsoft.com/office/officeart/2005/8/layout/hierarchy3"/>
    <dgm:cxn modelId="{1546AAA0-B696-4DC8-A302-F790E1E2BB3E}" type="presParOf" srcId="{4E3B8624-8049-4B7B-80E9-CE0E75B29986}" destId="{D06982BC-5622-40C2-8E5E-4D4C0190FE64}" srcOrd="2" destOrd="0" presId="urn:microsoft.com/office/officeart/2005/8/layout/hierarchy3"/>
    <dgm:cxn modelId="{B42D07FC-4E0A-4707-A877-B1CE00418146}" type="presParOf" srcId="{4E3B8624-8049-4B7B-80E9-CE0E75B29986}" destId="{7C3884BA-DE2F-4749-A7CE-1E2CBE014681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CC592-D4A7-4439-80E6-22287C029B19}">
      <dsp:nvSpPr>
        <dsp:cNvPr id="0" name=""/>
        <dsp:cNvSpPr/>
      </dsp:nvSpPr>
      <dsp:spPr>
        <a:xfrm>
          <a:off x="3342" y="85284"/>
          <a:ext cx="2212478" cy="732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kern="1200" dirty="0"/>
            <a:t>collision with electrons</a:t>
          </a:r>
          <a:endParaRPr lang="de-DE" sz="1600" kern="1200" dirty="0"/>
        </a:p>
      </dsp:txBody>
      <dsp:txXfrm>
        <a:off x="24795" y="106737"/>
        <a:ext cx="2169572" cy="689547"/>
      </dsp:txXfrm>
    </dsp:sp>
    <dsp:sp modelId="{8EEC32A7-85DD-4C78-9574-9302EB454C49}">
      <dsp:nvSpPr>
        <dsp:cNvPr id="0" name=""/>
        <dsp:cNvSpPr/>
      </dsp:nvSpPr>
      <dsp:spPr>
        <a:xfrm>
          <a:off x="224590" y="817737"/>
          <a:ext cx="221247" cy="341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47"/>
              </a:lnTo>
              <a:lnTo>
                <a:pt x="221247" y="3411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5533E-EA21-4FD5-B698-376DADCE07D2}">
      <dsp:nvSpPr>
        <dsp:cNvPr id="0" name=""/>
        <dsp:cNvSpPr/>
      </dsp:nvSpPr>
      <dsp:spPr>
        <a:xfrm>
          <a:off x="445838" y="1000851"/>
          <a:ext cx="2022837" cy="316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kern="1200" dirty="0"/>
            <a:t>elastic</a:t>
          </a:r>
          <a:endParaRPr lang="de-DE" sz="1600" kern="1200" dirty="0"/>
        </a:p>
      </dsp:txBody>
      <dsp:txXfrm>
        <a:off x="455095" y="1010108"/>
        <a:ext cx="2004323" cy="297554"/>
      </dsp:txXfrm>
    </dsp:sp>
    <dsp:sp modelId="{978F9AC3-656E-4649-A6F1-16AB20DF1656}">
      <dsp:nvSpPr>
        <dsp:cNvPr id="0" name=""/>
        <dsp:cNvSpPr/>
      </dsp:nvSpPr>
      <dsp:spPr>
        <a:xfrm>
          <a:off x="224590" y="817737"/>
          <a:ext cx="221247" cy="1048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8522"/>
              </a:lnTo>
              <a:lnTo>
                <a:pt x="221247" y="10485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A4F04-EA33-4DEC-9BDE-AB84D18CAF3A}">
      <dsp:nvSpPr>
        <dsp:cNvPr id="0" name=""/>
        <dsp:cNvSpPr/>
      </dsp:nvSpPr>
      <dsp:spPr>
        <a:xfrm>
          <a:off x="445838" y="1500033"/>
          <a:ext cx="2022837" cy="73245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b="1" kern="1200" dirty="0"/>
            <a:t>ionization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kern="1200" dirty="0"/>
            <a:t>threshold 1eV</a:t>
          </a:r>
          <a:endParaRPr lang="de-DE" sz="1600" kern="1200" dirty="0"/>
        </a:p>
      </dsp:txBody>
      <dsp:txXfrm>
        <a:off x="467291" y="1521486"/>
        <a:ext cx="1979931" cy="689547"/>
      </dsp:txXfrm>
    </dsp:sp>
    <dsp:sp modelId="{01863BF1-32C8-48FC-81DB-70C03EC51F24}">
      <dsp:nvSpPr>
        <dsp:cNvPr id="0" name=""/>
        <dsp:cNvSpPr/>
      </dsp:nvSpPr>
      <dsp:spPr>
        <a:xfrm>
          <a:off x="2582048" y="85284"/>
          <a:ext cx="2212478" cy="732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kern="1200" dirty="0"/>
            <a:t>collision with nucleus</a:t>
          </a:r>
          <a:endParaRPr lang="de-DE" sz="1600" kern="1200" dirty="0"/>
        </a:p>
      </dsp:txBody>
      <dsp:txXfrm>
        <a:off x="2603501" y="106737"/>
        <a:ext cx="2169572" cy="689547"/>
      </dsp:txXfrm>
    </dsp:sp>
    <dsp:sp modelId="{A6638EDD-646E-43DF-886E-2FEC445C2A24}">
      <dsp:nvSpPr>
        <dsp:cNvPr id="0" name=""/>
        <dsp:cNvSpPr/>
      </dsp:nvSpPr>
      <dsp:spPr>
        <a:xfrm>
          <a:off x="2803295" y="817737"/>
          <a:ext cx="221247" cy="341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47"/>
              </a:lnTo>
              <a:lnTo>
                <a:pt x="221247" y="3411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32934-F0AF-4C00-8127-DC2A6EC389D4}">
      <dsp:nvSpPr>
        <dsp:cNvPr id="0" name=""/>
        <dsp:cNvSpPr/>
      </dsp:nvSpPr>
      <dsp:spPr>
        <a:xfrm>
          <a:off x="3024543" y="1000851"/>
          <a:ext cx="2022837" cy="316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kern="1200" dirty="0"/>
            <a:t>elastic</a:t>
          </a:r>
          <a:endParaRPr lang="de-DE" sz="1600" kern="1200" dirty="0"/>
        </a:p>
      </dsp:txBody>
      <dsp:txXfrm>
        <a:off x="3033800" y="1010108"/>
        <a:ext cx="2004323" cy="297554"/>
      </dsp:txXfrm>
    </dsp:sp>
    <dsp:sp modelId="{D06982BC-5622-40C2-8E5E-4D4C0190FE64}">
      <dsp:nvSpPr>
        <dsp:cNvPr id="0" name=""/>
        <dsp:cNvSpPr/>
      </dsp:nvSpPr>
      <dsp:spPr>
        <a:xfrm>
          <a:off x="2803295" y="817737"/>
          <a:ext cx="221247" cy="1048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8522"/>
              </a:lnTo>
              <a:lnTo>
                <a:pt x="221247" y="10485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3884BA-DE2F-4749-A7CE-1E2CBE014681}">
      <dsp:nvSpPr>
        <dsp:cNvPr id="0" name=""/>
        <dsp:cNvSpPr/>
      </dsp:nvSpPr>
      <dsp:spPr>
        <a:xfrm>
          <a:off x="3024543" y="1500033"/>
          <a:ext cx="2022837" cy="732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b="1" kern="1200" dirty="0"/>
            <a:t>primary knock on atom (PKA)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E" sz="1600" kern="1200" dirty="0"/>
            <a:t>threshold 25eV</a:t>
          </a:r>
          <a:endParaRPr lang="de-DE" sz="1600" kern="1200" dirty="0"/>
        </a:p>
      </dsp:txBody>
      <dsp:txXfrm>
        <a:off x="3045996" y="1521486"/>
        <a:ext cx="1979931" cy="689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5FB18-9999-452F-A5CC-AD758BD8B1CA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592D4-C772-4C8E-BB1C-70403273B24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196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63A074E8-518D-47CD-A472-79B919317401}" type="datetimeFigureOut">
              <a:rPr lang="cs-CZ" smtClean="0"/>
              <a:pPr/>
              <a:t>30.05.2024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fld id="{662F917C-C8B1-41F7-9526-8BBFC34DE4F0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79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415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333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86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349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250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734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549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052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827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43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57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59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6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700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501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94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38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009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F917C-C8B1-41F7-9526-8BBFC34DE4F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11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2.wmf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843558"/>
            <a:ext cx="7772400" cy="1102519"/>
          </a:xfrm>
        </p:spPr>
        <p:txBody>
          <a:bodyPr>
            <a:normAutofit/>
          </a:bodyPr>
          <a:lstStyle>
            <a:lvl1pPr algn="ctr">
              <a:defRPr sz="4400"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229408"/>
            <a:ext cx="6400800" cy="18545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63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8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61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686098"/>
            <a:ext cx="7772400" cy="1021556"/>
          </a:xfrm>
        </p:spPr>
        <p:txBody>
          <a:bodyPr anchor="t"/>
          <a:lstStyle>
            <a:lvl1pPr algn="ctr">
              <a:defRPr sz="4000" b="1" cap="none" baseline="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95407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27534"/>
            <a:ext cx="7772400" cy="1102519"/>
          </a:xfrm>
        </p:spPr>
        <p:txBody>
          <a:bodyPr>
            <a:normAutofit/>
          </a:bodyPr>
          <a:lstStyle>
            <a:lvl1pPr algn="ctr">
              <a:defRPr sz="4400" b="1">
                <a:latin typeface="+mj-lt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013384"/>
            <a:ext cx="6400800" cy="228655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8"/>
          <a:stretch/>
        </p:blipFill>
        <p:spPr>
          <a:xfrm>
            <a:off x="7956376" y="0"/>
            <a:ext cx="1256184" cy="65707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04" y="4090671"/>
            <a:ext cx="864096" cy="10741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097C53-4730-4D45-A4FA-F83CE20316B6}"/>
              </a:ext>
            </a:extLst>
          </p:cNvPr>
          <p:cNvGrpSpPr/>
          <p:nvPr userDrawn="1"/>
        </p:nvGrpSpPr>
        <p:grpSpPr>
          <a:xfrm>
            <a:off x="2123728" y="4500079"/>
            <a:ext cx="6916568" cy="591951"/>
            <a:chOff x="4192116" y="6131396"/>
            <a:chExt cx="7996688" cy="68439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8DA969CF-1DBD-43DE-B3E6-B7E722598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1883" y="6177226"/>
              <a:ext cx="2498697" cy="539138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599579D3-C41E-4DCD-9C88-EE3F2F984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61837" y="6153037"/>
              <a:ext cx="1645873" cy="660430"/>
            </a:xfrm>
            <a:prstGeom prst="rect">
              <a:avLst/>
            </a:prstGeom>
          </p:spPr>
        </p:pic>
        <p:pic>
          <p:nvPicPr>
            <p:cNvPr id="10" name="Obrázek 15">
              <a:extLst>
                <a:ext uri="{FF2B5EF4-FFF2-40B4-BE49-F238E27FC236}">
                  <a16:creationId xmlns:a16="http://schemas.microsoft.com/office/drawing/2014/main" id="{82988288-DA43-42F6-BC78-CE953FEB6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>
            <a:xfrm>
              <a:off x="4192116" y="6212475"/>
              <a:ext cx="1088510" cy="50388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BE97897F-5DDD-43A6-A3E6-BCD004CFC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71" y="6221699"/>
              <a:ext cx="1095501" cy="525429"/>
            </a:xfrm>
            <a:prstGeom prst="rect">
              <a:avLst/>
            </a:prstGeom>
          </p:spPr>
        </p:pic>
        <p:pic>
          <p:nvPicPr>
            <p:cNvPr id="12" name="Picture 2" descr="Bildergebnis für bicocca milano logo&quot;">
              <a:extLst>
                <a:ext uri="{FF2B5EF4-FFF2-40B4-BE49-F238E27FC236}">
                  <a16:creationId xmlns:a16="http://schemas.microsoft.com/office/drawing/2014/main" id="{2AD5FFE6-6EC6-41BE-B1E4-99062129D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1240" y="6153037"/>
              <a:ext cx="670518" cy="66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Bildergebnis für cmu logo">
              <a:extLst>
                <a:ext uri="{FF2B5EF4-FFF2-40B4-BE49-F238E27FC236}">
                  <a16:creationId xmlns:a16="http://schemas.microsoft.com/office/drawing/2014/main" id="{2D30DE6C-1657-46BB-802D-F9EC0DCCA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6442" y="6131396"/>
              <a:ext cx="622362" cy="622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Bild 8" descr="20150416 tum logo blau png final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098219" y="143392"/>
            <a:ext cx="762568" cy="4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9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 dirty="0"/>
          </a:p>
        </p:txBody>
      </p:sp>
      <p:sp>
        <p:nvSpPr>
          <p:cNvPr id="10" name="Zástupný symbol pro nadpis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179512" y="843558"/>
            <a:ext cx="8784976" cy="381642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cs-CZ" sz="2000" smtClean="0"/>
            </a:lvl1pPr>
            <a:lvl2pPr>
              <a:defRPr lang="cs-CZ" sz="1800" smtClean="0"/>
            </a:lvl2pPr>
            <a:lvl3pPr>
              <a:defRPr lang="cs-CZ" sz="1600" smtClean="0"/>
            </a:lvl3pPr>
            <a:lvl4pPr>
              <a:defRPr lang="cs-CZ" sz="1600" smtClean="0"/>
            </a:lvl4pPr>
            <a:lvl5pPr>
              <a:defRPr lang="cs-CZ"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72017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686098"/>
            <a:ext cx="7772400" cy="1021556"/>
          </a:xfrm>
        </p:spPr>
        <p:txBody>
          <a:bodyPr anchor="t"/>
          <a:lstStyle>
            <a:lvl1pPr algn="ctr">
              <a:defRPr sz="4000" b="1" cap="none" baseline="0"/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9357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188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312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011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29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  <p:sp>
        <p:nvSpPr>
          <p:cNvPr id="10" name="Zástupný symbol pro nadpis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/>
          </p:nvPr>
        </p:nvSpPr>
        <p:spPr>
          <a:xfrm>
            <a:off x="179512" y="771550"/>
            <a:ext cx="8784976" cy="381642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cs-CZ" sz="2000" smtClean="0"/>
            </a:lvl1pPr>
            <a:lvl2pPr>
              <a:defRPr lang="cs-CZ" sz="1800" smtClean="0"/>
            </a:lvl2pPr>
            <a:lvl3pPr>
              <a:defRPr lang="cs-CZ" sz="1600" smtClean="0"/>
            </a:lvl3pPr>
            <a:lvl4pPr>
              <a:defRPr lang="cs-CZ" sz="1600" smtClean="0"/>
            </a:lvl4pPr>
            <a:lvl5pPr>
              <a:defRPr lang="cs-CZ"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37557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631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6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905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418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A7EA618C-671C-44E4-9746-55E98CE7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1EC0D5-76EE-4582-A288-87CE7443D265}" type="datetime4">
              <a:rPr lang="en-US" smtClean="0"/>
              <a:t>May 30, 2024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791EB46-6E4A-473E-ADF1-72BB7786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Korbinian Urban, Christoph Köhler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5230B36-0EB7-41A6-AF20-EA3A220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308FC-310E-498B-84F0-6C63F7C68897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449091B-AFF7-4108-ADA3-51B51583E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38" y="2343087"/>
            <a:ext cx="8572137" cy="2000196"/>
          </a:xfrm>
        </p:spPr>
        <p:txBody>
          <a:bodyPr>
            <a:normAutofit/>
          </a:bodyPr>
          <a:lstStyle>
            <a:lvl1pPr marL="0" indent="0" algn="ctr">
              <a:buNone/>
              <a:defRPr sz="2222"/>
            </a:lvl1pPr>
          </a:lstStyle>
          <a:p>
            <a:pPr lvl="0"/>
            <a:r>
              <a:rPr lang="de-DE" dirty="0"/>
              <a:t>Untertitel</a:t>
            </a:r>
            <a:endParaRPr lang="en-US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B61560A4-E8B0-4495-B9DB-97336EAD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38" y="1142969"/>
            <a:ext cx="8572137" cy="1142969"/>
          </a:xfrm>
        </p:spPr>
        <p:txBody>
          <a:bodyPr/>
          <a:lstStyle>
            <a:lvl1pPr algn="ctr">
              <a:defRPr sz="2857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61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04617C-F7DC-466B-95CC-8D22E416E1D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B4A9E-C46A-45F4-990B-B3288D19F542}" type="datetime4">
              <a:rPr lang="en-US" smtClean="0"/>
              <a:t>May 30, 2024</a:t>
            </a:fld>
            <a:endParaRPr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69402C-7DEC-4D55-B679-A3DB088CFFC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Korbinian Urban, Christoph Köhler</a:t>
            </a:r>
            <a:endParaRPr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E54764-7C22-40D5-B3C6-1DC8A7F41AE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0993-5D0D-48F1-BA9E-3A47B15D6074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E696643-80E8-4EBD-9BA0-2E847F42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3F4520D-30CC-4F67-8AF0-A7E2891CCC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38" y="800078"/>
            <a:ext cx="8572137" cy="41146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50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A600EF7C-6DA8-4139-9FBF-23D9EDFD36D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05930-D66C-4285-B83F-799BA5D09CA0}" type="datetime4">
              <a:rPr lang="en-US" smtClean="0"/>
              <a:t>May 30, 2024</a:t>
            </a:fld>
            <a:endParaRPr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68EED75D-1015-4B7D-88B1-C04F2F55A5A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Korbinian Urban, Christoph Köhler</a:t>
            </a:r>
            <a:endParaRPr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A92BEF9E-0FFF-45DA-8BD6-7AA05CF8441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F49FF-DF7E-4771-B260-6126DFFC9446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206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64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62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87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34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87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968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70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9512" y="771550"/>
            <a:ext cx="8784976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79512" y="4767263"/>
            <a:ext cx="194421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91680" y="4767263"/>
            <a:ext cx="58326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Title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946032" y="4767263"/>
            <a:ext cx="10184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32EAD0D8-83FC-4042-9399-D92E0F5039AE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5"/>
          <a:stretch/>
        </p:blipFill>
        <p:spPr>
          <a:xfrm>
            <a:off x="8100392" y="43392"/>
            <a:ext cx="1043608" cy="538932"/>
          </a:xfrm>
          <a:prstGeom prst="rect">
            <a:avLst/>
          </a:prstGeom>
        </p:spPr>
      </p:pic>
      <p:pic>
        <p:nvPicPr>
          <p:cNvPr id="8" name="Bild 8" descr="20150416 tum logo blau png final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80312" y="142198"/>
            <a:ext cx="648072" cy="3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79512" y="195486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9512" y="915566"/>
            <a:ext cx="8784976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79512" y="4767263"/>
            <a:ext cx="10904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691680" y="4767263"/>
            <a:ext cx="58326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946032" y="4767263"/>
            <a:ext cx="10184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AD0D8-83FC-4042-9399-D92E0F5039A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00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08D996D-9896-4FCD-933E-BE496BB80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738" y="57149"/>
            <a:ext cx="8572137" cy="686855"/>
          </a:xfrm>
          <a:prstGeom prst="rect">
            <a:avLst/>
          </a:prstGeom>
          <a:noFill/>
          <a:ln>
            <a:noFill/>
          </a:ln>
        </p:spPr>
        <p:txBody>
          <a:bodyPr lIns="36000" tIns="36000" rIns="36000" bIns="36000" anchor="ctr">
            <a:noAutofit/>
          </a:bodyPr>
          <a:lstStyle/>
          <a:p>
            <a:pPr lvl="0"/>
            <a:r>
              <a:rPr lang="en-US" dirty="0"/>
              <a:t>Click to edit the title text format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FA908D-50F4-4014-9611-BFDAEA0232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5738" y="800078"/>
            <a:ext cx="8572137" cy="4114689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5C83B-1B8A-4C0F-BB2D-9E12B231691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5722" y="4971916"/>
            <a:ext cx="1428689" cy="1428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eaLnBrk="1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de-DE" sz="952" kern="1200" smtClean="0"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666DE6D1-5183-4A35-98F1-1530CC10EF34}" type="datetime4">
              <a:rPr lang="en-US" smtClean="0"/>
              <a:t>May 30, 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D86F6A-C31C-4076-AD51-3958ACD0181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714427" y="4971916"/>
            <a:ext cx="5714758" cy="1428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ctr" eaLnBrk="1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en-US" sz="952" kern="1200"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r>
              <a:rPr lang="en-GB"/>
              <a:t>Korbinian Urban, Christoph Köhler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767946-5ACB-42B0-9B4C-76893CC37F7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629202" y="4971916"/>
            <a:ext cx="1428689" cy="1428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lvl="0" algn="r" eaLnBrk="1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en-US" sz="952" kern="1200"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1F1308FC-310E-498B-84F0-6C63F7C68897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Gerader Verbinder 6">
            <a:extLst>
              <a:ext uri="{FF2B5EF4-FFF2-40B4-BE49-F238E27FC236}">
                <a16:creationId xmlns:a16="http://schemas.microsoft.com/office/drawing/2014/main" id="{CB8AB9E4-86EF-4B75-97DD-1A3D4C2152EA}"/>
              </a:ext>
            </a:extLst>
          </p:cNvPr>
          <p:cNvSpPr/>
          <p:nvPr/>
        </p:nvSpPr>
        <p:spPr>
          <a:xfrm>
            <a:off x="85721" y="4957629"/>
            <a:ext cx="8972170" cy="0"/>
          </a:xfrm>
          <a:prstGeom prst="line">
            <a:avLst/>
          </a:prstGeom>
          <a:noFill/>
          <a:ln w="19050">
            <a:solidFill>
              <a:srgbClr val="007775"/>
            </a:solidFill>
            <a:prstDash val="solid"/>
          </a:ln>
        </p:spPr>
        <p:txBody>
          <a:bodyPr lIns="0" tIns="0" rIns="0" bIns="0" anchor="ctr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5"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9181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2222" b="1" kern="1200">
          <a:solidFill>
            <a:schemeClr val="tx1"/>
          </a:solidFill>
          <a:highlight>
            <a:scrgbClr r="0" g="0" b="0">
              <a:alpha val="0"/>
            </a:scrgbClr>
          </a:highlight>
          <a:latin typeface="Arial" pitchFamily="34"/>
          <a:ea typeface="Noto Sans CJK SC Regular" pitchFamily="2"/>
          <a:cs typeface="Lohit Devanagari" pitchFamily="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5pPr>
      <a:lvl6pPr marL="362880"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6pPr>
      <a:lvl7pPr marL="725759"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7pPr>
      <a:lvl8pPr marL="1088639"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8pPr>
      <a:lvl9pPr marL="1451519" algn="l" rtl="0" eaLnBrk="1" fontAlgn="base" hangingPunct="1">
        <a:spcBef>
          <a:spcPct val="0"/>
        </a:spcBef>
        <a:spcAft>
          <a:spcPct val="0"/>
        </a:spcAft>
        <a:defRPr sz="1746" b="1">
          <a:solidFill>
            <a:schemeClr val="tx2"/>
          </a:solidFill>
          <a:latin typeface="Arial" panose="020B0604020202020204" pitchFamily="34" charset="0"/>
          <a:ea typeface="Noto Sans CJK SC Regular"/>
          <a:cs typeface="Lohit Devanagari"/>
        </a:defRPr>
      </a:lvl9pPr>
    </p:titleStyle>
    <p:bodyStyle>
      <a:lvl1pPr marL="139860" indent="-139860" algn="l" rtl="0" eaLnBrk="1" fontAlgn="base" hangingPunct="1">
        <a:spcBef>
          <a:spcPct val="0"/>
        </a:spcBef>
        <a:spcAft>
          <a:spcPct val="0"/>
        </a:spcAft>
        <a:buClr>
          <a:srgbClr val="007775"/>
        </a:buClr>
        <a:buFont typeface="Arial" panose="020B0604020202020204" pitchFamily="34" charset="0"/>
        <a:buChar char="•"/>
        <a:defRPr lang="en-US" sz="1587" kern="1200">
          <a:solidFill>
            <a:schemeClr val="tx1"/>
          </a:solidFill>
          <a:highlight>
            <a:scrgbClr r="0" g="0" b="0">
              <a:alpha val="0"/>
            </a:scrgbClr>
          </a:highlight>
          <a:latin typeface="Arial" pitchFamily="34"/>
        </a:defRPr>
      </a:lvl1pPr>
      <a:lvl2pPr marL="424620" indent="-139860" algn="l" rtl="0" eaLnBrk="1" fontAlgn="base" hangingPunct="1">
        <a:lnSpc>
          <a:spcPct val="90000"/>
        </a:lnSpc>
        <a:spcBef>
          <a:spcPts val="397"/>
        </a:spcBef>
        <a:spcAft>
          <a:spcPct val="0"/>
        </a:spcAft>
        <a:buClr>
          <a:srgbClr val="007775"/>
        </a:buClr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10639" indent="-139860" algn="l" rtl="0" eaLnBrk="1" fontAlgn="base" hangingPunct="1">
        <a:lnSpc>
          <a:spcPct val="90000"/>
        </a:lnSpc>
        <a:spcBef>
          <a:spcPts val="397"/>
        </a:spcBef>
        <a:spcAft>
          <a:spcPct val="0"/>
        </a:spcAft>
        <a:buClr>
          <a:srgbClr val="007775"/>
        </a:buClr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95399" indent="-139860" algn="l" rtl="0" eaLnBrk="1" fontAlgn="base" hangingPunct="1">
        <a:lnSpc>
          <a:spcPct val="90000"/>
        </a:lnSpc>
        <a:spcBef>
          <a:spcPts val="397"/>
        </a:spcBef>
        <a:spcAft>
          <a:spcPct val="0"/>
        </a:spcAft>
        <a:buClr>
          <a:srgbClr val="007775"/>
        </a:buClr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80159" indent="-139860" algn="l" rtl="0" eaLnBrk="1" fontAlgn="base" hangingPunct="1">
        <a:lnSpc>
          <a:spcPct val="90000"/>
        </a:lnSpc>
        <a:spcBef>
          <a:spcPts val="397"/>
        </a:spcBef>
        <a:spcAft>
          <a:spcPct val="0"/>
        </a:spcAft>
        <a:buClr>
          <a:srgbClr val="007775"/>
        </a:buClr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95838" indent="-181440" algn="l" defTabSz="725759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6pPr>
      <a:lvl7pPr marL="2358718" indent="-181440" algn="l" defTabSz="725759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7pPr>
      <a:lvl8pPr marL="2721597" indent="-181440" algn="l" defTabSz="725759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8pPr>
      <a:lvl9pPr marL="3084477" indent="-181440" algn="l" defTabSz="725759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1pPr>
      <a:lvl2pPr marL="362880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2pPr>
      <a:lvl3pPr marL="725759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3pPr>
      <a:lvl4pPr marL="1088639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4pPr>
      <a:lvl5pPr marL="1451519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5pPr>
      <a:lvl6pPr marL="1814398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6pPr>
      <a:lvl7pPr marL="2177278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7pPr>
      <a:lvl8pPr marL="2540157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8pPr>
      <a:lvl9pPr marL="2903037" algn="l" defTabSz="725759" rtl="0" eaLnBrk="1" latinLnBrk="0" hangingPunct="1">
        <a:defRPr sz="14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.wdp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29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2.jpe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43.emf"/><Relationship Id="rId4" Type="http://schemas.openxmlformats.org/officeDocument/2006/relationships/image" Target="../media/image3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4.jp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3" Type="http://schemas.openxmlformats.org/officeDocument/2006/relationships/image" Target="../media/image118.png"/><Relationship Id="rId7" Type="http://schemas.openxmlformats.org/officeDocument/2006/relationships/image" Target="../media/image3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0.png"/><Relationship Id="rId5" Type="http://schemas.openxmlformats.org/officeDocument/2006/relationships/image" Target="../media/image3830.png"/><Relationship Id="rId10" Type="http://schemas.openxmlformats.org/officeDocument/2006/relationships/image" Target="../media/image387.png"/><Relationship Id="rId4" Type="http://schemas.openxmlformats.org/officeDocument/2006/relationships/image" Target="../media/image3820.png"/><Relationship Id="rId9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0.png"/><Relationship Id="rId4" Type="http://schemas.openxmlformats.org/officeDocument/2006/relationships/image" Target="../media/image33.png"/><Relationship Id="rId9" Type="http://schemas.openxmlformats.org/officeDocument/2006/relationships/image" Target="../media/image3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754621"/>
            <a:ext cx="1643323" cy="155379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352241" y="1923678"/>
            <a:ext cx="2744316" cy="635219"/>
          </a:xfrm>
        </p:spPr>
        <p:txBody>
          <a:bodyPr>
            <a:noAutofit/>
          </a:bodyPr>
          <a:lstStyle/>
          <a:p>
            <a:r>
              <a:rPr lang="en-US" sz="20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16</a:t>
            </a:r>
            <a:r>
              <a:rPr lang="en-US" sz="2000" i="1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2000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 Pisa Meeting on Advanced Detectors</a:t>
            </a:r>
            <a:endParaRPr lang="en-US" sz="2000" i="1" noProof="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963960" y="3727398"/>
            <a:ext cx="7520880" cy="788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9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Frank Edzards</a:t>
            </a:r>
          </a:p>
          <a:p>
            <a:r>
              <a:rPr lang="en-US" sz="1800" dirty="0">
                <a:latin typeface="Palatino Linotype" panose="02040502050505030304" pitchFamily="18" charset="0"/>
              </a:rPr>
              <a:t>May</a:t>
            </a:r>
            <a:r>
              <a:rPr lang="de-DE" sz="1800" dirty="0">
                <a:latin typeface="Palatino Linotype" panose="02040502050505030304" pitchFamily="18" charset="0"/>
              </a:rPr>
              <a:t> 2024</a:t>
            </a:r>
            <a:endParaRPr lang="cs-CZ" sz="1800" dirty="0">
              <a:latin typeface="Palatino Linotype" panose="02040502050505030304" pitchFamily="18" charset="0"/>
            </a:endParaRPr>
          </a:p>
        </p:txBody>
      </p:sp>
      <p:pic>
        <p:nvPicPr>
          <p:cNvPr id="13" name="image110.jpg">
            <a:extLst>
              <a:ext uri="{FF2B5EF4-FFF2-40B4-BE49-F238E27FC236}">
                <a16:creationId xmlns:a16="http://schemas.microsoft.com/office/drawing/2014/main" id="{3A34E5E0-B613-4F38-9E82-323360D8B4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4" r="2648" b="426"/>
          <a:stretch>
            <a:fillRect/>
          </a:stretch>
        </p:blipFill>
        <p:spPr>
          <a:xfrm>
            <a:off x="4283968" y="2196592"/>
            <a:ext cx="3520522" cy="1527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431C14-01F1-42A4-BC99-3E217ED8A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55390"/>
            <a:ext cx="515602" cy="704656"/>
          </a:xfrm>
          <a:prstGeom prst="rect">
            <a:avLst/>
          </a:prstGeom>
        </p:spPr>
      </p:pic>
      <p:pic>
        <p:nvPicPr>
          <p:cNvPr id="8" name="Picture 2" descr="From Symmetry: “How do neutrinos get their mass?” | sciencesprings">
            <a:extLst>
              <a:ext uri="{FF2B5EF4-FFF2-40B4-BE49-F238E27FC236}">
                <a16:creationId xmlns:a16="http://schemas.microsoft.com/office/drawing/2014/main" id="{21C02B6E-4D62-7043-A102-EF3EF641E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2" b="24986"/>
          <a:stretch/>
        </p:blipFill>
        <p:spPr bwMode="auto">
          <a:xfrm>
            <a:off x="121964" y="51470"/>
            <a:ext cx="2788067" cy="88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5" y="4552378"/>
            <a:ext cx="927427" cy="4689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70422" y="999929"/>
            <a:ext cx="6003156" cy="712218"/>
          </a:xfrm>
        </p:spPr>
        <p:txBody>
          <a:bodyPr>
            <a:noAutofit/>
          </a:bodyPr>
          <a:lstStyle/>
          <a:p>
            <a:r>
              <a:rPr lang="en-US" sz="2600" b="0" dirty="0">
                <a:solidFill>
                  <a:srgbClr val="0070C0"/>
                </a:solidFill>
                <a:latin typeface="Palatino Linotype" panose="02040502050505030304" pitchFamily="18" charset="0"/>
              </a:rPr>
              <a:t>Sterile Neutrino Dark Matter Searches with the KATRIN Experiment</a:t>
            </a:r>
          </a:p>
        </p:txBody>
      </p:sp>
      <p:pic>
        <p:nvPicPr>
          <p:cNvPr id="12" name="Grafik 11" descr="Ein Bild, das Schrift, Logo, Grafiken, Design enthält.&#10;&#10;Automatisch generierte Beschreibung">
            <a:extLst>
              <a:ext uri="{FF2B5EF4-FFF2-40B4-BE49-F238E27FC236}">
                <a16:creationId xmlns:a16="http://schemas.microsoft.com/office/drawing/2014/main" id="{D2ABE2E8-309F-9294-1749-66D56ADB34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2" r="27280" b="32423"/>
          <a:stretch/>
        </p:blipFill>
        <p:spPr>
          <a:xfrm>
            <a:off x="780272" y="1474464"/>
            <a:ext cx="1424832" cy="177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0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10</a:t>
            </a:fld>
            <a:endParaRPr lang="cs-CZ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r="3676"/>
          <a:stretch/>
        </p:blipFill>
        <p:spPr>
          <a:xfrm>
            <a:off x="467544" y="2339166"/>
            <a:ext cx="3600400" cy="2492423"/>
          </a:xfrm>
          <a:prstGeom prst="rect">
            <a:avLst/>
          </a:prstGeom>
        </p:spPr>
      </p:pic>
      <p:sp>
        <p:nvSpPr>
          <p:cNvPr id="20" name="TextBox 47"/>
          <p:cNvSpPr txBox="1"/>
          <p:nvPr/>
        </p:nvSpPr>
        <p:spPr>
          <a:xfrm>
            <a:off x="4069852" y="4562292"/>
            <a:ext cx="133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5A0"/>
                </a:solidFill>
                <a:latin typeface="Palatino Linotype" panose="02040502050505030304" pitchFamily="18" charset="0"/>
              </a:rPr>
              <a:t>Signature of </a:t>
            </a:r>
          </a:p>
          <a:p>
            <a:r>
              <a:rPr lang="en-US" sz="1200" dirty="0">
                <a:solidFill>
                  <a:srgbClr val="0035A0"/>
                </a:solidFill>
                <a:latin typeface="Palatino Linotype" panose="02040502050505030304" pitchFamily="18" charset="0"/>
              </a:rPr>
              <a:t>neutrino mass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684134" y="1487032"/>
            <a:ext cx="3370004" cy="991919"/>
            <a:chOff x="298341" y="1342629"/>
            <a:chExt cx="3370004" cy="991919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76CF606-4A3C-FA49-8932-52D46E63B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44" t="19238" b="20241"/>
            <a:stretch/>
          </p:blipFill>
          <p:spPr>
            <a:xfrm>
              <a:off x="467544" y="1532621"/>
              <a:ext cx="3200801" cy="680479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 rot="21269607">
              <a:off x="298341" y="1455121"/>
              <a:ext cx="1355399" cy="450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5" name="Textfeld 24"/>
            <p:cNvSpPr txBox="1"/>
            <p:nvPr/>
          </p:nvSpPr>
          <p:spPr>
            <a:xfrm rot="19243742">
              <a:off x="1493752" y="1410427"/>
              <a:ext cx="345995" cy="387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0" name="Textfeld 20"/>
            <p:cNvSpPr txBox="1"/>
            <p:nvPr/>
          </p:nvSpPr>
          <p:spPr>
            <a:xfrm rot="21311799">
              <a:off x="2142652" y="1342629"/>
              <a:ext cx="8996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latin typeface="Palatino Linotype" panose="02040502050505030304" pitchFamily="18" charset="0"/>
                </a:rPr>
                <a:t>V</a:t>
              </a:r>
              <a:r>
                <a:rPr lang="en-US" sz="1050" baseline="-25000" dirty="0" err="1">
                  <a:latin typeface="Palatino Linotype" panose="02040502050505030304" pitchFamily="18" charset="0"/>
                </a:rPr>
                <a:t>ret</a:t>
              </a:r>
              <a:r>
                <a:rPr lang="en-US" sz="1050" baseline="-25000" dirty="0">
                  <a:latin typeface="Palatino Linotype" panose="02040502050505030304" pitchFamily="18" charset="0"/>
                </a:rPr>
                <a:t> </a:t>
              </a:r>
              <a:r>
                <a:rPr lang="en-US" sz="1050" dirty="0">
                  <a:latin typeface="Palatino Linotype" panose="02040502050505030304" pitchFamily="18" charset="0"/>
                </a:rPr>
                <a:t>= -18 kV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 rot="21269607">
              <a:off x="909949" y="2091651"/>
              <a:ext cx="562528" cy="242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4" name="TextBox 28"/>
          <p:cNvSpPr txBox="1"/>
          <p:nvPr/>
        </p:nvSpPr>
        <p:spPr>
          <a:xfrm rot="21150749">
            <a:off x="5692211" y="386293"/>
            <a:ext cx="806246" cy="380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10</a:t>
            </a:r>
            <a:r>
              <a:rPr lang="en-US" sz="1500" b="1" baseline="30000" dirty="0">
                <a:solidFill>
                  <a:schemeClr val="bg1"/>
                </a:solidFill>
                <a:latin typeface="Palatino Linotype" panose="02040502050505030304" pitchFamily="18" charset="0"/>
              </a:rPr>
              <a:t>10</a:t>
            </a:r>
            <a:r>
              <a:rPr lang="en-US" sz="15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e/s</a:t>
            </a:r>
          </a:p>
        </p:txBody>
      </p:sp>
      <p:pic>
        <p:nvPicPr>
          <p:cNvPr id="45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4061895" y="1790762"/>
            <a:ext cx="345300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5201" r="31100" b="3800"/>
          <a:stretch/>
        </p:blipFill>
        <p:spPr>
          <a:xfrm>
            <a:off x="5149067" y="834668"/>
            <a:ext cx="2968917" cy="364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Freeform 13"/>
          <p:cNvSpPr/>
          <p:nvPr/>
        </p:nvSpPr>
        <p:spPr>
          <a:xfrm>
            <a:off x="5350281" y="1131591"/>
            <a:ext cx="1296787" cy="3053094"/>
          </a:xfrm>
          <a:custGeom>
            <a:avLst/>
            <a:gdLst>
              <a:gd name="connsiteX0" fmla="*/ 2806299 w 2806299"/>
              <a:gd name="connsiteY0" fmla="*/ 0 h 4903076"/>
              <a:gd name="connsiteX1" fmla="*/ 1923430 w 2806299"/>
              <a:gd name="connsiteY1" fmla="*/ 1213945 h 4903076"/>
              <a:gd name="connsiteX2" fmla="*/ 867140 w 2806299"/>
              <a:gd name="connsiteY2" fmla="*/ 2144111 h 4903076"/>
              <a:gd name="connsiteX3" fmla="*/ 37 w 2806299"/>
              <a:gd name="connsiteY3" fmla="*/ 3042745 h 4903076"/>
              <a:gd name="connsiteX4" fmla="*/ 898671 w 2806299"/>
              <a:gd name="connsiteY4" fmla="*/ 4099035 h 4903076"/>
              <a:gd name="connsiteX5" fmla="*/ 1986492 w 2806299"/>
              <a:gd name="connsiteY5" fmla="*/ 4903076 h 4903076"/>
              <a:gd name="connsiteX0" fmla="*/ 2813068 w 2813068"/>
              <a:gd name="connsiteY0" fmla="*/ 0 h 4903076"/>
              <a:gd name="connsiteX1" fmla="*/ 1930199 w 2813068"/>
              <a:gd name="connsiteY1" fmla="*/ 1213945 h 4903076"/>
              <a:gd name="connsiteX2" fmla="*/ 873909 w 2813068"/>
              <a:gd name="connsiteY2" fmla="*/ 2144111 h 4903076"/>
              <a:gd name="connsiteX3" fmla="*/ 6806 w 2813068"/>
              <a:gd name="connsiteY3" fmla="*/ 3042745 h 4903076"/>
              <a:gd name="connsiteX4" fmla="*/ 1346874 w 2813068"/>
              <a:gd name="connsiteY4" fmla="*/ 4225159 h 4903076"/>
              <a:gd name="connsiteX5" fmla="*/ 1993261 w 2813068"/>
              <a:gd name="connsiteY5" fmla="*/ 4903076 h 4903076"/>
              <a:gd name="connsiteX0" fmla="*/ 2734958 w 2734958"/>
              <a:gd name="connsiteY0" fmla="*/ 0 h 4903076"/>
              <a:gd name="connsiteX1" fmla="*/ 1852089 w 2734958"/>
              <a:gd name="connsiteY1" fmla="*/ 1213945 h 4903076"/>
              <a:gd name="connsiteX2" fmla="*/ 795799 w 2734958"/>
              <a:gd name="connsiteY2" fmla="*/ 2144111 h 4903076"/>
              <a:gd name="connsiteX3" fmla="*/ 7524 w 2734958"/>
              <a:gd name="connsiteY3" fmla="*/ 3216166 h 4903076"/>
              <a:gd name="connsiteX4" fmla="*/ 1268764 w 2734958"/>
              <a:gd name="connsiteY4" fmla="*/ 4225159 h 4903076"/>
              <a:gd name="connsiteX5" fmla="*/ 1915151 w 2734958"/>
              <a:gd name="connsiteY5" fmla="*/ 4903076 h 4903076"/>
              <a:gd name="connsiteX0" fmla="*/ 2703757 w 2703757"/>
              <a:gd name="connsiteY0" fmla="*/ 0 h 4903076"/>
              <a:gd name="connsiteX1" fmla="*/ 1820888 w 2703757"/>
              <a:gd name="connsiteY1" fmla="*/ 1213945 h 4903076"/>
              <a:gd name="connsiteX2" fmla="*/ 764598 w 2703757"/>
              <a:gd name="connsiteY2" fmla="*/ 2144111 h 4903076"/>
              <a:gd name="connsiteX3" fmla="*/ 7854 w 2703757"/>
              <a:gd name="connsiteY3" fmla="*/ 3137338 h 4903076"/>
              <a:gd name="connsiteX4" fmla="*/ 1237563 w 2703757"/>
              <a:gd name="connsiteY4" fmla="*/ 4225159 h 4903076"/>
              <a:gd name="connsiteX5" fmla="*/ 1883950 w 2703757"/>
              <a:gd name="connsiteY5" fmla="*/ 4903076 h 4903076"/>
              <a:gd name="connsiteX0" fmla="*/ 2699688 w 2699688"/>
              <a:gd name="connsiteY0" fmla="*/ 0 h 4903076"/>
              <a:gd name="connsiteX1" fmla="*/ 1816819 w 2699688"/>
              <a:gd name="connsiteY1" fmla="*/ 1213945 h 4903076"/>
              <a:gd name="connsiteX2" fmla="*/ 760529 w 2699688"/>
              <a:gd name="connsiteY2" fmla="*/ 2144111 h 4903076"/>
              <a:gd name="connsiteX3" fmla="*/ 3785 w 2699688"/>
              <a:gd name="connsiteY3" fmla="*/ 3137338 h 4903076"/>
              <a:gd name="connsiteX4" fmla="*/ 1075839 w 2699688"/>
              <a:gd name="connsiteY4" fmla="*/ 4335518 h 4903076"/>
              <a:gd name="connsiteX5" fmla="*/ 1879881 w 2699688"/>
              <a:gd name="connsiteY5" fmla="*/ 4903076 h 4903076"/>
              <a:gd name="connsiteX0" fmla="*/ 2699688 w 2699688"/>
              <a:gd name="connsiteY0" fmla="*/ 0 h 4808482"/>
              <a:gd name="connsiteX1" fmla="*/ 1816819 w 2699688"/>
              <a:gd name="connsiteY1" fmla="*/ 1213945 h 4808482"/>
              <a:gd name="connsiteX2" fmla="*/ 760529 w 2699688"/>
              <a:gd name="connsiteY2" fmla="*/ 2144111 h 4808482"/>
              <a:gd name="connsiteX3" fmla="*/ 3785 w 2699688"/>
              <a:gd name="connsiteY3" fmla="*/ 3137338 h 4808482"/>
              <a:gd name="connsiteX4" fmla="*/ 1075839 w 2699688"/>
              <a:gd name="connsiteY4" fmla="*/ 4335518 h 4808482"/>
              <a:gd name="connsiteX5" fmla="*/ 1769523 w 2699688"/>
              <a:gd name="connsiteY5" fmla="*/ 4808482 h 480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9688" h="4808482">
                <a:moveTo>
                  <a:pt x="2699688" y="0"/>
                </a:moveTo>
                <a:cubicBezTo>
                  <a:pt x="2419850" y="428296"/>
                  <a:pt x="2140012" y="856593"/>
                  <a:pt x="1816819" y="1213945"/>
                </a:cubicBezTo>
                <a:cubicBezTo>
                  <a:pt x="1493626" y="1571297"/>
                  <a:pt x="1062701" y="1823546"/>
                  <a:pt x="760529" y="2144111"/>
                </a:cubicBezTo>
                <a:cubicBezTo>
                  <a:pt x="458357" y="2464676"/>
                  <a:pt x="-48767" y="2772103"/>
                  <a:pt x="3785" y="3137338"/>
                </a:cubicBezTo>
                <a:cubicBezTo>
                  <a:pt x="56337" y="3502573"/>
                  <a:pt x="781549" y="4056994"/>
                  <a:pt x="1075839" y="4335518"/>
                </a:cubicBezTo>
                <a:cubicBezTo>
                  <a:pt x="1370129" y="4614042"/>
                  <a:pt x="1769523" y="4808482"/>
                  <a:pt x="1769523" y="4808482"/>
                </a:cubicBezTo>
              </a:path>
            </a:pathLst>
          </a:custGeom>
          <a:noFill/>
          <a:ln w="28575">
            <a:gradFill>
              <a:gsLst>
                <a:gs pos="0">
                  <a:schemeClr val="tx1"/>
                </a:gs>
                <a:gs pos="41000">
                  <a:schemeClr val="bg1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cxnSp>
        <p:nvCxnSpPr>
          <p:cNvPr id="53" name="Straight Arrow Connector 15"/>
          <p:cNvCxnSpPr/>
          <p:nvPr/>
        </p:nvCxnSpPr>
        <p:spPr>
          <a:xfrm flipH="1">
            <a:off x="5364088" y="4227934"/>
            <a:ext cx="1440161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7"/>
          <p:cNvSpPr txBox="1"/>
          <p:nvPr/>
        </p:nvSpPr>
        <p:spPr>
          <a:xfrm rot="16200000">
            <a:off x="6156873" y="2189125"/>
            <a:ext cx="13933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Palatino Linotype" panose="02040502050505030304" pitchFamily="18" charset="0"/>
              </a:rPr>
              <a:t>Electron energy</a:t>
            </a:r>
          </a:p>
        </p:txBody>
      </p:sp>
      <p:cxnSp>
        <p:nvCxnSpPr>
          <p:cNvPr id="55" name="Straight Arrow Connector 20"/>
          <p:cNvCxnSpPr/>
          <p:nvPr/>
        </p:nvCxnSpPr>
        <p:spPr>
          <a:xfrm flipV="1">
            <a:off x="6660232" y="953734"/>
            <a:ext cx="0" cy="3397715"/>
          </a:xfrm>
          <a:prstGeom prst="straightConnector1">
            <a:avLst/>
          </a:prstGeom>
          <a:ln w="28575">
            <a:gradFill>
              <a:gsLst>
                <a:gs pos="6100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KATRIN - Challenge</a:t>
            </a:r>
            <a:endParaRPr lang="en-US" sz="3200" b="0" noProof="0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743505" y="871398"/>
            <a:ext cx="1236035" cy="939575"/>
            <a:chOff x="3107000" y="1143129"/>
            <a:chExt cx="1415714" cy="985616"/>
          </a:xfrm>
        </p:grpSpPr>
        <p:pic>
          <p:nvPicPr>
            <p:cNvPr id="31" name="Content Placeholder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4"/>
            <a:stretch/>
          </p:blipFill>
          <p:spPr>
            <a:xfrm>
              <a:off x="3107000" y="1143129"/>
              <a:ext cx="1415714" cy="9855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 cmpd="sng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2" name="TextBox 2"/>
            <p:cNvSpPr txBox="1"/>
            <p:nvPr/>
          </p:nvSpPr>
          <p:spPr>
            <a:xfrm rot="21215874">
              <a:off x="3779924" y="1789744"/>
              <a:ext cx="650321" cy="339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 e/s</a:t>
              </a:r>
            </a:p>
          </p:txBody>
        </p:sp>
      </p:grpSp>
      <p:sp>
        <p:nvSpPr>
          <p:cNvPr id="28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F4412CF-2FBD-DF41-56F2-9E42C81671CC}"/>
              </a:ext>
            </a:extLst>
          </p:cNvPr>
          <p:cNvSpPr/>
          <p:nvPr/>
        </p:nvSpPr>
        <p:spPr>
          <a:xfrm>
            <a:off x="936000" y="2535958"/>
            <a:ext cx="2759572" cy="1926000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8">
            <a:extLst>
              <a:ext uri="{FF2B5EF4-FFF2-40B4-BE49-F238E27FC236}">
                <a16:creationId xmlns:a16="http://schemas.microsoft.com/office/drawing/2014/main" id="{3ACFD150-5D04-0217-10C9-7450A0F64D7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79912" y="4493419"/>
            <a:ext cx="288032" cy="2738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5A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3" name="TextBox 17">
            <a:extLst>
              <a:ext uri="{FF2B5EF4-FFF2-40B4-BE49-F238E27FC236}">
                <a16:creationId xmlns:a16="http://schemas.microsoft.com/office/drawing/2014/main" id="{3BE1718C-B356-5EA3-1A4F-8C9BEF80A2C9}"/>
              </a:ext>
            </a:extLst>
          </p:cNvPr>
          <p:cNvSpPr txBox="1"/>
          <p:nvPr/>
        </p:nvSpPr>
        <p:spPr>
          <a:xfrm>
            <a:off x="5278144" y="3926904"/>
            <a:ext cx="526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Palatino Linotype" panose="02040502050505030304" pitchFamily="18" charset="0"/>
              </a:rPr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266108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11</a:t>
            </a:fld>
            <a:endParaRPr lang="cs-CZ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r="3676"/>
          <a:stretch/>
        </p:blipFill>
        <p:spPr>
          <a:xfrm>
            <a:off x="467544" y="2339166"/>
            <a:ext cx="3600400" cy="249242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/>
          <a:srcRect r="3676"/>
          <a:stretch/>
        </p:blipFill>
        <p:spPr>
          <a:xfrm>
            <a:off x="4861948" y="2339165"/>
            <a:ext cx="3600400" cy="249242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936000" y="2535958"/>
            <a:ext cx="2759572" cy="1926000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47"/>
          <p:cNvSpPr txBox="1"/>
          <p:nvPr/>
        </p:nvSpPr>
        <p:spPr>
          <a:xfrm>
            <a:off x="4069852" y="4562292"/>
            <a:ext cx="133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5A0"/>
                </a:solidFill>
                <a:latin typeface="Palatino Linotype" panose="02040502050505030304" pitchFamily="18" charset="0"/>
              </a:rPr>
              <a:t>Signature of </a:t>
            </a:r>
          </a:p>
          <a:p>
            <a:r>
              <a:rPr lang="en-US" sz="1200" dirty="0">
                <a:solidFill>
                  <a:srgbClr val="0035A0"/>
                </a:solidFill>
                <a:latin typeface="Palatino Linotype" panose="02040502050505030304" pitchFamily="18" charset="0"/>
              </a:rPr>
              <a:t>neutrino mass</a:t>
            </a:r>
          </a:p>
        </p:txBody>
      </p:sp>
      <p:cxnSp>
        <p:nvCxnSpPr>
          <p:cNvPr id="21" name="Straight Arrow Connector 48"/>
          <p:cNvCxnSpPr>
            <a:cxnSpLocks/>
          </p:cNvCxnSpPr>
          <p:nvPr/>
        </p:nvCxnSpPr>
        <p:spPr bwMode="auto">
          <a:xfrm flipH="1" flipV="1">
            <a:off x="3779912" y="4493419"/>
            <a:ext cx="288032" cy="2738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5A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22" name="Straight Arrow Connector 48"/>
          <p:cNvCxnSpPr/>
          <p:nvPr/>
        </p:nvCxnSpPr>
        <p:spPr bwMode="auto">
          <a:xfrm flipH="1">
            <a:off x="6713998" y="3498958"/>
            <a:ext cx="45029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35A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24" name="TextBox 47"/>
          <p:cNvSpPr txBox="1"/>
          <p:nvPr/>
        </p:nvSpPr>
        <p:spPr>
          <a:xfrm>
            <a:off x="7164288" y="3285712"/>
            <a:ext cx="1333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5A0"/>
                </a:solidFill>
                <a:latin typeface="Palatino Linotype" panose="02040502050505030304" pitchFamily="18" charset="0"/>
              </a:rPr>
              <a:t>Signature of </a:t>
            </a:r>
          </a:p>
          <a:p>
            <a:r>
              <a:rPr lang="en-US" sz="1200" dirty="0">
                <a:solidFill>
                  <a:srgbClr val="0035A0"/>
                </a:solidFill>
                <a:latin typeface="Palatino Linotype" panose="02040502050505030304" pitchFamily="18" charset="0"/>
              </a:rPr>
              <a:t>sterile neutrino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684134" y="1487032"/>
            <a:ext cx="3370004" cy="991919"/>
            <a:chOff x="298341" y="1342629"/>
            <a:chExt cx="3370004" cy="991919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76CF606-4A3C-FA49-8932-52D46E63B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44" t="19238" b="20241"/>
            <a:stretch/>
          </p:blipFill>
          <p:spPr>
            <a:xfrm>
              <a:off x="467544" y="1532621"/>
              <a:ext cx="3200801" cy="680479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 rot="21269607">
              <a:off x="298341" y="1455121"/>
              <a:ext cx="1355399" cy="450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5" name="Textfeld 24"/>
            <p:cNvSpPr txBox="1"/>
            <p:nvPr/>
          </p:nvSpPr>
          <p:spPr>
            <a:xfrm rot="19243742">
              <a:off x="1493752" y="1410427"/>
              <a:ext cx="345995" cy="387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0" name="Textfeld 20"/>
            <p:cNvSpPr txBox="1"/>
            <p:nvPr/>
          </p:nvSpPr>
          <p:spPr>
            <a:xfrm rot="21311799">
              <a:off x="2142652" y="1342629"/>
              <a:ext cx="8996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latin typeface="Palatino Linotype" panose="02040502050505030304" pitchFamily="18" charset="0"/>
                </a:rPr>
                <a:t>V</a:t>
              </a:r>
              <a:r>
                <a:rPr lang="en-US" sz="1050" baseline="-25000" dirty="0" err="1">
                  <a:latin typeface="Palatino Linotype" panose="02040502050505030304" pitchFamily="18" charset="0"/>
                </a:rPr>
                <a:t>ret</a:t>
              </a:r>
              <a:r>
                <a:rPr lang="en-US" sz="1050" baseline="-25000" dirty="0">
                  <a:latin typeface="Palatino Linotype" panose="02040502050505030304" pitchFamily="18" charset="0"/>
                </a:rPr>
                <a:t> </a:t>
              </a:r>
              <a:r>
                <a:rPr lang="en-US" sz="1050" dirty="0">
                  <a:latin typeface="Palatino Linotype" panose="02040502050505030304" pitchFamily="18" charset="0"/>
                </a:rPr>
                <a:t>= -18 kV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 rot="21269607">
              <a:off x="909949" y="2091651"/>
              <a:ext cx="562528" cy="242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788024" y="1491630"/>
            <a:ext cx="3370004" cy="991919"/>
            <a:chOff x="5014512" y="1412875"/>
            <a:chExt cx="3370004" cy="991919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D76CF606-4A3C-FA49-8932-52D46E63B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44" t="19238" b="20241"/>
            <a:stretch/>
          </p:blipFill>
          <p:spPr>
            <a:xfrm>
              <a:off x="5183715" y="1602867"/>
              <a:ext cx="3200801" cy="680479"/>
            </a:xfrm>
            <a:prstGeom prst="rect">
              <a:avLst/>
            </a:prstGeom>
          </p:spPr>
        </p:pic>
        <p:sp>
          <p:nvSpPr>
            <p:cNvPr id="41" name="Textfeld 40"/>
            <p:cNvSpPr txBox="1"/>
            <p:nvPr/>
          </p:nvSpPr>
          <p:spPr>
            <a:xfrm rot="21269607">
              <a:off x="5014512" y="1525367"/>
              <a:ext cx="1355399" cy="4504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2" name="Textfeld 41"/>
            <p:cNvSpPr txBox="1"/>
            <p:nvPr/>
          </p:nvSpPr>
          <p:spPr>
            <a:xfrm rot="19243742">
              <a:off x="6209923" y="1480673"/>
              <a:ext cx="345995" cy="387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3" name="Textfeld 20"/>
            <p:cNvSpPr txBox="1"/>
            <p:nvPr/>
          </p:nvSpPr>
          <p:spPr>
            <a:xfrm rot="21311799">
              <a:off x="6914928" y="1412875"/>
              <a:ext cx="78739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err="1">
                  <a:latin typeface="Palatino Linotype" panose="02040502050505030304" pitchFamily="18" charset="0"/>
                </a:rPr>
                <a:t>V</a:t>
              </a:r>
              <a:r>
                <a:rPr lang="en-US" sz="1050" baseline="-25000" dirty="0" err="1">
                  <a:latin typeface="Palatino Linotype" panose="02040502050505030304" pitchFamily="18" charset="0"/>
                </a:rPr>
                <a:t>ret</a:t>
              </a:r>
              <a:r>
                <a:rPr lang="en-US" sz="1050" baseline="-25000" dirty="0">
                  <a:latin typeface="Palatino Linotype" panose="02040502050505030304" pitchFamily="18" charset="0"/>
                </a:rPr>
                <a:t> </a:t>
              </a:r>
              <a:r>
                <a:rPr lang="en-US" sz="1050" dirty="0">
                  <a:latin typeface="Palatino Linotype" panose="02040502050505030304" pitchFamily="18" charset="0"/>
                </a:rPr>
                <a:t>= 0 kV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 rot="21269607">
              <a:off x="5626120" y="2161897"/>
              <a:ext cx="562528" cy="242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743505" y="871398"/>
            <a:ext cx="1236035" cy="939575"/>
            <a:chOff x="3107000" y="1143129"/>
            <a:chExt cx="1415714" cy="985616"/>
          </a:xfrm>
        </p:grpSpPr>
        <p:pic>
          <p:nvPicPr>
            <p:cNvPr id="35" name="Content Placeholder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4"/>
            <a:stretch/>
          </p:blipFill>
          <p:spPr>
            <a:xfrm>
              <a:off x="3107000" y="1143129"/>
              <a:ext cx="1415714" cy="98556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 cmpd="sng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6" name="TextBox 2"/>
            <p:cNvSpPr txBox="1"/>
            <p:nvPr/>
          </p:nvSpPr>
          <p:spPr>
            <a:xfrm rot="21215874">
              <a:off x="3779925" y="1789744"/>
              <a:ext cx="650321" cy="339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 e/s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224763" y="690473"/>
            <a:ext cx="1184045" cy="884607"/>
            <a:chOff x="5598998" y="512159"/>
            <a:chExt cx="1431667" cy="907668"/>
          </a:xfrm>
        </p:grpSpPr>
        <p:pic>
          <p:nvPicPr>
            <p:cNvPr id="32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951" y="512159"/>
              <a:ext cx="1415714" cy="9076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4" name="TextBox 28"/>
            <p:cNvSpPr txBox="1"/>
            <p:nvPr/>
          </p:nvSpPr>
          <p:spPr>
            <a:xfrm rot="21150749">
              <a:off x="5598998" y="563539"/>
              <a:ext cx="8062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10</a:t>
              </a:r>
              <a:r>
                <a:rPr lang="en-US" sz="1500" b="1" baseline="300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10</a:t>
              </a:r>
              <a:r>
                <a:rPr lang="en-US" sz="1500" b="1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e/s</a:t>
              </a:r>
            </a:p>
          </p:txBody>
        </p:sp>
      </p:grpSp>
      <p:pic>
        <p:nvPicPr>
          <p:cNvPr id="45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4061895" y="1790762"/>
            <a:ext cx="345300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id="{83DA2705-6B5B-F645-B7B6-C6B7A3BC0069}"/>
              </a:ext>
            </a:extLst>
          </p:cNvPr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5467" y="1582633"/>
            <a:ext cx="782231" cy="75653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7" name="TextBox 21">
            <a:extLst>
              <a:ext uri="{FF2B5EF4-FFF2-40B4-BE49-F238E27FC236}">
                <a16:creationId xmlns:a16="http://schemas.microsoft.com/office/drawing/2014/main" id="{A3DDA911-E594-6E40-B41B-8601593DB6A3}"/>
              </a:ext>
            </a:extLst>
          </p:cNvPr>
          <p:cNvSpPr txBox="1"/>
          <p:nvPr/>
        </p:nvSpPr>
        <p:spPr>
          <a:xfrm rot="572314">
            <a:off x="7725240" y="1726536"/>
            <a:ext cx="829124" cy="4154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</a:bodyPr>
          <a:lstStyle/>
          <a:p>
            <a:r>
              <a:rPr lang="en-US" sz="700" dirty="0">
                <a:solidFill>
                  <a:schemeClr val="bg1"/>
                </a:solidFill>
                <a:latin typeface="Palatino Linotype" panose="02040502050505030304" pitchFamily="18" charset="0"/>
              </a:rPr>
              <a:t>Detector:</a:t>
            </a:r>
          </a:p>
          <a:p>
            <a:r>
              <a:rPr lang="en-US" sz="700" dirty="0">
                <a:solidFill>
                  <a:schemeClr val="bg1"/>
                </a:solidFill>
                <a:latin typeface="Palatino Linotype" panose="02040502050505030304" pitchFamily="18" charset="0"/>
              </a:rPr>
              <a:t>- Integral</a:t>
            </a:r>
          </a:p>
          <a:p>
            <a:r>
              <a:rPr lang="en-US" sz="700" dirty="0">
                <a:solidFill>
                  <a:schemeClr val="bg1"/>
                </a:solidFill>
                <a:latin typeface="Palatino Linotype" panose="02040502050505030304" pitchFamily="18" charset="0"/>
              </a:rPr>
              <a:t>- differential </a:t>
            </a:r>
          </a:p>
        </p:txBody>
      </p:sp>
      <p:pic>
        <p:nvPicPr>
          <p:cNvPr id="48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8544118" y="1581822"/>
            <a:ext cx="345300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8573650" y="1877529"/>
            <a:ext cx="325177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8662479" y="2177785"/>
            <a:ext cx="345300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noProof="0" dirty="0">
                <a:solidFill>
                  <a:srgbClr val="0070C0"/>
                </a:solidFill>
              </a:rPr>
              <a:t>KATRIN - Challenge</a:t>
            </a:r>
            <a:endParaRPr lang="en-US" sz="3200" b="0" noProof="0" dirty="0"/>
          </a:p>
        </p:txBody>
      </p:sp>
      <p:sp>
        <p:nvSpPr>
          <p:cNvPr id="38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39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8263570" y="1240244"/>
            <a:ext cx="325177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8682961" y="1244686"/>
            <a:ext cx="325177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7844179" y="1225176"/>
            <a:ext cx="325177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4" b="-17637"/>
          <a:stretch/>
        </p:blipFill>
        <p:spPr bwMode="auto">
          <a:xfrm>
            <a:off x="8280067" y="2182335"/>
            <a:ext cx="325177" cy="2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0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12</a:t>
            </a:fld>
            <a:endParaRPr lang="cs-CZ"/>
          </a:p>
        </p:txBody>
      </p:sp>
      <p:sp>
        <p:nvSpPr>
          <p:cNvPr id="2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Agenda</a:t>
            </a:r>
            <a:endParaRPr lang="en-US" sz="3200" b="0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419622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Motivation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TRISTAN detector system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Conclusions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372200" y="1335199"/>
            <a:ext cx="2771800" cy="1787418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5093371" y="224264"/>
            <a:ext cx="2664296" cy="1242350"/>
            <a:chOff x="-264978" y="67382"/>
            <a:chExt cx="10079181" cy="4699881"/>
          </a:xfrm>
        </p:grpSpPr>
        <p:pic>
          <p:nvPicPr>
            <p:cNvPr id="38" name="Content Placeholder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64978" y="1841183"/>
              <a:ext cx="2926080" cy="2926080"/>
            </a:xfrm>
            <a:prstGeom prst="ellipse">
              <a:avLst/>
            </a:prstGeom>
            <a:solidFill>
              <a:schemeClr val="bg1"/>
            </a:solidFill>
            <a:ln w="41275"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67382"/>
              <a:ext cx="4838290" cy="469988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0" name="Group 12"/>
            <p:cNvGrpSpPr/>
            <p:nvPr/>
          </p:nvGrpSpPr>
          <p:grpSpPr>
            <a:xfrm>
              <a:off x="6888123" y="599815"/>
              <a:ext cx="2926080" cy="2926080"/>
              <a:chOff x="8103669" y="2610757"/>
              <a:chExt cx="2926080" cy="2926080"/>
            </a:xfrm>
          </p:grpSpPr>
          <p:pic>
            <p:nvPicPr>
              <p:cNvPr id="43" name="Content Placeholder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>
                <a:off x="8103669" y="2610757"/>
                <a:ext cx="2926080" cy="2926080"/>
              </a:xfrm>
              <a:prstGeom prst="ellipse">
                <a:avLst/>
              </a:prstGeom>
              <a:solidFill>
                <a:schemeClr val="bg1"/>
              </a:solidFill>
              <a:ln w="41275" cap="rnd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Grafik 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8663">
                <a:off x="9967627" y="2785405"/>
                <a:ext cx="460617" cy="460617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Grafik 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01" t="60220" r="34149"/>
              <a:stretch/>
            </p:blipFill>
            <p:spPr>
              <a:xfrm>
                <a:off x="10132751" y="4887153"/>
                <a:ext cx="362293" cy="422029"/>
              </a:xfrm>
              <a:prstGeom prst="rect">
                <a:avLst/>
              </a:prstGeom>
            </p:spPr>
          </p:pic>
          <p:pic>
            <p:nvPicPr>
              <p:cNvPr id="46" name="Grafik 7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0159" y="5149201"/>
                <a:ext cx="499941" cy="319962"/>
              </a:xfrm>
              <a:prstGeom prst="rect">
                <a:avLst/>
              </a:prstGeom>
            </p:spPr>
          </p:pic>
        </p:grp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212636"/>
            <a:ext cx="3889747" cy="1647492"/>
          </a:xfrm>
          <a:prstGeom prst="rect">
            <a:avLst/>
          </a:prstGeom>
        </p:spPr>
      </p:pic>
      <p:sp>
        <p:nvSpPr>
          <p:cNvPr id="2" name="Zástupný symbol pro datum 6">
            <a:extLst>
              <a:ext uri="{FF2B5EF4-FFF2-40B4-BE49-F238E27FC236}">
                <a16:creationId xmlns:a16="http://schemas.microsoft.com/office/drawing/2014/main" id="{44720C13-3183-57AD-64CF-604195D8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46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0D5C0789-333F-BA92-0C69-8E1CCAC9A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85" y="713748"/>
            <a:ext cx="1837079" cy="149864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13</a:t>
            </a:fld>
            <a:endParaRPr lang="cs-CZ"/>
          </a:p>
        </p:txBody>
      </p:sp>
      <p:sp>
        <p:nvSpPr>
          <p:cNvPr id="28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1" y="804007"/>
            <a:ext cx="5313223" cy="227179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0035A0"/>
                </a:solidFill>
              </a:rPr>
              <a:t>Silicon drift detector </a:t>
            </a:r>
            <a:r>
              <a:rPr lang="en-US" dirty="0">
                <a:latin typeface="Palatino Linotype" panose="02040502050505030304" pitchFamily="18" charset="0"/>
              </a:rPr>
              <a:t>(SDD) technology</a:t>
            </a:r>
          </a:p>
          <a:p>
            <a:pPr lvl="1">
              <a:buFont typeface="Wingdings" pitchFamily="2" charset="2"/>
              <a:buChar char="ü"/>
            </a:pPr>
            <a:r>
              <a:rPr lang="en-US" sz="1700" dirty="0"/>
              <a:t>Handling of high rates (100 </a:t>
            </a:r>
            <a:r>
              <a:rPr lang="en-US" sz="1700" dirty="0" err="1"/>
              <a:t>kcps</a:t>
            </a:r>
            <a:r>
              <a:rPr lang="en-US" sz="1700" dirty="0"/>
              <a:t>/pixel)</a:t>
            </a:r>
          </a:p>
          <a:p>
            <a:pPr lvl="1">
              <a:buFont typeface="Wingdings" pitchFamily="2" charset="2"/>
              <a:buChar char="ü"/>
            </a:pPr>
            <a:r>
              <a:rPr lang="en-US" sz="1700" dirty="0"/>
              <a:t>Excellent energy resolution (300 eV at 20 keV)</a:t>
            </a:r>
          </a:p>
          <a:p>
            <a:r>
              <a:rPr lang="en-US" dirty="0">
                <a:latin typeface="Palatino Linotype" panose="02040502050505030304" pitchFamily="18" charset="0"/>
              </a:rPr>
              <a:t>Novelty: 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application to </a:t>
            </a:r>
            <a:r>
              <a:rPr lang="el-GR" dirty="0">
                <a:solidFill>
                  <a:srgbClr val="0035A0"/>
                </a:solidFill>
                <a:latin typeface="Palatino Linotype" panose="02040502050505030304" pitchFamily="18" charset="0"/>
              </a:rPr>
              <a:t>β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-spectroscopy</a:t>
            </a:r>
          </a:p>
        </p:txBody>
      </p:sp>
      <p:sp>
        <p:nvSpPr>
          <p:cNvPr id="10" name="Rechteck 9"/>
          <p:cNvSpPr/>
          <p:nvPr/>
        </p:nvSpPr>
        <p:spPr>
          <a:xfrm>
            <a:off x="7479558" y="1406333"/>
            <a:ext cx="253255" cy="373329"/>
          </a:xfrm>
          <a:custGeom>
            <a:avLst/>
            <a:gdLst>
              <a:gd name="connsiteX0" fmla="*/ 0 w 298025"/>
              <a:gd name="connsiteY0" fmla="*/ 0 h 360041"/>
              <a:gd name="connsiteX1" fmla="*/ 298025 w 298025"/>
              <a:gd name="connsiteY1" fmla="*/ 0 h 360041"/>
              <a:gd name="connsiteX2" fmla="*/ 298025 w 298025"/>
              <a:gd name="connsiteY2" fmla="*/ 360041 h 360041"/>
              <a:gd name="connsiteX3" fmla="*/ 0 w 298025"/>
              <a:gd name="connsiteY3" fmla="*/ 360041 h 360041"/>
              <a:gd name="connsiteX4" fmla="*/ 0 w 298025"/>
              <a:gd name="connsiteY4" fmla="*/ 0 h 360041"/>
              <a:gd name="connsiteX0" fmla="*/ 21772 w 298025"/>
              <a:gd name="connsiteY0" fmla="*/ 0 h 378184"/>
              <a:gd name="connsiteX1" fmla="*/ 298025 w 298025"/>
              <a:gd name="connsiteY1" fmla="*/ 18143 h 378184"/>
              <a:gd name="connsiteX2" fmla="*/ 298025 w 298025"/>
              <a:gd name="connsiteY2" fmla="*/ 378184 h 378184"/>
              <a:gd name="connsiteX3" fmla="*/ 0 w 298025"/>
              <a:gd name="connsiteY3" fmla="*/ 378184 h 378184"/>
              <a:gd name="connsiteX4" fmla="*/ 21772 w 298025"/>
              <a:gd name="connsiteY4" fmla="*/ 0 h 378184"/>
              <a:gd name="connsiteX0" fmla="*/ 0 w 276253"/>
              <a:gd name="connsiteY0" fmla="*/ 0 h 378184"/>
              <a:gd name="connsiteX1" fmla="*/ 276253 w 276253"/>
              <a:gd name="connsiteY1" fmla="*/ 18143 h 378184"/>
              <a:gd name="connsiteX2" fmla="*/ 276253 w 276253"/>
              <a:gd name="connsiteY2" fmla="*/ 378184 h 378184"/>
              <a:gd name="connsiteX3" fmla="*/ 18143 w 276253"/>
              <a:gd name="connsiteY3" fmla="*/ 338269 h 378184"/>
              <a:gd name="connsiteX4" fmla="*/ 0 w 276253"/>
              <a:gd name="connsiteY4" fmla="*/ 0 h 378184"/>
              <a:gd name="connsiteX0" fmla="*/ 0 w 276253"/>
              <a:gd name="connsiteY0" fmla="*/ 0 h 378184"/>
              <a:gd name="connsiteX1" fmla="*/ 254482 w 276253"/>
              <a:gd name="connsiteY1" fmla="*/ 7257 h 378184"/>
              <a:gd name="connsiteX2" fmla="*/ 276253 w 276253"/>
              <a:gd name="connsiteY2" fmla="*/ 378184 h 378184"/>
              <a:gd name="connsiteX3" fmla="*/ 18143 w 276253"/>
              <a:gd name="connsiteY3" fmla="*/ 338269 h 378184"/>
              <a:gd name="connsiteX4" fmla="*/ 0 w 276253"/>
              <a:gd name="connsiteY4" fmla="*/ 0 h 378184"/>
              <a:gd name="connsiteX0" fmla="*/ 0 w 261739"/>
              <a:gd name="connsiteY0" fmla="*/ 0 h 389070"/>
              <a:gd name="connsiteX1" fmla="*/ 254482 w 261739"/>
              <a:gd name="connsiteY1" fmla="*/ 7257 h 389070"/>
              <a:gd name="connsiteX2" fmla="*/ 261739 w 261739"/>
              <a:gd name="connsiteY2" fmla="*/ 389070 h 389070"/>
              <a:gd name="connsiteX3" fmla="*/ 18143 w 261739"/>
              <a:gd name="connsiteY3" fmla="*/ 338269 h 389070"/>
              <a:gd name="connsiteX4" fmla="*/ 0 w 261739"/>
              <a:gd name="connsiteY4" fmla="*/ 0 h 389070"/>
              <a:gd name="connsiteX0" fmla="*/ 0 w 261739"/>
              <a:gd name="connsiteY0" fmla="*/ 0 h 389070"/>
              <a:gd name="connsiteX1" fmla="*/ 254482 w 261739"/>
              <a:gd name="connsiteY1" fmla="*/ 47171 h 389070"/>
              <a:gd name="connsiteX2" fmla="*/ 261739 w 261739"/>
              <a:gd name="connsiteY2" fmla="*/ 389070 h 389070"/>
              <a:gd name="connsiteX3" fmla="*/ 18143 w 261739"/>
              <a:gd name="connsiteY3" fmla="*/ 338269 h 389070"/>
              <a:gd name="connsiteX4" fmla="*/ 0 w 261739"/>
              <a:gd name="connsiteY4" fmla="*/ 0 h 389070"/>
              <a:gd name="connsiteX0" fmla="*/ 0 w 261739"/>
              <a:gd name="connsiteY0" fmla="*/ 0 h 389070"/>
              <a:gd name="connsiteX1" fmla="*/ 254482 w 261739"/>
              <a:gd name="connsiteY1" fmla="*/ 47171 h 389070"/>
              <a:gd name="connsiteX2" fmla="*/ 261739 w 261739"/>
              <a:gd name="connsiteY2" fmla="*/ 389070 h 389070"/>
              <a:gd name="connsiteX3" fmla="*/ 47171 w 261739"/>
              <a:gd name="connsiteY3" fmla="*/ 338269 h 389070"/>
              <a:gd name="connsiteX4" fmla="*/ 0 w 261739"/>
              <a:gd name="connsiteY4" fmla="*/ 0 h 389070"/>
              <a:gd name="connsiteX0" fmla="*/ 0 w 236339"/>
              <a:gd name="connsiteY0" fmla="*/ 0 h 389070"/>
              <a:gd name="connsiteX1" fmla="*/ 229082 w 236339"/>
              <a:gd name="connsiteY1" fmla="*/ 47171 h 389070"/>
              <a:gd name="connsiteX2" fmla="*/ 236339 w 236339"/>
              <a:gd name="connsiteY2" fmla="*/ 389070 h 389070"/>
              <a:gd name="connsiteX3" fmla="*/ 21771 w 236339"/>
              <a:gd name="connsiteY3" fmla="*/ 338269 h 389070"/>
              <a:gd name="connsiteX4" fmla="*/ 0 w 236339"/>
              <a:gd name="connsiteY4" fmla="*/ 0 h 389070"/>
              <a:gd name="connsiteX0" fmla="*/ 0 w 236339"/>
              <a:gd name="connsiteY0" fmla="*/ 0 h 399956"/>
              <a:gd name="connsiteX1" fmla="*/ 229082 w 236339"/>
              <a:gd name="connsiteY1" fmla="*/ 47171 h 399956"/>
              <a:gd name="connsiteX2" fmla="*/ 236339 w 236339"/>
              <a:gd name="connsiteY2" fmla="*/ 399956 h 399956"/>
              <a:gd name="connsiteX3" fmla="*/ 21771 w 236339"/>
              <a:gd name="connsiteY3" fmla="*/ 338269 h 399956"/>
              <a:gd name="connsiteX4" fmla="*/ 0 w 236339"/>
              <a:gd name="connsiteY4" fmla="*/ 0 h 399956"/>
              <a:gd name="connsiteX0" fmla="*/ 0 w 236339"/>
              <a:gd name="connsiteY0" fmla="*/ 0 h 399956"/>
              <a:gd name="connsiteX1" fmla="*/ 232710 w 236339"/>
              <a:gd name="connsiteY1" fmla="*/ 47171 h 399956"/>
              <a:gd name="connsiteX2" fmla="*/ 236339 w 236339"/>
              <a:gd name="connsiteY2" fmla="*/ 399956 h 399956"/>
              <a:gd name="connsiteX3" fmla="*/ 21771 w 236339"/>
              <a:gd name="connsiteY3" fmla="*/ 338269 h 399956"/>
              <a:gd name="connsiteX4" fmla="*/ 0 w 236339"/>
              <a:gd name="connsiteY4" fmla="*/ 0 h 399956"/>
              <a:gd name="connsiteX0" fmla="*/ 0 w 236339"/>
              <a:gd name="connsiteY0" fmla="*/ 0 h 399956"/>
              <a:gd name="connsiteX1" fmla="*/ 232710 w 236339"/>
              <a:gd name="connsiteY1" fmla="*/ 47171 h 399956"/>
              <a:gd name="connsiteX2" fmla="*/ 236339 w 236339"/>
              <a:gd name="connsiteY2" fmla="*/ 399956 h 399956"/>
              <a:gd name="connsiteX3" fmla="*/ 21771 w 236339"/>
              <a:gd name="connsiteY3" fmla="*/ 332624 h 399956"/>
              <a:gd name="connsiteX4" fmla="*/ 0 w 236339"/>
              <a:gd name="connsiteY4" fmla="*/ 0 h 399956"/>
              <a:gd name="connsiteX0" fmla="*/ 0 w 236339"/>
              <a:gd name="connsiteY0" fmla="*/ 0 h 384861"/>
              <a:gd name="connsiteX1" fmla="*/ 232710 w 236339"/>
              <a:gd name="connsiteY1" fmla="*/ 32076 h 384861"/>
              <a:gd name="connsiteX2" fmla="*/ 236339 w 236339"/>
              <a:gd name="connsiteY2" fmla="*/ 384861 h 384861"/>
              <a:gd name="connsiteX3" fmla="*/ 21771 w 236339"/>
              <a:gd name="connsiteY3" fmla="*/ 317529 h 384861"/>
              <a:gd name="connsiteX4" fmla="*/ 0 w 236339"/>
              <a:gd name="connsiteY4" fmla="*/ 0 h 384861"/>
              <a:gd name="connsiteX0" fmla="*/ 0 w 236339"/>
              <a:gd name="connsiteY0" fmla="*/ 0 h 384861"/>
              <a:gd name="connsiteX1" fmla="*/ 232710 w 236339"/>
              <a:gd name="connsiteY1" fmla="*/ 54718 h 384861"/>
              <a:gd name="connsiteX2" fmla="*/ 236339 w 236339"/>
              <a:gd name="connsiteY2" fmla="*/ 384861 h 384861"/>
              <a:gd name="connsiteX3" fmla="*/ 21771 w 236339"/>
              <a:gd name="connsiteY3" fmla="*/ 317529 h 384861"/>
              <a:gd name="connsiteX4" fmla="*/ 0 w 236339"/>
              <a:gd name="connsiteY4" fmla="*/ 0 h 384861"/>
              <a:gd name="connsiteX0" fmla="*/ 0 w 236339"/>
              <a:gd name="connsiteY0" fmla="*/ 0 h 384861"/>
              <a:gd name="connsiteX1" fmla="*/ 232710 w 236339"/>
              <a:gd name="connsiteY1" fmla="*/ 54718 h 384861"/>
              <a:gd name="connsiteX2" fmla="*/ 236339 w 236339"/>
              <a:gd name="connsiteY2" fmla="*/ 384861 h 384861"/>
              <a:gd name="connsiteX3" fmla="*/ 11104 w 236339"/>
              <a:gd name="connsiteY3" fmla="*/ 351492 h 384861"/>
              <a:gd name="connsiteX4" fmla="*/ 0 w 236339"/>
              <a:gd name="connsiteY4" fmla="*/ 0 h 384861"/>
              <a:gd name="connsiteX0" fmla="*/ 0 w 236339"/>
              <a:gd name="connsiteY0" fmla="*/ 0 h 369766"/>
              <a:gd name="connsiteX1" fmla="*/ 232710 w 236339"/>
              <a:gd name="connsiteY1" fmla="*/ 39623 h 369766"/>
              <a:gd name="connsiteX2" fmla="*/ 236339 w 236339"/>
              <a:gd name="connsiteY2" fmla="*/ 369766 h 369766"/>
              <a:gd name="connsiteX3" fmla="*/ 11104 w 236339"/>
              <a:gd name="connsiteY3" fmla="*/ 336397 h 369766"/>
              <a:gd name="connsiteX4" fmla="*/ 0 w 236339"/>
              <a:gd name="connsiteY4" fmla="*/ 0 h 36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339" h="369766">
                <a:moveTo>
                  <a:pt x="0" y="0"/>
                </a:moveTo>
                <a:cubicBezTo>
                  <a:pt x="77570" y="15724"/>
                  <a:pt x="155140" y="23899"/>
                  <a:pt x="232710" y="39623"/>
                </a:cubicBezTo>
                <a:cubicBezTo>
                  <a:pt x="233920" y="157218"/>
                  <a:pt x="235129" y="252171"/>
                  <a:pt x="236339" y="369766"/>
                </a:cubicBezTo>
                <a:lnTo>
                  <a:pt x="11104" y="336397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23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 rot="1685344">
            <a:off x="6102495" y="1217090"/>
            <a:ext cx="1896656" cy="2025036"/>
          </a:xfrm>
          <a:custGeom>
            <a:avLst/>
            <a:gdLst>
              <a:gd name="connsiteX0" fmla="*/ 0 w 1231583"/>
              <a:gd name="connsiteY0" fmla="*/ 1189615 h 1189615"/>
              <a:gd name="connsiteX1" fmla="*/ 520147 w 1231583"/>
              <a:gd name="connsiteY1" fmla="*/ 0 h 1189615"/>
              <a:gd name="connsiteX2" fmla="*/ 711436 w 1231583"/>
              <a:gd name="connsiteY2" fmla="*/ 0 h 1189615"/>
              <a:gd name="connsiteX3" fmla="*/ 1231583 w 1231583"/>
              <a:gd name="connsiteY3" fmla="*/ 1189615 h 1189615"/>
              <a:gd name="connsiteX4" fmla="*/ 0 w 1231583"/>
              <a:gd name="connsiteY4" fmla="*/ 1189615 h 1189615"/>
              <a:gd name="connsiteX0" fmla="*/ 0 w 1231583"/>
              <a:gd name="connsiteY0" fmla="*/ 1189615 h 1189615"/>
              <a:gd name="connsiteX1" fmla="*/ 520147 w 1231583"/>
              <a:gd name="connsiteY1" fmla="*/ 0 h 1189615"/>
              <a:gd name="connsiteX2" fmla="*/ 1023956 w 1231583"/>
              <a:gd name="connsiteY2" fmla="*/ 1155 h 1189615"/>
              <a:gd name="connsiteX3" fmla="*/ 1231583 w 1231583"/>
              <a:gd name="connsiteY3" fmla="*/ 1189615 h 1189615"/>
              <a:gd name="connsiteX4" fmla="*/ 0 w 1231583"/>
              <a:gd name="connsiteY4" fmla="*/ 1189615 h 1189615"/>
              <a:gd name="connsiteX0" fmla="*/ 0 w 1231583"/>
              <a:gd name="connsiteY0" fmla="*/ 1188460 h 1188460"/>
              <a:gd name="connsiteX1" fmla="*/ 793347 w 1231583"/>
              <a:gd name="connsiteY1" fmla="*/ 88164 h 1188460"/>
              <a:gd name="connsiteX2" fmla="*/ 1023956 w 1231583"/>
              <a:gd name="connsiteY2" fmla="*/ 0 h 1188460"/>
              <a:gd name="connsiteX3" fmla="*/ 1231583 w 1231583"/>
              <a:gd name="connsiteY3" fmla="*/ 1188460 h 1188460"/>
              <a:gd name="connsiteX4" fmla="*/ 0 w 1231583"/>
              <a:gd name="connsiteY4" fmla="*/ 1188460 h 1188460"/>
              <a:gd name="connsiteX0" fmla="*/ 0 w 1231583"/>
              <a:gd name="connsiteY0" fmla="*/ 1188460 h 1188460"/>
              <a:gd name="connsiteX1" fmla="*/ 783380 w 1231583"/>
              <a:gd name="connsiteY1" fmla="*/ 69491 h 1188460"/>
              <a:gd name="connsiteX2" fmla="*/ 1023956 w 1231583"/>
              <a:gd name="connsiteY2" fmla="*/ 0 h 1188460"/>
              <a:gd name="connsiteX3" fmla="*/ 1231583 w 1231583"/>
              <a:gd name="connsiteY3" fmla="*/ 1188460 h 1188460"/>
              <a:gd name="connsiteX4" fmla="*/ 0 w 1231583"/>
              <a:gd name="connsiteY4" fmla="*/ 1188460 h 1188460"/>
              <a:gd name="connsiteX0" fmla="*/ 0 w 1272413"/>
              <a:gd name="connsiteY0" fmla="*/ 1219848 h 1219848"/>
              <a:gd name="connsiteX1" fmla="*/ 824210 w 1272413"/>
              <a:gd name="connsiteY1" fmla="*/ 69491 h 1219848"/>
              <a:gd name="connsiteX2" fmla="*/ 1064786 w 1272413"/>
              <a:gd name="connsiteY2" fmla="*/ 0 h 1219848"/>
              <a:gd name="connsiteX3" fmla="*/ 1272413 w 1272413"/>
              <a:gd name="connsiteY3" fmla="*/ 1188460 h 1219848"/>
              <a:gd name="connsiteX4" fmla="*/ 0 w 1272413"/>
              <a:gd name="connsiteY4" fmla="*/ 1219848 h 1219848"/>
              <a:gd name="connsiteX0" fmla="*/ 0 w 1259468"/>
              <a:gd name="connsiteY0" fmla="*/ 1219848 h 1219848"/>
              <a:gd name="connsiteX1" fmla="*/ 824210 w 1259468"/>
              <a:gd name="connsiteY1" fmla="*/ 69491 h 1219848"/>
              <a:gd name="connsiteX2" fmla="*/ 1064786 w 1259468"/>
              <a:gd name="connsiteY2" fmla="*/ 0 h 1219848"/>
              <a:gd name="connsiteX3" fmla="*/ 1259468 w 1259468"/>
              <a:gd name="connsiteY3" fmla="*/ 1200168 h 1219848"/>
              <a:gd name="connsiteX4" fmla="*/ 0 w 1259468"/>
              <a:gd name="connsiteY4" fmla="*/ 1219848 h 1219848"/>
              <a:gd name="connsiteX0" fmla="*/ 0 w 1864384"/>
              <a:gd name="connsiteY0" fmla="*/ 1219848 h 2225704"/>
              <a:gd name="connsiteX1" fmla="*/ 824210 w 1864384"/>
              <a:gd name="connsiteY1" fmla="*/ 69491 h 2225704"/>
              <a:gd name="connsiteX2" fmla="*/ 1064786 w 1864384"/>
              <a:gd name="connsiteY2" fmla="*/ 0 h 2225704"/>
              <a:gd name="connsiteX3" fmla="*/ 1864384 w 1864384"/>
              <a:gd name="connsiteY3" fmla="*/ 2225704 h 2225704"/>
              <a:gd name="connsiteX4" fmla="*/ 0 w 1864384"/>
              <a:gd name="connsiteY4" fmla="*/ 1219848 h 2225704"/>
              <a:gd name="connsiteX0" fmla="*/ 0 w 1864384"/>
              <a:gd name="connsiteY0" fmla="*/ 1219848 h 2225704"/>
              <a:gd name="connsiteX1" fmla="*/ 824210 w 1864384"/>
              <a:gd name="connsiteY1" fmla="*/ 69491 h 2225704"/>
              <a:gd name="connsiteX2" fmla="*/ 1064786 w 1864384"/>
              <a:gd name="connsiteY2" fmla="*/ 0 h 2225704"/>
              <a:gd name="connsiteX3" fmla="*/ 1194729 w 1864384"/>
              <a:gd name="connsiteY3" fmla="*/ 372955 h 2225704"/>
              <a:gd name="connsiteX4" fmla="*/ 1864384 w 1864384"/>
              <a:gd name="connsiteY4" fmla="*/ 2225704 h 2225704"/>
              <a:gd name="connsiteX5" fmla="*/ 0 w 1864384"/>
              <a:gd name="connsiteY5" fmla="*/ 1219848 h 2225704"/>
              <a:gd name="connsiteX0" fmla="*/ 0 w 1864384"/>
              <a:gd name="connsiteY0" fmla="*/ 1219848 h 2225704"/>
              <a:gd name="connsiteX1" fmla="*/ 824210 w 1864384"/>
              <a:gd name="connsiteY1" fmla="*/ 69491 h 2225704"/>
              <a:gd name="connsiteX2" fmla="*/ 1064786 w 1864384"/>
              <a:gd name="connsiteY2" fmla="*/ 0 h 2225704"/>
              <a:gd name="connsiteX3" fmla="*/ 1233773 w 1864384"/>
              <a:gd name="connsiteY3" fmla="*/ 315100 h 2225704"/>
              <a:gd name="connsiteX4" fmla="*/ 1864384 w 1864384"/>
              <a:gd name="connsiteY4" fmla="*/ 2225704 h 2225704"/>
              <a:gd name="connsiteX5" fmla="*/ 0 w 1864384"/>
              <a:gd name="connsiteY5" fmla="*/ 1219848 h 2225704"/>
              <a:gd name="connsiteX0" fmla="*/ 0 w 1896656"/>
              <a:gd name="connsiteY0" fmla="*/ 1219848 h 2221436"/>
              <a:gd name="connsiteX1" fmla="*/ 824210 w 1896656"/>
              <a:gd name="connsiteY1" fmla="*/ 69491 h 2221436"/>
              <a:gd name="connsiteX2" fmla="*/ 1064786 w 1896656"/>
              <a:gd name="connsiteY2" fmla="*/ 0 h 2221436"/>
              <a:gd name="connsiteX3" fmla="*/ 1233773 w 1896656"/>
              <a:gd name="connsiteY3" fmla="*/ 315100 h 2221436"/>
              <a:gd name="connsiteX4" fmla="*/ 1896656 w 1896656"/>
              <a:gd name="connsiteY4" fmla="*/ 2221436 h 2221436"/>
              <a:gd name="connsiteX5" fmla="*/ 0 w 1896656"/>
              <a:gd name="connsiteY5" fmla="*/ 1219848 h 2221436"/>
              <a:gd name="connsiteX0" fmla="*/ 0 w 1896656"/>
              <a:gd name="connsiteY0" fmla="*/ 1246757 h 2248345"/>
              <a:gd name="connsiteX1" fmla="*/ 824210 w 1896656"/>
              <a:gd name="connsiteY1" fmla="*/ 96400 h 2248345"/>
              <a:gd name="connsiteX2" fmla="*/ 1115204 w 1896656"/>
              <a:gd name="connsiteY2" fmla="*/ 0 h 2248345"/>
              <a:gd name="connsiteX3" fmla="*/ 1233773 w 1896656"/>
              <a:gd name="connsiteY3" fmla="*/ 342009 h 2248345"/>
              <a:gd name="connsiteX4" fmla="*/ 1896656 w 1896656"/>
              <a:gd name="connsiteY4" fmla="*/ 2248345 h 2248345"/>
              <a:gd name="connsiteX5" fmla="*/ 0 w 1896656"/>
              <a:gd name="connsiteY5" fmla="*/ 1246757 h 2248345"/>
              <a:gd name="connsiteX0" fmla="*/ 0 w 1896656"/>
              <a:gd name="connsiteY0" fmla="*/ 1246757 h 2248345"/>
              <a:gd name="connsiteX1" fmla="*/ 824210 w 1896656"/>
              <a:gd name="connsiteY1" fmla="*/ 96400 h 2248345"/>
              <a:gd name="connsiteX2" fmla="*/ 1115204 w 1896656"/>
              <a:gd name="connsiteY2" fmla="*/ 0 h 2248345"/>
              <a:gd name="connsiteX3" fmla="*/ 1277016 w 1896656"/>
              <a:gd name="connsiteY3" fmla="*/ 301656 h 2248345"/>
              <a:gd name="connsiteX4" fmla="*/ 1896656 w 1896656"/>
              <a:gd name="connsiteY4" fmla="*/ 2248345 h 2248345"/>
              <a:gd name="connsiteX5" fmla="*/ 0 w 1896656"/>
              <a:gd name="connsiteY5" fmla="*/ 1246757 h 2248345"/>
              <a:gd name="connsiteX0" fmla="*/ 0 w 1896656"/>
              <a:gd name="connsiteY0" fmla="*/ 1246757 h 2248345"/>
              <a:gd name="connsiteX1" fmla="*/ 879784 w 1896656"/>
              <a:gd name="connsiteY1" fmla="*/ 71059 h 2248345"/>
              <a:gd name="connsiteX2" fmla="*/ 1115204 w 1896656"/>
              <a:gd name="connsiteY2" fmla="*/ 0 h 2248345"/>
              <a:gd name="connsiteX3" fmla="*/ 1277016 w 1896656"/>
              <a:gd name="connsiteY3" fmla="*/ 301656 h 2248345"/>
              <a:gd name="connsiteX4" fmla="*/ 1896656 w 1896656"/>
              <a:gd name="connsiteY4" fmla="*/ 2248345 h 2248345"/>
              <a:gd name="connsiteX5" fmla="*/ 0 w 1896656"/>
              <a:gd name="connsiteY5" fmla="*/ 1246757 h 2248345"/>
              <a:gd name="connsiteX0" fmla="*/ 0 w 1896656"/>
              <a:gd name="connsiteY0" fmla="*/ 1246757 h 2248345"/>
              <a:gd name="connsiteX1" fmla="*/ 964098 w 1896656"/>
              <a:gd name="connsiteY1" fmla="*/ 234899 h 2248345"/>
              <a:gd name="connsiteX2" fmla="*/ 1115204 w 1896656"/>
              <a:gd name="connsiteY2" fmla="*/ 0 h 2248345"/>
              <a:gd name="connsiteX3" fmla="*/ 1277016 w 1896656"/>
              <a:gd name="connsiteY3" fmla="*/ 301656 h 2248345"/>
              <a:gd name="connsiteX4" fmla="*/ 1896656 w 1896656"/>
              <a:gd name="connsiteY4" fmla="*/ 2248345 h 2248345"/>
              <a:gd name="connsiteX5" fmla="*/ 0 w 1896656"/>
              <a:gd name="connsiteY5" fmla="*/ 1246757 h 2248345"/>
              <a:gd name="connsiteX0" fmla="*/ 0 w 1896656"/>
              <a:gd name="connsiteY0" fmla="*/ 1101972 h 2103560"/>
              <a:gd name="connsiteX1" fmla="*/ 964098 w 1896656"/>
              <a:gd name="connsiteY1" fmla="*/ 90114 h 2103560"/>
              <a:gd name="connsiteX2" fmla="*/ 1185393 w 1896656"/>
              <a:gd name="connsiteY2" fmla="*/ 0 h 2103560"/>
              <a:gd name="connsiteX3" fmla="*/ 1277016 w 1896656"/>
              <a:gd name="connsiteY3" fmla="*/ 156871 h 2103560"/>
              <a:gd name="connsiteX4" fmla="*/ 1896656 w 1896656"/>
              <a:gd name="connsiteY4" fmla="*/ 2103560 h 2103560"/>
              <a:gd name="connsiteX5" fmla="*/ 0 w 1896656"/>
              <a:gd name="connsiteY5" fmla="*/ 1101972 h 2103560"/>
              <a:gd name="connsiteX0" fmla="*/ 0 w 1896656"/>
              <a:gd name="connsiteY0" fmla="*/ 1101972 h 2103560"/>
              <a:gd name="connsiteX1" fmla="*/ 964098 w 1896656"/>
              <a:gd name="connsiteY1" fmla="*/ 90114 h 2103560"/>
              <a:gd name="connsiteX2" fmla="*/ 1185393 w 1896656"/>
              <a:gd name="connsiteY2" fmla="*/ 0 h 2103560"/>
              <a:gd name="connsiteX3" fmla="*/ 1343844 w 1896656"/>
              <a:gd name="connsiteY3" fmla="*/ 303516 h 2103560"/>
              <a:gd name="connsiteX4" fmla="*/ 1896656 w 1896656"/>
              <a:gd name="connsiteY4" fmla="*/ 2103560 h 2103560"/>
              <a:gd name="connsiteX5" fmla="*/ 0 w 1896656"/>
              <a:gd name="connsiteY5" fmla="*/ 1101972 h 2103560"/>
              <a:gd name="connsiteX0" fmla="*/ 0 w 1896656"/>
              <a:gd name="connsiteY0" fmla="*/ 1101972 h 2103560"/>
              <a:gd name="connsiteX1" fmla="*/ 954931 w 1896656"/>
              <a:gd name="connsiteY1" fmla="*/ 95187 h 2103560"/>
              <a:gd name="connsiteX2" fmla="*/ 1185393 w 1896656"/>
              <a:gd name="connsiteY2" fmla="*/ 0 h 2103560"/>
              <a:gd name="connsiteX3" fmla="*/ 1343844 w 1896656"/>
              <a:gd name="connsiteY3" fmla="*/ 303516 h 2103560"/>
              <a:gd name="connsiteX4" fmla="*/ 1896656 w 1896656"/>
              <a:gd name="connsiteY4" fmla="*/ 2103560 h 2103560"/>
              <a:gd name="connsiteX5" fmla="*/ 0 w 1896656"/>
              <a:gd name="connsiteY5" fmla="*/ 1101972 h 2103560"/>
              <a:gd name="connsiteX0" fmla="*/ 0 w 1896656"/>
              <a:gd name="connsiteY0" fmla="*/ 1098589 h 2100177"/>
              <a:gd name="connsiteX1" fmla="*/ 954931 w 1896656"/>
              <a:gd name="connsiteY1" fmla="*/ 91804 h 2100177"/>
              <a:gd name="connsiteX2" fmla="*/ 1179281 w 1896656"/>
              <a:gd name="connsiteY2" fmla="*/ 0 h 2100177"/>
              <a:gd name="connsiteX3" fmla="*/ 1343844 w 1896656"/>
              <a:gd name="connsiteY3" fmla="*/ 300133 h 2100177"/>
              <a:gd name="connsiteX4" fmla="*/ 1896656 w 1896656"/>
              <a:gd name="connsiteY4" fmla="*/ 2100177 h 2100177"/>
              <a:gd name="connsiteX5" fmla="*/ 0 w 1896656"/>
              <a:gd name="connsiteY5" fmla="*/ 1098589 h 2100177"/>
              <a:gd name="connsiteX0" fmla="*/ 0 w 1896656"/>
              <a:gd name="connsiteY0" fmla="*/ 1098589 h 2100177"/>
              <a:gd name="connsiteX1" fmla="*/ 954931 w 1896656"/>
              <a:gd name="connsiteY1" fmla="*/ 91804 h 2100177"/>
              <a:gd name="connsiteX2" fmla="*/ 1179281 w 1896656"/>
              <a:gd name="connsiteY2" fmla="*/ 0 h 2100177"/>
              <a:gd name="connsiteX3" fmla="*/ 1331622 w 1896656"/>
              <a:gd name="connsiteY3" fmla="*/ 306898 h 2100177"/>
              <a:gd name="connsiteX4" fmla="*/ 1896656 w 1896656"/>
              <a:gd name="connsiteY4" fmla="*/ 2100177 h 2100177"/>
              <a:gd name="connsiteX5" fmla="*/ 0 w 1896656"/>
              <a:gd name="connsiteY5" fmla="*/ 1098589 h 2100177"/>
              <a:gd name="connsiteX0" fmla="*/ 0 w 1896656"/>
              <a:gd name="connsiteY0" fmla="*/ 1098589 h 2100177"/>
              <a:gd name="connsiteX1" fmla="*/ 954931 w 1896656"/>
              <a:gd name="connsiteY1" fmla="*/ 91804 h 2100177"/>
              <a:gd name="connsiteX2" fmla="*/ 1179281 w 1896656"/>
              <a:gd name="connsiteY2" fmla="*/ 0 h 2100177"/>
              <a:gd name="connsiteX3" fmla="*/ 1328566 w 1896656"/>
              <a:gd name="connsiteY3" fmla="*/ 308590 h 2100177"/>
              <a:gd name="connsiteX4" fmla="*/ 1896656 w 1896656"/>
              <a:gd name="connsiteY4" fmla="*/ 2100177 h 2100177"/>
              <a:gd name="connsiteX5" fmla="*/ 0 w 1896656"/>
              <a:gd name="connsiteY5" fmla="*/ 1098589 h 2100177"/>
              <a:gd name="connsiteX0" fmla="*/ 0 w 1896656"/>
              <a:gd name="connsiteY0" fmla="*/ 1098589 h 2100177"/>
              <a:gd name="connsiteX1" fmla="*/ 954931 w 1896656"/>
              <a:gd name="connsiteY1" fmla="*/ 91804 h 2100177"/>
              <a:gd name="connsiteX2" fmla="*/ 1179281 w 1896656"/>
              <a:gd name="connsiteY2" fmla="*/ 0 h 2100177"/>
              <a:gd name="connsiteX3" fmla="*/ 1339364 w 1896656"/>
              <a:gd name="connsiteY3" fmla="*/ 306685 h 2100177"/>
              <a:gd name="connsiteX4" fmla="*/ 1896656 w 1896656"/>
              <a:gd name="connsiteY4" fmla="*/ 2100177 h 2100177"/>
              <a:gd name="connsiteX5" fmla="*/ 0 w 1896656"/>
              <a:gd name="connsiteY5" fmla="*/ 1098589 h 2100177"/>
              <a:gd name="connsiteX0" fmla="*/ 0 w 1896656"/>
              <a:gd name="connsiteY0" fmla="*/ 1098589 h 2100177"/>
              <a:gd name="connsiteX1" fmla="*/ 945352 w 1896656"/>
              <a:gd name="connsiteY1" fmla="*/ 80818 h 2100177"/>
              <a:gd name="connsiteX2" fmla="*/ 1179281 w 1896656"/>
              <a:gd name="connsiteY2" fmla="*/ 0 h 2100177"/>
              <a:gd name="connsiteX3" fmla="*/ 1339364 w 1896656"/>
              <a:gd name="connsiteY3" fmla="*/ 306685 h 2100177"/>
              <a:gd name="connsiteX4" fmla="*/ 1896656 w 1896656"/>
              <a:gd name="connsiteY4" fmla="*/ 2100177 h 2100177"/>
              <a:gd name="connsiteX5" fmla="*/ 0 w 1896656"/>
              <a:gd name="connsiteY5" fmla="*/ 1098589 h 210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6656" h="2100177">
                <a:moveTo>
                  <a:pt x="0" y="1098589"/>
                </a:moveTo>
                <a:lnTo>
                  <a:pt x="945352" y="80818"/>
                </a:lnTo>
                <a:lnTo>
                  <a:pt x="1179281" y="0"/>
                </a:lnTo>
                <a:lnTo>
                  <a:pt x="1339364" y="306685"/>
                </a:lnTo>
                <a:lnTo>
                  <a:pt x="1896656" y="2100177"/>
                </a:lnTo>
                <a:lnTo>
                  <a:pt x="0" y="1098589"/>
                </a:lnTo>
                <a:close/>
              </a:path>
            </a:pathLst>
          </a:cu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19201" r="43700" b="59799"/>
          <a:stretch/>
        </p:blipFill>
        <p:spPr>
          <a:xfrm rot="21437260">
            <a:off x="5976618" y="1890688"/>
            <a:ext cx="1686522" cy="158111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sp>
        <p:nvSpPr>
          <p:cNvPr id="22" name="Rechteck 9"/>
          <p:cNvSpPr/>
          <p:nvPr/>
        </p:nvSpPr>
        <p:spPr>
          <a:xfrm rot="858033">
            <a:off x="6495607" y="2540718"/>
            <a:ext cx="102321" cy="114752"/>
          </a:xfrm>
          <a:custGeom>
            <a:avLst/>
            <a:gdLst>
              <a:gd name="connsiteX0" fmla="*/ 0 w 298025"/>
              <a:gd name="connsiteY0" fmla="*/ 0 h 360041"/>
              <a:gd name="connsiteX1" fmla="*/ 298025 w 298025"/>
              <a:gd name="connsiteY1" fmla="*/ 0 h 360041"/>
              <a:gd name="connsiteX2" fmla="*/ 298025 w 298025"/>
              <a:gd name="connsiteY2" fmla="*/ 360041 h 360041"/>
              <a:gd name="connsiteX3" fmla="*/ 0 w 298025"/>
              <a:gd name="connsiteY3" fmla="*/ 360041 h 360041"/>
              <a:gd name="connsiteX4" fmla="*/ 0 w 298025"/>
              <a:gd name="connsiteY4" fmla="*/ 0 h 360041"/>
              <a:gd name="connsiteX0" fmla="*/ 21772 w 298025"/>
              <a:gd name="connsiteY0" fmla="*/ 0 h 378184"/>
              <a:gd name="connsiteX1" fmla="*/ 298025 w 298025"/>
              <a:gd name="connsiteY1" fmla="*/ 18143 h 378184"/>
              <a:gd name="connsiteX2" fmla="*/ 298025 w 298025"/>
              <a:gd name="connsiteY2" fmla="*/ 378184 h 378184"/>
              <a:gd name="connsiteX3" fmla="*/ 0 w 298025"/>
              <a:gd name="connsiteY3" fmla="*/ 378184 h 378184"/>
              <a:gd name="connsiteX4" fmla="*/ 21772 w 298025"/>
              <a:gd name="connsiteY4" fmla="*/ 0 h 378184"/>
              <a:gd name="connsiteX0" fmla="*/ 0 w 276253"/>
              <a:gd name="connsiteY0" fmla="*/ 0 h 378184"/>
              <a:gd name="connsiteX1" fmla="*/ 276253 w 276253"/>
              <a:gd name="connsiteY1" fmla="*/ 18143 h 378184"/>
              <a:gd name="connsiteX2" fmla="*/ 276253 w 276253"/>
              <a:gd name="connsiteY2" fmla="*/ 378184 h 378184"/>
              <a:gd name="connsiteX3" fmla="*/ 18143 w 276253"/>
              <a:gd name="connsiteY3" fmla="*/ 338269 h 378184"/>
              <a:gd name="connsiteX4" fmla="*/ 0 w 276253"/>
              <a:gd name="connsiteY4" fmla="*/ 0 h 378184"/>
              <a:gd name="connsiteX0" fmla="*/ 0 w 276253"/>
              <a:gd name="connsiteY0" fmla="*/ 0 h 378184"/>
              <a:gd name="connsiteX1" fmla="*/ 254482 w 276253"/>
              <a:gd name="connsiteY1" fmla="*/ 7257 h 378184"/>
              <a:gd name="connsiteX2" fmla="*/ 276253 w 276253"/>
              <a:gd name="connsiteY2" fmla="*/ 378184 h 378184"/>
              <a:gd name="connsiteX3" fmla="*/ 18143 w 276253"/>
              <a:gd name="connsiteY3" fmla="*/ 338269 h 378184"/>
              <a:gd name="connsiteX4" fmla="*/ 0 w 276253"/>
              <a:gd name="connsiteY4" fmla="*/ 0 h 378184"/>
              <a:gd name="connsiteX0" fmla="*/ 0 w 261739"/>
              <a:gd name="connsiteY0" fmla="*/ 0 h 389070"/>
              <a:gd name="connsiteX1" fmla="*/ 254482 w 261739"/>
              <a:gd name="connsiteY1" fmla="*/ 7257 h 389070"/>
              <a:gd name="connsiteX2" fmla="*/ 261739 w 261739"/>
              <a:gd name="connsiteY2" fmla="*/ 389070 h 389070"/>
              <a:gd name="connsiteX3" fmla="*/ 18143 w 261739"/>
              <a:gd name="connsiteY3" fmla="*/ 338269 h 389070"/>
              <a:gd name="connsiteX4" fmla="*/ 0 w 261739"/>
              <a:gd name="connsiteY4" fmla="*/ 0 h 389070"/>
              <a:gd name="connsiteX0" fmla="*/ 0 w 261739"/>
              <a:gd name="connsiteY0" fmla="*/ 0 h 389070"/>
              <a:gd name="connsiteX1" fmla="*/ 259973 w 261739"/>
              <a:gd name="connsiteY1" fmla="*/ 45421 h 389070"/>
              <a:gd name="connsiteX2" fmla="*/ 261739 w 261739"/>
              <a:gd name="connsiteY2" fmla="*/ 389070 h 389070"/>
              <a:gd name="connsiteX3" fmla="*/ 18143 w 261739"/>
              <a:gd name="connsiteY3" fmla="*/ 338269 h 389070"/>
              <a:gd name="connsiteX4" fmla="*/ 0 w 261739"/>
              <a:gd name="connsiteY4" fmla="*/ 0 h 389070"/>
              <a:gd name="connsiteX0" fmla="*/ 0 w 261967"/>
              <a:gd name="connsiteY0" fmla="*/ 0 h 389070"/>
              <a:gd name="connsiteX1" fmla="*/ 261804 w 261967"/>
              <a:gd name="connsiteY1" fmla="*/ 58142 h 389070"/>
              <a:gd name="connsiteX2" fmla="*/ 261739 w 261967"/>
              <a:gd name="connsiteY2" fmla="*/ 389070 h 389070"/>
              <a:gd name="connsiteX3" fmla="*/ 18143 w 261967"/>
              <a:gd name="connsiteY3" fmla="*/ 338269 h 389070"/>
              <a:gd name="connsiteX4" fmla="*/ 0 w 261967"/>
              <a:gd name="connsiteY4" fmla="*/ 0 h 389070"/>
              <a:gd name="connsiteX0" fmla="*/ 0 w 261967"/>
              <a:gd name="connsiteY0" fmla="*/ 0 h 389070"/>
              <a:gd name="connsiteX1" fmla="*/ 261805 w 261967"/>
              <a:gd name="connsiteY1" fmla="*/ 105694 h 389070"/>
              <a:gd name="connsiteX2" fmla="*/ 261739 w 261967"/>
              <a:gd name="connsiteY2" fmla="*/ 389070 h 389070"/>
              <a:gd name="connsiteX3" fmla="*/ 18143 w 261967"/>
              <a:gd name="connsiteY3" fmla="*/ 338269 h 389070"/>
              <a:gd name="connsiteX4" fmla="*/ 0 w 261967"/>
              <a:gd name="connsiteY4" fmla="*/ 0 h 389070"/>
              <a:gd name="connsiteX0" fmla="*/ 0 w 261967"/>
              <a:gd name="connsiteY0" fmla="*/ 0 h 389070"/>
              <a:gd name="connsiteX1" fmla="*/ 261805 w 261967"/>
              <a:gd name="connsiteY1" fmla="*/ 58142 h 389070"/>
              <a:gd name="connsiteX2" fmla="*/ 261739 w 261967"/>
              <a:gd name="connsiteY2" fmla="*/ 389070 h 389070"/>
              <a:gd name="connsiteX3" fmla="*/ 18143 w 261967"/>
              <a:gd name="connsiteY3" fmla="*/ 338269 h 389070"/>
              <a:gd name="connsiteX4" fmla="*/ 0 w 261967"/>
              <a:gd name="connsiteY4" fmla="*/ 0 h 389070"/>
              <a:gd name="connsiteX0" fmla="*/ 0 w 261967"/>
              <a:gd name="connsiteY0" fmla="*/ 0 h 389070"/>
              <a:gd name="connsiteX1" fmla="*/ 261805 w 261967"/>
              <a:gd name="connsiteY1" fmla="*/ 58142 h 389070"/>
              <a:gd name="connsiteX2" fmla="*/ 261739 w 261967"/>
              <a:gd name="connsiteY2" fmla="*/ 389070 h 389070"/>
              <a:gd name="connsiteX3" fmla="*/ 10219 w 261967"/>
              <a:gd name="connsiteY3" fmla="*/ 314494 h 389070"/>
              <a:gd name="connsiteX4" fmla="*/ 0 w 261967"/>
              <a:gd name="connsiteY4" fmla="*/ 0 h 389070"/>
              <a:gd name="connsiteX0" fmla="*/ 0 w 261967"/>
              <a:gd name="connsiteY0" fmla="*/ 0 h 389070"/>
              <a:gd name="connsiteX1" fmla="*/ 261805 w 261967"/>
              <a:gd name="connsiteY1" fmla="*/ 58142 h 389070"/>
              <a:gd name="connsiteX2" fmla="*/ 261739 w 261967"/>
              <a:gd name="connsiteY2" fmla="*/ 389070 h 389070"/>
              <a:gd name="connsiteX3" fmla="*/ 75874 w 261967"/>
              <a:gd name="connsiteY3" fmla="*/ 379544 h 389070"/>
              <a:gd name="connsiteX4" fmla="*/ 0 w 261967"/>
              <a:gd name="connsiteY4" fmla="*/ 0 h 389070"/>
              <a:gd name="connsiteX0" fmla="*/ 0 w 331008"/>
              <a:gd name="connsiteY0" fmla="*/ 0 h 404128"/>
              <a:gd name="connsiteX1" fmla="*/ 261805 w 331008"/>
              <a:gd name="connsiteY1" fmla="*/ 58142 h 404128"/>
              <a:gd name="connsiteX2" fmla="*/ 331007 w 331008"/>
              <a:gd name="connsiteY2" fmla="*/ 404128 h 404128"/>
              <a:gd name="connsiteX3" fmla="*/ 75874 w 331008"/>
              <a:gd name="connsiteY3" fmla="*/ 379544 h 404128"/>
              <a:gd name="connsiteX4" fmla="*/ 0 w 331008"/>
              <a:gd name="connsiteY4" fmla="*/ 0 h 404128"/>
              <a:gd name="connsiteX0" fmla="*/ 0 w 331008"/>
              <a:gd name="connsiteY0" fmla="*/ 0 h 404128"/>
              <a:gd name="connsiteX1" fmla="*/ 261805 w 331008"/>
              <a:gd name="connsiteY1" fmla="*/ 58142 h 404128"/>
              <a:gd name="connsiteX2" fmla="*/ 331007 w 331008"/>
              <a:gd name="connsiteY2" fmla="*/ 404128 h 404128"/>
              <a:gd name="connsiteX3" fmla="*/ 56298 w 331008"/>
              <a:gd name="connsiteY3" fmla="*/ 302747 h 404128"/>
              <a:gd name="connsiteX4" fmla="*/ 0 w 331008"/>
              <a:gd name="connsiteY4" fmla="*/ 0 h 404128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5 w 319264"/>
              <a:gd name="connsiteY2" fmla="*/ 358048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  <a:gd name="connsiteX0" fmla="*/ 0 w 319264"/>
              <a:gd name="connsiteY0" fmla="*/ 0 h 358049"/>
              <a:gd name="connsiteX1" fmla="*/ 261805 w 319264"/>
              <a:gd name="connsiteY1" fmla="*/ 58142 h 358049"/>
              <a:gd name="connsiteX2" fmla="*/ 319263 w 319264"/>
              <a:gd name="connsiteY2" fmla="*/ 358049 h 358049"/>
              <a:gd name="connsiteX3" fmla="*/ 56298 w 319264"/>
              <a:gd name="connsiteY3" fmla="*/ 302747 h 358049"/>
              <a:gd name="connsiteX4" fmla="*/ 0 w 319264"/>
              <a:gd name="connsiteY4" fmla="*/ 0 h 35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264" h="358049">
                <a:moveTo>
                  <a:pt x="0" y="0"/>
                </a:moveTo>
                <a:cubicBezTo>
                  <a:pt x="87268" y="19381"/>
                  <a:pt x="171600" y="27243"/>
                  <a:pt x="261805" y="58142"/>
                </a:cubicBezTo>
                <a:cubicBezTo>
                  <a:pt x="295822" y="231644"/>
                  <a:pt x="298459" y="236382"/>
                  <a:pt x="319263" y="358049"/>
                </a:cubicBezTo>
                <a:lnTo>
                  <a:pt x="56298" y="302747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23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6"/>
          <p:cNvSpPr/>
          <p:nvPr/>
        </p:nvSpPr>
        <p:spPr>
          <a:xfrm rot="1685344">
            <a:off x="5167110" y="2368435"/>
            <a:ext cx="1659626" cy="1759524"/>
          </a:xfrm>
          <a:custGeom>
            <a:avLst/>
            <a:gdLst>
              <a:gd name="connsiteX0" fmla="*/ 0 w 1231583"/>
              <a:gd name="connsiteY0" fmla="*/ 1189615 h 1189615"/>
              <a:gd name="connsiteX1" fmla="*/ 520147 w 1231583"/>
              <a:gd name="connsiteY1" fmla="*/ 0 h 1189615"/>
              <a:gd name="connsiteX2" fmla="*/ 711436 w 1231583"/>
              <a:gd name="connsiteY2" fmla="*/ 0 h 1189615"/>
              <a:gd name="connsiteX3" fmla="*/ 1231583 w 1231583"/>
              <a:gd name="connsiteY3" fmla="*/ 1189615 h 1189615"/>
              <a:gd name="connsiteX4" fmla="*/ 0 w 1231583"/>
              <a:gd name="connsiteY4" fmla="*/ 1189615 h 1189615"/>
              <a:gd name="connsiteX0" fmla="*/ 0 w 1231583"/>
              <a:gd name="connsiteY0" fmla="*/ 1189615 h 1189615"/>
              <a:gd name="connsiteX1" fmla="*/ 520147 w 1231583"/>
              <a:gd name="connsiteY1" fmla="*/ 0 h 1189615"/>
              <a:gd name="connsiteX2" fmla="*/ 1023956 w 1231583"/>
              <a:gd name="connsiteY2" fmla="*/ 1155 h 1189615"/>
              <a:gd name="connsiteX3" fmla="*/ 1231583 w 1231583"/>
              <a:gd name="connsiteY3" fmla="*/ 1189615 h 1189615"/>
              <a:gd name="connsiteX4" fmla="*/ 0 w 1231583"/>
              <a:gd name="connsiteY4" fmla="*/ 1189615 h 1189615"/>
              <a:gd name="connsiteX0" fmla="*/ 0 w 1231583"/>
              <a:gd name="connsiteY0" fmla="*/ 1188460 h 1188460"/>
              <a:gd name="connsiteX1" fmla="*/ 793347 w 1231583"/>
              <a:gd name="connsiteY1" fmla="*/ 88164 h 1188460"/>
              <a:gd name="connsiteX2" fmla="*/ 1023956 w 1231583"/>
              <a:gd name="connsiteY2" fmla="*/ 0 h 1188460"/>
              <a:gd name="connsiteX3" fmla="*/ 1231583 w 1231583"/>
              <a:gd name="connsiteY3" fmla="*/ 1188460 h 1188460"/>
              <a:gd name="connsiteX4" fmla="*/ 0 w 1231583"/>
              <a:gd name="connsiteY4" fmla="*/ 1188460 h 1188460"/>
              <a:gd name="connsiteX0" fmla="*/ 0 w 1231583"/>
              <a:gd name="connsiteY0" fmla="*/ 1188460 h 1188460"/>
              <a:gd name="connsiteX1" fmla="*/ 783380 w 1231583"/>
              <a:gd name="connsiteY1" fmla="*/ 69491 h 1188460"/>
              <a:gd name="connsiteX2" fmla="*/ 1023956 w 1231583"/>
              <a:gd name="connsiteY2" fmla="*/ 0 h 1188460"/>
              <a:gd name="connsiteX3" fmla="*/ 1231583 w 1231583"/>
              <a:gd name="connsiteY3" fmla="*/ 1188460 h 1188460"/>
              <a:gd name="connsiteX4" fmla="*/ 0 w 1231583"/>
              <a:gd name="connsiteY4" fmla="*/ 1188460 h 1188460"/>
              <a:gd name="connsiteX0" fmla="*/ 0 w 1272413"/>
              <a:gd name="connsiteY0" fmla="*/ 1219848 h 1219848"/>
              <a:gd name="connsiteX1" fmla="*/ 824210 w 1272413"/>
              <a:gd name="connsiteY1" fmla="*/ 69491 h 1219848"/>
              <a:gd name="connsiteX2" fmla="*/ 1064786 w 1272413"/>
              <a:gd name="connsiteY2" fmla="*/ 0 h 1219848"/>
              <a:gd name="connsiteX3" fmla="*/ 1272413 w 1272413"/>
              <a:gd name="connsiteY3" fmla="*/ 1188460 h 1219848"/>
              <a:gd name="connsiteX4" fmla="*/ 0 w 1272413"/>
              <a:gd name="connsiteY4" fmla="*/ 1219848 h 1219848"/>
              <a:gd name="connsiteX0" fmla="*/ 0 w 1259468"/>
              <a:gd name="connsiteY0" fmla="*/ 1219848 h 1219848"/>
              <a:gd name="connsiteX1" fmla="*/ 824210 w 1259468"/>
              <a:gd name="connsiteY1" fmla="*/ 69491 h 1219848"/>
              <a:gd name="connsiteX2" fmla="*/ 1064786 w 1259468"/>
              <a:gd name="connsiteY2" fmla="*/ 0 h 1219848"/>
              <a:gd name="connsiteX3" fmla="*/ 1259468 w 1259468"/>
              <a:gd name="connsiteY3" fmla="*/ 1200168 h 1219848"/>
              <a:gd name="connsiteX4" fmla="*/ 0 w 1259468"/>
              <a:gd name="connsiteY4" fmla="*/ 1219848 h 1219848"/>
              <a:gd name="connsiteX0" fmla="*/ 0 w 1864384"/>
              <a:gd name="connsiteY0" fmla="*/ 1219848 h 2225704"/>
              <a:gd name="connsiteX1" fmla="*/ 824210 w 1864384"/>
              <a:gd name="connsiteY1" fmla="*/ 69491 h 2225704"/>
              <a:gd name="connsiteX2" fmla="*/ 1064786 w 1864384"/>
              <a:gd name="connsiteY2" fmla="*/ 0 h 2225704"/>
              <a:gd name="connsiteX3" fmla="*/ 1864384 w 1864384"/>
              <a:gd name="connsiteY3" fmla="*/ 2225704 h 2225704"/>
              <a:gd name="connsiteX4" fmla="*/ 0 w 1864384"/>
              <a:gd name="connsiteY4" fmla="*/ 1219848 h 2225704"/>
              <a:gd name="connsiteX0" fmla="*/ 0 w 1835576"/>
              <a:gd name="connsiteY0" fmla="*/ 950151 h 2225704"/>
              <a:gd name="connsiteX1" fmla="*/ 795402 w 1835576"/>
              <a:gd name="connsiteY1" fmla="*/ 69491 h 2225704"/>
              <a:gd name="connsiteX2" fmla="*/ 1035978 w 1835576"/>
              <a:gd name="connsiteY2" fmla="*/ 0 h 2225704"/>
              <a:gd name="connsiteX3" fmla="*/ 1835576 w 1835576"/>
              <a:gd name="connsiteY3" fmla="*/ 2225704 h 2225704"/>
              <a:gd name="connsiteX4" fmla="*/ 0 w 1835576"/>
              <a:gd name="connsiteY4" fmla="*/ 950151 h 2225704"/>
              <a:gd name="connsiteX0" fmla="*/ 0 w 1659626"/>
              <a:gd name="connsiteY0" fmla="*/ 950151 h 1734190"/>
              <a:gd name="connsiteX1" fmla="*/ 795402 w 1659626"/>
              <a:gd name="connsiteY1" fmla="*/ 69491 h 1734190"/>
              <a:gd name="connsiteX2" fmla="*/ 1035978 w 1659626"/>
              <a:gd name="connsiteY2" fmla="*/ 0 h 1734190"/>
              <a:gd name="connsiteX3" fmla="*/ 1659626 w 1659626"/>
              <a:gd name="connsiteY3" fmla="*/ 1734190 h 1734190"/>
              <a:gd name="connsiteX4" fmla="*/ 0 w 1659626"/>
              <a:gd name="connsiteY4" fmla="*/ 950151 h 1734190"/>
              <a:gd name="connsiteX0" fmla="*/ 0 w 1659626"/>
              <a:gd name="connsiteY0" fmla="*/ 962131 h 1746170"/>
              <a:gd name="connsiteX1" fmla="*/ 939063 w 1659626"/>
              <a:gd name="connsiteY1" fmla="*/ 0 h 1746170"/>
              <a:gd name="connsiteX2" fmla="*/ 1035978 w 1659626"/>
              <a:gd name="connsiteY2" fmla="*/ 11980 h 1746170"/>
              <a:gd name="connsiteX3" fmla="*/ 1659626 w 1659626"/>
              <a:gd name="connsiteY3" fmla="*/ 1746170 h 1746170"/>
              <a:gd name="connsiteX4" fmla="*/ 0 w 1659626"/>
              <a:gd name="connsiteY4" fmla="*/ 962131 h 1746170"/>
              <a:gd name="connsiteX0" fmla="*/ 0 w 1659626"/>
              <a:gd name="connsiteY0" fmla="*/ 973335 h 1757374"/>
              <a:gd name="connsiteX1" fmla="*/ 933083 w 1659626"/>
              <a:gd name="connsiteY1" fmla="*/ 0 h 1757374"/>
              <a:gd name="connsiteX2" fmla="*/ 1035978 w 1659626"/>
              <a:gd name="connsiteY2" fmla="*/ 23184 h 1757374"/>
              <a:gd name="connsiteX3" fmla="*/ 1659626 w 1659626"/>
              <a:gd name="connsiteY3" fmla="*/ 1757374 h 1757374"/>
              <a:gd name="connsiteX4" fmla="*/ 0 w 1659626"/>
              <a:gd name="connsiteY4" fmla="*/ 973335 h 1757374"/>
              <a:gd name="connsiteX0" fmla="*/ 0 w 1659626"/>
              <a:gd name="connsiteY0" fmla="*/ 950151 h 1734190"/>
              <a:gd name="connsiteX1" fmla="*/ 937572 w 1659626"/>
              <a:gd name="connsiteY1" fmla="*/ 3211 h 1734190"/>
              <a:gd name="connsiteX2" fmla="*/ 1035978 w 1659626"/>
              <a:gd name="connsiteY2" fmla="*/ 0 h 1734190"/>
              <a:gd name="connsiteX3" fmla="*/ 1659626 w 1659626"/>
              <a:gd name="connsiteY3" fmla="*/ 1734190 h 1734190"/>
              <a:gd name="connsiteX4" fmla="*/ 0 w 1659626"/>
              <a:gd name="connsiteY4" fmla="*/ 950151 h 1734190"/>
              <a:gd name="connsiteX0" fmla="*/ 0 w 1659626"/>
              <a:gd name="connsiteY0" fmla="*/ 959236 h 1743275"/>
              <a:gd name="connsiteX1" fmla="*/ 937572 w 1659626"/>
              <a:gd name="connsiteY1" fmla="*/ 12296 h 1743275"/>
              <a:gd name="connsiteX2" fmla="*/ 1031129 w 1659626"/>
              <a:gd name="connsiteY2" fmla="*/ 0 h 1743275"/>
              <a:gd name="connsiteX3" fmla="*/ 1659626 w 1659626"/>
              <a:gd name="connsiteY3" fmla="*/ 1743275 h 1743275"/>
              <a:gd name="connsiteX4" fmla="*/ 0 w 1659626"/>
              <a:gd name="connsiteY4" fmla="*/ 959236 h 1743275"/>
              <a:gd name="connsiteX0" fmla="*/ 0 w 1659626"/>
              <a:gd name="connsiteY0" fmla="*/ 974510 h 1758549"/>
              <a:gd name="connsiteX1" fmla="*/ 948769 w 1659626"/>
              <a:gd name="connsiteY1" fmla="*/ 0 h 1758549"/>
              <a:gd name="connsiteX2" fmla="*/ 1031129 w 1659626"/>
              <a:gd name="connsiteY2" fmla="*/ 15274 h 1758549"/>
              <a:gd name="connsiteX3" fmla="*/ 1659626 w 1659626"/>
              <a:gd name="connsiteY3" fmla="*/ 1758549 h 1758549"/>
              <a:gd name="connsiteX4" fmla="*/ 0 w 1659626"/>
              <a:gd name="connsiteY4" fmla="*/ 974510 h 1758549"/>
              <a:gd name="connsiteX0" fmla="*/ 0 w 1659626"/>
              <a:gd name="connsiteY0" fmla="*/ 975485 h 1759524"/>
              <a:gd name="connsiteX1" fmla="*/ 948769 w 1659626"/>
              <a:gd name="connsiteY1" fmla="*/ 975 h 1759524"/>
              <a:gd name="connsiteX2" fmla="*/ 1033253 w 1659626"/>
              <a:gd name="connsiteY2" fmla="*/ 0 h 1759524"/>
              <a:gd name="connsiteX3" fmla="*/ 1659626 w 1659626"/>
              <a:gd name="connsiteY3" fmla="*/ 1759524 h 1759524"/>
              <a:gd name="connsiteX4" fmla="*/ 0 w 1659626"/>
              <a:gd name="connsiteY4" fmla="*/ 975485 h 1759524"/>
              <a:gd name="connsiteX0" fmla="*/ 0 w 1659626"/>
              <a:gd name="connsiteY0" fmla="*/ 975485 h 1759524"/>
              <a:gd name="connsiteX1" fmla="*/ 948769 w 1659626"/>
              <a:gd name="connsiteY1" fmla="*/ 975 h 1759524"/>
              <a:gd name="connsiteX2" fmla="*/ 1033253 w 1659626"/>
              <a:gd name="connsiteY2" fmla="*/ 0 h 1759524"/>
              <a:gd name="connsiteX3" fmla="*/ 1068321 w 1659626"/>
              <a:gd name="connsiteY3" fmla="*/ 108793 h 1759524"/>
              <a:gd name="connsiteX4" fmla="*/ 1659626 w 1659626"/>
              <a:gd name="connsiteY4" fmla="*/ 1759524 h 1759524"/>
              <a:gd name="connsiteX5" fmla="*/ 0 w 1659626"/>
              <a:gd name="connsiteY5" fmla="*/ 975485 h 1759524"/>
              <a:gd name="connsiteX0" fmla="*/ 0 w 1659626"/>
              <a:gd name="connsiteY0" fmla="*/ 975485 h 1759524"/>
              <a:gd name="connsiteX1" fmla="*/ 948769 w 1659626"/>
              <a:gd name="connsiteY1" fmla="*/ 975 h 1759524"/>
              <a:gd name="connsiteX2" fmla="*/ 1033253 w 1659626"/>
              <a:gd name="connsiteY2" fmla="*/ 0 h 1759524"/>
              <a:gd name="connsiteX3" fmla="*/ 1069548 w 1659626"/>
              <a:gd name="connsiteY3" fmla="*/ 90863 h 1759524"/>
              <a:gd name="connsiteX4" fmla="*/ 1659626 w 1659626"/>
              <a:gd name="connsiteY4" fmla="*/ 1759524 h 1759524"/>
              <a:gd name="connsiteX5" fmla="*/ 0 w 1659626"/>
              <a:gd name="connsiteY5" fmla="*/ 975485 h 1759524"/>
              <a:gd name="connsiteX0" fmla="*/ 0 w 1659626"/>
              <a:gd name="connsiteY0" fmla="*/ 975485 h 1759524"/>
              <a:gd name="connsiteX1" fmla="*/ 948769 w 1659626"/>
              <a:gd name="connsiteY1" fmla="*/ 975 h 1759524"/>
              <a:gd name="connsiteX2" fmla="*/ 1033253 w 1659626"/>
              <a:gd name="connsiteY2" fmla="*/ 0 h 1759524"/>
              <a:gd name="connsiteX3" fmla="*/ 1070332 w 1659626"/>
              <a:gd name="connsiteY3" fmla="*/ 88285 h 1759524"/>
              <a:gd name="connsiteX4" fmla="*/ 1659626 w 1659626"/>
              <a:gd name="connsiteY4" fmla="*/ 1759524 h 1759524"/>
              <a:gd name="connsiteX5" fmla="*/ 0 w 1659626"/>
              <a:gd name="connsiteY5" fmla="*/ 975485 h 1759524"/>
              <a:gd name="connsiteX0" fmla="*/ 0 w 1659626"/>
              <a:gd name="connsiteY0" fmla="*/ 975485 h 1759524"/>
              <a:gd name="connsiteX1" fmla="*/ 948769 w 1659626"/>
              <a:gd name="connsiteY1" fmla="*/ 975 h 1759524"/>
              <a:gd name="connsiteX2" fmla="*/ 1033253 w 1659626"/>
              <a:gd name="connsiteY2" fmla="*/ 0 h 1759524"/>
              <a:gd name="connsiteX3" fmla="*/ 1070332 w 1659626"/>
              <a:gd name="connsiteY3" fmla="*/ 88285 h 1759524"/>
              <a:gd name="connsiteX4" fmla="*/ 1659626 w 1659626"/>
              <a:gd name="connsiteY4" fmla="*/ 1759524 h 1759524"/>
              <a:gd name="connsiteX5" fmla="*/ 0 w 1659626"/>
              <a:gd name="connsiteY5" fmla="*/ 975485 h 1759524"/>
              <a:gd name="connsiteX0" fmla="*/ 0 w 1659626"/>
              <a:gd name="connsiteY0" fmla="*/ 975485 h 1759524"/>
              <a:gd name="connsiteX1" fmla="*/ 948769 w 1659626"/>
              <a:gd name="connsiteY1" fmla="*/ 975 h 1759524"/>
              <a:gd name="connsiteX2" fmla="*/ 1033253 w 1659626"/>
              <a:gd name="connsiteY2" fmla="*/ 0 h 1759524"/>
              <a:gd name="connsiteX3" fmla="*/ 1072012 w 1659626"/>
              <a:gd name="connsiteY3" fmla="*/ 87388 h 1759524"/>
              <a:gd name="connsiteX4" fmla="*/ 1659626 w 1659626"/>
              <a:gd name="connsiteY4" fmla="*/ 1759524 h 1759524"/>
              <a:gd name="connsiteX5" fmla="*/ 0 w 1659626"/>
              <a:gd name="connsiteY5" fmla="*/ 975485 h 175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9626" h="1759524">
                <a:moveTo>
                  <a:pt x="0" y="975485"/>
                </a:moveTo>
                <a:lnTo>
                  <a:pt x="948769" y="975"/>
                </a:lnTo>
                <a:lnTo>
                  <a:pt x="1033253" y="0"/>
                </a:lnTo>
                <a:lnTo>
                  <a:pt x="1072012" y="87388"/>
                </a:lnTo>
                <a:lnTo>
                  <a:pt x="1659626" y="1759524"/>
                </a:lnTo>
                <a:lnTo>
                  <a:pt x="0" y="975485"/>
                </a:lnTo>
                <a:close/>
              </a:path>
            </a:pathLst>
          </a:cu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/>
          <p:cNvCxnSpPr/>
          <p:nvPr/>
        </p:nvCxnSpPr>
        <p:spPr>
          <a:xfrm flipH="1" flipV="1">
            <a:off x="5391701" y="2931791"/>
            <a:ext cx="891996" cy="396084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 rot="1454451">
            <a:off x="5566030" y="2861943"/>
            <a:ext cx="6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Palatino Linotype" panose="02040502050505030304" pitchFamily="18" charset="0"/>
              </a:rPr>
              <a:t>3 mm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6337274" y="1779662"/>
            <a:ext cx="1008111" cy="504056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 rot="1635179">
            <a:off x="6577022" y="1731748"/>
            <a:ext cx="6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Palatino Linotype" panose="02040502050505030304" pitchFamily="18" charset="0"/>
              </a:rPr>
              <a:t>4 cm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H="1" flipV="1">
            <a:off x="7440540" y="2356362"/>
            <a:ext cx="39018" cy="1226466"/>
          </a:xfrm>
          <a:prstGeom prst="straightConnector1">
            <a:avLst/>
          </a:prstGeom>
          <a:ln w="12700">
            <a:solidFill>
              <a:srgbClr val="C0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5222328">
            <a:off x="7263768" y="2795500"/>
            <a:ext cx="684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Palatino Linotype" panose="02040502050505030304" pitchFamily="18" charset="0"/>
              </a:rPr>
              <a:t>4 cm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BD77EA93-EFD7-9B4A-8058-788CF4EB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4" y="2529858"/>
            <a:ext cx="3858973" cy="201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516216" y="3900326"/>
            <a:ext cx="245844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S. Mertens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et al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., J. Phys. G46 (2019)</a:t>
            </a:r>
            <a:b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S. Mertens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et al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., J. Phys. G48 (2020)</a:t>
            </a:r>
            <a:b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M.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Gugiatti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et al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., NIM-A 979 (2020)</a:t>
            </a:r>
            <a:b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M.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Biassoni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et al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., EPJ. Plus 136 (2021)</a:t>
            </a:r>
            <a:b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P. King 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et al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., JINST 16 T07007 (2021)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" t="3800" r="3047" b="6601"/>
          <a:stretch/>
        </p:blipFill>
        <p:spPr>
          <a:xfrm rot="21412897">
            <a:off x="4976957" y="2961714"/>
            <a:ext cx="1596660" cy="143924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sp>
        <p:nvSpPr>
          <p:cNvPr id="23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KATRIN - New detector (TRISTAN)</a:t>
            </a:r>
            <a:endParaRPr lang="en-US" sz="3200" b="0" noProof="0" dirty="0"/>
          </a:p>
        </p:txBody>
      </p:sp>
      <p:sp>
        <p:nvSpPr>
          <p:cNvPr id="24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2B9044-7975-7403-DADE-E22407656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77" y="4476123"/>
            <a:ext cx="2076877" cy="52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0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>
                <a:solidFill>
                  <a:schemeClr val="bg1"/>
                </a:solidFill>
              </a:rPr>
              <a:t>14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TRISTAN Detector</a:t>
            </a:r>
            <a:endParaRPr lang="en-US" sz="3200" b="0" noProof="0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Frank Edzards (TUM)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411760" y="267318"/>
            <a:ext cx="4610892" cy="4636867"/>
            <a:chOff x="4322747" y="21692294"/>
            <a:chExt cx="20662154" cy="207785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22747" y="21692294"/>
              <a:ext cx="20662154" cy="20778551"/>
              <a:chOff x="6897195" y="25029839"/>
              <a:chExt cx="16078479" cy="16169055"/>
            </a:xfrm>
          </p:grpSpPr>
          <p:sp>
            <p:nvSpPr>
              <p:cNvPr id="25" name="Sechseck 24"/>
              <p:cNvSpPr/>
              <p:nvPr/>
            </p:nvSpPr>
            <p:spPr bwMode="auto">
              <a:xfrm>
                <a:off x="11850904" y="25029839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Sechseck 25"/>
              <p:cNvSpPr/>
              <p:nvPr/>
            </p:nvSpPr>
            <p:spPr bwMode="auto">
              <a:xfrm>
                <a:off x="6898798" y="2777552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7" name="Sechseck 26"/>
              <p:cNvSpPr/>
              <p:nvPr/>
            </p:nvSpPr>
            <p:spPr bwMode="auto">
              <a:xfrm>
                <a:off x="16872632" y="27700987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8" name="Sechseck 27"/>
              <p:cNvSpPr/>
              <p:nvPr/>
            </p:nvSpPr>
            <p:spPr bwMode="auto">
              <a:xfrm>
                <a:off x="11927256" y="30517685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9" name="Sechseck 28"/>
              <p:cNvSpPr/>
              <p:nvPr/>
            </p:nvSpPr>
            <p:spPr bwMode="auto">
              <a:xfrm>
                <a:off x="6897195" y="33299380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0" name="Sechseck 29"/>
              <p:cNvSpPr/>
              <p:nvPr/>
            </p:nvSpPr>
            <p:spPr bwMode="auto">
              <a:xfrm>
                <a:off x="11927256" y="3600905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1" name="Sechseck 30"/>
              <p:cNvSpPr/>
              <p:nvPr/>
            </p:nvSpPr>
            <p:spPr bwMode="auto">
              <a:xfrm>
                <a:off x="16955457" y="33223791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</p:grpSp>
        <p:sp>
          <p:nvSpPr>
            <p:cNvPr id="12" name="Sechseck 11"/>
            <p:cNvSpPr/>
            <p:nvPr/>
          </p:nvSpPr>
          <p:spPr bwMode="auto">
            <a:xfrm>
              <a:off x="4601875" y="2546060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3" name="Sechseck 12"/>
            <p:cNvSpPr/>
            <p:nvPr/>
          </p:nvSpPr>
          <p:spPr bwMode="auto">
            <a:xfrm>
              <a:off x="4603543" y="32543431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4" name="Sechseck 13"/>
            <p:cNvSpPr/>
            <p:nvPr/>
          </p:nvSpPr>
          <p:spPr bwMode="auto">
            <a:xfrm>
              <a:off x="10970509" y="2193292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5" name="Sechseck 14"/>
            <p:cNvSpPr/>
            <p:nvPr/>
          </p:nvSpPr>
          <p:spPr bwMode="auto">
            <a:xfrm>
              <a:off x="11063120" y="28979198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6" name="Sechseck 15"/>
            <p:cNvSpPr/>
            <p:nvPr/>
          </p:nvSpPr>
          <p:spPr bwMode="auto">
            <a:xfrm>
              <a:off x="17418410" y="2536556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3" name="Sechseck 22"/>
            <p:cNvSpPr/>
            <p:nvPr/>
          </p:nvSpPr>
          <p:spPr bwMode="auto">
            <a:xfrm>
              <a:off x="17519149" y="32471445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4" name="Sechseck 23"/>
            <p:cNvSpPr/>
            <p:nvPr/>
          </p:nvSpPr>
          <p:spPr bwMode="auto">
            <a:xfrm>
              <a:off x="11082121" y="3604210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10212" y="1108240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Electrons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10211" y="2664566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Detector module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4059715" y="3451095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Monitor spectrometer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487154" y="265479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Full system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48682" y="32802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X-rays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911756"/>
            <a:ext cx="1356938" cy="1356938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63" y="614715"/>
            <a:ext cx="1175594" cy="7837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64" y="3125717"/>
            <a:ext cx="968833" cy="82780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13" y="3830460"/>
            <a:ext cx="1139495" cy="88160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2" y="2915793"/>
            <a:ext cx="1444103" cy="82181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487154" y="1079421"/>
            <a:ext cx="12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Sterile              neutrino search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70" y="1506545"/>
            <a:ext cx="1074242" cy="80568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53" y="1409492"/>
            <a:ext cx="1108103" cy="8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8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>
                <a:solidFill>
                  <a:schemeClr val="bg1"/>
                </a:solidFill>
              </a:rPr>
              <a:t>15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TRISTAN Detector</a:t>
            </a:r>
            <a:endParaRPr lang="en-US" sz="3200" b="0" noProof="0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Frank Edzards (TUM)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411760" y="267318"/>
            <a:ext cx="4610892" cy="4636867"/>
            <a:chOff x="4322747" y="21692294"/>
            <a:chExt cx="20662154" cy="207785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22747" y="21692294"/>
              <a:ext cx="20662154" cy="20778551"/>
              <a:chOff x="6897195" y="25029839"/>
              <a:chExt cx="16078479" cy="16169055"/>
            </a:xfrm>
          </p:grpSpPr>
          <p:sp>
            <p:nvSpPr>
              <p:cNvPr id="25" name="Sechseck 24"/>
              <p:cNvSpPr/>
              <p:nvPr/>
            </p:nvSpPr>
            <p:spPr bwMode="auto">
              <a:xfrm>
                <a:off x="11850904" y="25029839"/>
                <a:ext cx="6020217" cy="5189842"/>
              </a:xfrm>
              <a:prstGeom prst="hexagon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Sechseck 25"/>
              <p:cNvSpPr/>
              <p:nvPr/>
            </p:nvSpPr>
            <p:spPr bwMode="auto">
              <a:xfrm>
                <a:off x="6898798" y="2777552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7" name="Sechseck 26"/>
              <p:cNvSpPr/>
              <p:nvPr/>
            </p:nvSpPr>
            <p:spPr bwMode="auto">
              <a:xfrm>
                <a:off x="16872632" y="27700987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8" name="Sechseck 27"/>
              <p:cNvSpPr/>
              <p:nvPr/>
            </p:nvSpPr>
            <p:spPr bwMode="auto">
              <a:xfrm>
                <a:off x="11927256" y="30517685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9" name="Sechseck 28"/>
              <p:cNvSpPr/>
              <p:nvPr/>
            </p:nvSpPr>
            <p:spPr bwMode="auto">
              <a:xfrm>
                <a:off x="6897195" y="33299380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0" name="Sechseck 29"/>
              <p:cNvSpPr/>
              <p:nvPr/>
            </p:nvSpPr>
            <p:spPr bwMode="auto">
              <a:xfrm>
                <a:off x="11927256" y="3600905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1" name="Sechseck 30"/>
              <p:cNvSpPr/>
              <p:nvPr/>
            </p:nvSpPr>
            <p:spPr bwMode="auto">
              <a:xfrm>
                <a:off x="16955457" y="33223791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</p:grpSp>
        <p:sp>
          <p:nvSpPr>
            <p:cNvPr id="12" name="Sechseck 11"/>
            <p:cNvSpPr/>
            <p:nvPr/>
          </p:nvSpPr>
          <p:spPr bwMode="auto">
            <a:xfrm>
              <a:off x="4601875" y="2546060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3" name="Sechseck 12"/>
            <p:cNvSpPr/>
            <p:nvPr/>
          </p:nvSpPr>
          <p:spPr bwMode="auto">
            <a:xfrm>
              <a:off x="4603543" y="32543431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4" name="Sechseck 13"/>
            <p:cNvSpPr/>
            <p:nvPr/>
          </p:nvSpPr>
          <p:spPr bwMode="auto">
            <a:xfrm>
              <a:off x="10970509" y="2193292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5" name="Sechseck 14"/>
            <p:cNvSpPr/>
            <p:nvPr/>
          </p:nvSpPr>
          <p:spPr bwMode="auto">
            <a:xfrm>
              <a:off x="11063120" y="28979198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6" name="Sechseck 15"/>
            <p:cNvSpPr/>
            <p:nvPr/>
          </p:nvSpPr>
          <p:spPr bwMode="auto">
            <a:xfrm>
              <a:off x="17418410" y="2536556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3" name="Sechseck 22"/>
            <p:cNvSpPr/>
            <p:nvPr/>
          </p:nvSpPr>
          <p:spPr bwMode="auto">
            <a:xfrm>
              <a:off x="17519149" y="32471445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4" name="Sechseck 23"/>
            <p:cNvSpPr/>
            <p:nvPr/>
          </p:nvSpPr>
          <p:spPr bwMode="auto">
            <a:xfrm>
              <a:off x="11082121" y="3604210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10212" y="1108240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Electrons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10211" y="2664566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Detector module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487154" y="265479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Full system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48682" y="32802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X-rays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911756"/>
            <a:ext cx="1356938" cy="1356938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63" y="614715"/>
            <a:ext cx="1175594" cy="7837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64" y="3125717"/>
            <a:ext cx="968833" cy="82780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13" y="3830460"/>
            <a:ext cx="1139495" cy="88160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2" y="2915793"/>
            <a:ext cx="1444103" cy="82181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487154" y="1079421"/>
            <a:ext cx="12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Sterile              neutrino search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70" y="1506545"/>
            <a:ext cx="1074242" cy="80568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53" y="1409492"/>
            <a:ext cx="1108103" cy="8310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E6F4DF6-1832-7A3B-4EC1-0C85889EA248}"/>
              </a:ext>
            </a:extLst>
          </p:cNvPr>
          <p:cNvSpPr txBox="1"/>
          <p:nvPr/>
        </p:nvSpPr>
        <p:spPr>
          <a:xfrm>
            <a:off x="4059715" y="3451095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Monitor spectrometer</a:t>
            </a:r>
          </a:p>
        </p:txBody>
      </p:sp>
    </p:spTree>
    <p:extLst>
      <p:ext uri="{BB962C8B-B14F-4D97-AF65-F5344CB8AC3E}">
        <p14:creationId xmlns:p14="http://schemas.microsoft.com/office/powerpoint/2010/main" val="528648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16</a:t>
            </a:fld>
            <a:endParaRPr lang="cs-CZ"/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noProof="0" dirty="0">
                <a:solidFill>
                  <a:srgbClr val="0070C0"/>
                </a:solidFill>
              </a:rPr>
              <a:t>Performance with X-rays</a:t>
            </a:r>
            <a:endParaRPr lang="en-US" sz="3200" b="0" noProof="0" dirty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2B60DDD-7956-D947-97BE-20A0DDBEC80C}"/>
              </a:ext>
            </a:extLst>
          </p:cNvPr>
          <p:cNvSpPr txBox="1">
            <a:spLocks/>
          </p:cNvSpPr>
          <p:nvPr/>
        </p:nvSpPr>
        <p:spPr>
          <a:xfrm>
            <a:off x="166850" y="843558"/>
            <a:ext cx="4633948" cy="19596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dirty="0"/>
              <a:t>Test of multiple prototype designs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prstClr val="white">
                    <a:lumMod val="65000"/>
                  </a:prstClr>
                </a:solidFill>
              </a:rPr>
            </a:br>
            <a:endParaRPr lang="en-US" sz="1400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1FDB5E-EC1A-2C11-1448-45D2009C4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52" y="627534"/>
            <a:ext cx="2162495" cy="151435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D877945-6F3F-F8DB-DFC8-6E561D6619C3}"/>
              </a:ext>
            </a:extLst>
          </p:cNvPr>
          <p:cNvSpPr txBox="1"/>
          <p:nvPr/>
        </p:nvSpPr>
        <p:spPr>
          <a:xfrm>
            <a:off x="4178703" y="1532244"/>
            <a:ext cx="1403028" cy="492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>
                <a:latin typeface="Palatino Linotype" panose="02040502050505030304" pitchFamily="18" charset="0"/>
              </a:rPr>
              <a:t>D</a:t>
            </a:r>
            <a:r>
              <a:rPr lang="en-DE" sz="1200" dirty="0">
                <a:latin typeface="Palatino Linotype" panose="02040502050505030304" pitchFamily="18" charset="0"/>
              </a:rPr>
              <a:t>etector chip</a:t>
            </a:r>
            <a:r>
              <a:rPr lang="de-DE" sz="1200" dirty="0">
                <a:latin typeface="Palatino Linotype" panose="02040502050505030304" pitchFamily="18" charset="0"/>
              </a:rPr>
              <a:t>,</a:t>
            </a:r>
          </a:p>
          <a:p>
            <a:pPr algn="l"/>
            <a:r>
              <a:rPr lang="en-DE" sz="1200" dirty="0">
                <a:latin typeface="Palatino Linotype" panose="02040502050505030304" pitchFamily="18" charset="0"/>
              </a:rPr>
              <a:t>7</a:t>
            </a:r>
            <a:r>
              <a:rPr lang="de-DE" sz="1200" dirty="0">
                <a:latin typeface="Palatino Linotype" panose="02040502050505030304" pitchFamily="18" charset="0"/>
              </a:rPr>
              <a:t> </a:t>
            </a:r>
            <a:r>
              <a:rPr lang="en-DE" sz="1200" dirty="0">
                <a:latin typeface="Palatino Linotype" panose="02040502050505030304" pitchFamily="18" charset="0"/>
              </a:rPr>
              <a:t>pixel</a:t>
            </a:r>
            <a:r>
              <a:rPr lang="de-DE" sz="1200" dirty="0">
                <a:latin typeface="Palatino Linotype" panose="02040502050505030304" pitchFamily="18" charset="0"/>
              </a:rPr>
              <a:t>s, Ø</a:t>
            </a:r>
            <a:r>
              <a:rPr lang="en-DE" sz="1200" dirty="0">
                <a:latin typeface="Palatino Linotype" panose="02040502050505030304" pitchFamily="18" charset="0"/>
              </a:rPr>
              <a:t> 3 mm</a:t>
            </a:r>
            <a:endParaRPr lang="de-DE" sz="1200" dirty="0">
              <a:latin typeface="Palatino Linotype" panose="02040502050505030304" pitchFamily="18" charset="0"/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9D171A4-2545-0471-323C-054A96C8EF12}"/>
              </a:ext>
            </a:extLst>
          </p:cNvPr>
          <p:cNvCxnSpPr>
            <a:cxnSpLocks/>
          </p:cNvCxnSpPr>
          <p:nvPr/>
        </p:nvCxnSpPr>
        <p:spPr>
          <a:xfrm flipV="1">
            <a:off x="5378963" y="1701255"/>
            <a:ext cx="472071" cy="3864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stealth" w="med" len="lg"/>
          </a:ln>
          <a:effectLst>
            <a:glow rad="317500">
              <a:schemeClr val="bg1">
                <a:alpha val="19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EE25ABB-8B67-63BB-1FEA-D6670EE3EC11}"/>
              </a:ext>
            </a:extLst>
          </p:cNvPr>
          <p:cNvSpPr txBox="1"/>
          <p:nvPr/>
        </p:nvSpPr>
        <p:spPr>
          <a:xfrm>
            <a:off x="7490178" y="2780254"/>
            <a:ext cx="1235304" cy="7086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>
                <a:latin typeface="Palatino Linotype" panose="02040502050505030304" pitchFamily="18" charset="0"/>
              </a:rPr>
              <a:t>ETTORE </a:t>
            </a:r>
            <a:r>
              <a:rPr lang="en-US" sz="1200" dirty="0">
                <a:latin typeface="Palatino Linotype" panose="02040502050505030304" pitchFamily="18" charset="0"/>
              </a:rPr>
              <a:t>readout ASIC (12 channels)</a:t>
            </a:r>
          </a:p>
        </p:txBody>
      </p:sp>
      <p:pic>
        <p:nvPicPr>
          <p:cNvPr id="8" name="Grafik 7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D6A8E98D-385D-2D70-1D9A-7A667C136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15483" r="17699" b="9732"/>
          <a:stretch/>
        </p:blipFill>
        <p:spPr>
          <a:xfrm>
            <a:off x="5609261" y="2396180"/>
            <a:ext cx="1632570" cy="112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14C9E28-84CC-1B01-DDE3-D0F1E0930122}"/>
              </a:ext>
            </a:extLst>
          </p:cNvPr>
          <p:cNvSpPr/>
          <p:nvPr/>
        </p:nvSpPr>
        <p:spPr>
          <a:xfrm>
            <a:off x="5597152" y="2387655"/>
            <a:ext cx="1639144" cy="115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D073FB8-8AA4-4964-613A-B95474436BF0}"/>
              </a:ext>
            </a:extLst>
          </p:cNvPr>
          <p:cNvSpPr/>
          <p:nvPr/>
        </p:nvSpPr>
        <p:spPr>
          <a:xfrm>
            <a:off x="6876256" y="1383976"/>
            <a:ext cx="613922" cy="602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34ABB2A-E218-6472-F034-D9C44AE292AC}"/>
              </a:ext>
            </a:extLst>
          </p:cNvPr>
          <p:cNvCxnSpPr>
            <a:cxnSpLocks/>
          </p:cNvCxnSpPr>
          <p:nvPr/>
        </p:nvCxnSpPr>
        <p:spPr>
          <a:xfrm flipV="1">
            <a:off x="5609261" y="1986201"/>
            <a:ext cx="1266995" cy="3854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5E88BEF-ACA3-6F51-1B17-DDF345E8E924}"/>
              </a:ext>
            </a:extLst>
          </p:cNvPr>
          <p:cNvCxnSpPr>
            <a:cxnSpLocks/>
          </p:cNvCxnSpPr>
          <p:nvPr/>
        </p:nvCxnSpPr>
        <p:spPr>
          <a:xfrm flipV="1">
            <a:off x="7236296" y="1970176"/>
            <a:ext cx="253882" cy="426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4C093B7-7D4A-6D57-2E74-F15B36B1240E}"/>
              </a:ext>
            </a:extLst>
          </p:cNvPr>
          <p:cNvCxnSpPr>
            <a:cxnSpLocks/>
          </p:cNvCxnSpPr>
          <p:nvPr/>
        </p:nvCxnSpPr>
        <p:spPr>
          <a:xfrm flipH="1" flipV="1">
            <a:off x="6678399" y="2898328"/>
            <a:ext cx="811779" cy="23624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stealth" w="med" len="lg"/>
          </a:ln>
          <a:effectLst>
            <a:glow rad="317500">
              <a:schemeClr val="bg1">
                <a:alpha val="19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130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17</a:t>
            </a:fld>
            <a:endParaRPr lang="cs-CZ"/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noProof="0" dirty="0">
                <a:solidFill>
                  <a:srgbClr val="0070C0"/>
                </a:solidFill>
              </a:rPr>
              <a:t>Performance with X-rays</a:t>
            </a:r>
            <a:endParaRPr lang="en-US" sz="3200" b="0" noProof="0" dirty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2B60DDD-7956-D947-97BE-20A0DDBEC80C}"/>
              </a:ext>
            </a:extLst>
          </p:cNvPr>
          <p:cNvSpPr txBox="1">
            <a:spLocks/>
          </p:cNvSpPr>
          <p:nvPr/>
        </p:nvSpPr>
        <p:spPr>
          <a:xfrm>
            <a:off x="166850" y="843558"/>
            <a:ext cx="4633948" cy="19596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dirty="0"/>
              <a:t>Test of multiple prototype designs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Excellent performance demonstrated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Energy resolution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prstClr val="white">
                    <a:lumMod val="65000"/>
                  </a:prstClr>
                </a:solidFill>
              </a:rPr>
            </a:br>
            <a:endParaRPr lang="en-US" sz="1400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7" y="2278187"/>
            <a:ext cx="3378294" cy="2252195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1010223" y="2219810"/>
            <a:ext cx="294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83BC"/>
                </a:solidFill>
                <a:latin typeface="Palatino Linotype" panose="02040502050505030304" pitchFamily="18" charset="0"/>
              </a:rPr>
              <a:t>140 eV FWHM at 6 keV (1 </a:t>
            </a:r>
            <a:r>
              <a:rPr lang="en-US" sz="1200" dirty="0" err="1">
                <a:solidFill>
                  <a:srgbClr val="3383BC"/>
                </a:solidFill>
                <a:latin typeface="Palatino Linotype" panose="02040502050505030304" pitchFamily="18" charset="0"/>
              </a:rPr>
              <a:t>μs</a:t>
            </a:r>
            <a:r>
              <a:rPr lang="en-US" sz="1200" dirty="0">
                <a:solidFill>
                  <a:srgbClr val="3383BC"/>
                </a:solidFill>
                <a:latin typeface="Palatino Linotype" panose="02040502050505030304" pitchFamily="18" charset="0"/>
              </a:rPr>
              <a:t> shaping)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586709" y="4767263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Palatino Linotype" panose="02040502050505030304" pitchFamily="18" charset="0"/>
              </a:rPr>
              <a:t>S. Mertens </a:t>
            </a:r>
            <a:r>
              <a:rPr lang="en-US" sz="1000" i="1" dirty="0">
                <a:solidFill>
                  <a:prstClr val="white">
                    <a:lumMod val="65000"/>
                  </a:prstClr>
                </a:solidFill>
                <a:latin typeface="Palatino Linotype" panose="02040502050505030304" pitchFamily="18" charset="0"/>
              </a:rPr>
              <a:t>et al.,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Palatino Linotype" panose="02040502050505030304" pitchFamily="18" charset="0"/>
              </a:rPr>
              <a:t>J. Phys. G46 (2019)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5CF5EFF7-D7CE-14BF-A659-DE82D87CCDC0}"/>
              </a:ext>
            </a:extLst>
          </p:cNvPr>
          <p:cNvSpPr txBox="1"/>
          <p:nvPr/>
        </p:nvSpPr>
        <p:spPr>
          <a:xfrm>
            <a:off x="1115616" y="2597570"/>
            <a:ext cx="693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91FDB5E-EC1A-2C11-1448-45D2009C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52" y="627534"/>
            <a:ext cx="2162495" cy="151435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D877945-6F3F-F8DB-DFC8-6E561D6619C3}"/>
              </a:ext>
            </a:extLst>
          </p:cNvPr>
          <p:cNvSpPr txBox="1"/>
          <p:nvPr/>
        </p:nvSpPr>
        <p:spPr>
          <a:xfrm>
            <a:off x="4178703" y="1532244"/>
            <a:ext cx="1403028" cy="492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>
                <a:latin typeface="Palatino Linotype" panose="02040502050505030304" pitchFamily="18" charset="0"/>
              </a:rPr>
              <a:t>D</a:t>
            </a:r>
            <a:r>
              <a:rPr lang="en-DE" sz="1200" dirty="0">
                <a:latin typeface="Palatino Linotype" panose="02040502050505030304" pitchFamily="18" charset="0"/>
              </a:rPr>
              <a:t>etector chip</a:t>
            </a:r>
            <a:r>
              <a:rPr lang="de-DE" sz="1200" dirty="0">
                <a:latin typeface="Palatino Linotype" panose="02040502050505030304" pitchFamily="18" charset="0"/>
              </a:rPr>
              <a:t>,</a:t>
            </a:r>
          </a:p>
          <a:p>
            <a:pPr algn="l"/>
            <a:r>
              <a:rPr lang="en-DE" sz="1200" dirty="0">
                <a:latin typeface="Palatino Linotype" panose="02040502050505030304" pitchFamily="18" charset="0"/>
              </a:rPr>
              <a:t>7</a:t>
            </a:r>
            <a:r>
              <a:rPr lang="de-DE" sz="1200" dirty="0">
                <a:latin typeface="Palatino Linotype" panose="02040502050505030304" pitchFamily="18" charset="0"/>
              </a:rPr>
              <a:t> </a:t>
            </a:r>
            <a:r>
              <a:rPr lang="en-DE" sz="1200" dirty="0">
                <a:latin typeface="Palatino Linotype" panose="02040502050505030304" pitchFamily="18" charset="0"/>
              </a:rPr>
              <a:t>pixel</a:t>
            </a:r>
            <a:r>
              <a:rPr lang="de-DE" sz="1200" dirty="0">
                <a:latin typeface="Palatino Linotype" panose="02040502050505030304" pitchFamily="18" charset="0"/>
              </a:rPr>
              <a:t>s, Ø</a:t>
            </a:r>
            <a:r>
              <a:rPr lang="en-DE" sz="1200" dirty="0">
                <a:latin typeface="Palatino Linotype" panose="02040502050505030304" pitchFamily="18" charset="0"/>
              </a:rPr>
              <a:t> 3 mm</a:t>
            </a:r>
            <a:endParaRPr lang="de-DE" sz="1200" dirty="0">
              <a:latin typeface="Palatino Linotype" panose="02040502050505030304" pitchFamily="18" charset="0"/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9D171A4-2545-0471-323C-054A96C8EF12}"/>
              </a:ext>
            </a:extLst>
          </p:cNvPr>
          <p:cNvCxnSpPr>
            <a:cxnSpLocks/>
          </p:cNvCxnSpPr>
          <p:nvPr/>
        </p:nvCxnSpPr>
        <p:spPr>
          <a:xfrm flipV="1">
            <a:off x="5378963" y="1701255"/>
            <a:ext cx="472071" cy="3864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stealth" w="med" len="lg"/>
          </a:ln>
          <a:effectLst>
            <a:glow rad="317500">
              <a:schemeClr val="bg1">
                <a:alpha val="19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EE25ABB-8B67-63BB-1FEA-D6670EE3EC11}"/>
              </a:ext>
            </a:extLst>
          </p:cNvPr>
          <p:cNvSpPr txBox="1"/>
          <p:nvPr/>
        </p:nvSpPr>
        <p:spPr>
          <a:xfrm>
            <a:off x="7490178" y="2780254"/>
            <a:ext cx="1235304" cy="7086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de-DE" sz="1200" dirty="0">
                <a:latin typeface="Palatino Linotype" panose="02040502050505030304" pitchFamily="18" charset="0"/>
              </a:rPr>
              <a:t>ETTORE </a:t>
            </a:r>
            <a:r>
              <a:rPr lang="en-US" sz="1200" dirty="0">
                <a:latin typeface="Palatino Linotype" panose="02040502050505030304" pitchFamily="18" charset="0"/>
              </a:rPr>
              <a:t>readout ASIC (12 channels)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17E4F1A-4F3E-3BF2-D7FB-A8E9E53AC27C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067944" y="3795886"/>
                <a:ext cx="4633948" cy="1180618"/>
              </a:xfrm>
            </p:spPr>
            <p:txBody>
              <a:bodyPr>
                <a:normAutofit/>
              </a:bodyPr>
              <a:lstStyle/>
              <a:p>
                <a:r>
                  <a:rPr lang="en-US" sz="1500" dirty="0">
                    <a:latin typeface="Palatino Linotype" panose="02040502050505030304" pitchFamily="18" charset="0"/>
                  </a:rPr>
                  <a:t>Measurement with an </a:t>
                </a:r>
                <a:r>
                  <a:rPr lang="en-US" sz="1500" baseline="30000" dirty="0">
                    <a:latin typeface="Palatino Linotype" panose="02040502050505030304" pitchFamily="18" charset="0"/>
                  </a:rPr>
                  <a:t>55</a:t>
                </a:r>
                <a:r>
                  <a:rPr lang="en-US" sz="1500" dirty="0">
                    <a:latin typeface="Palatino Linotype" panose="02040502050505030304" pitchFamily="18" charset="0"/>
                  </a:rPr>
                  <a:t>Fe calibration source</a:t>
                </a:r>
                <a:endParaRPr lang="en-US" sz="1500" dirty="0">
                  <a:solidFill>
                    <a:srgbClr val="0035A0"/>
                  </a:solidFill>
                </a:endParaRPr>
              </a:p>
              <a:p>
                <a:pPr lvl="1"/>
                <a:r>
                  <a:rPr lang="en-US" sz="14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Mn-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line at ~5.9 keV</a:t>
                </a:r>
              </a:p>
              <a:p>
                <a:pPr lvl="1"/>
                <a:r>
                  <a:rPr lang="en-US" sz="14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Mn-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</a:rPr>
                          <m:t>β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line at ~6.5 keV</a:t>
                </a:r>
              </a:p>
              <a:p>
                <a:pPr lvl="1"/>
                <a:endParaRPr lang="en-US" sz="14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17E4F1A-4F3E-3BF2-D7FB-A8E9E53AC2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067944" y="3795886"/>
                <a:ext cx="4633948" cy="1180618"/>
              </a:xfrm>
              <a:blipFill>
                <a:blip r:embed="rId4"/>
                <a:stretch>
                  <a:fillRect l="-395" t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D6A8E98D-385D-2D70-1D9A-7A667C136F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15483" r="17699" b="9732"/>
          <a:stretch/>
        </p:blipFill>
        <p:spPr>
          <a:xfrm>
            <a:off x="5609261" y="2396180"/>
            <a:ext cx="1632570" cy="112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814C9E28-84CC-1B01-DDE3-D0F1E0930122}"/>
              </a:ext>
            </a:extLst>
          </p:cNvPr>
          <p:cNvSpPr/>
          <p:nvPr/>
        </p:nvSpPr>
        <p:spPr>
          <a:xfrm>
            <a:off x="5597152" y="2387655"/>
            <a:ext cx="1639144" cy="1156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D073FB8-8AA4-4964-613A-B95474436BF0}"/>
              </a:ext>
            </a:extLst>
          </p:cNvPr>
          <p:cNvSpPr/>
          <p:nvPr/>
        </p:nvSpPr>
        <p:spPr>
          <a:xfrm>
            <a:off x="6876256" y="1383976"/>
            <a:ext cx="613922" cy="602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34ABB2A-E218-6472-F034-D9C44AE292AC}"/>
              </a:ext>
            </a:extLst>
          </p:cNvPr>
          <p:cNvCxnSpPr>
            <a:cxnSpLocks/>
          </p:cNvCxnSpPr>
          <p:nvPr/>
        </p:nvCxnSpPr>
        <p:spPr>
          <a:xfrm flipV="1">
            <a:off x="5609261" y="1986201"/>
            <a:ext cx="1266995" cy="3854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5E88BEF-ACA3-6F51-1B17-DDF345E8E924}"/>
              </a:ext>
            </a:extLst>
          </p:cNvPr>
          <p:cNvCxnSpPr>
            <a:cxnSpLocks/>
          </p:cNvCxnSpPr>
          <p:nvPr/>
        </p:nvCxnSpPr>
        <p:spPr>
          <a:xfrm flipV="1">
            <a:off x="7236296" y="1970176"/>
            <a:ext cx="253882" cy="4260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4C093B7-7D4A-6D57-2E74-F15B36B1240E}"/>
              </a:ext>
            </a:extLst>
          </p:cNvPr>
          <p:cNvCxnSpPr>
            <a:cxnSpLocks/>
          </p:cNvCxnSpPr>
          <p:nvPr/>
        </p:nvCxnSpPr>
        <p:spPr>
          <a:xfrm flipH="1" flipV="1">
            <a:off x="6678399" y="2898328"/>
            <a:ext cx="811779" cy="23624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stealth" w="med" len="lg"/>
          </a:ln>
          <a:effectLst>
            <a:glow rad="317500">
              <a:schemeClr val="bg1">
                <a:alpha val="19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522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>
            <a:extLst>
              <a:ext uri="{FF2B5EF4-FFF2-40B4-BE49-F238E27FC236}">
                <a16:creationId xmlns:a16="http://schemas.microsoft.com/office/drawing/2014/main" id="{DD192B97-C789-77AF-18A2-A57D34BA1D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7" y="2278187"/>
            <a:ext cx="3378294" cy="2252195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48B5A41-DAB8-7EAE-386C-AA9DD18F1871}"/>
              </a:ext>
            </a:extLst>
          </p:cNvPr>
          <p:cNvGrpSpPr/>
          <p:nvPr/>
        </p:nvGrpSpPr>
        <p:grpSpPr>
          <a:xfrm>
            <a:off x="4907604" y="512086"/>
            <a:ext cx="3935728" cy="4219904"/>
            <a:chOff x="6004460" y="959136"/>
            <a:chExt cx="3968215" cy="4361946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1BA12A0F-3628-3410-D5C2-95354806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460" y="2320119"/>
              <a:ext cx="3968215" cy="3000963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C298AA26-3DFA-7890-3956-50FD49B5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379" y="959136"/>
              <a:ext cx="3463996" cy="1684329"/>
            </a:xfrm>
            <a:prstGeom prst="rect">
              <a:avLst/>
            </a:prstGeom>
          </p:spPr>
        </p:pic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18</a:t>
            </a:fld>
            <a:endParaRPr lang="cs-CZ"/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noProof="0" dirty="0">
                <a:solidFill>
                  <a:srgbClr val="0070C0"/>
                </a:solidFill>
              </a:rPr>
              <a:t>Performance with X-rays</a:t>
            </a:r>
            <a:endParaRPr lang="en-US" sz="3200" b="0" noProof="0" dirty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C2B60DDD-7956-D947-97BE-20A0DDBEC80C}"/>
              </a:ext>
            </a:extLst>
          </p:cNvPr>
          <p:cNvSpPr txBox="1">
            <a:spLocks/>
          </p:cNvSpPr>
          <p:nvPr/>
        </p:nvSpPr>
        <p:spPr>
          <a:xfrm>
            <a:off x="166850" y="843558"/>
            <a:ext cx="4633948" cy="19596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dirty="0"/>
              <a:t>Test of multiple prototype designs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Excellent performance demonstrated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Energy resolution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Linearity</a:t>
            </a:r>
          </a:p>
          <a:p>
            <a:pPr marL="457200" lvl="1" indent="0">
              <a:buNone/>
            </a:pPr>
            <a:br>
              <a:rPr lang="en-US" sz="1200" dirty="0">
                <a:solidFill>
                  <a:prstClr val="white">
                    <a:lumMod val="65000"/>
                  </a:prstClr>
                </a:solidFill>
              </a:rPr>
            </a:br>
            <a:endParaRPr lang="en-US" sz="1400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13" name="TextBox 10"/>
          <p:cNvSpPr txBox="1"/>
          <p:nvPr/>
        </p:nvSpPr>
        <p:spPr>
          <a:xfrm>
            <a:off x="5697586" y="4731990"/>
            <a:ext cx="2355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solidFill>
                  <a:srgbClr val="3383BC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0.1% linearity (up to 60 keV)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AEA351B-8D40-5D39-C8AA-B2C14836261C}"/>
              </a:ext>
            </a:extLst>
          </p:cNvPr>
          <p:cNvSpPr txBox="1"/>
          <p:nvPr/>
        </p:nvSpPr>
        <p:spPr>
          <a:xfrm>
            <a:off x="6891452" y="766070"/>
            <a:ext cx="693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30000" dirty="0">
                <a:solidFill>
                  <a:prstClr val="black"/>
                </a:solidFill>
                <a:latin typeface="Palatino Linotype" panose="02040502050505030304" pitchFamily="18" charset="0"/>
              </a:rPr>
              <a:t>241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75CE1BC-45C2-57A1-A87C-D9F508C7C793}"/>
              </a:ext>
            </a:extLst>
          </p:cNvPr>
          <p:cNvSpPr txBox="1"/>
          <p:nvPr/>
        </p:nvSpPr>
        <p:spPr>
          <a:xfrm>
            <a:off x="1586709" y="4767263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Palatino Linotype" panose="02040502050505030304" pitchFamily="18" charset="0"/>
              </a:rPr>
              <a:t>S. Mertens </a:t>
            </a:r>
            <a:r>
              <a:rPr lang="en-US" sz="1000" i="1" dirty="0">
                <a:solidFill>
                  <a:prstClr val="white">
                    <a:lumMod val="65000"/>
                  </a:prstClr>
                </a:solidFill>
                <a:latin typeface="Palatino Linotype" panose="02040502050505030304" pitchFamily="18" charset="0"/>
              </a:rPr>
              <a:t>et al., </a:t>
            </a:r>
            <a:r>
              <a:rPr lang="en-US" sz="1000" dirty="0">
                <a:solidFill>
                  <a:prstClr val="white">
                    <a:lumMod val="65000"/>
                  </a:prstClr>
                </a:solidFill>
                <a:latin typeface="Palatino Linotype" panose="02040502050505030304" pitchFamily="18" charset="0"/>
              </a:rPr>
              <a:t>J. Phys. G46 (2019)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339B37F-EE1F-F9FD-1B7D-29529BC7FDED}"/>
              </a:ext>
            </a:extLst>
          </p:cNvPr>
          <p:cNvSpPr txBox="1"/>
          <p:nvPr/>
        </p:nvSpPr>
        <p:spPr>
          <a:xfrm>
            <a:off x="1010223" y="2219810"/>
            <a:ext cx="2947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83BC"/>
                </a:solidFill>
                <a:latin typeface="Palatino Linotype" panose="02040502050505030304" pitchFamily="18" charset="0"/>
              </a:rPr>
              <a:t>140 eV FWHM at 6 keV (1 </a:t>
            </a:r>
            <a:r>
              <a:rPr lang="en-US" sz="1200" dirty="0" err="1">
                <a:solidFill>
                  <a:srgbClr val="3383BC"/>
                </a:solidFill>
                <a:latin typeface="Palatino Linotype" panose="02040502050505030304" pitchFamily="18" charset="0"/>
              </a:rPr>
              <a:t>μs</a:t>
            </a:r>
            <a:r>
              <a:rPr lang="en-US" sz="1200" dirty="0">
                <a:solidFill>
                  <a:srgbClr val="3383BC"/>
                </a:solidFill>
                <a:latin typeface="Palatino Linotype" panose="02040502050505030304" pitchFamily="18" charset="0"/>
              </a:rPr>
              <a:t> shaping)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8F14E60-39E1-79C4-2C78-F5F8A1F00A25}"/>
              </a:ext>
            </a:extLst>
          </p:cNvPr>
          <p:cNvSpPr txBox="1"/>
          <p:nvPr/>
        </p:nvSpPr>
        <p:spPr>
          <a:xfrm>
            <a:off x="1115616" y="2597570"/>
            <a:ext cx="693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55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Fe</a:t>
            </a:r>
          </a:p>
        </p:txBody>
      </p:sp>
    </p:spTree>
    <p:extLst>
      <p:ext uri="{BB962C8B-B14F-4D97-AF65-F5344CB8AC3E}">
        <p14:creationId xmlns:p14="http://schemas.microsoft.com/office/powerpoint/2010/main" val="871350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>
                <a:solidFill>
                  <a:schemeClr val="bg1"/>
                </a:solidFill>
              </a:rPr>
              <a:t>19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TRISTAN Detector</a:t>
            </a:r>
            <a:endParaRPr lang="en-US" sz="3200" b="0" noProof="0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Frank Edzards (TUM)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411760" y="267318"/>
            <a:ext cx="4610892" cy="4636867"/>
            <a:chOff x="4322747" y="21692294"/>
            <a:chExt cx="20662154" cy="207785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22747" y="21692294"/>
              <a:ext cx="20662154" cy="20778551"/>
              <a:chOff x="6897195" y="25029839"/>
              <a:chExt cx="16078479" cy="16169055"/>
            </a:xfrm>
          </p:grpSpPr>
          <p:sp>
            <p:nvSpPr>
              <p:cNvPr id="25" name="Sechseck 24"/>
              <p:cNvSpPr/>
              <p:nvPr/>
            </p:nvSpPr>
            <p:spPr bwMode="auto">
              <a:xfrm>
                <a:off x="11850904" y="25029839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Sechseck 25"/>
              <p:cNvSpPr/>
              <p:nvPr/>
            </p:nvSpPr>
            <p:spPr bwMode="auto">
              <a:xfrm>
                <a:off x="6898798" y="27775522"/>
                <a:ext cx="6020217" cy="5189842"/>
              </a:xfrm>
              <a:prstGeom prst="hexagon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7" name="Sechseck 26"/>
              <p:cNvSpPr/>
              <p:nvPr/>
            </p:nvSpPr>
            <p:spPr bwMode="auto">
              <a:xfrm>
                <a:off x="16872632" y="27700987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8" name="Sechseck 27"/>
              <p:cNvSpPr/>
              <p:nvPr/>
            </p:nvSpPr>
            <p:spPr bwMode="auto">
              <a:xfrm>
                <a:off x="11927256" y="30517685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9" name="Sechseck 28"/>
              <p:cNvSpPr/>
              <p:nvPr/>
            </p:nvSpPr>
            <p:spPr bwMode="auto">
              <a:xfrm>
                <a:off x="6897195" y="33299380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0" name="Sechseck 29"/>
              <p:cNvSpPr/>
              <p:nvPr/>
            </p:nvSpPr>
            <p:spPr bwMode="auto">
              <a:xfrm>
                <a:off x="11927256" y="3600905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1" name="Sechseck 30"/>
              <p:cNvSpPr/>
              <p:nvPr/>
            </p:nvSpPr>
            <p:spPr bwMode="auto">
              <a:xfrm>
                <a:off x="16955457" y="33223791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</p:grpSp>
        <p:sp>
          <p:nvSpPr>
            <p:cNvPr id="12" name="Sechseck 11"/>
            <p:cNvSpPr/>
            <p:nvPr/>
          </p:nvSpPr>
          <p:spPr bwMode="auto">
            <a:xfrm>
              <a:off x="4601875" y="2546060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3" name="Sechseck 12"/>
            <p:cNvSpPr/>
            <p:nvPr/>
          </p:nvSpPr>
          <p:spPr bwMode="auto">
            <a:xfrm>
              <a:off x="4603543" y="32543431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4" name="Sechseck 13"/>
            <p:cNvSpPr/>
            <p:nvPr/>
          </p:nvSpPr>
          <p:spPr bwMode="auto">
            <a:xfrm>
              <a:off x="10970509" y="2193292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5" name="Sechseck 14"/>
            <p:cNvSpPr/>
            <p:nvPr/>
          </p:nvSpPr>
          <p:spPr bwMode="auto">
            <a:xfrm>
              <a:off x="11063120" y="28979198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6" name="Sechseck 15"/>
            <p:cNvSpPr/>
            <p:nvPr/>
          </p:nvSpPr>
          <p:spPr bwMode="auto">
            <a:xfrm>
              <a:off x="17418410" y="2536556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3" name="Sechseck 22"/>
            <p:cNvSpPr/>
            <p:nvPr/>
          </p:nvSpPr>
          <p:spPr bwMode="auto">
            <a:xfrm>
              <a:off x="17519149" y="32471445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4" name="Sechseck 23"/>
            <p:cNvSpPr/>
            <p:nvPr/>
          </p:nvSpPr>
          <p:spPr bwMode="auto">
            <a:xfrm>
              <a:off x="11082121" y="3604210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10212" y="1108240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Electrons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10211" y="2664566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Detector module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487154" y="265479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Full system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48682" y="32802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X-rays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911756"/>
            <a:ext cx="1356938" cy="1356938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63" y="614715"/>
            <a:ext cx="1175594" cy="7837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64" y="3125717"/>
            <a:ext cx="968833" cy="82780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13" y="3830460"/>
            <a:ext cx="1139495" cy="88160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2" y="2915793"/>
            <a:ext cx="1444103" cy="82181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487154" y="1079421"/>
            <a:ext cx="12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Sterile              neutrino search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70" y="1506545"/>
            <a:ext cx="1074242" cy="80568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53" y="1409492"/>
            <a:ext cx="1108103" cy="8310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7181B3C-4319-A9DC-AF03-78596456AF5C}"/>
              </a:ext>
            </a:extLst>
          </p:cNvPr>
          <p:cNvSpPr txBox="1"/>
          <p:nvPr/>
        </p:nvSpPr>
        <p:spPr>
          <a:xfrm>
            <a:off x="4059715" y="3451095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Monitor spectrometer</a:t>
            </a:r>
          </a:p>
        </p:txBody>
      </p:sp>
    </p:spTree>
    <p:extLst>
      <p:ext uri="{BB962C8B-B14F-4D97-AF65-F5344CB8AC3E}">
        <p14:creationId xmlns:p14="http://schemas.microsoft.com/office/powerpoint/2010/main" val="1914633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2</a:t>
            </a:fld>
            <a:endParaRPr lang="cs-CZ"/>
          </a:p>
        </p:txBody>
      </p:sp>
      <p:sp>
        <p:nvSpPr>
          <p:cNvPr id="2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Agenda</a:t>
            </a:r>
            <a:endParaRPr lang="en-US" sz="3200" b="0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419622"/>
            <a:ext cx="6192688" cy="169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Motivation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TRISTAN detector system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Conclusions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372200" y="1335199"/>
            <a:ext cx="2771800" cy="1787418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5093371" y="224264"/>
            <a:ext cx="2664296" cy="1242350"/>
            <a:chOff x="-264978" y="67382"/>
            <a:chExt cx="10079181" cy="4699881"/>
          </a:xfrm>
        </p:grpSpPr>
        <p:pic>
          <p:nvPicPr>
            <p:cNvPr id="38" name="Content Placeholder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64978" y="1841183"/>
              <a:ext cx="2926080" cy="2926080"/>
            </a:xfrm>
            <a:prstGeom prst="ellipse">
              <a:avLst/>
            </a:prstGeom>
            <a:solidFill>
              <a:schemeClr val="bg1"/>
            </a:solidFill>
            <a:ln w="41275"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67382"/>
              <a:ext cx="4838290" cy="469988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0" name="Group 12"/>
            <p:cNvGrpSpPr/>
            <p:nvPr/>
          </p:nvGrpSpPr>
          <p:grpSpPr>
            <a:xfrm>
              <a:off x="6888123" y="599815"/>
              <a:ext cx="2926080" cy="2926080"/>
              <a:chOff x="8103669" y="2610757"/>
              <a:chExt cx="2926080" cy="2926080"/>
            </a:xfrm>
          </p:grpSpPr>
          <p:pic>
            <p:nvPicPr>
              <p:cNvPr id="43" name="Content Placeholder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>
                <a:off x="8103669" y="2610757"/>
                <a:ext cx="2926080" cy="2926080"/>
              </a:xfrm>
              <a:prstGeom prst="ellipse">
                <a:avLst/>
              </a:prstGeom>
              <a:solidFill>
                <a:schemeClr val="bg1"/>
              </a:solidFill>
              <a:ln w="41275" cap="rnd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Grafik 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8663">
                <a:off x="9967627" y="2785405"/>
                <a:ext cx="460617" cy="460617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Grafik 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01" t="60220" r="34149"/>
              <a:stretch/>
            </p:blipFill>
            <p:spPr>
              <a:xfrm>
                <a:off x="10132751" y="4887153"/>
                <a:ext cx="362293" cy="422029"/>
              </a:xfrm>
              <a:prstGeom prst="rect">
                <a:avLst/>
              </a:prstGeom>
            </p:spPr>
          </p:pic>
          <p:pic>
            <p:nvPicPr>
              <p:cNvPr id="46" name="Grafik 7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0159" y="5149201"/>
                <a:ext cx="499941" cy="319962"/>
              </a:xfrm>
              <a:prstGeom prst="rect">
                <a:avLst/>
              </a:prstGeom>
            </p:spPr>
          </p:pic>
        </p:grp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212636"/>
            <a:ext cx="3889747" cy="1647492"/>
          </a:xfrm>
          <a:prstGeom prst="rect">
            <a:avLst/>
          </a:prstGeom>
        </p:spPr>
      </p:pic>
      <p:sp>
        <p:nvSpPr>
          <p:cNvPr id="2" name="Zástupný symbol pro datum 6">
            <a:extLst>
              <a:ext uri="{FF2B5EF4-FFF2-40B4-BE49-F238E27FC236}">
                <a16:creationId xmlns:a16="http://schemas.microsoft.com/office/drawing/2014/main" id="{C6C530A6-B4EF-996D-75D4-9125658D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131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20</a:t>
            </a:fld>
            <a:endParaRPr lang="cs-CZ"/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response to electrons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59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833119" y="3067789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 Linotype" panose="02040502050505030304" pitchFamily="18" charset="0"/>
              </a:rPr>
              <a:t>Electron microscope</a:t>
            </a:r>
          </a:p>
        </p:txBody>
      </p:sp>
      <p:sp>
        <p:nvSpPr>
          <p:cNvPr id="594" name="Rechteck 593"/>
          <p:cNvSpPr/>
          <p:nvPr/>
        </p:nvSpPr>
        <p:spPr>
          <a:xfrm>
            <a:off x="251520" y="699542"/>
            <a:ext cx="5832648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Precise understanding and modeling of detector 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electron response </a:t>
            </a:r>
            <a:r>
              <a:rPr lang="en-US" dirty="0">
                <a:latin typeface="Palatino Linotype" panose="02040502050505030304" pitchFamily="18" charset="0"/>
              </a:rPr>
              <a:t>required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78" y="1375465"/>
            <a:ext cx="4173946" cy="3130460"/>
          </a:xfrm>
          <a:prstGeom prst="rect">
            <a:avLst/>
          </a:prstGeom>
        </p:spPr>
      </p:pic>
      <p:cxnSp>
        <p:nvCxnSpPr>
          <p:cNvPr id="18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V="1">
            <a:off x="5436096" y="2892963"/>
            <a:ext cx="249867" cy="447084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4852565" y="3399766"/>
            <a:ext cx="116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Silicon escape peak</a:t>
            </a:r>
          </a:p>
        </p:txBody>
      </p:sp>
      <p:sp>
        <p:nvSpPr>
          <p:cNvPr id="591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5940152" y="1044357"/>
            <a:ext cx="116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Main peak</a:t>
            </a:r>
          </a:p>
        </p:txBody>
      </p:sp>
      <p:cxnSp>
        <p:nvCxnSpPr>
          <p:cNvPr id="592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>
            <a:off x="6054001" y="1390376"/>
            <a:ext cx="412165" cy="322316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6" name="Abgerundetes Rechteck 595"/>
          <p:cNvSpPr/>
          <p:nvPr/>
        </p:nvSpPr>
        <p:spPr>
          <a:xfrm>
            <a:off x="1979712" y="4529256"/>
            <a:ext cx="1512168" cy="434482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solidFill>
              <a:srgbClr val="003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1. Dead layer</a:t>
            </a:r>
          </a:p>
        </p:txBody>
      </p:sp>
      <p:sp>
        <p:nvSpPr>
          <p:cNvPr id="597" name="Abgerundetes Rechteck 596"/>
          <p:cNvSpPr/>
          <p:nvPr/>
        </p:nvSpPr>
        <p:spPr>
          <a:xfrm>
            <a:off x="3851920" y="4529256"/>
            <a:ext cx="1512168" cy="434482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solidFill>
              <a:srgbClr val="003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2. Charge sharing</a:t>
            </a:r>
          </a:p>
        </p:txBody>
      </p:sp>
      <p:sp>
        <p:nvSpPr>
          <p:cNvPr id="598" name="Abgerundetes Rechteck 597"/>
          <p:cNvSpPr/>
          <p:nvPr/>
        </p:nvSpPr>
        <p:spPr>
          <a:xfrm>
            <a:off x="5724128" y="4529256"/>
            <a:ext cx="1512168" cy="434482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solidFill>
              <a:srgbClr val="003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3. Backscattering</a:t>
            </a:r>
          </a:p>
        </p:txBody>
      </p:sp>
    </p:spTree>
    <p:extLst>
      <p:ext uri="{BB962C8B-B14F-4D97-AF65-F5344CB8AC3E}">
        <p14:creationId xmlns:p14="http://schemas.microsoft.com/office/powerpoint/2010/main" val="2483725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21</a:t>
            </a:fld>
            <a:endParaRPr lang="cs-CZ"/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response to electrons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59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833119" y="2887079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 Linotype" panose="02040502050505030304" pitchFamily="18" charset="0"/>
              </a:rPr>
              <a:t>Electron microscope</a:t>
            </a:r>
          </a:p>
        </p:txBody>
      </p:sp>
      <p:sp>
        <p:nvSpPr>
          <p:cNvPr id="594" name="Rechteck 593"/>
          <p:cNvSpPr/>
          <p:nvPr/>
        </p:nvSpPr>
        <p:spPr>
          <a:xfrm>
            <a:off x="251520" y="699542"/>
            <a:ext cx="5832648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1</a:t>
            </a:r>
            <a:r>
              <a:rPr lang="en-US" baseline="30000" dirty="0">
                <a:latin typeface="Palatino Linotype" panose="02040502050505030304" pitchFamily="18" charset="0"/>
              </a:rPr>
              <a:t>st</a:t>
            </a:r>
            <a:r>
              <a:rPr lang="en-US" dirty="0">
                <a:latin typeface="Palatino Linotype" panose="02040502050505030304" pitchFamily="18" charset="0"/>
              </a:rPr>
              <a:t> effect: 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Dead layer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2" y="1313290"/>
            <a:ext cx="4366245" cy="3274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4153108" y="1040867"/>
            <a:ext cx="116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Main peak</a:t>
            </a:r>
          </a:p>
        </p:txBody>
      </p:sp>
      <p:cxnSp>
        <p:nvCxnSpPr>
          <p:cNvPr id="14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324474" y="1348644"/>
            <a:ext cx="412165" cy="322316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V="1">
            <a:off x="3748409" y="2830740"/>
            <a:ext cx="249867" cy="447084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3171060" y="3387793"/>
            <a:ext cx="116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Silicon escape peak</a:t>
            </a:r>
          </a:p>
        </p:txBody>
      </p:sp>
      <p:cxnSp>
        <p:nvCxnSpPr>
          <p:cNvPr id="22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>
            <a:off x="3660004" y="2088213"/>
            <a:ext cx="488126" cy="353122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2721216" y="1647198"/>
            <a:ext cx="116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Low-energy tail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253" y="2667240"/>
            <a:ext cx="3942054" cy="1752458"/>
          </a:xfrm>
          <a:prstGeom prst="rect">
            <a:avLst/>
          </a:prstGeom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5724128" y="3816784"/>
            <a:ext cx="116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Simulation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788709" y="772328"/>
            <a:ext cx="2923343" cy="1729995"/>
            <a:chOff x="5504934" y="942352"/>
            <a:chExt cx="2923343" cy="1729995"/>
          </a:xfrm>
        </p:grpSpPr>
        <p:grpSp>
          <p:nvGrpSpPr>
            <p:cNvPr id="589" name="Gruppieren 588">
              <a:extLst>
                <a:ext uri="{FF2B5EF4-FFF2-40B4-BE49-F238E27FC236}">
                  <a16:creationId xmlns:a16="http://schemas.microsoft.com/office/drawing/2014/main" id="{03B3A6FF-D733-404E-1464-37D882F913FE}"/>
                </a:ext>
              </a:extLst>
            </p:cNvPr>
            <p:cNvGrpSpPr/>
            <p:nvPr/>
          </p:nvGrpSpPr>
          <p:grpSpPr>
            <a:xfrm>
              <a:off x="5504934" y="942352"/>
              <a:ext cx="2923343" cy="1729995"/>
              <a:chOff x="6408316" y="-288304"/>
              <a:chExt cx="4763564" cy="3610770"/>
            </a:xfrm>
          </p:grpSpPr>
          <p:sp>
            <p:nvSpPr>
              <p:cNvPr id="591" name="Rechteck 590">
                <a:extLst>
                  <a:ext uri="{FF2B5EF4-FFF2-40B4-BE49-F238E27FC236}">
                    <a16:creationId xmlns:a16="http://schemas.microsoft.com/office/drawing/2014/main" id="{B28B9EEC-693E-A07F-BF4B-8DA3BFCFD49E}"/>
                  </a:ext>
                </a:extLst>
              </p:cNvPr>
              <p:cNvSpPr/>
              <p:nvPr/>
            </p:nvSpPr>
            <p:spPr>
              <a:xfrm>
                <a:off x="6408316" y="733135"/>
                <a:ext cx="2789262" cy="28803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800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sz="100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592" name="Rechteck 591">
                <a:extLst>
                  <a:ext uri="{FF2B5EF4-FFF2-40B4-BE49-F238E27FC236}">
                    <a16:creationId xmlns:a16="http://schemas.microsoft.com/office/drawing/2014/main" id="{D5796531-663E-8087-A7E2-FBBD2CEB5AC1}"/>
                  </a:ext>
                </a:extLst>
              </p:cNvPr>
              <p:cNvSpPr/>
              <p:nvPr/>
            </p:nvSpPr>
            <p:spPr>
              <a:xfrm>
                <a:off x="6408316" y="1007839"/>
                <a:ext cx="2789262" cy="230425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8800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3" name="Rechteck 592">
                <a:extLst>
                  <a:ext uri="{FF2B5EF4-FFF2-40B4-BE49-F238E27FC236}">
                    <a16:creationId xmlns:a16="http://schemas.microsoft.com/office/drawing/2014/main" id="{F31C1FA1-DE51-21D3-4DD1-09753BCBC72B}"/>
                  </a:ext>
                </a:extLst>
              </p:cNvPr>
              <p:cNvSpPr/>
              <p:nvPr/>
            </p:nvSpPr>
            <p:spPr>
              <a:xfrm>
                <a:off x="6408316" y="1007839"/>
                <a:ext cx="2789262" cy="93610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595" name="Freihandform: Form 19">
                <a:extLst>
                  <a:ext uri="{FF2B5EF4-FFF2-40B4-BE49-F238E27FC236}">
                    <a16:creationId xmlns:a16="http://schemas.microsoft.com/office/drawing/2014/main" id="{9B0C7BFB-C876-3260-0DD7-7544915C1CB1}"/>
                  </a:ext>
                </a:extLst>
              </p:cNvPr>
              <p:cNvSpPr/>
              <p:nvPr/>
            </p:nvSpPr>
            <p:spPr>
              <a:xfrm>
                <a:off x="7363584" y="782285"/>
                <a:ext cx="845820" cy="990139"/>
              </a:xfrm>
              <a:custGeom>
                <a:avLst/>
                <a:gdLst>
                  <a:gd name="connsiteX0" fmla="*/ 723900 w 845820"/>
                  <a:gd name="connsiteY0" fmla="*/ 0 h 954421"/>
                  <a:gd name="connsiteX1" fmla="*/ 746760 w 845820"/>
                  <a:gd name="connsiteY1" fmla="*/ 38100 h 954421"/>
                  <a:gd name="connsiteX2" fmla="*/ 815340 w 845820"/>
                  <a:gd name="connsiteY2" fmla="*/ 99060 h 954421"/>
                  <a:gd name="connsiteX3" fmla="*/ 845820 w 845820"/>
                  <a:gd name="connsiteY3" fmla="*/ 129540 h 954421"/>
                  <a:gd name="connsiteX4" fmla="*/ 754380 w 845820"/>
                  <a:gd name="connsiteY4" fmla="*/ 327660 h 954421"/>
                  <a:gd name="connsiteX5" fmla="*/ 800100 w 845820"/>
                  <a:gd name="connsiteY5" fmla="*/ 426720 h 954421"/>
                  <a:gd name="connsiteX6" fmla="*/ 632460 w 845820"/>
                  <a:gd name="connsiteY6" fmla="*/ 472440 h 954421"/>
                  <a:gd name="connsiteX7" fmla="*/ 571500 w 845820"/>
                  <a:gd name="connsiteY7" fmla="*/ 502920 h 954421"/>
                  <a:gd name="connsiteX8" fmla="*/ 594360 w 845820"/>
                  <a:gd name="connsiteY8" fmla="*/ 594360 h 954421"/>
                  <a:gd name="connsiteX9" fmla="*/ 632460 w 845820"/>
                  <a:gd name="connsiteY9" fmla="*/ 708660 h 954421"/>
                  <a:gd name="connsiteX10" fmla="*/ 685800 w 845820"/>
                  <a:gd name="connsiteY10" fmla="*/ 762000 h 954421"/>
                  <a:gd name="connsiteX11" fmla="*/ 647700 w 845820"/>
                  <a:gd name="connsiteY11" fmla="*/ 899160 h 954421"/>
                  <a:gd name="connsiteX12" fmla="*/ 609600 w 845820"/>
                  <a:gd name="connsiteY12" fmla="*/ 914400 h 954421"/>
                  <a:gd name="connsiteX13" fmla="*/ 502920 w 845820"/>
                  <a:gd name="connsiteY13" fmla="*/ 922020 h 954421"/>
                  <a:gd name="connsiteX14" fmla="*/ 304800 w 845820"/>
                  <a:gd name="connsiteY14" fmla="*/ 906780 h 954421"/>
                  <a:gd name="connsiteX15" fmla="*/ 266700 w 845820"/>
                  <a:gd name="connsiteY15" fmla="*/ 815340 h 954421"/>
                  <a:gd name="connsiteX16" fmla="*/ 152400 w 845820"/>
                  <a:gd name="connsiteY16" fmla="*/ 838200 h 954421"/>
                  <a:gd name="connsiteX17" fmla="*/ 91440 w 845820"/>
                  <a:gd name="connsiteY17" fmla="*/ 876300 h 954421"/>
                  <a:gd name="connsiteX18" fmla="*/ 76200 w 845820"/>
                  <a:gd name="connsiteY18" fmla="*/ 899160 h 954421"/>
                  <a:gd name="connsiteX19" fmla="*/ 83820 w 845820"/>
                  <a:gd name="connsiteY19" fmla="*/ 929640 h 954421"/>
                  <a:gd name="connsiteX20" fmla="*/ 7620 w 845820"/>
                  <a:gd name="connsiteY20" fmla="*/ 944880 h 954421"/>
                  <a:gd name="connsiteX21" fmla="*/ 0 w 845820"/>
                  <a:gd name="connsiteY21" fmla="*/ 944880 h 954421"/>
                  <a:gd name="connsiteX0" fmla="*/ 704850 w 845820"/>
                  <a:gd name="connsiteY0" fmla="*/ 0 h 980614"/>
                  <a:gd name="connsiteX1" fmla="*/ 746760 w 845820"/>
                  <a:gd name="connsiteY1" fmla="*/ 64293 h 980614"/>
                  <a:gd name="connsiteX2" fmla="*/ 815340 w 845820"/>
                  <a:gd name="connsiteY2" fmla="*/ 125253 h 980614"/>
                  <a:gd name="connsiteX3" fmla="*/ 845820 w 845820"/>
                  <a:gd name="connsiteY3" fmla="*/ 155733 h 980614"/>
                  <a:gd name="connsiteX4" fmla="*/ 754380 w 845820"/>
                  <a:gd name="connsiteY4" fmla="*/ 353853 h 980614"/>
                  <a:gd name="connsiteX5" fmla="*/ 800100 w 845820"/>
                  <a:gd name="connsiteY5" fmla="*/ 452913 h 980614"/>
                  <a:gd name="connsiteX6" fmla="*/ 632460 w 845820"/>
                  <a:gd name="connsiteY6" fmla="*/ 498633 h 980614"/>
                  <a:gd name="connsiteX7" fmla="*/ 571500 w 845820"/>
                  <a:gd name="connsiteY7" fmla="*/ 529113 h 980614"/>
                  <a:gd name="connsiteX8" fmla="*/ 594360 w 845820"/>
                  <a:gd name="connsiteY8" fmla="*/ 620553 h 980614"/>
                  <a:gd name="connsiteX9" fmla="*/ 632460 w 845820"/>
                  <a:gd name="connsiteY9" fmla="*/ 734853 h 980614"/>
                  <a:gd name="connsiteX10" fmla="*/ 685800 w 845820"/>
                  <a:gd name="connsiteY10" fmla="*/ 788193 h 980614"/>
                  <a:gd name="connsiteX11" fmla="*/ 647700 w 845820"/>
                  <a:gd name="connsiteY11" fmla="*/ 925353 h 980614"/>
                  <a:gd name="connsiteX12" fmla="*/ 609600 w 845820"/>
                  <a:gd name="connsiteY12" fmla="*/ 940593 h 980614"/>
                  <a:gd name="connsiteX13" fmla="*/ 502920 w 845820"/>
                  <a:gd name="connsiteY13" fmla="*/ 948213 h 980614"/>
                  <a:gd name="connsiteX14" fmla="*/ 304800 w 845820"/>
                  <a:gd name="connsiteY14" fmla="*/ 932973 h 980614"/>
                  <a:gd name="connsiteX15" fmla="*/ 266700 w 845820"/>
                  <a:gd name="connsiteY15" fmla="*/ 841533 h 980614"/>
                  <a:gd name="connsiteX16" fmla="*/ 152400 w 845820"/>
                  <a:gd name="connsiteY16" fmla="*/ 864393 h 980614"/>
                  <a:gd name="connsiteX17" fmla="*/ 91440 w 845820"/>
                  <a:gd name="connsiteY17" fmla="*/ 902493 h 980614"/>
                  <a:gd name="connsiteX18" fmla="*/ 76200 w 845820"/>
                  <a:gd name="connsiteY18" fmla="*/ 925353 h 980614"/>
                  <a:gd name="connsiteX19" fmla="*/ 83820 w 845820"/>
                  <a:gd name="connsiteY19" fmla="*/ 955833 h 980614"/>
                  <a:gd name="connsiteX20" fmla="*/ 7620 w 845820"/>
                  <a:gd name="connsiteY20" fmla="*/ 971073 h 980614"/>
                  <a:gd name="connsiteX21" fmla="*/ 0 w 845820"/>
                  <a:gd name="connsiteY21" fmla="*/ 971073 h 980614"/>
                  <a:gd name="connsiteX0" fmla="*/ 695325 w 845820"/>
                  <a:gd name="connsiteY0" fmla="*/ 0 h 990139"/>
                  <a:gd name="connsiteX1" fmla="*/ 746760 w 845820"/>
                  <a:gd name="connsiteY1" fmla="*/ 73818 h 990139"/>
                  <a:gd name="connsiteX2" fmla="*/ 815340 w 845820"/>
                  <a:gd name="connsiteY2" fmla="*/ 134778 h 990139"/>
                  <a:gd name="connsiteX3" fmla="*/ 845820 w 845820"/>
                  <a:gd name="connsiteY3" fmla="*/ 165258 h 990139"/>
                  <a:gd name="connsiteX4" fmla="*/ 754380 w 845820"/>
                  <a:gd name="connsiteY4" fmla="*/ 363378 h 990139"/>
                  <a:gd name="connsiteX5" fmla="*/ 800100 w 845820"/>
                  <a:gd name="connsiteY5" fmla="*/ 462438 h 990139"/>
                  <a:gd name="connsiteX6" fmla="*/ 632460 w 845820"/>
                  <a:gd name="connsiteY6" fmla="*/ 508158 h 990139"/>
                  <a:gd name="connsiteX7" fmla="*/ 571500 w 845820"/>
                  <a:gd name="connsiteY7" fmla="*/ 538638 h 990139"/>
                  <a:gd name="connsiteX8" fmla="*/ 594360 w 845820"/>
                  <a:gd name="connsiteY8" fmla="*/ 630078 h 990139"/>
                  <a:gd name="connsiteX9" fmla="*/ 632460 w 845820"/>
                  <a:gd name="connsiteY9" fmla="*/ 744378 h 990139"/>
                  <a:gd name="connsiteX10" fmla="*/ 685800 w 845820"/>
                  <a:gd name="connsiteY10" fmla="*/ 797718 h 990139"/>
                  <a:gd name="connsiteX11" fmla="*/ 647700 w 845820"/>
                  <a:gd name="connsiteY11" fmla="*/ 934878 h 990139"/>
                  <a:gd name="connsiteX12" fmla="*/ 609600 w 845820"/>
                  <a:gd name="connsiteY12" fmla="*/ 950118 h 990139"/>
                  <a:gd name="connsiteX13" fmla="*/ 502920 w 845820"/>
                  <a:gd name="connsiteY13" fmla="*/ 957738 h 990139"/>
                  <a:gd name="connsiteX14" fmla="*/ 304800 w 845820"/>
                  <a:gd name="connsiteY14" fmla="*/ 942498 h 990139"/>
                  <a:gd name="connsiteX15" fmla="*/ 266700 w 845820"/>
                  <a:gd name="connsiteY15" fmla="*/ 851058 h 990139"/>
                  <a:gd name="connsiteX16" fmla="*/ 152400 w 845820"/>
                  <a:gd name="connsiteY16" fmla="*/ 873918 h 990139"/>
                  <a:gd name="connsiteX17" fmla="*/ 91440 w 845820"/>
                  <a:gd name="connsiteY17" fmla="*/ 912018 h 990139"/>
                  <a:gd name="connsiteX18" fmla="*/ 76200 w 845820"/>
                  <a:gd name="connsiteY18" fmla="*/ 934878 h 990139"/>
                  <a:gd name="connsiteX19" fmla="*/ 83820 w 845820"/>
                  <a:gd name="connsiteY19" fmla="*/ 965358 h 990139"/>
                  <a:gd name="connsiteX20" fmla="*/ 7620 w 845820"/>
                  <a:gd name="connsiteY20" fmla="*/ 980598 h 990139"/>
                  <a:gd name="connsiteX21" fmla="*/ 0 w 845820"/>
                  <a:gd name="connsiteY21" fmla="*/ 980598 h 990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45820" h="990139">
                    <a:moveTo>
                      <a:pt x="695325" y="0"/>
                    </a:moveTo>
                    <a:cubicBezTo>
                      <a:pt x="702945" y="12700"/>
                      <a:pt x="726758" y="51355"/>
                      <a:pt x="746760" y="73818"/>
                    </a:cubicBezTo>
                    <a:cubicBezTo>
                      <a:pt x="766763" y="96281"/>
                      <a:pt x="792866" y="114032"/>
                      <a:pt x="815340" y="134778"/>
                    </a:cubicBezTo>
                    <a:cubicBezTo>
                      <a:pt x="825898" y="144524"/>
                      <a:pt x="835660" y="155098"/>
                      <a:pt x="845820" y="165258"/>
                    </a:cubicBezTo>
                    <a:cubicBezTo>
                      <a:pt x="786457" y="236494"/>
                      <a:pt x="739168" y="260696"/>
                      <a:pt x="754380" y="363378"/>
                    </a:cubicBezTo>
                    <a:cubicBezTo>
                      <a:pt x="759710" y="399353"/>
                      <a:pt x="784860" y="429418"/>
                      <a:pt x="800100" y="462438"/>
                    </a:cubicBezTo>
                    <a:cubicBezTo>
                      <a:pt x="684086" y="501109"/>
                      <a:pt x="740165" y="486617"/>
                      <a:pt x="632460" y="508158"/>
                    </a:cubicBezTo>
                    <a:cubicBezTo>
                      <a:pt x="612140" y="518318"/>
                      <a:pt x="584528" y="520026"/>
                      <a:pt x="571500" y="538638"/>
                    </a:cubicBezTo>
                    <a:cubicBezTo>
                      <a:pt x="564154" y="549132"/>
                      <a:pt x="592541" y="622802"/>
                      <a:pt x="594360" y="630078"/>
                    </a:cubicBezTo>
                    <a:cubicBezTo>
                      <a:pt x="608217" y="685507"/>
                      <a:pt x="592265" y="685912"/>
                      <a:pt x="632460" y="744378"/>
                    </a:cubicBezTo>
                    <a:cubicBezTo>
                      <a:pt x="646705" y="765098"/>
                      <a:pt x="668020" y="779938"/>
                      <a:pt x="685800" y="797718"/>
                    </a:cubicBezTo>
                    <a:cubicBezTo>
                      <a:pt x="611573" y="896688"/>
                      <a:pt x="749065" y="703188"/>
                      <a:pt x="647700" y="934878"/>
                    </a:cubicBezTo>
                    <a:cubicBezTo>
                      <a:pt x="642217" y="947409"/>
                      <a:pt x="623111" y="947985"/>
                      <a:pt x="609600" y="950118"/>
                    </a:cubicBezTo>
                    <a:cubicBezTo>
                      <a:pt x="574386" y="955678"/>
                      <a:pt x="538480" y="955198"/>
                      <a:pt x="502920" y="957738"/>
                    </a:cubicBezTo>
                    <a:cubicBezTo>
                      <a:pt x="436880" y="952658"/>
                      <a:pt x="365165" y="969759"/>
                      <a:pt x="304800" y="942498"/>
                    </a:cubicBezTo>
                    <a:cubicBezTo>
                      <a:pt x="274707" y="928907"/>
                      <a:pt x="266700" y="851058"/>
                      <a:pt x="266700" y="851058"/>
                    </a:cubicBezTo>
                    <a:cubicBezTo>
                      <a:pt x="228600" y="858678"/>
                      <a:pt x="189975" y="864030"/>
                      <a:pt x="152400" y="873918"/>
                    </a:cubicBezTo>
                    <a:cubicBezTo>
                      <a:pt x="136016" y="878229"/>
                      <a:pt x="102547" y="900911"/>
                      <a:pt x="91440" y="912018"/>
                    </a:cubicBezTo>
                    <a:cubicBezTo>
                      <a:pt x="84964" y="918494"/>
                      <a:pt x="81280" y="927258"/>
                      <a:pt x="76200" y="934878"/>
                    </a:cubicBezTo>
                    <a:cubicBezTo>
                      <a:pt x="78740" y="945038"/>
                      <a:pt x="85301" y="954991"/>
                      <a:pt x="83820" y="965358"/>
                    </a:cubicBezTo>
                    <a:cubicBezTo>
                      <a:pt x="77732" y="1007971"/>
                      <a:pt x="31802" y="983285"/>
                      <a:pt x="7620" y="980598"/>
                    </a:cubicBezTo>
                    <a:cubicBezTo>
                      <a:pt x="5096" y="980318"/>
                      <a:pt x="2540" y="980598"/>
                      <a:pt x="0" y="98059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6" name="Freihandform: Form 20">
                <a:extLst>
                  <a:ext uri="{FF2B5EF4-FFF2-40B4-BE49-F238E27FC236}">
                    <a16:creationId xmlns:a16="http://schemas.microsoft.com/office/drawing/2014/main" id="{56549918-38EB-052E-52A5-536106BCFEC4}"/>
                  </a:ext>
                </a:extLst>
              </p:cNvPr>
              <p:cNvSpPr/>
              <p:nvPr/>
            </p:nvSpPr>
            <p:spPr>
              <a:xfrm>
                <a:off x="8276323" y="2447998"/>
                <a:ext cx="710706" cy="693420"/>
              </a:xfrm>
              <a:custGeom>
                <a:avLst/>
                <a:gdLst>
                  <a:gd name="connsiteX0" fmla="*/ 299226 w 710706"/>
                  <a:gd name="connsiteY0" fmla="*/ 0 h 693420"/>
                  <a:gd name="connsiteX1" fmla="*/ 344946 w 710706"/>
                  <a:gd name="connsiteY1" fmla="*/ 129540 h 693420"/>
                  <a:gd name="connsiteX2" fmla="*/ 474486 w 710706"/>
                  <a:gd name="connsiteY2" fmla="*/ 175260 h 693420"/>
                  <a:gd name="connsiteX3" fmla="*/ 573546 w 710706"/>
                  <a:gd name="connsiteY3" fmla="*/ 190500 h 693420"/>
                  <a:gd name="connsiteX4" fmla="*/ 649746 w 710706"/>
                  <a:gd name="connsiteY4" fmla="*/ 182880 h 693420"/>
                  <a:gd name="connsiteX5" fmla="*/ 710706 w 710706"/>
                  <a:gd name="connsiteY5" fmla="*/ 335280 h 693420"/>
                  <a:gd name="connsiteX6" fmla="*/ 672606 w 710706"/>
                  <a:gd name="connsiteY6" fmla="*/ 358140 h 693420"/>
                  <a:gd name="connsiteX7" fmla="*/ 634506 w 710706"/>
                  <a:gd name="connsiteY7" fmla="*/ 388620 h 693420"/>
                  <a:gd name="connsiteX8" fmla="*/ 588786 w 710706"/>
                  <a:gd name="connsiteY8" fmla="*/ 419100 h 693420"/>
                  <a:gd name="connsiteX9" fmla="*/ 565926 w 710706"/>
                  <a:gd name="connsiteY9" fmla="*/ 518160 h 693420"/>
                  <a:gd name="connsiteX10" fmla="*/ 543066 w 710706"/>
                  <a:gd name="connsiteY10" fmla="*/ 571500 h 693420"/>
                  <a:gd name="connsiteX11" fmla="*/ 466866 w 710706"/>
                  <a:gd name="connsiteY11" fmla="*/ 548640 h 693420"/>
                  <a:gd name="connsiteX12" fmla="*/ 413526 w 710706"/>
                  <a:gd name="connsiteY12" fmla="*/ 441960 h 693420"/>
                  <a:gd name="connsiteX13" fmla="*/ 344946 w 710706"/>
                  <a:gd name="connsiteY13" fmla="*/ 601980 h 693420"/>
                  <a:gd name="connsiteX14" fmla="*/ 337326 w 710706"/>
                  <a:gd name="connsiteY14" fmla="*/ 670560 h 693420"/>
                  <a:gd name="connsiteX15" fmla="*/ 261126 w 710706"/>
                  <a:gd name="connsiteY15" fmla="*/ 662940 h 693420"/>
                  <a:gd name="connsiteX16" fmla="*/ 192546 w 710706"/>
                  <a:gd name="connsiteY16" fmla="*/ 647700 h 693420"/>
                  <a:gd name="connsiteX17" fmla="*/ 177306 w 710706"/>
                  <a:gd name="connsiteY17" fmla="*/ 693420 h 693420"/>
                  <a:gd name="connsiteX18" fmla="*/ 108726 w 710706"/>
                  <a:gd name="connsiteY18" fmla="*/ 647700 h 693420"/>
                  <a:gd name="connsiteX19" fmla="*/ 116346 w 710706"/>
                  <a:gd name="connsiteY19" fmla="*/ 609600 h 693420"/>
                  <a:gd name="connsiteX20" fmla="*/ 131586 w 710706"/>
                  <a:gd name="connsiteY20" fmla="*/ 548640 h 693420"/>
                  <a:gd name="connsiteX21" fmla="*/ 85866 w 710706"/>
                  <a:gd name="connsiteY21" fmla="*/ 541020 h 693420"/>
                  <a:gd name="connsiteX22" fmla="*/ 9666 w 710706"/>
                  <a:gd name="connsiteY22" fmla="*/ 617220 h 693420"/>
                  <a:gd name="connsiteX23" fmla="*/ 9666 w 710706"/>
                  <a:gd name="connsiteY23" fmla="*/ 662940 h 693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0706" h="693420">
                    <a:moveTo>
                      <a:pt x="299226" y="0"/>
                    </a:moveTo>
                    <a:cubicBezTo>
                      <a:pt x="314466" y="43180"/>
                      <a:pt x="320362" y="90908"/>
                      <a:pt x="344946" y="129540"/>
                    </a:cubicBezTo>
                    <a:cubicBezTo>
                      <a:pt x="374038" y="175256"/>
                      <a:pt x="431401" y="169385"/>
                      <a:pt x="474486" y="175260"/>
                    </a:cubicBezTo>
                    <a:cubicBezTo>
                      <a:pt x="507588" y="179774"/>
                      <a:pt x="540526" y="185420"/>
                      <a:pt x="573546" y="190500"/>
                    </a:cubicBezTo>
                    <a:cubicBezTo>
                      <a:pt x="598946" y="187960"/>
                      <a:pt x="629161" y="167784"/>
                      <a:pt x="649746" y="182880"/>
                    </a:cubicBezTo>
                    <a:cubicBezTo>
                      <a:pt x="656152" y="187578"/>
                      <a:pt x="702568" y="313578"/>
                      <a:pt x="710706" y="335280"/>
                    </a:cubicBezTo>
                    <a:cubicBezTo>
                      <a:pt x="698006" y="342900"/>
                      <a:pt x="684739" y="349647"/>
                      <a:pt x="672606" y="358140"/>
                    </a:cubicBezTo>
                    <a:cubicBezTo>
                      <a:pt x="659282" y="367467"/>
                      <a:pt x="647659" y="379054"/>
                      <a:pt x="634506" y="388620"/>
                    </a:cubicBezTo>
                    <a:cubicBezTo>
                      <a:pt x="619693" y="399393"/>
                      <a:pt x="604026" y="408940"/>
                      <a:pt x="588786" y="419100"/>
                    </a:cubicBezTo>
                    <a:cubicBezTo>
                      <a:pt x="544782" y="529109"/>
                      <a:pt x="606919" y="364436"/>
                      <a:pt x="565926" y="518160"/>
                    </a:cubicBezTo>
                    <a:cubicBezTo>
                      <a:pt x="560942" y="536851"/>
                      <a:pt x="550686" y="553720"/>
                      <a:pt x="543066" y="571500"/>
                    </a:cubicBezTo>
                    <a:cubicBezTo>
                      <a:pt x="517666" y="563880"/>
                      <a:pt x="488445" y="564053"/>
                      <a:pt x="466866" y="548640"/>
                    </a:cubicBezTo>
                    <a:cubicBezTo>
                      <a:pt x="452426" y="538326"/>
                      <a:pt x="420235" y="457614"/>
                      <a:pt x="413526" y="441960"/>
                    </a:cubicBezTo>
                    <a:cubicBezTo>
                      <a:pt x="386121" y="496771"/>
                      <a:pt x="360015" y="541703"/>
                      <a:pt x="344946" y="601980"/>
                    </a:cubicBezTo>
                    <a:cubicBezTo>
                      <a:pt x="339368" y="624294"/>
                      <a:pt x="339866" y="647700"/>
                      <a:pt x="337326" y="670560"/>
                    </a:cubicBezTo>
                    <a:cubicBezTo>
                      <a:pt x="311926" y="668020"/>
                      <a:pt x="286340" y="666921"/>
                      <a:pt x="261126" y="662940"/>
                    </a:cubicBezTo>
                    <a:cubicBezTo>
                      <a:pt x="237995" y="659288"/>
                      <a:pt x="214554" y="639697"/>
                      <a:pt x="192546" y="647700"/>
                    </a:cubicBezTo>
                    <a:cubicBezTo>
                      <a:pt x="177449" y="653190"/>
                      <a:pt x="182386" y="678180"/>
                      <a:pt x="177306" y="693420"/>
                    </a:cubicBezTo>
                    <a:cubicBezTo>
                      <a:pt x="154446" y="678180"/>
                      <a:pt x="124886" y="669919"/>
                      <a:pt x="108726" y="647700"/>
                    </a:cubicBezTo>
                    <a:cubicBezTo>
                      <a:pt x="101108" y="637226"/>
                      <a:pt x="113434" y="622220"/>
                      <a:pt x="116346" y="609600"/>
                    </a:cubicBezTo>
                    <a:cubicBezTo>
                      <a:pt x="121056" y="589191"/>
                      <a:pt x="126506" y="568960"/>
                      <a:pt x="131586" y="548640"/>
                    </a:cubicBezTo>
                    <a:cubicBezTo>
                      <a:pt x="116346" y="546100"/>
                      <a:pt x="101067" y="538256"/>
                      <a:pt x="85866" y="541020"/>
                    </a:cubicBezTo>
                    <a:cubicBezTo>
                      <a:pt x="48541" y="547806"/>
                      <a:pt x="27590" y="592126"/>
                      <a:pt x="9666" y="617220"/>
                    </a:cubicBezTo>
                    <a:cubicBezTo>
                      <a:pt x="1342" y="658842"/>
                      <a:pt x="-7112" y="646162"/>
                      <a:pt x="9666" y="6629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97" name="Gerader Verbinder 596">
                <a:extLst>
                  <a:ext uri="{FF2B5EF4-FFF2-40B4-BE49-F238E27FC236}">
                    <a16:creationId xmlns:a16="http://schemas.microsoft.com/office/drawing/2014/main" id="{6935861C-B66C-B1D1-EFB9-684B9BCCD0EA}"/>
                  </a:ext>
                </a:extLst>
              </p:cNvPr>
              <p:cNvCxnSpPr/>
              <p:nvPr/>
            </p:nvCxnSpPr>
            <p:spPr>
              <a:xfrm>
                <a:off x="8064500" y="359767"/>
                <a:ext cx="0" cy="43204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8" name="Gerader Verbinder 597">
                <a:extLst>
                  <a:ext uri="{FF2B5EF4-FFF2-40B4-BE49-F238E27FC236}">
                    <a16:creationId xmlns:a16="http://schemas.microsoft.com/office/drawing/2014/main" id="{EBCC77C3-CBA2-C97D-7990-19A49EC71E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8556" y="359767"/>
                <a:ext cx="0" cy="208823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9" name="Gerader Verbinder 598">
                <a:extLst>
                  <a:ext uri="{FF2B5EF4-FFF2-40B4-BE49-F238E27FC236}">
                    <a16:creationId xmlns:a16="http://schemas.microsoft.com/office/drawing/2014/main" id="{1D0728C4-2397-3A0A-1A44-7FD35962818F}"/>
                  </a:ext>
                </a:extLst>
              </p:cNvPr>
              <p:cNvCxnSpPr/>
              <p:nvPr/>
            </p:nvCxnSpPr>
            <p:spPr>
              <a:xfrm>
                <a:off x="9864700" y="719807"/>
                <a:ext cx="648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0" name="Gerader Verbinder 599">
                <a:extLst>
                  <a:ext uri="{FF2B5EF4-FFF2-40B4-BE49-F238E27FC236}">
                    <a16:creationId xmlns:a16="http://schemas.microsoft.com/office/drawing/2014/main" id="{C365A04A-BB44-B7DA-6449-AD92EB92CB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4700" y="719807"/>
                <a:ext cx="0" cy="2592288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1" name="Gerader Verbinder 600">
                <a:extLst>
                  <a:ext uri="{FF2B5EF4-FFF2-40B4-BE49-F238E27FC236}">
                    <a16:creationId xmlns:a16="http://schemas.microsoft.com/office/drawing/2014/main" id="{2AADB180-AEAB-02BF-A7C5-D50B5AE86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64700" y="719807"/>
                <a:ext cx="0" cy="216024"/>
              </a:xfrm>
              <a:prstGeom prst="line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2" name="Freihandform: Form 26">
                <a:extLst>
                  <a:ext uri="{FF2B5EF4-FFF2-40B4-BE49-F238E27FC236}">
                    <a16:creationId xmlns:a16="http://schemas.microsoft.com/office/drawing/2014/main" id="{3F0BFCDD-2384-CC9B-B88A-56F5A30C6BD0}"/>
                  </a:ext>
                </a:extLst>
              </p:cNvPr>
              <p:cNvSpPr/>
              <p:nvPr/>
            </p:nvSpPr>
            <p:spPr>
              <a:xfrm>
                <a:off x="9864700" y="933816"/>
                <a:ext cx="504055" cy="1010127"/>
              </a:xfrm>
              <a:custGeom>
                <a:avLst/>
                <a:gdLst>
                  <a:gd name="connsiteX0" fmla="*/ 0 w 548640"/>
                  <a:gd name="connsiteY0" fmla="*/ 0 h 960120"/>
                  <a:gd name="connsiteX1" fmla="*/ 548640 w 548640"/>
                  <a:gd name="connsiteY1" fmla="*/ 960120 h 960120"/>
                  <a:gd name="connsiteX0" fmla="*/ 0 w 548640"/>
                  <a:gd name="connsiteY0" fmla="*/ 0 h 960120"/>
                  <a:gd name="connsiteX1" fmla="*/ 548640 w 548640"/>
                  <a:gd name="connsiteY1" fmla="*/ 960120 h 960120"/>
                  <a:gd name="connsiteX0" fmla="*/ 0 w 548640"/>
                  <a:gd name="connsiteY0" fmla="*/ 0 h 960120"/>
                  <a:gd name="connsiteX1" fmla="*/ 548640 w 548640"/>
                  <a:gd name="connsiteY1" fmla="*/ 960120 h 960120"/>
                  <a:gd name="connsiteX0" fmla="*/ 0 w 454789"/>
                  <a:gd name="connsiteY0" fmla="*/ 0 h 1012508"/>
                  <a:gd name="connsiteX1" fmla="*/ 454772 w 454789"/>
                  <a:gd name="connsiteY1" fmla="*/ 1012508 h 1012508"/>
                  <a:gd name="connsiteX0" fmla="*/ 0 w 464920"/>
                  <a:gd name="connsiteY0" fmla="*/ 0 h 1010127"/>
                  <a:gd name="connsiteX1" fmla="*/ 464920 w 464920"/>
                  <a:gd name="connsiteY1" fmla="*/ 1010127 h 1010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4920" h="1010127">
                    <a:moveTo>
                      <a:pt x="0" y="0"/>
                    </a:moveTo>
                    <a:cubicBezTo>
                      <a:pt x="464820" y="228600"/>
                      <a:pt x="464920" y="491967"/>
                      <a:pt x="464920" y="1010127"/>
                    </a:cubicBezTo>
                  </a:path>
                </a:pathLst>
              </a:cu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603" name="Gerader Verbinder 602">
                <a:extLst>
                  <a:ext uri="{FF2B5EF4-FFF2-40B4-BE49-F238E27FC236}">
                    <a16:creationId xmlns:a16="http://schemas.microsoft.com/office/drawing/2014/main" id="{2C6A3364-584A-7610-B4E3-565AF37D7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8756" y="1943943"/>
                <a:ext cx="0" cy="1080120"/>
              </a:xfrm>
              <a:prstGeom prst="line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04" name="Textfeld 603">
                <a:extLst>
                  <a:ext uri="{FF2B5EF4-FFF2-40B4-BE49-F238E27FC236}">
                    <a16:creationId xmlns:a16="http://schemas.microsoft.com/office/drawing/2014/main" id="{89D7587F-5BF0-A090-C8E9-4E00F4065AFC}"/>
                  </a:ext>
                </a:extLst>
              </p:cNvPr>
              <p:cNvSpPr txBox="1"/>
              <p:nvPr/>
            </p:nvSpPr>
            <p:spPr>
              <a:xfrm>
                <a:off x="9688262" y="-288304"/>
                <a:ext cx="1483618" cy="963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1200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charge collection</a:t>
                </a:r>
                <a:endParaRPr lang="de-DE" sz="1200" dirty="0">
                  <a:latin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5" name="Textfeld 604">
                <a:extLst>
                  <a:ext uri="{FF2B5EF4-FFF2-40B4-BE49-F238E27FC236}">
                    <a16:creationId xmlns:a16="http://schemas.microsoft.com/office/drawing/2014/main" id="{2CC84A5A-ACF0-7E56-2F53-333BE3EEA286}"/>
                  </a:ext>
                </a:extLst>
              </p:cNvPr>
              <p:cNvSpPr txBox="1"/>
              <p:nvPr/>
            </p:nvSpPr>
            <p:spPr>
              <a:xfrm rot="16200000">
                <a:off x="9054433" y="2485854"/>
                <a:ext cx="1221857" cy="45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200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depth</a:t>
                </a:r>
                <a:endParaRPr lang="de-DE" sz="1200" dirty="0">
                  <a:latin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6" name="Textfeld 605">
                <a:extLst>
                  <a:ext uri="{FF2B5EF4-FFF2-40B4-BE49-F238E27FC236}">
                    <a16:creationId xmlns:a16="http://schemas.microsoft.com/office/drawing/2014/main" id="{43EAFB6B-301F-9DB7-F65F-B1BBC67CC2F7}"/>
                  </a:ext>
                </a:extLst>
              </p:cNvPr>
              <p:cNvSpPr txBox="1"/>
              <p:nvPr/>
            </p:nvSpPr>
            <p:spPr>
              <a:xfrm>
                <a:off x="8279191" y="-134472"/>
                <a:ext cx="914751" cy="578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200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X-ray</a:t>
                </a:r>
                <a:endParaRPr lang="de-DE" sz="1200" dirty="0">
                  <a:latin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7" name="Textfeld 606">
                <a:extLst>
                  <a:ext uri="{FF2B5EF4-FFF2-40B4-BE49-F238E27FC236}">
                    <a16:creationId xmlns:a16="http://schemas.microsoft.com/office/drawing/2014/main" id="{280D347B-246D-04AF-DE58-56E7D7002D99}"/>
                  </a:ext>
                </a:extLst>
              </p:cNvPr>
              <p:cNvSpPr txBox="1"/>
              <p:nvPr/>
            </p:nvSpPr>
            <p:spPr>
              <a:xfrm>
                <a:off x="7849812" y="-133360"/>
                <a:ext cx="475922" cy="578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200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e</a:t>
                </a:r>
                <a:r>
                  <a:rPr lang="en-DE" sz="1200" baseline="30000" dirty="0">
                    <a:latin typeface="Palatino Linotype" panose="02040502050505030304" pitchFamily="18" charset="0"/>
                    <a:cs typeface="Arial" panose="020B0604020202020204" pitchFamily="34" charset="0"/>
                  </a:rPr>
                  <a:t>-</a:t>
                </a:r>
                <a:endParaRPr lang="de-DE" sz="1200" baseline="30000" dirty="0">
                  <a:latin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>
              <a:off x="5528568" y="2252713"/>
              <a:ext cx="1042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900" dirty="0">
                  <a:latin typeface="Palatino Linotype" panose="02040502050505030304" pitchFamily="18" charset="0"/>
                </a:rPr>
                <a:t>Si 450 </a:t>
              </a:r>
              <a:r>
                <a:rPr lang="el-GR" sz="900" dirty="0">
                  <a:latin typeface="Palatino Linotype" panose="02040502050505030304" pitchFamily="18" charset="0"/>
                </a:rPr>
                <a:t>μ</a:t>
              </a:r>
              <a:r>
                <a:rPr lang="en-DE" sz="900" dirty="0">
                  <a:latin typeface="Palatino Linotype" panose="02040502050505030304" pitchFamily="18" charset="0"/>
                </a:rPr>
                <a:t>m</a:t>
              </a:r>
            </a:p>
            <a:p>
              <a:r>
                <a:rPr lang="en-DE" sz="900" dirty="0">
                  <a:latin typeface="Palatino Linotype" panose="02040502050505030304" pitchFamily="18" charset="0"/>
                </a:rPr>
                <a:t>sensitive volume</a:t>
              </a:r>
              <a:endParaRPr lang="de-DE" sz="900" dirty="0">
                <a:latin typeface="Palatino Linotype" panose="02040502050505030304" pitchFamily="18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5504935" y="1431745"/>
              <a:ext cx="11053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9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SiO</a:t>
              </a:r>
              <a:r>
                <a:rPr lang="en-DE" sz="900" baseline="-250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2</a:t>
              </a:r>
              <a:r>
                <a:rPr lang="en-DE" sz="9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</a:t>
              </a:r>
              <a:r>
                <a:rPr lang="de-DE" sz="9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~</a:t>
              </a:r>
              <a:r>
                <a:rPr lang="en-DE" sz="9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10 nm</a:t>
              </a:r>
              <a:endParaRPr lang="de-DE" sz="900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8" name="Rechteck 7"/>
          <p:cNvSpPr/>
          <p:nvPr/>
        </p:nvSpPr>
        <p:spPr>
          <a:xfrm>
            <a:off x="5827051" y="4684783"/>
            <a:ext cx="2574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S. Mertens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et al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</a:rPr>
              <a:t>., J. Phys. G48 (2020)</a:t>
            </a:r>
            <a:endParaRPr lang="en-US" sz="1200" dirty="0"/>
          </a:p>
        </p:txBody>
      </p:sp>
      <p:sp>
        <p:nvSpPr>
          <p:cNvPr id="608" name="TextBox 9"/>
          <p:cNvSpPr txBox="1"/>
          <p:nvPr/>
        </p:nvSpPr>
        <p:spPr>
          <a:xfrm>
            <a:off x="3089388" y="4661846"/>
            <a:ext cx="25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solidFill>
                  <a:srgbClr val="3383BC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sz="1400" dirty="0"/>
              <a:t>Measurement result: &lt; 50 nm</a:t>
            </a:r>
          </a:p>
        </p:txBody>
      </p:sp>
      <p:cxnSp>
        <p:nvCxnSpPr>
          <p:cNvPr id="609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>
            <a:off x="4067944" y="1759665"/>
            <a:ext cx="295859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515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22</a:t>
            </a:fld>
            <a:endParaRPr lang="cs-CZ"/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response to electrons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59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833119" y="3067789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 Linotype" panose="02040502050505030304" pitchFamily="18" charset="0"/>
              </a:rPr>
              <a:t>Electron microscope</a:t>
            </a:r>
          </a:p>
        </p:txBody>
      </p:sp>
      <p:sp>
        <p:nvSpPr>
          <p:cNvPr id="594" name="Rechteck 593"/>
          <p:cNvSpPr/>
          <p:nvPr/>
        </p:nvSpPr>
        <p:spPr>
          <a:xfrm>
            <a:off x="251520" y="699542"/>
            <a:ext cx="5832648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2</a:t>
            </a:r>
            <a:r>
              <a:rPr lang="en-US" baseline="30000" dirty="0">
                <a:latin typeface="Palatino Linotype" panose="02040502050505030304" pitchFamily="18" charset="0"/>
              </a:rPr>
              <a:t>nd</a:t>
            </a:r>
            <a:r>
              <a:rPr lang="en-US" dirty="0">
                <a:latin typeface="Palatino Linotype" panose="02040502050505030304" pitchFamily="18" charset="0"/>
              </a:rPr>
              <a:t> effect: 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Charge sharing of pixels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2" y="1494000"/>
            <a:ext cx="4366245" cy="3274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4153108" y="1221577"/>
            <a:ext cx="116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Main peak</a:t>
            </a:r>
          </a:p>
        </p:txBody>
      </p:sp>
      <p:cxnSp>
        <p:nvCxnSpPr>
          <p:cNvPr id="14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4324474" y="1529354"/>
            <a:ext cx="412165" cy="322316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V="1">
            <a:off x="3748409" y="3011450"/>
            <a:ext cx="249867" cy="447084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3171060" y="3568503"/>
            <a:ext cx="116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Silicon escape peak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07" y="818070"/>
            <a:ext cx="6337725" cy="211257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726354" y="627534"/>
            <a:ext cx="1872208" cy="2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330" y="2726212"/>
            <a:ext cx="3393525" cy="2251903"/>
          </a:xfrm>
          <a:prstGeom prst="rect">
            <a:avLst/>
          </a:prstGeom>
        </p:spPr>
      </p:pic>
      <p:cxnSp>
        <p:nvCxnSpPr>
          <p:cNvPr id="589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591" idx="2"/>
          </p:cNvCxnSpPr>
          <p:nvPr/>
        </p:nvCxnSpPr>
        <p:spPr>
          <a:xfrm>
            <a:off x="3347053" y="2462852"/>
            <a:ext cx="391694" cy="475884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1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2613185" y="1939632"/>
            <a:ext cx="1467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Charge sharing plateau</a:t>
            </a:r>
          </a:p>
        </p:txBody>
      </p:sp>
    </p:spTree>
    <p:extLst>
      <p:ext uri="{BB962C8B-B14F-4D97-AF65-F5344CB8AC3E}">
        <p14:creationId xmlns:p14="http://schemas.microsoft.com/office/powerpoint/2010/main" val="1844943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Charge sharing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59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833119" y="3067789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Electron microscope</a:t>
            </a:r>
          </a:p>
        </p:txBody>
      </p:sp>
      <p:sp>
        <p:nvSpPr>
          <p:cNvPr id="594" name="Rechteck 593"/>
          <p:cNvSpPr/>
          <p:nvPr/>
        </p:nvSpPr>
        <p:spPr>
          <a:xfrm>
            <a:off x="275730" y="771550"/>
            <a:ext cx="7776864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Investigation of charge sharing with pulsed laser (640 nm, ⌀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~7 μm)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5A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9" name="Picture 2" descr="https://lh4.googleusercontent.com/0RC3L75U00ScOkAJ7phU3v076vurrInPTLBazmmTKpgUe0AzX20XhqQrkYchDGvaaCFZDrqpFWWBG9X4uD5ZtDVmI5B4NEPtEPUpe6mKI2Yos0IAUom3DbG3D6ETQt0qkbYCltW7qbzxgT5ZFOyFMIMC4A=s204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7"/>
          <a:stretch/>
        </p:blipFill>
        <p:spPr bwMode="auto">
          <a:xfrm>
            <a:off x="1491997" y="1987675"/>
            <a:ext cx="3918966" cy="269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350127" y="3784297"/>
            <a:ext cx="1170937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Laser</a:t>
            </a:r>
          </a:p>
        </p:txBody>
      </p:sp>
      <p:cxnSp>
        <p:nvCxnSpPr>
          <p:cNvPr id="22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V="1">
            <a:off x="1331640" y="3953574"/>
            <a:ext cx="954971" cy="2786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331640" y="3221793"/>
            <a:ext cx="1441423" cy="2137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191774" y="3013924"/>
            <a:ext cx="128269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Detector</a:t>
            </a:r>
          </a:p>
        </p:txBody>
      </p:sp>
      <p:cxnSp>
        <p:nvCxnSpPr>
          <p:cNvPr id="25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2068081" y="1939863"/>
            <a:ext cx="349214" cy="575542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1675400" y="1632086"/>
            <a:ext cx="148378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Fiber optics</a:t>
            </a:r>
          </a:p>
        </p:txBody>
      </p:sp>
      <p:cxnSp>
        <p:nvCxnSpPr>
          <p:cNvPr id="27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>
            <a:off x="3837856" y="1934850"/>
            <a:ext cx="721003" cy="128694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2814681" y="1627073"/>
            <a:ext cx="148378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Collimator</a:t>
            </a:r>
          </a:p>
        </p:txBody>
      </p:sp>
      <p:cxnSp>
        <p:nvCxnSpPr>
          <p:cNvPr id="29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2924294" y="1934850"/>
            <a:ext cx="632282" cy="1156676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3837856" y="1626957"/>
            <a:ext cx="148378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xyz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-stage</a:t>
            </a:r>
          </a:p>
        </p:txBody>
      </p:sp>
      <p:pic>
        <p:nvPicPr>
          <p:cNvPr id="5" name="Google Shape;145;p19">
            <a:extLst>
              <a:ext uri="{FF2B5EF4-FFF2-40B4-BE49-F238E27FC236}">
                <a16:creationId xmlns:a16="http://schemas.microsoft.com/office/drawing/2014/main" id="{AF379F09-7250-FE0D-431E-A88B5714C2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8597" y="2384972"/>
            <a:ext cx="2222824" cy="167364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14" name="Google Shape;470;p44">
            <a:extLst>
              <a:ext uri="{FF2B5EF4-FFF2-40B4-BE49-F238E27FC236}">
                <a16:creationId xmlns:a16="http://schemas.microsoft.com/office/drawing/2014/main" id="{C07483CF-75C8-1879-781C-C81A4EA6AC88}"/>
              </a:ext>
            </a:extLst>
          </p:cNvPr>
          <p:cNvSpPr/>
          <p:nvPr/>
        </p:nvSpPr>
        <p:spPr>
          <a:xfrm>
            <a:off x="2773063" y="3115778"/>
            <a:ext cx="267159" cy="2547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B2E459E-B24A-79F3-08CC-950F88755DDA}"/>
              </a:ext>
            </a:extLst>
          </p:cNvPr>
          <p:cNvCxnSpPr/>
          <p:nvPr/>
        </p:nvCxnSpPr>
        <p:spPr>
          <a:xfrm flipV="1">
            <a:off x="3040222" y="2384972"/>
            <a:ext cx="3168375" cy="7308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9854915-E2C6-9BE3-CC5F-CE61ACAB1058}"/>
              </a:ext>
            </a:extLst>
          </p:cNvPr>
          <p:cNvCxnSpPr>
            <a:cxnSpLocks/>
          </p:cNvCxnSpPr>
          <p:nvPr/>
        </p:nvCxnSpPr>
        <p:spPr>
          <a:xfrm flipH="1" flipV="1">
            <a:off x="3040222" y="3381907"/>
            <a:ext cx="3168374" cy="676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23">
            <a:extLst>
              <a:ext uri="{FF2B5EF4-FFF2-40B4-BE49-F238E27FC236}">
                <a16:creationId xmlns:a16="http://schemas.microsoft.com/office/drawing/2014/main" id="{BD3A048B-3751-8DFD-7741-304F37E0FCD1}"/>
              </a:ext>
            </a:extLst>
          </p:cNvPr>
          <p:cNvCxnSpPr>
            <a:cxnSpLocks/>
          </p:cNvCxnSpPr>
          <p:nvPr/>
        </p:nvCxnSpPr>
        <p:spPr>
          <a:xfrm>
            <a:off x="7118702" y="1987675"/>
            <a:ext cx="0" cy="903627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9">
            <a:extLst>
              <a:ext uri="{FF2B5EF4-FFF2-40B4-BE49-F238E27FC236}">
                <a16:creationId xmlns:a16="http://schemas.microsoft.com/office/drawing/2014/main" id="{18471D0C-3796-F5FA-4569-568F45CF3B32}"/>
              </a:ext>
            </a:extLst>
          </p:cNvPr>
          <p:cNvSpPr txBox="1"/>
          <p:nvPr/>
        </p:nvSpPr>
        <p:spPr>
          <a:xfrm>
            <a:off x="6377384" y="1626957"/>
            <a:ext cx="148378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Collimating lens</a:t>
            </a:r>
          </a:p>
        </p:txBody>
      </p:sp>
      <p:cxnSp>
        <p:nvCxnSpPr>
          <p:cNvPr id="37" name="Straight Arrow Connector 23">
            <a:extLst>
              <a:ext uri="{FF2B5EF4-FFF2-40B4-BE49-F238E27FC236}">
                <a16:creationId xmlns:a16="http://schemas.microsoft.com/office/drawing/2014/main" id="{7A1FB1BF-EC96-39E2-3265-19C23DA52917}"/>
              </a:ext>
            </a:extLst>
          </p:cNvPr>
          <p:cNvCxnSpPr>
            <a:cxnSpLocks/>
          </p:cNvCxnSpPr>
          <p:nvPr/>
        </p:nvCxnSpPr>
        <p:spPr>
          <a:xfrm flipV="1">
            <a:off x="7236296" y="3221793"/>
            <a:ext cx="0" cy="1078149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9">
            <a:extLst>
              <a:ext uri="{FF2B5EF4-FFF2-40B4-BE49-F238E27FC236}">
                <a16:creationId xmlns:a16="http://schemas.microsoft.com/office/drawing/2014/main" id="{CF8239F2-BE4D-3F0A-B510-47094AD8A035}"/>
              </a:ext>
            </a:extLst>
          </p:cNvPr>
          <p:cNvSpPr txBox="1"/>
          <p:nvPr/>
        </p:nvSpPr>
        <p:spPr>
          <a:xfrm>
            <a:off x="6435893" y="4352747"/>
            <a:ext cx="1600806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Entrance window of detector</a:t>
            </a:r>
          </a:p>
        </p:txBody>
      </p:sp>
    </p:spTree>
    <p:extLst>
      <p:ext uri="{BB962C8B-B14F-4D97-AF65-F5344CB8AC3E}">
        <p14:creationId xmlns:p14="http://schemas.microsoft.com/office/powerpoint/2010/main" val="2524638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Charge sharing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59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833119" y="3067789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Electron microscope</a:t>
            </a:r>
          </a:p>
        </p:txBody>
      </p:sp>
      <p:pic>
        <p:nvPicPr>
          <p:cNvPr id="5" name="Google Shape;464;p44">
            <a:extLst>
              <a:ext uri="{FF2B5EF4-FFF2-40B4-BE49-F238E27FC236}">
                <a16:creationId xmlns:a16="http://schemas.microsoft.com/office/drawing/2014/main" id="{DEBD07E1-CF46-1320-688E-B9CFEC865BC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6181" y="2164214"/>
            <a:ext cx="2235896" cy="22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65;p44">
            <a:extLst>
              <a:ext uri="{FF2B5EF4-FFF2-40B4-BE49-F238E27FC236}">
                <a16:creationId xmlns:a16="http://schemas.microsoft.com/office/drawing/2014/main" id="{FFDA5ECF-716E-4541-FAE0-683E54879A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08850" y="2540995"/>
            <a:ext cx="2019950" cy="151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66;p44">
            <a:extLst>
              <a:ext uri="{FF2B5EF4-FFF2-40B4-BE49-F238E27FC236}">
                <a16:creationId xmlns:a16="http://schemas.microsoft.com/office/drawing/2014/main" id="{BD47E23C-8018-E05C-BC92-B5F3156A2E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768"/>
          <a:stretch/>
        </p:blipFill>
        <p:spPr>
          <a:xfrm>
            <a:off x="4927753" y="1677364"/>
            <a:ext cx="4018150" cy="2780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469;p44">
            <a:extLst>
              <a:ext uri="{FF2B5EF4-FFF2-40B4-BE49-F238E27FC236}">
                <a16:creationId xmlns:a16="http://schemas.microsoft.com/office/drawing/2014/main" id="{5ADB66E3-137E-F189-C66C-D217CFFD4F43}"/>
              </a:ext>
            </a:extLst>
          </p:cNvPr>
          <p:cNvCxnSpPr>
            <a:endCxn id="13" idx="0"/>
          </p:cNvCxnSpPr>
          <p:nvPr/>
        </p:nvCxnSpPr>
        <p:spPr>
          <a:xfrm rot="10800000" flipH="1">
            <a:off x="1729328" y="2502664"/>
            <a:ext cx="2538300" cy="393900"/>
          </a:xfrm>
          <a:prstGeom prst="straightConnector1">
            <a:avLst/>
          </a:prstGeom>
          <a:noFill/>
          <a:ln w="1905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471;p44">
            <a:extLst>
              <a:ext uri="{FF2B5EF4-FFF2-40B4-BE49-F238E27FC236}">
                <a16:creationId xmlns:a16="http://schemas.microsoft.com/office/drawing/2014/main" id="{B4F2DCE6-D31A-4D39-F11E-590715887E44}"/>
              </a:ext>
            </a:extLst>
          </p:cNvPr>
          <p:cNvCxnSpPr>
            <a:stCxn id="14" idx="2"/>
            <a:endCxn id="13" idx="2"/>
          </p:cNvCxnSpPr>
          <p:nvPr/>
        </p:nvCxnSpPr>
        <p:spPr>
          <a:xfrm rot="10800000" flipH="1">
            <a:off x="1730978" y="2826264"/>
            <a:ext cx="2536800" cy="173400"/>
          </a:xfrm>
          <a:prstGeom prst="straightConnector1">
            <a:avLst/>
          </a:prstGeom>
          <a:noFill/>
          <a:ln w="1905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473;p44">
            <a:extLst>
              <a:ext uri="{FF2B5EF4-FFF2-40B4-BE49-F238E27FC236}">
                <a16:creationId xmlns:a16="http://schemas.microsoft.com/office/drawing/2014/main" id="{0D81730A-5BE8-6D03-6B09-616777DCC7DC}"/>
              </a:ext>
            </a:extLst>
          </p:cNvPr>
          <p:cNvCxnSpPr>
            <a:stCxn id="13" idx="0"/>
          </p:cNvCxnSpPr>
          <p:nvPr/>
        </p:nvCxnSpPr>
        <p:spPr>
          <a:xfrm rot="10800000" flipH="1">
            <a:off x="4267628" y="1789864"/>
            <a:ext cx="1197900" cy="712800"/>
          </a:xfrm>
          <a:prstGeom prst="straightConnector1">
            <a:avLst/>
          </a:prstGeom>
          <a:noFill/>
          <a:ln w="1905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474;p44">
            <a:extLst>
              <a:ext uri="{FF2B5EF4-FFF2-40B4-BE49-F238E27FC236}">
                <a16:creationId xmlns:a16="http://schemas.microsoft.com/office/drawing/2014/main" id="{1AAB9A68-D72E-87C3-545E-6920EB5021D5}"/>
              </a:ext>
            </a:extLst>
          </p:cNvPr>
          <p:cNvCxnSpPr>
            <a:stCxn id="13" idx="2"/>
          </p:cNvCxnSpPr>
          <p:nvPr/>
        </p:nvCxnSpPr>
        <p:spPr>
          <a:xfrm>
            <a:off x="4267628" y="2826364"/>
            <a:ext cx="1191600" cy="1240800"/>
          </a:xfrm>
          <a:prstGeom prst="straightConnector1">
            <a:avLst/>
          </a:prstGeom>
          <a:noFill/>
          <a:ln w="1905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470;p44">
            <a:extLst>
              <a:ext uri="{FF2B5EF4-FFF2-40B4-BE49-F238E27FC236}">
                <a16:creationId xmlns:a16="http://schemas.microsoft.com/office/drawing/2014/main" id="{4CB5AB81-6FC9-6C8B-5A9C-BBB85E701215}"/>
              </a:ext>
            </a:extLst>
          </p:cNvPr>
          <p:cNvSpPr/>
          <p:nvPr/>
        </p:nvSpPr>
        <p:spPr>
          <a:xfrm>
            <a:off x="4085828" y="2502664"/>
            <a:ext cx="363600" cy="323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72;p44">
            <a:extLst>
              <a:ext uri="{FF2B5EF4-FFF2-40B4-BE49-F238E27FC236}">
                <a16:creationId xmlns:a16="http://schemas.microsoft.com/office/drawing/2014/main" id="{A6AC14C7-D27F-6825-3704-E29DE634C76A}"/>
              </a:ext>
            </a:extLst>
          </p:cNvPr>
          <p:cNvSpPr/>
          <p:nvPr/>
        </p:nvSpPr>
        <p:spPr>
          <a:xfrm>
            <a:off x="1671128" y="2893164"/>
            <a:ext cx="119700" cy="106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DB160D4-972D-0D36-146E-179BDC6249AC}"/>
              </a:ext>
            </a:extLst>
          </p:cNvPr>
          <p:cNvSpPr/>
          <p:nvPr/>
        </p:nvSpPr>
        <p:spPr>
          <a:xfrm>
            <a:off x="275730" y="771550"/>
            <a:ext cx="7776864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Investigation of charge sharing with pulsed laser (640 nm, ⌀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~7 μm)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Palatino Linotype" panose="02040502050505030304" pitchFamily="18" charset="0"/>
              </a:rPr>
              <a:t>Grid scan in triple point region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5A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8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25</a:t>
            </a:fld>
            <a:endParaRPr lang="cs-CZ"/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response to electrons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590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833119" y="3067789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 Linotype" panose="02040502050505030304" pitchFamily="18" charset="0"/>
              </a:rPr>
              <a:t>Electron microscope</a:t>
            </a:r>
          </a:p>
        </p:txBody>
      </p:sp>
      <p:sp>
        <p:nvSpPr>
          <p:cNvPr id="594" name="Rechteck 593"/>
          <p:cNvSpPr/>
          <p:nvPr/>
        </p:nvSpPr>
        <p:spPr>
          <a:xfrm>
            <a:off x="251520" y="699542"/>
            <a:ext cx="5832648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3</a:t>
            </a:r>
            <a:r>
              <a:rPr lang="en-US" baseline="30000" dirty="0">
                <a:latin typeface="Palatino Linotype" panose="02040502050505030304" pitchFamily="18" charset="0"/>
              </a:rPr>
              <a:t>rd</a:t>
            </a:r>
            <a:r>
              <a:rPr lang="en-US" dirty="0">
                <a:latin typeface="Palatino Linotype" panose="02040502050505030304" pitchFamily="18" charset="0"/>
              </a:rPr>
              <a:t> effect: 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Backscattering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7" y="1521770"/>
            <a:ext cx="3645245" cy="2733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4082525" y="1467654"/>
            <a:ext cx="116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Main peak</a:t>
            </a:r>
          </a:p>
        </p:txBody>
      </p:sp>
      <p:cxnSp>
        <p:nvCxnSpPr>
          <p:cNvPr id="14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>
            <a:off x="3674648" y="1670299"/>
            <a:ext cx="412165" cy="322316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1479693" y="1750389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Backscattering continuum</a:t>
            </a:r>
          </a:p>
        </p:txBody>
      </p:sp>
      <p:cxnSp>
        <p:nvCxnSpPr>
          <p:cNvPr id="18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V="1">
            <a:off x="3140670" y="2783649"/>
            <a:ext cx="249867" cy="447084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12">
            <a:extLst>
              <a:ext uri="{FF2B5EF4-FFF2-40B4-BE49-F238E27FC236}">
                <a16:creationId xmlns:a16="http://schemas.microsoft.com/office/drawing/2014/main" id="{D5FD65DF-AED3-A246-A69A-B1788CD54E17}"/>
              </a:ext>
            </a:extLst>
          </p:cNvPr>
          <p:cNvSpPr txBox="1"/>
          <p:nvPr/>
        </p:nvSpPr>
        <p:spPr>
          <a:xfrm>
            <a:off x="2557139" y="3273878"/>
            <a:ext cx="1167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Silicon escape peak</a:t>
            </a:r>
          </a:p>
        </p:txBody>
      </p:sp>
      <p:grpSp>
        <p:nvGrpSpPr>
          <p:cNvPr id="28" name="Group 7"/>
          <p:cNvGrpSpPr/>
          <p:nvPr/>
        </p:nvGrpSpPr>
        <p:grpSpPr>
          <a:xfrm>
            <a:off x="6236918" y="581922"/>
            <a:ext cx="1579440" cy="1954635"/>
            <a:chOff x="7678588" y="2547102"/>
            <a:chExt cx="2341929" cy="2898251"/>
          </a:xfrm>
        </p:grpSpPr>
        <p:grpSp>
          <p:nvGrpSpPr>
            <p:cNvPr id="29" name="Group 8"/>
            <p:cNvGrpSpPr/>
            <p:nvPr/>
          </p:nvGrpSpPr>
          <p:grpSpPr>
            <a:xfrm>
              <a:off x="7678588" y="4077202"/>
              <a:ext cx="1781818" cy="1368151"/>
              <a:chOff x="7030516" y="2420889"/>
              <a:chExt cx="1989006" cy="1368151"/>
            </a:xfrm>
          </p:grpSpPr>
          <p:sp>
            <p:nvSpPr>
              <p:cNvPr id="587" name="Rectangle 566"/>
              <p:cNvSpPr/>
              <p:nvPr/>
            </p:nvSpPr>
            <p:spPr>
              <a:xfrm>
                <a:off x="7030516" y="2954221"/>
                <a:ext cx="1989006" cy="834819"/>
              </a:xfrm>
              <a:prstGeom prst="rect">
                <a:avLst/>
              </a:prstGeom>
              <a:solidFill>
                <a:srgbClr val="9E6E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b" anchorCtr="0"/>
              <a:lstStyle/>
              <a:p>
                <a:pPr algn="ctr"/>
                <a:r>
                  <a:rPr lang="en-US" sz="900" dirty="0">
                    <a:latin typeface="Palatino Linotype" panose="02040502050505030304" pitchFamily="18" charset="0"/>
                  </a:rPr>
                  <a:t>Sensitive volume</a:t>
                </a:r>
              </a:p>
            </p:txBody>
          </p:sp>
          <p:sp>
            <p:nvSpPr>
              <p:cNvPr id="588" name="Rectangle 567"/>
              <p:cNvSpPr/>
              <p:nvPr/>
            </p:nvSpPr>
            <p:spPr>
              <a:xfrm>
                <a:off x="7030516" y="2420889"/>
                <a:ext cx="1989006" cy="533332"/>
              </a:xfrm>
              <a:prstGeom prst="rect">
                <a:avLst/>
              </a:prstGeom>
              <a:solidFill>
                <a:srgbClr val="7A91A9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vert270" rtlCol="0" anchor="b" anchorCtr="0"/>
              <a:lstStyle/>
              <a:p>
                <a:pPr algn="ctr"/>
                <a:r>
                  <a:rPr lang="en-US" sz="800" dirty="0">
                    <a:latin typeface="Palatino Linotype" panose="02040502050505030304" pitchFamily="18" charset="0"/>
                  </a:rPr>
                  <a:t>Dead layer</a:t>
                </a:r>
              </a:p>
            </p:txBody>
          </p:sp>
        </p:grpSp>
        <p:grpSp>
          <p:nvGrpSpPr>
            <p:cNvPr id="30" name="Group 9"/>
            <p:cNvGrpSpPr/>
            <p:nvPr/>
          </p:nvGrpSpPr>
          <p:grpSpPr>
            <a:xfrm>
              <a:off x="7717807" y="2547102"/>
              <a:ext cx="810927" cy="1523611"/>
              <a:chOff x="2979229" y="1446658"/>
              <a:chExt cx="810927" cy="1523611"/>
            </a:xfrm>
          </p:grpSpPr>
          <p:grpSp>
            <p:nvGrpSpPr>
              <p:cNvPr id="582" name="Group 561"/>
              <p:cNvGrpSpPr/>
              <p:nvPr/>
            </p:nvGrpSpPr>
            <p:grpSpPr>
              <a:xfrm>
                <a:off x="3502124" y="1530109"/>
                <a:ext cx="288032" cy="1440160"/>
                <a:chOff x="2422004" y="1556792"/>
                <a:chExt cx="288032" cy="1440160"/>
              </a:xfrm>
            </p:grpSpPr>
            <p:cxnSp>
              <p:nvCxnSpPr>
                <p:cNvPr id="584" name="Straight Arrow Connector 563"/>
                <p:cNvCxnSpPr/>
                <p:nvPr/>
              </p:nvCxnSpPr>
              <p:spPr>
                <a:xfrm>
                  <a:off x="2422004" y="1556792"/>
                  <a:ext cx="0" cy="14401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Straight Arrow Connector 564"/>
                <p:cNvCxnSpPr/>
                <p:nvPr/>
              </p:nvCxnSpPr>
              <p:spPr>
                <a:xfrm>
                  <a:off x="2566020" y="1556792"/>
                  <a:ext cx="0" cy="14401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Straight Arrow Connector 565"/>
                <p:cNvCxnSpPr/>
                <p:nvPr/>
              </p:nvCxnSpPr>
              <p:spPr>
                <a:xfrm>
                  <a:off x="2710036" y="1556792"/>
                  <a:ext cx="0" cy="14401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3" name="TextBox 562"/>
              <p:cNvSpPr txBox="1"/>
              <p:nvPr/>
            </p:nvSpPr>
            <p:spPr>
              <a:xfrm>
                <a:off x="2979229" y="1446658"/>
                <a:ext cx="490105" cy="501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Palatino Linotype" panose="02040502050505030304" pitchFamily="18" charset="0"/>
                  </a:rPr>
                  <a:t>e</a:t>
                </a:r>
                <a:r>
                  <a:rPr lang="en-US" sz="1600" baseline="30000" dirty="0">
                    <a:latin typeface="Palatino Linotype" panose="02040502050505030304" pitchFamily="18" charset="0"/>
                  </a:rPr>
                  <a:t>-</a:t>
                </a:r>
              </a:p>
            </p:txBody>
          </p:sp>
        </p:grpSp>
        <p:sp>
          <p:nvSpPr>
            <p:cNvPr id="32" name="Freeform 11"/>
            <p:cNvSpPr/>
            <p:nvPr/>
          </p:nvSpPr>
          <p:spPr>
            <a:xfrm rot="300000">
              <a:off x="8107398" y="4075360"/>
              <a:ext cx="220134" cy="1077948"/>
            </a:xfrm>
            <a:custGeom>
              <a:avLst/>
              <a:gdLst>
                <a:gd name="connsiteX0" fmla="*/ 82550 w 220134"/>
                <a:gd name="connsiteY0" fmla="*/ 0 h 1077948"/>
                <a:gd name="connsiteX1" fmla="*/ 76200 w 220134"/>
                <a:gd name="connsiteY1" fmla="*/ 33867 h 1077948"/>
                <a:gd name="connsiteX2" fmla="*/ 74084 w 220134"/>
                <a:gd name="connsiteY2" fmla="*/ 44450 h 1077948"/>
                <a:gd name="connsiteX3" fmla="*/ 69850 w 220134"/>
                <a:gd name="connsiteY3" fmla="*/ 57150 h 1077948"/>
                <a:gd name="connsiteX4" fmla="*/ 67734 w 220134"/>
                <a:gd name="connsiteY4" fmla="*/ 63500 h 1077948"/>
                <a:gd name="connsiteX5" fmla="*/ 48684 w 220134"/>
                <a:gd name="connsiteY5" fmla="*/ 59267 h 1077948"/>
                <a:gd name="connsiteX6" fmla="*/ 42334 w 220134"/>
                <a:gd name="connsiteY6" fmla="*/ 57150 h 1077948"/>
                <a:gd name="connsiteX7" fmla="*/ 31750 w 220134"/>
                <a:gd name="connsiteY7" fmla="*/ 50800 h 1077948"/>
                <a:gd name="connsiteX8" fmla="*/ 25400 w 220134"/>
                <a:gd name="connsiteY8" fmla="*/ 52917 h 1077948"/>
                <a:gd name="connsiteX9" fmla="*/ 19050 w 220134"/>
                <a:gd name="connsiteY9" fmla="*/ 59267 h 1077948"/>
                <a:gd name="connsiteX10" fmla="*/ 12700 w 220134"/>
                <a:gd name="connsiteY10" fmla="*/ 63500 h 1077948"/>
                <a:gd name="connsiteX11" fmla="*/ 4234 w 220134"/>
                <a:gd name="connsiteY11" fmla="*/ 80434 h 1077948"/>
                <a:gd name="connsiteX12" fmla="*/ 2117 w 220134"/>
                <a:gd name="connsiteY12" fmla="*/ 91017 h 1077948"/>
                <a:gd name="connsiteX13" fmla="*/ 10584 w 220134"/>
                <a:gd name="connsiteY13" fmla="*/ 112184 h 1077948"/>
                <a:gd name="connsiteX14" fmla="*/ 12700 w 220134"/>
                <a:gd name="connsiteY14" fmla="*/ 118534 h 1077948"/>
                <a:gd name="connsiteX15" fmla="*/ 21167 w 220134"/>
                <a:gd name="connsiteY15" fmla="*/ 120650 h 1077948"/>
                <a:gd name="connsiteX16" fmla="*/ 27517 w 220134"/>
                <a:gd name="connsiteY16" fmla="*/ 122767 h 1077948"/>
                <a:gd name="connsiteX17" fmla="*/ 31750 w 220134"/>
                <a:gd name="connsiteY17" fmla="*/ 131234 h 1077948"/>
                <a:gd name="connsiteX18" fmla="*/ 35984 w 220134"/>
                <a:gd name="connsiteY18" fmla="*/ 137584 h 1077948"/>
                <a:gd name="connsiteX19" fmla="*/ 38100 w 220134"/>
                <a:gd name="connsiteY19" fmla="*/ 143934 h 1077948"/>
                <a:gd name="connsiteX20" fmla="*/ 42334 w 220134"/>
                <a:gd name="connsiteY20" fmla="*/ 171450 h 1077948"/>
                <a:gd name="connsiteX21" fmla="*/ 46567 w 220134"/>
                <a:gd name="connsiteY21" fmla="*/ 184150 h 1077948"/>
                <a:gd name="connsiteX22" fmla="*/ 59267 w 220134"/>
                <a:gd name="connsiteY22" fmla="*/ 188384 h 1077948"/>
                <a:gd name="connsiteX23" fmla="*/ 101600 w 220134"/>
                <a:gd name="connsiteY23" fmla="*/ 188384 h 1077948"/>
                <a:gd name="connsiteX24" fmla="*/ 105834 w 220134"/>
                <a:gd name="connsiteY24" fmla="*/ 192617 h 1077948"/>
                <a:gd name="connsiteX25" fmla="*/ 107950 w 220134"/>
                <a:gd name="connsiteY25" fmla="*/ 198967 h 1077948"/>
                <a:gd name="connsiteX26" fmla="*/ 105834 w 220134"/>
                <a:gd name="connsiteY26" fmla="*/ 211667 h 1077948"/>
                <a:gd name="connsiteX27" fmla="*/ 88900 w 220134"/>
                <a:gd name="connsiteY27" fmla="*/ 234950 h 1077948"/>
                <a:gd name="connsiteX28" fmla="*/ 84667 w 220134"/>
                <a:gd name="connsiteY28" fmla="*/ 239184 h 1077948"/>
                <a:gd name="connsiteX29" fmla="*/ 71967 w 220134"/>
                <a:gd name="connsiteY29" fmla="*/ 243417 h 1077948"/>
                <a:gd name="connsiteX30" fmla="*/ 63500 w 220134"/>
                <a:gd name="connsiteY30" fmla="*/ 241300 h 1077948"/>
                <a:gd name="connsiteX31" fmla="*/ 23284 w 220134"/>
                <a:gd name="connsiteY31" fmla="*/ 245534 h 1077948"/>
                <a:gd name="connsiteX32" fmla="*/ 14817 w 220134"/>
                <a:gd name="connsiteY32" fmla="*/ 258234 h 1077948"/>
                <a:gd name="connsiteX33" fmla="*/ 10584 w 220134"/>
                <a:gd name="connsiteY33" fmla="*/ 270934 h 1077948"/>
                <a:gd name="connsiteX34" fmla="*/ 16934 w 220134"/>
                <a:gd name="connsiteY34" fmla="*/ 285750 h 1077948"/>
                <a:gd name="connsiteX35" fmla="*/ 29634 w 220134"/>
                <a:gd name="connsiteY35" fmla="*/ 283634 h 1077948"/>
                <a:gd name="connsiteX36" fmla="*/ 40217 w 220134"/>
                <a:gd name="connsiteY36" fmla="*/ 285750 h 1077948"/>
                <a:gd name="connsiteX37" fmla="*/ 38100 w 220134"/>
                <a:gd name="connsiteY37" fmla="*/ 304800 h 1077948"/>
                <a:gd name="connsiteX38" fmla="*/ 29634 w 220134"/>
                <a:gd name="connsiteY38" fmla="*/ 319617 h 1077948"/>
                <a:gd name="connsiteX39" fmla="*/ 14817 w 220134"/>
                <a:gd name="connsiteY39" fmla="*/ 334434 h 1077948"/>
                <a:gd name="connsiteX40" fmla="*/ 0 w 220134"/>
                <a:gd name="connsiteY40" fmla="*/ 355600 h 1077948"/>
                <a:gd name="connsiteX41" fmla="*/ 4234 w 220134"/>
                <a:gd name="connsiteY41" fmla="*/ 374650 h 1077948"/>
                <a:gd name="connsiteX42" fmla="*/ 6350 w 220134"/>
                <a:gd name="connsiteY42" fmla="*/ 385234 h 1077948"/>
                <a:gd name="connsiteX43" fmla="*/ 16934 w 220134"/>
                <a:gd name="connsiteY43" fmla="*/ 404284 h 1077948"/>
                <a:gd name="connsiteX44" fmla="*/ 23284 w 220134"/>
                <a:gd name="connsiteY44" fmla="*/ 406400 h 1077948"/>
                <a:gd name="connsiteX45" fmla="*/ 29634 w 220134"/>
                <a:gd name="connsiteY45" fmla="*/ 410634 h 1077948"/>
                <a:gd name="connsiteX46" fmla="*/ 35984 w 220134"/>
                <a:gd name="connsiteY46" fmla="*/ 412750 h 1077948"/>
                <a:gd name="connsiteX47" fmla="*/ 40217 w 220134"/>
                <a:gd name="connsiteY47" fmla="*/ 419100 h 1077948"/>
                <a:gd name="connsiteX48" fmla="*/ 44450 w 220134"/>
                <a:gd name="connsiteY48" fmla="*/ 431800 h 1077948"/>
                <a:gd name="connsiteX49" fmla="*/ 46567 w 220134"/>
                <a:gd name="connsiteY49" fmla="*/ 438150 h 1077948"/>
                <a:gd name="connsiteX50" fmla="*/ 48684 w 220134"/>
                <a:gd name="connsiteY50" fmla="*/ 446617 h 1077948"/>
                <a:gd name="connsiteX51" fmla="*/ 55034 w 220134"/>
                <a:gd name="connsiteY51" fmla="*/ 465667 h 1077948"/>
                <a:gd name="connsiteX52" fmla="*/ 57150 w 220134"/>
                <a:gd name="connsiteY52" fmla="*/ 472017 h 1077948"/>
                <a:gd name="connsiteX53" fmla="*/ 52917 w 220134"/>
                <a:gd name="connsiteY53" fmla="*/ 493184 h 1077948"/>
                <a:gd name="connsiteX54" fmla="*/ 48684 w 220134"/>
                <a:gd name="connsiteY54" fmla="*/ 510117 h 1077948"/>
                <a:gd name="connsiteX55" fmla="*/ 55034 w 220134"/>
                <a:gd name="connsiteY55" fmla="*/ 514350 h 1077948"/>
                <a:gd name="connsiteX56" fmla="*/ 76200 w 220134"/>
                <a:gd name="connsiteY56" fmla="*/ 510117 h 1077948"/>
                <a:gd name="connsiteX57" fmla="*/ 82550 w 220134"/>
                <a:gd name="connsiteY57" fmla="*/ 503767 h 1077948"/>
                <a:gd name="connsiteX58" fmla="*/ 99484 w 220134"/>
                <a:gd name="connsiteY58" fmla="*/ 495300 h 1077948"/>
                <a:gd name="connsiteX59" fmla="*/ 118534 w 220134"/>
                <a:gd name="connsiteY59" fmla="*/ 501650 h 1077948"/>
                <a:gd name="connsiteX60" fmla="*/ 120650 w 220134"/>
                <a:gd name="connsiteY60" fmla="*/ 508000 h 1077948"/>
                <a:gd name="connsiteX61" fmla="*/ 118534 w 220134"/>
                <a:gd name="connsiteY61" fmla="*/ 524934 h 1077948"/>
                <a:gd name="connsiteX62" fmla="*/ 114300 w 220134"/>
                <a:gd name="connsiteY62" fmla="*/ 546100 h 1077948"/>
                <a:gd name="connsiteX63" fmla="*/ 110067 w 220134"/>
                <a:gd name="connsiteY63" fmla="*/ 552450 h 1077948"/>
                <a:gd name="connsiteX64" fmla="*/ 103717 w 220134"/>
                <a:gd name="connsiteY64" fmla="*/ 567267 h 1077948"/>
                <a:gd name="connsiteX65" fmla="*/ 99484 w 220134"/>
                <a:gd name="connsiteY65" fmla="*/ 579967 h 1077948"/>
                <a:gd name="connsiteX66" fmla="*/ 91017 w 220134"/>
                <a:gd name="connsiteY66" fmla="*/ 592667 h 1077948"/>
                <a:gd name="connsiteX67" fmla="*/ 88900 w 220134"/>
                <a:gd name="connsiteY67" fmla="*/ 599017 h 1077948"/>
                <a:gd name="connsiteX68" fmla="*/ 82550 w 220134"/>
                <a:gd name="connsiteY68" fmla="*/ 605367 h 1077948"/>
                <a:gd name="connsiteX69" fmla="*/ 76200 w 220134"/>
                <a:gd name="connsiteY69" fmla="*/ 618067 h 1077948"/>
                <a:gd name="connsiteX70" fmla="*/ 74084 w 220134"/>
                <a:gd name="connsiteY70" fmla="*/ 624417 h 1077948"/>
                <a:gd name="connsiteX71" fmla="*/ 69850 w 220134"/>
                <a:gd name="connsiteY71" fmla="*/ 632884 h 1077948"/>
                <a:gd name="connsiteX72" fmla="*/ 67734 w 220134"/>
                <a:gd name="connsiteY72" fmla="*/ 643467 h 1077948"/>
                <a:gd name="connsiteX73" fmla="*/ 71967 w 220134"/>
                <a:gd name="connsiteY73" fmla="*/ 658284 h 1077948"/>
                <a:gd name="connsiteX74" fmla="*/ 67734 w 220134"/>
                <a:gd name="connsiteY74" fmla="*/ 670984 h 1077948"/>
                <a:gd name="connsiteX75" fmla="*/ 65617 w 220134"/>
                <a:gd name="connsiteY75" fmla="*/ 677334 h 1077948"/>
                <a:gd name="connsiteX76" fmla="*/ 59267 w 220134"/>
                <a:gd name="connsiteY76" fmla="*/ 681567 h 1077948"/>
                <a:gd name="connsiteX77" fmla="*/ 33867 w 220134"/>
                <a:gd name="connsiteY77" fmla="*/ 687917 h 1077948"/>
                <a:gd name="connsiteX78" fmla="*/ 25400 w 220134"/>
                <a:gd name="connsiteY78" fmla="*/ 692150 h 1077948"/>
                <a:gd name="connsiteX79" fmla="*/ 14817 w 220134"/>
                <a:gd name="connsiteY79" fmla="*/ 698500 h 1077948"/>
                <a:gd name="connsiteX80" fmla="*/ 8467 w 220134"/>
                <a:gd name="connsiteY80" fmla="*/ 702734 h 1077948"/>
                <a:gd name="connsiteX81" fmla="*/ 2117 w 220134"/>
                <a:gd name="connsiteY81" fmla="*/ 726017 h 1077948"/>
                <a:gd name="connsiteX82" fmla="*/ 8467 w 220134"/>
                <a:gd name="connsiteY82" fmla="*/ 770467 h 1077948"/>
                <a:gd name="connsiteX83" fmla="*/ 14817 w 220134"/>
                <a:gd name="connsiteY83" fmla="*/ 774700 h 1077948"/>
                <a:gd name="connsiteX84" fmla="*/ 23284 w 220134"/>
                <a:gd name="connsiteY84" fmla="*/ 772584 h 1077948"/>
                <a:gd name="connsiteX85" fmla="*/ 29634 w 220134"/>
                <a:gd name="connsiteY85" fmla="*/ 778934 h 1077948"/>
                <a:gd name="connsiteX86" fmla="*/ 33867 w 220134"/>
                <a:gd name="connsiteY86" fmla="*/ 789517 h 1077948"/>
                <a:gd name="connsiteX87" fmla="*/ 42334 w 220134"/>
                <a:gd name="connsiteY87" fmla="*/ 804334 h 1077948"/>
                <a:gd name="connsiteX88" fmla="*/ 44450 w 220134"/>
                <a:gd name="connsiteY88" fmla="*/ 817034 h 1077948"/>
                <a:gd name="connsiteX89" fmla="*/ 61384 w 220134"/>
                <a:gd name="connsiteY89" fmla="*/ 819150 h 1077948"/>
                <a:gd name="connsiteX90" fmla="*/ 67734 w 220134"/>
                <a:gd name="connsiteY90" fmla="*/ 821267 h 1077948"/>
                <a:gd name="connsiteX91" fmla="*/ 74084 w 220134"/>
                <a:gd name="connsiteY91" fmla="*/ 827617 h 1077948"/>
                <a:gd name="connsiteX92" fmla="*/ 76200 w 220134"/>
                <a:gd name="connsiteY92" fmla="*/ 833967 h 1077948"/>
                <a:gd name="connsiteX93" fmla="*/ 80434 w 220134"/>
                <a:gd name="connsiteY93" fmla="*/ 842434 h 1077948"/>
                <a:gd name="connsiteX94" fmla="*/ 78317 w 220134"/>
                <a:gd name="connsiteY94" fmla="*/ 859367 h 1077948"/>
                <a:gd name="connsiteX95" fmla="*/ 71967 w 220134"/>
                <a:gd name="connsiteY95" fmla="*/ 865717 h 1077948"/>
                <a:gd name="connsiteX96" fmla="*/ 63500 w 220134"/>
                <a:gd name="connsiteY96" fmla="*/ 878417 h 1077948"/>
                <a:gd name="connsiteX97" fmla="*/ 55034 w 220134"/>
                <a:gd name="connsiteY97" fmla="*/ 899584 h 1077948"/>
                <a:gd name="connsiteX98" fmla="*/ 50800 w 220134"/>
                <a:gd name="connsiteY98" fmla="*/ 929217 h 1077948"/>
                <a:gd name="connsiteX99" fmla="*/ 52917 w 220134"/>
                <a:gd name="connsiteY99" fmla="*/ 935567 h 1077948"/>
                <a:gd name="connsiteX100" fmla="*/ 50800 w 220134"/>
                <a:gd name="connsiteY100" fmla="*/ 946150 h 1077948"/>
                <a:gd name="connsiteX101" fmla="*/ 46567 w 220134"/>
                <a:gd name="connsiteY101" fmla="*/ 960967 h 1077948"/>
                <a:gd name="connsiteX102" fmla="*/ 42334 w 220134"/>
                <a:gd name="connsiteY102" fmla="*/ 967317 h 1077948"/>
                <a:gd name="connsiteX103" fmla="*/ 38100 w 220134"/>
                <a:gd name="connsiteY103" fmla="*/ 975784 h 1077948"/>
                <a:gd name="connsiteX104" fmla="*/ 31750 w 220134"/>
                <a:gd name="connsiteY104" fmla="*/ 988484 h 1077948"/>
                <a:gd name="connsiteX105" fmla="*/ 33867 w 220134"/>
                <a:gd name="connsiteY105" fmla="*/ 996950 h 1077948"/>
                <a:gd name="connsiteX106" fmla="*/ 52917 w 220134"/>
                <a:gd name="connsiteY106" fmla="*/ 1007534 h 1077948"/>
                <a:gd name="connsiteX107" fmla="*/ 101600 w 220134"/>
                <a:gd name="connsiteY107" fmla="*/ 1003300 h 1077948"/>
                <a:gd name="connsiteX108" fmla="*/ 124884 w 220134"/>
                <a:gd name="connsiteY108" fmla="*/ 992717 h 1077948"/>
                <a:gd name="connsiteX109" fmla="*/ 137584 w 220134"/>
                <a:gd name="connsiteY109" fmla="*/ 996950 h 1077948"/>
                <a:gd name="connsiteX110" fmla="*/ 141817 w 220134"/>
                <a:gd name="connsiteY110" fmla="*/ 1011767 h 1077948"/>
                <a:gd name="connsiteX111" fmla="*/ 143934 w 220134"/>
                <a:gd name="connsiteY111" fmla="*/ 1022350 h 1077948"/>
                <a:gd name="connsiteX112" fmla="*/ 148167 w 220134"/>
                <a:gd name="connsiteY112" fmla="*/ 1026584 h 1077948"/>
                <a:gd name="connsiteX113" fmla="*/ 156634 w 220134"/>
                <a:gd name="connsiteY113" fmla="*/ 1024467 h 1077948"/>
                <a:gd name="connsiteX114" fmla="*/ 162984 w 220134"/>
                <a:gd name="connsiteY114" fmla="*/ 1016000 h 1077948"/>
                <a:gd name="connsiteX115" fmla="*/ 177800 w 220134"/>
                <a:gd name="connsiteY115" fmla="*/ 990600 h 1077948"/>
                <a:gd name="connsiteX116" fmla="*/ 182034 w 220134"/>
                <a:gd name="connsiteY116" fmla="*/ 980017 h 1077948"/>
                <a:gd name="connsiteX117" fmla="*/ 186267 w 220134"/>
                <a:gd name="connsiteY117" fmla="*/ 967317 h 1077948"/>
                <a:gd name="connsiteX118" fmla="*/ 192617 w 220134"/>
                <a:gd name="connsiteY118" fmla="*/ 977900 h 1077948"/>
                <a:gd name="connsiteX119" fmla="*/ 201084 w 220134"/>
                <a:gd name="connsiteY119" fmla="*/ 986367 h 1077948"/>
                <a:gd name="connsiteX120" fmla="*/ 203200 w 220134"/>
                <a:gd name="connsiteY120" fmla="*/ 992717 h 1077948"/>
                <a:gd name="connsiteX121" fmla="*/ 207434 w 220134"/>
                <a:gd name="connsiteY121" fmla="*/ 999067 h 1077948"/>
                <a:gd name="connsiteX122" fmla="*/ 205317 w 220134"/>
                <a:gd name="connsiteY122" fmla="*/ 1013884 h 1077948"/>
                <a:gd name="connsiteX123" fmla="*/ 207434 w 220134"/>
                <a:gd name="connsiteY123" fmla="*/ 1020234 h 1077948"/>
                <a:gd name="connsiteX124" fmla="*/ 215900 w 220134"/>
                <a:gd name="connsiteY124" fmla="*/ 1037167 h 1077948"/>
                <a:gd name="connsiteX125" fmla="*/ 218017 w 220134"/>
                <a:gd name="connsiteY125" fmla="*/ 1049867 h 1077948"/>
                <a:gd name="connsiteX126" fmla="*/ 220134 w 220134"/>
                <a:gd name="connsiteY126" fmla="*/ 1056217 h 1077948"/>
                <a:gd name="connsiteX127" fmla="*/ 218017 w 220134"/>
                <a:gd name="connsiteY127" fmla="*/ 1071034 h 1077948"/>
                <a:gd name="connsiteX128" fmla="*/ 215900 w 220134"/>
                <a:gd name="connsiteY128" fmla="*/ 1077384 h 1077948"/>
                <a:gd name="connsiteX129" fmla="*/ 209550 w 220134"/>
                <a:gd name="connsiteY129" fmla="*/ 1077384 h 107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20134" h="1077948">
                  <a:moveTo>
                    <a:pt x="82550" y="0"/>
                  </a:moveTo>
                  <a:cubicBezTo>
                    <a:pt x="80433" y="11289"/>
                    <a:pt x="78349" y="22584"/>
                    <a:pt x="76200" y="33867"/>
                  </a:cubicBezTo>
                  <a:cubicBezTo>
                    <a:pt x="75527" y="37401"/>
                    <a:pt x="75222" y="41037"/>
                    <a:pt x="74084" y="44450"/>
                  </a:cubicBezTo>
                  <a:lnTo>
                    <a:pt x="69850" y="57150"/>
                  </a:lnTo>
                  <a:lnTo>
                    <a:pt x="67734" y="63500"/>
                  </a:lnTo>
                  <a:cubicBezTo>
                    <a:pt x="53434" y="58735"/>
                    <a:pt x="71046" y="64237"/>
                    <a:pt x="48684" y="59267"/>
                  </a:cubicBezTo>
                  <a:cubicBezTo>
                    <a:pt x="46506" y="58783"/>
                    <a:pt x="44451" y="57856"/>
                    <a:pt x="42334" y="57150"/>
                  </a:cubicBezTo>
                  <a:cubicBezTo>
                    <a:pt x="38981" y="53798"/>
                    <a:pt x="37244" y="50800"/>
                    <a:pt x="31750" y="50800"/>
                  </a:cubicBezTo>
                  <a:cubicBezTo>
                    <a:pt x="29519" y="50800"/>
                    <a:pt x="27517" y="52211"/>
                    <a:pt x="25400" y="52917"/>
                  </a:cubicBezTo>
                  <a:cubicBezTo>
                    <a:pt x="23283" y="55034"/>
                    <a:pt x="21350" y="57351"/>
                    <a:pt x="19050" y="59267"/>
                  </a:cubicBezTo>
                  <a:cubicBezTo>
                    <a:pt x="17096" y="60896"/>
                    <a:pt x="14048" y="61343"/>
                    <a:pt x="12700" y="63500"/>
                  </a:cubicBezTo>
                  <a:cubicBezTo>
                    <a:pt x="-3519" y="89451"/>
                    <a:pt x="16700" y="67965"/>
                    <a:pt x="4234" y="80434"/>
                  </a:cubicBezTo>
                  <a:cubicBezTo>
                    <a:pt x="3528" y="83962"/>
                    <a:pt x="1841" y="87430"/>
                    <a:pt x="2117" y="91017"/>
                  </a:cubicBezTo>
                  <a:cubicBezTo>
                    <a:pt x="3296" y="106348"/>
                    <a:pt x="3450" y="105050"/>
                    <a:pt x="10584" y="112184"/>
                  </a:cubicBezTo>
                  <a:cubicBezTo>
                    <a:pt x="11289" y="114301"/>
                    <a:pt x="10958" y="117140"/>
                    <a:pt x="12700" y="118534"/>
                  </a:cubicBezTo>
                  <a:cubicBezTo>
                    <a:pt x="14972" y="120351"/>
                    <a:pt x="18370" y="119851"/>
                    <a:pt x="21167" y="120650"/>
                  </a:cubicBezTo>
                  <a:cubicBezTo>
                    <a:pt x="23312" y="121263"/>
                    <a:pt x="25400" y="122061"/>
                    <a:pt x="27517" y="122767"/>
                  </a:cubicBezTo>
                  <a:cubicBezTo>
                    <a:pt x="28928" y="125589"/>
                    <a:pt x="30184" y="128494"/>
                    <a:pt x="31750" y="131234"/>
                  </a:cubicBezTo>
                  <a:cubicBezTo>
                    <a:pt x="33012" y="133443"/>
                    <a:pt x="34846" y="135309"/>
                    <a:pt x="35984" y="137584"/>
                  </a:cubicBezTo>
                  <a:cubicBezTo>
                    <a:pt x="36982" y="139580"/>
                    <a:pt x="37395" y="141817"/>
                    <a:pt x="38100" y="143934"/>
                  </a:cubicBezTo>
                  <a:cubicBezTo>
                    <a:pt x="38548" y="147068"/>
                    <a:pt x="41355" y="167534"/>
                    <a:pt x="42334" y="171450"/>
                  </a:cubicBezTo>
                  <a:cubicBezTo>
                    <a:pt x="43416" y="175779"/>
                    <a:pt x="42334" y="182739"/>
                    <a:pt x="46567" y="184150"/>
                  </a:cubicBezTo>
                  <a:lnTo>
                    <a:pt x="59267" y="188384"/>
                  </a:lnTo>
                  <a:cubicBezTo>
                    <a:pt x="71280" y="187460"/>
                    <a:pt x="88782" y="184111"/>
                    <a:pt x="101600" y="188384"/>
                  </a:cubicBezTo>
                  <a:cubicBezTo>
                    <a:pt x="103493" y="189015"/>
                    <a:pt x="104423" y="191206"/>
                    <a:pt x="105834" y="192617"/>
                  </a:cubicBezTo>
                  <a:cubicBezTo>
                    <a:pt x="106539" y="194734"/>
                    <a:pt x="107950" y="196736"/>
                    <a:pt x="107950" y="198967"/>
                  </a:cubicBezTo>
                  <a:cubicBezTo>
                    <a:pt x="107950" y="203259"/>
                    <a:pt x="107485" y="207705"/>
                    <a:pt x="105834" y="211667"/>
                  </a:cubicBezTo>
                  <a:cubicBezTo>
                    <a:pt x="103754" y="216659"/>
                    <a:pt x="92649" y="230576"/>
                    <a:pt x="88900" y="234950"/>
                  </a:cubicBezTo>
                  <a:cubicBezTo>
                    <a:pt x="87601" y="236465"/>
                    <a:pt x="86452" y="238291"/>
                    <a:pt x="84667" y="239184"/>
                  </a:cubicBezTo>
                  <a:cubicBezTo>
                    <a:pt x="80676" y="241180"/>
                    <a:pt x="71967" y="243417"/>
                    <a:pt x="71967" y="243417"/>
                  </a:cubicBezTo>
                  <a:cubicBezTo>
                    <a:pt x="69145" y="242711"/>
                    <a:pt x="66409" y="241300"/>
                    <a:pt x="63500" y="241300"/>
                  </a:cubicBezTo>
                  <a:cubicBezTo>
                    <a:pt x="34175" y="241300"/>
                    <a:pt x="39029" y="240285"/>
                    <a:pt x="23284" y="245534"/>
                  </a:cubicBezTo>
                  <a:cubicBezTo>
                    <a:pt x="20462" y="249767"/>
                    <a:pt x="16426" y="253407"/>
                    <a:pt x="14817" y="258234"/>
                  </a:cubicBezTo>
                  <a:lnTo>
                    <a:pt x="10584" y="270934"/>
                  </a:lnTo>
                  <a:cubicBezTo>
                    <a:pt x="10899" y="272512"/>
                    <a:pt x="11372" y="285055"/>
                    <a:pt x="16934" y="285750"/>
                  </a:cubicBezTo>
                  <a:cubicBezTo>
                    <a:pt x="21193" y="286282"/>
                    <a:pt x="25401" y="284339"/>
                    <a:pt x="29634" y="283634"/>
                  </a:cubicBezTo>
                  <a:cubicBezTo>
                    <a:pt x="33162" y="284339"/>
                    <a:pt x="37224" y="283755"/>
                    <a:pt x="40217" y="285750"/>
                  </a:cubicBezTo>
                  <a:cubicBezTo>
                    <a:pt x="45991" y="289599"/>
                    <a:pt x="38549" y="303452"/>
                    <a:pt x="38100" y="304800"/>
                  </a:cubicBezTo>
                  <a:cubicBezTo>
                    <a:pt x="34572" y="315383"/>
                    <a:pt x="37791" y="307964"/>
                    <a:pt x="29634" y="319617"/>
                  </a:cubicBezTo>
                  <a:cubicBezTo>
                    <a:pt x="19297" y="334384"/>
                    <a:pt x="26271" y="330615"/>
                    <a:pt x="14817" y="334434"/>
                  </a:cubicBezTo>
                  <a:cubicBezTo>
                    <a:pt x="60" y="349191"/>
                    <a:pt x="3569" y="341326"/>
                    <a:pt x="0" y="355600"/>
                  </a:cubicBezTo>
                  <a:cubicBezTo>
                    <a:pt x="6401" y="387603"/>
                    <a:pt x="-1758" y="347682"/>
                    <a:pt x="4234" y="374650"/>
                  </a:cubicBezTo>
                  <a:cubicBezTo>
                    <a:pt x="5014" y="378162"/>
                    <a:pt x="5316" y="381788"/>
                    <a:pt x="6350" y="385234"/>
                  </a:cubicBezTo>
                  <a:cubicBezTo>
                    <a:pt x="8186" y="391354"/>
                    <a:pt x="11748" y="399962"/>
                    <a:pt x="16934" y="404284"/>
                  </a:cubicBezTo>
                  <a:cubicBezTo>
                    <a:pt x="18648" y="405712"/>
                    <a:pt x="21167" y="405695"/>
                    <a:pt x="23284" y="406400"/>
                  </a:cubicBezTo>
                  <a:cubicBezTo>
                    <a:pt x="25401" y="407811"/>
                    <a:pt x="27359" y="409496"/>
                    <a:pt x="29634" y="410634"/>
                  </a:cubicBezTo>
                  <a:cubicBezTo>
                    <a:pt x="31630" y="411632"/>
                    <a:pt x="34242" y="411356"/>
                    <a:pt x="35984" y="412750"/>
                  </a:cubicBezTo>
                  <a:cubicBezTo>
                    <a:pt x="37970" y="414339"/>
                    <a:pt x="39184" y="416775"/>
                    <a:pt x="40217" y="419100"/>
                  </a:cubicBezTo>
                  <a:cubicBezTo>
                    <a:pt x="42029" y="423178"/>
                    <a:pt x="43039" y="427567"/>
                    <a:pt x="44450" y="431800"/>
                  </a:cubicBezTo>
                  <a:cubicBezTo>
                    <a:pt x="45156" y="433917"/>
                    <a:pt x="46026" y="435985"/>
                    <a:pt x="46567" y="438150"/>
                  </a:cubicBezTo>
                  <a:cubicBezTo>
                    <a:pt x="47273" y="440972"/>
                    <a:pt x="47848" y="443830"/>
                    <a:pt x="48684" y="446617"/>
                  </a:cubicBezTo>
                  <a:cubicBezTo>
                    <a:pt x="48699" y="446667"/>
                    <a:pt x="53968" y="462467"/>
                    <a:pt x="55034" y="465667"/>
                  </a:cubicBezTo>
                  <a:lnTo>
                    <a:pt x="57150" y="472017"/>
                  </a:lnTo>
                  <a:cubicBezTo>
                    <a:pt x="55739" y="479073"/>
                    <a:pt x="54662" y="486203"/>
                    <a:pt x="52917" y="493184"/>
                  </a:cubicBezTo>
                  <a:lnTo>
                    <a:pt x="48684" y="510117"/>
                  </a:lnTo>
                  <a:cubicBezTo>
                    <a:pt x="50801" y="511528"/>
                    <a:pt x="52506" y="514069"/>
                    <a:pt x="55034" y="514350"/>
                  </a:cubicBezTo>
                  <a:cubicBezTo>
                    <a:pt x="58631" y="514750"/>
                    <a:pt x="71685" y="511246"/>
                    <a:pt x="76200" y="510117"/>
                  </a:cubicBezTo>
                  <a:cubicBezTo>
                    <a:pt x="78317" y="508000"/>
                    <a:pt x="80025" y="505374"/>
                    <a:pt x="82550" y="503767"/>
                  </a:cubicBezTo>
                  <a:cubicBezTo>
                    <a:pt x="87874" y="500379"/>
                    <a:pt x="99484" y="495300"/>
                    <a:pt x="99484" y="495300"/>
                  </a:cubicBezTo>
                  <a:cubicBezTo>
                    <a:pt x="107784" y="496486"/>
                    <a:pt x="114169" y="494375"/>
                    <a:pt x="118534" y="501650"/>
                  </a:cubicBezTo>
                  <a:cubicBezTo>
                    <a:pt x="119682" y="503563"/>
                    <a:pt x="119945" y="505883"/>
                    <a:pt x="120650" y="508000"/>
                  </a:cubicBezTo>
                  <a:cubicBezTo>
                    <a:pt x="119945" y="513645"/>
                    <a:pt x="119286" y="519295"/>
                    <a:pt x="118534" y="524934"/>
                  </a:cubicBezTo>
                  <a:cubicBezTo>
                    <a:pt x="117825" y="530255"/>
                    <a:pt x="117224" y="540252"/>
                    <a:pt x="114300" y="546100"/>
                  </a:cubicBezTo>
                  <a:cubicBezTo>
                    <a:pt x="113162" y="548375"/>
                    <a:pt x="111478" y="550333"/>
                    <a:pt x="110067" y="552450"/>
                  </a:cubicBezTo>
                  <a:cubicBezTo>
                    <a:pt x="104466" y="574851"/>
                    <a:pt x="112070" y="548470"/>
                    <a:pt x="103717" y="567267"/>
                  </a:cubicBezTo>
                  <a:cubicBezTo>
                    <a:pt x="101905" y="571345"/>
                    <a:pt x="101959" y="576254"/>
                    <a:pt x="99484" y="579967"/>
                  </a:cubicBezTo>
                  <a:cubicBezTo>
                    <a:pt x="96662" y="584200"/>
                    <a:pt x="92626" y="587840"/>
                    <a:pt x="91017" y="592667"/>
                  </a:cubicBezTo>
                  <a:cubicBezTo>
                    <a:pt x="90311" y="594784"/>
                    <a:pt x="90138" y="597161"/>
                    <a:pt x="88900" y="599017"/>
                  </a:cubicBezTo>
                  <a:cubicBezTo>
                    <a:pt x="87240" y="601508"/>
                    <a:pt x="84667" y="603250"/>
                    <a:pt x="82550" y="605367"/>
                  </a:cubicBezTo>
                  <a:cubicBezTo>
                    <a:pt x="77232" y="621327"/>
                    <a:pt x="84406" y="601654"/>
                    <a:pt x="76200" y="618067"/>
                  </a:cubicBezTo>
                  <a:cubicBezTo>
                    <a:pt x="75202" y="620063"/>
                    <a:pt x="74963" y="622366"/>
                    <a:pt x="74084" y="624417"/>
                  </a:cubicBezTo>
                  <a:cubicBezTo>
                    <a:pt x="72841" y="627317"/>
                    <a:pt x="71261" y="630062"/>
                    <a:pt x="69850" y="632884"/>
                  </a:cubicBezTo>
                  <a:cubicBezTo>
                    <a:pt x="69145" y="636412"/>
                    <a:pt x="67734" y="639870"/>
                    <a:pt x="67734" y="643467"/>
                  </a:cubicBezTo>
                  <a:cubicBezTo>
                    <a:pt x="67734" y="646129"/>
                    <a:pt x="70968" y="655287"/>
                    <a:pt x="71967" y="658284"/>
                  </a:cubicBezTo>
                  <a:lnTo>
                    <a:pt x="67734" y="670984"/>
                  </a:lnTo>
                  <a:cubicBezTo>
                    <a:pt x="67028" y="673101"/>
                    <a:pt x="67474" y="676096"/>
                    <a:pt x="65617" y="677334"/>
                  </a:cubicBezTo>
                  <a:cubicBezTo>
                    <a:pt x="63500" y="678745"/>
                    <a:pt x="61592" y="680534"/>
                    <a:pt x="59267" y="681567"/>
                  </a:cubicBezTo>
                  <a:cubicBezTo>
                    <a:pt x="49205" y="686039"/>
                    <a:pt x="44515" y="686142"/>
                    <a:pt x="33867" y="687917"/>
                  </a:cubicBezTo>
                  <a:cubicBezTo>
                    <a:pt x="31045" y="689328"/>
                    <a:pt x="28025" y="690400"/>
                    <a:pt x="25400" y="692150"/>
                  </a:cubicBezTo>
                  <a:cubicBezTo>
                    <a:pt x="13778" y="699898"/>
                    <a:pt x="29558" y="693588"/>
                    <a:pt x="14817" y="698500"/>
                  </a:cubicBezTo>
                  <a:cubicBezTo>
                    <a:pt x="12700" y="699911"/>
                    <a:pt x="9815" y="700577"/>
                    <a:pt x="8467" y="702734"/>
                  </a:cubicBezTo>
                  <a:cubicBezTo>
                    <a:pt x="5309" y="707788"/>
                    <a:pt x="3326" y="719975"/>
                    <a:pt x="2117" y="726017"/>
                  </a:cubicBezTo>
                  <a:cubicBezTo>
                    <a:pt x="2714" y="736768"/>
                    <a:pt x="-2489" y="759511"/>
                    <a:pt x="8467" y="770467"/>
                  </a:cubicBezTo>
                  <a:cubicBezTo>
                    <a:pt x="10266" y="772266"/>
                    <a:pt x="12700" y="773289"/>
                    <a:pt x="14817" y="774700"/>
                  </a:cubicBezTo>
                  <a:cubicBezTo>
                    <a:pt x="17639" y="773995"/>
                    <a:pt x="20487" y="771785"/>
                    <a:pt x="23284" y="772584"/>
                  </a:cubicBezTo>
                  <a:cubicBezTo>
                    <a:pt x="26162" y="773406"/>
                    <a:pt x="28048" y="776396"/>
                    <a:pt x="29634" y="778934"/>
                  </a:cubicBezTo>
                  <a:cubicBezTo>
                    <a:pt x="31648" y="782156"/>
                    <a:pt x="32324" y="786045"/>
                    <a:pt x="33867" y="789517"/>
                  </a:cubicBezTo>
                  <a:cubicBezTo>
                    <a:pt x="37449" y="797577"/>
                    <a:pt x="37792" y="797522"/>
                    <a:pt x="42334" y="804334"/>
                  </a:cubicBezTo>
                  <a:cubicBezTo>
                    <a:pt x="43039" y="808567"/>
                    <a:pt x="41062" y="814399"/>
                    <a:pt x="44450" y="817034"/>
                  </a:cubicBezTo>
                  <a:cubicBezTo>
                    <a:pt x="48940" y="820526"/>
                    <a:pt x="55787" y="818133"/>
                    <a:pt x="61384" y="819150"/>
                  </a:cubicBezTo>
                  <a:cubicBezTo>
                    <a:pt x="63579" y="819549"/>
                    <a:pt x="65617" y="820561"/>
                    <a:pt x="67734" y="821267"/>
                  </a:cubicBezTo>
                  <a:cubicBezTo>
                    <a:pt x="69851" y="823384"/>
                    <a:pt x="72424" y="825126"/>
                    <a:pt x="74084" y="827617"/>
                  </a:cubicBezTo>
                  <a:cubicBezTo>
                    <a:pt x="75322" y="829473"/>
                    <a:pt x="75321" y="831916"/>
                    <a:pt x="76200" y="833967"/>
                  </a:cubicBezTo>
                  <a:cubicBezTo>
                    <a:pt x="77443" y="836867"/>
                    <a:pt x="79023" y="839612"/>
                    <a:pt x="80434" y="842434"/>
                  </a:cubicBezTo>
                  <a:cubicBezTo>
                    <a:pt x="79728" y="848078"/>
                    <a:pt x="80261" y="854021"/>
                    <a:pt x="78317" y="859367"/>
                  </a:cubicBezTo>
                  <a:cubicBezTo>
                    <a:pt x="77294" y="862180"/>
                    <a:pt x="73707" y="863281"/>
                    <a:pt x="71967" y="865717"/>
                  </a:cubicBezTo>
                  <a:cubicBezTo>
                    <a:pt x="59157" y="883651"/>
                    <a:pt x="74825" y="867094"/>
                    <a:pt x="63500" y="878417"/>
                  </a:cubicBezTo>
                  <a:cubicBezTo>
                    <a:pt x="60045" y="885327"/>
                    <a:pt x="56342" y="891737"/>
                    <a:pt x="55034" y="899584"/>
                  </a:cubicBezTo>
                  <a:cubicBezTo>
                    <a:pt x="51982" y="917895"/>
                    <a:pt x="53449" y="908025"/>
                    <a:pt x="50800" y="929217"/>
                  </a:cubicBezTo>
                  <a:cubicBezTo>
                    <a:pt x="51506" y="931334"/>
                    <a:pt x="52917" y="933336"/>
                    <a:pt x="52917" y="935567"/>
                  </a:cubicBezTo>
                  <a:cubicBezTo>
                    <a:pt x="52917" y="939165"/>
                    <a:pt x="51580" y="942638"/>
                    <a:pt x="50800" y="946150"/>
                  </a:cubicBezTo>
                  <a:cubicBezTo>
                    <a:pt x="50256" y="948597"/>
                    <a:pt x="47983" y="958134"/>
                    <a:pt x="46567" y="960967"/>
                  </a:cubicBezTo>
                  <a:cubicBezTo>
                    <a:pt x="45429" y="963242"/>
                    <a:pt x="43596" y="965108"/>
                    <a:pt x="42334" y="967317"/>
                  </a:cubicBezTo>
                  <a:cubicBezTo>
                    <a:pt x="40768" y="970057"/>
                    <a:pt x="39666" y="973044"/>
                    <a:pt x="38100" y="975784"/>
                  </a:cubicBezTo>
                  <a:cubicBezTo>
                    <a:pt x="31536" y="987272"/>
                    <a:pt x="35631" y="976843"/>
                    <a:pt x="31750" y="988484"/>
                  </a:cubicBezTo>
                  <a:cubicBezTo>
                    <a:pt x="32456" y="991306"/>
                    <a:pt x="31951" y="994761"/>
                    <a:pt x="33867" y="996950"/>
                  </a:cubicBezTo>
                  <a:cubicBezTo>
                    <a:pt x="39861" y="1003800"/>
                    <a:pt x="45495" y="1005060"/>
                    <a:pt x="52917" y="1007534"/>
                  </a:cubicBezTo>
                  <a:lnTo>
                    <a:pt x="101600" y="1003300"/>
                  </a:lnTo>
                  <a:cubicBezTo>
                    <a:pt x="120530" y="993836"/>
                    <a:pt x="112547" y="996830"/>
                    <a:pt x="124884" y="992717"/>
                  </a:cubicBezTo>
                  <a:cubicBezTo>
                    <a:pt x="129117" y="994128"/>
                    <a:pt x="136173" y="992717"/>
                    <a:pt x="137584" y="996950"/>
                  </a:cubicBezTo>
                  <a:cubicBezTo>
                    <a:pt x="139940" y="1004020"/>
                    <a:pt x="140045" y="1003796"/>
                    <a:pt x="141817" y="1011767"/>
                  </a:cubicBezTo>
                  <a:cubicBezTo>
                    <a:pt x="142598" y="1015279"/>
                    <a:pt x="142517" y="1019043"/>
                    <a:pt x="143934" y="1022350"/>
                  </a:cubicBezTo>
                  <a:cubicBezTo>
                    <a:pt x="144720" y="1024184"/>
                    <a:pt x="146756" y="1025173"/>
                    <a:pt x="148167" y="1026584"/>
                  </a:cubicBezTo>
                  <a:cubicBezTo>
                    <a:pt x="150989" y="1025878"/>
                    <a:pt x="154267" y="1026158"/>
                    <a:pt x="156634" y="1024467"/>
                  </a:cubicBezTo>
                  <a:cubicBezTo>
                    <a:pt x="159505" y="1022416"/>
                    <a:pt x="160934" y="1018871"/>
                    <a:pt x="162984" y="1016000"/>
                  </a:cubicBezTo>
                  <a:cubicBezTo>
                    <a:pt x="168655" y="1008061"/>
                    <a:pt x="173834" y="999524"/>
                    <a:pt x="177800" y="990600"/>
                  </a:cubicBezTo>
                  <a:cubicBezTo>
                    <a:pt x="179343" y="987128"/>
                    <a:pt x="180735" y="983588"/>
                    <a:pt x="182034" y="980017"/>
                  </a:cubicBezTo>
                  <a:cubicBezTo>
                    <a:pt x="183559" y="975823"/>
                    <a:pt x="186267" y="967317"/>
                    <a:pt x="186267" y="967317"/>
                  </a:cubicBezTo>
                  <a:cubicBezTo>
                    <a:pt x="188384" y="970845"/>
                    <a:pt x="190091" y="974653"/>
                    <a:pt x="192617" y="977900"/>
                  </a:cubicBezTo>
                  <a:cubicBezTo>
                    <a:pt x="195068" y="981051"/>
                    <a:pt x="201084" y="986367"/>
                    <a:pt x="201084" y="986367"/>
                  </a:cubicBezTo>
                  <a:cubicBezTo>
                    <a:pt x="201789" y="988484"/>
                    <a:pt x="202202" y="990721"/>
                    <a:pt x="203200" y="992717"/>
                  </a:cubicBezTo>
                  <a:cubicBezTo>
                    <a:pt x="204338" y="994992"/>
                    <a:pt x="207181" y="996536"/>
                    <a:pt x="207434" y="999067"/>
                  </a:cubicBezTo>
                  <a:cubicBezTo>
                    <a:pt x="207931" y="1004031"/>
                    <a:pt x="206023" y="1008945"/>
                    <a:pt x="205317" y="1013884"/>
                  </a:cubicBezTo>
                  <a:cubicBezTo>
                    <a:pt x="206023" y="1016001"/>
                    <a:pt x="206511" y="1018203"/>
                    <a:pt x="207434" y="1020234"/>
                  </a:cubicBezTo>
                  <a:cubicBezTo>
                    <a:pt x="210045" y="1025979"/>
                    <a:pt x="215900" y="1037167"/>
                    <a:pt x="215900" y="1037167"/>
                  </a:cubicBezTo>
                  <a:cubicBezTo>
                    <a:pt x="216606" y="1041400"/>
                    <a:pt x="217086" y="1045677"/>
                    <a:pt x="218017" y="1049867"/>
                  </a:cubicBezTo>
                  <a:cubicBezTo>
                    <a:pt x="218501" y="1052045"/>
                    <a:pt x="220134" y="1053986"/>
                    <a:pt x="220134" y="1056217"/>
                  </a:cubicBezTo>
                  <a:cubicBezTo>
                    <a:pt x="220134" y="1061206"/>
                    <a:pt x="218996" y="1066142"/>
                    <a:pt x="218017" y="1071034"/>
                  </a:cubicBezTo>
                  <a:cubicBezTo>
                    <a:pt x="217579" y="1073222"/>
                    <a:pt x="217685" y="1076045"/>
                    <a:pt x="215900" y="1077384"/>
                  </a:cubicBezTo>
                  <a:cubicBezTo>
                    <a:pt x="214207" y="1078654"/>
                    <a:pt x="211667" y="1077384"/>
                    <a:pt x="209550" y="1077384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Freeform 12"/>
            <p:cNvSpPr/>
            <p:nvPr/>
          </p:nvSpPr>
          <p:spPr>
            <a:xfrm rot="120000">
              <a:off x="8299272" y="4076700"/>
              <a:ext cx="230717" cy="1077383"/>
            </a:xfrm>
            <a:custGeom>
              <a:avLst/>
              <a:gdLst>
                <a:gd name="connsiteX0" fmla="*/ 65617 w 230717"/>
                <a:gd name="connsiteY0" fmla="*/ 0 h 1077383"/>
                <a:gd name="connsiteX1" fmla="*/ 57150 w 230717"/>
                <a:gd name="connsiteY1" fmla="*/ 19050 h 1077383"/>
                <a:gd name="connsiteX2" fmla="*/ 59267 w 230717"/>
                <a:gd name="connsiteY2" fmla="*/ 44450 h 1077383"/>
                <a:gd name="connsiteX3" fmla="*/ 57150 w 230717"/>
                <a:gd name="connsiteY3" fmla="*/ 118533 h 1077383"/>
                <a:gd name="connsiteX4" fmla="*/ 55033 w 230717"/>
                <a:gd name="connsiteY4" fmla="*/ 124883 h 1077383"/>
                <a:gd name="connsiteX5" fmla="*/ 52917 w 230717"/>
                <a:gd name="connsiteY5" fmla="*/ 133350 h 1077383"/>
                <a:gd name="connsiteX6" fmla="*/ 48683 w 230717"/>
                <a:gd name="connsiteY6" fmla="*/ 137583 h 1077383"/>
                <a:gd name="connsiteX7" fmla="*/ 44450 w 230717"/>
                <a:gd name="connsiteY7" fmla="*/ 143933 h 1077383"/>
                <a:gd name="connsiteX8" fmla="*/ 42333 w 230717"/>
                <a:gd name="connsiteY8" fmla="*/ 152400 h 1077383"/>
                <a:gd name="connsiteX9" fmla="*/ 35983 w 230717"/>
                <a:gd name="connsiteY9" fmla="*/ 154517 h 1077383"/>
                <a:gd name="connsiteX10" fmla="*/ 25400 w 230717"/>
                <a:gd name="connsiteY10" fmla="*/ 156633 h 1077383"/>
                <a:gd name="connsiteX11" fmla="*/ 23283 w 230717"/>
                <a:gd name="connsiteY11" fmla="*/ 162983 h 1077383"/>
                <a:gd name="connsiteX12" fmla="*/ 29633 w 230717"/>
                <a:gd name="connsiteY12" fmla="*/ 175683 h 1077383"/>
                <a:gd name="connsiteX13" fmla="*/ 33867 w 230717"/>
                <a:gd name="connsiteY13" fmla="*/ 179917 h 1077383"/>
                <a:gd name="connsiteX14" fmla="*/ 46567 w 230717"/>
                <a:gd name="connsiteY14" fmla="*/ 184150 h 1077383"/>
                <a:gd name="connsiteX15" fmla="*/ 52917 w 230717"/>
                <a:gd name="connsiteY15" fmla="*/ 186267 h 1077383"/>
                <a:gd name="connsiteX16" fmla="*/ 71967 w 230717"/>
                <a:gd name="connsiteY16" fmla="*/ 186267 h 1077383"/>
                <a:gd name="connsiteX17" fmla="*/ 91017 w 230717"/>
                <a:gd name="connsiteY17" fmla="*/ 184150 h 1077383"/>
                <a:gd name="connsiteX18" fmla="*/ 112183 w 230717"/>
                <a:gd name="connsiteY18" fmla="*/ 184150 h 1077383"/>
                <a:gd name="connsiteX19" fmla="*/ 124883 w 230717"/>
                <a:gd name="connsiteY19" fmla="*/ 188383 h 1077383"/>
                <a:gd name="connsiteX20" fmla="*/ 129117 w 230717"/>
                <a:gd name="connsiteY20" fmla="*/ 192617 h 1077383"/>
                <a:gd name="connsiteX21" fmla="*/ 124883 w 230717"/>
                <a:gd name="connsiteY21" fmla="*/ 209550 h 1077383"/>
                <a:gd name="connsiteX22" fmla="*/ 122767 w 230717"/>
                <a:gd name="connsiteY22" fmla="*/ 215900 h 1077383"/>
                <a:gd name="connsiteX23" fmla="*/ 114300 w 230717"/>
                <a:gd name="connsiteY23" fmla="*/ 224367 h 1077383"/>
                <a:gd name="connsiteX24" fmla="*/ 91017 w 230717"/>
                <a:gd name="connsiteY24" fmla="*/ 228600 h 1077383"/>
                <a:gd name="connsiteX25" fmla="*/ 74083 w 230717"/>
                <a:gd name="connsiteY25" fmla="*/ 241300 h 1077383"/>
                <a:gd name="connsiteX26" fmla="*/ 65617 w 230717"/>
                <a:gd name="connsiteY26" fmla="*/ 254000 h 1077383"/>
                <a:gd name="connsiteX27" fmla="*/ 59267 w 230717"/>
                <a:gd name="connsiteY27" fmla="*/ 266700 h 1077383"/>
                <a:gd name="connsiteX28" fmla="*/ 52917 w 230717"/>
                <a:gd name="connsiteY28" fmla="*/ 268817 h 1077383"/>
                <a:gd name="connsiteX29" fmla="*/ 50800 w 230717"/>
                <a:gd name="connsiteY29" fmla="*/ 275167 h 1077383"/>
                <a:gd name="connsiteX30" fmla="*/ 71967 w 230717"/>
                <a:gd name="connsiteY30" fmla="*/ 277283 h 1077383"/>
                <a:gd name="connsiteX31" fmla="*/ 78317 w 230717"/>
                <a:gd name="connsiteY31" fmla="*/ 275167 h 1077383"/>
                <a:gd name="connsiteX32" fmla="*/ 86783 w 230717"/>
                <a:gd name="connsiteY32" fmla="*/ 277283 h 1077383"/>
                <a:gd name="connsiteX33" fmla="*/ 93133 w 230717"/>
                <a:gd name="connsiteY33" fmla="*/ 273050 h 1077383"/>
                <a:gd name="connsiteX34" fmla="*/ 105833 w 230717"/>
                <a:gd name="connsiteY34" fmla="*/ 275167 h 1077383"/>
                <a:gd name="connsiteX35" fmla="*/ 116417 w 230717"/>
                <a:gd name="connsiteY35" fmla="*/ 287867 h 1077383"/>
                <a:gd name="connsiteX36" fmla="*/ 116417 w 230717"/>
                <a:gd name="connsiteY36" fmla="*/ 309033 h 1077383"/>
                <a:gd name="connsiteX37" fmla="*/ 110067 w 230717"/>
                <a:gd name="connsiteY37" fmla="*/ 311150 h 1077383"/>
                <a:gd name="connsiteX38" fmla="*/ 105833 w 230717"/>
                <a:gd name="connsiteY38" fmla="*/ 315383 h 1077383"/>
                <a:gd name="connsiteX39" fmla="*/ 86783 w 230717"/>
                <a:gd name="connsiteY39" fmla="*/ 304800 h 1077383"/>
                <a:gd name="connsiteX40" fmla="*/ 80433 w 230717"/>
                <a:gd name="connsiteY40" fmla="*/ 298450 h 1077383"/>
                <a:gd name="connsiteX41" fmla="*/ 67733 w 230717"/>
                <a:gd name="connsiteY41" fmla="*/ 304800 h 1077383"/>
                <a:gd name="connsiteX42" fmla="*/ 65617 w 230717"/>
                <a:gd name="connsiteY42" fmla="*/ 311150 h 1077383"/>
                <a:gd name="connsiteX43" fmla="*/ 50800 w 230717"/>
                <a:gd name="connsiteY43" fmla="*/ 334433 h 1077383"/>
                <a:gd name="connsiteX44" fmla="*/ 46567 w 230717"/>
                <a:gd name="connsiteY44" fmla="*/ 349250 h 1077383"/>
                <a:gd name="connsiteX45" fmla="*/ 42333 w 230717"/>
                <a:gd name="connsiteY45" fmla="*/ 364067 h 1077383"/>
                <a:gd name="connsiteX46" fmla="*/ 44450 w 230717"/>
                <a:gd name="connsiteY46" fmla="*/ 378883 h 1077383"/>
                <a:gd name="connsiteX47" fmla="*/ 46567 w 230717"/>
                <a:gd name="connsiteY47" fmla="*/ 387350 h 1077383"/>
                <a:gd name="connsiteX48" fmla="*/ 52917 w 230717"/>
                <a:gd name="connsiteY48" fmla="*/ 389467 h 1077383"/>
                <a:gd name="connsiteX49" fmla="*/ 59267 w 230717"/>
                <a:gd name="connsiteY49" fmla="*/ 387350 h 1077383"/>
                <a:gd name="connsiteX50" fmla="*/ 69850 w 230717"/>
                <a:gd name="connsiteY50" fmla="*/ 400050 h 1077383"/>
                <a:gd name="connsiteX51" fmla="*/ 71967 w 230717"/>
                <a:gd name="connsiteY51" fmla="*/ 406400 h 1077383"/>
                <a:gd name="connsiteX52" fmla="*/ 71967 w 230717"/>
                <a:gd name="connsiteY52" fmla="*/ 436033 h 1077383"/>
                <a:gd name="connsiteX53" fmla="*/ 61383 w 230717"/>
                <a:gd name="connsiteY53" fmla="*/ 444500 h 1077383"/>
                <a:gd name="connsiteX54" fmla="*/ 55033 w 230717"/>
                <a:gd name="connsiteY54" fmla="*/ 457200 h 1077383"/>
                <a:gd name="connsiteX55" fmla="*/ 59267 w 230717"/>
                <a:gd name="connsiteY55" fmla="*/ 486833 h 1077383"/>
                <a:gd name="connsiteX56" fmla="*/ 63500 w 230717"/>
                <a:gd name="connsiteY56" fmla="*/ 508000 h 1077383"/>
                <a:gd name="connsiteX57" fmla="*/ 67733 w 230717"/>
                <a:gd name="connsiteY57" fmla="*/ 514350 h 1077383"/>
                <a:gd name="connsiteX58" fmla="*/ 76200 w 230717"/>
                <a:gd name="connsiteY58" fmla="*/ 522817 h 1077383"/>
                <a:gd name="connsiteX59" fmla="*/ 91017 w 230717"/>
                <a:gd name="connsiteY59" fmla="*/ 541867 h 1077383"/>
                <a:gd name="connsiteX60" fmla="*/ 103717 w 230717"/>
                <a:gd name="connsiteY60" fmla="*/ 546100 h 1077383"/>
                <a:gd name="connsiteX61" fmla="*/ 105833 w 230717"/>
                <a:gd name="connsiteY61" fmla="*/ 552450 h 1077383"/>
                <a:gd name="connsiteX62" fmla="*/ 112183 w 230717"/>
                <a:gd name="connsiteY62" fmla="*/ 567267 h 1077383"/>
                <a:gd name="connsiteX63" fmla="*/ 116417 w 230717"/>
                <a:gd name="connsiteY63" fmla="*/ 584200 h 1077383"/>
                <a:gd name="connsiteX64" fmla="*/ 114300 w 230717"/>
                <a:gd name="connsiteY64" fmla="*/ 590550 h 1077383"/>
                <a:gd name="connsiteX65" fmla="*/ 95250 w 230717"/>
                <a:gd name="connsiteY65" fmla="*/ 607483 h 1077383"/>
                <a:gd name="connsiteX66" fmla="*/ 84667 w 230717"/>
                <a:gd name="connsiteY66" fmla="*/ 618067 h 1077383"/>
                <a:gd name="connsiteX67" fmla="*/ 80433 w 230717"/>
                <a:gd name="connsiteY67" fmla="*/ 622300 h 1077383"/>
                <a:gd name="connsiteX68" fmla="*/ 74083 w 230717"/>
                <a:gd name="connsiteY68" fmla="*/ 626533 h 1077383"/>
                <a:gd name="connsiteX69" fmla="*/ 69850 w 230717"/>
                <a:gd name="connsiteY69" fmla="*/ 632883 h 1077383"/>
                <a:gd name="connsiteX70" fmla="*/ 57150 w 230717"/>
                <a:gd name="connsiteY70" fmla="*/ 643467 h 1077383"/>
                <a:gd name="connsiteX71" fmla="*/ 50800 w 230717"/>
                <a:gd name="connsiteY71" fmla="*/ 645583 h 1077383"/>
                <a:gd name="connsiteX72" fmla="*/ 44450 w 230717"/>
                <a:gd name="connsiteY72" fmla="*/ 649817 h 1077383"/>
                <a:gd name="connsiteX73" fmla="*/ 31750 w 230717"/>
                <a:gd name="connsiteY73" fmla="*/ 662517 h 1077383"/>
                <a:gd name="connsiteX74" fmla="*/ 27517 w 230717"/>
                <a:gd name="connsiteY74" fmla="*/ 675217 h 1077383"/>
                <a:gd name="connsiteX75" fmla="*/ 14817 w 230717"/>
                <a:gd name="connsiteY75" fmla="*/ 679450 h 1077383"/>
                <a:gd name="connsiteX76" fmla="*/ 8467 w 230717"/>
                <a:gd name="connsiteY76" fmla="*/ 681567 h 1077383"/>
                <a:gd name="connsiteX77" fmla="*/ 4233 w 230717"/>
                <a:gd name="connsiteY77" fmla="*/ 685800 h 1077383"/>
                <a:gd name="connsiteX78" fmla="*/ 0 w 230717"/>
                <a:gd name="connsiteY78" fmla="*/ 700617 h 1077383"/>
                <a:gd name="connsiteX79" fmla="*/ 2117 w 230717"/>
                <a:gd name="connsiteY79" fmla="*/ 713317 h 1077383"/>
                <a:gd name="connsiteX80" fmla="*/ 6350 w 230717"/>
                <a:gd name="connsiteY80" fmla="*/ 726017 h 1077383"/>
                <a:gd name="connsiteX81" fmla="*/ 14817 w 230717"/>
                <a:gd name="connsiteY81" fmla="*/ 736600 h 1077383"/>
                <a:gd name="connsiteX82" fmla="*/ 23283 w 230717"/>
                <a:gd name="connsiteY82" fmla="*/ 738717 h 1077383"/>
                <a:gd name="connsiteX83" fmla="*/ 29633 w 230717"/>
                <a:gd name="connsiteY83" fmla="*/ 740833 h 1077383"/>
                <a:gd name="connsiteX84" fmla="*/ 35983 w 230717"/>
                <a:gd name="connsiteY84" fmla="*/ 745067 h 1077383"/>
                <a:gd name="connsiteX85" fmla="*/ 71967 w 230717"/>
                <a:gd name="connsiteY85" fmla="*/ 740833 h 1077383"/>
                <a:gd name="connsiteX86" fmla="*/ 95250 w 230717"/>
                <a:gd name="connsiteY86" fmla="*/ 745067 h 1077383"/>
                <a:gd name="connsiteX87" fmla="*/ 101600 w 230717"/>
                <a:gd name="connsiteY87" fmla="*/ 749300 h 1077383"/>
                <a:gd name="connsiteX88" fmla="*/ 105833 w 230717"/>
                <a:gd name="connsiteY88" fmla="*/ 755650 h 1077383"/>
                <a:gd name="connsiteX89" fmla="*/ 114300 w 230717"/>
                <a:gd name="connsiteY89" fmla="*/ 764117 h 1077383"/>
                <a:gd name="connsiteX90" fmla="*/ 122767 w 230717"/>
                <a:gd name="connsiteY90" fmla="*/ 781050 h 1077383"/>
                <a:gd name="connsiteX91" fmla="*/ 124883 w 230717"/>
                <a:gd name="connsiteY91" fmla="*/ 787400 h 1077383"/>
                <a:gd name="connsiteX92" fmla="*/ 129117 w 230717"/>
                <a:gd name="connsiteY92" fmla="*/ 791633 h 1077383"/>
                <a:gd name="connsiteX93" fmla="*/ 133350 w 230717"/>
                <a:gd name="connsiteY93" fmla="*/ 806450 h 1077383"/>
                <a:gd name="connsiteX94" fmla="*/ 141817 w 230717"/>
                <a:gd name="connsiteY94" fmla="*/ 810683 h 1077383"/>
                <a:gd name="connsiteX95" fmla="*/ 154517 w 230717"/>
                <a:gd name="connsiteY95" fmla="*/ 821267 h 1077383"/>
                <a:gd name="connsiteX96" fmla="*/ 167217 w 230717"/>
                <a:gd name="connsiteY96" fmla="*/ 829733 h 1077383"/>
                <a:gd name="connsiteX97" fmla="*/ 171450 w 230717"/>
                <a:gd name="connsiteY97" fmla="*/ 833967 h 1077383"/>
                <a:gd name="connsiteX98" fmla="*/ 179917 w 230717"/>
                <a:gd name="connsiteY98" fmla="*/ 846667 h 1077383"/>
                <a:gd name="connsiteX99" fmla="*/ 184150 w 230717"/>
                <a:gd name="connsiteY99" fmla="*/ 882650 h 1077383"/>
                <a:gd name="connsiteX100" fmla="*/ 186267 w 230717"/>
                <a:gd name="connsiteY100" fmla="*/ 895350 h 1077383"/>
                <a:gd name="connsiteX101" fmla="*/ 182033 w 230717"/>
                <a:gd name="connsiteY101" fmla="*/ 935567 h 1077383"/>
                <a:gd name="connsiteX102" fmla="*/ 179917 w 230717"/>
                <a:gd name="connsiteY102" fmla="*/ 944033 h 1077383"/>
                <a:gd name="connsiteX103" fmla="*/ 182033 w 230717"/>
                <a:gd name="connsiteY103" fmla="*/ 950383 h 1077383"/>
                <a:gd name="connsiteX104" fmla="*/ 186267 w 230717"/>
                <a:gd name="connsiteY104" fmla="*/ 954617 h 1077383"/>
                <a:gd name="connsiteX105" fmla="*/ 192617 w 230717"/>
                <a:gd name="connsiteY105" fmla="*/ 958850 h 1077383"/>
                <a:gd name="connsiteX106" fmla="*/ 213783 w 230717"/>
                <a:gd name="connsiteY106" fmla="*/ 963083 h 1077383"/>
                <a:gd name="connsiteX107" fmla="*/ 220133 w 230717"/>
                <a:gd name="connsiteY107" fmla="*/ 969433 h 1077383"/>
                <a:gd name="connsiteX108" fmla="*/ 226483 w 230717"/>
                <a:gd name="connsiteY108" fmla="*/ 973667 h 1077383"/>
                <a:gd name="connsiteX109" fmla="*/ 230717 w 230717"/>
                <a:gd name="connsiteY109" fmla="*/ 980017 h 1077383"/>
                <a:gd name="connsiteX110" fmla="*/ 228600 w 230717"/>
                <a:gd name="connsiteY110" fmla="*/ 988483 h 1077383"/>
                <a:gd name="connsiteX111" fmla="*/ 226483 w 230717"/>
                <a:gd name="connsiteY111" fmla="*/ 1003300 h 1077383"/>
                <a:gd name="connsiteX112" fmla="*/ 222250 w 230717"/>
                <a:gd name="connsiteY112" fmla="*/ 1011767 h 1077383"/>
                <a:gd name="connsiteX113" fmla="*/ 224367 w 230717"/>
                <a:gd name="connsiteY113" fmla="*/ 1030817 h 1077383"/>
                <a:gd name="connsiteX114" fmla="*/ 220133 w 230717"/>
                <a:gd name="connsiteY114" fmla="*/ 1039283 h 1077383"/>
                <a:gd name="connsiteX115" fmla="*/ 215900 w 230717"/>
                <a:gd name="connsiteY115" fmla="*/ 1051983 h 1077383"/>
                <a:gd name="connsiteX116" fmla="*/ 213783 w 230717"/>
                <a:gd name="connsiteY116" fmla="*/ 1058333 h 1077383"/>
                <a:gd name="connsiteX117" fmla="*/ 209550 w 230717"/>
                <a:gd name="connsiteY117" fmla="*/ 1062567 h 1077383"/>
                <a:gd name="connsiteX118" fmla="*/ 201083 w 230717"/>
                <a:gd name="connsiteY118" fmla="*/ 1073150 h 1077383"/>
                <a:gd name="connsiteX119" fmla="*/ 194733 w 230717"/>
                <a:gd name="connsiteY119" fmla="*/ 1077383 h 1077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230717" h="1077383">
                  <a:moveTo>
                    <a:pt x="65617" y="0"/>
                  </a:moveTo>
                  <a:cubicBezTo>
                    <a:pt x="62795" y="6350"/>
                    <a:pt x="58133" y="12171"/>
                    <a:pt x="57150" y="19050"/>
                  </a:cubicBezTo>
                  <a:cubicBezTo>
                    <a:pt x="55948" y="27461"/>
                    <a:pt x="59267" y="35954"/>
                    <a:pt x="59267" y="44450"/>
                  </a:cubicBezTo>
                  <a:cubicBezTo>
                    <a:pt x="59267" y="69154"/>
                    <a:pt x="58449" y="93863"/>
                    <a:pt x="57150" y="118533"/>
                  </a:cubicBezTo>
                  <a:cubicBezTo>
                    <a:pt x="57033" y="120761"/>
                    <a:pt x="55646" y="122738"/>
                    <a:pt x="55033" y="124883"/>
                  </a:cubicBezTo>
                  <a:cubicBezTo>
                    <a:pt x="54234" y="127680"/>
                    <a:pt x="54218" y="130748"/>
                    <a:pt x="52917" y="133350"/>
                  </a:cubicBezTo>
                  <a:cubicBezTo>
                    <a:pt x="52024" y="135135"/>
                    <a:pt x="49930" y="136025"/>
                    <a:pt x="48683" y="137583"/>
                  </a:cubicBezTo>
                  <a:cubicBezTo>
                    <a:pt x="47094" y="139569"/>
                    <a:pt x="45861" y="141816"/>
                    <a:pt x="44450" y="143933"/>
                  </a:cubicBezTo>
                  <a:cubicBezTo>
                    <a:pt x="43744" y="146755"/>
                    <a:pt x="44150" y="150128"/>
                    <a:pt x="42333" y="152400"/>
                  </a:cubicBezTo>
                  <a:cubicBezTo>
                    <a:pt x="40939" y="154142"/>
                    <a:pt x="38148" y="153976"/>
                    <a:pt x="35983" y="154517"/>
                  </a:cubicBezTo>
                  <a:cubicBezTo>
                    <a:pt x="32493" y="155389"/>
                    <a:pt x="28928" y="155928"/>
                    <a:pt x="25400" y="156633"/>
                  </a:cubicBezTo>
                  <a:cubicBezTo>
                    <a:pt x="24694" y="158750"/>
                    <a:pt x="23283" y="160752"/>
                    <a:pt x="23283" y="162983"/>
                  </a:cubicBezTo>
                  <a:cubicBezTo>
                    <a:pt x="23283" y="166894"/>
                    <a:pt x="27493" y="173008"/>
                    <a:pt x="29633" y="175683"/>
                  </a:cubicBezTo>
                  <a:cubicBezTo>
                    <a:pt x="30880" y="177242"/>
                    <a:pt x="32082" y="179024"/>
                    <a:pt x="33867" y="179917"/>
                  </a:cubicBezTo>
                  <a:cubicBezTo>
                    <a:pt x="37858" y="181913"/>
                    <a:pt x="42334" y="182739"/>
                    <a:pt x="46567" y="184150"/>
                  </a:cubicBezTo>
                  <a:lnTo>
                    <a:pt x="52917" y="186267"/>
                  </a:lnTo>
                  <a:cubicBezTo>
                    <a:pt x="84834" y="179882"/>
                    <a:pt x="45065" y="186267"/>
                    <a:pt x="71967" y="186267"/>
                  </a:cubicBezTo>
                  <a:cubicBezTo>
                    <a:pt x="78356" y="186267"/>
                    <a:pt x="84667" y="184856"/>
                    <a:pt x="91017" y="184150"/>
                  </a:cubicBezTo>
                  <a:cubicBezTo>
                    <a:pt x="101889" y="181431"/>
                    <a:pt x="99207" y="180906"/>
                    <a:pt x="112183" y="184150"/>
                  </a:cubicBezTo>
                  <a:cubicBezTo>
                    <a:pt x="116512" y="185232"/>
                    <a:pt x="124883" y="188383"/>
                    <a:pt x="124883" y="188383"/>
                  </a:cubicBezTo>
                  <a:cubicBezTo>
                    <a:pt x="126294" y="189794"/>
                    <a:pt x="129117" y="190621"/>
                    <a:pt x="129117" y="192617"/>
                  </a:cubicBezTo>
                  <a:cubicBezTo>
                    <a:pt x="129117" y="198435"/>
                    <a:pt x="126722" y="204030"/>
                    <a:pt x="124883" y="209550"/>
                  </a:cubicBezTo>
                  <a:cubicBezTo>
                    <a:pt x="124178" y="211667"/>
                    <a:pt x="124064" y="214084"/>
                    <a:pt x="122767" y="215900"/>
                  </a:cubicBezTo>
                  <a:cubicBezTo>
                    <a:pt x="120447" y="219148"/>
                    <a:pt x="118087" y="223105"/>
                    <a:pt x="114300" y="224367"/>
                  </a:cubicBezTo>
                  <a:cubicBezTo>
                    <a:pt x="102553" y="228281"/>
                    <a:pt x="110164" y="226206"/>
                    <a:pt x="91017" y="228600"/>
                  </a:cubicBezTo>
                  <a:cubicBezTo>
                    <a:pt x="86647" y="231513"/>
                    <a:pt x="77996" y="236082"/>
                    <a:pt x="74083" y="241300"/>
                  </a:cubicBezTo>
                  <a:cubicBezTo>
                    <a:pt x="71030" y="245370"/>
                    <a:pt x="67226" y="249173"/>
                    <a:pt x="65617" y="254000"/>
                  </a:cubicBezTo>
                  <a:cubicBezTo>
                    <a:pt x="64223" y="258182"/>
                    <a:pt x="62996" y="263716"/>
                    <a:pt x="59267" y="266700"/>
                  </a:cubicBezTo>
                  <a:cubicBezTo>
                    <a:pt x="57525" y="268094"/>
                    <a:pt x="55034" y="268111"/>
                    <a:pt x="52917" y="268817"/>
                  </a:cubicBezTo>
                  <a:cubicBezTo>
                    <a:pt x="52211" y="270934"/>
                    <a:pt x="49971" y="273095"/>
                    <a:pt x="50800" y="275167"/>
                  </a:cubicBezTo>
                  <a:cubicBezTo>
                    <a:pt x="54016" y="283208"/>
                    <a:pt x="68919" y="277718"/>
                    <a:pt x="71967" y="277283"/>
                  </a:cubicBezTo>
                  <a:cubicBezTo>
                    <a:pt x="74084" y="276578"/>
                    <a:pt x="76086" y="275167"/>
                    <a:pt x="78317" y="275167"/>
                  </a:cubicBezTo>
                  <a:cubicBezTo>
                    <a:pt x="81226" y="275167"/>
                    <a:pt x="83903" y="277694"/>
                    <a:pt x="86783" y="277283"/>
                  </a:cubicBezTo>
                  <a:cubicBezTo>
                    <a:pt x="89301" y="276923"/>
                    <a:pt x="91016" y="274461"/>
                    <a:pt x="93133" y="273050"/>
                  </a:cubicBezTo>
                  <a:cubicBezTo>
                    <a:pt x="97366" y="273756"/>
                    <a:pt x="101911" y="273424"/>
                    <a:pt x="105833" y="275167"/>
                  </a:cubicBezTo>
                  <a:cubicBezTo>
                    <a:pt x="109692" y="276882"/>
                    <a:pt x="114168" y="284494"/>
                    <a:pt x="116417" y="287867"/>
                  </a:cubicBezTo>
                  <a:cubicBezTo>
                    <a:pt x="119023" y="295686"/>
                    <a:pt x="121280" y="299306"/>
                    <a:pt x="116417" y="309033"/>
                  </a:cubicBezTo>
                  <a:cubicBezTo>
                    <a:pt x="115419" y="311029"/>
                    <a:pt x="112184" y="310444"/>
                    <a:pt x="110067" y="311150"/>
                  </a:cubicBezTo>
                  <a:cubicBezTo>
                    <a:pt x="108656" y="312561"/>
                    <a:pt x="107809" y="315101"/>
                    <a:pt x="105833" y="315383"/>
                  </a:cubicBezTo>
                  <a:cubicBezTo>
                    <a:pt x="95685" y="316833"/>
                    <a:pt x="92969" y="310986"/>
                    <a:pt x="86783" y="304800"/>
                  </a:cubicBezTo>
                  <a:lnTo>
                    <a:pt x="80433" y="298450"/>
                  </a:lnTo>
                  <a:cubicBezTo>
                    <a:pt x="74348" y="299972"/>
                    <a:pt x="71063" y="299251"/>
                    <a:pt x="67733" y="304800"/>
                  </a:cubicBezTo>
                  <a:cubicBezTo>
                    <a:pt x="66585" y="306713"/>
                    <a:pt x="66700" y="309200"/>
                    <a:pt x="65617" y="311150"/>
                  </a:cubicBezTo>
                  <a:cubicBezTo>
                    <a:pt x="57221" y="326263"/>
                    <a:pt x="57865" y="320304"/>
                    <a:pt x="50800" y="334433"/>
                  </a:cubicBezTo>
                  <a:cubicBezTo>
                    <a:pt x="49106" y="337821"/>
                    <a:pt x="47473" y="346078"/>
                    <a:pt x="46567" y="349250"/>
                  </a:cubicBezTo>
                  <a:cubicBezTo>
                    <a:pt x="40483" y="370547"/>
                    <a:pt x="48964" y="337545"/>
                    <a:pt x="42333" y="364067"/>
                  </a:cubicBezTo>
                  <a:cubicBezTo>
                    <a:pt x="43039" y="369006"/>
                    <a:pt x="43557" y="373975"/>
                    <a:pt x="44450" y="378883"/>
                  </a:cubicBezTo>
                  <a:cubicBezTo>
                    <a:pt x="44971" y="381745"/>
                    <a:pt x="44750" y="385078"/>
                    <a:pt x="46567" y="387350"/>
                  </a:cubicBezTo>
                  <a:cubicBezTo>
                    <a:pt x="47961" y="389092"/>
                    <a:pt x="50800" y="388761"/>
                    <a:pt x="52917" y="389467"/>
                  </a:cubicBezTo>
                  <a:cubicBezTo>
                    <a:pt x="55034" y="388761"/>
                    <a:pt x="57036" y="387350"/>
                    <a:pt x="59267" y="387350"/>
                  </a:cubicBezTo>
                  <a:cubicBezTo>
                    <a:pt x="67791" y="387350"/>
                    <a:pt x="67224" y="393047"/>
                    <a:pt x="69850" y="400050"/>
                  </a:cubicBezTo>
                  <a:cubicBezTo>
                    <a:pt x="70633" y="402139"/>
                    <a:pt x="71261" y="404283"/>
                    <a:pt x="71967" y="406400"/>
                  </a:cubicBezTo>
                  <a:cubicBezTo>
                    <a:pt x="73659" y="418251"/>
                    <a:pt x="75917" y="424182"/>
                    <a:pt x="71967" y="436033"/>
                  </a:cubicBezTo>
                  <a:cubicBezTo>
                    <a:pt x="71105" y="438619"/>
                    <a:pt x="62803" y="443553"/>
                    <a:pt x="61383" y="444500"/>
                  </a:cubicBezTo>
                  <a:cubicBezTo>
                    <a:pt x="59243" y="447710"/>
                    <a:pt x="55033" y="452819"/>
                    <a:pt x="55033" y="457200"/>
                  </a:cubicBezTo>
                  <a:cubicBezTo>
                    <a:pt x="55033" y="470732"/>
                    <a:pt x="57313" y="475105"/>
                    <a:pt x="59267" y="486833"/>
                  </a:cubicBezTo>
                  <a:cubicBezTo>
                    <a:pt x="60243" y="492690"/>
                    <a:pt x="60456" y="501912"/>
                    <a:pt x="63500" y="508000"/>
                  </a:cubicBezTo>
                  <a:cubicBezTo>
                    <a:pt x="64638" y="510275"/>
                    <a:pt x="66078" y="512419"/>
                    <a:pt x="67733" y="514350"/>
                  </a:cubicBezTo>
                  <a:cubicBezTo>
                    <a:pt x="70331" y="517381"/>
                    <a:pt x="73707" y="519700"/>
                    <a:pt x="76200" y="522817"/>
                  </a:cubicBezTo>
                  <a:cubicBezTo>
                    <a:pt x="79151" y="526506"/>
                    <a:pt x="85291" y="538686"/>
                    <a:pt x="91017" y="541867"/>
                  </a:cubicBezTo>
                  <a:cubicBezTo>
                    <a:pt x="94918" y="544034"/>
                    <a:pt x="103717" y="546100"/>
                    <a:pt x="103717" y="546100"/>
                  </a:cubicBezTo>
                  <a:cubicBezTo>
                    <a:pt x="104422" y="548217"/>
                    <a:pt x="104954" y="550399"/>
                    <a:pt x="105833" y="552450"/>
                  </a:cubicBezTo>
                  <a:cubicBezTo>
                    <a:pt x="110175" y="562582"/>
                    <a:pt x="109698" y="558157"/>
                    <a:pt x="112183" y="567267"/>
                  </a:cubicBezTo>
                  <a:cubicBezTo>
                    <a:pt x="113714" y="572880"/>
                    <a:pt x="116417" y="584200"/>
                    <a:pt x="116417" y="584200"/>
                  </a:cubicBezTo>
                  <a:cubicBezTo>
                    <a:pt x="115711" y="586317"/>
                    <a:pt x="115670" y="588789"/>
                    <a:pt x="114300" y="590550"/>
                  </a:cubicBezTo>
                  <a:cubicBezTo>
                    <a:pt x="96353" y="613625"/>
                    <a:pt x="108047" y="596285"/>
                    <a:pt x="95250" y="607483"/>
                  </a:cubicBezTo>
                  <a:cubicBezTo>
                    <a:pt x="91495" y="610768"/>
                    <a:pt x="88195" y="614539"/>
                    <a:pt x="84667" y="618067"/>
                  </a:cubicBezTo>
                  <a:cubicBezTo>
                    <a:pt x="83256" y="619478"/>
                    <a:pt x="82094" y="621193"/>
                    <a:pt x="80433" y="622300"/>
                  </a:cubicBezTo>
                  <a:lnTo>
                    <a:pt x="74083" y="626533"/>
                  </a:lnTo>
                  <a:cubicBezTo>
                    <a:pt x="72672" y="628650"/>
                    <a:pt x="71439" y="630896"/>
                    <a:pt x="69850" y="632883"/>
                  </a:cubicBezTo>
                  <a:cubicBezTo>
                    <a:pt x="67098" y="636324"/>
                    <a:pt x="60187" y="641732"/>
                    <a:pt x="57150" y="643467"/>
                  </a:cubicBezTo>
                  <a:cubicBezTo>
                    <a:pt x="55213" y="644574"/>
                    <a:pt x="52917" y="644878"/>
                    <a:pt x="50800" y="645583"/>
                  </a:cubicBezTo>
                  <a:cubicBezTo>
                    <a:pt x="48683" y="646994"/>
                    <a:pt x="46351" y="648127"/>
                    <a:pt x="44450" y="649817"/>
                  </a:cubicBezTo>
                  <a:cubicBezTo>
                    <a:pt x="39975" y="653795"/>
                    <a:pt x="31750" y="662517"/>
                    <a:pt x="31750" y="662517"/>
                  </a:cubicBezTo>
                  <a:cubicBezTo>
                    <a:pt x="30339" y="666750"/>
                    <a:pt x="31750" y="673806"/>
                    <a:pt x="27517" y="675217"/>
                  </a:cubicBezTo>
                  <a:lnTo>
                    <a:pt x="14817" y="679450"/>
                  </a:lnTo>
                  <a:lnTo>
                    <a:pt x="8467" y="681567"/>
                  </a:lnTo>
                  <a:cubicBezTo>
                    <a:pt x="7056" y="682978"/>
                    <a:pt x="5260" y="684089"/>
                    <a:pt x="4233" y="685800"/>
                  </a:cubicBezTo>
                  <a:cubicBezTo>
                    <a:pt x="2934" y="687966"/>
                    <a:pt x="394" y="699041"/>
                    <a:pt x="0" y="700617"/>
                  </a:cubicBezTo>
                  <a:cubicBezTo>
                    <a:pt x="706" y="704850"/>
                    <a:pt x="1076" y="709153"/>
                    <a:pt x="2117" y="713317"/>
                  </a:cubicBezTo>
                  <a:cubicBezTo>
                    <a:pt x="3199" y="717646"/>
                    <a:pt x="4939" y="721784"/>
                    <a:pt x="6350" y="726017"/>
                  </a:cubicBezTo>
                  <a:cubicBezTo>
                    <a:pt x="8605" y="732781"/>
                    <a:pt x="7371" y="733409"/>
                    <a:pt x="14817" y="736600"/>
                  </a:cubicBezTo>
                  <a:cubicBezTo>
                    <a:pt x="17491" y="737746"/>
                    <a:pt x="20486" y="737918"/>
                    <a:pt x="23283" y="738717"/>
                  </a:cubicBezTo>
                  <a:cubicBezTo>
                    <a:pt x="25428" y="739330"/>
                    <a:pt x="27516" y="740128"/>
                    <a:pt x="29633" y="740833"/>
                  </a:cubicBezTo>
                  <a:cubicBezTo>
                    <a:pt x="31750" y="742244"/>
                    <a:pt x="33448" y="744856"/>
                    <a:pt x="35983" y="745067"/>
                  </a:cubicBezTo>
                  <a:cubicBezTo>
                    <a:pt x="37629" y="745204"/>
                    <a:pt x="69223" y="741176"/>
                    <a:pt x="71967" y="740833"/>
                  </a:cubicBezTo>
                  <a:cubicBezTo>
                    <a:pt x="75402" y="741324"/>
                    <a:pt x="90259" y="742928"/>
                    <a:pt x="95250" y="745067"/>
                  </a:cubicBezTo>
                  <a:cubicBezTo>
                    <a:pt x="97588" y="746069"/>
                    <a:pt x="99483" y="747889"/>
                    <a:pt x="101600" y="749300"/>
                  </a:cubicBezTo>
                  <a:cubicBezTo>
                    <a:pt x="103011" y="751417"/>
                    <a:pt x="104178" y="753719"/>
                    <a:pt x="105833" y="755650"/>
                  </a:cubicBezTo>
                  <a:cubicBezTo>
                    <a:pt x="108431" y="758681"/>
                    <a:pt x="112515" y="760547"/>
                    <a:pt x="114300" y="764117"/>
                  </a:cubicBezTo>
                  <a:cubicBezTo>
                    <a:pt x="117122" y="769761"/>
                    <a:pt x="120772" y="775063"/>
                    <a:pt x="122767" y="781050"/>
                  </a:cubicBezTo>
                  <a:cubicBezTo>
                    <a:pt x="123472" y="783167"/>
                    <a:pt x="123735" y="785487"/>
                    <a:pt x="124883" y="787400"/>
                  </a:cubicBezTo>
                  <a:cubicBezTo>
                    <a:pt x="125910" y="789111"/>
                    <a:pt x="127706" y="790222"/>
                    <a:pt x="129117" y="791633"/>
                  </a:cubicBezTo>
                  <a:cubicBezTo>
                    <a:pt x="129136" y="791709"/>
                    <a:pt x="132336" y="805436"/>
                    <a:pt x="133350" y="806450"/>
                  </a:cubicBezTo>
                  <a:cubicBezTo>
                    <a:pt x="135581" y="808681"/>
                    <a:pt x="138995" y="809272"/>
                    <a:pt x="141817" y="810683"/>
                  </a:cubicBezTo>
                  <a:cubicBezTo>
                    <a:pt x="147596" y="816463"/>
                    <a:pt x="146130" y="815396"/>
                    <a:pt x="154517" y="821267"/>
                  </a:cubicBezTo>
                  <a:cubicBezTo>
                    <a:pt x="158685" y="824184"/>
                    <a:pt x="163620" y="826135"/>
                    <a:pt x="167217" y="829733"/>
                  </a:cubicBezTo>
                  <a:cubicBezTo>
                    <a:pt x="168628" y="831144"/>
                    <a:pt x="170253" y="832370"/>
                    <a:pt x="171450" y="833967"/>
                  </a:cubicBezTo>
                  <a:cubicBezTo>
                    <a:pt x="174503" y="838037"/>
                    <a:pt x="179917" y="846667"/>
                    <a:pt x="179917" y="846667"/>
                  </a:cubicBezTo>
                  <a:cubicBezTo>
                    <a:pt x="184735" y="865942"/>
                    <a:pt x="180320" y="846273"/>
                    <a:pt x="184150" y="882650"/>
                  </a:cubicBezTo>
                  <a:cubicBezTo>
                    <a:pt x="184599" y="886918"/>
                    <a:pt x="185561" y="891117"/>
                    <a:pt x="186267" y="895350"/>
                  </a:cubicBezTo>
                  <a:cubicBezTo>
                    <a:pt x="185039" y="910083"/>
                    <a:pt x="184586" y="921523"/>
                    <a:pt x="182033" y="935567"/>
                  </a:cubicBezTo>
                  <a:cubicBezTo>
                    <a:pt x="181513" y="938429"/>
                    <a:pt x="180622" y="941211"/>
                    <a:pt x="179917" y="944033"/>
                  </a:cubicBezTo>
                  <a:cubicBezTo>
                    <a:pt x="180622" y="946150"/>
                    <a:pt x="180885" y="948470"/>
                    <a:pt x="182033" y="950383"/>
                  </a:cubicBezTo>
                  <a:cubicBezTo>
                    <a:pt x="183060" y="952095"/>
                    <a:pt x="184708" y="953370"/>
                    <a:pt x="186267" y="954617"/>
                  </a:cubicBezTo>
                  <a:cubicBezTo>
                    <a:pt x="188253" y="956206"/>
                    <a:pt x="190342" y="957712"/>
                    <a:pt x="192617" y="958850"/>
                  </a:cubicBezTo>
                  <a:cubicBezTo>
                    <a:pt x="198530" y="961806"/>
                    <a:pt x="208317" y="962302"/>
                    <a:pt x="213783" y="963083"/>
                  </a:cubicBezTo>
                  <a:cubicBezTo>
                    <a:pt x="215900" y="965200"/>
                    <a:pt x="217833" y="967517"/>
                    <a:pt x="220133" y="969433"/>
                  </a:cubicBezTo>
                  <a:cubicBezTo>
                    <a:pt x="222087" y="971062"/>
                    <a:pt x="224684" y="971868"/>
                    <a:pt x="226483" y="973667"/>
                  </a:cubicBezTo>
                  <a:cubicBezTo>
                    <a:pt x="228282" y="975466"/>
                    <a:pt x="229306" y="977900"/>
                    <a:pt x="230717" y="980017"/>
                  </a:cubicBezTo>
                  <a:cubicBezTo>
                    <a:pt x="230011" y="982839"/>
                    <a:pt x="229120" y="985621"/>
                    <a:pt x="228600" y="988483"/>
                  </a:cubicBezTo>
                  <a:cubicBezTo>
                    <a:pt x="227707" y="993392"/>
                    <a:pt x="227796" y="998487"/>
                    <a:pt x="226483" y="1003300"/>
                  </a:cubicBezTo>
                  <a:cubicBezTo>
                    <a:pt x="225653" y="1006344"/>
                    <a:pt x="223661" y="1008945"/>
                    <a:pt x="222250" y="1011767"/>
                  </a:cubicBezTo>
                  <a:cubicBezTo>
                    <a:pt x="222956" y="1018117"/>
                    <a:pt x="224857" y="1024447"/>
                    <a:pt x="224367" y="1030817"/>
                  </a:cubicBezTo>
                  <a:cubicBezTo>
                    <a:pt x="224125" y="1033963"/>
                    <a:pt x="221305" y="1036353"/>
                    <a:pt x="220133" y="1039283"/>
                  </a:cubicBezTo>
                  <a:cubicBezTo>
                    <a:pt x="218476" y="1043426"/>
                    <a:pt x="217311" y="1047750"/>
                    <a:pt x="215900" y="1051983"/>
                  </a:cubicBezTo>
                  <a:cubicBezTo>
                    <a:pt x="215194" y="1054100"/>
                    <a:pt x="215361" y="1056755"/>
                    <a:pt x="213783" y="1058333"/>
                  </a:cubicBezTo>
                  <a:cubicBezTo>
                    <a:pt x="212372" y="1059744"/>
                    <a:pt x="210797" y="1061009"/>
                    <a:pt x="209550" y="1062567"/>
                  </a:cubicBezTo>
                  <a:cubicBezTo>
                    <a:pt x="204660" y="1068681"/>
                    <a:pt x="206763" y="1068606"/>
                    <a:pt x="201083" y="1073150"/>
                  </a:cubicBezTo>
                  <a:cubicBezTo>
                    <a:pt x="199096" y="1074739"/>
                    <a:pt x="194733" y="1077383"/>
                    <a:pt x="194733" y="1077383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 13"/>
            <p:cNvSpPr/>
            <p:nvPr/>
          </p:nvSpPr>
          <p:spPr>
            <a:xfrm>
              <a:off x="8502650" y="4089400"/>
              <a:ext cx="309540" cy="1049867"/>
            </a:xfrm>
            <a:custGeom>
              <a:avLst/>
              <a:gdLst>
                <a:gd name="connsiteX0" fmla="*/ 23283 w 309540"/>
                <a:gd name="connsiteY0" fmla="*/ 0 h 1049867"/>
                <a:gd name="connsiteX1" fmla="*/ 10583 w 309540"/>
                <a:gd name="connsiteY1" fmla="*/ 35983 h 1049867"/>
                <a:gd name="connsiteX2" fmla="*/ 0 w 309540"/>
                <a:gd name="connsiteY2" fmla="*/ 78317 h 1049867"/>
                <a:gd name="connsiteX3" fmla="*/ 38100 w 309540"/>
                <a:gd name="connsiteY3" fmla="*/ 160867 h 1049867"/>
                <a:gd name="connsiteX4" fmla="*/ 46567 w 309540"/>
                <a:gd name="connsiteY4" fmla="*/ 169333 h 1049867"/>
                <a:gd name="connsiteX5" fmla="*/ 59267 w 309540"/>
                <a:gd name="connsiteY5" fmla="*/ 167217 h 1049867"/>
                <a:gd name="connsiteX6" fmla="*/ 67733 w 309540"/>
                <a:gd name="connsiteY6" fmla="*/ 162983 h 1049867"/>
                <a:gd name="connsiteX7" fmla="*/ 74083 w 309540"/>
                <a:gd name="connsiteY7" fmla="*/ 160867 h 1049867"/>
                <a:gd name="connsiteX8" fmla="*/ 93133 w 309540"/>
                <a:gd name="connsiteY8" fmla="*/ 152400 h 1049867"/>
                <a:gd name="connsiteX9" fmla="*/ 99483 w 309540"/>
                <a:gd name="connsiteY9" fmla="*/ 150283 h 1049867"/>
                <a:gd name="connsiteX10" fmla="*/ 105833 w 309540"/>
                <a:gd name="connsiteY10" fmla="*/ 148167 h 1049867"/>
                <a:gd name="connsiteX11" fmla="*/ 114300 w 309540"/>
                <a:gd name="connsiteY11" fmla="*/ 150283 h 1049867"/>
                <a:gd name="connsiteX12" fmla="*/ 116417 w 309540"/>
                <a:gd name="connsiteY12" fmla="*/ 156633 h 1049867"/>
                <a:gd name="connsiteX13" fmla="*/ 112183 w 309540"/>
                <a:gd name="connsiteY13" fmla="*/ 175683 h 1049867"/>
                <a:gd name="connsiteX14" fmla="*/ 110067 w 309540"/>
                <a:gd name="connsiteY14" fmla="*/ 184150 h 1049867"/>
                <a:gd name="connsiteX15" fmla="*/ 103717 w 309540"/>
                <a:gd name="connsiteY15" fmla="*/ 215900 h 1049867"/>
                <a:gd name="connsiteX16" fmla="*/ 97367 w 309540"/>
                <a:gd name="connsiteY16" fmla="*/ 230717 h 1049867"/>
                <a:gd name="connsiteX17" fmla="*/ 91017 w 309540"/>
                <a:gd name="connsiteY17" fmla="*/ 232833 h 1049867"/>
                <a:gd name="connsiteX18" fmla="*/ 84667 w 309540"/>
                <a:gd name="connsiteY18" fmla="*/ 237067 h 1049867"/>
                <a:gd name="connsiteX19" fmla="*/ 80433 w 309540"/>
                <a:gd name="connsiteY19" fmla="*/ 241300 h 1049867"/>
                <a:gd name="connsiteX20" fmla="*/ 67733 w 309540"/>
                <a:gd name="connsiteY20" fmla="*/ 249767 h 1049867"/>
                <a:gd name="connsiteX21" fmla="*/ 61383 w 309540"/>
                <a:gd name="connsiteY21" fmla="*/ 254000 h 1049867"/>
                <a:gd name="connsiteX22" fmla="*/ 55033 w 309540"/>
                <a:gd name="connsiteY22" fmla="*/ 258233 h 1049867"/>
                <a:gd name="connsiteX23" fmla="*/ 44450 w 309540"/>
                <a:gd name="connsiteY23" fmla="*/ 268817 h 1049867"/>
                <a:gd name="connsiteX24" fmla="*/ 31750 w 309540"/>
                <a:gd name="connsiteY24" fmla="*/ 273050 h 1049867"/>
                <a:gd name="connsiteX25" fmla="*/ 25400 w 309540"/>
                <a:gd name="connsiteY25" fmla="*/ 281517 h 1049867"/>
                <a:gd name="connsiteX26" fmla="*/ 14817 w 309540"/>
                <a:gd name="connsiteY26" fmla="*/ 315383 h 1049867"/>
                <a:gd name="connsiteX27" fmla="*/ 19050 w 309540"/>
                <a:gd name="connsiteY27" fmla="*/ 330200 h 1049867"/>
                <a:gd name="connsiteX28" fmla="*/ 31750 w 309540"/>
                <a:gd name="connsiteY28" fmla="*/ 338667 h 1049867"/>
                <a:gd name="connsiteX29" fmla="*/ 38100 w 309540"/>
                <a:gd name="connsiteY29" fmla="*/ 342900 h 1049867"/>
                <a:gd name="connsiteX30" fmla="*/ 46567 w 309540"/>
                <a:gd name="connsiteY30" fmla="*/ 345017 h 1049867"/>
                <a:gd name="connsiteX31" fmla="*/ 59267 w 309540"/>
                <a:gd name="connsiteY31" fmla="*/ 349250 h 1049867"/>
                <a:gd name="connsiteX32" fmla="*/ 65617 w 309540"/>
                <a:gd name="connsiteY32" fmla="*/ 351367 h 1049867"/>
                <a:gd name="connsiteX33" fmla="*/ 71967 w 309540"/>
                <a:gd name="connsiteY33" fmla="*/ 355600 h 1049867"/>
                <a:gd name="connsiteX34" fmla="*/ 82550 w 309540"/>
                <a:gd name="connsiteY34" fmla="*/ 370417 h 1049867"/>
                <a:gd name="connsiteX35" fmla="*/ 91017 w 309540"/>
                <a:gd name="connsiteY35" fmla="*/ 381000 h 1049867"/>
                <a:gd name="connsiteX36" fmla="*/ 95250 w 309540"/>
                <a:gd name="connsiteY36" fmla="*/ 397933 h 1049867"/>
                <a:gd name="connsiteX37" fmla="*/ 97367 w 309540"/>
                <a:gd name="connsiteY37" fmla="*/ 406400 h 1049867"/>
                <a:gd name="connsiteX38" fmla="*/ 93133 w 309540"/>
                <a:gd name="connsiteY38" fmla="*/ 419100 h 1049867"/>
                <a:gd name="connsiteX39" fmla="*/ 91017 w 309540"/>
                <a:gd name="connsiteY39" fmla="*/ 425450 h 1049867"/>
                <a:gd name="connsiteX40" fmla="*/ 82550 w 309540"/>
                <a:gd name="connsiteY40" fmla="*/ 433917 h 1049867"/>
                <a:gd name="connsiteX41" fmla="*/ 76200 w 309540"/>
                <a:gd name="connsiteY41" fmla="*/ 455083 h 1049867"/>
                <a:gd name="connsiteX42" fmla="*/ 74083 w 309540"/>
                <a:gd name="connsiteY42" fmla="*/ 461433 h 1049867"/>
                <a:gd name="connsiteX43" fmla="*/ 78317 w 309540"/>
                <a:gd name="connsiteY43" fmla="*/ 480483 h 1049867"/>
                <a:gd name="connsiteX44" fmla="*/ 82550 w 309540"/>
                <a:gd name="connsiteY44" fmla="*/ 484717 h 1049867"/>
                <a:gd name="connsiteX45" fmla="*/ 86783 w 309540"/>
                <a:gd name="connsiteY45" fmla="*/ 497417 h 1049867"/>
                <a:gd name="connsiteX46" fmla="*/ 88900 w 309540"/>
                <a:gd name="connsiteY46" fmla="*/ 503767 h 1049867"/>
                <a:gd name="connsiteX47" fmla="*/ 97367 w 309540"/>
                <a:gd name="connsiteY47" fmla="*/ 518583 h 1049867"/>
                <a:gd name="connsiteX48" fmla="*/ 101600 w 309540"/>
                <a:gd name="connsiteY48" fmla="*/ 522817 h 1049867"/>
                <a:gd name="connsiteX49" fmla="*/ 105833 w 309540"/>
                <a:gd name="connsiteY49" fmla="*/ 535517 h 1049867"/>
                <a:gd name="connsiteX50" fmla="*/ 112183 w 309540"/>
                <a:gd name="connsiteY50" fmla="*/ 579967 h 1049867"/>
                <a:gd name="connsiteX51" fmla="*/ 110067 w 309540"/>
                <a:gd name="connsiteY51" fmla="*/ 590550 h 1049867"/>
                <a:gd name="connsiteX52" fmla="*/ 114300 w 309540"/>
                <a:gd name="connsiteY52" fmla="*/ 607483 h 1049867"/>
                <a:gd name="connsiteX53" fmla="*/ 116417 w 309540"/>
                <a:gd name="connsiteY53" fmla="*/ 624417 h 1049867"/>
                <a:gd name="connsiteX54" fmla="*/ 118533 w 309540"/>
                <a:gd name="connsiteY54" fmla="*/ 630767 h 1049867"/>
                <a:gd name="connsiteX55" fmla="*/ 120650 w 309540"/>
                <a:gd name="connsiteY55" fmla="*/ 639233 h 1049867"/>
                <a:gd name="connsiteX56" fmla="*/ 118533 w 309540"/>
                <a:gd name="connsiteY56" fmla="*/ 654050 h 1049867"/>
                <a:gd name="connsiteX57" fmla="*/ 120650 w 309540"/>
                <a:gd name="connsiteY57" fmla="*/ 660400 h 1049867"/>
                <a:gd name="connsiteX58" fmla="*/ 116417 w 309540"/>
                <a:gd name="connsiteY58" fmla="*/ 694267 h 1049867"/>
                <a:gd name="connsiteX59" fmla="*/ 112183 w 309540"/>
                <a:gd name="connsiteY59" fmla="*/ 726017 h 1049867"/>
                <a:gd name="connsiteX60" fmla="*/ 120650 w 309540"/>
                <a:gd name="connsiteY60" fmla="*/ 745067 h 1049867"/>
                <a:gd name="connsiteX61" fmla="*/ 127000 w 309540"/>
                <a:gd name="connsiteY61" fmla="*/ 749300 h 1049867"/>
                <a:gd name="connsiteX62" fmla="*/ 133350 w 309540"/>
                <a:gd name="connsiteY62" fmla="*/ 751417 h 1049867"/>
                <a:gd name="connsiteX63" fmla="*/ 146050 w 309540"/>
                <a:gd name="connsiteY63" fmla="*/ 759883 h 1049867"/>
                <a:gd name="connsiteX64" fmla="*/ 148167 w 309540"/>
                <a:gd name="connsiteY64" fmla="*/ 766233 h 1049867"/>
                <a:gd name="connsiteX65" fmla="*/ 152400 w 309540"/>
                <a:gd name="connsiteY65" fmla="*/ 770467 h 1049867"/>
                <a:gd name="connsiteX66" fmla="*/ 158750 w 309540"/>
                <a:gd name="connsiteY66" fmla="*/ 791633 h 1049867"/>
                <a:gd name="connsiteX67" fmla="*/ 162983 w 309540"/>
                <a:gd name="connsiteY67" fmla="*/ 800100 h 1049867"/>
                <a:gd name="connsiteX68" fmla="*/ 167217 w 309540"/>
                <a:gd name="connsiteY68" fmla="*/ 812800 h 1049867"/>
                <a:gd name="connsiteX69" fmla="*/ 169333 w 309540"/>
                <a:gd name="connsiteY69" fmla="*/ 819150 h 1049867"/>
                <a:gd name="connsiteX70" fmla="*/ 173567 w 309540"/>
                <a:gd name="connsiteY70" fmla="*/ 833967 h 1049867"/>
                <a:gd name="connsiteX71" fmla="*/ 177800 w 309540"/>
                <a:gd name="connsiteY71" fmla="*/ 842433 h 1049867"/>
                <a:gd name="connsiteX72" fmla="*/ 177800 w 309540"/>
                <a:gd name="connsiteY72" fmla="*/ 901700 h 1049867"/>
                <a:gd name="connsiteX73" fmla="*/ 175683 w 309540"/>
                <a:gd name="connsiteY73" fmla="*/ 918633 h 1049867"/>
                <a:gd name="connsiteX74" fmla="*/ 171450 w 309540"/>
                <a:gd name="connsiteY74" fmla="*/ 931333 h 1049867"/>
                <a:gd name="connsiteX75" fmla="*/ 167217 w 309540"/>
                <a:gd name="connsiteY75" fmla="*/ 946150 h 1049867"/>
                <a:gd name="connsiteX76" fmla="*/ 165100 w 309540"/>
                <a:gd name="connsiteY76" fmla="*/ 954617 h 1049867"/>
                <a:gd name="connsiteX77" fmla="*/ 160867 w 309540"/>
                <a:gd name="connsiteY77" fmla="*/ 963083 h 1049867"/>
                <a:gd name="connsiteX78" fmla="*/ 158750 w 309540"/>
                <a:gd name="connsiteY78" fmla="*/ 971550 h 1049867"/>
                <a:gd name="connsiteX79" fmla="*/ 152400 w 309540"/>
                <a:gd name="connsiteY79" fmla="*/ 977900 h 1049867"/>
                <a:gd name="connsiteX80" fmla="*/ 148167 w 309540"/>
                <a:gd name="connsiteY80" fmla="*/ 984250 h 1049867"/>
                <a:gd name="connsiteX81" fmla="*/ 137583 w 309540"/>
                <a:gd name="connsiteY81" fmla="*/ 994833 h 1049867"/>
                <a:gd name="connsiteX82" fmla="*/ 133350 w 309540"/>
                <a:gd name="connsiteY82" fmla="*/ 999067 h 1049867"/>
                <a:gd name="connsiteX83" fmla="*/ 139700 w 309540"/>
                <a:gd name="connsiteY83" fmla="*/ 1007533 h 1049867"/>
                <a:gd name="connsiteX84" fmla="*/ 143933 w 309540"/>
                <a:gd name="connsiteY84" fmla="*/ 1011767 h 1049867"/>
                <a:gd name="connsiteX85" fmla="*/ 156633 w 309540"/>
                <a:gd name="connsiteY85" fmla="*/ 1016000 h 1049867"/>
                <a:gd name="connsiteX86" fmla="*/ 167217 w 309540"/>
                <a:gd name="connsiteY86" fmla="*/ 1024467 h 1049867"/>
                <a:gd name="connsiteX87" fmla="*/ 173567 w 309540"/>
                <a:gd name="connsiteY87" fmla="*/ 1026583 h 1049867"/>
                <a:gd name="connsiteX88" fmla="*/ 177800 w 309540"/>
                <a:gd name="connsiteY88" fmla="*/ 1030817 h 1049867"/>
                <a:gd name="connsiteX89" fmla="*/ 192617 w 309540"/>
                <a:gd name="connsiteY89" fmla="*/ 1024467 h 1049867"/>
                <a:gd name="connsiteX90" fmla="*/ 198967 w 309540"/>
                <a:gd name="connsiteY90" fmla="*/ 1013883 h 1049867"/>
                <a:gd name="connsiteX91" fmla="*/ 205317 w 309540"/>
                <a:gd name="connsiteY91" fmla="*/ 999067 h 1049867"/>
                <a:gd name="connsiteX92" fmla="*/ 222250 w 309540"/>
                <a:gd name="connsiteY92" fmla="*/ 1011767 h 1049867"/>
                <a:gd name="connsiteX93" fmla="*/ 230717 w 309540"/>
                <a:gd name="connsiteY93" fmla="*/ 1009650 h 1049867"/>
                <a:gd name="connsiteX94" fmla="*/ 237067 w 309540"/>
                <a:gd name="connsiteY94" fmla="*/ 988483 h 1049867"/>
                <a:gd name="connsiteX95" fmla="*/ 241300 w 309540"/>
                <a:gd name="connsiteY95" fmla="*/ 982133 h 1049867"/>
                <a:gd name="connsiteX96" fmla="*/ 251883 w 309540"/>
                <a:gd name="connsiteY96" fmla="*/ 988483 h 1049867"/>
                <a:gd name="connsiteX97" fmla="*/ 256117 w 309540"/>
                <a:gd name="connsiteY97" fmla="*/ 994833 h 1049867"/>
                <a:gd name="connsiteX98" fmla="*/ 260350 w 309540"/>
                <a:gd name="connsiteY98" fmla="*/ 988483 h 1049867"/>
                <a:gd name="connsiteX99" fmla="*/ 258233 w 309540"/>
                <a:gd name="connsiteY99" fmla="*/ 977900 h 1049867"/>
                <a:gd name="connsiteX100" fmla="*/ 256117 w 309540"/>
                <a:gd name="connsiteY100" fmla="*/ 950383 h 1049867"/>
                <a:gd name="connsiteX101" fmla="*/ 251883 w 309540"/>
                <a:gd name="connsiteY101" fmla="*/ 937683 h 1049867"/>
                <a:gd name="connsiteX102" fmla="*/ 249767 w 309540"/>
                <a:gd name="connsiteY102" fmla="*/ 927100 h 1049867"/>
                <a:gd name="connsiteX103" fmla="*/ 260350 w 309540"/>
                <a:gd name="connsiteY103" fmla="*/ 922867 h 1049867"/>
                <a:gd name="connsiteX104" fmla="*/ 264583 w 309540"/>
                <a:gd name="connsiteY104" fmla="*/ 918633 h 1049867"/>
                <a:gd name="connsiteX105" fmla="*/ 270933 w 309540"/>
                <a:gd name="connsiteY105" fmla="*/ 920750 h 1049867"/>
                <a:gd name="connsiteX106" fmla="*/ 279400 w 309540"/>
                <a:gd name="connsiteY106" fmla="*/ 937683 h 1049867"/>
                <a:gd name="connsiteX107" fmla="*/ 281517 w 309540"/>
                <a:gd name="connsiteY107" fmla="*/ 944033 h 1049867"/>
                <a:gd name="connsiteX108" fmla="*/ 285750 w 309540"/>
                <a:gd name="connsiteY108" fmla="*/ 975783 h 1049867"/>
                <a:gd name="connsiteX109" fmla="*/ 287867 w 309540"/>
                <a:gd name="connsiteY109" fmla="*/ 990600 h 1049867"/>
                <a:gd name="connsiteX110" fmla="*/ 304800 w 309540"/>
                <a:gd name="connsiteY110" fmla="*/ 1028700 h 1049867"/>
                <a:gd name="connsiteX111" fmla="*/ 306917 w 309540"/>
                <a:gd name="connsiteY111" fmla="*/ 1049867 h 1049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09540" h="1049867">
                  <a:moveTo>
                    <a:pt x="23283" y="0"/>
                  </a:moveTo>
                  <a:cubicBezTo>
                    <a:pt x="19050" y="11994"/>
                    <a:pt x="14475" y="23874"/>
                    <a:pt x="10583" y="35983"/>
                  </a:cubicBezTo>
                  <a:cubicBezTo>
                    <a:pt x="5746" y="51032"/>
                    <a:pt x="3371" y="63147"/>
                    <a:pt x="0" y="78317"/>
                  </a:cubicBezTo>
                  <a:cubicBezTo>
                    <a:pt x="12700" y="105834"/>
                    <a:pt x="25609" y="133255"/>
                    <a:pt x="38100" y="160867"/>
                  </a:cubicBezTo>
                  <a:cubicBezTo>
                    <a:pt x="42109" y="169729"/>
                    <a:pt x="36914" y="166116"/>
                    <a:pt x="46567" y="169333"/>
                  </a:cubicBezTo>
                  <a:cubicBezTo>
                    <a:pt x="50800" y="168628"/>
                    <a:pt x="55156" y="168450"/>
                    <a:pt x="59267" y="167217"/>
                  </a:cubicBezTo>
                  <a:cubicBezTo>
                    <a:pt x="62289" y="166310"/>
                    <a:pt x="64833" y="164226"/>
                    <a:pt x="67733" y="162983"/>
                  </a:cubicBezTo>
                  <a:cubicBezTo>
                    <a:pt x="69784" y="162104"/>
                    <a:pt x="71966" y="161572"/>
                    <a:pt x="74083" y="160867"/>
                  </a:cubicBezTo>
                  <a:cubicBezTo>
                    <a:pt x="84146" y="154157"/>
                    <a:pt x="78018" y="157438"/>
                    <a:pt x="93133" y="152400"/>
                  </a:cubicBezTo>
                  <a:lnTo>
                    <a:pt x="99483" y="150283"/>
                  </a:lnTo>
                  <a:lnTo>
                    <a:pt x="105833" y="148167"/>
                  </a:lnTo>
                  <a:cubicBezTo>
                    <a:pt x="108655" y="148872"/>
                    <a:pt x="112028" y="148466"/>
                    <a:pt x="114300" y="150283"/>
                  </a:cubicBezTo>
                  <a:cubicBezTo>
                    <a:pt x="116042" y="151677"/>
                    <a:pt x="116417" y="154402"/>
                    <a:pt x="116417" y="156633"/>
                  </a:cubicBezTo>
                  <a:cubicBezTo>
                    <a:pt x="116417" y="166186"/>
                    <a:pt x="114366" y="168042"/>
                    <a:pt x="112183" y="175683"/>
                  </a:cubicBezTo>
                  <a:cubicBezTo>
                    <a:pt x="111384" y="178480"/>
                    <a:pt x="110772" y="181328"/>
                    <a:pt x="110067" y="184150"/>
                  </a:cubicBezTo>
                  <a:cubicBezTo>
                    <a:pt x="105667" y="223740"/>
                    <a:pt x="111220" y="185890"/>
                    <a:pt x="103717" y="215900"/>
                  </a:cubicBezTo>
                  <a:cubicBezTo>
                    <a:pt x="102446" y="220983"/>
                    <a:pt x="101934" y="227063"/>
                    <a:pt x="97367" y="230717"/>
                  </a:cubicBezTo>
                  <a:cubicBezTo>
                    <a:pt x="95625" y="232111"/>
                    <a:pt x="93134" y="232128"/>
                    <a:pt x="91017" y="232833"/>
                  </a:cubicBezTo>
                  <a:cubicBezTo>
                    <a:pt x="88900" y="234244"/>
                    <a:pt x="86654" y="235478"/>
                    <a:pt x="84667" y="237067"/>
                  </a:cubicBezTo>
                  <a:cubicBezTo>
                    <a:pt x="83109" y="238314"/>
                    <a:pt x="82030" y="240103"/>
                    <a:pt x="80433" y="241300"/>
                  </a:cubicBezTo>
                  <a:cubicBezTo>
                    <a:pt x="76363" y="244353"/>
                    <a:pt x="71966" y="246945"/>
                    <a:pt x="67733" y="249767"/>
                  </a:cubicBezTo>
                  <a:lnTo>
                    <a:pt x="61383" y="254000"/>
                  </a:lnTo>
                  <a:cubicBezTo>
                    <a:pt x="59266" y="255411"/>
                    <a:pt x="56832" y="256434"/>
                    <a:pt x="55033" y="258233"/>
                  </a:cubicBezTo>
                  <a:cubicBezTo>
                    <a:pt x="51505" y="261761"/>
                    <a:pt x="49183" y="267239"/>
                    <a:pt x="44450" y="268817"/>
                  </a:cubicBezTo>
                  <a:lnTo>
                    <a:pt x="31750" y="273050"/>
                  </a:lnTo>
                  <a:cubicBezTo>
                    <a:pt x="29633" y="275872"/>
                    <a:pt x="27270" y="278525"/>
                    <a:pt x="25400" y="281517"/>
                  </a:cubicBezTo>
                  <a:cubicBezTo>
                    <a:pt x="19019" y="291727"/>
                    <a:pt x="17131" y="303808"/>
                    <a:pt x="14817" y="315383"/>
                  </a:cubicBezTo>
                  <a:cubicBezTo>
                    <a:pt x="15100" y="316516"/>
                    <a:pt x="17834" y="328375"/>
                    <a:pt x="19050" y="330200"/>
                  </a:cubicBezTo>
                  <a:cubicBezTo>
                    <a:pt x="25068" y="339227"/>
                    <a:pt x="23983" y="334784"/>
                    <a:pt x="31750" y="338667"/>
                  </a:cubicBezTo>
                  <a:cubicBezTo>
                    <a:pt x="34025" y="339805"/>
                    <a:pt x="35762" y="341898"/>
                    <a:pt x="38100" y="342900"/>
                  </a:cubicBezTo>
                  <a:cubicBezTo>
                    <a:pt x="40774" y="344046"/>
                    <a:pt x="43780" y="344181"/>
                    <a:pt x="46567" y="345017"/>
                  </a:cubicBezTo>
                  <a:cubicBezTo>
                    <a:pt x="50841" y="346299"/>
                    <a:pt x="55034" y="347839"/>
                    <a:pt x="59267" y="349250"/>
                  </a:cubicBezTo>
                  <a:cubicBezTo>
                    <a:pt x="61384" y="349956"/>
                    <a:pt x="63760" y="350129"/>
                    <a:pt x="65617" y="351367"/>
                  </a:cubicBezTo>
                  <a:lnTo>
                    <a:pt x="71967" y="355600"/>
                  </a:lnTo>
                  <a:cubicBezTo>
                    <a:pt x="81943" y="370565"/>
                    <a:pt x="69423" y="352039"/>
                    <a:pt x="82550" y="370417"/>
                  </a:cubicBezTo>
                  <a:cubicBezTo>
                    <a:pt x="89224" y="379762"/>
                    <a:pt x="83937" y="373922"/>
                    <a:pt x="91017" y="381000"/>
                  </a:cubicBezTo>
                  <a:lnTo>
                    <a:pt x="95250" y="397933"/>
                  </a:lnTo>
                  <a:lnTo>
                    <a:pt x="97367" y="406400"/>
                  </a:lnTo>
                  <a:lnTo>
                    <a:pt x="93133" y="419100"/>
                  </a:lnTo>
                  <a:cubicBezTo>
                    <a:pt x="92427" y="421217"/>
                    <a:pt x="92595" y="423872"/>
                    <a:pt x="91017" y="425450"/>
                  </a:cubicBezTo>
                  <a:lnTo>
                    <a:pt x="82550" y="433917"/>
                  </a:lnTo>
                  <a:cubicBezTo>
                    <a:pt x="79351" y="446709"/>
                    <a:pt x="81352" y="439628"/>
                    <a:pt x="76200" y="455083"/>
                  </a:cubicBezTo>
                  <a:lnTo>
                    <a:pt x="74083" y="461433"/>
                  </a:lnTo>
                  <a:cubicBezTo>
                    <a:pt x="74511" y="464000"/>
                    <a:pt x="75911" y="476474"/>
                    <a:pt x="78317" y="480483"/>
                  </a:cubicBezTo>
                  <a:cubicBezTo>
                    <a:pt x="79344" y="482194"/>
                    <a:pt x="81139" y="483306"/>
                    <a:pt x="82550" y="484717"/>
                  </a:cubicBezTo>
                  <a:lnTo>
                    <a:pt x="86783" y="497417"/>
                  </a:lnTo>
                  <a:cubicBezTo>
                    <a:pt x="87489" y="499534"/>
                    <a:pt x="87902" y="501771"/>
                    <a:pt x="88900" y="503767"/>
                  </a:cubicBezTo>
                  <a:cubicBezTo>
                    <a:pt x="91799" y="509566"/>
                    <a:pt x="93375" y="513593"/>
                    <a:pt x="97367" y="518583"/>
                  </a:cubicBezTo>
                  <a:cubicBezTo>
                    <a:pt x="98614" y="520141"/>
                    <a:pt x="100189" y="521406"/>
                    <a:pt x="101600" y="522817"/>
                  </a:cubicBezTo>
                  <a:cubicBezTo>
                    <a:pt x="103011" y="527050"/>
                    <a:pt x="105202" y="531100"/>
                    <a:pt x="105833" y="535517"/>
                  </a:cubicBezTo>
                  <a:lnTo>
                    <a:pt x="112183" y="579967"/>
                  </a:lnTo>
                  <a:cubicBezTo>
                    <a:pt x="111478" y="583495"/>
                    <a:pt x="109791" y="586963"/>
                    <a:pt x="110067" y="590550"/>
                  </a:cubicBezTo>
                  <a:cubicBezTo>
                    <a:pt x="110513" y="596351"/>
                    <a:pt x="114300" y="607483"/>
                    <a:pt x="114300" y="607483"/>
                  </a:cubicBezTo>
                  <a:cubicBezTo>
                    <a:pt x="115006" y="613128"/>
                    <a:pt x="115399" y="618820"/>
                    <a:pt x="116417" y="624417"/>
                  </a:cubicBezTo>
                  <a:cubicBezTo>
                    <a:pt x="116816" y="626612"/>
                    <a:pt x="117920" y="628622"/>
                    <a:pt x="118533" y="630767"/>
                  </a:cubicBezTo>
                  <a:cubicBezTo>
                    <a:pt x="119332" y="633564"/>
                    <a:pt x="119944" y="636411"/>
                    <a:pt x="120650" y="639233"/>
                  </a:cubicBezTo>
                  <a:cubicBezTo>
                    <a:pt x="119944" y="644172"/>
                    <a:pt x="118533" y="649061"/>
                    <a:pt x="118533" y="654050"/>
                  </a:cubicBezTo>
                  <a:cubicBezTo>
                    <a:pt x="118533" y="656281"/>
                    <a:pt x="120650" y="658169"/>
                    <a:pt x="120650" y="660400"/>
                  </a:cubicBezTo>
                  <a:cubicBezTo>
                    <a:pt x="120650" y="672002"/>
                    <a:pt x="118159" y="682946"/>
                    <a:pt x="116417" y="694267"/>
                  </a:cubicBezTo>
                  <a:cubicBezTo>
                    <a:pt x="114467" y="706945"/>
                    <a:pt x="113811" y="712992"/>
                    <a:pt x="112183" y="726017"/>
                  </a:cubicBezTo>
                  <a:cubicBezTo>
                    <a:pt x="114278" y="732302"/>
                    <a:pt x="115620" y="740037"/>
                    <a:pt x="120650" y="745067"/>
                  </a:cubicBezTo>
                  <a:cubicBezTo>
                    <a:pt x="122449" y="746866"/>
                    <a:pt x="124725" y="748162"/>
                    <a:pt x="127000" y="749300"/>
                  </a:cubicBezTo>
                  <a:cubicBezTo>
                    <a:pt x="128996" y="750298"/>
                    <a:pt x="131400" y="750333"/>
                    <a:pt x="133350" y="751417"/>
                  </a:cubicBezTo>
                  <a:cubicBezTo>
                    <a:pt x="137797" y="753888"/>
                    <a:pt x="146050" y="759883"/>
                    <a:pt x="146050" y="759883"/>
                  </a:cubicBezTo>
                  <a:cubicBezTo>
                    <a:pt x="146756" y="762000"/>
                    <a:pt x="147019" y="764320"/>
                    <a:pt x="148167" y="766233"/>
                  </a:cubicBezTo>
                  <a:cubicBezTo>
                    <a:pt x="149194" y="767944"/>
                    <a:pt x="151508" y="768682"/>
                    <a:pt x="152400" y="770467"/>
                  </a:cubicBezTo>
                  <a:cubicBezTo>
                    <a:pt x="159634" y="784937"/>
                    <a:pt x="154194" y="779483"/>
                    <a:pt x="158750" y="791633"/>
                  </a:cubicBezTo>
                  <a:cubicBezTo>
                    <a:pt x="159858" y="794587"/>
                    <a:pt x="161811" y="797170"/>
                    <a:pt x="162983" y="800100"/>
                  </a:cubicBezTo>
                  <a:cubicBezTo>
                    <a:pt x="164640" y="804243"/>
                    <a:pt x="165806" y="808567"/>
                    <a:pt x="167217" y="812800"/>
                  </a:cubicBezTo>
                  <a:cubicBezTo>
                    <a:pt x="167923" y="814917"/>
                    <a:pt x="168792" y="816986"/>
                    <a:pt x="169333" y="819150"/>
                  </a:cubicBezTo>
                  <a:cubicBezTo>
                    <a:pt x="170408" y="823448"/>
                    <a:pt x="171744" y="829714"/>
                    <a:pt x="173567" y="833967"/>
                  </a:cubicBezTo>
                  <a:cubicBezTo>
                    <a:pt x="174810" y="836867"/>
                    <a:pt x="176389" y="839611"/>
                    <a:pt x="177800" y="842433"/>
                  </a:cubicBezTo>
                  <a:cubicBezTo>
                    <a:pt x="182259" y="869183"/>
                    <a:pt x="180883" y="855469"/>
                    <a:pt x="177800" y="901700"/>
                  </a:cubicBezTo>
                  <a:cubicBezTo>
                    <a:pt x="177422" y="907376"/>
                    <a:pt x="176875" y="913071"/>
                    <a:pt x="175683" y="918633"/>
                  </a:cubicBezTo>
                  <a:cubicBezTo>
                    <a:pt x="174748" y="922996"/>
                    <a:pt x="172676" y="927042"/>
                    <a:pt x="171450" y="931333"/>
                  </a:cubicBezTo>
                  <a:cubicBezTo>
                    <a:pt x="170039" y="936272"/>
                    <a:pt x="168568" y="941194"/>
                    <a:pt x="167217" y="946150"/>
                  </a:cubicBezTo>
                  <a:cubicBezTo>
                    <a:pt x="166452" y="948957"/>
                    <a:pt x="166122" y="951893"/>
                    <a:pt x="165100" y="954617"/>
                  </a:cubicBezTo>
                  <a:cubicBezTo>
                    <a:pt x="163992" y="957571"/>
                    <a:pt x="161975" y="960129"/>
                    <a:pt x="160867" y="963083"/>
                  </a:cubicBezTo>
                  <a:cubicBezTo>
                    <a:pt x="159845" y="965807"/>
                    <a:pt x="160193" y="969024"/>
                    <a:pt x="158750" y="971550"/>
                  </a:cubicBezTo>
                  <a:cubicBezTo>
                    <a:pt x="157265" y="974149"/>
                    <a:pt x="154316" y="975600"/>
                    <a:pt x="152400" y="977900"/>
                  </a:cubicBezTo>
                  <a:cubicBezTo>
                    <a:pt x="150771" y="979854"/>
                    <a:pt x="149842" y="982336"/>
                    <a:pt x="148167" y="984250"/>
                  </a:cubicBezTo>
                  <a:cubicBezTo>
                    <a:pt x="144882" y="988005"/>
                    <a:pt x="141111" y="991305"/>
                    <a:pt x="137583" y="994833"/>
                  </a:cubicBezTo>
                  <a:lnTo>
                    <a:pt x="133350" y="999067"/>
                  </a:lnTo>
                  <a:cubicBezTo>
                    <a:pt x="129730" y="1009925"/>
                    <a:pt x="129828" y="1002597"/>
                    <a:pt x="139700" y="1007533"/>
                  </a:cubicBezTo>
                  <a:cubicBezTo>
                    <a:pt x="141485" y="1008426"/>
                    <a:pt x="142148" y="1010874"/>
                    <a:pt x="143933" y="1011767"/>
                  </a:cubicBezTo>
                  <a:cubicBezTo>
                    <a:pt x="147924" y="1013763"/>
                    <a:pt x="156633" y="1016000"/>
                    <a:pt x="156633" y="1016000"/>
                  </a:cubicBezTo>
                  <a:cubicBezTo>
                    <a:pt x="160569" y="1019935"/>
                    <a:pt x="161880" y="1021798"/>
                    <a:pt x="167217" y="1024467"/>
                  </a:cubicBezTo>
                  <a:cubicBezTo>
                    <a:pt x="169213" y="1025465"/>
                    <a:pt x="171450" y="1025878"/>
                    <a:pt x="173567" y="1026583"/>
                  </a:cubicBezTo>
                  <a:cubicBezTo>
                    <a:pt x="174978" y="1027994"/>
                    <a:pt x="175824" y="1030535"/>
                    <a:pt x="177800" y="1030817"/>
                  </a:cubicBezTo>
                  <a:cubicBezTo>
                    <a:pt x="186577" y="1032071"/>
                    <a:pt x="187927" y="1029156"/>
                    <a:pt x="192617" y="1024467"/>
                  </a:cubicBezTo>
                  <a:cubicBezTo>
                    <a:pt x="197528" y="1009730"/>
                    <a:pt x="191220" y="1025503"/>
                    <a:pt x="198967" y="1013883"/>
                  </a:cubicBezTo>
                  <a:cubicBezTo>
                    <a:pt x="202454" y="1008653"/>
                    <a:pt x="203436" y="1004710"/>
                    <a:pt x="205317" y="999067"/>
                  </a:cubicBezTo>
                  <a:cubicBezTo>
                    <a:pt x="219678" y="1008640"/>
                    <a:pt x="214420" y="1003935"/>
                    <a:pt x="222250" y="1011767"/>
                  </a:cubicBezTo>
                  <a:cubicBezTo>
                    <a:pt x="225072" y="1011061"/>
                    <a:pt x="228824" y="1011859"/>
                    <a:pt x="230717" y="1009650"/>
                  </a:cubicBezTo>
                  <a:cubicBezTo>
                    <a:pt x="234780" y="1004910"/>
                    <a:pt x="234578" y="994290"/>
                    <a:pt x="237067" y="988483"/>
                  </a:cubicBezTo>
                  <a:cubicBezTo>
                    <a:pt x="238069" y="986145"/>
                    <a:pt x="239889" y="984250"/>
                    <a:pt x="241300" y="982133"/>
                  </a:cubicBezTo>
                  <a:cubicBezTo>
                    <a:pt x="244828" y="984250"/>
                    <a:pt x="248759" y="985806"/>
                    <a:pt x="251883" y="988483"/>
                  </a:cubicBezTo>
                  <a:cubicBezTo>
                    <a:pt x="253815" y="990139"/>
                    <a:pt x="253573" y="994833"/>
                    <a:pt x="256117" y="994833"/>
                  </a:cubicBezTo>
                  <a:cubicBezTo>
                    <a:pt x="258661" y="994833"/>
                    <a:pt x="258939" y="990600"/>
                    <a:pt x="260350" y="988483"/>
                  </a:cubicBezTo>
                  <a:cubicBezTo>
                    <a:pt x="259644" y="984955"/>
                    <a:pt x="258630" y="981476"/>
                    <a:pt x="258233" y="977900"/>
                  </a:cubicBezTo>
                  <a:cubicBezTo>
                    <a:pt x="257217" y="968757"/>
                    <a:pt x="257552" y="959470"/>
                    <a:pt x="256117" y="950383"/>
                  </a:cubicBezTo>
                  <a:cubicBezTo>
                    <a:pt x="255421" y="945975"/>
                    <a:pt x="252758" y="942059"/>
                    <a:pt x="251883" y="937683"/>
                  </a:cubicBezTo>
                  <a:lnTo>
                    <a:pt x="249767" y="927100"/>
                  </a:lnTo>
                  <a:cubicBezTo>
                    <a:pt x="253295" y="925689"/>
                    <a:pt x="257051" y="924752"/>
                    <a:pt x="260350" y="922867"/>
                  </a:cubicBezTo>
                  <a:cubicBezTo>
                    <a:pt x="262083" y="921877"/>
                    <a:pt x="262626" y="919024"/>
                    <a:pt x="264583" y="918633"/>
                  </a:cubicBezTo>
                  <a:cubicBezTo>
                    <a:pt x="266771" y="918195"/>
                    <a:pt x="268816" y="920044"/>
                    <a:pt x="270933" y="920750"/>
                  </a:cubicBezTo>
                  <a:cubicBezTo>
                    <a:pt x="278323" y="928138"/>
                    <a:pt x="274535" y="923089"/>
                    <a:pt x="279400" y="937683"/>
                  </a:cubicBezTo>
                  <a:lnTo>
                    <a:pt x="281517" y="944033"/>
                  </a:lnTo>
                  <a:cubicBezTo>
                    <a:pt x="285718" y="986052"/>
                    <a:pt x="281366" y="949484"/>
                    <a:pt x="285750" y="975783"/>
                  </a:cubicBezTo>
                  <a:cubicBezTo>
                    <a:pt x="286570" y="980704"/>
                    <a:pt x="286289" y="985867"/>
                    <a:pt x="287867" y="990600"/>
                  </a:cubicBezTo>
                  <a:cubicBezTo>
                    <a:pt x="298127" y="1021381"/>
                    <a:pt x="295921" y="993183"/>
                    <a:pt x="304800" y="1028700"/>
                  </a:cubicBezTo>
                  <a:cubicBezTo>
                    <a:pt x="309416" y="1047164"/>
                    <a:pt x="311634" y="1040429"/>
                    <a:pt x="306917" y="1049867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14"/>
            <p:cNvGrpSpPr/>
            <p:nvPr/>
          </p:nvGrpSpPr>
          <p:grpSpPr>
            <a:xfrm>
              <a:off x="9747568" y="2577630"/>
              <a:ext cx="47507" cy="1831726"/>
              <a:chOff x="9747568" y="2577630"/>
              <a:chExt cx="47507" cy="1831726"/>
            </a:xfrm>
          </p:grpSpPr>
          <p:grpSp>
            <p:nvGrpSpPr>
              <p:cNvPr id="435" name="Group 414"/>
              <p:cNvGrpSpPr/>
              <p:nvPr/>
            </p:nvGrpSpPr>
            <p:grpSpPr>
              <a:xfrm>
                <a:off x="9747573" y="2924944"/>
                <a:ext cx="47502" cy="1484412"/>
                <a:chOff x="3994684" y="1558950"/>
                <a:chExt cx="47502" cy="1484412"/>
              </a:xfrm>
            </p:grpSpPr>
            <p:grpSp>
              <p:nvGrpSpPr>
                <p:cNvPr id="465" name="Group 444"/>
                <p:cNvGrpSpPr/>
                <p:nvPr/>
              </p:nvGrpSpPr>
              <p:grpSpPr>
                <a:xfrm>
                  <a:off x="3994691" y="1558950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554" name="Group 533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76" name="Group 555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80" name="Arc 559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81" name="Arc 560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77" name="Group 556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78" name="Arc 557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79" name="Arc 558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55" name="Group 534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70" name="Group 549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74" name="Arc 55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75" name="Arc 55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71" name="Group 550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72" name="Arc 55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73" name="Arc 55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56" name="Group 535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64" name="Group 543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68" name="Arc 547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69" name="Arc 548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65" name="Group 544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66" name="Arc 545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67" name="Arc 546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57" name="Group 536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58" name="Group 537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62" name="Arc 54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63" name="Arc 54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59" name="Group 538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60" name="Arc 539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61" name="Arc 540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466" name="Group 445"/>
                <p:cNvGrpSpPr/>
                <p:nvPr/>
              </p:nvGrpSpPr>
              <p:grpSpPr>
                <a:xfrm>
                  <a:off x="3994690" y="190290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526" name="Group 505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48" name="Group 527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52" name="Arc 53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53" name="Arc 53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49" name="Group 528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50" name="Arc 529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51" name="Arc 530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27" name="Group 506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42" name="Group 521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46" name="Arc 525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47" name="Arc 526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43" name="Group 522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44" name="Arc 52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45" name="Arc 52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28" name="Group 507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36" name="Group 515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40" name="Arc 519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41" name="Arc 520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37" name="Group 516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38" name="Arc 517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39" name="Arc 518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29" name="Group 508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30" name="Group 509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34" name="Arc 51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35" name="Arc 51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31" name="Group 510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32" name="Arc 51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33" name="Arc 51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467" name="Group 446"/>
                <p:cNvGrpSpPr/>
                <p:nvPr/>
              </p:nvGrpSpPr>
              <p:grpSpPr>
                <a:xfrm>
                  <a:off x="3994689" y="224542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498" name="Group 477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20" name="Group 499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24" name="Arc 50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25" name="Arc 50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21" name="Group 500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22" name="Arc 50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23" name="Arc 50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99" name="Group 478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14" name="Group 493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18" name="Arc 497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19" name="Arc 498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15" name="Group 494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16" name="Arc 495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17" name="Arc 496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00" name="Group 479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08" name="Group 487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12" name="Arc 49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13" name="Arc 49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09" name="Group 488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10" name="Arc 489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11" name="Arc 490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501" name="Group 480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502" name="Group 481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06" name="Arc 485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07" name="Arc 486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503" name="Group 482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504" name="Arc 48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05" name="Arc 48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468" name="Group 447"/>
                <p:cNvGrpSpPr/>
                <p:nvPr/>
              </p:nvGrpSpPr>
              <p:grpSpPr>
                <a:xfrm>
                  <a:off x="3994684" y="259197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470" name="Group 449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92" name="Group 471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96" name="Arc 475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7" name="Arc 476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93" name="Group 472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94" name="Arc 47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5" name="Arc 47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71" name="Group 450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86" name="Group 465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90" name="Arc 469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91" name="Arc 470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87" name="Group 466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88" name="Arc 467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9" name="Arc 468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72" name="Group 451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80" name="Group 459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84" name="Arc 463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5" name="Arc 464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81" name="Group 460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82" name="Arc 461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83" name="Arc 462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73" name="Group 452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74" name="Group 453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78" name="Arc 457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79" name="Arc 458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75" name="Group 454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76" name="Arc 455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77" name="Arc 456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cxnSp>
              <p:nvCxnSpPr>
                <p:cNvPr id="469" name="Straight Arrow Connector 448"/>
                <p:cNvCxnSpPr/>
                <p:nvPr/>
              </p:nvCxnSpPr>
              <p:spPr>
                <a:xfrm>
                  <a:off x="4040428" y="2959701"/>
                  <a:ext cx="0" cy="836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6" name="Group 415"/>
              <p:cNvGrpSpPr/>
              <p:nvPr/>
            </p:nvGrpSpPr>
            <p:grpSpPr>
              <a:xfrm>
                <a:off x="9747568" y="2577630"/>
                <a:ext cx="47495" cy="394489"/>
                <a:chOff x="4623525" y="3224326"/>
                <a:chExt cx="47495" cy="394489"/>
              </a:xfrm>
            </p:grpSpPr>
            <p:grpSp>
              <p:nvGrpSpPr>
                <p:cNvPr id="437" name="Group 416"/>
                <p:cNvGrpSpPr/>
                <p:nvPr/>
              </p:nvGrpSpPr>
              <p:grpSpPr>
                <a:xfrm>
                  <a:off x="4623529" y="3224326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459" name="Group 438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63" name="Arc 442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4" name="Arc 443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60" name="Group 439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61" name="Arc 440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62" name="Arc 441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38" name="Group 417"/>
                <p:cNvGrpSpPr/>
                <p:nvPr/>
              </p:nvGrpSpPr>
              <p:grpSpPr>
                <a:xfrm>
                  <a:off x="4623528" y="3313711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453" name="Group 432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57" name="Arc 436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8" name="Arc 437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54" name="Group 433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55" name="Arc 434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6" name="Arc 435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39" name="Group 418"/>
                <p:cNvGrpSpPr/>
                <p:nvPr/>
              </p:nvGrpSpPr>
              <p:grpSpPr>
                <a:xfrm>
                  <a:off x="4623527" y="3399738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447" name="Group 426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51" name="Arc 430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2" name="Arc 431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8" name="Group 427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49" name="Arc 428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0" name="Arc 429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440" name="Group 419"/>
                <p:cNvGrpSpPr/>
                <p:nvPr/>
              </p:nvGrpSpPr>
              <p:grpSpPr>
                <a:xfrm>
                  <a:off x="4623525" y="3482407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441" name="Group 420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45" name="Arc 424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6" name="Arc 425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442" name="Group 421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443" name="Arc 422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44" name="Arc 423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</p:grpSp>
        <p:grpSp>
          <p:nvGrpSpPr>
            <p:cNvPr id="36" name="Group 15"/>
            <p:cNvGrpSpPr/>
            <p:nvPr/>
          </p:nvGrpSpPr>
          <p:grpSpPr>
            <a:xfrm>
              <a:off x="9601765" y="2581951"/>
              <a:ext cx="49294" cy="2274510"/>
              <a:chOff x="9601765" y="2594650"/>
              <a:chExt cx="49294" cy="2274510"/>
            </a:xfrm>
          </p:grpSpPr>
          <p:grpSp>
            <p:nvGrpSpPr>
              <p:cNvPr id="253" name="Group 232"/>
              <p:cNvGrpSpPr/>
              <p:nvPr/>
            </p:nvGrpSpPr>
            <p:grpSpPr>
              <a:xfrm>
                <a:off x="9603557" y="3384748"/>
                <a:ext cx="47502" cy="1484412"/>
                <a:chOff x="3994684" y="1558950"/>
                <a:chExt cx="47502" cy="1484412"/>
              </a:xfrm>
            </p:grpSpPr>
            <p:grpSp>
              <p:nvGrpSpPr>
                <p:cNvPr id="318" name="Group 297"/>
                <p:cNvGrpSpPr/>
                <p:nvPr/>
              </p:nvGrpSpPr>
              <p:grpSpPr>
                <a:xfrm>
                  <a:off x="3994691" y="1558950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407" name="Group 386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29" name="Group 408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33" name="Arc 41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34" name="Arc 41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30" name="Group 409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31" name="Arc 41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32" name="Arc 41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08" name="Group 387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23" name="Group 40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27" name="Arc 40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28" name="Arc 40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24" name="Group 40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25" name="Arc 40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26" name="Arc 40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09" name="Group 388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17" name="Group 396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21" name="Arc 40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22" name="Arc 40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18" name="Group 397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19" name="Arc 39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20" name="Arc 39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410" name="Group 389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11" name="Group 39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15" name="Arc 39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6" name="Arc 39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12" name="Group 39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13" name="Arc 39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14" name="Arc 39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319" name="Group 298"/>
                <p:cNvGrpSpPr/>
                <p:nvPr/>
              </p:nvGrpSpPr>
              <p:grpSpPr>
                <a:xfrm>
                  <a:off x="3994690" y="190290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379" name="Group 358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401" name="Group 38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05" name="Arc 38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6" name="Arc 38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402" name="Group 38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403" name="Arc 38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4" name="Arc 38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80" name="Group 359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95" name="Group 374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99" name="Arc 37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400" name="Arc 37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96" name="Group 375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97" name="Arc 37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8" name="Arc 37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81" name="Group 360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89" name="Group 368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93" name="Arc 37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4" name="Arc 37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90" name="Group 369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91" name="Arc 37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92" name="Arc 37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82" name="Group 361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83" name="Group 36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87" name="Arc 36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88" name="Arc 36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84" name="Group 36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85" name="Arc 36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86" name="Arc 36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320" name="Group 299"/>
                <p:cNvGrpSpPr/>
                <p:nvPr/>
              </p:nvGrpSpPr>
              <p:grpSpPr>
                <a:xfrm>
                  <a:off x="3994689" y="224542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351" name="Group 330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73" name="Group 35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77" name="Arc 35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78" name="Arc 35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74" name="Group 35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75" name="Arc 35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76" name="Arc 35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52" name="Group 331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67" name="Group 346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71" name="Arc 35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72" name="Arc 35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68" name="Group 347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69" name="Arc 34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70" name="Arc 34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53" name="Group 332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61" name="Group 34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65" name="Arc 34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66" name="Arc 34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62" name="Group 34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63" name="Arc 34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64" name="Arc 34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54" name="Group 333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55" name="Group 334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59" name="Arc 33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60" name="Arc 33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56" name="Group 335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57" name="Arc 33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58" name="Arc 33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321" name="Group 300"/>
                <p:cNvGrpSpPr/>
                <p:nvPr/>
              </p:nvGrpSpPr>
              <p:grpSpPr>
                <a:xfrm>
                  <a:off x="3994684" y="259197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323" name="Group 302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45" name="Group 324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49" name="Arc 32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50" name="Arc 32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46" name="Group 325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47" name="Arc 32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48" name="Arc 32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24" name="Group 303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39" name="Group 318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43" name="Arc 32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44" name="Arc 32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40" name="Group 319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41" name="Arc 32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42" name="Arc 32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25" name="Group 304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33" name="Group 31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37" name="Arc 31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8" name="Arc 31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34" name="Group 31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35" name="Arc 31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6" name="Arc 31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326" name="Group 305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327" name="Group 306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31" name="Arc 31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2" name="Arc 31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328" name="Group 307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329" name="Arc 30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330" name="Arc 30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cxnSp>
              <p:nvCxnSpPr>
                <p:cNvPr id="322" name="Straight Arrow Connector 301"/>
                <p:cNvCxnSpPr/>
                <p:nvPr/>
              </p:nvCxnSpPr>
              <p:spPr>
                <a:xfrm>
                  <a:off x="4040428" y="2959701"/>
                  <a:ext cx="0" cy="836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33"/>
              <p:cNvGrpSpPr/>
              <p:nvPr/>
            </p:nvGrpSpPr>
            <p:grpSpPr>
              <a:xfrm>
                <a:off x="9603552" y="3038859"/>
                <a:ext cx="47495" cy="394489"/>
                <a:chOff x="4623525" y="3224326"/>
                <a:chExt cx="47495" cy="394489"/>
              </a:xfrm>
            </p:grpSpPr>
            <p:grpSp>
              <p:nvGrpSpPr>
                <p:cNvPr id="290" name="Group 269"/>
                <p:cNvGrpSpPr/>
                <p:nvPr/>
              </p:nvGrpSpPr>
              <p:grpSpPr>
                <a:xfrm>
                  <a:off x="4623529" y="3224326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312" name="Group 291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316" name="Arc 29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7" name="Arc 29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13" name="Group 292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314" name="Arc 29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5" name="Arc 29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91" name="Group 270"/>
                <p:cNvGrpSpPr/>
                <p:nvPr/>
              </p:nvGrpSpPr>
              <p:grpSpPr>
                <a:xfrm>
                  <a:off x="4623528" y="3313711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306" name="Group 285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310" name="Arc 289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1" name="Arc 290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7" name="Group 286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308" name="Arc 28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9" name="Arc 28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92" name="Group 271"/>
                <p:cNvGrpSpPr/>
                <p:nvPr/>
              </p:nvGrpSpPr>
              <p:grpSpPr>
                <a:xfrm>
                  <a:off x="4623527" y="3399738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300" name="Group 279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304" name="Arc 28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5" name="Arc 28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01" name="Group 280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302" name="Arc 281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3" name="Arc 282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293" name="Group 272"/>
                <p:cNvGrpSpPr/>
                <p:nvPr/>
              </p:nvGrpSpPr>
              <p:grpSpPr>
                <a:xfrm>
                  <a:off x="4623525" y="3482407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294" name="Group 273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298" name="Arc 27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9" name="Arc 27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295" name="Group 274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296" name="Arc 27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7" name="Arc 27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255" name="Group 234"/>
              <p:cNvGrpSpPr/>
              <p:nvPr/>
            </p:nvGrpSpPr>
            <p:grpSpPr>
              <a:xfrm>
                <a:off x="9602657" y="2687714"/>
                <a:ext cx="47491" cy="136408"/>
                <a:chOff x="4623529" y="3224326"/>
                <a:chExt cx="47491" cy="136408"/>
              </a:xfrm>
            </p:grpSpPr>
            <p:grpSp>
              <p:nvGrpSpPr>
                <p:cNvPr id="284" name="Group 263"/>
                <p:cNvGrpSpPr/>
                <p:nvPr/>
              </p:nvGrpSpPr>
              <p:grpSpPr>
                <a:xfrm>
                  <a:off x="4623530" y="3224326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88" name="Arc 267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Arc 268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85" name="Group 264"/>
                <p:cNvGrpSpPr/>
                <p:nvPr/>
              </p:nvGrpSpPr>
              <p:grpSpPr>
                <a:xfrm flipV="1">
                  <a:off x="4623529" y="3267991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86" name="Arc 265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7" name="Arc 266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56" name="Group 235"/>
              <p:cNvGrpSpPr/>
              <p:nvPr/>
            </p:nvGrpSpPr>
            <p:grpSpPr>
              <a:xfrm>
                <a:off x="9602656" y="2777099"/>
                <a:ext cx="47491" cy="136408"/>
                <a:chOff x="4623529" y="3224326"/>
                <a:chExt cx="47491" cy="136408"/>
              </a:xfrm>
            </p:grpSpPr>
            <p:grpSp>
              <p:nvGrpSpPr>
                <p:cNvPr id="278" name="Group 257"/>
                <p:cNvGrpSpPr/>
                <p:nvPr/>
              </p:nvGrpSpPr>
              <p:grpSpPr>
                <a:xfrm>
                  <a:off x="4623530" y="3224326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82" name="Arc 261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3" name="Arc 262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9" name="Group 258"/>
                <p:cNvGrpSpPr/>
                <p:nvPr/>
              </p:nvGrpSpPr>
              <p:grpSpPr>
                <a:xfrm flipV="1">
                  <a:off x="4623529" y="3267991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80" name="Arc 259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1" name="Arc 260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57" name="Group 236"/>
              <p:cNvGrpSpPr/>
              <p:nvPr/>
            </p:nvGrpSpPr>
            <p:grpSpPr>
              <a:xfrm>
                <a:off x="9602655" y="2863126"/>
                <a:ext cx="47491" cy="136408"/>
                <a:chOff x="4623529" y="3224326"/>
                <a:chExt cx="47491" cy="136408"/>
              </a:xfrm>
            </p:grpSpPr>
            <p:grpSp>
              <p:nvGrpSpPr>
                <p:cNvPr id="272" name="Group 251"/>
                <p:cNvGrpSpPr/>
                <p:nvPr/>
              </p:nvGrpSpPr>
              <p:grpSpPr>
                <a:xfrm>
                  <a:off x="4623530" y="3224326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76" name="Arc 255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7" name="Arc 256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73" name="Group 252"/>
                <p:cNvGrpSpPr/>
                <p:nvPr/>
              </p:nvGrpSpPr>
              <p:grpSpPr>
                <a:xfrm flipV="1">
                  <a:off x="4623529" y="3267991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74" name="Arc 253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5" name="Arc 254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58" name="Group 237"/>
              <p:cNvGrpSpPr/>
              <p:nvPr/>
            </p:nvGrpSpPr>
            <p:grpSpPr>
              <a:xfrm>
                <a:off x="9602653" y="2945795"/>
                <a:ext cx="47491" cy="136408"/>
                <a:chOff x="4623529" y="3224326"/>
                <a:chExt cx="47491" cy="136408"/>
              </a:xfrm>
            </p:grpSpPr>
            <p:grpSp>
              <p:nvGrpSpPr>
                <p:cNvPr id="266" name="Group 245"/>
                <p:cNvGrpSpPr/>
                <p:nvPr/>
              </p:nvGrpSpPr>
              <p:grpSpPr>
                <a:xfrm>
                  <a:off x="4623530" y="3224326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70" name="Arc 249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1" name="Arc 250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7" name="Group 246"/>
                <p:cNvGrpSpPr/>
                <p:nvPr/>
              </p:nvGrpSpPr>
              <p:grpSpPr>
                <a:xfrm flipV="1">
                  <a:off x="4623529" y="3267991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68" name="Arc 247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9" name="Arc 248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59" name="Group 238"/>
              <p:cNvGrpSpPr/>
              <p:nvPr/>
            </p:nvGrpSpPr>
            <p:grpSpPr>
              <a:xfrm>
                <a:off x="9601765" y="2594650"/>
                <a:ext cx="47491" cy="136408"/>
                <a:chOff x="4623529" y="3224326"/>
                <a:chExt cx="47491" cy="136408"/>
              </a:xfrm>
            </p:grpSpPr>
            <p:grpSp>
              <p:nvGrpSpPr>
                <p:cNvPr id="260" name="Group 239"/>
                <p:cNvGrpSpPr/>
                <p:nvPr/>
              </p:nvGrpSpPr>
              <p:grpSpPr>
                <a:xfrm>
                  <a:off x="4623530" y="3224326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64" name="Arc 243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5" name="Arc 244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61" name="Group 240"/>
                <p:cNvGrpSpPr/>
                <p:nvPr/>
              </p:nvGrpSpPr>
              <p:grpSpPr>
                <a:xfrm flipV="1">
                  <a:off x="4623529" y="3267991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262" name="Arc 241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63" name="Arc 242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7" name="Group 16"/>
            <p:cNvGrpSpPr/>
            <p:nvPr/>
          </p:nvGrpSpPr>
          <p:grpSpPr>
            <a:xfrm>
              <a:off x="9884550" y="2584881"/>
              <a:ext cx="51038" cy="2614641"/>
              <a:chOff x="9884550" y="2542551"/>
              <a:chExt cx="51038" cy="2614641"/>
            </a:xfrm>
          </p:grpSpPr>
          <p:grpSp>
            <p:nvGrpSpPr>
              <p:cNvPr id="41" name="Group 20"/>
              <p:cNvGrpSpPr/>
              <p:nvPr/>
            </p:nvGrpSpPr>
            <p:grpSpPr>
              <a:xfrm>
                <a:off x="9888086" y="3672780"/>
                <a:ext cx="47502" cy="1484412"/>
                <a:chOff x="3994684" y="1558950"/>
                <a:chExt cx="47502" cy="1484412"/>
              </a:xfrm>
            </p:grpSpPr>
            <p:grpSp>
              <p:nvGrpSpPr>
                <p:cNvPr id="136" name="Group 115"/>
                <p:cNvGrpSpPr/>
                <p:nvPr/>
              </p:nvGrpSpPr>
              <p:grpSpPr>
                <a:xfrm>
                  <a:off x="3994691" y="1558950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225" name="Group 204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47" name="Group 226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51" name="Arc 23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52" name="Arc 23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48" name="Group 227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49" name="Arc 22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50" name="Arc 22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6" name="Group 205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41" name="Group 22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45" name="Arc 22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6" name="Arc 22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42" name="Group 22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43" name="Arc 22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4" name="Arc 22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7" name="Group 206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35" name="Group 214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39" name="Arc 21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40" name="Arc 21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36" name="Group 215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37" name="Arc 21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8" name="Arc 21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28" name="Group 207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29" name="Group 208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33" name="Arc 21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4" name="Arc 21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30" name="Group 209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31" name="Arc 21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32" name="Arc 21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37" name="Group 116"/>
                <p:cNvGrpSpPr/>
                <p:nvPr/>
              </p:nvGrpSpPr>
              <p:grpSpPr>
                <a:xfrm>
                  <a:off x="3994690" y="190290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197" name="Group 176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19" name="Group 198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23" name="Arc 20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4" name="Arc 20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20" name="Group 199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21" name="Arc 20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22" name="Arc 20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8" name="Group 177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13" name="Group 19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17" name="Arc 19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8" name="Arc 19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14" name="Group 19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15" name="Arc 19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6" name="Arc 19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99" name="Group 178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07" name="Group 186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11" name="Arc 19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2" name="Arc 19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08" name="Group 187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09" name="Arc 18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10" name="Arc 18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200" name="Group 179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201" name="Group 18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05" name="Arc 18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6" name="Arc 18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202" name="Group 18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203" name="Arc 18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204" name="Arc 18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38" name="Group 117"/>
                <p:cNvGrpSpPr/>
                <p:nvPr/>
              </p:nvGrpSpPr>
              <p:grpSpPr>
                <a:xfrm>
                  <a:off x="3994689" y="224542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169" name="Group 148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91" name="Group 17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95" name="Arc 17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6" name="Arc 17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92" name="Group 17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93" name="Arc 17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4" name="Arc 17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70" name="Group 149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85" name="Group 164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89" name="Arc 16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90" name="Arc 16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86" name="Group 165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87" name="Arc 16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88" name="Arc 16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71" name="Group 150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79" name="Group 158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83" name="Arc 16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84" name="Arc 16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80" name="Group 159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81" name="Arc 16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82" name="Arc 16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72" name="Group 151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73" name="Group 15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77" name="Arc 15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78" name="Arc 15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74" name="Group 15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75" name="Arc 15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76" name="Arc 15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grpSp>
              <p:nvGrpSpPr>
                <p:cNvPr id="139" name="Group 118"/>
                <p:cNvGrpSpPr/>
                <p:nvPr/>
              </p:nvGrpSpPr>
              <p:grpSpPr>
                <a:xfrm>
                  <a:off x="3994684" y="2591974"/>
                  <a:ext cx="47495" cy="394489"/>
                  <a:chOff x="4623525" y="3224326"/>
                  <a:chExt cx="47495" cy="394489"/>
                </a:xfrm>
              </p:grpSpPr>
              <p:grpSp>
                <p:nvGrpSpPr>
                  <p:cNvPr id="141" name="Group 120"/>
                  <p:cNvGrpSpPr/>
                  <p:nvPr/>
                </p:nvGrpSpPr>
                <p:grpSpPr>
                  <a:xfrm>
                    <a:off x="4623529" y="3224326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63" name="Group 142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67" name="Arc 14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68" name="Arc 14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64" name="Group 143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65" name="Arc 14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66" name="Arc 14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42" name="Group 121"/>
                  <p:cNvGrpSpPr/>
                  <p:nvPr/>
                </p:nvGrpSpPr>
                <p:grpSpPr>
                  <a:xfrm>
                    <a:off x="4623528" y="3313711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57" name="Group 136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61" name="Arc 140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62" name="Arc 141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58" name="Group 137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59" name="Arc 13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60" name="Arc 13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43" name="Group 122"/>
                  <p:cNvGrpSpPr/>
                  <p:nvPr/>
                </p:nvGrpSpPr>
                <p:grpSpPr>
                  <a:xfrm>
                    <a:off x="4623527" y="3399738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51" name="Group 130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55" name="Arc 134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56" name="Arc 135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52" name="Group 131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53" name="Arc 132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54" name="Arc 133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  <p:grpSp>
                <p:nvGrpSpPr>
                  <p:cNvPr id="144" name="Group 123"/>
                  <p:cNvGrpSpPr/>
                  <p:nvPr/>
                </p:nvGrpSpPr>
                <p:grpSpPr>
                  <a:xfrm>
                    <a:off x="4623525" y="3482407"/>
                    <a:ext cx="47491" cy="136408"/>
                    <a:chOff x="4623529" y="3224326"/>
                    <a:chExt cx="47491" cy="136408"/>
                  </a:xfrm>
                </p:grpSpPr>
                <p:grpSp>
                  <p:nvGrpSpPr>
                    <p:cNvPr id="145" name="Group 124"/>
                    <p:cNvGrpSpPr/>
                    <p:nvPr/>
                  </p:nvGrpSpPr>
                  <p:grpSpPr>
                    <a:xfrm>
                      <a:off x="4623530" y="3224326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49" name="Arc 128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50" name="Arc 129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grpSp>
                  <p:nvGrpSpPr>
                    <p:cNvPr id="146" name="Group 125"/>
                    <p:cNvGrpSpPr/>
                    <p:nvPr/>
                  </p:nvGrpSpPr>
                  <p:grpSpPr>
                    <a:xfrm flipV="1">
                      <a:off x="4623529" y="3267991"/>
                      <a:ext cx="47490" cy="92743"/>
                      <a:chOff x="4623530" y="3224326"/>
                      <a:chExt cx="47490" cy="92743"/>
                    </a:xfrm>
                  </p:grpSpPr>
                  <p:sp>
                    <p:nvSpPr>
                      <p:cNvPr id="147" name="Arc 126"/>
                      <p:cNvSpPr/>
                      <p:nvPr/>
                    </p:nvSpPr>
                    <p:spPr>
                      <a:xfrm flipH="1">
                        <a:off x="4624414" y="3269579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148" name="Arc 127"/>
                      <p:cNvSpPr/>
                      <p:nvPr/>
                    </p:nvSpPr>
                    <p:spPr>
                      <a:xfrm rot="5400000">
                        <a:off x="4624415" y="3223441"/>
                        <a:ext cx="45719" cy="47490"/>
                      </a:xfrm>
                      <a:prstGeom prst="arc">
                        <a:avLst/>
                      </a:prstGeom>
                      <a:ln/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</p:grpSp>
            </p:grpSp>
            <p:cxnSp>
              <p:nvCxnSpPr>
                <p:cNvPr id="140" name="Straight Arrow Connector 119"/>
                <p:cNvCxnSpPr/>
                <p:nvPr/>
              </p:nvCxnSpPr>
              <p:spPr>
                <a:xfrm>
                  <a:off x="4040428" y="2959701"/>
                  <a:ext cx="0" cy="836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21"/>
              <p:cNvGrpSpPr/>
              <p:nvPr/>
            </p:nvGrpSpPr>
            <p:grpSpPr>
              <a:xfrm>
                <a:off x="9885449" y="2979120"/>
                <a:ext cx="47495" cy="394489"/>
                <a:chOff x="4623525" y="3224326"/>
                <a:chExt cx="47495" cy="394489"/>
              </a:xfrm>
            </p:grpSpPr>
            <p:grpSp>
              <p:nvGrpSpPr>
                <p:cNvPr id="108" name="Group 87"/>
                <p:cNvGrpSpPr/>
                <p:nvPr/>
              </p:nvGrpSpPr>
              <p:grpSpPr>
                <a:xfrm>
                  <a:off x="4623529" y="3224326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130" name="Group 109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34" name="Arc 11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5" name="Arc 11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31" name="Group 110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32" name="Arc 111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33" name="Arc 112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09" name="Group 88"/>
                <p:cNvGrpSpPr/>
                <p:nvPr/>
              </p:nvGrpSpPr>
              <p:grpSpPr>
                <a:xfrm>
                  <a:off x="4623528" y="3313711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124" name="Group 103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28" name="Arc 10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9" name="Arc 10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25" name="Group 104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26" name="Arc 10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7" name="Arc 10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0" name="Group 89"/>
                <p:cNvGrpSpPr/>
                <p:nvPr/>
              </p:nvGrpSpPr>
              <p:grpSpPr>
                <a:xfrm>
                  <a:off x="4623527" y="3399738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118" name="Group 97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22" name="Arc 101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3" name="Arc 102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9" name="Group 98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20" name="Arc 99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21" name="Arc 100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111" name="Group 90"/>
                <p:cNvGrpSpPr/>
                <p:nvPr/>
              </p:nvGrpSpPr>
              <p:grpSpPr>
                <a:xfrm>
                  <a:off x="4623525" y="3482407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112" name="Group 91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16" name="Arc 9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7" name="Arc 9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13" name="Group 92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14" name="Arc 9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15" name="Arc 9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3" name="Group 22"/>
              <p:cNvGrpSpPr/>
              <p:nvPr/>
            </p:nvGrpSpPr>
            <p:grpSpPr>
              <a:xfrm>
                <a:off x="9884550" y="2631214"/>
                <a:ext cx="47495" cy="394489"/>
                <a:chOff x="4623525" y="3224326"/>
                <a:chExt cx="47495" cy="394489"/>
              </a:xfrm>
            </p:grpSpPr>
            <p:grpSp>
              <p:nvGrpSpPr>
                <p:cNvPr id="80" name="Group 59"/>
                <p:cNvGrpSpPr/>
                <p:nvPr/>
              </p:nvGrpSpPr>
              <p:grpSpPr>
                <a:xfrm>
                  <a:off x="4623529" y="3224326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102" name="Group 81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06" name="Arc 8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7" name="Arc 8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103" name="Group 82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04" name="Arc 8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5" name="Arc 8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1" name="Group 60"/>
                <p:cNvGrpSpPr/>
                <p:nvPr/>
              </p:nvGrpSpPr>
              <p:grpSpPr>
                <a:xfrm>
                  <a:off x="4623528" y="3313711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96" name="Group 75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100" name="Arc 79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1" name="Arc 80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7" name="Group 76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98" name="Arc 7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9" name="Arc 7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2" name="Group 61"/>
                <p:cNvGrpSpPr/>
                <p:nvPr/>
              </p:nvGrpSpPr>
              <p:grpSpPr>
                <a:xfrm>
                  <a:off x="4623527" y="3399738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90" name="Group 69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94" name="Arc 7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Arc 7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91" name="Group 70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92" name="Arc 71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3" name="Arc 72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83" name="Group 62"/>
                <p:cNvGrpSpPr/>
                <p:nvPr/>
              </p:nvGrpSpPr>
              <p:grpSpPr>
                <a:xfrm>
                  <a:off x="4623525" y="3482407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84" name="Group 63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88" name="Arc 6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9" name="Arc 6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85" name="Group 64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86" name="Arc 6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87" name="Arc 6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4" name="Group 23"/>
              <p:cNvGrpSpPr/>
              <p:nvPr/>
            </p:nvGrpSpPr>
            <p:grpSpPr>
              <a:xfrm>
                <a:off x="9886335" y="3325490"/>
                <a:ext cx="47495" cy="394489"/>
                <a:chOff x="4623525" y="3224326"/>
                <a:chExt cx="47495" cy="394489"/>
              </a:xfrm>
            </p:grpSpPr>
            <p:grpSp>
              <p:nvGrpSpPr>
                <p:cNvPr id="52" name="Group 31"/>
                <p:cNvGrpSpPr/>
                <p:nvPr/>
              </p:nvGrpSpPr>
              <p:grpSpPr>
                <a:xfrm>
                  <a:off x="4623529" y="3224326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74" name="Group 53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78" name="Arc 5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9" name="Arc 5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75" name="Group 54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76" name="Arc 55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7" name="Arc 56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3" name="Group 32"/>
                <p:cNvGrpSpPr/>
                <p:nvPr/>
              </p:nvGrpSpPr>
              <p:grpSpPr>
                <a:xfrm>
                  <a:off x="4623529" y="3313711"/>
                  <a:ext cx="47490" cy="92743"/>
                  <a:chOff x="4623530" y="3224326"/>
                  <a:chExt cx="47490" cy="92743"/>
                </a:xfrm>
              </p:grpSpPr>
              <p:grpSp>
                <p:nvGrpSpPr>
                  <p:cNvPr id="68" name="Group 47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72" name="Arc 51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73" name="Arc 52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70" name="Arc 49"/>
                  <p:cNvSpPr/>
                  <p:nvPr/>
                </p:nvSpPr>
                <p:spPr>
                  <a:xfrm flipH="1" flipV="1">
                    <a:off x="4624414" y="3267991"/>
                    <a:ext cx="45720" cy="47489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4" name="Group 33"/>
                <p:cNvGrpSpPr/>
                <p:nvPr/>
              </p:nvGrpSpPr>
              <p:grpSpPr>
                <a:xfrm>
                  <a:off x="4623527" y="3443403"/>
                  <a:ext cx="47490" cy="92743"/>
                  <a:chOff x="4623529" y="3267991"/>
                  <a:chExt cx="47490" cy="92743"/>
                </a:xfrm>
              </p:grpSpPr>
              <p:sp>
                <p:nvSpPr>
                  <p:cNvPr id="66" name="Arc 45"/>
                  <p:cNvSpPr/>
                  <p:nvPr/>
                </p:nvSpPr>
                <p:spPr>
                  <a:xfrm flipH="1">
                    <a:off x="4624414" y="3269579"/>
                    <a:ext cx="45720" cy="47489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3" name="Group 42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64" name="Arc 43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5" name="Arc 44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grpSp>
              <p:nvGrpSpPr>
                <p:cNvPr id="55" name="Group 34"/>
                <p:cNvGrpSpPr/>
                <p:nvPr/>
              </p:nvGrpSpPr>
              <p:grpSpPr>
                <a:xfrm>
                  <a:off x="4623525" y="3482407"/>
                  <a:ext cx="47491" cy="136408"/>
                  <a:chOff x="4623529" y="3224326"/>
                  <a:chExt cx="47491" cy="136408"/>
                </a:xfrm>
              </p:grpSpPr>
              <p:grpSp>
                <p:nvGrpSpPr>
                  <p:cNvPr id="56" name="Group 35"/>
                  <p:cNvGrpSpPr/>
                  <p:nvPr/>
                </p:nvGrpSpPr>
                <p:grpSpPr>
                  <a:xfrm>
                    <a:off x="4623530" y="3224326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60" name="Arc 39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Arc 40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57" name="Group 36"/>
                  <p:cNvGrpSpPr/>
                  <p:nvPr/>
                </p:nvGrpSpPr>
                <p:grpSpPr>
                  <a:xfrm flipV="1">
                    <a:off x="4623529" y="3267991"/>
                    <a:ext cx="47490" cy="92743"/>
                    <a:chOff x="4623530" y="3224326"/>
                    <a:chExt cx="47490" cy="92743"/>
                  </a:xfrm>
                </p:grpSpPr>
                <p:sp>
                  <p:nvSpPr>
                    <p:cNvPr id="58" name="Arc 37"/>
                    <p:cNvSpPr/>
                    <p:nvPr/>
                  </p:nvSpPr>
                  <p:spPr>
                    <a:xfrm flipH="1">
                      <a:off x="4624414" y="3269579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59" name="Arc 38"/>
                    <p:cNvSpPr/>
                    <p:nvPr/>
                  </p:nvSpPr>
                  <p:spPr>
                    <a:xfrm rot="5400000">
                      <a:off x="4624415" y="3223441"/>
                      <a:ext cx="45719" cy="47490"/>
                    </a:xfrm>
                    <a:prstGeom prst="arc">
                      <a:avLst/>
                    </a:prstGeom>
                    <a:ln/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grpSp>
            <p:nvGrpSpPr>
              <p:cNvPr id="45" name="Group 24"/>
              <p:cNvGrpSpPr/>
              <p:nvPr/>
            </p:nvGrpSpPr>
            <p:grpSpPr>
              <a:xfrm>
                <a:off x="9887293" y="2542551"/>
                <a:ext cx="47491" cy="136408"/>
                <a:chOff x="4623529" y="3224326"/>
                <a:chExt cx="47491" cy="136408"/>
              </a:xfrm>
            </p:grpSpPr>
            <p:grpSp>
              <p:nvGrpSpPr>
                <p:cNvPr id="46" name="Group 25"/>
                <p:cNvGrpSpPr/>
                <p:nvPr/>
              </p:nvGrpSpPr>
              <p:grpSpPr>
                <a:xfrm>
                  <a:off x="4623530" y="3224326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50" name="Arc 29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1" name="Arc 30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7" name="Group 26"/>
                <p:cNvGrpSpPr/>
                <p:nvPr/>
              </p:nvGrpSpPr>
              <p:grpSpPr>
                <a:xfrm flipV="1">
                  <a:off x="4623529" y="3267991"/>
                  <a:ext cx="47490" cy="92743"/>
                  <a:chOff x="4623530" y="3224326"/>
                  <a:chExt cx="47490" cy="92743"/>
                </a:xfrm>
              </p:grpSpPr>
              <p:sp>
                <p:nvSpPr>
                  <p:cNvPr id="48" name="Arc 27"/>
                  <p:cNvSpPr/>
                  <p:nvPr/>
                </p:nvSpPr>
                <p:spPr>
                  <a:xfrm flipH="1">
                    <a:off x="4624414" y="3269579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9" name="Arc 28"/>
                  <p:cNvSpPr/>
                  <p:nvPr/>
                </p:nvSpPr>
                <p:spPr>
                  <a:xfrm rot="5400000">
                    <a:off x="4624415" y="3223441"/>
                    <a:ext cx="45719" cy="47490"/>
                  </a:xfrm>
                  <a:prstGeom prst="arc">
                    <a:avLst/>
                  </a:prstGeom>
                  <a:ln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sp>
          <p:nvSpPr>
            <p:cNvPr id="38" name="Explosion 1 37"/>
            <p:cNvSpPr/>
            <p:nvPr/>
          </p:nvSpPr>
          <p:spPr>
            <a:xfrm>
              <a:off x="9568839" y="4814630"/>
              <a:ext cx="178728" cy="152581"/>
            </a:xfrm>
            <a:prstGeom prst="irregularSeal1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9" name="Explosion 1 38"/>
            <p:cNvSpPr/>
            <p:nvPr/>
          </p:nvSpPr>
          <p:spPr>
            <a:xfrm>
              <a:off x="9688489" y="4378335"/>
              <a:ext cx="178728" cy="152581"/>
            </a:xfrm>
            <a:prstGeom prst="irregularSeal1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0" name="Explosion 1 39"/>
            <p:cNvSpPr/>
            <p:nvPr/>
          </p:nvSpPr>
          <p:spPr>
            <a:xfrm>
              <a:off x="9841789" y="5152191"/>
              <a:ext cx="178728" cy="152581"/>
            </a:xfrm>
            <a:prstGeom prst="irregularSeal1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cxnSp>
        <p:nvCxnSpPr>
          <p:cNvPr id="589" name="Straight Arrow Connector 565"/>
          <p:cNvCxnSpPr/>
          <p:nvPr/>
        </p:nvCxnSpPr>
        <p:spPr>
          <a:xfrm flipV="1">
            <a:off x="6817577" y="922000"/>
            <a:ext cx="318362" cy="666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1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>
            <a:off x="2164127" y="2328303"/>
            <a:ext cx="71650" cy="29659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89598" y="475713"/>
            <a:ext cx="347063" cy="2168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2A9724-150B-71DC-F56B-3FED689A8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788" y="2704045"/>
            <a:ext cx="5062232" cy="18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9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>
                <a:solidFill>
                  <a:schemeClr val="bg1"/>
                </a:solidFill>
              </a:rPr>
              <a:t>26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TRISTAN Detector</a:t>
            </a:r>
            <a:endParaRPr lang="en-US" sz="3200" b="0" noProof="0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Frank Edzards (TUM)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411760" y="267318"/>
            <a:ext cx="4610892" cy="4636867"/>
            <a:chOff x="4322747" y="21692294"/>
            <a:chExt cx="20662154" cy="207785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22747" y="21692294"/>
              <a:ext cx="20662154" cy="20778551"/>
              <a:chOff x="6897195" y="25029839"/>
              <a:chExt cx="16078479" cy="16169055"/>
            </a:xfrm>
          </p:grpSpPr>
          <p:sp>
            <p:nvSpPr>
              <p:cNvPr id="25" name="Sechseck 24"/>
              <p:cNvSpPr/>
              <p:nvPr/>
            </p:nvSpPr>
            <p:spPr bwMode="auto">
              <a:xfrm>
                <a:off x="11850904" y="25029839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Sechseck 25"/>
              <p:cNvSpPr/>
              <p:nvPr/>
            </p:nvSpPr>
            <p:spPr bwMode="auto">
              <a:xfrm>
                <a:off x="6898798" y="2777552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7" name="Sechseck 26"/>
              <p:cNvSpPr/>
              <p:nvPr/>
            </p:nvSpPr>
            <p:spPr bwMode="auto">
              <a:xfrm>
                <a:off x="16872632" y="27700987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8" name="Sechseck 27"/>
              <p:cNvSpPr/>
              <p:nvPr/>
            </p:nvSpPr>
            <p:spPr bwMode="auto">
              <a:xfrm>
                <a:off x="11927256" y="30517685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9" name="Sechseck 28"/>
              <p:cNvSpPr/>
              <p:nvPr/>
            </p:nvSpPr>
            <p:spPr bwMode="auto">
              <a:xfrm>
                <a:off x="6897195" y="33299380"/>
                <a:ext cx="6020217" cy="5189842"/>
              </a:xfrm>
              <a:prstGeom prst="hexagon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0" name="Sechseck 29"/>
              <p:cNvSpPr/>
              <p:nvPr/>
            </p:nvSpPr>
            <p:spPr bwMode="auto">
              <a:xfrm>
                <a:off x="11927256" y="3600905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1" name="Sechseck 30"/>
              <p:cNvSpPr/>
              <p:nvPr/>
            </p:nvSpPr>
            <p:spPr bwMode="auto">
              <a:xfrm>
                <a:off x="16955457" y="33223791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</p:grpSp>
        <p:sp>
          <p:nvSpPr>
            <p:cNvPr id="12" name="Sechseck 11"/>
            <p:cNvSpPr/>
            <p:nvPr/>
          </p:nvSpPr>
          <p:spPr bwMode="auto">
            <a:xfrm>
              <a:off x="4601875" y="2546060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3" name="Sechseck 12"/>
            <p:cNvSpPr/>
            <p:nvPr/>
          </p:nvSpPr>
          <p:spPr bwMode="auto">
            <a:xfrm>
              <a:off x="4603543" y="32543431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4" name="Sechseck 13"/>
            <p:cNvSpPr/>
            <p:nvPr/>
          </p:nvSpPr>
          <p:spPr bwMode="auto">
            <a:xfrm>
              <a:off x="10970509" y="2193292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5" name="Sechseck 14"/>
            <p:cNvSpPr/>
            <p:nvPr/>
          </p:nvSpPr>
          <p:spPr bwMode="auto">
            <a:xfrm>
              <a:off x="11063120" y="28979198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6" name="Sechseck 15"/>
            <p:cNvSpPr/>
            <p:nvPr/>
          </p:nvSpPr>
          <p:spPr bwMode="auto">
            <a:xfrm>
              <a:off x="17418410" y="2536556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3" name="Sechseck 22"/>
            <p:cNvSpPr/>
            <p:nvPr/>
          </p:nvSpPr>
          <p:spPr bwMode="auto">
            <a:xfrm>
              <a:off x="17519149" y="32471445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4" name="Sechseck 23"/>
            <p:cNvSpPr/>
            <p:nvPr/>
          </p:nvSpPr>
          <p:spPr bwMode="auto">
            <a:xfrm>
              <a:off x="11082121" y="3604210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10212" y="1108240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Electrons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10211" y="2664566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Detector module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487154" y="265479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Full system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48682" y="32802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X-rays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911756"/>
            <a:ext cx="1356938" cy="1356938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63" y="614715"/>
            <a:ext cx="1175594" cy="7837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64" y="3125717"/>
            <a:ext cx="968833" cy="82780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13" y="3830460"/>
            <a:ext cx="1139495" cy="88160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2" y="2915793"/>
            <a:ext cx="1444103" cy="82181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487154" y="1079421"/>
            <a:ext cx="12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Sterile              neutrino search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70" y="1506545"/>
            <a:ext cx="1074242" cy="80568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53" y="1409492"/>
            <a:ext cx="1108103" cy="8310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763AD55-D5C1-AAC4-C1E9-CF03B8A84F2C}"/>
              </a:ext>
            </a:extLst>
          </p:cNvPr>
          <p:cNvSpPr txBox="1"/>
          <p:nvPr/>
        </p:nvSpPr>
        <p:spPr>
          <a:xfrm>
            <a:off x="4059715" y="3451095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Monitor spectrometer</a:t>
            </a:r>
          </a:p>
        </p:txBody>
      </p:sp>
    </p:spTree>
    <p:extLst>
      <p:ext uri="{BB962C8B-B14F-4D97-AF65-F5344CB8AC3E}">
        <p14:creationId xmlns:p14="http://schemas.microsoft.com/office/powerpoint/2010/main" val="2119502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AD204B-44D8-B167-14FB-61F98AD04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4814" r="24013" b="3402"/>
          <a:stretch/>
        </p:blipFill>
        <p:spPr>
          <a:xfrm>
            <a:off x="313671" y="645570"/>
            <a:ext cx="2169766" cy="216976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2555776" y="411510"/>
            <a:ext cx="6588224" cy="424847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1115616" y="3545895"/>
            <a:ext cx="1563152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166 px SDD with integrated JFET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071245BC-B552-3F42-9346-E34B5A206DCD}"/>
              </a:ext>
            </a:extLst>
          </p:cNvPr>
          <p:cNvSpPr txBox="1"/>
          <p:nvPr/>
        </p:nvSpPr>
        <p:spPr>
          <a:xfrm>
            <a:off x="4632663" y="459675"/>
            <a:ext cx="1664913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Ettore ASICs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(below cap)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FEE0AA18-AB2C-6D49-B5B0-766F50281714}"/>
              </a:ext>
            </a:extLst>
          </p:cNvPr>
          <p:cNvSpPr txBox="1"/>
          <p:nvPr/>
        </p:nvSpPr>
        <p:spPr>
          <a:xfrm>
            <a:off x="3875738" y="4338506"/>
            <a:ext cx="2245440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Silicon carbide (CeSiC)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cooling link</a:t>
            </a: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EDB46E98-A78B-3A46-AD99-6A1D9568582F}"/>
              </a:ext>
            </a:extLst>
          </p:cNvPr>
          <p:cNvSpPr txBox="1"/>
          <p:nvPr/>
        </p:nvSpPr>
        <p:spPr>
          <a:xfrm>
            <a:off x="6993397" y="3300624"/>
            <a:ext cx="2043099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Copper cooling and holding structure</a:t>
            </a: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9ED04930-BB71-E043-95F9-D15210022FF8}"/>
              </a:ext>
            </a:extLst>
          </p:cNvPr>
          <p:cNvSpPr txBox="1"/>
          <p:nvPr/>
        </p:nvSpPr>
        <p:spPr>
          <a:xfrm>
            <a:off x="5237940" y="3695121"/>
            <a:ext cx="2557028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Rigid flex PCB                          (signal and power lines)</a:t>
            </a:r>
          </a:p>
        </p:txBody>
      </p:sp>
      <p:cxnSp>
        <p:nvCxnSpPr>
          <p:cNvPr id="38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5465120" y="982895"/>
            <a:ext cx="448596" cy="747559"/>
          </a:xfrm>
          <a:prstGeom prst="straightConnector1">
            <a:avLst/>
          </a:prstGeom>
          <a:ln w="19050">
            <a:solidFill>
              <a:srgbClr val="0070C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 flipV="1">
            <a:off x="4509301" y="3853773"/>
            <a:ext cx="291141" cy="501113"/>
          </a:xfrm>
          <a:prstGeom prst="straightConnector1">
            <a:avLst/>
          </a:prstGeom>
          <a:ln w="19050">
            <a:solidFill>
              <a:srgbClr val="0070C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2678768" y="3198426"/>
            <a:ext cx="909484" cy="609079"/>
          </a:xfrm>
          <a:prstGeom prst="straightConnector1">
            <a:avLst/>
          </a:prstGeom>
          <a:ln w="19050">
            <a:solidFill>
              <a:srgbClr val="0070C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 flipV="1">
            <a:off x="7132008" y="2653041"/>
            <a:ext cx="382610" cy="658550"/>
          </a:xfrm>
          <a:prstGeom prst="straightConnector1">
            <a:avLst/>
          </a:prstGeom>
          <a:ln w="19050">
            <a:solidFill>
              <a:srgbClr val="0070C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module</a:t>
            </a:r>
            <a:endParaRPr lang="en-US" sz="3200" b="0" noProof="0" dirty="0"/>
          </a:p>
        </p:txBody>
      </p:sp>
      <p:cxnSp>
        <p:nvCxnSpPr>
          <p:cNvPr id="40" name="Gerade Verbindung mit Pfeil 39"/>
          <p:cNvCxnSpPr/>
          <p:nvPr/>
        </p:nvCxnSpPr>
        <p:spPr>
          <a:xfrm flipV="1">
            <a:off x="2715071" y="1618215"/>
            <a:ext cx="488777" cy="1364101"/>
          </a:xfrm>
          <a:prstGeom prst="straightConnector1">
            <a:avLst/>
          </a:prstGeom>
          <a:ln w="12700">
            <a:solidFill>
              <a:srgbClr val="0070C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 rot="17362625">
            <a:off x="2444097" y="2075286"/>
            <a:ext cx="790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40 </a:t>
            </a:r>
            <a:r>
              <a:rPr lang="en-US" sz="1400" dirty="0">
                <a:solidFill>
                  <a:srgbClr val="0070C0"/>
                </a:solidFill>
                <a:latin typeface="Palatino Linotype" panose="02040502050505030304" pitchFamily="18" charset="0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</a:t>
            </a:r>
          </a:p>
        </p:txBody>
      </p:sp>
      <p:sp>
        <p:nvSpPr>
          <p:cNvPr id="3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flipH="1" flipV="1">
            <a:off x="3363143" y="1569813"/>
            <a:ext cx="1250483" cy="1834204"/>
          </a:xfrm>
          <a:prstGeom prst="straightConnector1">
            <a:avLst/>
          </a:prstGeom>
          <a:ln w="12700">
            <a:solidFill>
              <a:srgbClr val="0070C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 rot="3348761">
            <a:off x="3808721" y="2357438"/>
            <a:ext cx="740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38 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2" b="89881" l="8185" r="84970">
                        <a14:foregroundMark x1="24058" y1="79398" x2="24058" y2="79398"/>
                        <a14:foregroundMark x1="34970" y1="37335" x2="34970" y2="37335"/>
                        <a14:foregroundMark x1="14162" y1="43882" x2="14162" y2="43882"/>
                        <a14:foregroundMark x1="14608" y1="44974" x2="14608" y2="44974"/>
                        <a14:foregroundMark x1="13790" y1="48016" x2="13790" y2="48016"/>
                        <a14:foregroundMark x1="14063" y1="46925" x2="14063" y2="46925"/>
                        <a14:foregroundMark x1="38517" y1="33829" x2="38517" y2="33829"/>
                        <a14:foregroundMark x1="40427" y1="32606" x2="40427" y2="32606"/>
                        <a14:foregroundMark x1="42336" y1="31382" x2="42336" y2="31382"/>
                        <a14:foregroundMark x1="41344" y1="31746" x2="41344" y2="31746"/>
                        <a14:foregroundMark x1="44519" y1="30060" x2="44519" y2="30060"/>
                        <a14:foregroundMark x1="45610" y1="29696" x2="45610" y2="29696"/>
                        <a14:foregroundMark x1="46602" y1="29200" x2="46602" y2="29200"/>
                        <a14:foregroundMark x1="47148" y1="28737" x2="47148" y2="28737"/>
                        <a14:foregroundMark x1="72520" y1="23016" x2="72520" y2="23016"/>
                        <a14:foregroundMark x1="79514" y1="25463" x2="79514" y2="25463"/>
                        <a14:foregroundMark x1="39435" y1="33102" x2="39435" y2="33102"/>
                        <a14:foregroundMark x1="19420" y1="47652" x2="19420" y2="47652"/>
                        <a14:foregroundMark x1="15327" y1="45933" x2="15327" y2="45933"/>
                        <a14:foregroundMark x1="15154" y1="45569" x2="15154" y2="45569"/>
                        <a14:foregroundMark x1="50694" y1="28241" x2="50694" y2="28241"/>
                        <a14:foregroundMark x1="26339" y1="81448" x2="26339" y2="81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99" t="43565" r="59731" b="54824"/>
          <a:stretch/>
        </p:blipFill>
        <p:spPr>
          <a:xfrm rot="399255">
            <a:off x="4808435" y="1813060"/>
            <a:ext cx="161925" cy="110490"/>
          </a:xfrm>
          <a:prstGeom prst="ellipse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2" b="89881" l="8185" r="84970">
                        <a14:foregroundMark x1="24058" y1="79398" x2="24058" y2="79398"/>
                        <a14:foregroundMark x1="34970" y1="37335" x2="34970" y2="37335"/>
                        <a14:foregroundMark x1="14162" y1="43882" x2="14162" y2="43882"/>
                        <a14:foregroundMark x1="14608" y1="44974" x2="14608" y2="44974"/>
                        <a14:foregroundMark x1="13790" y1="48016" x2="13790" y2="48016"/>
                        <a14:foregroundMark x1="14063" y1="46925" x2="14063" y2="46925"/>
                        <a14:foregroundMark x1="38517" y1="33829" x2="38517" y2="33829"/>
                        <a14:foregroundMark x1="40427" y1="32606" x2="40427" y2="32606"/>
                        <a14:foregroundMark x1="42336" y1="31382" x2="42336" y2="31382"/>
                        <a14:foregroundMark x1="41344" y1="31746" x2="41344" y2="31746"/>
                        <a14:foregroundMark x1="44519" y1="30060" x2="44519" y2="30060"/>
                        <a14:foregroundMark x1="45610" y1="29696" x2="45610" y2="29696"/>
                        <a14:foregroundMark x1="46602" y1="29200" x2="46602" y2="29200"/>
                        <a14:foregroundMark x1="47148" y1="28737" x2="47148" y2="28737"/>
                        <a14:foregroundMark x1="72520" y1="23016" x2="72520" y2="23016"/>
                        <a14:foregroundMark x1="79514" y1="25463" x2="79514" y2="25463"/>
                        <a14:foregroundMark x1="39435" y1="33102" x2="39435" y2="33102"/>
                        <a14:foregroundMark x1="19420" y1="47652" x2="19420" y2="47652"/>
                        <a14:foregroundMark x1="15327" y1="45933" x2="15327" y2="45933"/>
                        <a14:foregroundMark x1="15154" y1="45569" x2="15154" y2="45569"/>
                        <a14:foregroundMark x1="50694" y1="28241" x2="50694" y2="28241"/>
                        <a14:foregroundMark x1="26339" y1="81448" x2="26339" y2="81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99" t="43565" r="59731" b="54824"/>
          <a:stretch/>
        </p:blipFill>
        <p:spPr>
          <a:xfrm rot="463708">
            <a:off x="4889397" y="2317906"/>
            <a:ext cx="161925" cy="110490"/>
          </a:xfrm>
          <a:prstGeom prst="ellipse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2" b="89881" l="8185" r="84970">
                        <a14:foregroundMark x1="24058" y1="79398" x2="24058" y2="79398"/>
                        <a14:foregroundMark x1="34970" y1="37335" x2="34970" y2="37335"/>
                        <a14:foregroundMark x1="14162" y1="43882" x2="14162" y2="43882"/>
                        <a14:foregroundMark x1="14608" y1="44974" x2="14608" y2="44974"/>
                        <a14:foregroundMark x1="13790" y1="48016" x2="13790" y2="48016"/>
                        <a14:foregroundMark x1="14063" y1="46925" x2="14063" y2="46925"/>
                        <a14:foregroundMark x1="38517" y1="33829" x2="38517" y2="33829"/>
                        <a14:foregroundMark x1="40427" y1="32606" x2="40427" y2="32606"/>
                        <a14:foregroundMark x1="42336" y1="31382" x2="42336" y2="31382"/>
                        <a14:foregroundMark x1="41344" y1="31746" x2="41344" y2="31746"/>
                        <a14:foregroundMark x1="44519" y1="30060" x2="44519" y2="30060"/>
                        <a14:foregroundMark x1="45610" y1="29696" x2="45610" y2="29696"/>
                        <a14:foregroundMark x1="46602" y1="29200" x2="46602" y2="29200"/>
                        <a14:foregroundMark x1="47148" y1="28737" x2="47148" y2="28737"/>
                        <a14:foregroundMark x1="72520" y1="23016" x2="72520" y2="23016"/>
                        <a14:foregroundMark x1="79514" y1="25463" x2="79514" y2="25463"/>
                        <a14:foregroundMark x1="39435" y1="33102" x2="39435" y2="33102"/>
                        <a14:foregroundMark x1="19420" y1="47652" x2="19420" y2="47652"/>
                        <a14:foregroundMark x1="15327" y1="45933" x2="15327" y2="45933"/>
                        <a14:foregroundMark x1="15154" y1="45569" x2="15154" y2="45569"/>
                        <a14:foregroundMark x1="50694" y1="28241" x2="50694" y2="28241"/>
                        <a14:foregroundMark x1="26339" y1="81448" x2="26339" y2="81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99" t="43565" r="59731" b="54824"/>
          <a:stretch/>
        </p:blipFill>
        <p:spPr>
          <a:xfrm>
            <a:off x="5531159" y="2747500"/>
            <a:ext cx="161925" cy="110490"/>
          </a:xfrm>
          <a:prstGeom prst="ellipse">
            <a:avLst/>
          </a:prstGeom>
        </p:spPr>
      </p:pic>
      <p:cxnSp>
        <p:nvCxnSpPr>
          <p:cNvPr id="22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 flipV="1">
            <a:off x="5765423" y="2780958"/>
            <a:ext cx="513773" cy="884309"/>
          </a:xfrm>
          <a:prstGeom prst="straightConnector1">
            <a:avLst/>
          </a:prstGeom>
          <a:ln w="19050">
            <a:solidFill>
              <a:srgbClr val="0070C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9C7327A3-FB11-E3B5-0E1D-F4FCA0A89380}"/>
              </a:ext>
            </a:extLst>
          </p:cNvPr>
          <p:cNvSpPr/>
          <p:nvPr/>
        </p:nvSpPr>
        <p:spPr>
          <a:xfrm>
            <a:off x="877575" y="968133"/>
            <a:ext cx="1515582" cy="1214238"/>
          </a:xfrm>
          <a:custGeom>
            <a:avLst/>
            <a:gdLst>
              <a:gd name="connsiteX0" fmla="*/ 0 w 360040"/>
              <a:gd name="connsiteY0" fmla="*/ 0 h 576064"/>
              <a:gd name="connsiteX1" fmla="*/ 360040 w 360040"/>
              <a:gd name="connsiteY1" fmla="*/ 0 h 576064"/>
              <a:gd name="connsiteX2" fmla="*/ 360040 w 360040"/>
              <a:gd name="connsiteY2" fmla="*/ 576064 h 576064"/>
              <a:gd name="connsiteX3" fmla="*/ 0 w 360040"/>
              <a:gd name="connsiteY3" fmla="*/ 576064 h 576064"/>
              <a:gd name="connsiteX4" fmla="*/ 0 w 360040"/>
              <a:gd name="connsiteY4" fmla="*/ 0 h 576064"/>
              <a:gd name="connsiteX0" fmla="*/ 0 w 360040"/>
              <a:gd name="connsiteY0" fmla="*/ 0 h 576064"/>
              <a:gd name="connsiteX1" fmla="*/ 319559 w 360040"/>
              <a:gd name="connsiteY1" fmla="*/ 154782 h 576064"/>
              <a:gd name="connsiteX2" fmla="*/ 360040 w 360040"/>
              <a:gd name="connsiteY2" fmla="*/ 576064 h 576064"/>
              <a:gd name="connsiteX3" fmla="*/ 0 w 360040"/>
              <a:gd name="connsiteY3" fmla="*/ 576064 h 576064"/>
              <a:gd name="connsiteX4" fmla="*/ 0 w 360040"/>
              <a:gd name="connsiteY4" fmla="*/ 0 h 576064"/>
              <a:gd name="connsiteX0" fmla="*/ 0 w 360040"/>
              <a:gd name="connsiteY0" fmla="*/ 0 h 576064"/>
              <a:gd name="connsiteX1" fmla="*/ 319559 w 360040"/>
              <a:gd name="connsiteY1" fmla="*/ 154782 h 576064"/>
              <a:gd name="connsiteX2" fmla="*/ 360040 w 360040"/>
              <a:gd name="connsiteY2" fmla="*/ 576064 h 576064"/>
              <a:gd name="connsiteX3" fmla="*/ 2381 w 360040"/>
              <a:gd name="connsiteY3" fmla="*/ 397470 h 576064"/>
              <a:gd name="connsiteX4" fmla="*/ 0 w 360040"/>
              <a:gd name="connsiteY4" fmla="*/ 0 h 576064"/>
              <a:gd name="connsiteX0" fmla="*/ 0 w 319559"/>
              <a:gd name="connsiteY0" fmla="*/ 0 h 502245"/>
              <a:gd name="connsiteX1" fmla="*/ 319559 w 319559"/>
              <a:gd name="connsiteY1" fmla="*/ 154782 h 502245"/>
              <a:gd name="connsiteX2" fmla="*/ 310034 w 319559"/>
              <a:gd name="connsiteY2" fmla="*/ 502245 h 502245"/>
              <a:gd name="connsiteX3" fmla="*/ 2381 w 319559"/>
              <a:gd name="connsiteY3" fmla="*/ 397470 h 502245"/>
              <a:gd name="connsiteX4" fmla="*/ 0 w 319559"/>
              <a:gd name="connsiteY4" fmla="*/ 0 h 502245"/>
              <a:gd name="connsiteX0" fmla="*/ 0 w 319559"/>
              <a:gd name="connsiteY0" fmla="*/ 0 h 542726"/>
              <a:gd name="connsiteX1" fmla="*/ 319559 w 319559"/>
              <a:gd name="connsiteY1" fmla="*/ 154782 h 542726"/>
              <a:gd name="connsiteX2" fmla="*/ 302890 w 319559"/>
              <a:gd name="connsiteY2" fmla="*/ 542726 h 542726"/>
              <a:gd name="connsiteX3" fmla="*/ 2381 w 319559"/>
              <a:gd name="connsiteY3" fmla="*/ 397470 h 542726"/>
              <a:gd name="connsiteX4" fmla="*/ 0 w 319559"/>
              <a:gd name="connsiteY4" fmla="*/ 0 h 542726"/>
              <a:gd name="connsiteX0" fmla="*/ 11940 w 331499"/>
              <a:gd name="connsiteY0" fmla="*/ 0 h 542726"/>
              <a:gd name="connsiteX1" fmla="*/ 331499 w 331499"/>
              <a:gd name="connsiteY1" fmla="*/ 154782 h 542726"/>
              <a:gd name="connsiteX2" fmla="*/ 314830 w 331499"/>
              <a:gd name="connsiteY2" fmla="*/ 542726 h 542726"/>
              <a:gd name="connsiteX3" fmla="*/ 33 w 331499"/>
              <a:gd name="connsiteY3" fmla="*/ 395089 h 542726"/>
              <a:gd name="connsiteX4" fmla="*/ 11940 w 331499"/>
              <a:gd name="connsiteY4" fmla="*/ 0 h 542726"/>
              <a:gd name="connsiteX0" fmla="*/ 11940 w 331499"/>
              <a:gd name="connsiteY0" fmla="*/ 0 h 547489"/>
              <a:gd name="connsiteX1" fmla="*/ 331499 w 331499"/>
              <a:gd name="connsiteY1" fmla="*/ 154782 h 547489"/>
              <a:gd name="connsiteX2" fmla="*/ 329117 w 331499"/>
              <a:gd name="connsiteY2" fmla="*/ 547489 h 547489"/>
              <a:gd name="connsiteX3" fmla="*/ 33 w 331499"/>
              <a:gd name="connsiteY3" fmla="*/ 395089 h 547489"/>
              <a:gd name="connsiteX4" fmla="*/ 11940 w 331499"/>
              <a:gd name="connsiteY4" fmla="*/ 0 h 547489"/>
              <a:gd name="connsiteX0" fmla="*/ 2488 w 322047"/>
              <a:gd name="connsiteY0" fmla="*/ 0 h 547489"/>
              <a:gd name="connsiteX1" fmla="*/ 322047 w 322047"/>
              <a:gd name="connsiteY1" fmla="*/ 154782 h 547489"/>
              <a:gd name="connsiteX2" fmla="*/ 319665 w 322047"/>
              <a:gd name="connsiteY2" fmla="*/ 547489 h 547489"/>
              <a:gd name="connsiteX3" fmla="*/ 106 w 322047"/>
              <a:gd name="connsiteY3" fmla="*/ 395089 h 547489"/>
              <a:gd name="connsiteX4" fmla="*/ 2488 w 322047"/>
              <a:gd name="connsiteY4" fmla="*/ 0 h 547489"/>
              <a:gd name="connsiteX0" fmla="*/ 2488 w 322047"/>
              <a:gd name="connsiteY0" fmla="*/ 0 h 547489"/>
              <a:gd name="connsiteX1" fmla="*/ 322047 w 322047"/>
              <a:gd name="connsiteY1" fmla="*/ 154782 h 547489"/>
              <a:gd name="connsiteX2" fmla="*/ 319665 w 322047"/>
              <a:gd name="connsiteY2" fmla="*/ 547489 h 547489"/>
              <a:gd name="connsiteX3" fmla="*/ 106 w 322047"/>
              <a:gd name="connsiteY3" fmla="*/ 395089 h 547489"/>
              <a:gd name="connsiteX4" fmla="*/ 2488 w 322047"/>
              <a:gd name="connsiteY4" fmla="*/ 0 h 547489"/>
              <a:gd name="connsiteX0" fmla="*/ 4832 w 322010"/>
              <a:gd name="connsiteY0" fmla="*/ 0 h 561777"/>
              <a:gd name="connsiteX1" fmla="*/ 322010 w 322010"/>
              <a:gd name="connsiteY1" fmla="*/ 169070 h 561777"/>
              <a:gd name="connsiteX2" fmla="*/ 319628 w 322010"/>
              <a:gd name="connsiteY2" fmla="*/ 561777 h 561777"/>
              <a:gd name="connsiteX3" fmla="*/ 69 w 322010"/>
              <a:gd name="connsiteY3" fmla="*/ 409377 h 561777"/>
              <a:gd name="connsiteX4" fmla="*/ 4832 w 322010"/>
              <a:gd name="connsiteY4" fmla="*/ 0 h 561777"/>
              <a:gd name="connsiteX0" fmla="*/ 4832 w 324391"/>
              <a:gd name="connsiteY0" fmla="*/ 0 h 578446"/>
              <a:gd name="connsiteX1" fmla="*/ 322010 w 324391"/>
              <a:gd name="connsiteY1" fmla="*/ 169070 h 578446"/>
              <a:gd name="connsiteX2" fmla="*/ 324391 w 324391"/>
              <a:gd name="connsiteY2" fmla="*/ 578446 h 578446"/>
              <a:gd name="connsiteX3" fmla="*/ 69 w 324391"/>
              <a:gd name="connsiteY3" fmla="*/ 409377 h 578446"/>
              <a:gd name="connsiteX4" fmla="*/ 4832 w 324391"/>
              <a:gd name="connsiteY4" fmla="*/ 0 h 578446"/>
              <a:gd name="connsiteX0" fmla="*/ 4832 w 333957"/>
              <a:gd name="connsiteY0" fmla="*/ 0 h 578446"/>
              <a:gd name="connsiteX1" fmla="*/ 333917 w 333957"/>
              <a:gd name="connsiteY1" fmla="*/ 169070 h 578446"/>
              <a:gd name="connsiteX2" fmla="*/ 324391 w 333957"/>
              <a:gd name="connsiteY2" fmla="*/ 578446 h 578446"/>
              <a:gd name="connsiteX3" fmla="*/ 69 w 333957"/>
              <a:gd name="connsiteY3" fmla="*/ 409377 h 578446"/>
              <a:gd name="connsiteX4" fmla="*/ 4832 w 333957"/>
              <a:gd name="connsiteY4" fmla="*/ 0 h 578446"/>
              <a:gd name="connsiteX0" fmla="*/ 4832 w 324391"/>
              <a:gd name="connsiteY0" fmla="*/ 0 h 578446"/>
              <a:gd name="connsiteX1" fmla="*/ 317248 w 324391"/>
              <a:gd name="connsiteY1" fmla="*/ 169070 h 578446"/>
              <a:gd name="connsiteX2" fmla="*/ 324391 w 324391"/>
              <a:gd name="connsiteY2" fmla="*/ 578446 h 578446"/>
              <a:gd name="connsiteX3" fmla="*/ 69 w 324391"/>
              <a:gd name="connsiteY3" fmla="*/ 409377 h 578446"/>
              <a:gd name="connsiteX4" fmla="*/ 4832 w 324391"/>
              <a:gd name="connsiteY4" fmla="*/ 0 h 578446"/>
              <a:gd name="connsiteX0" fmla="*/ 4832 w 345881"/>
              <a:gd name="connsiteY0" fmla="*/ 0 h 578446"/>
              <a:gd name="connsiteX1" fmla="*/ 317248 w 345881"/>
              <a:gd name="connsiteY1" fmla="*/ 169070 h 578446"/>
              <a:gd name="connsiteX2" fmla="*/ 315502 w 345881"/>
              <a:gd name="connsiteY2" fmla="*/ 174866 h 578446"/>
              <a:gd name="connsiteX3" fmla="*/ 324391 w 345881"/>
              <a:gd name="connsiteY3" fmla="*/ 578446 h 578446"/>
              <a:gd name="connsiteX4" fmla="*/ 69 w 345881"/>
              <a:gd name="connsiteY4" fmla="*/ 409377 h 578446"/>
              <a:gd name="connsiteX5" fmla="*/ 4832 w 345881"/>
              <a:gd name="connsiteY5" fmla="*/ 0 h 578446"/>
              <a:gd name="connsiteX0" fmla="*/ 4832 w 1434690"/>
              <a:gd name="connsiteY0" fmla="*/ 387378 h 965824"/>
              <a:gd name="connsiteX1" fmla="*/ 317248 w 1434690"/>
              <a:gd name="connsiteY1" fmla="*/ 556448 h 965824"/>
              <a:gd name="connsiteX2" fmla="*/ 1434689 w 1434690"/>
              <a:gd name="connsiteY2" fmla="*/ 5031 h 965824"/>
              <a:gd name="connsiteX3" fmla="*/ 324391 w 1434690"/>
              <a:gd name="connsiteY3" fmla="*/ 965824 h 965824"/>
              <a:gd name="connsiteX4" fmla="*/ 69 w 1434690"/>
              <a:gd name="connsiteY4" fmla="*/ 796755 h 965824"/>
              <a:gd name="connsiteX5" fmla="*/ 4832 w 1434690"/>
              <a:gd name="connsiteY5" fmla="*/ 387378 h 965824"/>
              <a:gd name="connsiteX0" fmla="*/ 4832 w 1439452"/>
              <a:gd name="connsiteY0" fmla="*/ 408658 h 987104"/>
              <a:gd name="connsiteX1" fmla="*/ 317248 w 1439452"/>
              <a:gd name="connsiteY1" fmla="*/ 577728 h 987104"/>
              <a:gd name="connsiteX2" fmla="*/ 1439452 w 1439452"/>
              <a:gd name="connsiteY2" fmla="*/ 4880 h 987104"/>
              <a:gd name="connsiteX3" fmla="*/ 324391 w 1439452"/>
              <a:gd name="connsiteY3" fmla="*/ 987104 h 987104"/>
              <a:gd name="connsiteX4" fmla="*/ 69 w 1439452"/>
              <a:gd name="connsiteY4" fmla="*/ 818035 h 987104"/>
              <a:gd name="connsiteX5" fmla="*/ 4832 w 1439452"/>
              <a:gd name="connsiteY5" fmla="*/ 408658 h 987104"/>
              <a:gd name="connsiteX0" fmla="*/ 4832 w 1451358"/>
              <a:gd name="connsiteY0" fmla="*/ 408658 h 987104"/>
              <a:gd name="connsiteX1" fmla="*/ 317248 w 1451358"/>
              <a:gd name="connsiteY1" fmla="*/ 577728 h 987104"/>
              <a:gd name="connsiteX2" fmla="*/ 1451358 w 1451358"/>
              <a:gd name="connsiteY2" fmla="*/ 4880 h 987104"/>
              <a:gd name="connsiteX3" fmla="*/ 324391 w 1451358"/>
              <a:gd name="connsiteY3" fmla="*/ 987104 h 987104"/>
              <a:gd name="connsiteX4" fmla="*/ 69 w 1451358"/>
              <a:gd name="connsiteY4" fmla="*/ 818035 h 987104"/>
              <a:gd name="connsiteX5" fmla="*/ 4832 w 1451358"/>
              <a:gd name="connsiteY5" fmla="*/ 408658 h 987104"/>
              <a:gd name="connsiteX0" fmla="*/ 4832 w 1596728"/>
              <a:gd name="connsiteY0" fmla="*/ 508857 h 1087303"/>
              <a:gd name="connsiteX1" fmla="*/ 317248 w 1596728"/>
              <a:gd name="connsiteY1" fmla="*/ 677927 h 1087303"/>
              <a:gd name="connsiteX2" fmla="*/ 1451358 w 1596728"/>
              <a:gd name="connsiteY2" fmla="*/ 105079 h 1087303"/>
              <a:gd name="connsiteX3" fmla="*/ 1458501 w 1596728"/>
              <a:gd name="connsiteY3" fmla="*/ 95554 h 1087303"/>
              <a:gd name="connsiteX4" fmla="*/ 324391 w 1596728"/>
              <a:gd name="connsiteY4" fmla="*/ 1087303 h 1087303"/>
              <a:gd name="connsiteX5" fmla="*/ 69 w 1596728"/>
              <a:gd name="connsiteY5" fmla="*/ 918234 h 1087303"/>
              <a:gd name="connsiteX6" fmla="*/ 4832 w 1596728"/>
              <a:gd name="connsiteY6" fmla="*/ 508857 h 1087303"/>
              <a:gd name="connsiteX0" fmla="*/ 4832 w 1597952"/>
              <a:gd name="connsiteY0" fmla="*/ 424765 h 1003211"/>
              <a:gd name="connsiteX1" fmla="*/ 317248 w 1597952"/>
              <a:gd name="connsiteY1" fmla="*/ 593835 h 1003211"/>
              <a:gd name="connsiteX2" fmla="*/ 1451358 w 1597952"/>
              <a:gd name="connsiteY2" fmla="*/ 20987 h 1003211"/>
              <a:gd name="connsiteX3" fmla="*/ 1460882 w 1597952"/>
              <a:gd name="connsiteY3" fmla="*/ 349599 h 1003211"/>
              <a:gd name="connsiteX4" fmla="*/ 324391 w 1597952"/>
              <a:gd name="connsiteY4" fmla="*/ 1003211 h 1003211"/>
              <a:gd name="connsiteX5" fmla="*/ 69 w 1597952"/>
              <a:gd name="connsiteY5" fmla="*/ 834142 h 1003211"/>
              <a:gd name="connsiteX6" fmla="*/ 4832 w 1597952"/>
              <a:gd name="connsiteY6" fmla="*/ 424765 h 1003211"/>
              <a:gd name="connsiteX0" fmla="*/ 4832 w 1538369"/>
              <a:gd name="connsiteY0" fmla="*/ 426990 h 1005436"/>
              <a:gd name="connsiteX1" fmla="*/ 317248 w 1538369"/>
              <a:gd name="connsiteY1" fmla="*/ 596060 h 1005436"/>
              <a:gd name="connsiteX2" fmla="*/ 1451358 w 1538369"/>
              <a:gd name="connsiteY2" fmla="*/ 23212 h 1005436"/>
              <a:gd name="connsiteX3" fmla="*/ 1460882 w 1538369"/>
              <a:gd name="connsiteY3" fmla="*/ 351824 h 1005436"/>
              <a:gd name="connsiteX4" fmla="*/ 324391 w 1538369"/>
              <a:gd name="connsiteY4" fmla="*/ 1005436 h 1005436"/>
              <a:gd name="connsiteX5" fmla="*/ 69 w 1538369"/>
              <a:gd name="connsiteY5" fmla="*/ 836367 h 1005436"/>
              <a:gd name="connsiteX6" fmla="*/ 4832 w 1538369"/>
              <a:gd name="connsiteY6" fmla="*/ 426990 h 1005436"/>
              <a:gd name="connsiteX0" fmla="*/ 4832 w 1538369"/>
              <a:gd name="connsiteY0" fmla="*/ 426990 h 1005436"/>
              <a:gd name="connsiteX1" fmla="*/ 317248 w 1538369"/>
              <a:gd name="connsiteY1" fmla="*/ 596060 h 1005436"/>
              <a:gd name="connsiteX2" fmla="*/ 1451358 w 1538369"/>
              <a:gd name="connsiteY2" fmla="*/ 23212 h 1005436"/>
              <a:gd name="connsiteX3" fmla="*/ 1460882 w 1538369"/>
              <a:gd name="connsiteY3" fmla="*/ 351824 h 1005436"/>
              <a:gd name="connsiteX4" fmla="*/ 324391 w 1538369"/>
              <a:gd name="connsiteY4" fmla="*/ 1005436 h 1005436"/>
              <a:gd name="connsiteX5" fmla="*/ 69 w 1538369"/>
              <a:gd name="connsiteY5" fmla="*/ 836367 h 1005436"/>
              <a:gd name="connsiteX6" fmla="*/ 4832 w 1538369"/>
              <a:gd name="connsiteY6" fmla="*/ 426990 h 1005436"/>
              <a:gd name="connsiteX0" fmla="*/ 4832 w 1462187"/>
              <a:gd name="connsiteY0" fmla="*/ 403778 h 982224"/>
              <a:gd name="connsiteX1" fmla="*/ 317248 w 1462187"/>
              <a:gd name="connsiteY1" fmla="*/ 572848 h 982224"/>
              <a:gd name="connsiteX2" fmla="*/ 1451358 w 1462187"/>
              <a:gd name="connsiteY2" fmla="*/ 0 h 982224"/>
              <a:gd name="connsiteX3" fmla="*/ 1460882 w 1462187"/>
              <a:gd name="connsiteY3" fmla="*/ 328612 h 982224"/>
              <a:gd name="connsiteX4" fmla="*/ 324391 w 1462187"/>
              <a:gd name="connsiteY4" fmla="*/ 982224 h 982224"/>
              <a:gd name="connsiteX5" fmla="*/ 69 w 1462187"/>
              <a:gd name="connsiteY5" fmla="*/ 813155 h 982224"/>
              <a:gd name="connsiteX6" fmla="*/ 4832 w 1462187"/>
              <a:gd name="connsiteY6" fmla="*/ 403778 h 982224"/>
              <a:gd name="connsiteX0" fmla="*/ 4832 w 1495268"/>
              <a:gd name="connsiteY0" fmla="*/ 413303 h 991749"/>
              <a:gd name="connsiteX1" fmla="*/ 317248 w 1495268"/>
              <a:gd name="connsiteY1" fmla="*/ 582373 h 991749"/>
              <a:gd name="connsiteX2" fmla="*/ 1491840 w 1495268"/>
              <a:gd name="connsiteY2" fmla="*/ 0 h 991749"/>
              <a:gd name="connsiteX3" fmla="*/ 1460882 w 1495268"/>
              <a:gd name="connsiteY3" fmla="*/ 338137 h 991749"/>
              <a:gd name="connsiteX4" fmla="*/ 324391 w 1495268"/>
              <a:gd name="connsiteY4" fmla="*/ 991749 h 991749"/>
              <a:gd name="connsiteX5" fmla="*/ 69 w 1495268"/>
              <a:gd name="connsiteY5" fmla="*/ 822680 h 991749"/>
              <a:gd name="connsiteX6" fmla="*/ 4832 w 1495268"/>
              <a:gd name="connsiteY6" fmla="*/ 413303 h 991749"/>
              <a:gd name="connsiteX0" fmla="*/ 4832 w 1502668"/>
              <a:gd name="connsiteY0" fmla="*/ 413303 h 991749"/>
              <a:gd name="connsiteX1" fmla="*/ 317248 w 1502668"/>
              <a:gd name="connsiteY1" fmla="*/ 582373 h 991749"/>
              <a:gd name="connsiteX2" fmla="*/ 1491840 w 1502668"/>
              <a:gd name="connsiteY2" fmla="*/ 0 h 991749"/>
              <a:gd name="connsiteX3" fmla="*/ 1501363 w 1502668"/>
              <a:gd name="connsiteY3" fmla="*/ 314325 h 991749"/>
              <a:gd name="connsiteX4" fmla="*/ 324391 w 1502668"/>
              <a:gd name="connsiteY4" fmla="*/ 991749 h 991749"/>
              <a:gd name="connsiteX5" fmla="*/ 69 w 1502668"/>
              <a:gd name="connsiteY5" fmla="*/ 822680 h 991749"/>
              <a:gd name="connsiteX6" fmla="*/ 4832 w 1502668"/>
              <a:gd name="connsiteY6" fmla="*/ 413303 h 991749"/>
              <a:gd name="connsiteX0" fmla="*/ 4832 w 1504661"/>
              <a:gd name="connsiteY0" fmla="*/ 413303 h 991749"/>
              <a:gd name="connsiteX1" fmla="*/ 317248 w 1504661"/>
              <a:gd name="connsiteY1" fmla="*/ 582373 h 991749"/>
              <a:gd name="connsiteX2" fmla="*/ 1491840 w 1504661"/>
              <a:gd name="connsiteY2" fmla="*/ 0 h 991749"/>
              <a:gd name="connsiteX3" fmla="*/ 1501363 w 1504661"/>
              <a:gd name="connsiteY3" fmla="*/ 314325 h 991749"/>
              <a:gd name="connsiteX4" fmla="*/ 324391 w 1504661"/>
              <a:gd name="connsiteY4" fmla="*/ 991749 h 991749"/>
              <a:gd name="connsiteX5" fmla="*/ 69 w 1504661"/>
              <a:gd name="connsiteY5" fmla="*/ 822680 h 991749"/>
              <a:gd name="connsiteX6" fmla="*/ 4832 w 1504661"/>
              <a:gd name="connsiteY6" fmla="*/ 413303 h 991749"/>
              <a:gd name="connsiteX0" fmla="*/ 4832 w 1520979"/>
              <a:gd name="connsiteY0" fmla="*/ 437116 h 1015562"/>
              <a:gd name="connsiteX1" fmla="*/ 317248 w 1520979"/>
              <a:gd name="connsiteY1" fmla="*/ 606186 h 1015562"/>
              <a:gd name="connsiteX2" fmla="*/ 1515652 w 1520979"/>
              <a:gd name="connsiteY2" fmla="*/ 0 h 1015562"/>
              <a:gd name="connsiteX3" fmla="*/ 1501363 w 1520979"/>
              <a:gd name="connsiteY3" fmla="*/ 338138 h 1015562"/>
              <a:gd name="connsiteX4" fmla="*/ 324391 w 1520979"/>
              <a:gd name="connsiteY4" fmla="*/ 1015562 h 1015562"/>
              <a:gd name="connsiteX5" fmla="*/ 69 w 1520979"/>
              <a:gd name="connsiteY5" fmla="*/ 846493 h 1015562"/>
              <a:gd name="connsiteX6" fmla="*/ 4832 w 1520979"/>
              <a:gd name="connsiteY6" fmla="*/ 437116 h 1015562"/>
              <a:gd name="connsiteX0" fmla="*/ 4832 w 1516507"/>
              <a:gd name="connsiteY0" fmla="*/ 437116 h 1015562"/>
              <a:gd name="connsiteX1" fmla="*/ 317248 w 1516507"/>
              <a:gd name="connsiteY1" fmla="*/ 606186 h 1015562"/>
              <a:gd name="connsiteX2" fmla="*/ 1515652 w 1516507"/>
              <a:gd name="connsiteY2" fmla="*/ 0 h 1015562"/>
              <a:gd name="connsiteX3" fmla="*/ 1501363 w 1516507"/>
              <a:gd name="connsiteY3" fmla="*/ 338138 h 1015562"/>
              <a:gd name="connsiteX4" fmla="*/ 324391 w 1516507"/>
              <a:gd name="connsiteY4" fmla="*/ 1015562 h 1015562"/>
              <a:gd name="connsiteX5" fmla="*/ 69 w 1516507"/>
              <a:gd name="connsiteY5" fmla="*/ 846493 h 1015562"/>
              <a:gd name="connsiteX6" fmla="*/ 4832 w 1516507"/>
              <a:gd name="connsiteY6" fmla="*/ 437116 h 1015562"/>
              <a:gd name="connsiteX0" fmla="*/ 4832 w 1518042"/>
              <a:gd name="connsiteY0" fmla="*/ 437116 h 1015562"/>
              <a:gd name="connsiteX1" fmla="*/ 317248 w 1518042"/>
              <a:gd name="connsiteY1" fmla="*/ 606186 h 1015562"/>
              <a:gd name="connsiteX2" fmla="*/ 1515652 w 1518042"/>
              <a:gd name="connsiteY2" fmla="*/ 0 h 1015562"/>
              <a:gd name="connsiteX3" fmla="*/ 1513270 w 1518042"/>
              <a:gd name="connsiteY3" fmla="*/ 328613 h 1015562"/>
              <a:gd name="connsiteX4" fmla="*/ 324391 w 1518042"/>
              <a:gd name="connsiteY4" fmla="*/ 1015562 h 1015562"/>
              <a:gd name="connsiteX5" fmla="*/ 69 w 1518042"/>
              <a:gd name="connsiteY5" fmla="*/ 846493 h 1015562"/>
              <a:gd name="connsiteX6" fmla="*/ 4832 w 1518042"/>
              <a:gd name="connsiteY6" fmla="*/ 437116 h 1015562"/>
              <a:gd name="connsiteX0" fmla="*/ 4832 w 1518042"/>
              <a:gd name="connsiteY0" fmla="*/ 437116 h 1015562"/>
              <a:gd name="connsiteX1" fmla="*/ 317248 w 1518042"/>
              <a:gd name="connsiteY1" fmla="*/ 606186 h 1015562"/>
              <a:gd name="connsiteX2" fmla="*/ 1515652 w 1518042"/>
              <a:gd name="connsiteY2" fmla="*/ 0 h 1015562"/>
              <a:gd name="connsiteX3" fmla="*/ 1513270 w 1518042"/>
              <a:gd name="connsiteY3" fmla="*/ 328613 h 1015562"/>
              <a:gd name="connsiteX4" fmla="*/ 324391 w 1518042"/>
              <a:gd name="connsiteY4" fmla="*/ 1015562 h 1015562"/>
              <a:gd name="connsiteX5" fmla="*/ 69 w 1518042"/>
              <a:gd name="connsiteY5" fmla="*/ 846493 h 1015562"/>
              <a:gd name="connsiteX6" fmla="*/ 4832 w 1518042"/>
              <a:gd name="connsiteY6" fmla="*/ 437116 h 1015562"/>
              <a:gd name="connsiteX0" fmla="*/ 4832 w 1518042"/>
              <a:gd name="connsiteY0" fmla="*/ 446641 h 1025087"/>
              <a:gd name="connsiteX1" fmla="*/ 317248 w 1518042"/>
              <a:gd name="connsiteY1" fmla="*/ 615711 h 1025087"/>
              <a:gd name="connsiteX2" fmla="*/ 1515652 w 1518042"/>
              <a:gd name="connsiteY2" fmla="*/ 0 h 1025087"/>
              <a:gd name="connsiteX3" fmla="*/ 1513270 w 1518042"/>
              <a:gd name="connsiteY3" fmla="*/ 338138 h 1025087"/>
              <a:gd name="connsiteX4" fmla="*/ 324391 w 1518042"/>
              <a:gd name="connsiteY4" fmla="*/ 1025087 h 1025087"/>
              <a:gd name="connsiteX5" fmla="*/ 69 w 1518042"/>
              <a:gd name="connsiteY5" fmla="*/ 856018 h 1025087"/>
              <a:gd name="connsiteX6" fmla="*/ 4832 w 1518042"/>
              <a:gd name="connsiteY6" fmla="*/ 446641 h 1025087"/>
              <a:gd name="connsiteX0" fmla="*/ 4832 w 1518042"/>
              <a:gd name="connsiteY0" fmla="*/ 446641 h 1025087"/>
              <a:gd name="connsiteX1" fmla="*/ 317248 w 1518042"/>
              <a:gd name="connsiteY1" fmla="*/ 615711 h 1025087"/>
              <a:gd name="connsiteX2" fmla="*/ 1515652 w 1518042"/>
              <a:gd name="connsiteY2" fmla="*/ 0 h 1025087"/>
              <a:gd name="connsiteX3" fmla="*/ 1513270 w 1518042"/>
              <a:gd name="connsiteY3" fmla="*/ 338138 h 1025087"/>
              <a:gd name="connsiteX4" fmla="*/ 324391 w 1518042"/>
              <a:gd name="connsiteY4" fmla="*/ 1025087 h 1025087"/>
              <a:gd name="connsiteX5" fmla="*/ 69 w 1518042"/>
              <a:gd name="connsiteY5" fmla="*/ 856018 h 1025087"/>
              <a:gd name="connsiteX6" fmla="*/ 4832 w 1518042"/>
              <a:gd name="connsiteY6" fmla="*/ 446641 h 1025087"/>
              <a:gd name="connsiteX0" fmla="*/ 4832 w 1518042"/>
              <a:gd name="connsiteY0" fmla="*/ 446641 h 1025087"/>
              <a:gd name="connsiteX1" fmla="*/ 317248 w 1518042"/>
              <a:gd name="connsiteY1" fmla="*/ 615711 h 1025087"/>
              <a:gd name="connsiteX2" fmla="*/ 1515652 w 1518042"/>
              <a:gd name="connsiteY2" fmla="*/ 0 h 1025087"/>
              <a:gd name="connsiteX3" fmla="*/ 1513270 w 1518042"/>
              <a:gd name="connsiteY3" fmla="*/ 338138 h 1025087"/>
              <a:gd name="connsiteX4" fmla="*/ 324391 w 1518042"/>
              <a:gd name="connsiteY4" fmla="*/ 1025087 h 1025087"/>
              <a:gd name="connsiteX5" fmla="*/ 69 w 1518042"/>
              <a:gd name="connsiteY5" fmla="*/ 856018 h 1025087"/>
              <a:gd name="connsiteX6" fmla="*/ 4832 w 1518042"/>
              <a:gd name="connsiteY6" fmla="*/ 446641 h 1025087"/>
              <a:gd name="connsiteX0" fmla="*/ 4832 w 1518042"/>
              <a:gd name="connsiteY0" fmla="*/ 446641 h 1025087"/>
              <a:gd name="connsiteX1" fmla="*/ 322011 w 1518042"/>
              <a:gd name="connsiteY1" fmla="*/ 625236 h 1025087"/>
              <a:gd name="connsiteX2" fmla="*/ 1515652 w 1518042"/>
              <a:gd name="connsiteY2" fmla="*/ 0 h 1025087"/>
              <a:gd name="connsiteX3" fmla="*/ 1513270 w 1518042"/>
              <a:gd name="connsiteY3" fmla="*/ 338138 h 1025087"/>
              <a:gd name="connsiteX4" fmla="*/ 324391 w 1518042"/>
              <a:gd name="connsiteY4" fmla="*/ 1025087 h 1025087"/>
              <a:gd name="connsiteX5" fmla="*/ 69 w 1518042"/>
              <a:gd name="connsiteY5" fmla="*/ 856018 h 1025087"/>
              <a:gd name="connsiteX6" fmla="*/ 4832 w 1518042"/>
              <a:gd name="connsiteY6" fmla="*/ 446641 h 1025087"/>
              <a:gd name="connsiteX0" fmla="*/ 4832 w 1515661"/>
              <a:gd name="connsiteY0" fmla="*/ 465691 h 1044137"/>
              <a:gd name="connsiteX1" fmla="*/ 322011 w 1515661"/>
              <a:gd name="connsiteY1" fmla="*/ 644286 h 1044137"/>
              <a:gd name="connsiteX2" fmla="*/ 1510889 w 1515661"/>
              <a:gd name="connsiteY2" fmla="*/ 0 h 1044137"/>
              <a:gd name="connsiteX3" fmla="*/ 1513270 w 1515661"/>
              <a:gd name="connsiteY3" fmla="*/ 357188 h 1044137"/>
              <a:gd name="connsiteX4" fmla="*/ 324391 w 1515661"/>
              <a:gd name="connsiteY4" fmla="*/ 1044137 h 1044137"/>
              <a:gd name="connsiteX5" fmla="*/ 69 w 1515661"/>
              <a:gd name="connsiteY5" fmla="*/ 875068 h 1044137"/>
              <a:gd name="connsiteX6" fmla="*/ 4832 w 1515661"/>
              <a:gd name="connsiteY6" fmla="*/ 465691 h 1044137"/>
              <a:gd name="connsiteX0" fmla="*/ 4832 w 1515661"/>
              <a:gd name="connsiteY0" fmla="*/ 465691 h 1044137"/>
              <a:gd name="connsiteX1" fmla="*/ 322011 w 1515661"/>
              <a:gd name="connsiteY1" fmla="*/ 644286 h 1044137"/>
              <a:gd name="connsiteX2" fmla="*/ 1510889 w 1515661"/>
              <a:gd name="connsiteY2" fmla="*/ 0 h 1044137"/>
              <a:gd name="connsiteX3" fmla="*/ 1513270 w 1515661"/>
              <a:gd name="connsiteY3" fmla="*/ 357188 h 1044137"/>
              <a:gd name="connsiteX4" fmla="*/ 324391 w 1515661"/>
              <a:gd name="connsiteY4" fmla="*/ 1044137 h 1044137"/>
              <a:gd name="connsiteX5" fmla="*/ 69 w 1515661"/>
              <a:gd name="connsiteY5" fmla="*/ 875068 h 1044137"/>
              <a:gd name="connsiteX6" fmla="*/ 4832 w 1515661"/>
              <a:gd name="connsiteY6" fmla="*/ 465691 h 1044137"/>
              <a:gd name="connsiteX0" fmla="*/ 4832 w 1514745"/>
              <a:gd name="connsiteY0" fmla="*/ 465691 h 1044137"/>
              <a:gd name="connsiteX1" fmla="*/ 322011 w 1514745"/>
              <a:gd name="connsiteY1" fmla="*/ 644286 h 1044137"/>
              <a:gd name="connsiteX2" fmla="*/ 1510889 w 1514745"/>
              <a:gd name="connsiteY2" fmla="*/ 0 h 1044137"/>
              <a:gd name="connsiteX3" fmla="*/ 1513270 w 1514745"/>
              <a:gd name="connsiteY3" fmla="*/ 357188 h 1044137"/>
              <a:gd name="connsiteX4" fmla="*/ 324391 w 1514745"/>
              <a:gd name="connsiteY4" fmla="*/ 1044137 h 1044137"/>
              <a:gd name="connsiteX5" fmla="*/ 69 w 1514745"/>
              <a:gd name="connsiteY5" fmla="*/ 875068 h 1044137"/>
              <a:gd name="connsiteX6" fmla="*/ 4832 w 1514745"/>
              <a:gd name="connsiteY6" fmla="*/ 465691 h 1044137"/>
              <a:gd name="connsiteX0" fmla="*/ 4832 w 1515755"/>
              <a:gd name="connsiteY0" fmla="*/ 465691 h 1044137"/>
              <a:gd name="connsiteX1" fmla="*/ 322011 w 1515755"/>
              <a:gd name="connsiteY1" fmla="*/ 644286 h 1044137"/>
              <a:gd name="connsiteX2" fmla="*/ 1510889 w 1515755"/>
              <a:gd name="connsiteY2" fmla="*/ 0 h 1044137"/>
              <a:gd name="connsiteX3" fmla="*/ 1513270 w 1515755"/>
              <a:gd name="connsiteY3" fmla="*/ 357188 h 1044137"/>
              <a:gd name="connsiteX4" fmla="*/ 324391 w 1515755"/>
              <a:gd name="connsiteY4" fmla="*/ 1044137 h 1044137"/>
              <a:gd name="connsiteX5" fmla="*/ 69 w 1515755"/>
              <a:gd name="connsiteY5" fmla="*/ 875068 h 1044137"/>
              <a:gd name="connsiteX6" fmla="*/ 4832 w 1515755"/>
              <a:gd name="connsiteY6" fmla="*/ 465691 h 1044137"/>
              <a:gd name="connsiteX0" fmla="*/ 4832 w 1512230"/>
              <a:gd name="connsiteY0" fmla="*/ 465691 h 1044137"/>
              <a:gd name="connsiteX1" fmla="*/ 322011 w 1512230"/>
              <a:gd name="connsiteY1" fmla="*/ 644286 h 1044137"/>
              <a:gd name="connsiteX2" fmla="*/ 1510889 w 1512230"/>
              <a:gd name="connsiteY2" fmla="*/ 0 h 1044137"/>
              <a:gd name="connsiteX3" fmla="*/ 1508507 w 1512230"/>
              <a:gd name="connsiteY3" fmla="*/ 361951 h 1044137"/>
              <a:gd name="connsiteX4" fmla="*/ 324391 w 1512230"/>
              <a:gd name="connsiteY4" fmla="*/ 1044137 h 1044137"/>
              <a:gd name="connsiteX5" fmla="*/ 69 w 1512230"/>
              <a:gd name="connsiteY5" fmla="*/ 875068 h 1044137"/>
              <a:gd name="connsiteX6" fmla="*/ 4832 w 1512230"/>
              <a:gd name="connsiteY6" fmla="*/ 465691 h 1044137"/>
              <a:gd name="connsiteX0" fmla="*/ 4832 w 1510889"/>
              <a:gd name="connsiteY0" fmla="*/ 465691 h 1044137"/>
              <a:gd name="connsiteX1" fmla="*/ 322011 w 1510889"/>
              <a:gd name="connsiteY1" fmla="*/ 644286 h 1044137"/>
              <a:gd name="connsiteX2" fmla="*/ 1510889 w 1510889"/>
              <a:gd name="connsiteY2" fmla="*/ 0 h 1044137"/>
              <a:gd name="connsiteX3" fmla="*/ 1508507 w 1510889"/>
              <a:gd name="connsiteY3" fmla="*/ 361951 h 1044137"/>
              <a:gd name="connsiteX4" fmla="*/ 324391 w 1510889"/>
              <a:gd name="connsiteY4" fmla="*/ 1044137 h 1044137"/>
              <a:gd name="connsiteX5" fmla="*/ 69 w 1510889"/>
              <a:gd name="connsiteY5" fmla="*/ 875068 h 1044137"/>
              <a:gd name="connsiteX6" fmla="*/ 4832 w 1510889"/>
              <a:gd name="connsiteY6" fmla="*/ 465691 h 1044137"/>
              <a:gd name="connsiteX0" fmla="*/ 4832 w 1513270"/>
              <a:gd name="connsiteY0" fmla="*/ 465691 h 1044137"/>
              <a:gd name="connsiteX1" fmla="*/ 322011 w 1513270"/>
              <a:gd name="connsiteY1" fmla="*/ 644286 h 1044137"/>
              <a:gd name="connsiteX2" fmla="*/ 1510889 w 1513270"/>
              <a:gd name="connsiteY2" fmla="*/ 0 h 1044137"/>
              <a:gd name="connsiteX3" fmla="*/ 1513270 w 1513270"/>
              <a:gd name="connsiteY3" fmla="*/ 357188 h 1044137"/>
              <a:gd name="connsiteX4" fmla="*/ 324391 w 1513270"/>
              <a:gd name="connsiteY4" fmla="*/ 1044137 h 1044137"/>
              <a:gd name="connsiteX5" fmla="*/ 69 w 1513270"/>
              <a:gd name="connsiteY5" fmla="*/ 875068 h 1044137"/>
              <a:gd name="connsiteX6" fmla="*/ 4832 w 1513270"/>
              <a:gd name="connsiteY6" fmla="*/ 465691 h 1044137"/>
              <a:gd name="connsiteX0" fmla="*/ 4832 w 1513270"/>
              <a:gd name="connsiteY0" fmla="*/ 465691 h 1044137"/>
              <a:gd name="connsiteX1" fmla="*/ 5938 w 1513270"/>
              <a:gd name="connsiteY1" fmla="*/ 466729 h 1044137"/>
              <a:gd name="connsiteX2" fmla="*/ 322011 w 1513270"/>
              <a:gd name="connsiteY2" fmla="*/ 644286 h 1044137"/>
              <a:gd name="connsiteX3" fmla="*/ 1510889 w 1513270"/>
              <a:gd name="connsiteY3" fmla="*/ 0 h 1044137"/>
              <a:gd name="connsiteX4" fmla="*/ 1513270 w 1513270"/>
              <a:gd name="connsiteY4" fmla="*/ 357188 h 1044137"/>
              <a:gd name="connsiteX5" fmla="*/ 324391 w 1513270"/>
              <a:gd name="connsiteY5" fmla="*/ 1044137 h 1044137"/>
              <a:gd name="connsiteX6" fmla="*/ 69 w 1513270"/>
              <a:gd name="connsiteY6" fmla="*/ 875068 h 1044137"/>
              <a:gd name="connsiteX7" fmla="*/ 4832 w 1513270"/>
              <a:gd name="connsiteY7" fmla="*/ 465691 h 1044137"/>
              <a:gd name="connsiteX0" fmla="*/ 4832 w 1513270"/>
              <a:gd name="connsiteY0" fmla="*/ 465691 h 1044137"/>
              <a:gd name="connsiteX1" fmla="*/ 5938 w 1513270"/>
              <a:gd name="connsiteY1" fmla="*/ 466729 h 1044137"/>
              <a:gd name="connsiteX2" fmla="*/ 322011 w 1513270"/>
              <a:gd name="connsiteY2" fmla="*/ 644286 h 1044137"/>
              <a:gd name="connsiteX3" fmla="*/ 317882 w 1513270"/>
              <a:gd name="connsiteY3" fmla="*/ 645322 h 1044137"/>
              <a:gd name="connsiteX4" fmla="*/ 1510889 w 1513270"/>
              <a:gd name="connsiteY4" fmla="*/ 0 h 1044137"/>
              <a:gd name="connsiteX5" fmla="*/ 1513270 w 1513270"/>
              <a:gd name="connsiteY5" fmla="*/ 357188 h 1044137"/>
              <a:gd name="connsiteX6" fmla="*/ 324391 w 1513270"/>
              <a:gd name="connsiteY6" fmla="*/ 1044137 h 1044137"/>
              <a:gd name="connsiteX7" fmla="*/ 69 w 1513270"/>
              <a:gd name="connsiteY7" fmla="*/ 875068 h 1044137"/>
              <a:gd name="connsiteX8" fmla="*/ 4832 w 1513270"/>
              <a:gd name="connsiteY8" fmla="*/ 465691 h 1044137"/>
              <a:gd name="connsiteX0" fmla="*/ 4832 w 1513270"/>
              <a:gd name="connsiteY0" fmla="*/ 620942 h 1199388"/>
              <a:gd name="connsiteX1" fmla="*/ 5938 w 1513270"/>
              <a:gd name="connsiteY1" fmla="*/ 621980 h 1199388"/>
              <a:gd name="connsiteX2" fmla="*/ 322011 w 1513270"/>
              <a:gd name="connsiteY2" fmla="*/ 799537 h 1199388"/>
              <a:gd name="connsiteX3" fmla="*/ 1234663 w 1513270"/>
              <a:gd name="connsiteY3" fmla="*/ 24285 h 1199388"/>
              <a:gd name="connsiteX4" fmla="*/ 1510889 w 1513270"/>
              <a:gd name="connsiteY4" fmla="*/ 155251 h 1199388"/>
              <a:gd name="connsiteX5" fmla="*/ 1513270 w 1513270"/>
              <a:gd name="connsiteY5" fmla="*/ 512439 h 1199388"/>
              <a:gd name="connsiteX6" fmla="*/ 324391 w 1513270"/>
              <a:gd name="connsiteY6" fmla="*/ 1199388 h 1199388"/>
              <a:gd name="connsiteX7" fmla="*/ 69 w 1513270"/>
              <a:gd name="connsiteY7" fmla="*/ 1030319 h 1199388"/>
              <a:gd name="connsiteX8" fmla="*/ 4832 w 1513270"/>
              <a:gd name="connsiteY8" fmla="*/ 620942 h 1199388"/>
              <a:gd name="connsiteX0" fmla="*/ 4832 w 1513270"/>
              <a:gd name="connsiteY0" fmla="*/ 620942 h 1199388"/>
              <a:gd name="connsiteX1" fmla="*/ 5938 w 1513270"/>
              <a:gd name="connsiteY1" fmla="*/ 621980 h 1199388"/>
              <a:gd name="connsiteX2" fmla="*/ 1155449 w 1513270"/>
              <a:gd name="connsiteY2" fmla="*/ 16106 h 1199388"/>
              <a:gd name="connsiteX3" fmla="*/ 1234663 w 1513270"/>
              <a:gd name="connsiteY3" fmla="*/ 24285 h 1199388"/>
              <a:gd name="connsiteX4" fmla="*/ 1510889 w 1513270"/>
              <a:gd name="connsiteY4" fmla="*/ 155251 h 1199388"/>
              <a:gd name="connsiteX5" fmla="*/ 1513270 w 1513270"/>
              <a:gd name="connsiteY5" fmla="*/ 512439 h 1199388"/>
              <a:gd name="connsiteX6" fmla="*/ 324391 w 1513270"/>
              <a:gd name="connsiteY6" fmla="*/ 1199388 h 1199388"/>
              <a:gd name="connsiteX7" fmla="*/ 69 w 1513270"/>
              <a:gd name="connsiteY7" fmla="*/ 1030319 h 1199388"/>
              <a:gd name="connsiteX8" fmla="*/ 4832 w 1513270"/>
              <a:gd name="connsiteY8" fmla="*/ 620942 h 1199388"/>
              <a:gd name="connsiteX0" fmla="*/ 4832 w 1559562"/>
              <a:gd name="connsiteY0" fmla="*/ 604836 h 1183282"/>
              <a:gd name="connsiteX1" fmla="*/ 5938 w 1559562"/>
              <a:gd name="connsiteY1" fmla="*/ 605874 h 1183282"/>
              <a:gd name="connsiteX2" fmla="*/ 1155449 w 1559562"/>
              <a:gd name="connsiteY2" fmla="*/ 0 h 1183282"/>
              <a:gd name="connsiteX3" fmla="*/ 1501363 w 1559562"/>
              <a:gd name="connsiteY3" fmla="*/ 141529 h 1183282"/>
              <a:gd name="connsiteX4" fmla="*/ 1510889 w 1559562"/>
              <a:gd name="connsiteY4" fmla="*/ 139145 h 1183282"/>
              <a:gd name="connsiteX5" fmla="*/ 1513270 w 1559562"/>
              <a:gd name="connsiteY5" fmla="*/ 496333 h 1183282"/>
              <a:gd name="connsiteX6" fmla="*/ 324391 w 1559562"/>
              <a:gd name="connsiteY6" fmla="*/ 1183282 h 1183282"/>
              <a:gd name="connsiteX7" fmla="*/ 69 w 1559562"/>
              <a:gd name="connsiteY7" fmla="*/ 1014213 h 1183282"/>
              <a:gd name="connsiteX8" fmla="*/ 4832 w 1559562"/>
              <a:gd name="connsiteY8" fmla="*/ 604836 h 1183282"/>
              <a:gd name="connsiteX0" fmla="*/ 4832 w 1611438"/>
              <a:gd name="connsiteY0" fmla="*/ 604836 h 1183282"/>
              <a:gd name="connsiteX1" fmla="*/ 5938 w 1611438"/>
              <a:gd name="connsiteY1" fmla="*/ 605874 h 1183282"/>
              <a:gd name="connsiteX2" fmla="*/ 1155449 w 1611438"/>
              <a:gd name="connsiteY2" fmla="*/ 0 h 1183282"/>
              <a:gd name="connsiteX3" fmla="*/ 1501363 w 1611438"/>
              <a:gd name="connsiteY3" fmla="*/ 141529 h 1183282"/>
              <a:gd name="connsiteX4" fmla="*/ 1513270 w 1611438"/>
              <a:gd name="connsiteY4" fmla="*/ 496333 h 1183282"/>
              <a:gd name="connsiteX5" fmla="*/ 324391 w 1611438"/>
              <a:gd name="connsiteY5" fmla="*/ 1183282 h 1183282"/>
              <a:gd name="connsiteX6" fmla="*/ 69 w 1611438"/>
              <a:gd name="connsiteY6" fmla="*/ 1014213 h 1183282"/>
              <a:gd name="connsiteX7" fmla="*/ 4832 w 1611438"/>
              <a:gd name="connsiteY7" fmla="*/ 604836 h 1183282"/>
              <a:gd name="connsiteX0" fmla="*/ 4832 w 1628528"/>
              <a:gd name="connsiteY0" fmla="*/ 604836 h 1183282"/>
              <a:gd name="connsiteX1" fmla="*/ 5938 w 1628528"/>
              <a:gd name="connsiteY1" fmla="*/ 605874 h 1183282"/>
              <a:gd name="connsiteX2" fmla="*/ 1155449 w 1628528"/>
              <a:gd name="connsiteY2" fmla="*/ 0 h 1183282"/>
              <a:gd name="connsiteX3" fmla="*/ 1548988 w 1628528"/>
              <a:gd name="connsiteY3" fmla="*/ 267735 h 1183282"/>
              <a:gd name="connsiteX4" fmla="*/ 1513270 w 1628528"/>
              <a:gd name="connsiteY4" fmla="*/ 496333 h 1183282"/>
              <a:gd name="connsiteX5" fmla="*/ 324391 w 1628528"/>
              <a:gd name="connsiteY5" fmla="*/ 1183282 h 1183282"/>
              <a:gd name="connsiteX6" fmla="*/ 69 w 1628528"/>
              <a:gd name="connsiteY6" fmla="*/ 1014213 h 1183282"/>
              <a:gd name="connsiteX7" fmla="*/ 4832 w 1628528"/>
              <a:gd name="connsiteY7" fmla="*/ 604836 h 1183282"/>
              <a:gd name="connsiteX0" fmla="*/ 4832 w 1612753"/>
              <a:gd name="connsiteY0" fmla="*/ 604836 h 1183282"/>
              <a:gd name="connsiteX1" fmla="*/ 5938 w 1612753"/>
              <a:gd name="connsiteY1" fmla="*/ 605874 h 1183282"/>
              <a:gd name="connsiteX2" fmla="*/ 1155449 w 1612753"/>
              <a:gd name="connsiteY2" fmla="*/ 0 h 1183282"/>
              <a:gd name="connsiteX3" fmla="*/ 1548988 w 1612753"/>
              <a:gd name="connsiteY3" fmla="*/ 267735 h 1183282"/>
              <a:gd name="connsiteX4" fmla="*/ 1513270 w 1612753"/>
              <a:gd name="connsiteY4" fmla="*/ 496333 h 1183282"/>
              <a:gd name="connsiteX5" fmla="*/ 324391 w 1612753"/>
              <a:gd name="connsiteY5" fmla="*/ 1183282 h 1183282"/>
              <a:gd name="connsiteX6" fmla="*/ 69 w 1612753"/>
              <a:gd name="connsiteY6" fmla="*/ 1014213 h 1183282"/>
              <a:gd name="connsiteX7" fmla="*/ 4832 w 1612753"/>
              <a:gd name="connsiteY7" fmla="*/ 604836 h 1183282"/>
              <a:gd name="connsiteX0" fmla="*/ 4832 w 1600213"/>
              <a:gd name="connsiteY0" fmla="*/ 604836 h 1183282"/>
              <a:gd name="connsiteX1" fmla="*/ 5938 w 1600213"/>
              <a:gd name="connsiteY1" fmla="*/ 605874 h 1183282"/>
              <a:gd name="connsiteX2" fmla="*/ 1155449 w 1600213"/>
              <a:gd name="connsiteY2" fmla="*/ 0 h 1183282"/>
              <a:gd name="connsiteX3" fmla="*/ 1506125 w 1600213"/>
              <a:gd name="connsiteY3" fmla="*/ 220110 h 1183282"/>
              <a:gd name="connsiteX4" fmla="*/ 1513270 w 1600213"/>
              <a:gd name="connsiteY4" fmla="*/ 496333 h 1183282"/>
              <a:gd name="connsiteX5" fmla="*/ 324391 w 1600213"/>
              <a:gd name="connsiteY5" fmla="*/ 1183282 h 1183282"/>
              <a:gd name="connsiteX6" fmla="*/ 69 w 1600213"/>
              <a:gd name="connsiteY6" fmla="*/ 1014213 h 1183282"/>
              <a:gd name="connsiteX7" fmla="*/ 4832 w 1600213"/>
              <a:gd name="connsiteY7" fmla="*/ 604836 h 1183282"/>
              <a:gd name="connsiteX0" fmla="*/ 4832 w 1513270"/>
              <a:gd name="connsiteY0" fmla="*/ 604836 h 1183282"/>
              <a:gd name="connsiteX1" fmla="*/ 5938 w 1513270"/>
              <a:gd name="connsiteY1" fmla="*/ 605874 h 1183282"/>
              <a:gd name="connsiteX2" fmla="*/ 1155449 w 1513270"/>
              <a:gd name="connsiteY2" fmla="*/ 0 h 1183282"/>
              <a:gd name="connsiteX3" fmla="*/ 1506125 w 1513270"/>
              <a:gd name="connsiteY3" fmla="*/ 220110 h 1183282"/>
              <a:gd name="connsiteX4" fmla="*/ 1513270 w 1513270"/>
              <a:gd name="connsiteY4" fmla="*/ 496333 h 1183282"/>
              <a:gd name="connsiteX5" fmla="*/ 324391 w 1513270"/>
              <a:gd name="connsiteY5" fmla="*/ 1183282 h 1183282"/>
              <a:gd name="connsiteX6" fmla="*/ 69 w 1513270"/>
              <a:gd name="connsiteY6" fmla="*/ 1014213 h 1183282"/>
              <a:gd name="connsiteX7" fmla="*/ 4832 w 1513270"/>
              <a:gd name="connsiteY7" fmla="*/ 604836 h 1183282"/>
              <a:gd name="connsiteX0" fmla="*/ 4832 w 1521978"/>
              <a:gd name="connsiteY0" fmla="*/ 604836 h 1183282"/>
              <a:gd name="connsiteX1" fmla="*/ 5938 w 1521978"/>
              <a:gd name="connsiteY1" fmla="*/ 605874 h 1183282"/>
              <a:gd name="connsiteX2" fmla="*/ 1155449 w 1521978"/>
              <a:gd name="connsiteY2" fmla="*/ 0 h 1183282"/>
              <a:gd name="connsiteX3" fmla="*/ 1520413 w 1521978"/>
              <a:gd name="connsiteY3" fmla="*/ 208204 h 1183282"/>
              <a:gd name="connsiteX4" fmla="*/ 1513270 w 1521978"/>
              <a:gd name="connsiteY4" fmla="*/ 496333 h 1183282"/>
              <a:gd name="connsiteX5" fmla="*/ 324391 w 1521978"/>
              <a:gd name="connsiteY5" fmla="*/ 1183282 h 1183282"/>
              <a:gd name="connsiteX6" fmla="*/ 69 w 1521978"/>
              <a:gd name="connsiteY6" fmla="*/ 1014213 h 1183282"/>
              <a:gd name="connsiteX7" fmla="*/ 4832 w 1521978"/>
              <a:gd name="connsiteY7" fmla="*/ 604836 h 1183282"/>
              <a:gd name="connsiteX0" fmla="*/ 4832 w 1521978"/>
              <a:gd name="connsiteY0" fmla="*/ 604836 h 1183282"/>
              <a:gd name="connsiteX1" fmla="*/ 5938 w 1521978"/>
              <a:gd name="connsiteY1" fmla="*/ 605874 h 1183282"/>
              <a:gd name="connsiteX2" fmla="*/ 1155449 w 1521978"/>
              <a:gd name="connsiteY2" fmla="*/ 0 h 1183282"/>
              <a:gd name="connsiteX3" fmla="*/ 1520413 w 1521978"/>
              <a:gd name="connsiteY3" fmla="*/ 208204 h 1183282"/>
              <a:gd name="connsiteX4" fmla="*/ 1513270 w 1521978"/>
              <a:gd name="connsiteY4" fmla="*/ 496333 h 1183282"/>
              <a:gd name="connsiteX5" fmla="*/ 324391 w 1521978"/>
              <a:gd name="connsiteY5" fmla="*/ 1183282 h 1183282"/>
              <a:gd name="connsiteX6" fmla="*/ 69 w 1521978"/>
              <a:gd name="connsiteY6" fmla="*/ 1014213 h 1183282"/>
              <a:gd name="connsiteX7" fmla="*/ 4832 w 1521978"/>
              <a:gd name="connsiteY7" fmla="*/ 604836 h 1183282"/>
              <a:gd name="connsiteX0" fmla="*/ 4832 w 1513270"/>
              <a:gd name="connsiteY0" fmla="*/ 604836 h 1183282"/>
              <a:gd name="connsiteX1" fmla="*/ 5938 w 1513270"/>
              <a:gd name="connsiteY1" fmla="*/ 605874 h 1183282"/>
              <a:gd name="connsiteX2" fmla="*/ 1155449 w 1513270"/>
              <a:gd name="connsiteY2" fmla="*/ 0 h 1183282"/>
              <a:gd name="connsiteX3" fmla="*/ 1506125 w 1513270"/>
              <a:gd name="connsiteY3" fmla="*/ 203441 h 1183282"/>
              <a:gd name="connsiteX4" fmla="*/ 1513270 w 1513270"/>
              <a:gd name="connsiteY4" fmla="*/ 496333 h 1183282"/>
              <a:gd name="connsiteX5" fmla="*/ 324391 w 1513270"/>
              <a:gd name="connsiteY5" fmla="*/ 1183282 h 1183282"/>
              <a:gd name="connsiteX6" fmla="*/ 69 w 1513270"/>
              <a:gd name="connsiteY6" fmla="*/ 1014213 h 1183282"/>
              <a:gd name="connsiteX7" fmla="*/ 4832 w 1513270"/>
              <a:gd name="connsiteY7" fmla="*/ 604836 h 1183282"/>
              <a:gd name="connsiteX0" fmla="*/ 4832 w 1513270"/>
              <a:gd name="connsiteY0" fmla="*/ 604836 h 1183282"/>
              <a:gd name="connsiteX1" fmla="*/ 5938 w 1513270"/>
              <a:gd name="connsiteY1" fmla="*/ 605874 h 1183282"/>
              <a:gd name="connsiteX2" fmla="*/ 1155449 w 1513270"/>
              <a:gd name="connsiteY2" fmla="*/ 0 h 1183282"/>
              <a:gd name="connsiteX3" fmla="*/ 1506125 w 1513270"/>
              <a:gd name="connsiteY3" fmla="*/ 203441 h 1183282"/>
              <a:gd name="connsiteX4" fmla="*/ 1513270 w 1513270"/>
              <a:gd name="connsiteY4" fmla="*/ 496333 h 1183282"/>
              <a:gd name="connsiteX5" fmla="*/ 324391 w 1513270"/>
              <a:gd name="connsiteY5" fmla="*/ 1183282 h 1183282"/>
              <a:gd name="connsiteX6" fmla="*/ 69 w 1513270"/>
              <a:gd name="connsiteY6" fmla="*/ 1014213 h 1183282"/>
              <a:gd name="connsiteX7" fmla="*/ 4832 w 1513270"/>
              <a:gd name="connsiteY7" fmla="*/ 604836 h 1183282"/>
              <a:gd name="connsiteX0" fmla="*/ 4832 w 1515652"/>
              <a:gd name="connsiteY0" fmla="*/ 604836 h 1183282"/>
              <a:gd name="connsiteX1" fmla="*/ 5938 w 1515652"/>
              <a:gd name="connsiteY1" fmla="*/ 605874 h 1183282"/>
              <a:gd name="connsiteX2" fmla="*/ 1155449 w 1515652"/>
              <a:gd name="connsiteY2" fmla="*/ 0 h 1183282"/>
              <a:gd name="connsiteX3" fmla="*/ 1506125 w 1515652"/>
              <a:gd name="connsiteY3" fmla="*/ 203441 h 1183282"/>
              <a:gd name="connsiteX4" fmla="*/ 1515652 w 1515652"/>
              <a:gd name="connsiteY4" fmla="*/ 491570 h 1183282"/>
              <a:gd name="connsiteX5" fmla="*/ 324391 w 1515652"/>
              <a:gd name="connsiteY5" fmla="*/ 1183282 h 1183282"/>
              <a:gd name="connsiteX6" fmla="*/ 69 w 1515652"/>
              <a:gd name="connsiteY6" fmla="*/ 1014213 h 1183282"/>
              <a:gd name="connsiteX7" fmla="*/ 4832 w 1515652"/>
              <a:gd name="connsiteY7" fmla="*/ 604836 h 1183282"/>
              <a:gd name="connsiteX0" fmla="*/ 4832 w 1508684"/>
              <a:gd name="connsiteY0" fmla="*/ 604836 h 1183282"/>
              <a:gd name="connsiteX1" fmla="*/ 5938 w 1508684"/>
              <a:gd name="connsiteY1" fmla="*/ 605874 h 1183282"/>
              <a:gd name="connsiteX2" fmla="*/ 1155449 w 1508684"/>
              <a:gd name="connsiteY2" fmla="*/ 0 h 1183282"/>
              <a:gd name="connsiteX3" fmla="*/ 1506125 w 1508684"/>
              <a:gd name="connsiteY3" fmla="*/ 203441 h 1183282"/>
              <a:gd name="connsiteX4" fmla="*/ 1508508 w 1508684"/>
              <a:gd name="connsiteY4" fmla="*/ 493951 h 1183282"/>
              <a:gd name="connsiteX5" fmla="*/ 324391 w 1508684"/>
              <a:gd name="connsiteY5" fmla="*/ 1183282 h 1183282"/>
              <a:gd name="connsiteX6" fmla="*/ 69 w 1508684"/>
              <a:gd name="connsiteY6" fmla="*/ 1014213 h 1183282"/>
              <a:gd name="connsiteX7" fmla="*/ 4832 w 1508684"/>
              <a:gd name="connsiteY7" fmla="*/ 604836 h 1183282"/>
              <a:gd name="connsiteX0" fmla="*/ 4832 w 1508508"/>
              <a:gd name="connsiteY0" fmla="*/ 604836 h 1183282"/>
              <a:gd name="connsiteX1" fmla="*/ 5938 w 1508508"/>
              <a:gd name="connsiteY1" fmla="*/ 605874 h 1183282"/>
              <a:gd name="connsiteX2" fmla="*/ 1155449 w 1508508"/>
              <a:gd name="connsiteY2" fmla="*/ 0 h 1183282"/>
              <a:gd name="connsiteX3" fmla="*/ 1506125 w 1508508"/>
              <a:gd name="connsiteY3" fmla="*/ 203441 h 1183282"/>
              <a:gd name="connsiteX4" fmla="*/ 1508508 w 1508508"/>
              <a:gd name="connsiteY4" fmla="*/ 493951 h 1183282"/>
              <a:gd name="connsiteX5" fmla="*/ 324391 w 1508508"/>
              <a:gd name="connsiteY5" fmla="*/ 1183282 h 1183282"/>
              <a:gd name="connsiteX6" fmla="*/ 69 w 1508508"/>
              <a:gd name="connsiteY6" fmla="*/ 1014213 h 1183282"/>
              <a:gd name="connsiteX7" fmla="*/ 4832 w 1508508"/>
              <a:gd name="connsiteY7" fmla="*/ 604836 h 1183282"/>
              <a:gd name="connsiteX0" fmla="*/ 4832 w 1515651"/>
              <a:gd name="connsiteY0" fmla="*/ 604836 h 1183282"/>
              <a:gd name="connsiteX1" fmla="*/ 5938 w 1515651"/>
              <a:gd name="connsiteY1" fmla="*/ 605874 h 1183282"/>
              <a:gd name="connsiteX2" fmla="*/ 1155449 w 1515651"/>
              <a:gd name="connsiteY2" fmla="*/ 0 h 1183282"/>
              <a:gd name="connsiteX3" fmla="*/ 1506125 w 1515651"/>
              <a:gd name="connsiteY3" fmla="*/ 203441 h 1183282"/>
              <a:gd name="connsiteX4" fmla="*/ 1515651 w 1515651"/>
              <a:gd name="connsiteY4" fmla="*/ 489189 h 1183282"/>
              <a:gd name="connsiteX5" fmla="*/ 324391 w 1515651"/>
              <a:gd name="connsiteY5" fmla="*/ 1183282 h 1183282"/>
              <a:gd name="connsiteX6" fmla="*/ 69 w 1515651"/>
              <a:gd name="connsiteY6" fmla="*/ 1014213 h 1183282"/>
              <a:gd name="connsiteX7" fmla="*/ 4832 w 1515651"/>
              <a:gd name="connsiteY7" fmla="*/ 604836 h 1183282"/>
              <a:gd name="connsiteX0" fmla="*/ 4832 w 1507397"/>
              <a:gd name="connsiteY0" fmla="*/ 604836 h 1183282"/>
              <a:gd name="connsiteX1" fmla="*/ 5938 w 1507397"/>
              <a:gd name="connsiteY1" fmla="*/ 605874 h 1183282"/>
              <a:gd name="connsiteX2" fmla="*/ 1155449 w 1507397"/>
              <a:gd name="connsiteY2" fmla="*/ 0 h 1183282"/>
              <a:gd name="connsiteX3" fmla="*/ 1506125 w 1507397"/>
              <a:gd name="connsiteY3" fmla="*/ 203441 h 1183282"/>
              <a:gd name="connsiteX4" fmla="*/ 1506126 w 1507397"/>
              <a:gd name="connsiteY4" fmla="*/ 491570 h 1183282"/>
              <a:gd name="connsiteX5" fmla="*/ 324391 w 1507397"/>
              <a:gd name="connsiteY5" fmla="*/ 1183282 h 1183282"/>
              <a:gd name="connsiteX6" fmla="*/ 69 w 1507397"/>
              <a:gd name="connsiteY6" fmla="*/ 1014213 h 1183282"/>
              <a:gd name="connsiteX7" fmla="*/ 4832 w 1507397"/>
              <a:gd name="connsiteY7" fmla="*/ 604836 h 1183282"/>
              <a:gd name="connsiteX0" fmla="*/ 4832 w 1507397"/>
              <a:gd name="connsiteY0" fmla="*/ 621505 h 1183282"/>
              <a:gd name="connsiteX1" fmla="*/ 5938 w 1507397"/>
              <a:gd name="connsiteY1" fmla="*/ 605874 h 1183282"/>
              <a:gd name="connsiteX2" fmla="*/ 1155449 w 1507397"/>
              <a:gd name="connsiteY2" fmla="*/ 0 h 1183282"/>
              <a:gd name="connsiteX3" fmla="*/ 1506125 w 1507397"/>
              <a:gd name="connsiteY3" fmla="*/ 203441 h 1183282"/>
              <a:gd name="connsiteX4" fmla="*/ 1506126 w 1507397"/>
              <a:gd name="connsiteY4" fmla="*/ 491570 h 1183282"/>
              <a:gd name="connsiteX5" fmla="*/ 324391 w 1507397"/>
              <a:gd name="connsiteY5" fmla="*/ 1183282 h 1183282"/>
              <a:gd name="connsiteX6" fmla="*/ 69 w 1507397"/>
              <a:gd name="connsiteY6" fmla="*/ 1014213 h 1183282"/>
              <a:gd name="connsiteX7" fmla="*/ 4832 w 1507397"/>
              <a:gd name="connsiteY7" fmla="*/ 621505 h 1183282"/>
              <a:gd name="connsiteX0" fmla="*/ 4832 w 1507397"/>
              <a:gd name="connsiteY0" fmla="*/ 621505 h 1183282"/>
              <a:gd name="connsiteX1" fmla="*/ 5938 w 1507397"/>
              <a:gd name="connsiteY1" fmla="*/ 620162 h 1183282"/>
              <a:gd name="connsiteX2" fmla="*/ 1155449 w 1507397"/>
              <a:gd name="connsiteY2" fmla="*/ 0 h 1183282"/>
              <a:gd name="connsiteX3" fmla="*/ 1506125 w 1507397"/>
              <a:gd name="connsiteY3" fmla="*/ 203441 h 1183282"/>
              <a:gd name="connsiteX4" fmla="*/ 1506126 w 1507397"/>
              <a:gd name="connsiteY4" fmla="*/ 491570 h 1183282"/>
              <a:gd name="connsiteX5" fmla="*/ 324391 w 1507397"/>
              <a:gd name="connsiteY5" fmla="*/ 1183282 h 1183282"/>
              <a:gd name="connsiteX6" fmla="*/ 69 w 1507397"/>
              <a:gd name="connsiteY6" fmla="*/ 1014213 h 1183282"/>
              <a:gd name="connsiteX7" fmla="*/ 4832 w 1507397"/>
              <a:gd name="connsiteY7" fmla="*/ 621505 h 1183282"/>
              <a:gd name="connsiteX0" fmla="*/ 7196 w 1507380"/>
              <a:gd name="connsiteY0" fmla="*/ 623887 h 1183282"/>
              <a:gd name="connsiteX1" fmla="*/ 5921 w 1507380"/>
              <a:gd name="connsiteY1" fmla="*/ 620162 h 1183282"/>
              <a:gd name="connsiteX2" fmla="*/ 1155432 w 1507380"/>
              <a:gd name="connsiteY2" fmla="*/ 0 h 1183282"/>
              <a:gd name="connsiteX3" fmla="*/ 1506108 w 1507380"/>
              <a:gd name="connsiteY3" fmla="*/ 203441 h 1183282"/>
              <a:gd name="connsiteX4" fmla="*/ 1506109 w 1507380"/>
              <a:gd name="connsiteY4" fmla="*/ 491570 h 1183282"/>
              <a:gd name="connsiteX5" fmla="*/ 324374 w 1507380"/>
              <a:gd name="connsiteY5" fmla="*/ 1183282 h 1183282"/>
              <a:gd name="connsiteX6" fmla="*/ 52 w 1507380"/>
              <a:gd name="connsiteY6" fmla="*/ 1014213 h 1183282"/>
              <a:gd name="connsiteX7" fmla="*/ 7196 w 1507380"/>
              <a:gd name="connsiteY7" fmla="*/ 623887 h 1183282"/>
              <a:gd name="connsiteX0" fmla="*/ 0 w 1509709"/>
              <a:gd name="connsiteY0" fmla="*/ 628649 h 1183282"/>
              <a:gd name="connsiteX1" fmla="*/ 8250 w 1509709"/>
              <a:gd name="connsiteY1" fmla="*/ 620162 h 1183282"/>
              <a:gd name="connsiteX2" fmla="*/ 1157761 w 1509709"/>
              <a:gd name="connsiteY2" fmla="*/ 0 h 1183282"/>
              <a:gd name="connsiteX3" fmla="*/ 1508437 w 1509709"/>
              <a:gd name="connsiteY3" fmla="*/ 203441 h 1183282"/>
              <a:gd name="connsiteX4" fmla="*/ 1508438 w 1509709"/>
              <a:gd name="connsiteY4" fmla="*/ 491570 h 1183282"/>
              <a:gd name="connsiteX5" fmla="*/ 326703 w 1509709"/>
              <a:gd name="connsiteY5" fmla="*/ 1183282 h 1183282"/>
              <a:gd name="connsiteX6" fmla="*/ 2381 w 1509709"/>
              <a:gd name="connsiteY6" fmla="*/ 1014213 h 1183282"/>
              <a:gd name="connsiteX7" fmla="*/ 0 w 1509709"/>
              <a:gd name="connsiteY7" fmla="*/ 628649 h 1183282"/>
              <a:gd name="connsiteX0" fmla="*/ 0 w 1509709"/>
              <a:gd name="connsiteY0" fmla="*/ 628649 h 1183282"/>
              <a:gd name="connsiteX1" fmla="*/ 8250 w 1509709"/>
              <a:gd name="connsiteY1" fmla="*/ 620162 h 1183282"/>
              <a:gd name="connsiteX2" fmla="*/ 1157761 w 1509709"/>
              <a:gd name="connsiteY2" fmla="*/ 0 h 1183282"/>
              <a:gd name="connsiteX3" fmla="*/ 1508437 w 1509709"/>
              <a:gd name="connsiteY3" fmla="*/ 203441 h 1183282"/>
              <a:gd name="connsiteX4" fmla="*/ 1508438 w 1509709"/>
              <a:gd name="connsiteY4" fmla="*/ 491570 h 1183282"/>
              <a:gd name="connsiteX5" fmla="*/ 326703 w 1509709"/>
              <a:gd name="connsiteY5" fmla="*/ 1183282 h 1183282"/>
              <a:gd name="connsiteX6" fmla="*/ 2381 w 1509709"/>
              <a:gd name="connsiteY6" fmla="*/ 1014213 h 1183282"/>
              <a:gd name="connsiteX7" fmla="*/ 0 w 1509709"/>
              <a:gd name="connsiteY7" fmla="*/ 628649 h 1183282"/>
              <a:gd name="connsiteX0" fmla="*/ 0 w 1517963"/>
              <a:gd name="connsiteY0" fmla="*/ 628649 h 1183282"/>
              <a:gd name="connsiteX1" fmla="*/ 8250 w 1517963"/>
              <a:gd name="connsiteY1" fmla="*/ 620162 h 1183282"/>
              <a:gd name="connsiteX2" fmla="*/ 1157761 w 1517963"/>
              <a:gd name="connsiteY2" fmla="*/ 0 h 1183282"/>
              <a:gd name="connsiteX3" fmla="*/ 1508437 w 1517963"/>
              <a:gd name="connsiteY3" fmla="*/ 203441 h 1183282"/>
              <a:gd name="connsiteX4" fmla="*/ 1517963 w 1517963"/>
              <a:gd name="connsiteY4" fmla="*/ 491570 h 1183282"/>
              <a:gd name="connsiteX5" fmla="*/ 326703 w 1517963"/>
              <a:gd name="connsiteY5" fmla="*/ 1183282 h 1183282"/>
              <a:gd name="connsiteX6" fmla="*/ 2381 w 1517963"/>
              <a:gd name="connsiteY6" fmla="*/ 1014213 h 1183282"/>
              <a:gd name="connsiteX7" fmla="*/ 0 w 1517963"/>
              <a:gd name="connsiteY7" fmla="*/ 628649 h 1183282"/>
              <a:gd name="connsiteX0" fmla="*/ 0 w 1513201"/>
              <a:gd name="connsiteY0" fmla="*/ 628649 h 1183282"/>
              <a:gd name="connsiteX1" fmla="*/ 8250 w 1513201"/>
              <a:gd name="connsiteY1" fmla="*/ 620162 h 1183282"/>
              <a:gd name="connsiteX2" fmla="*/ 1157761 w 1513201"/>
              <a:gd name="connsiteY2" fmla="*/ 0 h 1183282"/>
              <a:gd name="connsiteX3" fmla="*/ 1508437 w 1513201"/>
              <a:gd name="connsiteY3" fmla="*/ 203441 h 1183282"/>
              <a:gd name="connsiteX4" fmla="*/ 1513201 w 1513201"/>
              <a:gd name="connsiteY4" fmla="*/ 493952 h 1183282"/>
              <a:gd name="connsiteX5" fmla="*/ 326703 w 1513201"/>
              <a:gd name="connsiteY5" fmla="*/ 1183282 h 1183282"/>
              <a:gd name="connsiteX6" fmla="*/ 2381 w 1513201"/>
              <a:gd name="connsiteY6" fmla="*/ 1014213 h 1183282"/>
              <a:gd name="connsiteX7" fmla="*/ 0 w 1513201"/>
              <a:gd name="connsiteY7" fmla="*/ 628649 h 1183282"/>
              <a:gd name="connsiteX0" fmla="*/ 0 w 1513201"/>
              <a:gd name="connsiteY0" fmla="*/ 628649 h 1183282"/>
              <a:gd name="connsiteX1" fmla="*/ 8250 w 1513201"/>
              <a:gd name="connsiteY1" fmla="*/ 620162 h 1183282"/>
              <a:gd name="connsiteX2" fmla="*/ 1157761 w 1513201"/>
              <a:gd name="connsiteY2" fmla="*/ 0 h 1183282"/>
              <a:gd name="connsiteX3" fmla="*/ 1508437 w 1513201"/>
              <a:gd name="connsiteY3" fmla="*/ 182010 h 1183282"/>
              <a:gd name="connsiteX4" fmla="*/ 1513201 w 1513201"/>
              <a:gd name="connsiteY4" fmla="*/ 493952 h 1183282"/>
              <a:gd name="connsiteX5" fmla="*/ 326703 w 1513201"/>
              <a:gd name="connsiteY5" fmla="*/ 1183282 h 1183282"/>
              <a:gd name="connsiteX6" fmla="*/ 2381 w 1513201"/>
              <a:gd name="connsiteY6" fmla="*/ 1014213 h 1183282"/>
              <a:gd name="connsiteX7" fmla="*/ 0 w 1513201"/>
              <a:gd name="connsiteY7" fmla="*/ 628649 h 1183282"/>
              <a:gd name="connsiteX0" fmla="*/ 0 w 1513201"/>
              <a:gd name="connsiteY0" fmla="*/ 628649 h 1183282"/>
              <a:gd name="connsiteX1" fmla="*/ 8250 w 1513201"/>
              <a:gd name="connsiteY1" fmla="*/ 620162 h 1183282"/>
              <a:gd name="connsiteX2" fmla="*/ 1157761 w 1513201"/>
              <a:gd name="connsiteY2" fmla="*/ 0 h 1183282"/>
              <a:gd name="connsiteX3" fmla="*/ 1506055 w 1513201"/>
              <a:gd name="connsiteY3" fmla="*/ 158198 h 1183282"/>
              <a:gd name="connsiteX4" fmla="*/ 1513201 w 1513201"/>
              <a:gd name="connsiteY4" fmla="*/ 493952 h 1183282"/>
              <a:gd name="connsiteX5" fmla="*/ 326703 w 1513201"/>
              <a:gd name="connsiteY5" fmla="*/ 1183282 h 1183282"/>
              <a:gd name="connsiteX6" fmla="*/ 2381 w 1513201"/>
              <a:gd name="connsiteY6" fmla="*/ 1014213 h 1183282"/>
              <a:gd name="connsiteX7" fmla="*/ 0 w 1513201"/>
              <a:gd name="connsiteY7" fmla="*/ 628649 h 1183282"/>
              <a:gd name="connsiteX0" fmla="*/ 0 w 1513201"/>
              <a:gd name="connsiteY0" fmla="*/ 628649 h 1183282"/>
              <a:gd name="connsiteX1" fmla="*/ 8250 w 1513201"/>
              <a:gd name="connsiteY1" fmla="*/ 620162 h 1183282"/>
              <a:gd name="connsiteX2" fmla="*/ 1157761 w 1513201"/>
              <a:gd name="connsiteY2" fmla="*/ 0 h 1183282"/>
              <a:gd name="connsiteX3" fmla="*/ 1498912 w 1513201"/>
              <a:gd name="connsiteY3" fmla="*/ 146292 h 1183282"/>
              <a:gd name="connsiteX4" fmla="*/ 1513201 w 1513201"/>
              <a:gd name="connsiteY4" fmla="*/ 493952 h 1183282"/>
              <a:gd name="connsiteX5" fmla="*/ 326703 w 1513201"/>
              <a:gd name="connsiteY5" fmla="*/ 1183282 h 1183282"/>
              <a:gd name="connsiteX6" fmla="*/ 2381 w 1513201"/>
              <a:gd name="connsiteY6" fmla="*/ 1014213 h 1183282"/>
              <a:gd name="connsiteX7" fmla="*/ 0 w 1513201"/>
              <a:gd name="connsiteY7" fmla="*/ 628649 h 1183282"/>
              <a:gd name="connsiteX0" fmla="*/ 0 w 1513201"/>
              <a:gd name="connsiteY0" fmla="*/ 640555 h 1195188"/>
              <a:gd name="connsiteX1" fmla="*/ 8250 w 1513201"/>
              <a:gd name="connsiteY1" fmla="*/ 632068 h 1195188"/>
              <a:gd name="connsiteX2" fmla="*/ 1169668 w 1513201"/>
              <a:gd name="connsiteY2" fmla="*/ 0 h 1195188"/>
              <a:gd name="connsiteX3" fmla="*/ 1498912 w 1513201"/>
              <a:gd name="connsiteY3" fmla="*/ 158198 h 1195188"/>
              <a:gd name="connsiteX4" fmla="*/ 1513201 w 1513201"/>
              <a:gd name="connsiteY4" fmla="*/ 505858 h 1195188"/>
              <a:gd name="connsiteX5" fmla="*/ 326703 w 1513201"/>
              <a:gd name="connsiteY5" fmla="*/ 1195188 h 1195188"/>
              <a:gd name="connsiteX6" fmla="*/ 2381 w 1513201"/>
              <a:gd name="connsiteY6" fmla="*/ 1026119 h 1195188"/>
              <a:gd name="connsiteX7" fmla="*/ 0 w 1513201"/>
              <a:gd name="connsiteY7" fmla="*/ 640555 h 1195188"/>
              <a:gd name="connsiteX0" fmla="*/ 0 w 1513201"/>
              <a:gd name="connsiteY0" fmla="*/ 640555 h 1195188"/>
              <a:gd name="connsiteX1" fmla="*/ 8250 w 1513201"/>
              <a:gd name="connsiteY1" fmla="*/ 632068 h 1195188"/>
              <a:gd name="connsiteX2" fmla="*/ 1169668 w 1513201"/>
              <a:gd name="connsiteY2" fmla="*/ 0 h 1195188"/>
              <a:gd name="connsiteX3" fmla="*/ 1498912 w 1513201"/>
              <a:gd name="connsiteY3" fmla="*/ 158198 h 1195188"/>
              <a:gd name="connsiteX4" fmla="*/ 1513201 w 1513201"/>
              <a:gd name="connsiteY4" fmla="*/ 505858 h 1195188"/>
              <a:gd name="connsiteX5" fmla="*/ 326703 w 1513201"/>
              <a:gd name="connsiteY5" fmla="*/ 1195188 h 1195188"/>
              <a:gd name="connsiteX6" fmla="*/ 2381 w 1513201"/>
              <a:gd name="connsiteY6" fmla="*/ 1026119 h 1195188"/>
              <a:gd name="connsiteX7" fmla="*/ 0 w 1513201"/>
              <a:gd name="connsiteY7" fmla="*/ 640555 h 1195188"/>
              <a:gd name="connsiteX0" fmla="*/ 0 w 1513201"/>
              <a:gd name="connsiteY0" fmla="*/ 640555 h 1195188"/>
              <a:gd name="connsiteX1" fmla="*/ 8250 w 1513201"/>
              <a:gd name="connsiteY1" fmla="*/ 632068 h 1195188"/>
              <a:gd name="connsiteX2" fmla="*/ 1169668 w 1513201"/>
              <a:gd name="connsiteY2" fmla="*/ 0 h 1195188"/>
              <a:gd name="connsiteX3" fmla="*/ 1510819 w 1513201"/>
              <a:gd name="connsiteY3" fmla="*/ 146292 h 1195188"/>
              <a:gd name="connsiteX4" fmla="*/ 1513201 w 1513201"/>
              <a:gd name="connsiteY4" fmla="*/ 505858 h 1195188"/>
              <a:gd name="connsiteX5" fmla="*/ 326703 w 1513201"/>
              <a:gd name="connsiteY5" fmla="*/ 1195188 h 1195188"/>
              <a:gd name="connsiteX6" fmla="*/ 2381 w 1513201"/>
              <a:gd name="connsiteY6" fmla="*/ 1026119 h 1195188"/>
              <a:gd name="connsiteX7" fmla="*/ 0 w 1513201"/>
              <a:gd name="connsiteY7" fmla="*/ 640555 h 1195188"/>
              <a:gd name="connsiteX0" fmla="*/ 0 w 1513201"/>
              <a:gd name="connsiteY0" fmla="*/ 659605 h 1214238"/>
              <a:gd name="connsiteX1" fmla="*/ 8250 w 1513201"/>
              <a:gd name="connsiteY1" fmla="*/ 651118 h 1214238"/>
              <a:gd name="connsiteX2" fmla="*/ 1207768 w 1513201"/>
              <a:gd name="connsiteY2" fmla="*/ 0 h 1214238"/>
              <a:gd name="connsiteX3" fmla="*/ 1510819 w 1513201"/>
              <a:gd name="connsiteY3" fmla="*/ 165342 h 1214238"/>
              <a:gd name="connsiteX4" fmla="*/ 1513201 w 1513201"/>
              <a:gd name="connsiteY4" fmla="*/ 524908 h 1214238"/>
              <a:gd name="connsiteX5" fmla="*/ 326703 w 1513201"/>
              <a:gd name="connsiteY5" fmla="*/ 1214238 h 1214238"/>
              <a:gd name="connsiteX6" fmla="*/ 2381 w 1513201"/>
              <a:gd name="connsiteY6" fmla="*/ 1045169 h 1214238"/>
              <a:gd name="connsiteX7" fmla="*/ 0 w 1513201"/>
              <a:gd name="connsiteY7" fmla="*/ 659605 h 1214238"/>
              <a:gd name="connsiteX0" fmla="*/ 0 w 1515582"/>
              <a:gd name="connsiteY0" fmla="*/ 659605 h 1214238"/>
              <a:gd name="connsiteX1" fmla="*/ 8250 w 1515582"/>
              <a:gd name="connsiteY1" fmla="*/ 651118 h 1214238"/>
              <a:gd name="connsiteX2" fmla="*/ 1207768 w 1515582"/>
              <a:gd name="connsiteY2" fmla="*/ 0 h 1214238"/>
              <a:gd name="connsiteX3" fmla="*/ 1510819 w 1515582"/>
              <a:gd name="connsiteY3" fmla="*/ 165342 h 1214238"/>
              <a:gd name="connsiteX4" fmla="*/ 1515582 w 1515582"/>
              <a:gd name="connsiteY4" fmla="*/ 520145 h 1214238"/>
              <a:gd name="connsiteX5" fmla="*/ 326703 w 1515582"/>
              <a:gd name="connsiteY5" fmla="*/ 1214238 h 1214238"/>
              <a:gd name="connsiteX6" fmla="*/ 2381 w 1515582"/>
              <a:gd name="connsiteY6" fmla="*/ 1045169 h 1214238"/>
              <a:gd name="connsiteX7" fmla="*/ 0 w 1515582"/>
              <a:gd name="connsiteY7" fmla="*/ 659605 h 121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5582" h="1214238">
                <a:moveTo>
                  <a:pt x="0" y="659605"/>
                </a:moveTo>
                <a:cubicBezTo>
                  <a:pt x="369" y="654395"/>
                  <a:pt x="7881" y="656328"/>
                  <a:pt x="8250" y="651118"/>
                </a:cubicBezTo>
                <a:lnTo>
                  <a:pt x="1207768" y="0"/>
                </a:lnTo>
                <a:cubicBezTo>
                  <a:pt x="1438353" y="122635"/>
                  <a:pt x="1270207" y="30232"/>
                  <a:pt x="1510819" y="165342"/>
                </a:cubicBezTo>
                <a:cubicBezTo>
                  <a:pt x="1515687" y="421896"/>
                  <a:pt x="1509338" y="265558"/>
                  <a:pt x="1515582" y="520145"/>
                </a:cubicBezTo>
                <a:lnTo>
                  <a:pt x="326703" y="1214238"/>
                </a:lnTo>
                <a:lnTo>
                  <a:pt x="2381" y="1045169"/>
                </a:lnTo>
                <a:cubicBezTo>
                  <a:pt x="1587" y="912679"/>
                  <a:pt x="794" y="792095"/>
                  <a:pt x="0" y="659605"/>
                </a:cubicBezTo>
                <a:close/>
              </a:path>
            </a:pathLst>
          </a:custGeom>
          <a:solidFill>
            <a:schemeClr val="accent1">
              <a:alpha val="46000"/>
            </a:schemeClr>
          </a:solidFill>
          <a:ln w="12700">
            <a:solidFill>
              <a:srgbClr val="0C6B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F1C26AE2-102D-1C84-1620-5575E0B17FA3}"/>
              </a:ext>
            </a:extLst>
          </p:cNvPr>
          <p:cNvCxnSpPr>
            <a:cxnSpLocks/>
          </p:cNvCxnSpPr>
          <p:nvPr/>
        </p:nvCxnSpPr>
        <p:spPr>
          <a:xfrm>
            <a:off x="877574" y="1618215"/>
            <a:ext cx="326703" cy="173647"/>
          </a:xfrm>
          <a:prstGeom prst="line">
            <a:avLst/>
          </a:prstGeom>
          <a:ln w="12700">
            <a:solidFill>
              <a:srgbClr val="0C6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19158163-9952-3DDB-832F-5979D2F7292B}"/>
              </a:ext>
            </a:extLst>
          </p:cNvPr>
          <p:cNvCxnSpPr>
            <a:cxnSpLocks/>
            <a:endCxn id="16" idx="5"/>
          </p:cNvCxnSpPr>
          <p:nvPr/>
        </p:nvCxnSpPr>
        <p:spPr>
          <a:xfrm>
            <a:off x="1204277" y="1778626"/>
            <a:ext cx="1" cy="403745"/>
          </a:xfrm>
          <a:prstGeom prst="line">
            <a:avLst/>
          </a:prstGeom>
          <a:ln w="12700">
            <a:solidFill>
              <a:srgbClr val="0C6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D3C7BD84-7056-7D39-7A63-E18E5EC7FE20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1204277" y="1133475"/>
            <a:ext cx="1184117" cy="658387"/>
          </a:xfrm>
          <a:prstGeom prst="line">
            <a:avLst/>
          </a:prstGeom>
          <a:ln w="12700">
            <a:solidFill>
              <a:srgbClr val="0C6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7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28</a:t>
            </a:fld>
            <a:endParaRPr lang="cs-CZ"/>
          </a:p>
        </p:txBody>
      </p:sp>
      <p:sp>
        <p:nvSpPr>
          <p:cNvPr id="62" name="Inhaltsplatzhalter 2">
            <a:extLst>
              <a:ext uri="{FF2B5EF4-FFF2-40B4-BE49-F238E27FC236}">
                <a16:creationId xmlns:a16="http://schemas.microsoft.com/office/drawing/2014/main" id="{0F3ED5A5-EF64-A54B-9B88-83937C220AE3}"/>
              </a:ext>
            </a:extLst>
          </p:cNvPr>
          <p:cNvSpPr txBox="1">
            <a:spLocks/>
          </p:cNvSpPr>
          <p:nvPr/>
        </p:nvSpPr>
        <p:spPr>
          <a:xfrm>
            <a:off x="4535488" y="2774236"/>
            <a:ext cx="4608512" cy="19577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Largest SDD array operated ever!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dirty="0">
                <a:latin typeface="Palatino Linotype" panose="02040502050505030304" pitchFamily="18" charset="0"/>
              </a:rPr>
              <a:t>All pixels working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dirty="0">
                <a:latin typeface="Palatino Linotype" panose="02040502050505030304" pitchFamily="18" charset="0"/>
              </a:rPr>
              <a:t>Homogeneous performance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dirty="0">
                <a:latin typeface="Palatino Linotype" panose="02040502050505030304" pitchFamily="18" charset="0"/>
              </a:rPr>
              <a:t>Average energy resolution at -35°C: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35A0"/>
                </a:solidFill>
                <a:latin typeface="Palatino Linotype" panose="02040502050505030304" pitchFamily="18" charset="0"/>
              </a:rPr>
              <a:t>~160 eV FWHM at 5.9 keV</a:t>
            </a:r>
            <a:endParaRPr lang="en-US" sz="1800" dirty="0">
              <a:latin typeface="Palatino Linotype" panose="02040502050505030304" pitchFamily="18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9582"/>
            <a:ext cx="4154203" cy="354947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005970" y="542042"/>
            <a:ext cx="3138030" cy="2023585"/>
          </a:xfrm>
          <a:prstGeom prst="rect">
            <a:avLst/>
          </a:prstGeom>
        </p:spPr>
      </p:pic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Module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8214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>
                <a:solidFill>
                  <a:schemeClr val="bg1"/>
                </a:solidFill>
              </a:rPr>
              <a:t>29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TRISTAN Detector</a:t>
            </a:r>
            <a:endParaRPr lang="en-US" sz="3200" b="0" noProof="0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Frank Edzards (TUM)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411760" y="267318"/>
            <a:ext cx="4610892" cy="4636867"/>
            <a:chOff x="4322747" y="21692294"/>
            <a:chExt cx="20662154" cy="207785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22747" y="21692294"/>
              <a:ext cx="20662154" cy="20778551"/>
              <a:chOff x="6897195" y="25029839"/>
              <a:chExt cx="16078479" cy="16169055"/>
            </a:xfrm>
          </p:grpSpPr>
          <p:sp>
            <p:nvSpPr>
              <p:cNvPr id="25" name="Sechseck 24"/>
              <p:cNvSpPr/>
              <p:nvPr/>
            </p:nvSpPr>
            <p:spPr bwMode="auto">
              <a:xfrm>
                <a:off x="11850904" y="25029839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Sechseck 25"/>
              <p:cNvSpPr/>
              <p:nvPr/>
            </p:nvSpPr>
            <p:spPr bwMode="auto">
              <a:xfrm>
                <a:off x="6898798" y="2777552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7" name="Sechseck 26"/>
              <p:cNvSpPr/>
              <p:nvPr/>
            </p:nvSpPr>
            <p:spPr bwMode="auto">
              <a:xfrm>
                <a:off x="16872632" y="27700987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8" name="Sechseck 27"/>
              <p:cNvSpPr/>
              <p:nvPr/>
            </p:nvSpPr>
            <p:spPr bwMode="auto">
              <a:xfrm>
                <a:off x="11927256" y="30517685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9" name="Sechseck 28"/>
              <p:cNvSpPr/>
              <p:nvPr/>
            </p:nvSpPr>
            <p:spPr bwMode="auto">
              <a:xfrm>
                <a:off x="6897195" y="33299380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0" name="Sechseck 29"/>
              <p:cNvSpPr/>
              <p:nvPr/>
            </p:nvSpPr>
            <p:spPr bwMode="auto">
              <a:xfrm>
                <a:off x="11927256" y="36009052"/>
                <a:ext cx="6020217" cy="5189842"/>
              </a:xfrm>
              <a:prstGeom prst="hexagon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1" name="Sechseck 30"/>
              <p:cNvSpPr/>
              <p:nvPr/>
            </p:nvSpPr>
            <p:spPr bwMode="auto">
              <a:xfrm>
                <a:off x="16955457" y="33223791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</p:grpSp>
        <p:sp>
          <p:nvSpPr>
            <p:cNvPr id="12" name="Sechseck 11"/>
            <p:cNvSpPr/>
            <p:nvPr/>
          </p:nvSpPr>
          <p:spPr bwMode="auto">
            <a:xfrm>
              <a:off x="4601875" y="2546060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3" name="Sechseck 12"/>
            <p:cNvSpPr/>
            <p:nvPr/>
          </p:nvSpPr>
          <p:spPr bwMode="auto">
            <a:xfrm>
              <a:off x="4603543" y="32543431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4" name="Sechseck 13"/>
            <p:cNvSpPr/>
            <p:nvPr/>
          </p:nvSpPr>
          <p:spPr bwMode="auto">
            <a:xfrm>
              <a:off x="10970509" y="2193292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5" name="Sechseck 14"/>
            <p:cNvSpPr/>
            <p:nvPr/>
          </p:nvSpPr>
          <p:spPr bwMode="auto">
            <a:xfrm>
              <a:off x="11063120" y="28979198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6" name="Sechseck 15"/>
            <p:cNvSpPr/>
            <p:nvPr/>
          </p:nvSpPr>
          <p:spPr bwMode="auto">
            <a:xfrm>
              <a:off x="17418410" y="2536556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3" name="Sechseck 22"/>
            <p:cNvSpPr/>
            <p:nvPr/>
          </p:nvSpPr>
          <p:spPr bwMode="auto">
            <a:xfrm>
              <a:off x="17519149" y="32471445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4" name="Sechseck 23"/>
            <p:cNvSpPr/>
            <p:nvPr/>
          </p:nvSpPr>
          <p:spPr bwMode="auto">
            <a:xfrm>
              <a:off x="11082121" y="3604210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10212" y="1108240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Electrons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10211" y="2664566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Detector module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487154" y="265479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Full system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48682" y="32802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X-rays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911756"/>
            <a:ext cx="1356938" cy="1356938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63" y="614715"/>
            <a:ext cx="1175594" cy="7837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64" y="3125717"/>
            <a:ext cx="968833" cy="82780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13" y="3830460"/>
            <a:ext cx="1139495" cy="88160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2" y="2915793"/>
            <a:ext cx="1444103" cy="82181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487154" y="1079421"/>
            <a:ext cx="12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Sterile              neutrino search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70" y="1506545"/>
            <a:ext cx="1074242" cy="80568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53" y="1409492"/>
            <a:ext cx="1108103" cy="8310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9BA127D-9FE6-FC91-D372-1897CA39082E}"/>
              </a:ext>
            </a:extLst>
          </p:cNvPr>
          <p:cNvSpPr txBox="1"/>
          <p:nvPr/>
        </p:nvSpPr>
        <p:spPr>
          <a:xfrm>
            <a:off x="4059715" y="3451095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Monitor spectrometer</a:t>
            </a:r>
          </a:p>
        </p:txBody>
      </p:sp>
    </p:spTree>
    <p:extLst>
      <p:ext uri="{BB962C8B-B14F-4D97-AF65-F5344CB8AC3E}">
        <p14:creationId xmlns:p14="http://schemas.microsoft.com/office/powerpoint/2010/main" val="4817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</a:t>
            </a:fld>
            <a:endParaRPr lang="cs-CZ"/>
          </a:p>
        </p:txBody>
      </p:sp>
      <p:sp>
        <p:nvSpPr>
          <p:cNvPr id="2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Agenda</a:t>
            </a:r>
            <a:endParaRPr lang="en-US" sz="3200" b="0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419622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Motivation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TRISTAN detector system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Conclusions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372200" y="1335199"/>
            <a:ext cx="2771800" cy="1787418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5093371" y="224264"/>
            <a:ext cx="2664296" cy="1242350"/>
            <a:chOff x="-264978" y="67382"/>
            <a:chExt cx="10079181" cy="4699881"/>
          </a:xfrm>
        </p:grpSpPr>
        <p:pic>
          <p:nvPicPr>
            <p:cNvPr id="38" name="Content Placeholder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64978" y="1841183"/>
              <a:ext cx="2926080" cy="2926080"/>
            </a:xfrm>
            <a:prstGeom prst="ellipse">
              <a:avLst/>
            </a:prstGeom>
            <a:solidFill>
              <a:schemeClr val="bg1"/>
            </a:solidFill>
            <a:ln w="41275"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67382"/>
              <a:ext cx="4838290" cy="469988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0" name="Group 12"/>
            <p:cNvGrpSpPr/>
            <p:nvPr/>
          </p:nvGrpSpPr>
          <p:grpSpPr>
            <a:xfrm>
              <a:off x="6888123" y="599815"/>
              <a:ext cx="2926080" cy="2926080"/>
              <a:chOff x="8103669" y="2610757"/>
              <a:chExt cx="2926080" cy="2926080"/>
            </a:xfrm>
          </p:grpSpPr>
          <p:pic>
            <p:nvPicPr>
              <p:cNvPr id="43" name="Content Placeholder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>
                <a:off x="8103669" y="2610757"/>
                <a:ext cx="2926080" cy="2926080"/>
              </a:xfrm>
              <a:prstGeom prst="ellipse">
                <a:avLst/>
              </a:prstGeom>
              <a:solidFill>
                <a:schemeClr val="bg1"/>
              </a:solidFill>
              <a:ln w="41275" cap="rnd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Grafik 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8663">
                <a:off x="9967627" y="2785405"/>
                <a:ext cx="460617" cy="460617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Grafik 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01" t="60220" r="34149"/>
              <a:stretch/>
            </p:blipFill>
            <p:spPr>
              <a:xfrm>
                <a:off x="10132751" y="4887153"/>
                <a:ext cx="362293" cy="422029"/>
              </a:xfrm>
              <a:prstGeom prst="rect">
                <a:avLst/>
              </a:prstGeom>
            </p:spPr>
          </p:pic>
          <p:pic>
            <p:nvPicPr>
              <p:cNvPr id="46" name="Grafik 7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0159" y="5149201"/>
                <a:ext cx="499941" cy="319962"/>
              </a:xfrm>
              <a:prstGeom prst="rect">
                <a:avLst/>
              </a:prstGeom>
            </p:spPr>
          </p:pic>
        </p:grp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212636"/>
            <a:ext cx="3889747" cy="1647492"/>
          </a:xfrm>
          <a:prstGeom prst="rect">
            <a:avLst/>
          </a:prstGeom>
        </p:spPr>
      </p:pic>
      <p:sp>
        <p:nvSpPr>
          <p:cNvPr id="2" name="Zástupný symbol pro datum 6">
            <a:extLst>
              <a:ext uri="{FF2B5EF4-FFF2-40B4-BE49-F238E27FC236}">
                <a16:creationId xmlns:a16="http://schemas.microsoft.com/office/drawing/2014/main" id="{2C263DEE-0F5F-F3F4-F9C4-73C84142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9909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30</a:t>
            </a:fld>
            <a:endParaRPr lang="cs-CZ"/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Installation in KATRIN MoS</a:t>
            </a:r>
            <a:endParaRPr lang="en-US" sz="3200" b="0" noProof="0" dirty="0"/>
          </a:p>
        </p:txBody>
      </p:sp>
      <p:sp>
        <p:nvSpPr>
          <p:cNvPr id="7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2" y="699542"/>
            <a:ext cx="5976665" cy="227179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1800" dirty="0"/>
              <a:t>Test in quasi-realistic environment (B-field, vacuum, etc.) w/ X-rays and electrons</a:t>
            </a:r>
          </a:p>
          <a:p>
            <a:pPr>
              <a:buClr>
                <a:schemeClr val="tx1"/>
              </a:buClr>
            </a:pPr>
            <a:r>
              <a:rPr lang="en-US" sz="1800" dirty="0">
                <a:solidFill>
                  <a:srgbClr val="002060"/>
                </a:solidFill>
              </a:rPr>
              <a:t>Excellent energy resolution</a:t>
            </a:r>
            <a:r>
              <a:rPr lang="en-US" sz="1800" dirty="0"/>
              <a:t>: 147 eV FWHM at 6 keV</a:t>
            </a:r>
          </a:p>
          <a:p>
            <a:pPr>
              <a:buClr>
                <a:schemeClr val="tx1"/>
              </a:buClr>
            </a:pPr>
            <a:r>
              <a:rPr lang="en-US" sz="1800" dirty="0"/>
              <a:t>Stable long-term operation</a:t>
            </a:r>
          </a:p>
          <a:p>
            <a:pPr>
              <a:buClr>
                <a:schemeClr val="tx1"/>
              </a:buClr>
            </a:pP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81" y="334965"/>
            <a:ext cx="2454590" cy="189906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13946" r="39499" b="25118"/>
          <a:stretch/>
        </p:blipFill>
        <p:spPr>
          <a:xfrm rot="400574">
            <a:off x="7774587" y="1515770"/>
            <a:ext cx="1122454" cy="148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11798"/>
          <a:stretch/>
        </p:blipFill>
        <p:spPr>
          <a:xfrm rot="21184884">
            <a:off x="6888070" y="3035704"/>
            <a:ext cx="1169107" cy="1661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02EC76-98D6-CC17-AB05-3AA534DA2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139702"/>
            <a:ext cx="3734373" cy="248958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21" y="2278002"/>
            <a:ext cx="3319013" cy="2489261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D53FB52F-B5CD-BCF4-1FA3-019445595753}"/>
              </a:ext>
            </a:extLst>
          </p:cNvPr>
          <p:cNvSpPr txBox="1"/>
          <p:nvPr/>
        </p:nvSpPr>
        <p:spPr>
          <a:xfrm>
            <a:off x="3683936" y="2355726"/>
            <a:ext cx="693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83m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Kr</a:t>
            </a:r>
          </a:p>
        </p:txBody>
      </p:sp>
    </p:spTree>
    <p:extLst>
      <p:ext uri="{BB962C8B-B14F-4D97-AF65-F5344CB8AC3E}">
        <p14:creationId xmlns:p14="http://schemas.microsoft.com/office/powerpoint/2010/main" val="2562092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>
                <a:solidFill>
                  <a:schemeClr val="bg1"/>
                </a:solidFill>
              </a:rPr>
              <a:t>31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chemeClr val="bg1"/>
                </a:solidFill>
              </a:rPr>
              <a:t>TRISTAN Detector</a:t>
            </a:r>
            <a:endParaRPr lang="en-US" sz="3200" b="0" noProof="0" dirty="0">
              <a:solidFill>
                <a:schemeClr val="bg1"/>
              </a:solidFill>
            </a:endParaRPr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>
                <a:solidFill>
                  <a:schemeClr val="bg1"/>
                </a:solidFill>
              </a:rPr>
              <a:t>Frank Edzards (TUM)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2411760" y="267318"/>
            <a:ext cx="4610892" cy="4636867"/>
            <a:chOff x="4322747" y="21692294"/>
            <a:chExt cx="20662154" cy="20778551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322747" y="21692294"/>
              <a:ext cx="20662154" cy="20778551"/>
              <a:chOff x="6897195" y="25029839"/>
              <a:chExt cx="16078479" cy="16169055"/>
            </a:xfrm>
          </p:grpSpPr>
          <p:sp>
            <p:nvSpPr>
              <p:cNvPr id="25" name="Sechseck 24"/>
              <p:cNvSpPr/>
              <p:nvPr/>
            </p:nvSpPr>
            <p:spPr bwMode="auto">
              <a:xfrm>
                <a:off x="11850904" y="25029839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1767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Sechseck 25"/>
              <p:cNvSpPr/>
              <p:nvPr/>
            </p:nvSpPr>
            <p:spPr bwMode="auto">
              <a:xfrm>
                <a:off x="6898798" y="2777552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7" name="Sechseck 26"/>
              <p:cNvSpPr/>
              <p:nvPr/>
            </p:nvSpPr>
            <p:spPr bwMode="auto">
              <a:xfrm>
                <a:off x="16872632" y="27700987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8" name="Sechseck 27"/>
              <p:cNvSpPr/>
              <p:nvPr/>
            </p:nvSpPr>
            <p:spPr bwMode="auto">
              <a:xfrm>
                <a:off x="11927256" y="30517685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29" name="Sechseck 28"/>
              <p:cNvSpPr/>
              <p:nvPr/>
            </p:nvSpPr>
            <p:spPr bwMode="auto">
              <a:xfrm>
                <a:off x="6897195" y="33299380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0" name="Sechseck 29"/>
              <p:cNvSpPr/>
              <p:nvPr/>
            </p:nvSpPr>
            <p:spPr bwMode="auto">
              <a:xfrm>
                <a:off x="11927256" y="36009052"/>
                <a:ext cx="6020217" cy="5189842"/>
              </a:xfrm>
              <a:prstGeom prst="hexagon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  <p:sp>
            <p:nvSpPr>
              <p:cNvPr id="31" name="Sechseck 30"/>
              <p:cNvSpPr/>
              <p:nvPr/>
            </p:nvSpPr>
            <p:spPr bwMode="auto">
              <a:xfrm>
                <a:off x="16955457" y="33223791"/>
                <a:ext cx="6020217" cy="5189842"/>
              </a:xfrm>
              <a:prstGeom prst="hexagon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176713"/>
                <a:endParaRPr lang="en-US" dirty="0"/>
              </a:p>
            </p:txBody>
          </p:sp>
        </p:grpSp>
        <p:sp>
          <p:nvSpPr>
            <p:cNvPr id="12" name="Sechseck 11"/>
            <p:cNvSpPr/>
            <p:nvPr/>
          </p:nvSpPr>
          <p:spPr bwMode="auto">
            <a:xfrm>
              <a:off x="4601875" y="2546060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3" name="Sechseck 12"/>
            <p:cNvSpPr/>
            <p:nvPr/>
          </p:nvSpPr>
          <p:spPr bwMode="auto">
            <a:xfrm>
              <a:off x="4603543" y="32543431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4" name="Sechseck 13"/>
            <p:cNvSpPr/>
            <p:nvPr/>
          </p:nvSpPr>
          <p:spPr bwMode="auto">
            <a:xfrm>
              <a:off x="10970509" y="21932922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5" name="Sechseck 14"/>
            <p:cNvSpPr/>
            <p:nvPr/>
          </p:nvSpPr>
          <p:spPr bwMode="auto">
            <a:xfrm>
              <a:off x="11063120" y="28979198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16" name="Sechseck 15"/>
            <p:cNvSpPr/>
            <p:nvPr/>
          </p:nvSpPr>
          <p:spPr bwMode="auto">
            <a:xfrm>
              <a:off x="17418410" y="2536556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3" name="Sechseck 22"/>
            <p:cNvSpPr/>
            <p:nvPr/>
          </p:nvSpPr>
          <p:spPr bwMode="auto">
            <a:xfrm>
              <a:off x="17519149" y="32471445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  <p:sp>
          <p:nvSpPr>
            <p:cNvPr id="24" name="Sechseck 23"/>
            <p:cNvSpPr/>
            <p:nvPr/>
          </p:nvSpPr>
          <p:spPr bwMode="auto">
            <a:xfrm>
              <a:off x="11082121" y="36042104"/>
              <a:ext cx="7178211" cy="6188112"/>
            </a:xfrm>
            <a:prstGeom prst="hexagon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6713"/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610212" y="1108240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Electrons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2610211" y="2664566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Detector module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5487154" y="265479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Full system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4048682" y="328021"/>
            <a:ext cx="129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X-rays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82" y="1911756"/>
            <a:ext cx="1356938" cy="1356938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6C7C5FFD-2E2D-C340-9327-4FE3312D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63" y="614715"/>
            <a:ext cx="1175594" cy="7837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07ADB20-B430-344E-BF25-4F5F652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564" y="3125717"/>
            <a:ext cx="968833" cy="827800"/>
          </a:xfrm>
          <a:prstGeom prst="rect">
            <a:avLst/>
          </a:prstGeom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13" y="3830460"/>
            <a:ext cx="1139495" cy="881605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02" y="2915793"/>
            <a:ext cx="1444103" cy="821815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487154" y="1079421"/>
            <a:ext cx="127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Sterile              neutrino search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70" y="1506545"/>
            <a:ext cx="1074242" cy="805682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53" y="1409492"/>
            <a:ext cx="1108103" cy="8310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AB94B27-3402-109B-D33B-831D8AB7C661}"/>
              </a:ext>
            </a:extLst>
          </p:cNvPr>
          <p:cNvSpPr txBox="1"/>
          <p:nvPr/>
        </p:nvSpPr>
        <p:spPr>
          <a:xfrm>
            <a:off x="4059715" y="3451095"/>
            <a:ext cx="1293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alatino Linotype" panose="02040502050505030304" pitchFamily="18" charset="0"/>
              </a:rPr>
              <a:t>Monitor spectrometer</a:t>
            </a:r>
          </a:p>
        </p:txBody>
      </p:sp>
    </p:spTree>
    <p:extLst>
      <p:ext uri="{BB962C8B-B14F-4D97-AF65-F5344CB8AC3E}">
        <p14:creationId xmlns:p14="http://schemas.microsoft.com/office/powerpoint/2010/main" val="2616791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>
            <a:extLst>
              <a:ext uri="{FF2B5EF4-FFF2-40B4-BE49-F238E27FC236}">
                <a16:creationId xmlns:a16="http://schemas.microsoft.com/office/drawing/2014/main" id="{9C6C1FBE-4651-EE8E-647F-20952989E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9201" r="9975" b="16400"/>
          <a:stretch/>
        </p:blipFill>
        <p:spPr>
          <a:xfrm>
            <a:off x="1120299" y="2702235"/>
            <a:ext cx="2947645" cy="173835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Towards a detector tower</a:t>
            </a:r>
            <a:endParaRPr lang="en-US" sz="3200" b="0" noProof="0" dirty="0"/>
          </a:p>
        </p:txBody>
      </p:sp>
      <p:sp>
        <p:nvSpPr>
          <p:cNvPr id="3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6" name="Grafik 5" descr="Ein Bild, das Box, Buch, Frachtcontainer, Behälter enthält.&#10;&#10;Automatisch generierte Beschreibung">
            <a:extLst>
              <a:ext uri="{FF2B5EF4-FFF2-40B4-BE49-F238E27FC236}">
                <a16:creationId xmlns:a16="http://schemas.microsoft.com/office/drawing/2014/main" id="{AB340E31-6611-12AE-D81C-14EC66254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3432"/>
            <a:ext cx="2088232" cy="1703525"/>
          </a:xfrm>
          <a:prstGeom prst="rect">
            <a:avLst/>
          </a:prstGeom>
        </p:spPr>
      </p:pic>
      <p:pic>
        <p:nvPicPr>
          <p:cNvPr id="8" name="Grafik 7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69890566-E32D-A276-E2F3-814A65155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36178" r="33851" b="34422"/>
          <a:stretch/>
        </p:blipFill>
        <p:spPr>
          <a:xfrm>
            <a:off x="3131840" y="741652"/>
            <a:ext cx="2281968" cy="1261087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ED5DD2E-A69D-3626-CF43-8B4D59CBA497}"/>
              </a:ext>
            </a:extLst>
          </p:cNvPr>
          <p:cNvCxnSpPr>
            <a:cxnSpLocks/>
          </p:cNvCxnSpPr>
          <p:nvPr/>
        </p:nvCxnSpPr>
        <p:spPr>
          <a:xfrm>
            <a:off x="5508104" y="1415261"/>
            <a:ext cx="519147" cy="0"/>
          </a:xfrm>
          <a:prstGeom prst="straightConnector1">
            <a:avLst/>
          </a:prstGeom>
          <a:ln w="381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ihandform 27">
            <a:extLst>
              <a:ext uri="{FF2B5EF4-FFF2-40B4-BE49-F238E27FC236}">
                <a16:creationId xmlns:a16="http://schemas.microsoft.com/office/drawing/2014/main" id="{6C1E655F-DB21-70FC-9018-4938C7913E87}"/>
              </a:ext>
            </a:extLst>
          </p:cNvPr>
          <p:cNvSpPr/>
          <p:nvPr/>
        </p:nvSpPr>
        <p:spPr>
          <a:xfrm rot="5400000">
            <a:off x="3433846" y="-1832946"/>
            <a:ext cx="2383512" cy="8764838"/>
          </a:xfrm>
          <a:custGeom>
            <a:avLst/>
            <a:gdLst>
              <a:gd name="connsiteX0" fmla="*/ 0 w 1821180"/>
              <a:gd name="connsiteY0" fmla="*/ 415528 h 1291828"/>
              <a:gd name="connsiteX1" fmla="*/ 327660 w 1821180"/>
              <a:gd name="connsiteY1" fmla="*/ 26908 h 1291828"/>
              <a:gd name="connsiteX2" fmla="*/ 960120 w 1821180"/>
              <a:gd name="connsiteY2" fmla="*/ 1078468 h 1291828"/>
              <a:gd name="connsiteX3" fmla="*/ 1821180 w 1821180"/>
              <a:gd name="connsiteY3" fmla="*/ 1291828 h 1291828"/>
              <a:gd name="connsiteX0" fmla="*/ 0 w 1821180"/>
              <a:gd name="connsiteY0" fmla="*/ 494218 h 1370518"/>
              <a:gd name="connsiteX1" fmla="*/ 563880 w 1821180"/>
              <a:gd name="connsiteY1" fmla="*/ 21778 h 1370518"/>
              <a:gd name="connsiteX2" fmla="*/ 960120 w 1821180"/>
              <a:gd name="connsiteY2" fmla="*/ 1157158 h 1370518"/>
              <a:gd name="connsiteX3" fmla="*/ 1821180 w 1821180"/>
              <a:gd name="connsiteY3" fmla="*/ 1370518 h 1370518"/>
              <a:gd name="connsiteX0" fmla="*/ 0 w 1821180"/>
              <a:gd name="connsiteY0" fmla="*/ 625719 h 3368797"/>
              <a:gd name="connsiteX1" fmla="*/ 563880 w 1821180"/>
              <a:gd name="connsiteY1" fmla="*/ 153279 h 3368797"/>
              <a:gd name="connsiteX2" fmla="*/ 762000 w 1821180"/>
              <a:gd name="connsiteY2" fmla="*/ 3353679 h 3368797"/>
              <a:gd name="connsiteX3" fmla="*/ 1821180 w 1821180"/>
              <a:gd name="connsiteY3" fmla="*/ 1502019 h 3368797"/>
              <a:gd name="connsiteX0" fmla="*/ 0 w 1493520"/>
              <a:gd name="connsiteY0" fmla="*/ 625719 h 3372586"/>
              <a:gd name="connsiteX1" fmla="*/ 563880 w 1493520"/>
              <a:gd name="connsiteY1" fmla="*/ 153279 h 3372586"/>
              <a:gd name="connsiteX2" fmla="*/ 762000 w 1493520"/>
              <a:gd name="connsiteY2" fmla="*/ 3353679 h 3372586"/>
              <a:gd name="connsiteX3" fmla="*/ 1493520 w 1493520"/>
              <a:gd name="connsiteY3" fmla="*/ 1943979 h 3372586"/>
              <a:gd name="connsiteX0" fmla="*/ 0 w 1498074"/>
              <a:gd name="connsiteY0" fmla="*/ 625719 h 3378945"/>
              <a:gd name="connsiteX1" fmla="*/ 563880 w 1498074"/>
              <a:gd name="connsiteY1" fmla="*/ 153279 h 3378945"/>
              <a:gd name="connsiteX2" fmla="*/ 762000 w 1498074"/>
              <a:gd name="connsiteY2" fmla="*/ 3353679 h 3378945"/>
              <a:gd name="connsiteX3" fmla="*/ 1493520 w 1498074"/>
              <a:gd name="connsiteY3" fmla="*/ 1943979 h 3378945"/>
              <a:gd name="connsiteX0" fmla="*/ 0 w 1183284"/>
              <a:gd name="connsiteY0" fmla="*/ 625719 h 3377451"/>
              <a:gd name="connsiteX1" fmla="*/ 563880 w 1183284"/>
              <a:gd name="connsiteY1" fmla="*/ 153279 h 3377451"/>
              <a:gd name="connsiteX2" fmla="*/ 762000 w 1183284"/>
              <a:gd name="connsiteY2" fmla="*/ 3353679 h 3377451"/>
              <a:gd name="connsiteX3" fmla="*/ 1173480 w 1183284"/>
              <a:gd name="connsiteY3" fmla="*/ 1860159 h 3377451"/>
              <a:gd name="connsiteX0" fmla="*/ 0 w 1183839"/>
              <a:gd name="connsiteY0" fmla="*/ 626248 h 3385473"/>
              <a:gd name="connsiteX1" fmla="*/ 563880 w 1183839"/>
              <a:gd name="connsiteY1" fmla="*/ 153808 h 3385473"/>
              <a:gd name="connsiteX2" fmla="*/ 777240 w 1183839"/>
              <a:gd name="connsiteY2" fmla="*/ 3361828 h 3385473"/>
              <a:gd name="connsiteX3" fmla="*/ 1173480 w 1183839"/>
              <a:gd name="connsiteY3" fmla="*/ 1860688 h 3385473"/>
              <a:gd name="connsiteX0" fmla="*/ 0 w 1185797"/>
              <a:gd name="connsiteY0" fmla="*/ 626248 h 3369389"/>
              <a:gd name="connsiteX1" fmla="*/ 563880 w 1185797"/>
              <a:gd name="connsiteY1" fmla="*/ 153808 h 3369389"/>
              <a:gd name="connsiteX2" fmla="*/ 777240 w 1185797"/>
              <a:gd name="connsiteY2" fmla="*/ 3361828 h 3369389"/>
              <a:gd name="connsiteX3" fmla="*/ 1173480 w 1185797"/>
              <a:gd name="connsiteY3" fmla="*/ 1860688 h 3369389"/>
              <a:gd name="connsiteX0" fmla="*/ 378 w 1186175"/>
              <a:gd name="connsiteY0" fmla="*/ 633570 h 3376711"/>
              <a:gd name="connsiteX1" fmla="*/ 564258 w 1186175"/>
              <a:gd name="connsiteY1" fmla="*/ 161130 h 3376711"/>
              <a:gd name="connsiteX2" fmla="*/ 777618 w 1186175"/>
              <a:gd name="connsiteY2" fmla="*/ 3369150 h 3376711"/>
              <a:gd name="connsiteX3" fmla="*/ 1173858 w 1186175"/>
              <a:gd name="connsiteY3" fmla="*/ 1868010 h 3376711"/>
              <a:gd name="connsiteX0" fmla="*/ 682 w 1186479"/>
              <a:gd name="connsiteY0" fmla="*/ 784953 h 3528094"/>
              <a:gd name="connsiteX1" fmla="*/ 358822 w 1186479"/>
              <a:gd name="connsiteY1" fmla="*/ 137253 h 3528094"/>
              <a:gd name="connsiteX2" fmla="*/ 777922 w 1186479"/>
              <a:gd name="connsiteY2" fmla="*/ 3520533 h 3528094"/>
              <a:gd name="connsiteX3" fmla="*/ 1174162 w 1186479"/>
              <a:gd name="connsiteY3" fmla="*/ 2019393 h 3528094"/>
              <a:gd name="connsiteX0" fmla="*/ 1159 w 1520145"/>
              <a:gd name="connsiteY0" fmla="*/ 1041528 h 7459474"/>
              <a:gd name="connsiteX1" fmla="*/ 359299 w 1520145"/>
              <a:gd name="connsiteY1" fmla="*/ 393828 h 7459474"/>
              <a:gd name="connsiteX2" fmla="*/ 1426101 w 1520145"/>
              <a:gd name="connsiteY2" fmla="*/ 7457568 h 7459474"/>
              <a:gd name="connsiteX3" fmla="*/ 1174639 w 1520145"/>
              <a:gd name="connsiteY3" fmla="*/ 2275968 h 7459474"/>
              <a:gd name="connsiteX0" fmla="*/ 246 w 1519232"/>
              <a:gd name="connsiteY0" fmla="*/ 1079377 h 7497323"/>
              <a:gd name="connsiteX1" fmla="*/ 922269 w 1519232"/>
              <a:gd name="connsiteY1" fmla="*/ 385955 h 7497323"/>
              <a:gd name="connsiteX2" fmla="*/ 1425188 w 1519232"/>
              <a:gd name="connsiteY2" fmla="*/ 7495417 h 7497323"/>
              <a:gd name="connsiteX3" fmla="*/ 1173726 w 1519232"/>
              <a:gd name="connsiteY3" fmla="*/ 2313817 h 7497323"/>
              <a:gd name="connsiteX0" fmla="*/ 0 w 1518986"/>
              <a:gd name="connsiteY0" fmla="*/ 1093605 h 7511551"/>
              <a:gd name="connsiteX1" fmla="*/ 922023 w 1518986"/>
              <a:gd name="connsiteY1" fmla="*/ 400183 h 7511551"/>
              <a:gd name="connsiteX2" fmla="*/ 1424942 w 1518986"/>
              <a:gd name="connsiteY2" fmla="*/ 7509645 h 7511551"/>
              <a:gd name="connsiteX3" fmla="*/ 1173480 w 1518986"/>
              <a:gd name="connsiteY3" fmla="*/ 2328045 h 7511551"/>
              <a:gd name="connsiteX0" fmla="*/ 0 w 1716644"/>
              <a:gd name="connsiteY0" fmla="*/ 1093605 h 7522409"/>
              <a:gd name="connsiteX1" fmla="*/ 922023 w 1716644"/>
              <a:gd name="connsiteY1" fmla="*/ 400183 h 7522409"/>
              <a:gd name="connsiteX2" fmla="*/ 1424942 w 1716644"/>
              <a:gd name="connsiteY2" fmla="*/ 7509645 h 7522409"/>
              <a:gd name="connsiteX3" fmla="*/ 1691642 w 1716644"/>
              <a:gd name="connsiteY3" fmla="*/ 6519045 h 7522409"/>
              <a:gd name="connsiteX0" fmla="*/ 0 w 1826293"/>
              <a:gd name="connsiteY0" fmla="*/ 1093605 h 7544886"/>
              <a:gd name="connsiteX1" fmla="*/ 922023 w 1826293"/>
              <a:gd name="connsiteY1" fmla="*/ 400183 h 7544886"/>
              <a:gd name="connsiteX2" fmla="*/ 1424942 w 1826293"/>
              <a:gd name="connsiteY2" fmla="*/ 7509645 h 7544886"/>
              <a:gd name="connsiteX3" fmla="*/ 1813564 w 1826293"/>
              <a:gd name="connsiteY3" fmla="*/ 7014345 h 7544886"/>
              <a:gd name="connsiteX0" fmla="*/ 0 w 1826732"/>
              <a:gd name="connsiteY0" fmla="*/ 1100189 h 7634687"/>
              <a:gd name="connsiteX1" fmla="*/ 922023 w 1826732"/>
              <a:gd name="connsiteY1" fmla="*/ 406767 h 7634687"/>
              <a:gd name="connsiteX2" fmla="*/ 1432564 w 1826732"/>
              <a:gd name="connsiteY2" fmla="*/ 7607669 h 7634687"/>
              <a:gd name="connsiteX3" fmla="*/ 1813564 w 1826732"/>
              <a:gd name="connsiteY3" fmla="*/ 7020929 h 7634687"/>
              <a:gd name="connsiteX0" fmla="*/ 0 w 1826732"/>
              <a:gd name="connsiteY0" fmla="*/ 1100189 h 7634687"/>
              <a:gd name="connsiteX1" fmla="*/ 922023 w 1826732"/>
              <a:gd name="connsiteY1" fmla="*/ 406767 h 7634687"/>
              <a:gd name="connsiteX2" fmla="*/ 1432564 w 1826732"/>
              <a:gd name="connsiteY2" fmla="*/ 7607669 h 7634687"/>
              <a:gd name="connsiteX3" fmla="*/ 1813564 w 1826732"/>
              <a:gd name="connsiteY3" fmla="*/ 7020929 h 7634687"/>
              <a:gd name="connsiteX0" fmla="*/ 0 w 1825493"/>
              <a:gd name="connsiteY0" fmla="*/ 1100189 h 7634687"/>
              <a:gd name="connsiteX1" fmla="*/ 922023 w 1825493"/>
              <a:gd name="connsiteY1" fmla="*/ 406767 h 7634687"/>
              <a:gd name="connsiteX2" fmla="*/ 1409706 w 1825493"/>
              <a:gd name="connsiteY2" fmla="*/ 7607669 h 7634687"/>
              <a:gd name="connsiteX3" fmla="*/ 1813564 w 1825493"/>
              <a:gd name="connsiteY3" fmla="*/ 7020929 h 7634687"/>
              <a:gd name="connsiteX0" fmla="*/ 0 w 1822454"/>
              <a:gd name="connsiteY0" fmla="*/ 1100189 h 7827417"/>
              <a:gd name="connsiteX1" fmla="*/ 922023 w 1822454"/>
              <a:gd name="connsiteY1" fmla="*/ 406767 h 7827417"/>
              <a:gd name="connsiteX2" fmla="*/ 1409706 w 1822454"/>
              <a:gd name="connsiteY2" fmla="*/ 7607669 h 7827417"/>
              <a:gd name="connsiteX3" fmla="*/ 1813564 w 1822454"/>
              <a:gd name="connsiteY3" fmla="*/ 7020929 h 7827417"/>
              <a:gd name="connsiteX0" fmla="*/ 0 w 1749122"/>
              <a:gd name="connsiteY0" fmla="*/ 1100189 h 7862932"/>
              <a:gd name="connsiteX1" fmla="*/ 922023 w 1749122"/>
              <a:gd name="connsiteY1" fmla="*/ 406767 h 7862932"/>
              <a:gd name="connsiteX2" fmla="*/ 1409706 w 1749122"/>
              <a:gd name="connsiteY2" fmla="*/ 7607669 h 7862932"/>
              <a:gd name="connsiteX3" fmla="*/ 1737366 w 1749122"/>
              <a:gd name="connsiteY3" fmla="*/ 7196189 h 7862932"/>
              <a:gd name="connsiteX0" fmla="*/ 0 w 1737366"/>
              <a:gd name="connsiteY0" fmla="*/ 1100189 h 7862932"/>
              <a:gd name="connsiteX1" fmla="*/ 922023 w 1737366"/>
              <a:gd name="connsiteY1" fmla="*/ 406767 h 7862932"/>
              <a:gd name="connsiteX2" fmla="*/ 1409706 w 1737366"/>
              <a:gd name="connsiteY2" fmla="*/ 7607669 h 7862932"/>
              <a:gd name="connsiteX3" fmla="*/ 1737366 w 1737366"/>
              <a:gd name="connsiteY3" fmla="*/ 7196189 h 7862932"/>
              <a:gd name="connsiteX0" fmla="*/ 0 w 1783086"/>
              <a:gd name="connsiteY0" fmla="*/ 1100189 h 7868326"/>
              <a:gd name="connsiteX1" fmla="*/ 922023 w 1783086"/>
              <a:gd name="connsiteY1" fmla="*/ 406767 h 7868326"/>
              <a:gd name="connsiteX2" fmla="*/ 1409706 w 1783086"/>
              <a:gd name="connsiteY2" fmla="*/ 7607669 h 7868326"/>
              <a:gd name="connsiteX3" fmla="*/ 1783086 w 1783086"/>
              <a:gd name="connsiteY3" fmla="*/ 7219049 h 7868326"/>
              <a:gd name="connsiteX0" fmla="*/ 0 w 1783086"/>
              <a:gd name="connsiteY0" fmla="*/ 1100189 h 7868326"/>
              <a:gd name="connsiteX1" fmla="*/ 922023 w 1783086"/>
              <a:gd name="connsiteY1" fmla="*/ 406767 h 7868326"/>
              <a:gd name="connsiteX2" fmla="*/ 1455426 w 1783086"/>
              <a:gd name="connsiteY2" fmla="*/ 7607669 h 7868326"/>
              <a:gd name="connsiteX3" fmla="*/ 1783086 w 1783086"/>
              <a:gd name="connsiteY3" fmla="*/ 7219049 h 7868326"/>
              <a:gd name="connsiteX0" fmla="*/ 0 w 1783086"/>
              <a:gd name="connsiteY0" fmla="*/ 1100189 h 7868326"/>
              <a:gd name="connsiteX1" fmla="*/ 922023 w 1783086"/>
              <a:gd name="connsiteY1" fmla="*/ 406767 h 7868326"/>
              <a:gd name="connsiteX2" fmla="*/ 1455426 w 1783086"/>
              <a:gd name="connsiteY2" fmla="*/ 7607669 h 7868326"/>
              <a:gd name="connsiteX3" fmla="*/ 1783086 w 1783086"/>
              <a:gd name="connsiteY3" fmla="*/ 7219049 h 7868326"/>
              <a:gd name="connsiteX0" fmla="*/ 0 w 1783086"/>
              <a:gd name="connsiteY0" fmla="*/ 1100189 h 8258491"/>
              <a:gd name="connsiteX1" fmla="*/ 922023 w 1783086"/>
              <a:gd name="connsiteY1" fmla="*/ 406767 h 8258491"/>
              <a:gd name="connsiteX2" fmla="*/ 1455426 w 1783086"/>
              <a:gd name="connsiteY2" fmla="*/ 7607669 h 8258491"/>
              <a:gd name="connsiteX3" fmla="*/ 1607246 w 1783086"/>
              <a:gd name="connsiteY3" fmla="*/ 7875838 h 8258491"/>
              <a:gd name="connsiteX4" fmla="*/ 1783086 w 1783086"/>
              <a:gd name="connsiteY4" fmla="*/ 7219049 h 8258491"/>
              <a:gd name="connsiteX0" fmla="*/ 0 w 1783086"/>
              <a:gd name="connsiteY0" fmla="*/ 1119521 h 7895170"/>
              <a:gd name="connsiteX1" fmla="*/ 922023 w 1783086"/>
              <a:gd name="connsiteY1" fmla="*/ 426099 h 7895170"/>
              <a:gd name="connsiteX2" fmla="*/ 1607246 w 1783086"/>
              <a:gd name="connsiteY2" fmla="*/ 7895170 h 7895170"/>
              <a:gd name="connsiteX3" fmla="*/ 1783086 w 1783086"/>
              <a:gd name="connsiteY3" fmla="*/ 7238381 h 7895170"/>
              <a:gd name="connsiteX0" fmla="*/ 0 w 1783086"/>
              <a:gd name="connsiteY0" fmla="*/ 1119521 h 7905826"/>
              <a:gd name="connsiteX1" fmla="*/ 922023 w 1783086"/>
              <a:gd name="connsiteY1" fmla="*/ 426099 h 7905826"/>
              <a:gd name="connsiteX2" fmla="*/ 1607246 w 1783086"/>
              <a:gd name="connsiteY2" fmla="*/ 7895170 h 7905826"/>
              <a:gd name="connsiteX3" fmla="*/ 1783086 w 1783086"/>
              <a:gd name="connsiteY3" fmla="*/ 7238381 h 7905826"/>
              <a:gd name="connsiteX0" fmla="*/ 0 w 1783086"/>
              <a:gd name="connsiteY0" fmla="*/ 1119521 h 7905826"/>
              <a:gd name="connsiteX1" fmla="*/ 922023 w 1783086"/>
              <a:gd name="connsiteY1" fmla="*/ 426099 h 7905826"/>
              <a:gd name="connsiteX2" fmla="*/ 1607246 w 1783086"/>
              <a:gd name="connsiteY2" fmla="*/ 7895170 h 7905826"/>
              <a:gd name="connsiteX3" fmla="*/ 1783086 w 1783086"/>
              <a:gd name="connsiteY3" fmla="*/ 7238381 h 7905826"/>
              <a:gd name="connsiteX0" fmla="*/ 0 w 1783086"/>
              <a:gd name="connsiteY0" fmla="*/ 1119521 h 7905826"/>
              <a:gd name="connsiteX1" fmla="*/ 922023 w 1783086"/>
              <a:gd name="connsiteY1" fmla="*/ 426099 h 7905826"/>
              <a:gd name="connsiteX2" fmla="*/ 1607246 w 1783086"/>
              <a:gd name="connsiteY2" fmla="*/ 7895170 h 7905826"/>
              <a:gd name="connsiteX3" fmla="*/ 1783086 w 1783086"/>
              <a:gd name="connsiteY3" fmla="*/ 7238381 h 7905826"/>
              <a:gd name="connsiteX0" fmla="*/ 0 w 1783086"/>
              <a:gd name="connsiteY0" fmla="*/ 1119521 h 7905826"/>
              <a:gd name="connsiteX1" fmla="*/ 922023 w 1783086"/>
              <a:gd name="connsiteY1" fmla="*/ 426099 h 7905826"/>
              <a:gd name="connsiteX2" fmla="*/ 1607246 w 1783086"/>
              <a:gd name="connsiteY2" fmla="*/ 7895170 h 7905826"/>
              <a:gd name="connsiteX3" fmla="*/ 1783086 w 1783086"/>
              <a:gd name="connsiteY3" fmla="*/ 7238381 h 7905826"/>
              <a:gd name="connsiteX0" fmla="*/ 0 w 1783086"/>
              <a:gd name="connsiteY0" fmla="*/ 1287952 h 7853220"/>
              <a:gd name="connsiteX1" fmla="*/ 922023 w 1783086"/>
              <a:gd name="connsiteY1" fmla="*/ 373550 h 7853220"/>
              <a:gd name="connsiteX2" fmla="*/ 1607246 w 1783086"/>
              <a:gd name="connsiteY2" fmla="*/ 7842621 h 7853220"/>
              <a:gd name="connsiteX3" fmla="*/ 1783086 w 1783086"/>
              <a:gd name="connsiteY3" fmla="*/ 7185832 h 7853220"/>
              <a:gd name="connsiteX0" fmla="*/ 357 w 1783443"/>
              <a:gd name="connsiteY0" fmla="*/ 1362714 h 7927982"/>
              <a:gd name="connsiteX1" fmla="*/ 922380 w 1783443"/>
              <a:gd name="connsiteY1" fmla="*/ 448312 h 7927982"/>
              <a:gd name="connsiteX2" fmla="*/ 1607603 w 1783443"/>
              <a:gd name="connsiteY2" fmla="*/ 7917383 h 7927982"/>
              <a:gd name="connsiteX3" fmla="*/ 1783443 w 1783443"/>
              <a:gd name="connsiteY3" fmla="*/ 7260594 h 7927982"/>
              <a:gd name="connsiteX0" fmla="*/ 348 w 1805100"/>
              <a:gd name="connsiteY0" fmla="*/ 1297676 h 7954410"/>
              <a:gd name="connsiteX1" fmla="*/ 944037 w 1805100"/>
              <a:gd name="connsiteY1" fmla="*/ 474716 h 7954410"/>
              <a:gd name="connsiteX2" fmla="*/ 1629260 w 1805100"/>
              <a:gd name="connsiteY2" fmla="*/ 7943787 h 7954410"/>
              <a:gd name="connsiteX3" fmla="*/ 1805100 w 1805100"/>
              <a:gd name="connsiteY3" fmla="*/ 7286998 h 7954410"/>
              <a:gd name="connsiteX0" fmla="*/ 347 w 1805099"/>
              <a:gd name="connsiteY0" fmla="*/ 1297676 h 7954410"/>
              <a:gd name="connsiteX1" fmla="*/ 944036 w 1805099"/>
              <a:gd name="connsiteY1" fmla="*/ 474716 h 7954410"/>
              <a:gd name="connsiteX2" fmla="*/ 1607594 w 1805099"/>
              <a:gd name="connsiteY2" fmla="*/ 7943787 h 7954410"/>
              <a:gd name="connsiteX3" fmla="*/ 1805099 w 1805099"/>
              <a:gd name="connsiteY3" fmla="*/ 7286998 h 7954410"/>
              <a:gd name="connsiteX0" fmla="*/ 347 w 1805099"/>
              <a:gd name="connsiteY0" fmla="*/ 1297676 h 7943787"/>
              <a:gd name="connsiteX1" fmla="*/ 944036 w 1805099"/>
              <a:gd name="connsiteY1" fmla="*/ 474716 h 7943787"/>
              <a:gd name="connsiteX2" fmla="*/ 1607594 w 1805099"/>
              <a:gd name="connsiteY2" fmla="*/ 7943787 h 7943787"/>
              <a:gd name="connsiteX3" fmla="*/ 1805099 w 1805099"/>
              <a:gd name="connsiteY3" fmla="*/ 7286998 h 7943787"/>
              <a:gd name="connsiteX0" fmla="*/ 347 w 2100523"/>
              <a:gd name="connsiteY0" fmla="*/ 1297676 h 7943787"/>
              <a:gd name="connsiteX1" fmla="*/ 944036 w 2100523"/>
              <a:gd name="connsiteY1" fmla="*/ 474716 h 7943787"/>
              <a:gd name="connsiteX2" fmla="*/ 1607594 w 2100523"/>
              <a:gd name="connsiteY2" fmla="*/ 7943787 h 7943787"/>
              <a:gd name="connsiteX3" fmla="*/ 2100523 w 2100523"/>
              <a:gd name="connsiteY3" fmla="*/ 7271987 h 7943787"/>
              <a:gd name="connsiteX0" fmla="*/ 347 w 2100523"/>
              <a:gd name="connsiteY0" fmla="*/ 1297676 h 7943787"/>
              <a:gd name="connsiteX1" fmla="*/ 944036 w 2100523"/>
              <a:gd name="connsiteY1" fmla="*/ 474716 h 7943787"/>
              <a:gd name="connsiteX2" fmla="*/ 1607594 w 2100523"/>
              <a:gd name="connsiteY2" fmla="*/ 7943787 h 7943787"/>
              <a:gd name="connsiteX3" fmla="*/ 2100523 w 2100523"/>
              <a:gd name="connsiteY3" fmla="*/ 7271987 h 7943787"/>
              <a:gd name="connsiteX0" fmla="*/ 347 w 2100523"/>
              <a:gd name="connsiteY0" fmla="*/ 1297676 h 7943787"/>
              <a:gd name="connsiteX1" fmla="*/ 944036 w 2100523"/>
              <a:gd name="connsiteY1" fmla="*/ 474716 h 7943787"/>
              <a:gd name="connsiteX2" fmla="*/ 1607594 w 2100523"/>
              <a:gd name="connsiteY2" fmla="*/ 7943787 h 7943787"/>
              <a:gd name="connsiteX3" fmla="*/ 2100523 w 2100523"/>
              <a:gd name="connsiteY3" fmla="*/ 7271987 h 7943787"/>
              <a:gd name="connsiteX0" fmla="*/ 347 w 2100523"/>
              <a:gd name="connsiteY0" fmla="*/ 1297676 h 7945416"/>
              <a:gd name="connsiteX1" fmla="*/ 944036 w 2100523"/>
              <a:gd name="connsiteY1" fmla="*/ 474716 h 7945416"/>
              <a:gd name="connsiteX2" fmla="*/ 1607594 w 2100523"/>
              <a:gd name="connsiteY2" fmla="*/ 7943787 h 7945416"/>
              <a:gd name="connsiteX3" fmla="*/ 2100523 w 2100523"/>
              <a:gd name="connsiteY3" fmla="*/ 7271987 h 7945416"/>
              <a:gd name="connsiteX0" fmla="*/ 347 w 2100523"/>
              <a:gd name="connsiteY0" fmla="*/ 1297676 h 7945416"/>
              <a:gd name="connsiteX1" fmla="*/ 944036 w 2100523"/>
              <a:gd name="connsiteY1" fmla="*/ 474716 h 7945416"/>
              <a:gd name="connsiteX2" fmla="*/ 1607594 w 2100523"/>
              <a:gd name="connsiteY2" fmla="*/ 7943787 h 7945416"/>
              <a:gd name="connsiteX3" fmla="*/ 2100523 w 2100523"/>
              <a:gd name="connsiteY3" fmla="*/ 7271987 h 7945416"/>
              <a:gd name="connsiteX0" fmla="*/ 347 w 2100523"/>
              <a:gd name="connsiteY0" fmla="*/ 1297676 h 7951939"/>
              <a:gd name="connsiteX1" fmla="*/ 944036 w 2100523"/>
              <a:gd name="connsiteY1" fmla="*/ 474716 h 7951939"/>
              <a:gd name="connsiteX2" fmla="*/ 1607594 w 2100523"/>
              <a:gd name="connsiteY2" fmla="*/ 7943787 h 7951939"/>
              <a:gd name="connsiteX3" fmla="*/ 2100523 w 2100523"/>
              <a:gd name="connsiteY3" fmla="*/ 7271987 h 7951939"/>
              <a:gd name="connsiteX0" fmla="*/ 339 w 2100515"/>
              <a:gd name="connsiteY0" fmla="*/ 674598 h 7328861"/>
              <a:gd name="connsiteX1" fmla="*/ 960816 w 2100515"/>
              <a:gd name="connsiteY1" fmla="*/ 806297 h 7328861"/>
              <a:gd name="connsiteX2" fmla="*/ 1607586 w 2100515"/>
              <a:gd name="connsiteY2" fmla="*/ 7320709 h 7328861"/>
              <a:gd name="connsiteX3" fmla="*/ 2100515 w 2100515"/>
              <a:gd name="connsiteY3" fmla="*/ 6648909 h 7328861"/>
              <a:gd name="connsiteX0" fmla="*/ 339 w 2100515"/>
              <a:gd name="connsiteY0" fmla="*/ 609088 h 7423798"/>
              <a:gd name="connsiteX1" fmla="*/ 960816 w 2100515"/>
              <a:gd name="connsiteY1" fmla="*/ 901234 h 7423798"/>
              <a:gd name="connsiteX2" fmla="*/ 1607586 w 2100515"/>
              <a:gd name="connsiteY2" fmla="*/ 7415646 h 7423798"/>
              <a:gd name="connsiteX3" fmla="*/ 2100515 w 2100515"/>
              <a:gd name="connsiteY3" fmla="*/ 6743846 h 7423798"/>
              <a:gd name="connsiteX0" fmla="*/ 0 w 2100176"/>
              <a:gd name="connsiteY0" fmla="*/ 551735 h 7366445"/>
              <a:gd name="connsiteX1" fmla="*/ 960477 w 2100176"/>
              <a:gd name="connsiteY1" fmla="*/ 843881 h 7366445"/>
              <a:gd name="connsiteX2" fmla="*/ 1607247 w 2100176"/>
              <a:gd name="connsiteY2" fmla="*/ 7358293 h 7366445"/>
              <a:gd name="connsiteX3" fmla="*/ 2100176 w 2100176"/>
              <a:gd name="connsiteY3" fmla="*/ 6686493 h 7366445"/>
              <a:gd name="connsiteX0" fmla="*/ 0 w 2100176"/>
              <a:gd name="connsiteY0" fmla="*/ 545461 h 7360171"/>
              <a:gd name="connsiteX1" fmla="*/ 960477 w 2100176"/>
              <a:gd name="connsiteY1" fmla="*/ 837607 h 7360171"/>
              <a:gd name="connsiteX2" fmla="*/ 1607247 w 2100176"/>
              <a:gd name="connsiteY2" fmla="*/ 7352019 h 7360171"/>
              <a:gd name="connsiteX3" fmla="*/ 2100176 w 2100176"/>
              <a:gd name="connsiteY3" fmla="*/ 6680219 h 7360171"/>
              <a:gd name="connsiteX0" fmla="*/ 0 w 2100176"/>
              <a:gd name="connsiteY0" fmla="*/ 574578 h 7389288"/>
              <a:gd name="connsiteX1" fmla="*/ 960477 w 2100176"/>
              <a:gd name="connsiteY1" fmla="*/ 866724 h 7389288"/>
              <a:gd name="connsiteX2" fmla="*/ 1607247 w 2100176"/>
              <a:gd name="connsiteY2" fmla="*/ 7381136 h 7389288"/>
              <a:gd name="connsiteX3" fmla="*/ 2100176 w 2100176"/>
              <a:gd name="connsiteY3" fmla="*/ 6709336 h 7389288"/>
              <a:gd name="connsiteX0" fmla="*/ 0 w 2100176"/>
              <a:gd name="connsiteY0" fmla="*/ 565405 h 7380115"/>
              <a:gd name="connsiteX1" fmla="*/ 960477 w 2100176"/>
              <a:gd name="connsiteY1" fmla="*/ 857551 h 7380115"/>
              <a:gd name="connsiteX2" fmla="*/ 1607247 w 2100176"/>
              <a:gd name="connsiteY2" fmla="*/ 7371963 h 7380115"/>
              <a:gd name="connsiteX3" fmla="*/ 2100176 w 2100176"/>
              <a:gd name="connsiteY3" fmla="*/ 6700163 h 7380115"/>
              <a:gd name="connsiteX0" fmla="*/ 0 w 2100176"/>
              <a:gd name="connsiteY0" fmla="*/ 561490 h 7376200"/>
              <a:gd name="connsiteX1" fmla="*/ 952087 w 2100176"/>
              <a:gd name="connsiteY1" fmla="*/ 861657 h 7376200"/>
              <a:gd name="connsiteX2" fmla="*/ 1607247 w 2100176"/>
              <a:gd name="connsiteY2" fmla="*/ 7368048 h 7376200"/>
              <a:gd name="connsiteX3" fmla="*/ 2100176 w 2100176"/>
              <a:gd name="connsiteY3" fmla="*/ 6696248 h 7376200"/>
              <a:gd name="connsiteX0" fmla="*/ 0 w 2100176"/>
              <a:gd name="connsiteY0" fmla="*/ 561490 h 7376200"/>
              <a:gd name="connsiteX1" fmla="*/ 952087 w 2100176"/>
              <a:gd name="connsiteY1" fmla="*/ 861657 h 7376200"/>
              <a:gd name="connsiteX2" fmla="*/ 1607247 w 2100176"/>
              <a:gd name="connsiteY2" fmla="*/ 7368048 h 7376200"/>
              <a:gd name="connsiteX3" fmla="*/ 2100176 w 2100176"/>
              <a:gd name="connsiteY3" fmla="*/ 6696248 h 7376200"/>
              <a:gd name="connsiteX0" fmla="*/ 0 w 2100176"/>
              <a:gd name="connsiteY0" fmla="*/ 561490 h 7376200"/>
              <a:gd name="connsiteX1" fmla="*/ 1036017 w 2100176"/>
              <a:gd name="connsiteY1" fmla="*/ 861655 h 7376200"/>
              <a:gd name="connsiteX2" fmla="*/ 1607247 w 2100176"/>
              <a:gd name="connsiteY2" fmla="*/ 7368048 h 7376200"/>
              <a:gd name="connsiteX3" fmla="*/ 2100176 w 2100176"/>
              <a:gd name="connsiteY3" fmla="*/ 6696248 h 7376200"/>
              <a:gd name="connsiteX0" fmla="*/ 0 w 2100176"/>
              <a:gd name="connsiteY0" fmla="*/ 567410 h 7382120"/>
              <a:gd name="connsiteX1" fmla="*/ 1036017 w 2100176"/>
              <a:gd name="connsiteY1" fmla="*/ 867575 h 7382120"/>
              <a:gd name="connsiteX2" fmla="*/ 1607247 w 2100176"/>
              <a:gd name="connsiteY2" fmla="*/ 7373968 h 7382120"/>
              <a:gd name="connsiteX3" fmla="*/ 2100176 w 2100176"/>
              <a:gd name="connsiteY3" fmla="*/ 6702168 h 7382120"/>
              <a:gd name="connsiteX0" fmla="*/ 0 w 2100176"/>
              <a:gd name="connsiteY0" fmla="*/ 567410 h 7382120"/>
              <a:gd name="connsiteX1" fmla="*/ 1036017 w 2100176"/>
              <a:gd name="connsiteY1" fmla="*/ 867575 h 7382120"/>
              <a:gd name="connsiteX2" fmla="*/ 1607247 w 2100176"/>
              <a:gd name="connsiteY2" fmla="*/ 7373968 h 7382120"/>
              <a:gd name="connsiteX3" fmla="*/ 2100176 w 2100176"/>
              <a:gd name="connsiteY3" fmla="*/ 6702168 h 738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176" h="7382120">
                <a:moveTo>
                  <a:pt x="0" y="567410"/>
                </a:moveTo>
                <a:cubicBezTo>
                  <a:pt x="23881" y="-114855"/>
                  <a:pt x="977961" y="-363122"/>
                  <a:pt x="1036017" y="867575"/>
                </a:cubicBezTo>
                <a:cubicBezTo>
                  <a:pt x="1094073" y="2098272"/>
                  <a:pt x="777319" y="7493370"/>
                  <a:pt x="1607247" y="7373968"/>
                </a:cubicBezTo>
                <a:cubicBezTo>
                  <a:pt x="1777915" y="7437021"/>
                  <a:pt x="2057440" y="7126865"/>
                  <a:pt x="2100176" y="6702168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50F67139-08C6-2579-2B97-499241F08FCC}"/>
              </a:ext>
            </a:extLst>
          </p:cNvPr>
          <p:cNvSpPr txBox="1"/>
          <p:nvPr/>
        </p:nvSpPr>
        <p:spPr>
          <a:xfrm>
            <a:off x="3533280" y="2098770"/>
            <a:ext cx="1479088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400" i="1" dirty="0"/>
              <a:t>166 pixels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34F46CD8-0F3D-066F-25D5-E67EF0ACC9BA}"/>
              </a:ext>
            </a:extLst>
          </p:cNvPr>
          <p:cNvSpPr txBox="1"/>
          <p:nvPr/>
        </p:nvSpPr>
        <p:spPr>
          <a:xfrm>
            <a:off x="6295509" y="2162067"/>
            <a:ext cx="1479088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400" i="1" dirty="0"/>
              <a:t>9 x 166 pixels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4CBAEECC-4250-91EC-6CB6-F3B648F504CF}"/>
              </a:ext>
            </a:extLst>
          </p:cNvPr>
          <p:cNvCxnSpPr>
            <a:cxnSpLocks/>
          </p:cNvCxnSpPr>
          <p:nvPr/>
        </p:nvCxnSpPr>
        <p:spPr>
          <a:xfrm>
            <a:off x="4204414" y="3621972"/>
            <a:ext cx="735171" cy="0"/>
          </a:xfrm>
          <a:prstGeom prst="straightConnector1">
            <a:avLst/>
          </a:prstGeom>
          <a:ln w="381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fik 46" descr="Ein Bild, das Maßstabsmodell, Maschine, Transport enthält.&#10;&#10;Automatisch generierte Beschreibung">
            <a:extLst>
              <a:ext uri="{FF2B5EF4-FFF2-40B4-BE49-F238E27FC236}">
                <a16:creationId xmlns:a16="http://schemas.microsoft.com/office/drawing/2014/main" id="{9335BC18-23D6-D724-765E-39583D674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05" y="2606449"/>
            <a:ext cx="4126467" cy="2269557"/>
          </a:xfrm>
          <a:prstGeom prst="rect">
            <a:avLst/>
          </a:prstGeom>
        </p:spPr>
      </p:pic>
      <p:sp>
        <p:nvSpPr>
          <p:cNvPr id="48" name="TextBox 9">
            <a:extLst>
              <a:ext uri="{FF2B5EF4-FFF2-40B4-BE49-F238E27FC236}">
                <a16:creationId xmlns:a16="http://schemas.microsoft.com/office/drawing/2014/main" id="{1F932F15-5B78-A1CF-A322-D02AB884F17D}"/>
              </a:ext>
            </a:extLst>
          </p:cNvPr>
          <p:cNvSpPr txBox="1"/>
          <p:nvPr/>
        </p:nvSpPr>
        <p:spPr>
          <a:xfrm>
            <a:off x="2056539" y="4177052"/>
            <a:ext cx="2147875" cy="6463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400" i="1" dirty="0"/>
              <a:t>TRISTAN tower </a:t>
            </a:r>
          </a:p>
          <a:p>
            <a:r>
              <a:rPr lang="en-US" sz="1100" i="1" dirty="0"/>
              <a:t>(including vacuum shield and cooling structure)</a:t>
            </a:r>
            <a:endParaRPr lang="en-US" sz="1400" i="1" dirty="0"/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D75D24D3-533C-1382-A719-1FE47A09117C}"/>
              </a:ext>
            </a:extLst>
          </p:cNvPr>
          <p:cNvSpPr txBox="1"/>
          <p:nvPr/>
        </p:nvSpPr>
        <p:spPr>
          <a:xfrm>
            <a:off x="5010196" y="4392084"/>
            <a:ext cx="2147875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400" i="1" dirty="0"/>
              <a:t>Detector section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E325452-90C2-3ECF-16F7-B82CE7762315}"/>
              </a:ext>
            </a:extLst>
          </p:cNvPr>
          <p:cNvCxnSpPr>
            <a:cxnSpLocks/>
          </p:cNvCxnSpPr>
          <p:nvPr/>
        </p:nvCxnSpPr>
        <p:spPr>
          <a:xfrm>
            <a:off x="2267744" y="1415261"/>
            <a:ext cx="519147" cy="0"/>
          </a:xfrm>
          <a:prstGeom prst="straightConnector1">
            <a:avLst/>
          </a:prstGeom>
          <a:ln w="38100">
            <a:solidFill>
              <a:srgbClr val="00B0F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54686377-D794-957F-FD4E-08EDFD8C2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3" y="843478"/>
            <a:ext cx="1633011" cy="114356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D846C85-9CF0-5515-AD6D-F8B2B56A4859}"/>
              </a:ext>
            </a:extLst>
          </p:cNvPr>
          <p:cNvSpPr txBox="1"/>
          <p:nvPr/>
        </p:nvSpPr>
        <p:spPr>
          <a:xfrm>
            <a:off x="376514" y="2098770"/>
            <a:ext cx="1479088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400" i="1" dirty="0"/>
              <a:t>7 pixels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2508A201-3DFA-C6EF-77F0-FC15F99B1A84}"/>
              </a:ext>
            </a:extLst>
          </p:cNvPr>
          <p:cNvSpPr txBox="1">
            <a:spLocks/>
          </p:cNvSpPr>
          <p:nvPr/>
        </p:nvSpPr>
        <p:spPr>
          <a:xfrm>
            <a:off x="1763687" y="4767263"/>
            <a:ext cx="5616624" cy="3551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Installation in KATRIN beamline planned for 2026</a:t>
            </a:r>
          </a:p>
        </p:txBody>
      </p:sp>
    </p:spTree>
    <p:extLst>
      <p:ext uri="{BB962C8B-B14F-4D97-AF65-F5344CB8AC3E}">
        <p14:creationId xmlns:p14="http://schemas.microsoft.com/office/powerpoint/2010/main" val="591316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33</a:t>
            </a:fld>
            <a:endParaRPr lang="cs-CZ"/>
          </a:p>
        </p:txBody>
      </p:sp>
      <p:sp>
        <p:nvSpPr>
          <p:cNvPr id="2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Agenda</a:t>
            </a:r>
            <a:endParaRPr lang="en-US" sz="3200" b="0" noProof="0" dirty="0"/>
          </a:p>
        </p:txBody>
      </p:sp>
      <p:sp>
        <p:nvSpPr>
          <p:cNvPr id="5" name="Textfeld 4"/>
          <p:cNvSpPr txBox="1"/>
          <p:nvPr/>
        </p:nvSpPr>
        <p:spPr>
          <a:xfrm>
            <a:off x="683568" y="1419622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Motivation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TRISTAN detector system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070C0"/>
                </a:solidFill>
              </a:rPr>
              <a:t>Conclusions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372200" y="1335199"/>
            <a:ext cx="2771800" cy="1787418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5093371" y="224264"/>
            <a:ext cx="2664296" cy="1242350"/>
            <a:chOff x="-264978" y="67382"/>
            <a:chExt cx="10079181" cy="4699881"/>
          </a:xfrm>
        </p:grpSpPr>
        <p:pic>
          <p:nvPicPr>
            <p:cNvPr id="38" name="Content Placeholder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-264978" y="1841183"/>
              <a:ext cx="2926080" cy="2926080"/>
            </a:xfrm>
            <a:prstGeom prst="ellipse">
              <a:avLst/>
            </a:prstGeom>
            <a:solidFill>
              <a:schemeClr val="bg1"/>
            </a:solidFill>
            <a:ln w="41275"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67382"/>
              <a:ext cx="4838290" cy="469988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0" name="Group 12"/>
            <p:cNvGrpSpPr/>
            <p:nvPr/>
          </p:nvGrpSpPr>
          <p:grpSpPr>
            <a:xfrm>
              <a:off x="6888123" y="599815"/>
              <a:ext cx="2926080" cy="2926080"/>
              <a:chOff x="8103669" y="2610757"/>
              <a:chExt cx="2926080" cy="2926080"/>
            </a:xfrm>
          </p:grpSpPr>
          <p:pic>
            <p:nvPicPr>
              <p:cNvPr id="43" name="Content Placeholder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>
                <a:off x="8103669" y="2610757"/>
                <a:ext cx="2926080" cy="2926080"/>
              </a:xfrm>
              <a:prstGeom prst="ellipse">
                <a:avLst/>
              </a:prstGeom>
              <a:solidFill>
                <a:schemeClr val="bg1"/>
              </a:solidFill>
              <a:ln w="41275" cap="rnd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Grafik 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8663">
                <a:off x="9967627" y="2785405"/>
                <a:ext cx="460617" cy="460617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Grafik 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01" t="60220" r="34149"/>
              <a:stretch/>
            </p:blipFill>
            <p:spPr>
              <a:xfrm>
                <a:off x="10132751" y="4887153"/>
                <a:ext cx="362293" cy="422029"/>
              </a:xfrm>
              <a:prstGeom prst="rect">
                <a:avLst/>
              </a:prstGeom>
            </p:spPr>
          </p:pic>
          <p:pic>
            <p:nvPicPr>
              <p:cNvPr id="46" name="Grafik 7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0159" y="5149201"/>
                <a:ext cx="499941" cy="319962"/>
              </a:xfrm>
              <a:prstGeom prst="rect">
                <a:avLst/>
              </a:prstGeom>
            </p:spPr>
          </p:pic>
        </p:grpSp>
      </p:grpSp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3212636"/>
            <a:ext cx="3889747" cy="1647492"/>
          </a:xfrm>
          <a:prstGeom prst="rect">
            <a:avLst/>
          </a:prstGeom>
        </p:spPr>
      </p:pic>
      <p:sp>
        <p:nvSpPr>
          <p:cNvPr id="2" name="Zástupný symbol pro datum 6">
            <a:extLst>
              <a:ext uri="{FF2B5EF4-FFF2-40B4-BE49-F238E27FC236}">
                <a16:creationId xmlns:a16="http://schemas.microsoft.com/office/drawing/2014/main" id="{17CCE2A6-90CB-E317-B626-3EB3177A3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634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hrift, Diagramm, Screenshot enthält.&#10;&#10;Automatisch generierte Beschreibung">
            <a:extLst>
              <a:ext uri="{FF2B5EF4-FFF2-40B4-BE49-F238E27FC236}">
                <a16:creationId xmlns:a16="http://schemas.microsoft.com/office/drawing/2014/main" id="{1E34CF38-9EC1-6325-0ED1-8A8CFB7B8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93931"/>
            <a:ext cx="4346641" cy="271665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34</a:t>
            </a:fld>
            <a:endParaRPr lang="cs-CZ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5868144" y="483518"/>
            <a:ext cx="3275856" cy="2112463"/>
          </a:xfrm>
          <a:prstGeom prst="rect">
            <a:avLst/>
          </a:prstGeom>
        </p:spPr>
      </p:pic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Summary</a:t>
            </a:r>
            <a:endParaRPr lang="en-US" sz="3200" b="0" noProof="0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F3ED5A5-EF64-A54B-9B88-83937C220AE3}"/>
              </a:ext>
            </a:extLst>
          </p:cNvPr>
          <p:cNvSpPr txBox="1">
            <a:spLocks/>
          </p:cNvSpPr>
          <p:nvPr/>
        </p:nvSpPr>
        <p:spPr>
          <a:xfrm>
            <a:off x="323528" y="771550"/>
            <a:ext cx="5112568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latin typeface="Palatino Linotype" panose="02040502050505030304" pitchFamily="18" charset="0"/>
              </a:rPr>
              <a:t>TRISTAN will search for </a:t>
            </a:r>
            <a:r>
              <a:rPr lang="en-US" sz="1600" dirty="0">
                <a:solidFill>
                  <a:srgbClr val="0035A0"/>
                </a:solidFill>
                <a:latin typeface="Palatino Linotype" panose="02040502050505030304" pitchFamily="18" charset="0"/>
              </a:rPr>
              <a:t>sterile neutrinos</a:t>
            </a:r>
            <a:r>
              <a:rPr lang="en-US" sz="1600" dirty="0">
                <a:latin typeface="Palatino Linotype" panose="02040502050505030304" pitchFamily="18" charset="0"/>
              </a:rPr>
              <a:t> in the </a:t>
            </a:r>
            <a:r>
              <a:rPr lang="en-US" sz="1600" dirty="0">
                <a:solidFill>
                  <a:srgbClr val="0035A0"/>
                </a:solidFill>
                <a:latin typeface="Palatino Linotype" panose="02040502050505030304" pitchFamily="18" charset="0"/>
              </a:rPr>
              <a:t>keV mass </a:t>
            </a:r>
            <a:r>
              <a:rPr lang="en-US" sz="1600" dirty="0">
                <a:latin typeface="Palatino Linotype" panose="02040502050505030304" pitchFamily="18" charset="0"/>
              </a:rPr>
              <a:t>range with the KATRIN experiment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latin typeface="Palatino Linotype" panose="02040502050505030304" pitchFamily="18" charset="0"/>
              </a:rPr>
              <a:t>Excellent spectroscopic performance (electrons and photons) demonstrated in various test stands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600" dirty="0">
                <a:latin typeface="Palatino Linotype" panose="02040502050505030304" pitchFamily="18" charset="0"/>
              </a:rPr>
              <a:t>Largest SDD array operated ever</a:t>
            </a:r>
            <a:endParaRPr lang="en-US" dirty="0">
              <a:solidFill>
                <a:srgbClr val="0035A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25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35</a:t>
            </a:fld>
            <a:endParaRPr lang="cs-CZ"/>
          </a:p>
        </p:txBody>
      </p:sp>
      <p:sp>
        <p:nvSpPr>
          <p:cNvPr id="24" name="Textplatzhalter 5"/>
          <p:cNvSpPr txBox="1">
            <a:spLocks/>
          </p:cNvSpPr>
          <p:nvPr/>
        </p:nvSpPr>
        <p:spPr>
          <a:xfrm>
            <a:off x="179512" y="771550"/>
            <a:ext cx="5328592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cs-CZ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cs-CZ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cs-CZ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cs-CZ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cs-CZ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56" name="Textplatzhalter 5"/>
          <p:cNvSpPr txBox="1">
            <a:spLocks/>
          </p:cNvSpPr>
          <p:nvPr/>
        </p:nvSpPr>
        <p:spPr>
          <a:xfrm>
            <a:off x="1601670" y="389573"/>
            <a:ext cx="6012667" cy="92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cs-CZ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cs-CZ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cs-CZ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cs-CZ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cs-CZ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None/>
            </a:pPr>
            <a:r>
              <a:rPr lang="en-US" sz="3200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Thanks for your attention!</a:t>
            </a: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102" y="981639"/>
            <a:ext cx="3743804" cy="3743804"/>
          </a:xfrm>
          <a:prstGeom prst="rect">
            <a:avLst/>
          </a:prstGeom>
        </p:spPr>
      </p:pic>
      <p:sp>
        <p:nvSpPr>
          <p:cNvPr id="8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013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692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  <a:endParaRPr lang="cs-CZ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cs-CZ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922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96C82E-3D83-4209-8DFF-BD7E880E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5759">
              <a:defRPr/>
            </a:pPr>
            <a:fld id="{90AD316E-1B54-4F39-A87F-975122839A9D}" type="datetime4">
              <a:rPr lang="en-US">
                <a:solidFill>
                  <a:srgbClr val="000000"/>
                </a:solidFill>
              </a:rPr>
              <a:pPr defTabSz="725759">
                <a:defRPr/>
              </a:pPr>
              <a:t>May 30, 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4D2C6B-E28D-478C-8EFF-968FC097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5759">
              <a:defRPr/>
            </a:pPr>
            <a:fld id="{6EF60993-5D0D-48F1-BA9E-3A47B15D6074}" type="slidenum">
              <a:rPr lang="de-DE">
                <a:solidFill>
                  <a:srgbClr val="000000"/>
                </a:solidFill>
              </a:rPr>
              <a:pPr defTabSz="725759">
                <a:defRPr/>
              </a:pPr>
              <a:t>38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0B8C8A-E098-48E4-A41E-8E2B5C1E0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DE" dirty="0"/>
              <a:t>Radiation damage test setup</a:t>
            </a:r>
          </a:p>
        </p:txBody>
      </p:sp>
      <p:pic>
        <p:nvPicPr>
          <p:cNvPr id="7" name="Inhaltsplatzhalter 19">
            <a:extLst>
              <a:ext uri="{FF2B5EF4-FFF2-40B4-BE49-F238E27FC236}">
                <a16:creationId xmlns:a16="http://schemas.microsoft.com/office/drawing/2014/main" id="{573353D1-3972-4506-921E-BEBE672E2E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53" y="800156"/>
            <a:ext cx="7966294" cy="4113980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4D9E947-0D94-442B-8AD3-72C1A30075C8}"/>
              </a:ext>
            </a:extLst>
          </p:cNvPr>
          <p:cNvSpPr txBox="1"/>
          <p:nvPr/>
        </p:nvSpPr>
        <p:spPr>
          <a:xfrm>
            <a:off x="5532127" y="954204"/>
            <a:ext cx="1488145" cy="380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952" dirty="0">
                <a:solidFill>
                  <a:srgbClr val="000000"/>
                </a:solidFill>
                <a:latin typeface="Arial"/>
              </a:rPr>
              <a:t>tantalum hot cathode electron sourc</a:t>
            </a:r>
            <a:r>
              <a:rPr lang="de-DE" sz="952" dirty="0">
                <a:solidFill>
                  <a:srgbClr val="000000"/>
                </a:solidFill>
                <a:latin typeface="Arial"/>
              </a:rPr>
              <a:t>e</a:t>
            </a:r>
            <a:endParaRPr lang="en-DE" sz="952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A94517B-7877-4422-B2D5-3AA32D71B97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385097" y="1144530"/>
            <a:ext cx="1147030" cy="76384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9E9F2CE-1D07-47DD-BDD3-B2E0F858F672}"/>
              </a:ext>
            </a:extLst>
          </p:cNvPr>
          <p:cNvSpPr txBox="1"/>
          <p:nvPr/>
        </p:nvSpPr>
        <p:spPr>
          <a:xfrm>
            <a:off x="1359347" y="1903294"/>
            <a:ext cx="2202698" cy="329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952" dirty="0">
                <a:solidFill>
                  <a:srgbClr val="000000"/>
                </a:solidFill>
                <a:latin typeface="Arial"/>
              </a:rPr>
              <a:t>ceramic insulators</a:t>
            </a:r>
            <a:endParaRPr lang="de-DE" sz="952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730A5A8-E45D-470E-9D27-46ED943ABFA4}"/>
              </a:ext>
            </a:extLst>
          </p:cNvPr>
          <p:cNvCxnSpPr>
            <a:cxnSpLocks/>
          </p:cNvCxnSpPr>
          <p:nvPr/>
        </p:nvCxnSpPr>
        <p:spPr>
          <a:xfrm>
            <a:off x="2502145" y="2045403"/>
            <a:ext cx="1081048" cy="5379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BA4047A-B795-4A5A-994C-1D50A7E8D297}"/>
              </a:ext>
            </a:extLst>
          </p:cNvPr>
          <p:cNvCxnSpPr/>
          <p:nvPr/>
        </p:nvCxnSpPr>
        <p:spPr>
          <a:xfrm>
            <a:off x="4354645" y="2370227"/>
            <a:ext cx="0" cy="421253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98E66811-7BC6-49C9-887E-3017EB52AB7F}"/>
              </a:ext>
            </a:extLst>
          </p:cNvPr>
          <p:cNvSpPr txBox="1"/>
          <p:nvPr/>
        </p:nvSpPr>
        <p:spPr>
          <a:xfrm>
            <a:off x="4312353" y="2420133"/>
            <a:ext cx="356964" cy="329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952" dirty="0">
                <a:solidFill>
                  <a:srgbClr val="0070C0"/>
                </a:solidFill>
                <a:latin typeface="Arial"/>
              </a:rPr>
              <a:t>e-</a:t>
            </a:r>
            <a:endParaRPr lang="de-DE" sz="952" dirty="0">
              <a:solidFill>
                <a:srgbClr val="0070C0"/>
              </a:solidFill>
              <a:latin typeface="Arial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D8CAF10-7BCD-4707-8FDD-916158ECE8FD}"/>
              </a:ext>
            </a:extLst>
          </p:cNvPr>
          <p:cNvCxnSpPr>
            <a:cxnSpLocks/>
          </p:cNvCxnSpPr>
          <p:nvPr/>
        </p:nvCxnSpPr>
        <p:spPr>
          <a:xfrm flipV="1">
            <a:off x="1928631" y="3136603"/>
            <a:ext cx="2395563" cy="1121651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96EDE6D-BC1D-485C-AFA1-D8D408D1B257}"/>
              </a:ext>
            </a:extLst>
          </p:cNvPr>
          <p:cNvSpPr txBox="1"/>
          <p:nvPr/>
        </p:nvSpPr>
        <p:spPr>
          <a:xfrm>
            <a:off x="1355117" y="4145751"/>
            <a:ext cx="710549" cy="3290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952" dirty="0">
                <a:solidFill>
                  <a:srgbClr val="000000"/>
                </a:solidFill>
                <a:latin typeface="Arial"/>
              </a:rPr>
              <a:t>detector</a:t>
            </a:r>
            <a:endParaRPr lang="de-DE" sz="952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48A41F5-8F9A-4081-A08F-3415F60B207E}"/>
              </a:ext>
            </a:extLst>
          </p:cNvPr>
          <p:cNvCxnSpPr/>
          <p:nvPr/>
        </p:nvCxnSpPr>
        <p:spPr>
          <a:xfrm flipH="1" flipV="1">
            <a:off x="4065352" y="2664596"/>
            <a:ext cx="208089" cy="167486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732F7F55-7C7B-448B-955A-E65E6A361458}"/>
              </a:ext>
            </a:extLst>
          </p:cNvPr>
          <p:cNvCxnSpPr>
            <a:cxnSpLocks/>
          </p:cNvCxnSpPr>
          <p:nvPr/>
        </p:nvCxnSpPr>
        <p:spPr>
          <a:xfrm flipV="1">
            <a:off x="1613959" y="2780484"/>
            <a:ext cx="2526676" cy="193708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294FBF98-590D-4500-B533-316460225125}"/>
              </a:ext>
            </a:extLst>
          </p:cNvPr>
          <p:cNvSpPr txBox="1"/>
          <p:nvPr/>
        </p:nvSpPr>
        <p:spPr>
          <a:xfrm>
            <a:off x="903411" y="2683205"/>
            <a:ext cx="811212" cy="519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952" dirty="0">
                <a:solidFill>
                  <a:srgbClr val="000000"/>
                </a:solidFill>
                <a:latin typeface="Arial"/>
              </a:rPr>
              <a:t>electrically movable shutter</a:t>
            </a:r>
            <a:endParaRPr lang="de-DE" sz="95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07F7ED6-7A08-4F29-A16B-892FA0B02938}"/>
              </a:ext>
            </a:extLst>
          </p:cNvPr>
          <p:cNvSpPr txBox="1"/>
          <p:nvPr/>
        </p:nvSpPr>
        <p:spPr>
          <a:xfrm>
            <a:off x="7291579" y="2692510"/>
            <a:ext cx="811211" cy="519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952" dirty="0">
                <a:solidFill>
                  <a:srgbClr val="000000"/>
                </a:solidFill>
                <a:latin typeface="Arial"/>
              </a:rPr>
              <a:t>motorized stage with encoder</a:t>
            </a:r>
            <a:endParaRPr lang="de-DE" sz="952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A0E162A-1786-4929-B82C-11381F7D0384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6038814" y="2952199"/>
            <a:ext cx="1252765" cy="12773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882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9824B77-226C-42A5-90A1-1FAC3429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5759">
              <a:defRPr/>
            </a:pPr>
            <a:fld id="{DE3BA473-48AB-4C1F-AE16-6A237B8F143F}" type="datetime4">
              <a:rPr lang="en-US">
                <a:solidFill>
                  <a:srgbClr val="000000"/>
                </a:solidFill>
              </a:rPr>
              <a:pPr defTabSz="725759">
                <a:defRPr/>
              </a:pPr>
              <a:t>May 30, 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2FFC7C-A6E5-4B9A-9F6D-31BAB92A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5759">
              <a:defRPr/>
            </a:pPr>
            <a:fld id="{6EF60993-5D0D-48F1-BA9E-3A47B15D6074}" type="slidenum">
              <a:rPr lang="de-DE">
                <a:solidFill>
                  <a:srgbClr val="000000"/>
                </a:solidFill>
              </a:rPr>
              <a:pPr defTabSz="725759">
                <a:defRPr/>
              </a:pPr>
              <a:t>39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9CAFF39-F1E6-4062-9910-F746847C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Electron interactions in silicon</a:t>
            </a: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913BA61-83C7-46AE-A261-AAF55624DDF2}"/>
              </a:ext>
            </a:extLst>
          </p:cNvPr>
          <p:cNvSpPr/>
          <p:nvPr/>
        </p:nvSpPr>
        <p:spPr>
          <a:xfrm>
            <a:off x="7086773" y="1308220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9D72563-F20C-43F3-90A9-24BA683F37C4}"/>
              </a:ext>
            </a:extLst>
          </p:cNvPr>
          <p:cNvSpPr/>
          <p:nvPr/>
        </p:nvSpPr>
        <p:spPr>
          <a:xfrm>
            <a:off x="7658312" y="1314364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20BF6C0-F379-449A-9D7E-4494600D0A07}"/>
              </a:ext>
            </a:extLst>
          </p:cNvPr>
          <p:cNvSpPr/>
          <p:nvPr/>
        </p:nvSpPr>
        <p:spPr>
          <a:xfrm>
            <a:off x="7086773" y="1885903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7D2F7FE-E790-46CF-98C1-159162168D51}"/>
              </a:ext>
            </a:extLst>
          </p:cNvPr>
          <p:cNvSpPr/>
          <p:nvPr/>
        </p:nvSpPr>
        <p:spPr>
          <a:xfrm>
            <a:off x="7086773" y="245744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96B2670-7B78-42C1-A533-5BCF8477AA1A}"/>
              </a:ext>
            </a:extLst>
          </p:cNvPr>
          <p:cNvSpPr/>
          <p:nvPr/>
        </p:nvSpPr>
        <p:spPr>
          <a:xfrm>
            <a:off x="7658312" y="245744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66B9F10-67AF-40A6-842A-0390BCB500D6}"/>
              </a:ext>
            </a:extLst>
          </p:cNvPr>
          <p:cNvSpPr/>
          <p:nvPr/>
        </p:nvSpPr>
        <p:spPr>
          <a:xfrm>
            <a:off x="7658312" y="1885903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78362CD-1FE9-48B9-B09B-335021093CD8}"/>
              </a:ext>
            </a:extLst>
          </p:cNvPr>
          <p:cNvSpPr/>
          <p:nvPr/>
        </p:nvSpPr>
        <p:spPr>
          <a:xfrm>
            <a:off x="7429697" y="3257597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34A782F-0A57-4183-9814-8AD09D87CCC8}"/>
              </a:ext>
            </a:extLst>
          </p:cNvPr>
          <p:cNvSpPr/>
          <p:nvPr/>
        </p:nvSpPr>
        <p:spPr>
          <a:xfrm>
            <a:off x="7658312" y="302898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DA51F31-031A-4992-B51E-5B5D4B3FF41B}"/>
              </a:ext>
            </a:extLst>
          </p:cNvPr>
          <p:cNvSpPr/>
          <p:nvPr/>
        </p:nvSpPr>
        <p:spPr>
          <a:xfrm>
            <a:off x="8229852" y="1308220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A24E3B8-F4DD-4D3B-96F2-19EF5B0CDCF1}"/>
              </a:ext>
            </a:extLst>
          </p:cNvPr>
          <p:cNvSpPr/>
          <p:nvPr/>
        </p:nvSpPr>
        <p:spPr>
          <a:xfrm>
            <a:off x="8801391" y="1314364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D338BB-2A19-48B7-A5D8-91AE3177D690}"/>
              </a:ext>
            </a:extLst>
          </p:cNvPr>
          <p:cNvSpPr/>
          <p:nvPr/>
        </p:nvSpPr>
        <p:spPr>
          <a:xfrm>
            <a:off x="8229852" y="1885903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252391E-5E8D-42FA-9650-620FB2D358EA}"/>
              </a:ext>
            </a:extLst>
          </p:cNvPr>
          <p:cNvSpPr/>
          <p:nvPr/>
        </p:nvSpPr>
        <p:spPr>
          <a:xfrm>
            <a:off x="8229852" y="245744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8ADBE53-D4FD-4A65-9045-962346A602B5}"/>
              </a:ext>
            </a:extLst>
          </p:cNvPr>
          <p:cNvSpPr/>
          <p:nvPr/>
        </p:nvSpPr>
        <p:spPr>
          <a:xfrm>
            <a:off x="8801391" y="245744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8995D64-A7B7-40D9-B9DD-7AF54A21946E}"/>
              </a:ext>
            </a:extLst>
          </p:cNvPr>
          <p:cNvSpPr/>
          <p:nvPr/>
        </p:nvSpPr>
        <p:spPr>
          <a:xfrm>
            <a:off x="8801391" y="1885903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A8D660E-B2F7-4916-AC4A-C0C8661CA5A6}"/>
              </a:ext>
            </a:extLst>
          </p:cNvPr>
          <p:cNvSpPr/>
          <p:nvPr/>
        </p:nvSpPr>
        <p:spPr>
          <a:xfrm>
            <a:off x="8229852" y="302898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A756FB7-5764-456F-95A7-5738BE4706E1}"/>
              </a:ext>
            </a:extLst>
          </p:cNvPr>
          <p:cNvSpPr/>
          <p:nvPr/>
        </p:nvSpPr>
        <p:spPr>
          <a:xfrm>
            <a:off x="8801391" y="3028982"/>
            <a:ext cx="120451" cy="12045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3F87105-244A-4CA0-ABF3-2702416E9B72}"/>
              </a:ext>
            </a:extLst>
          </p:cNvPr>
          <p:cNvGrpSpPr/>
          <p:nvPr/>
        </p:nvGrpSpPr>
        <p:grpSpPr>
          <a:xfrm>
            <a:off x="7486851" y="2857520"/>
            <a:ext cx="457231" cy="457231"/>
            <a:chOff x="7128396" y="3888159"/>
            <a:chExt cx="1584176" cy="1584176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1E5B0667-37B8-4366-9DCB-6B05EE2D7E7A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3D1DC07F-1F4C-4631-9AEA-DF142D8F2D6E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0E9D9E3-43B8-417E-A641-375F08F90D5E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0BDE6B65-0FD4-4286-958D-1D425B697066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0CBC38F-589B-4ACE-B75E-193EF5BFA31B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C2F7F6F-3C2C-42B1-95CB-D0C7B07498D3}"/>
              </a:ext>
            </a:extLst>
          </p:cNvPr>
          <p:cNvGrpSpPr/>
          <p:nvPr/>
        </p:nvGrpSpPr>
        <p:grpSpPr>
          <a:xfrm>
            <a:off x="8058390" y="2857520"/>
            <a:ext cx="457231" cy="457231"/>
            <a:chOff x="7128396" y="3888159"/>
            <a:chExt cx="1584176" cy="1584176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A8AF0B4-51FF-4E5A-8ED0-ADA32520E099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C99C8D1-13E5-45B6-B596-6D2D471F04A3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531006FB-A4F1-4994-A6D4-CD7502F1F080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993C56DD-E188-4F2E-936C-3B4BAB5A7F20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79A98134-C08F-4DCA-BD57-24D6A911C551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96D80A0-10BE-4706-B2F7-480231E595E0}"/>
              </a:ext>
            </a:extLst>
          </p:cNvPr>
          <p:cNvGrpSpPr/>
          <p:nvPr/>
        </p:nvGrpSpPr>
        <p:grpSpPr>
          <a:xfrm>
            <a:off x="6915311" y="2857520"/>
            <a:ext cx="457231" cy="457231"/>
            <a:chOff x="7128396" y="3888159"/>
            <a:chExt cx="1584176" cy="1584176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EE44B88-AE2C-47A4-A8EC-79B85FAE8F1E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07B32706-884C-47D0-87FD-7E399F2F471B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9F8CDB9B-C45D-4E7A-9B12-3E80E268BA08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F5F2874C-90CC-4B8B-909C-A5F76E83B406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C47DC94-F907-4669-B24C-386655D1301F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9DA93E9-7C24-444B-A7D3-43E2E2A9D074}"/>
              </a:ext>
            </a:extLst>
          </p:cNvPr>
          <p:cNvGrpSpPr/>
          <p:nvPr/>
        </p:nvGrpSpPr>
        <p:grpSpPr>
          <a:xfrm>
            <a:off x="8629929" y="2857520"/>
            <a:ext cx="457231" cy="457231"/>
            <a:chOff x="7128396" y="3888159"/>
            <a:chExt cx="1584176" cy="1584176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E29BDBF-692D-4922-BC88-6604EF7D8022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D76DF429-FA8B-457C-9ED2-383AD3052401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2CE83E7-80BB-4574-ABD7-EE188A2D5CAC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639BD10B-846E-43D8-B2D1-A6E156D51A0E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51A78C90-36A4-4693-84F3-C78E28E338D2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C87019F-A03D-4E98-8131-5B9828C07695}"/>
              </a:ext>
            </a:extLst>
          </p:cNvPr>
          <p:cNvGrpSpPr/>
          <p:nvPr/>
        </p:nvGrpSpPr>
        <p:grpSpPr>
          <a:xfrm>
            <a:off x="7486851" y="2285981"/>
            <a:ext cx="457231" cy="457231"/>
            <a:chOff x="7128396" y="3888159"/>
            <a:chExt cx="1584176" cy="1584176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AF35D76E-6723-4307-BF00-4ED225FE85E8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4A7E2FDC-4E00-4BF8-B956-88BF52453ED5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3295091A-BE78-4889-B626-644684C7F279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7C58AF72-4FAC-4DB1-B029-A4946A88EC16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C6F763F1-1BFF-431F-9283-70CB211DDD53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AC6FD3E2-97ED-4A68-AAD2-1F834A57B734}"/>
              </a:ext>
            </a:extLst>
          </p:cNvPr>
          <p:cNvGrpSpPr/>
          <p:nvPr/>
        </p:nvGrpSpPr>
        <p:grpSpPr>
          <a:xfrm>
            <a:off x="8058390" y="2285981"/>
            <a:ext cx="457231" cy="457231"/>
            <a:chOff x="7128396" y="3888159"/>
            <a:chExt cx="1584176" cy="1584176"/>
          </a:xfrm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2B6620B3-EDC2-45D5-B2C8-C5C0EE4415A2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01EFF40E-928B-4EEA-A4A7-10621B4EA02E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790AF4D-8E09-4653-BD6E-4E6766B8E079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A2057906-DA78-4616-9BF5-A652664DC8B2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0297639-792F-44E9-A23A-CCD2F9BD113D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63FADA7-3E43-402D-AD4B-C38F5D79715F}"/>
              </a:ext>
            </a:extLst>
          </p:cNvPr>
          <p:cNvGrpSpPr/>
          <p:nvPr/>
        </p:nvGrpSpPr>
        <p:grpSpPr>
          <a:xfrm>
            <a:off x="6915311" y="2285981"/>
            <a:ext cx="457231" cy="457231"/>
            <a:chOff x="7128396" y="3888159"/>
            <a:chExt cx="1584176" cy="1584176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CBD46987-5116-476B-AB10-01B83740459B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5BB10C75-ACB1-4AD4-A1DD-3EBA212F9F92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881856D4-5308-45D9-A65A-9FD3BEA44FC4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060BB2DB-5429-4A9A-8329-6FD3611D64CF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49935F10-5F50-4376-82EC-0CD72C73E21D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CF7F0BFA-6FC2-49EC-ABEC-8F6BFD0340B7}"/>
              </a:ext>
            </a:extLst>
          </p:cNvPr>
          <p:cNvGrpSpPr/>
          <p:nvPr/>
        </p:nvGrpSpPr>
        <p:grpSpPr>
          <a:xfrm>
            <a:off x="8629929" y="2285981"/>
            <a:ext cx="457231" cy="457231"/>
            <a:chOff x="7128396" y="3888159"/>
            <a:chExt cx="1584176" cy="1584176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FD170A1-927B-425C-8CC2-CFE63BDF7386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60FE5CB7-E29D-4BA5-A50B-C48E983493A3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6CE5A2CD-B8D2-4868-A789-5271FEC3A8BB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2D43CD58-3973-461D-9257-E0E98113605B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427A5F19-3E87-4AC4-A15D-5BAF34A7A3B3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BB1562A6-B86A-4258-BDBE-ABC63B408802}"/>
              </a:ext>
            </a:extLst>
          </p:cNvPr>
          <p:cNvGrpSpPr/>
          <p:nvPr/>
        </p:nvGrpSpPr>
        <p:grpSpPr>
          <a:xfrm>
            <a:off x="7486851" y="1714441"/>
            <a:ext cx="457231" cy="457231"/>
            <a:chOff x="7128396" y="3888159"/>
            <a:chExt cx="1584176" cy="1584176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AFD0C59A-17D8-465E-818C-EA79893A031B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82861377-7C93-4D2A-97A0-EBBA6FACFC03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B8761478-4A12-4E71-B946-EEC8A6E133DE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3DA19E49-EAF7-4367-8A2C-7EAA2B469628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21D8C67D-8DB8-42F4-8988-33A80433FCA0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F13B5BDB-50B5-4450-A3DB-3F80B1F37474}"/>
              </a:ext>
            </a:extLst>
          </p:cNvPr>
          <p:cNvGrpSpPr/>
          <p:nvPr/>
        </p:nvGrpSpPr>
        <p:grpSpPr>
          <a:xfrm>
            <a:off x="8058390" y="1714441"/>
            <a:ext cx="457231" cy="457231"/>
            <a:chOff x="7128396" y="3888159"/>
            <a:chExt cx="1584176" cy="1584176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9887F33C-30D0-4664-83CA-C25EEA7E9002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290CF6DE-CD30-417F-A6C8-CD25FB049583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C1CDE48E-460F-42A9-9D4B-E402EF74023A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96341DC4-1710-47DB-96AA-E09325F0862D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BE1EFDB6-8A3F-4141-9484-98B34D1B56D2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D77C6DE1-E21E-407B-96B3-FE01F65DA1A9}"/>
              </a:ext>
            </a:extLst>
          </p:cNvPr>
          <p:cNvGrpSpPr/>
          <p:nvPr/>
        </p:nvGrpSpPr>
        <p:grpSpPr>
          <a:xfrm>
            <a:off x="6915311" y="1600133"/>
            <a:ext cx="555952" cy="571539"/>
            <a:chOff x="7128396" y="3492115"/>
            <a:chExt cx="1926213" cy="1980220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2F05D7F6-F1E4-4094-A2CD-F008E0D48705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D991DCBB-5A36-4CB6-B248-EC75D0674C6A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0195B8ED-156D-4CB7-8405-F80C258B4098}"/>
                </a:ext>
              </a:extLst>
            </p:cNvPr>
            <p:cNvSpPr/>
            <p:nvPr/>
          </p:nvSpPr>
          <p:spPr>
            <a:xfrm>
              <a:off x="8910594" y="3492115"/>
              <a:ext cx="144015" cy="1440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5100C1C7-2626-4544-B780-71E07822A1EE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3E881BB1-0F34-4C10-89DF-62C1AFC93526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D2288E13-43B4-4847-8EFD-E7C2E7171A3D}"/>
              </a:ext>
            </a:extLst>
          </p:cNvPr>
          <p:cNvGrpSpPr/>
          <p:nvPr/>
        </p:nvGrpSpPr>
        <p:grpSpPr>
          <a:xfrm>
            <a:off x="8629929" y="1714441"/>
            <a:ext cx="457231" cy="457231"/>
            <a:chOff x="7128396" y="3888159"/>
            <a:chExt cx="1584176" cy="1584176"/>
          </a:xfrm>
        </p:grpSpPr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2F52F7CA-FFE4-47B7-A381-CBDA2046D82D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F0BABE22-BD7A-4122-9591-22E1E44F56E4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8B43FA1D-01DA-4E81-934C-A7CE0E6D6241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9E3B80CD-D818-40D9-90BE-18DA6207FE9B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38C428D-7705-4ED0-858F-19A5CB09952E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1B58FE29-B568-4AC5-8298-3D9DC9E993F7}"/>
              </a:ext>
            </a:extLst>
          </p:cNvPr>
          <p:cNvGrpSpPr/>
          <p:nvPr/>
        </p:nvGrpSpPr>
        <p:grpSpPr>
          <a:xfrm>
            <a:off x="7486851" y="1142902"/>
            <a:ext cx="457231" cy="457231"/>
            <a:chOff x="7128396" y="3888159"/>
            <a:chExt cx="1584176" cy="1584176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CA24D569-26DD-4E94-855E-92CCC1F9DD93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8977F0C4-468D-4E40-BD63-84101B7743BA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4729BAC5-0068-4146-92D8-6D2153001719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12B24CF8-8496-4FE9-A604-38A6BE19C6E8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4AD5F599-A5D2-4042-82A9-69FC6A5333EA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5092A9B1-A482-4282-AC11-CBC1BDD36FA5}"/>
              </a:ext>
            </a:extLst>
          </p:cNvPr>
          <p:cNvGrpSpPr/>
          <p:nvPr/>
        </p:nvGrpSpPr>
        <p:grpSpPr>
          <a:xfrm>
            <a:off x="8058390" y="1142902"/>
            <a:ext cx="457231" cy="457231"/>
            <a:chOff x="7128396" y="3888159"/>
            <a:chExt cx="1584176" cy="1584176"/>
          </a:xfrm>
        </p:grpSpPr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4B85AB6B-0069-46CB-B6C3-3931E91C16B8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71CD5B60-8550-4479-BF05-11BA9585EB5F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E9104B9D-BBBB-4E0A-98BD-4E8B192175D5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A46E85B6-6829-4B07-B201-FEC58FC98D0C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2B08F393-5687-47AF-BA76-9093E54501A9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46C80CA3-4844-471D-85EF-D7D226D039B0}"/>
              </a:ext>
            </a:extLst>
          </p:cNvPr>
          <p:cNvGrpSpPr/>
          <p:nvPr/>
        </p:nvGrpSpPr>
        <p:grpSpPr>
          <a:xfrm>
            <a:off x="6915311" y="1142902"/>
            <a:ext cx="457231" cy="457231"/>
            <a:chOff x="7128396" y="3888159"/>
            <a:chExt cx="1584176" cy="1584176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DD378BB1-BA74-4335-AB77-99535818CFB0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9AD13887-0EDD-4A0E-9976-1AB0BA1C7966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A80C7304-D667-47F0-B2B3-5586C01B780D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31348EC0-5D29-4DA3-B075-95F972182344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2A30608C-BB51-4BB0-9E4D-7D421232918B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C23AFDEE-2CDB-40C8-B73D-51FCCC69FB97}"/>
              </a:ext>
            </a:extLst>
          </p:cNvPr>
          <p:cNvGrpSpPr/>
          <p:nvPr/>
        </p:nvGrpSpPr>
        <p:grpSpPr>
          <a:xfrm>
            <a:off x="8629929" y="1142902"/>
            <a:ext cx="457231" cy="457231"/>
            <a:chOff x="7128396" y="3888159"/>
            <a:chExt cx="1584176" cy="1584176"/>
          </a:xfrm>
        </p:grpSpPr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4181FE3C-3B39-4B01-9472-9204FF32BAD7}"/>
                </a:ext>
              </a:extLst>
            </p:cNvPr>
            <p:cNvSpPr/>
            <p:nvPr/>
          </p:nvSpPr>
          <p:spPr>
            <a:xfrm>
              <a:off x="7200404" y="3960167"/>
              <a:ext cx="1440160" cy="14401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72100E8F-C1FD-47A0-943E-C74217EC35F2}"/>
                </a:ext>
              </a:extLst>
            </p:cNvPr>
            <p:cNvSpPr/>
            <p:nvPr/>
          </p:nvSpPr>
          <p:spPr>
            <a:xfrm>
              <a:off x="712839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7A7FD7B9-129B-454D-AB0A-79643746D235}"/>
                </a:ext>
              </a:extLst>
            </p:cNvPr>
            <p:cNvSpPr/>
            <p:nvPr/>
          </p:nvSpPr>
          <p:spPr>
            <a:xfrm>
              <a:off x="7848476" y="388815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DCCE8B9A-7154-4E61-9D56-9FDDA3A82442}"/>
                </a:ext>
              </a:extLst>
            </p:cNvPr>
            <p:cNvSpPr/>
            <p:nvPr/>
          </p:nvSpPr>
          <p:spPr>
            <a:xfrm>
              <a:off x="8568556" y="460823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99A5B446-D39C-4A3B-A3BC-BE5A8E6B0C99}"/>
                </a:ext>
              </a:extLst>
            </p:cNvPr>
            <p:cNvSpPr/>
            <p:nvPr/>
          </p:nvSpPr>
          <p:spPr>
            <a:xfrm>
              <a:off x="7848476" y="5328319"/>
              <a:ext cx="144016" cy="1440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2575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429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27" name="Freihandform: Form 126">
            <a:extLst>
              <a:ext uri="{FF2B5EF4-FFF2-40B4-BE49-F238E27FC236}">
                <a16:creationId xmlns:a16="http://schemas.microsoft.com/office/drawing/2014/main" id="{0C4BB190-686D-474C-BFA7-52397B0281B4}"/>
              </a:ext>
            </a:extLst>
          </p:cNvPr>
          <p:cNvSpPr/>
          <p:nvPr/>
        </p:nvSpPr>
        <p:spPr>
          <a:xfrm>
            <a:off x="5715079" y="1428672"/>
            <a:ext cx="1338974" cy="350871"/>
          </a:xfrm>
          <a:custGeom>
            <a:avLst/>
            <a:gdLst>
              <a:gd name="connsiteX0" fmla="*/ 0 w 3191317"/>
              <a:gd name="connsiteY0" fmla="*/ 569229 h 624002"/>
              <a:gd name="connsiteX1" fmla="*/ 2107359 w 3191317"/>
              <a:gd name="connsiteY1" fmla="*/ 569229 h 624002"/>
              <a:gd name="connsiteX2" fmla="*/ 3191317 w 3191317"/>
              <a:gd name="connsiteY2" fmla="*/ 0 h 624002"/>
              <a:gd name="connsiteX0" fmla="*/ 0 w 3191317"/>
              <a:gd name="connsiteY0" fmla="*/ 569229 h 624002"/>
              <a:gd name="connsiteX1" fmla="*/ 2107359 w 3191317"/>
              <a:gd name="connsiteY1" fmla="*/ 569229 h 624002"/>
              <a:gd name="connsiteX2" fmla="*/ 3191317 w 3191317"/>
              <a:gd name="connsiteY2" fmla="*/ 0 h 624002"/>
              <a:gd name="connsiteX0" fmla="*/ 0 w 3191317"/>
              <a:gd name="connsiteY0" fmla="*/ 569229 h 577086"/>
              <a:gd name="connsiteX1" fmla="*/ 2107359 w 3191317"/>
              <a:gd name="connsiteY1" fmla="*/ 569229 h 577086"/>
              <a:gd name="connsiteX2" fmla="*/ 3191317 w 3191317"/>
              <a:gd name="connsiteY2" fmla="*/ 0 h 577086"/>
              <a:gd name="connsiteX0" fmla="*/ 0 w 3191317"/>
              <a:gd name="connsiteY0" fmla="*/ 569229 h 607659"/>
              <a:gd name="connsiteX1" fmla="*/ 2107359 w 3191317"/>
              <a:gd name="connsiteY1" fmla="*/ 569229 h 607659"/>
              <a:gd name="connsiteX2" fmla="*/ 3191317 w 3191317"/>
              <a:gd name="connsiteY2" fmla="*/ 0 h 607659"/>
              <a:gd name="connsiteX0" fmla="*/ 0 w 3191317"/>
              <a:gd name="connsiteY0" fmla="*/ 569229 h 598853"/>
              <a:gd name="connsiteX1" fmla="*/ 2107359 w 3191317"/>
              <a:gd name="connsiteY1" fmla="*/ 569229 h 598853"/>
              <a:gd name="connsiteX2" fmla="*/ 3191317 w 3191317"/>
              <a:gd name="connsiteY2" fmla="*/ 0 h 598853"/>
              <a:gd name="connsiteX0" fmla="*/ 0 w 3191317"/>
              <a:gd name="connsiteY0" fmla="*/ 569229 h 596793"/>
              <a:gd name="connsiteX1" fmla="*/ 2107359 w 3191317"/>
              <a:gd name="connsiteY1" fmla="*/ 569229 h 596793"/>
              <a:gd name="connsiteX2" fmla="*/ 3191317 w 3191317"/>
              <a:gd name="connsiteY2" fmla="*/ 0 h 596793"/>
              <a:gd name="connsiteX0" fmla="*/ 0 w 3191317"/>
              <a:gd name="connsiteY0" fmla="*/ 569229 h 596793"/>
              <a:gd name="connsiteX1" fmla="*/ 2107359 w 3191317"/>
              <a:gd name="connsiteY1" fmla="*/ 569229 h 596793"/>
              <a:gd name="connsiteX2" fmla="*/ 3191317 w 3191317"/>
              <a:gd name="connsiteY2" fmla="*/ 0 h 596793"/>
              <a:gd name="connsiteX0" fmla="*/ 0 w 3185262"/>
              <a:gd name="connsiteY0" fmla="*/ 611619 h 647024"/>
              <a:gd name="connsiteX1" fmla="*/ 2101304 w 3185262"/>
              <a:gd name="connsiteY1" fmla="*/ 569229 h 647024"/>
              <a:gd name="connsiteX2" fmla="*/ 3185262 w 3185262"/>
              <a:gd name="connsiteY2" fmla="*/ 0 h 647024"/>
              <a:gd name="connsiteX0" fmla="*/ 0 w 3185262"/>
              <a:gd name="connsiteY0" fmla="*/ 611619 h 630666"/>
              <a:gd name="connsiteX1" fmla="*/ 2101304 w 3185262"/>
              <a:gd name="connsiteY1" fmla="*/ 569229 h 630666"/>
              <a:gd name="connsiteX2" fmla="*/ 3185262 w 3185262"/>
              <a:gd name="connsiteY2" fmla="*/ 0 h 630666"/>
              <a:gd name="connsiteX0" fmla="*/ 0 w 3185262"/>
              <a:gd name="connsiteY0" fmla="*/ 611619 h 893559"/>
              <a:gd name="connsiteX1" fmla="*/ 2101304 w 3185262"/>
              <a:gd name="connsiteY1" fmla="*/ 569229 h 893559"/>
              <a:gd name="connsiteX2" fmla="*/ 3185262 w 3185262"/>
              <a:gd name="connsiteY2" fmla="*/ 0 h 893559"/>
              <a:gd name="connsiteX0" fmla="*/ 0 w 3185262"/>
              <a:gd name="connsiteY0" fmla="*/ 611619 h 648105"/>
              <a:gd name="connsiteX1" fmla="*/ 2101304 w 3185262"/>
              <a:gd name="connsiteY1" fmla="*/ 569229 h 648105"/>
              <a:gd name="connsiteX2" fmla="*/ 3185262 w 3185262"/>
              <a:gd name="connsiteY2" fmla="*/ 0 h 648105"/>
              <a:gd name="connsiteX0" fmla="*/ 0 w 3185262"/>
              <a:gd name="connsiteY0" fmla="*/ 611619 h 658090"/>
              <a:gd name="connsiteX1" fmla="*/ 2101304 w 3185262"/>
              <a:gd name="connsiteY1" fmla="*/ 569229 h 658090"/>
              <a:gd name="connsiteX2" fmla="*/ 3185262 w 3185262"/>
              <a:gd name="connsiteY2" fmla="*/ 0 h 658090"/>
              <a:gd name="connsiteX0" fmla="*/ 0 w 3185262"/>
              <a:gd name="connsiteY0" fmla="*/ 611619 h 641045"/>
              <a:gd name="connsiteX1" fmla="*/ 2101304 w 3185262"/>
              <a:gd name="connsiteY1" fmla="*/ 569229 h 641045"/>
              <a:gd name="connsiteX2" fmla="*/ 3185262 w 3185262"/>
              <a:gd name="connsiteY2" fmla="*/ 0 h 641045"/>
              <a:gd name="connsiteX0" fmla="*/ 0 w 3185262"/>
              <a:gd name="connsiteY0" fmla="*/ 611619 h 641045"/>
              <a:gd name="connsiteX1" fmla="*/ 2101304 w 3185262"/>
              <a:gd name="connsiteY1" fmla="*/ 569229 h 641045"/>
              <a:gd name="connsiteX2" fmla="*/ 3185262 w 3185262"/>
              <a:gd name="connsiteY2" fmla="*/ 0 h 641045"/>
              <a:gd name="connsiteX0" fmla="*/ 0 w 3185262"/>
              <a:gd name="connsiteY0" fmla="*/ 611619 h 611619"/>
              <a:gd name="connsiteX1" fmla="*/ 2101304 w 3185262"/>
              <a:gd name="connsiteY1" fmla="*/ 569229 h 611619"/>
              <a:gd name="connsiteX2" fmla="*/ 3185262 w 3185262"/>
              <a:gd name="connsiteY2" fmla="*/ 0 h 611619"/>
              <a:gd name="connsiteX0" fmla="*/ 0 w 3185262"/>
              <a:gd name="connsiteY0" fmla="*/ 611619 h 659252"/>
              <a:gd name="connsiteX1" fmla="*/ 2101304 w 3185262"/>
              <a:gd name="connsiteY1" fmla="*/ 569229 h 659252"/>
              <a:gd name="connsiteX2" fmla="*/ 3185262 w 3185262"/>
              <a:gd name="connsiteY2" fmla="*/ 0 h 659252"/>
              <a:gd name="connsiteX0" fmla="*/ 0 w 3185262"/>
              <a:gd name="connsiteY0" fmla="*/ 611619 h 611619"/>
              <a:gd name="connsiteX1" fmla="*/ 2101304 w 3185262"/>
              <a:gd name="connsiteY1" fmla="*/ 569229 h 611619"/>
              <a:gd name="connsiteX2" fmla="*/ 3185262 w 3185262"/>
              <a:gd name="connsiteY2" fmla="*/ 0 h 611619"/>
              <a:gd name="connsiteX0" fmla="*/ 0 w 3185262"/>
              <a:gd name="connsiteY0" fmla="*/ 611619 h 626150"/>
              <a:gd name="connsiteX1" fmla="*/ 2143693 w 3185262"/>
              <a:gd name="connsiteY1" fmla="*/ 617675 h 626150"/>
              <a:gd name="connsiteX2" fmla="*/ 3185262 w 3185262"/>
              <a:gd name="connsiteY2" fmla="*/ 0 h 626150"/>
              <a:gd name="connsiteX0" fmla="*/ 0 w 3185262"/>
              <a:gd name="connsiteY0" fmla="*/ 611619 h 628608"/>
              <a:gd name="connsiteX1" fmla="*/ 2143693 w 3185262"/>
              <a:gd name="connsiteY1" fmla="*/ 617675 h 628608"/>
              <a:gd name="connsiteX2" fmla="*/ 3185262 w 3185262"/>
              <a:gd name="connsiteY2" fmla="*/ 0 h 628608"/>
              <a:gd name="connsiteX0" fmla="*/ 0 w 3197373"/>
              <a:gd name="connsiteY0" fmla="*/ 635841 h 665243"/>
              <a:gd name="connsiteX1" fmla="*/ 2155804 w 3197373"/>
              <a:gd name="connsiteY1" fmla="*/ 617675 h 665243"/>
              <a:gd name="connsiteX2" fmla="*/ 3197373 w 3197373"/>
              <a:gd name="connsiteY2" fmla="*/ 0 h 665243"/>
              <a:gd name="connsiteX0" fmla="*/ 0 w 3197373"/>
              <a:gd name="connsiteY0" fmla="*/ 635841 h 674810"/>
              <a:gd name="connsiteX1" fmla="*/ 2155804 w 3197373"/>
              <a:gd name="connsiteY1" fmla="*/ 617675 h 674810"/>
              <a:gd name="connsiteX2" fmla="*/ 3197373 w 3197373"/>
              <a:gd name="connsiteY2" fmla="*/ 0 h 674810"/>
              <a:gd name="connsiteX0" fmla="*/ 0 w 3197373"/>
              <a:gd name="connsiteY0" fmla="*/ 635841 h 635841"/>
              <a:gd name="connsiteX1" fmla="*/ 2155804 w 3197373"/>
              <a:gd name="connsiteY1" fmla="*/ 617675 h 635841"/>
              <a:gd name="connsiteX2" fmla="*/ 3197373 w 3197373"/>
              <a:gd name="connsiteY2" fmla="*/ 0 h 635841"/>
              <a:gd name="connsiteX0" fmla="*/ 0 w 3197373"/>
              <a:gd name="connsiteY0" fmla="*/ 635841 h 635841"/>
              <a:gd name="connsiteX1" fmla="*/ 2155804 w 3197373"/>
              <a:gd name="connsiteY1" fmla="*/ 617675 h 635841"/>
              <a:gd name="connsiteX2" fmla="*/ 3197373 w 3197373"/>
              <a:gd name="connsiteY2" fmla="*/ 0 h 635841"/>
              <a:gd name="connsiteX0" fmla="*/ 0 w 3197373"/>
              <a:gd name="connsiteY0" fmla="*/ 635841 h 669759"/>
              <a:gd name="connsiteX1" fmla="*/ 2155804 w 3197373"/>
              <a:gd name="connsiteY1" fmla="*/ 617675 h 669759"/>
              <a:gd name="connsiteX2" fmla="*/ 3197373 w 3197373"/>
              <a:gd name="connsiteY2" fmla="*/ 0 h 669759"/>
              <a:gd name="connsiteX0" fmla="*/ 0 w 3197373"/>
              <a:gd name="connsiteY0" fmla="*/ 635841 h 651124"/>
              <a:gd name="connsiteX1" fmla="*/ 2155804 w 3197373"/>
              <a:gd name="connsiteY1" fmla="*/ 617675 h 651124"/>
              <a:gd name="connsiteX2" fmla="*/ 3197373 w 3197373"/>
              <a:gd name="connsiteY2" fmla="*/ 0 h 651124"/>
              <a:gd name="connsiteX0" fmla="*/ 0 w 2156569"/>
              <a:gd name="connsiteY0" fmla="*/ 442061 h 460431"/>
              <a:gd name="connsiteX1" fmla="*/ 2155804 w 2156569"/>
              <a:gd name="connsiteY1" fmla="*/ 423895 h 460431"/>
              <a:gd name="connsiteX2" fmla="*/ 296727 w 2156569"/>
              <a:gd name="connsiteY2" fmla="*/ 0 h 460431"/>
              <a:gd name="connsiteX0" fmla="*/ 0 w 2157133"/>
              <a:gd name="connsiteY0" fmla="*/ 442061 h 460431"/>
              <a:gd name="connsiteX1" fmla="*/ 2155804 w 2157133"/>
              <a:gd name="connsiteY1" fmla="*/ 423895 h 460431"/>
              <a:gd name="connsiteX2" fmla="*/ 296727 w 2157133"/>
              <a:gd name="connsiteY2" fmla="*/ 0 h 460431"/>
              <a:gd name="connsiteX0" fmla="*/ 0 w 2263032"/>
              <a:gd name="connsiteY0" fmla="*/ 442061 h 442061"/>
              <a:gd name="connsiteX1" fmla="*/ 2155804 w 2263032"/>
              <a:gd name="connsiteY1" fmla="*/ 423895 h 442061"/>
              <a:gd name="connsiteX2" fmla="*/ 1767443 w 2263032"/>
              <a:gd name="connsiteY2" fmla="*/ 280691 h 442061"/>
              <a:gd name="connsiteX3" fmla="*/ 296727 w 2263032"/>
              <a:gd name="connsiteY3" fmla="*/ 0 h 44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032" h="442061">
                <a:moveTo>
                  <a:pt x="0" y="442061"/>
                </a:moveTo>
                <a:lnTo>
                  <a:pt x="2155804" y="423895"/>
                </a:lnTo>
                <a:cubicBezTo>
                  <a:pt x="2450378" y="397000"/>
                  <a:pt x="2077289" y="351340"/>
                  <a:pt x="1767443" y="280691"/>
                </a:cubicBezTo>
                <a:cubicBezTo>
                  <a:pt x="1457597" y="210042"/>
                  <a:pt x="537809" y="49810"/>
                  <a:pt x="296727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9" name="Freihandform: Form 128">
            <a:extLst>
              <a:ext uri="{FF2B5EF4-FFF2-40B4-BE49-F238E27FC236}">
                <a16:creationId xmlns:a16="http://schemas.microsoft.com/office/drawing/2014/main" id="{DA560BB9-33E0-4277-91A4-1161D4681DF7}"/>
              </a:ext>
            </a:extLst>
          </p:cNvPr>
          <p:cNvSpPr/>
          <p:nvPr/>
        </p:nvSpPr>
        <p:spPr>
          <a:xfrm>
            <a:off x="5715079" y="2743212"/>
            <a:ext cx="1396128" cy="350871"/>
          </a:xfrm>
          <a:custGeom>
            <a:avLst/>
            <a:gdLst>
              <a:gd name="connsiteX0" fmla="*/ 0 w 3191317"/>
              <a:gd name="connsiteY0" fmla="*/ 569229 h 624002"/>
              <a:gd name="connsiteX1" fmla="*/ 2107359 w 3191317"/>
              <a:gd name="connsiteY1" fmla="*/ 569229 h 624002"/>
              <a:gd name="connsiteX2" fmla="*/ 3191317 w 3191317"/>
              <a:gd name="connsiteY2" fmla="*/ 0 h 624002"/>
              <a:gd name="connsiteX0" fmla="*/ 0 w 3191317"/>
              <a:gd name="connsiteY0" fmla="*/ 569229 h 624002"/>
              <a:gd name="connsiteX1" fmla="*/ 2107359 w 3191317"/>
              <a:gd name="connsiteY1" fmla="*/ 569229 h 624002"/>
              <a:gd name="connsiteX2" fmla="*/ 3191317 w 3191317"/>
              <a:gd name="connsiteY2" fmla="*/ 0 h 624002"/>
              <a:gd name="connsiteX0" fmla="*/ 0 w 3191317"/>
              <a:gd name="connsiteY0" fmla="*/ 569229 h 577086"/>
              <a:gd name="connsiteX1" fmla="*/ 2107359 w 3191317"/>
              <a:gd name="connsiteY1" fmla="*/ 569229 h 577086"/>
              <a:gd name="connsiteX2" fmla="*/ 3191317 w 3191317"/>
              <a:gd name="connsiteY2" fmla="*/ 0 h 577086"/>
              <a:gd name="connsiteX0" fmla="*/ 0 w 3191317"/>
              <a:gd name="connsiteY0" fmla="*/ 569229 h 607659"/>
              <a:gd name="connsiteX1" fmla="*/ 2107359 w 3191317"/>
              <a:gd name="connsiteY1" fmla="*/ 569229 h 607659"/>
              <a:gd name="connsiteX2" fmla="*/ 3191317 w 3191317"/>
              <a:gd name="connsiteY2" fmla="*/ 0 h 607659"/>
              <a:gd name="connsiteX0" fmla="*/ 0 w 3191317"/>
              <a:gd name="connsiteY0" fmla="*/ 569229 h 598853"/>
              <a:gd name="connsiteX1" fmla="*/ 2107359 w 3191317"/>
              <a:gd name="connsiteY1" fmla="*/ 569229 h 598853"/>
              <a:gd name="connsiteX2" fmla="*/ 3191317 w 3191317"/>
              <a:gd name="connsiteY2" fmla="*/ 0 h 598853"/>
              <a:gd name="connsiteX0" fmla="*/ 0 w 3191317"/>
              <a:gd name="connsiteY0" fmla="*/ 569229 h 596793"/>
              <a:gd name="connsiteX1" fmla="*/ 2107359 w 3191317"/>
              <a:gd name="connsiteY1" fmla="*/ 569229 h 596793"/>
              <a:gd name="connsiteX2" fmla="*/ 3191317 w 3191317"/>
              <a:gd name="connsiteY2" fmla="*/ 0 h 596793"/>
              <a:gd name="connsiteX0" fmla="*/ 0 w 3191317"/>
              <a:gd name="connsiteY0" fmla="*/ 569229 h 596793"/>
              <a:gd name="connsiteX1" fmla="*/ 2107359 w 3191317"/>
              <a:gd name="connsiteY1" fmla="*/ 569229 h 596793"/>
              <a:gd name="connsiteX2" fmla="*/ 3191317 w 3191317"/>
              <a:gd name="connsiteY2" fmla="*/ 0 h 596793"/>
              <a:gd name="connsiteX0" fmla="*/ 0 w 3185262"/>
              <a:gd name="connsiteY0" fmla="*/ 611619 h 647024"/>
              <a:gd name="connsiteX1" fmla="*/ 2101304 w 3185262"/>
              <a:gd name="connsiteY1" fmla="*/ 569229 h 647024"/>
              <a:gd name="connsiteX2" fmla="*/ 3185262 w 3185262"/>
              <a:gd name="connsiteY2" fmla="*/ 0 h 647024"/>
              <a:gd name="connsiteX0" fmla="*/ 0 w 3185262"/>
              <a:gd name="connsiteY0" fmla="*/ 611619 h 630666"/>
              <a:gd name="connsiteX1" fmla="*/ 2101304 w 3185262"/>
              <a:gd name="connsiteY1" fmla="*/ 569229 h 630666"/>
              <a:gd name="connsiteX2" fmla="*/ 3185262 w 3185262"/>
              <a:gd name="connsiteY2" fmla="*/ 0 h 630666"/>
              <a:gd name="connsiteX0" fmla="*/ 0 w 3185262"/>
              <a:gd name="connsiteY0" fmla="*/ 611619 h 893559"/>
              <a:gd name="connsiteX1" fmla="*/ 2101304 w 3185262"/>
              <a:gd name="connsiteY1" fmla="*/ 569229 h 893559"/>
              <a:gd name="connsiteX2" fmla="*/ 3185262 w 3185262"/>
              <a:gd name="connsiteY2" fmla="*/ 0 h 893559"/>
              <a:gd name="connsiteX0" fmla="*/ 0 w 3185262"/>
              <a:gd name="connsiteY0" fmla="*/ 611619 h 648105"/>
              <a:gd name="connsiteX1" fmla="*/ 2101304 w 3185262"/>
              <a:gd name="connsiteY1" fmla="*/ 569229 h 648105"/>
              <a:gd name="connsiteX2" fmla="*/ 3185262 w 3185262"/>
              <a:gd name="connsiteY2" fmla="*/ 0 h 648105"/>
              <a:gd name="connsiteX0" fmla="*/ 0 w 3185262"/>
              <a:gd name="connsiteY0" fmla="*/ 611619 h 658090"/>
              <a:gd name="connsiteX1" fmla="*/ 2101304 w 3185262"/>
              <a:gd name="connsiteY1" fmla="*/ 569229 h 658090"/>
              <a:gd name="connsiteX2" fmla="*/ 3185262 w 3185262"/>
              <a:gd name="connsiteY2" fmla="*/ 0 h 658090"/>
              <a:gd name="connsiteX0" fmla="*/ 0 w 3185262"/>
              <a:gd name="connsiteY0" fmla="*/ 611619 h 641045"/>
              <a:gd name="connsiteX1" fmla="*/ 2101304 w 3185262"/>
              <a:gd name="connsiteY1" fmla="*/ 569229 h 641045"/>
              <a:gd name="connsiteX2" fmla="*/ 3185262 w 3185262"/>
              <a:gd name="connsiteY2" fmla="*/ 0 h 641045"/>
              <a:gd name="connsiteX0" fmla="*/ 0 w 3185262"/>
              <a:gd name="connsiteY0" fmla="*/ 611619 h 641045"/>
              <a:gd name="connsiteX1" fmla="*/ 2101304 w 3185262"/>
              <a:gd name="connsiteY1" fmla="*/ 569229 h 641045"/>
              <a:gd name="connsiteX2" fmla="*/ 3185262 w 3185262"/>
              <a:gd name="connsiteY2" fmla="*/ 0 h 641045"/>
              <a:gd name="connsiteX0" fmla="*/ 0 w 3185262"/>
              <a:gd name="connsiteY0" fmla="*/ 611619 h 611619"/>
              <a:gd name="connsiteX1" fmla="*/ 2101304 w 3185262"/>
              <a:gd name="connsiteY1" fmla="*/ 569229 h 611619"/>
              <a:gd name="connsiteX2" fmla="*/ 3185262 w 3185262"/>
              <a:gd name="connsiteY2" fmla="*/ 0 h 611619"/>
              <a:gd name="connsiteX0" fmla="*/ 0 w 3185262"/>
              <a:gd name="connsiteY0" fmla="*/ 611619 h 659252"/>
              <a:gd name="connsiteX1" fmla="*/ 2101304 w 3185262"/>
              <a:gd name="connsiteY1" fmla="*/ 569229 h 659252"/>
              <a:gd name="connsiteX2" fmla="*/ 3185262 w 3185262"/>
              <a:gd name="connsiteY2" fmla="*/ 0 h 659252"/>
              <a:gd name="connsiteX0" fmla="*/ 0 w 3185262"/>
              <a:gd name="connsiteY0" fmla="*/ 611619 h 611619"/>
              <a:gd name="connsiteX1" fmla="*/ 2101304 w 3185262"/>
              <a:gd name="connsiteY1" fmla="*/ 569229 h 611619"/>
              <a:gd name="connsiteX2" fmla="*/ 3185262 w 3185262"/>
              <a:gd name="connsiteY2" fmla="*/ 0 h 611619"/>
              <a:gd name="connsiteX0" fmla="*/ 0 w 3185262"/>
              <a:gd name="connsiteY0" fmla="*/ 611619 h 626150"/>
              <a:gd name="connsiteX1" fmla="*/ 2143693 w 3185262"/>
              <a:gd name="connsiteY1" fmla="*/ 617675 h 626150"/>
              <a:gd name="connsiteX2" fmla="*/ 3185262 w 3185262"/>
              <a:gd name="connsiteY2" fmla="*/ 0 h 626150"/>
              <a:gd name="connsiteX0" fmla="*/ 0 w 3185262"/>
              <a:gd name="connsiteY0" fmla="*/ 611619 h 628608"/>
              <a:gd name="connsiteX1" fmla="*/ 2143693 w 3185262"/>
              <a:gd name="connsiteY1" fmla="*/ 617675 h 628608"/>
              <a:gd name="connsiteX2" fmla="*/ 3185262 w 3185262"/>
              <a:gd name="connsiteY2" fmla="*/ 0 h 628608"/>
              <a:gd name="connsiteX0" fmla="*/ 0 w 3197373"/>
              <a:gd name="connsiteY0" fmla="*/ 635841 h 665243"/>
              <a:gd name="connsiteX1" fmla="*/ 2155804 w 3197373"/>
              <a:gd name="connsiteY1" fmla="*/ 617675 h 665243"/>
              <a:gd name="connsiteX2" fmla="*/ 3197373 w 3197373"/>
              <a:gd name="connsiteY2" fmla="*/ 0 h 665243"/>
              <a:gd name="connsiteX0" fmla="*/ 0 w 3197373"/>
              <a:gd name="connsiteY0" fmla="*/ 635841 h 674810"/>
              <a:gd name="connsiteX1" fmla="*/ 2155804 w 3197373"/>
              <a:gd name="connsiteY1" fmla="*/ 617675 h 674810"/>
              <a:gd name="connsiteX2" fmla="*/ 3197373 w 3197373"/>
              <a:gd name="connsiteY2" fmla="*/ 0 h 674810"/>
              <a:gd name="connsiteX0" fmla="*/ 0 w 3197373"/>
              <a:gd name="connsiteY0" fmla="*/ 635841 h 635841"/>
              <a:gd name="connsiteX1" fmla="*/ 2155804 w 3197373"/>
              <a:gd name="connsiteY1" fmla="*/ 617675 h 635841"/>
              <a:gd name="connsiteX2" fmla="*/ 3197373 w 3197373"/>
              <a:gd name="connsiteY2" fmla="*/ 0 h 635841"/>
              <a:gd name="connsiteX0" fmla="*/ 0 w 3197373"/>
              <a:gd name="connsiteY0" fmla="*/ 635841 h 635841"/>
              <a:gd name="connsiteX1" fmla="*/ 2155804 w 3197373"/>
              <a:gd name="connsiteY1" fmla="*/ 617675 h 635841"/>
              <a:gd name="connsiteX2" fmla="*/ 3197373 w 3197373"/>
              <a:gd name="connsiteY2" fmla="*/ 0 h 635841"/>
              <a:gd name="connsiteX0" fmla="*/ 0 w 3197373"/>
              <a:gd name="connsiteY0" fmla="*/ 635841 h 669759"/>
              <a:gd name="connsiteX1" fmla="*/ 2155804 w 3197373"/>
              <a:gd name="connsiteY1" fmla="*/ 617675 h 669759"/>
              <a:gd name="connsiteX2" fmla="*/ 3197373 w 3197373"/>
              <a:gd name="connsiteY2" fmla="*/ 0 h 669759"/>
              <a:gd name="connsiteX0" fmla="*/ 0 w 3197373"/>
              <a:gd name="connsiteY0" fmla="*/ 635841 h 651124"/>
              <a:gd name="connsiteX1" fmla="*/ 2155804 w 3197373"/>
              <a:gd name="connsiteY1" fmla="*/ 617675 h 651124"/>
              <a:gd name="connsiteX2" fmla="*/ 3197373 w 3197373"/>
              <a:gd name="connsiteY2" fmla="*/ 0 h 651124"/>
              <a:gd name="connsiteX0" fmla="*/ 0 w 2156569"/>
              <a:gd name="connsiteY0" fmla="*/ 442061 h 460431"/>
              <a:gd name="connsiteX1" fmla="*/ 2155804 w 2156569"/>
              <a:gd name="connsiteY1" fmla="*/ 423895 h 460431"/>
              <a:gd name="connsiteX2" fmla="*/ 296727 w 2156569"/>
              <a:gd name="connsiteY2" fmla="*/ 0 h 460431"/>
              <a:gd name="connsiteX0" fmla="*/ 0 w 2157133"/>
              <a:gd name="connsiteY0" fmla="*/ 442061 h 460431"/>
              <a:gd name="connsiteX1" fmla="*/ 2155804 w 2157133"/>
              <a:gd name="connsiteY1" fmla="*/ 423895 h 460431"/>
              <a:gd name="connsiteX2" fmla="*/ 296727 w 2157133"/>
              <a:gd name="connsiteY2" fmla="*/ 0 h 460431"/>
              <a:gd name="connsiteX0" fmla="*/ 0 w 2263032"/>
              <a:gd name="connsiteY0" fmla="*/ 442061 h 442061"/>
              <a:gd name="connsiteX1" fmla="*/ 2155804 w 2263032"/>
              <a:gd name="connsiteY1" fmla="*/ 423895 h 442061"/>
              <a:gd name="connsiteX2" fmla="*/ 1767443 w 2263032"/>
              <a:gd name="connsiteY2" fmla="*/ 280691 h 442061"/>
              <a:gd name="connsiteX3" fmla="*/ 296727 w 2263032"/>
              <a:gd name="connsiteY3" fmla="*/ 0 h 44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032" h="442061">
                <a:moveTo>
                  <a:pt x="0" y="442061"/>
                </a:moveTo>
                <a:lnTo>
                  <a:pt x="2155804" y="423895"/>
                </a:lnTo>
                <a:cubicBezTo>
                  <a:pt x="2450378" y="397000"/>
                  <a:pt x="2077289" y="351340"/>
                  <a:pt x="1767443" y="280691"/>
                </a:cubicBezTo>
                <a:cubicBezTo>
                  <a:pt x="1457597" y="210042"/>
                  <a:pt x="537809" y="49810"/>
                  <a:pt x="296727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30" name="Diagramm 129">
            <a:extLst>
              <a:ext uri="{FF2B5EF4-FFF2-40B4-BE49-F238E27FC236}">
                <a16:creationId xmlns:a16="http://schemas.microsoft.com/office/drawing/2014/main" id="{DAA21F3B-F823-49B8-AFCE-C6139D7FB0C9}"/>
              </a:ext>
            </a:extLst>
          </p:cNvPr>
          <p:cNvGraphicFramePr/>
          <p:nvPr/>
        </p:nvGraphicFramePr>
        <p:xfrm>
          <a:off x="113993" y="799978"/>
          <a:ext cx="5050724" cy="231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4" name="Gerade Verbindung mit Pfeil 133">
            <a:extLst>
              <a:ext uri="{FF2B5EF4-FFF2-40B4-BE49-F238E27FC236}">
                <a16:creationId xmlns:a16="http://schemas.microsoft.com/office/drawing/2014/main" id="{9CE9499D-395E-4E25-9FAE-8060E76B5933}"/>
              </a:ext>
            </a:extLst>
          </p:cNvPr>
          <p:cNvCxnSpPr>
            <a:cxnSpLocks/>
            <a:stCxn id="91" idx="0"/>
          </p:cNvCxnSpPr>
          <p:nvPr/>
        </p:nvCxnSpPr>
        <p:spPr>
          <a:xfrm flipV="1">
            <a:off x="7143927" y="1657288"/>
            <a:ext cx="228616" cy="77937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EA24F579-2835-4252-A28E-CB13DD290045}"/>
              </a:ext>
            </a:extLst>
          </p:cNvPr>
          <p:cNvCxnSpPr>
            <a:cxnSpLocks/>
          </p:cNvCxnSpPr>
          <p:nvPr/>
        </p:nvCxnSpPr>
        <p:spPr>
          <a:xfrm>
            <a:off x="7143927" y="3086135"/>
            <a:ext cx="228616" cy="17146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feld 141">
            <a:extLst>
              <a:ext uri="{FF2B5EF4-FFF2-40B4-BE49-F238E27FC236}">
                <a16:creationId xmlns:a16="http://schemas.microsoft.com/office/drawing/2014/main" id="{C7F11228-E54D-4D07-815A-B4312D6A3DC8}"/>
              </a:ext>
            </a:extLst>
          </p:cNvPr>
          <p:cNvSpPr txBox="1"/>
          <p:nvPr/>
        </p:nvSpPr>
        <p:spPr>
          <a:xfrm>
            <a:off x="4114769" y="3714828"/>
            <a:ext cx="2538162" cy="3429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270" dirty="0" err="1">
                <a:solidFill>
                  <a:srgbClr val="000000"/>
                </a:solidFill>
                <a:latin typeface="Arial"/>
              </a:rPr>
              <a:t>E</a:t>
            </a:r>
            <a:r>
              <a:rPr lang="en-DE" sz="1270" baseline="-25000" dirty="0" err="1">
                <a:solidFill>
                  <a:srgbClr val="000000"/>
                </a:solidFill>
                <a:latin typeface="Arial"/>
              </a:rPr>
              <a:t>kin</a:t>
            </a:r>
            <a:r>
              <a:rPr lang="en-DE" sz="1270" dirty="0">
                <a:solidFill>
                  <a:srgbClr val="000000"/>
                </a:solidFill>
                <a:latin typeface="Arial"/>
              </a:rPr>
              <a:t>&gt;255 keV necessary</a:t>
            </a:r>
            <a:endParaRPr lang="de-DE" sz="127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1DB611E5-B291-4B83-9406-1A398FBFDE93}"/>
              </a:ext>
            </a:extLst>
          </p:cNvPr>
          <p:cNvCxnSpPr>
            <a:cxnSpLocks/>
          </p:cNvCxnSpPr>
          <p:nvPr/>
        </p:nvCxnSpPr>
        <p:spPr>
          <a:xfrm flipV="1">
            <a:off x="4343384" y="2971828"/>
            <a:ext cx="114308" cy="743001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:a16="http://schemas.microsoft.com/office/drawing/2014/main" id="{D83DCE75-B811-4737-98B8-99C9F2C19297}"/>
              </a:ext>
            </a:extLst>
          </p:cNvPr>
          <p:cNvSpPr txBox="1"/>
          <p:nvPr/>
        </p:nvSpPr>
        <p:spPr>
          <a:xfrm>
            <a:off x="285455" y="4229214"/>
            <a:ext cx="8687398" cy="5715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2160" indent="-272160" defTabSz="725759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DE" sz="1587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with up to 50 keV electrons the only degradation of the detector can come from ionization</a:t>
            </a:r>
          </a:p>
          <a:p>
            <a:pPr marL="272160" indent="-272160" defTabSz="725759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DE" sz="1587" dirty="0">
                <a:solidFill>
                  <a:srgbClr val="000000"/>
                </a:solidFill>
                <a:latin typeface="Arial"/>
              </a:rPr>
              <a:t>focus is not on bulk but on insulating 10 nm SiO2 layer</a:t>
            </a:r>
            <a:endParaRPr lang="de-DE" sz="1587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90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4</a:t>
            </a:fld>
            <a:endParaRPr lang="cs-CZ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Active neutrinos</a:t>
            </a:r>
            <a:endParaRPr lang="en-US" sz="3200" b="0" noProof="0" dirty="0"/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7380C24-7FD2-3E66-2A31-DED592DBA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29" y="518920"/>
            <a:ext cx="3818242" cy="37090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81245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>
            <a:extLst>
              <a:ext uri="{FF2B5EF4-FFF2-40B4-BE49-F238E27FC236}">
                <a16:creationId xmlns:a16="http://schemas.microsoft.com/office/drawing/2014/main" id="{AD21E798-964B-40E2-BF1A-B0FF2776D1B2}"/>
              </a:ext>
            </a:extLst>
          </p:cNvPr>
          <p:cNvSpPr/>
          <p:nvPr/>
        </p:nvSpPr>
        <p:spPr>
          <a:xfrm>
            <a:off x="7029619" y="1428671"/>
            <a:ext cx="1657464" cy="171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C3526D-866C-4459-8135-2FA244E4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25759">
              <a:defRPr/>
            </a:pPr>
            <a:fld id="{6AFF13E6-33E3-4FA5-8B07-6E6BED6ADA2D}" type="datetime4">
              <a:rPr lang="en-US">
                <a:solidFill>
                  <a:srgbClr val="000000"/>
                </a:solidFill>
              </a:rPr>
              <a:pPr defTabSz="725759">
                <a:defRPr/>
              </a:pPr>
              <a:t>May 30, 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1E6E74-8845-43E6-ADD9-BC5129AF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25759">
              <a:defRPr/>
            </a:pPr>
            <a:fld id="{6EF60993-5D0D-48F1-BA9E-3A47B15D6074}" type="slidenum">
              <a:rPr lang="de-DE">
                <a:solidFill>
                  <a:srgbClr val="000000"/>
                </a:solidFill>
              </a:rPr>
              <a:pPr defTabSz="725759">
                <a:defRPr/>
              </a:pPr>
              <a:t>40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8374AB-D704-485F-ACC7-C2D7CCDA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Detector cross section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F41F43F-FB71-4982-81A1-6E435353AC2E}"/>
              </a:ext>
            </a:extLst>
          </p:cNvPr>
          <p:cNvSpPr/>
          <p:nvPr/>
        </p:nvSpPr>
        <p:spPr>
          <a:xfrm>
            <a:off x="2015193" y="1428671"/>
            <a:ext cx="2213883" cy="400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28590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FFFFFF"/>
                </a:solidFill>
                <a:latin typeface="Arial"/>
              </a:rPr>
              <a:t>SiO</a:t>
            </a:r>
            <a:r>
              <a:rPr lang="en-DE" sz="1111" baseline="-25000" dirty="0">
                <a:solidFill>
                  <a:srgbClr val="FFFFFF"/>
                </a:solidFill>
                <a:latin typeface="Arial"/>
              </a:rPr>
              <a:t>2</a:t>
            </a:r>
            <a:r>
              <a:rPr lang="en-DE" sz="1111" dirty="0">
                <a:solidFill>
                  <a:srgbClr val="FFFFFF"/>
                </a:solidFill>
                <a:latin typeface="Arial"/>
              </a:rPr>
              <a:t> ca. 10 nm</a:t>
            </a:r>
            <a:endParaRPr lang="de-DE" sz="111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1A47265-CF46-4F5C-A059-5A8541CC08EA}"/>
              </a:ext>
            </a:extLst>
          </p:cNvPr>
          <p:cNvSpPr/>
          <p:nvPr/>
        </p:nvSpPr>
        <p:spPr>
          <a:xfrm>
            <a:off x="2015193" y="1828749"/>
            <a:ext cx="2213883" cy="26290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28590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FFFFFF"/>
                </a:solidFill>
                <a:latin typeface="Arial"/>
              </a:rPr>
              <a:t>Si 450 </a:t>
            </a:r>
            <a:r>
              <a:rPr lang="el-GR" sz="1111" dirty="0">
                <a:solidFill>
                  <a:srgbClr val="FFFFFF"/>
                </a:solidFill>
                <a:latin typeface="Arial"/>
              </a:rPr>
              <a:t>μ</a:t>
            </a:r>
            <a:r>
              <a:rPr lang="en-DE" sz="1111" dirty="0">
                <a:solidFill>
                  <a:srgbClr val="FFFFFF"/>
                </a:solidFill>
                <a:latin typeface="Arial"/>
              </a:rPr>
              <a:t>m</a:t>
            </a:r>
            <a:endParaRPr lang="de-DE" sz="111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F5FEFB6-C10A-46D0-9CB1-4DDF9B5F4584}"/>
              </a:ext>
            </a:extLst>
          </p:cNvPr>
          <p:cNvSpPr/>
          <p:nvPr/>
        </p:nvSpPr>
        <p:spPr>
          <a:xfrm>
            <a:off x="2015193" y="1828749"/>
            <a:ext cx="2213883" cy="74300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C013310-00D9-4D53-8890-4FEAE55BD667}"/>
              </a:ext>
            </a:extLst>
          </p:cNvPr>
          <p:cNvSpPr txBox="1"/>
          <p:nvPr/>
        </p:nvSpPr>
        <p:spPr>
          <a:xfrm>
            <a:off x="265103" y="1428671"/>
            <a:ext cx="1692936" cy="28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insulator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EC7C0F7-4B37-4154-BD93-974E0A6973E7}"/>
              </a:ext>
            </a:extLst>
          </p:cNvPr>
          <p:cNvSpPr txBox="1"/>
          <p:nvPr/>
        </p:nvSpPr>
        <p:spPr>
          <a:xfrm>
            <a:off x="265103" y="2171673"/>
            <a:ext cx="1692936" cy="457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doped area, conductive, dead layer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0C38B5F-7CD4-47C7-8801-4C7E9A263EE1}"/>
              </a:ext>
            </a:extLst>
          </p:cNvPr>
          <p:cNvSpPr txBox="1"/>
          <p:nvPr/>
        </p:nvSpPr>
        <p:spPr>
          <a:xfrm>
            <a:off x="265104" y="4000598"/>
            <a:ext cx="1692936" cy="28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depleted area, sensitive volume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D5A97C41-8A65-4977-932B-B09FA1D680BF}"/>
              </a:ext>
            </a:extLst>
          </p:cNvPr>
          <p:cNvCxnSpPr>
            <a:cxnSpLocks/>
          </p:cNvCxnSpPr>
          <p:nvPr/>
        </p:nvCxnSpPr>
        <p:spPr>
          <a:xfrm flipV="1">
            <a:off x="1843731" y="2000211"/>
            <a:ext cx="285770" cy="22861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FD0D596-CB0E-47E5-ABFB-B5702A7E870A}"/>
              </a:ext>
            </a:extLst>
          </p:cNvPr>
          <p:cNvCxnSpPr>
            <a:cxnSpLocks/>
          </p:cNvCxnSpPr>
          <p:nvPr/>
        </p:nvCxnSpPr>
        <p:spPr>
          <a:xfrm flipH="1">
            <a:off x="1786577" y="3657674"/>
            <a:ext cx="1143079" cy="34292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0E9F6B6-5E3C-4637-ADFF-DD58D71A9E6C}"/>
              </a:ext>
            </a:extLst>
          </p:cNvPr>
          <p:cNvCxnSpPr>
            <a:cxnSpLocks/>
          </p:cNvCxnSpPr>
          <p:nvPr/>
        </p:nvCxnSpPr>
        <p:spPr>
          <a:xfrm flipH="1" flipV="1">
            <a:off x="929268" y="1600133"/>
            <a:ext cx="1200233" cy="114308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Geschweifte Klammer rechts 19">
            <a:extLst>
              <a:ext uri="{FF2B5EF4-FFF2-40B4-BE49-F238E27FC236}">
                <a16:creationId xmlns:a16="http://schemas.microsoft.com/office/drawing/2014/main" id="{1CEC93B6-B187-4ACF-8BF6-190A486DB8E8}"/>
              </a:ext>
            </a:extLst>
          </p:cNvPr>
          <p:cNvSpPr/>
          <p:nvPr/>
        </p:nvSpPr>
        <p:spPr>
          <a:xfrm>
            <a:off x="4286230" y="1828749"/>
            <a:ext cx="228616" cy="2629081"/>
          </a:xfrm>
          <a:prstGeom prst="rightBrac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Geschweifte Klammer rechts 20">
            <a:extLst>
              <a:ext uri="{FF2B5EF4-FFF2-40B4-BE49-F238E27FC236}">
                <a16:creationId xmlns:a16="http://schemas.microsoft.com/office/drawing/2014/main" id="{51B885C4-1DBA-419D-9653-7632BF305660}"/>
              </a:ext>
            </a:extLst>
          </p:cNvPr>
          <p:cNvSpPr/>
          <p:nvPr/>
        </p:nvSpPr>
        <p:spPr>
          <a:xfrm>
            <a:off x="4286230" y="1428671"/>
            <a:ext cx="228616" cy="400078"/>
          </a:xfrm>
          <a:prstGeom prst="rightBrac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12F2503-B8D4-4CBE-B9E5-5A3B09A27FA8}"/>
              </a:ext>
            </a:extLst>
          </p:cNvPr>
          <p:cNvSpPr txBox="1"/>
          <p:nvPr/>
        </p:nvSpPr>
        <p:spPr>
          <a:xfrm>
            <a:off x="4556880" y="2862658"/>
            <a:ext cx="2229003" cy="9716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ionization cannot lead to any lasting change here, electrons and holes are movable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B6EBA6-0D0E-436D-9D7B-896984EE5CC1}"/>
              </a:ext>
            </a:extLst>
          </p:cNvPr>
          <p:cNvSpPr txBox="1"/>
          <p:nvPr/>
        </p:nvSpPr>
        <p:spPr>
          <a:xfrm>
            <a:off x="4514846" y="1428672"/>
            <a:ext cx="2229003" cy="4572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ionization can lead to trapped charges, etc...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C18A779A-D317-42EB-A675-C531126A95E5}"/>
              </a:ext>
            </a:extLst>
          </p:cNvPr>
          <p:cNvCxnSpPr>
            <a:cxnSpLocks/>
          </p:cNvCxnSpPr>
          <p:nvPr/>
        </p:nvCxnSpPr>
        <p:spPr>
          <a:xfrm>
            <a:off x="3085998" y="971440"/>
            <a:ext cx="0" cy="342924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9E4E6D7-5161-4909-BFCC-CE62661B6E03}"/>
              </a:ext>
            </a:extLst>
          </p:cNvPr>
          <p:cNvCxnSpPr>
            <a:cxnSpLocks/>
          </p:cNvCxnSpPr>
          <p:nvPr/>
        </p:nvCxnSpPr>
        <p:spPr>
          <a:xfrm>
            <a:off x="7029619" y="1428671"/>
            <a:ext cx="1371694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F61DC796-DFC5-4875-B386-E1727AB797BB}"/>
              </a:ext>
            </a:extLst>
          </p:cNvPr>
          <p:cNvCxnSpPr>
            <a:cxnSpLocks/>
          </p:cNvCxnSpPr>
          <p:nvPr/>
        </p:nvCxnSpPr>
        <p:spPr>
          <a:xfrm>
            <a:off x="7029619" y="1428671"/>
            <a:ext cx="0" cy="314346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A39A82A0-89D0-4D04-8FC8-0B3981A96ED0}"/>
              </a:ext>
            </a:extLst>
          </p:cNvPr>
          <p:cNvSpPr txBox="1"/>
          <p:nvPr/>
        </p:nvSpPr>
        <p:spPr>
          <a:xfrm>
            <a:off x="6572388" y="4400676"/>
            <a:ext cx="685846" cy="28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z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3EE40586-18F5-4827-9393-2EA2896F16E2}"/>
              </a:ext>
            </a:extLst>
          </p:cNvPr>
          <p:cNvSpPr/>
          <p:nvPr/>
        </p:nvSpPr>
        <p:spPr>
          <a:xfrm>
            <a:off x="7143927" y="1428672"/>
            <a:ext cx="151203" cy="3334026"/>
          </a:xfrm>
          <a:custGeom>
            <a:avLst/>
            <a:gdLst>
              <a:gd name="connsiteX0" fmla="*/ 190500 w 190500"/>
              <a:gd name="connsiteY0" fmla="*/ 0 h 4200525"/>
              <a:gd name="connsiteX1" fmla="*/ 76200 w 190500"/>
              <a:gd name="connsiteY1" fmla="*/ 1600200 h 4200525"/>
              <a:gd name="connsiteX2" fmla="*/ 0 w 190500"/>
              <a:gd name="connsiteY2" fmla="*/ 4200525 h 420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4200525">
                <a:moveTo>
                  <a:pt x="190500" y="0"/>
                </a:moveTo>
                <a:cubicBezTo>
                  <a:pt x="149225" y="450056"/>
                  <a:pt x="107950" y="900113"/>
                  <a:pt x="76200" y="1600200"/>
                </a:cubicBezTo>
                <a:cubicBezTo>
                  <a:pt x="44450" y="2300287"/>
                  <a:pt x="22225" y="3250406"/>
                  <a:pt x="0" y="4200525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74F31F8-2873-4DEB-A41E-589417C926BF}"/>
              </a:ext>
            </a:extLst>
          </p:cNvPr>
          <p:cNvSpPr/>
          <p:nvPr/>
        </p:nvSpPr>
        <p:spPr>
          <a:xfrm>
            <a:off x="7038498" y="1428671"/>
            <a:ext cx="1338740" cy="771135"/>
          </a:xfrm>
          <a:custGeom>
            <a:avLst/>
            <a:gdLst>
              <a:gd name="connsiteX0" fmla="*/ 990600 w 1722045"/>
              <a:gd name="connsiteY0" fmla="*/ 0 h 971550"/>
              <a:gd name="connsiteX1" fmla="*/ 1685925 w 1722045"/>
              <a:gd name="connsiteY1" fmla="*/ 704850 h 971550"/>
              <a:gd name="connsiteX2" fmla="*/ 0 w 1722045"/>
              <a:gd name="connsiteY2" fmla="*/ 971550 h 971550"/>
              <a:gd name="connsiteX0" fmla="*/ 990600 w 1706806"/>
              <a:gd name="connsiteY0" fmla="*/ 0 h 971550"/>
              <a:gd name="connsiteX1" fmla="*/ 1685925 w 1706806"/>
              <a:gd name="connsiteY1" fmla="*/ 704850 h 971550"/>
              <a:gd name="connsiteX2" fmla="*/ 0 w 1706806"/>
              <a:gd name="connsiteY2" fmla="*/ 971550 h 971550"/>
              <a:gd name="connsiteX0" fmla="*/ 990600 w 1706806"/>
              <a:gd name="connsiteY0" fmla="*/ 0 h 971550"/>
              <a:gd name="connsiteX1" fmla="*/ 1685925 w 1706806"/>
              <a:gd name="connsiteY1" fmla="*/ 704850 h 971550"/>
              <a:gd name="connsiteX2" fmla="*/ 0 w 1706806"/>
              <a:gd name="connsiteY2" fmla="*/ 971550 h 971550"/>
              <a:gd name="connsiteX0" fmla="*/ 990600 w 1686850"/>
              <a:gd name="connsiteY0" fmla="*/ 0 h 971550"/>
              <a:gd name="connsiteX1" fmla="*/ 1685925 w 1686850"/>
              <a:gd name="connsiteY1" fmla="*/ 704850 h 971550"/>
              <a:gd name="connsiteX2" fmla="*/ 0 w 1686850"/>
              <a:gd name="connsiteY2" fmla="*/ 971550 h 971550"/>
              <a:gd name="connsiteX0" fmla="*/ 990600 w 1686673"/>
              <a:gd name="connsiteY0" fmla="*/ 0 h 971550"/>
              <a:gd name="connsiteX1" fmla="*/ 1685925 w 1686673"/>
              <a:gd name="connsiteY1" fmla="*/ 704850 h 971550"/>
              <a:gd name="connsiteX2" fmla="*/ 0 w 1686673"/>
              <a:gd name="connsiteY2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6673" h="971550">
                <a:moveTo>
                  <a:pt x="990600" y="0"/>
                </a:moveTo>
                <a:cubicBezTo>
                  <a:pt x="982662" y="309562"/>
                  <a:pt x="1713262" y="475219"/>
                  <a:pt x="1685925" y="704850"/>
                </a:cubicBezTo>
                <a:cubicBezTo>
                  <a:pt x="1654175" y="971550"/>
                  <a:pt x="760412" y="919162"/>
                  <a:pt x="0" y="971550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429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E301F39-F982-41E2-A244-4698D600BCB8}"/>
              </a:ext>
            </a:extLst>
          </p:cNvPr>
          <p:cNvSpPr txBox="1"/>
          <p:nvPr/>
        </p:nvSpPr>
        <p:spPr>
          <a:xfrm>
            <a:off x="7486851" y="2171672"/>
            <a:ext cx="1600310" cy="28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FF7F0E"/>
                </a:solidFill>
                <a:latin typeface="Arial"/>
              </a:rPr>
              <a:t>electrons</a:t>
            </a:r>
            <a:endParaRPr lang="de-DE" sz="1111" dirty="0">
              <a:solidFill>
                <a:srgbClr val="FF7F0E"/>
              </a:solidFill>
              <a:latin typeface="Arial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AEA55003-B4F5-4A84-895B-0B63593DB2C7}"/>
              </a:ext>
            </a:extLst>
          </p:cNvPr>
          <p:cNvSpPr txBox="1"/>
          <p:nvPr/>
        </p:nvSpPr>
        <p:spPr>
          <a:xfrm>
            <a:off x="6915311" y="1142902"/>
            <a:ext cx="1600310" cy="28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000000"/>
                </a:solidFill>
                <a:latin typeface="Arial"/>
              </a:rPr>
              <a:t>mean deposit charge</a:t>
            </a:r>
            <a:endParaRPr lang="de-DE" sz="111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4EA4B0A5-DB87-4BA5-8CD9-6587B29DBC31}"/>
              </a:ext>
            </a:extLst>
          </p:cNvPr>
          <p:cNvSpPr txBox="1"/>
          <p:nvPr/>
        </p:nvSpPr>
        <p:spPr>
          <a:xfrm>
            <a:off x="7143927" y="3143289"/>
            <a:ext cx="743001" cy="285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72575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DE" sz="1111" dirty="0">
                <a:solidFill>
                  <a:srgbClr val="1F77B4"/>
                </a:solidFill>
                <a:latin typeface="Arial"/>
              </a:rPr>
              <a:t>photons</a:t>
            </a:r>
            <a:endParaRPr lang="de-DE" sz="1111" dirty="0">
              <a:solidFill>
                <a:srgbClr val="1F77B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340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4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Timeline</a:t>
            </a:r>
            <a:endParaRPr lang="en-US" sz="3200" b="0" dirty="0"/>
          </a:p>
        </p:txBody>
      </p:sp>
      <p:graphicFrame>
        <p:nvGraphicFramePr>
          <p:cNvPr id="15" name="Inhaltsplatzhalter 8">
            <a:extLst>
              <a:ext uri="{FF2B5EF4-FFF2-40B4-BE49-F238E27FC236}">
                <a16:creationId xmlns:a16="http://schemas.microsoft.com/office/drawing/2014/main" id="{76BBEA4B-07DA-80BF-2B30-EB1B66901313}"/>
              </a:ext>
            </a:extLst>
          </p:cNvPr>
          <p:cNvGraphicFramePr>
            <a:graphicFrameLocks/>
          </p:cNvGraphicFramePr>
          <p:nvPr/>
        </p:nvGraphicFramePr>
        <p:xfrm>
          <a:off x="572998" y="1059582"/>
          <a:ext cx="7998003" cy="3282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231">
                  <a:extLst>
                    <a:ext uri="{9D8B030D-6E8A-4147-A177-3AD203B41FA5}">
                      <a16:colId xmlns:a16="http://schemas.microsoft.com/office/drawing/2014/main" val="802843718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192853839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4213553059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408479307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2981181026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2146079660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98985270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4181180679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1734148191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3965282156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2063337682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1440059803"/>
                    </a:ext>
                  </a:extLst>
                </a:gridCol>
                <a:gridCol w="615231">
                  <a:extLst>
                    <a:ext uri="{9D8B030D-6E8A-4147-A177-3AD203B41FA5}">
                      <a16:colId xmlns:a16="http://schemas.microsoft.com/office/drawing/2014/main" val="11527717"/>
                    </a:ext>
                  </a:extLst>
                </a:gridCol>
              </a:tblGrid>
              <a:tr h="57432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Palatino Linotype" panose="0204050205050503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July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4959952"/>
                  </a:ext>
                </a:extLst>
              </a:tr>
              <a:tr h="62011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2024</a:t>
                      </a:r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R&amp;D, single-component manufacturing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Three modules in replica setup</a:t>
                      </a:r>
                    </a:p>
                  </a:txBody>
                  <a:tcPr anchor="ctr">
                    <a:solidFill>
                      <a:srgbClr val="E8F2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78011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endParaRPr lang="en-US" sz="12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rgbClr val="E8F2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Full TRISTAN tower in replica setup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51693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2026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Integration of TRISTAN tower in beamline &amp; new RW material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Commissioning of TRISTAN tower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keV sterile neutrino search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044516"/>
                  </a:ext>
                </a:extLst>
              </a:tr>
              <a:tr h="432048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2027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Option A: Physics runs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gridSpan="8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keV sterile neutrino search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Palatino Linotype" panose="0204050205050503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31961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Palatino Linotype" panose="02040502050505030304" pitchFamily="18" charset="0"/>
                        </a:rPr>
                        <a:t>Option B: upgrade RW chamber 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094772"/>
                  </a:ext>
                </a:extLst>
              </a:tr>
            </a:tbl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8C7314BA-3795-553E-C2CE-0BE2EDB31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56" b="10880"/>
          <a:stretch/>
        </p:blipFill>
        <p:spPr>
          <a:xfrm flipH="1">
            <a:off x="5004047" y="1605950"/>
            <a:ext cx="888231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28B0523-0D0B-F553-FA5B-B3321A978D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300192" y="1572732"/>
            <a:ext cx="504056" cy="3250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2F7ED3D-B812-B386-C81C-57DFE968E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7509210" y="1572732"/>
            <a:ext cx="504056" cy="32504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050EAA6-1802-CE38-9B4C-AA6267EF0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4810" r="9710" b="24230"/>
          <a:stretch/>
        </p:blipFill>
        <p:spPr>
          <a:xfrm>
            <a:off x="6904701" y="1572732"/>
            <a:ext cx="504056" cy="32504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486892A-8A40-DDC2-57F6-1660E3919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18" y="2023090"/>
            <a:ext cx="1310542" cy="745808"/>
          </a:xfrm>
          <a:prstGeom prst="rect">
            <a:avLst/>
          </a:prstGeom>
        </p:spPr>
      </p:pic>
      <p:pic>
        <p:nvPicPr>
          <p:cNvPr id="22" name="image110.jpg">
            <a:extLst>
              <a:ext uri="{FF2B5EF4-FFF2-40B4-BE49-F238E27FC236}">
                <a16:creationId xmlns:a16="http://schemas.microsoft.com/office/drawing/2014/main" id="{D18C92B6-E08D-2A9C-FE2F-89A1BB3E59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4" r="2648" b="426"/>
          <a:stretch>
            <a:fillRect/>
          </a:stretch>
        </p:blipFill>
        <p:spPr>
          <a:xfrm>
            <a:off x="2843808" y="3124563"/>
            <a:ext cx="1178917" cy="567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5ABAA51F-E5A4-0A95-2A4F-E9C77F971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23" y="2796839"/>
            <a:ext cx="439437" cy="718360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89094DE-5B6C-C8FD-A979-BA7A15E4E7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43" y="3581582"/>
            <a:ext cx="439437" cy="7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84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42</a:t>
            </a:fld>
            <a:endParaRPr lang="cs-CZ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43558"/>
            <a:ext cx="3488235" cy="365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067944" y="988147"/>
                <a:ext cx="5012820" cy="3887859"/>
              </a:xfrm>
            </p:spPr>
            <p:txBody>
              <a:bodyPr>
                <a:normAutofit/>
              </a:bodyPr>
              <a:lstStyle/>
              <a:p>
                <a:r>
                  <a:rPr lang="en-US" i="1" dirty="0">
                    <a:solidFill>
                      <a:srgbClr val="0035A0"/>
                    </a:solidFill>
                    <a:latin typeface="Palatino Linotype" panose="02040502050505030304" pitchFamily="18" charset="0"/>
                  </a:rPr>
                  <a:t>First campaign</a:t>
                </a:r>
                <a:endParaRPr lang="en-US" dirty="0">
                  <a:latin typeface="Palatino Linotype" panose="02040502050505030304" pitchFamily="18" charset="0"/>
                </a:endParaRPr>
              </a:p>
              <a:p>
                <a:pPr lvl="1"/>
                <a:r>
                  <a:rPr lang="en-US" sz="1600" dirty="0">
                    <a:latin typeface="Palatino Linotype" panose="02040502050505030304" pitchFamily="18" charset="0"/>
                  </a:rPr>
                  <a:t>Total statistics: 2 million events</a:t>
                </a:r>
              </a:p>
              <a:p>
                <a:pPr lvl="1"/>
                <a:r>
                  <a:rPr lang="en-US" sz="1600" dirty="0">
                    <a:latin typeface="Palatino Linotype" panose="02040502050505030304" pitchFamily="18" charset="0"/>
                  </a:rPr>
                  <a:t>Best fit: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  <m:sup>
                        <m:r>
                          <a:rPr lang="de-DE" sz="16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−1.0</m:t>
                            </m:r>
                          </m:e>
                          <m:sub>
                            <m:r>
                              <a:rPr lang="de-DE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−1.1</m:t>
                            </m:r>
                          </m:sub>
                          <m:sup>
                            <m:r>
                              <a:rPr lang="de-DE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+0.9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eV² (stat. dom.) </a:t>
                </a:r>
                <a:endParaRPr lang="en-US" sz="1600" dirty="0">
                  <a:latin typeface="Palatino Linotype" panose="02040502050505030304" pitchFamily="18" charset="0"/>
                </a:endParaRPr>
              </a:p>
              <a:p>
                <a:pPr lvl="1"/>
                <a:r>
                  <a:rPr lang="en-US" sz="1600" dirty="0">
                    <a:latin typeface="Palatino Linotype" panose="02040502050505030304" pitchFamily="18" charset="0"/>
                  </a:rPr>
                  <a:t>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de-DE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&lt;1.1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eV (90% CL)</a:t>
                </a:r>
              </a:p>
              <a:p>
                <a:pPr lvl="1"/>
                <a:endParaRPr lang="en-US" sz="1400" i="1" dirty="0">
                  <a:latin typeface="Palatino Linotype" panose="02040502050505030304" pitchFamily="18" charset="0"/>
                </a:endParaRPr>
              </a:p>
              <a:p>
                <a:r>
                  <a:rPr lang="en-US" i="1" dirty="0">
                    <a:solidFill>
                      <a:srgbClr val="0035A0"/>
                    </a:solidFill>
                    <a:latin typeface="Palatino Linotype" panose="02040502050505030304" pitchFamily="18" charset="0"/>
                  </a:rPr>
                  <a:t>Second campaign </a:t>
                </a:r>
              </a:p>
              <a:p>
                <a:pPr lvl="1"/>
                <a:r>
                  <a:rPr lang="en-US" sz="1600" dirty="0">
                    <a:latin typeface="Palatino Linotype" panose="02040502050505030304" pitchFamily="18" charset="0"/>
                  </a:rPr>
                  <a:t>Total statistics: 4 million events</a:t>
                </a:r>
              </a:p>
              <a:p>
                <a:pPr lvl="1"/>
                <a:r>
                  <a:rPr lang="en-US" sz="1600" dirty="0">
                    <a:latin typeface="Palatino Linotype" panose="02040502050505030304" pitchFamily="18" charset="0"/>
                  </a:rPr>
                  <a:t>Best fit: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  <m:sup>
                        <m:r>
                          <a:rPr lang="de-DE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sSubSup>
                          <m:sSubSupPr>
                            <m:ctrlPr>
                              <a:rPr lang="de-DE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6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e>
                          <m:sub>
                            <m:r>
                              <a:rPr lang="de-DE" sz="16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16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de-DE" sz="16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34</m:t>
                            </m:r>
                          </m:sub>
                          <m:sup>
                            <m:r>
                              <a:rPr lang="de-DE" sz="160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+0.</m:t>
                            </m:r>
                            <m:r>
                              <a:rPr lang="de-DE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34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eV² (stat. dom.)</a:t>
                </a:r>
              </a:p>
              <a:p>
                <a:pPr lvl="1"/>
                <a:r>
                  <a:rPr lang="en-US" sz="1600" dirty="0">
                    <a:latin typeface="Palatino Linotype" panose="02040502050505030304" pitchFamily="18" charset="0"/>
                  </a:rPr>
                  <a:t>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eV (90% CL)</a:t>
                </a:r>
              </a:p>
              <a:p>
                <a:pPr lvl="1"/>
                <a:endParaRPr lang="en-US" sz="1600" dirty="0">
                  <a:solidFill>
                    <a:srgbClr val="0070C0"/>
                  </a:solidFill>
                  <a:latin typeface="Palatino Linotype" panose="02040502050505030304" pitchFamily="18" charset="0"/>
                </a:endParaRPr>
              </a:p>
              <a:p>
                <a:r>
                  <a:rPr lang="en-US" sz="1800" i="1" dirty="0">
                    <a:solidFill>
                      <a:srgbClr val="0035A0"/>
                    </a:solidFill>
                    <a:latin typeface="Palatino Linotype" panose="02040502050505030304" pitchFamily="18" charset="0"/>
                  </a:rPr>
                  <a:t>Combined result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ν</m:t>
                        </m:r>
                      </m:sub>
                    </m:sSub>
                    <m:r>
                      <a:rPr lang="de-DE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de-DE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600" dirty="0">
                    <a:solidFill>
                      <a:srgbClr val="0070C0"/>
                    </a:solidFill>
                    <a:latin typeface="Palatino Linotype" panose="02040502050505030304" pitchFamily="18" charset="0"/>
                  </a:rPr>
                  <a:t> eV (90% CL)</a:t>
                </a:r>
              </a:p>
              <a:p>
                <a:endParaRPr lang="en-US" sz="1800" dirty="0">
                  <a:solidFill>
                    <a:srgbClr val="0070C0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6" name="Textplatzhalt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067944" y="988147"/>
                <a:ext cx="5012820" cy="3887859"/>
              </a:xfrm>
              <a:blipFill>
                <a:blip r:embed="rId4"/>
                <a:stretch>
                  <a:fillRect l="-1094" t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KATRIN - Latest results</a:t>
            </a:r>
            <a:endParaRPr lang="en-US" sz="3200" b="0" noProof="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0092D9C-F105-3343-B4B0-1C1653980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704016"/>
            <a:ext cx="699801" cy="87148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 descr="Volume 18 Issue 2">
            <a:extLst>
              <a:ext uri="{FF2B5EF4-FFF2-40B4-BE49-F238E27FC236}">
                <a16:creationId xmlns:a16="http://schemas.microsoft.com/office/drawing/2014/main" id="{60DB2B1F-2837-1F4B-8EA9-7B13C082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586">
            <a:off x="8011565" y="2188834"/>
            <a:ext cx="728845" cy="96731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4473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Charge sharing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DB160D4-972D-0D36-146E-179BDC6249AC}"/>
              </a:ext>
            </a:extLst>
          </p:cNvPr>
          <p:cNvSpPr/>
          <p:nvPr/>
        </p:nvSpPr>
        <p:spPr>
          <a:xfrm>
            <a:off x="275730" y="771550"/>
            <a:ext cx="6168478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Fit charge cloud distribution assuming a Gaussian charge cloud to determine the charge cloud size</a:t>
            </a:r>
          </a:p>
          <a:p>
            <a:pPr marL="342900" indent="-342900"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</a:rPr>
              <a:t>Charge cloud width: </a:t>
            </a:r>
            <a:r>
              <a:rPr lang="en-US" dirty="0"/>
              <a:t>𝜎 ≲ </a:t>
            </a:r>
            <a:r>
              <a:rPr lang="en-US" dirty="0">
                <a:latin typeface="Palatino Linotype" panose="02040502050505030304" pitchFamily="18" charset="0"/>
              </a:rPr>
              <a:t>16 µm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5A0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F5478DA-2EAF-2F62-8693-BC2F7793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01" y="2054054"/>
            <a:ext cx="3927039" cy="25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AD52F8B-7B38-D628-943E-B2206D2F9491}"/>
              </a:ext>
            </a:extLst>
          </p:cNvPr>
          <p:cNvGrpSpPr/>
          <p:nvPr/>
        </p:nvGrpSpPr>
        <p:grpSpPr>
          <a:xfrm>
            <a:off x="755576" y="2054054"/>
            <a:ext cx="3624675" cy="2538922"/>
            <a:chOff x="1289059" y="2427734"/>
            <a:chExt cx="3091192" cy="216524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B71FEAC-7D21-F8E7-0C96-D97B347574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574"/>
            <a:stretch/>
          </p:blipFill>
          <p:spPr bwMode="auto">
            <a:xfrm>
              <a:off x="1289059" y="2427734"/>
              <a:ext cx="3091192" cy="2165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BFA1C6D1-3E3F-52A6-2900-AE60AA0D0B52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0" y="4011910"/>
              <a:ext cx="212400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7470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44</a:t>
            </a:fld>
            <a:endParaRPr lang="cs-CZ"/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backscattering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6400" b="29000"/>
          <a:stretch/>
        </p:blipFill>
        <p:spPr>
          <a:xfrm>
            <a:off x="6066144" y="1417121"/>
            <a:ext cx="2799537" cy="281290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51520" y="699542"/>
            <a:ext cx="5040560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Measurements</a:t>
            </a:r>
            <a:r>
              <a:rPr lang="en-US" dirty="0">
                <a:latin typeface="Palatino Linotype" panose="02040502050505030304" pitchFamily="18" charset="0"/>
              </a:rPr>
              <a:t> with two TRISTAN SDDs in dedicated test setup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At different electron energies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alatino Linotype" panose="02040502050505030304" pitchFamily="18" charset="0"/>
              </a:rPr>
              <a:t>At different incident angles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6138152" y="4393436"/>
            <a:ext cx="128269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600" dirty="0"/>
              <a:t>166 px SDD</a:t>
            </a:r>
          </a:p>
        </p:txBody>
      </p:sp>
      <p:cxnSp>
        <p:nvCxnSpPr>
          <p:cNvPr id="14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779497" y="3505353"/>
            <a:ext cx="510783" cy="88808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 flipV="1">
            <a:off x="7748241" y="3505352"/>
            <a:ext cx="510783" cy="888083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7617679" y="4393435"/>
            <a:ext cx="128269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600" dirty="0"/>
              <a:t>7 px SDD</a:t>
            </a:r>
          </a:p>
        </p:txBody>
      </p:sp>
      <p:cxnSp>
        <p:nvCxnSpPr>
          <p:cNvPr id="19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559211" y="1088255"/>
            <a:ext cx="255392" cy="937110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5817316" y="749701"/>
            <a:ext cx="1483789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600" dirty="0"/>
              <a:t>Custom e-gun</a:t>
            </a:r>
          </a:p>
        </p:txBody>
      </p:sp>
      <p:cxnSp>
        <p:nvCxnSpPr>
          <p:cNvPr id="22" name="Straight Arrow Connector 23">
            <a:extLst>
              <a:ext uri="{FF2B5EF4-FFF2-40B4-BE49-F238E27FC236}">
                <a16:creationId xmlns:a16="http://schemas.microsoft.com/office/drawing/2014/main" id="{789E6819-5D4A-B446-9AEA-D35DFB72C84B}"/>
              </a:ext>
            </a:extLst>
          </p:cNvPr>
          <p:cNvCxnSpPr>
            <a:cxnSpLocks/>
          </p:cNvCxnSpPr>
          <p:nvPr/>
        </p:nvCxnSpPr>
        <p:spPr>
          <a:xfrm flipH="1">
            <a:off x="7307670" y="1088255"/>
            <a:ext cx="1006878" cy="1408986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7624715" y="744857"/>
            <a:ext cx="1483789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r>
              <a:rPr lang="en-US" sz="1600" dirty="0"/>
              <a:t>Steering coils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40" y="2477088"/>
            <a:ext cx="5770823" cy="23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41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backscattering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1520" y="810377"/>
            <a:ext cx="6480720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Good agreement between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5A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measurement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5A0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simulation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55" y="1287466"/>
            <a:ext cx="3678568" cy="323714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03" y="1370117"/>
            <a:ext cx="3583814" cy="3071840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1331250" y="1628229"/>
            <a:ext cx="1453050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7 px SDD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AB6E6A9D-DC46-7F4C-941F-D2732C540242}"/>
              </a:ext>
            </a:extLst>
          </p:cNvPr>
          <p:cNvSpPr txBox="1"/>
          <p:nvPr/>
        </p:nvSpPr>
        <p:spPr>
          <a:xfrm>
            <a:off x="5580112" y="1996901"/>
            <a:ext cx="1741942" cy="338554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1200">
                <a:latin typeface="Palatino Linotype" panose="0204050205050503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166 px SDD</a:t>
            </a:r>
          </a:p>
        </p:txBody>
      </p:sp>
    </p:spTree>
    <p:extLst>
      <p:ext uri="{BB962C8B-B14F-4D97-AF65-F5344CB8AC3E}">
        <p14:creationId xmlns:p14="http://schemas.microsoft.com/office/powerpoint/2010/main" val="1287688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backscattering</a:t>
            </a:r>
            <a:endParaRPr lang="en-US" sz="3200" b="0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1520" y="699542"/>
            <a:ext cx="6480720" cy="219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Backscattering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increases with incident angle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decreases with energy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15" y="1779662"/>
            <a:ext cx="725840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39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module</a:t>
            </a:r>
            <a:endParaRPr lang="en-US" sz="3200" b="0" noProof="0" dirty="0"/>
          </a:p>
        </p:txBody>
      </p:sp>
      <p:sp>
        <p:nvSpPr>
          <p:cNvPr id="3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82" name="Inhaltsplatzhalter 5">
            <a:extLst>
              <a:ext uri="{FF2B5EF4-FFF2-40B4-BE49-F238E27FC236}">
                <a16:creationId xmlns:a16="http://schemas.microsoft.com/office/drawing/2014/main" id="{6BCD4D8F-EAAC-705C-7E72-7548B8A02A75}"/>
              </a:ext>
            </a:extLst>
          </p:cNvPr>
          <p:cNvSpPr txBox="1">
            <a:spLocks/>
          </p:cNvSpPr>
          <p:nvPr/>
        </p:nvSpPr>
        <p:spPr>
          <a:xfrm>
            <a:off x="5116486" y="1432326"/>
            <a:ext cx="3889235" cy="3089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defPPr>
              <a:defRPr lang="cs-CZ"/>
            </a:defPPr>
            <a:lvl1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defRPr>
            </a:lvl1pPr>
            <a:lvl2pPr marL="800100" marR="0" lvl="1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defRPr>
            </a:lvl2pPr>
            <a:lvl3pPr marL="895350" indent="-176213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777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4125" indent="-176213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777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176213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777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100" i="1" dirty="0">
                <a:solidFill>
                  <a:srgbClr val="0070C0"/>
                </a:solidFill>
              </a:rPr>
              <a:t>C</a:t>
            </a:r>
            <a:r>
              <a:rPr lang="en-DE" sz="2100" i="1" dirty="0">
                <a:solidFill>
                  <a:srgbClr val="0070C0"/>
                </a:solidFill>
              </a:rPr>
              <a:t>hallenges</a:t>
            </a:r>
            <a:r>
              <a:rPr lang="en-DE" sz="2100" dirty="0">
                <a:solidFill>
                  <a:srgbClr val="0070C0"/>
                </a:solidFill>
              </a:rPr>
              <a:t>:</a:t>
            </a:r>
            <a:endParaRPr lang="de-DE" sz="21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lang="de-DE" dirty="0"/>
              <a:t>H</a:t>
            </a:r>
            <a:r>
              <a:rPr lang="en-DE" dirty="0"/>
              <a:t>igh density: 400 </a:t>
            </a:r>
            <a:r>
              <a:rPr lang="en-US" dirty="0"/>
              <a:t>wire</a:t>
            </a:r>
            <a:r>
              <a:rPr lang="de-DE" dirty="0"/>
              <a:t> </a:t>
            </a:r>
            <a:r>
              <a:rPr lang="en-DE" dirty="0"/>
              <a:t>bonds to detector chip</a:t>
            </a:r>
          </a:p>
          <a:p>
            <a:pPr>
              <a:lnSpc>
                <a:spcPct val="120000"/>
              </a:lnSpc>
            </a:pPr>
            <a:r>
              <a:rPr lang="en-DE" dirty="0"/>
              <a:t>3D design to have readout electronics behind sensor</a:t>
            </a:r>
          </a:p>
          <a:p>
            <a:pPr>
              <a:lnSpc>
                <a:spcPct val="120000"/>
              </a:lnSpc>
            </a:pPr>
            <a:r>
              <a:rPr lang="en-DE" dirty="0"/>
              <a:t>UHV vacuum and magnetic field compatibility</a:t>
            </a:r>
          </a:p>
          <a:p>
            <a:pPr>
              <a:lnSpc>
                <a:spcPct val="120000"/>
              </a:lnSpc>
            </a:pPr>
            <a:r>
              <a:rPr lang="de-DE" dirty="0"/>
              <a:t>C</a:t>
            </a:r>
            <a:r>
              <a:rPr lang="en-DE" dirty="0"/>
              <a:t>ooling to -50°C</a:t>
            </a:r>
          </a:p>
          <a:p>
            <a:pPr>
              <a:lnSpc>
                <a:spcPct val="120000"/>
              </a:lnSpc>
            </a:pPr>
            <a:r>
              <a:rPr lang="en-DE" dirty="0"/>
              <a:t>...</a:t>
            </a:r>
          </a:p>
          <a:p>
            <a:pPr lvl="1"/>
            <a:endParaRPr lang="en-DE" dirty="0"/>
          </a:p>
          <a:p>
            <a:endParaRPr lang="en-DE" dirty="0"/>
          </a:p>
          <a:p>
            <a:endParaRPr lang="de-DE" dirty="0"/>
          </a:p>
        </p:txBody>
      </p: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FD2F45E9-3E2C-2E9F-581B-4D2915EFFF77}"/>
              </a:ext>
            </a:extLst>
          </p:cNvPr>
          <p:cNvGrpSpPr/>
          <p:nvPr/>
        </p:nvGrpSpPr>
        <p:grpSpPr>
          <a:xfrm>
            <a:off x="-137" y="1069824"/>
            <a:ext cx="4852673" cy="3230118"/>
            <a:chOff x="-137" y="783021"/>
            <a:chExt cx="5283542" cy="3516921"/>
          </a:xfrm>
        </p:grpSpPr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6526124D-3BEA-4FE7-466E-648127BA039C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1025952" y="393853"/>
              <a:ext cx="2880000" cy="4932178"/>
              <a:chOff x="1439764" y="918014"/>
              <a:chExt cx="1440000" cy="2466089"/>
            </a:xfrm>
          </p:grpSpPr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CDE396A5-E67F-0205-5A47-CC895B655CB7}"/>
                  </a:ext>
                </a:extLst>
              </p:cNvPr>
              <p:cNvSpPr/>
              <p:nvPr/>
            </p:nvSpPr>
            <p:spPr>
              <a:xfrm>
                <a:off x="1799804" y="2808039"/>
                <a:ext cx="720000" cy="504056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alatino Linotype" panose="02040502050505030304" pitchFamily="18" charset="0"/>
                  </a:rPr>
                  <a:t>Ce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alatino Linotype" panose="02040502050505030304" pitchFamily="18" charset="0"/>
                  </a:rPr>
                  <a:t>sic</a:t>
                </a: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D7E92F6F-9748-CD9B-1F1C-92907DE2DAD4}"/>
                  </a:ext>
                </a:extLst>
              </p:cNvPr>
              <p:cNvSpPr/>
              <p:nvPr/>
            </p:nvSpPr>
            <p:spPr>
              <a:xfrm>
                <a:off x="1620000" y="3312095"/>
                <a:ext cx="1080000" cy="36000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BC9020B1-B801-49A7-E0D4-E8792AE3BFFC}"/>
                  </a:ext>
                </a:extLst>
              </p:cNvPr>
              <p:cNvSpPr/>
              <p:nvPr/>
            </p:nvSpPr>
            <p:spPr>
              <a:xfrm>
                <a:off x="1799804" y="918082"/>
                <a:ext cx="720000" cy="1889957"/>
              </a:xfrm>
              <a:prstGeom prst="rect">
                <a:avLst/>
              </a:prstGeom>
              <a:solidFill>
                <a:srgbClr val="FF7F0E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400" kern="0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Co</a:t>
                </a:r>
                <a:r>
                  <a:rPr kumimoji="0" lang="en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alatino Linotype" panose="02040502050505030304" pitchFamily="18" charset="0"/>
                  </a:rPr>
                  <a:t>pper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alatino Linotype" panose="02040502050505030304" pitchFamily="18" charset="0"/>
                  </a:rPr>
                  <a:t> </a:t>
                </a:r>
                <a:r>
                  <a:rPr kumimoji="0" lang="en-US" sz="1400" b="0" i="0" u="none" strike="noStrike" kern="0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alatino Linotype" panose="02040502050505030304" pitchFamily="18" charset="0"/>
                  </a:rPr>
                  <a:t>cooling structure</a:t>
                </a: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4DFC0867-56F8-6924-44A6-C30111C7D91E}"/>
                  </a:ext>
                </a:extLst>
              </p:cNvPr>
              <p:cNvSpPr/>
              <p:nvPr/>
            </p:nvSpPr>
            <p:spPr>
              <a:xfrm>
                <a:off x="1763804" y="918014"/>
                <a:ext cx="35840" cy="1674000"/>
              </a:xfrm>
              <a:prstGeom prst="rect">
                <a:avLst/>
              </a:prstGeom>
              <a:solidFill>
                <a:srgbClr val="2CA02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1C5E31EA-8E33-050C-2045-D93FF444186F}"/>
                  </a:ext>
                </a:extLst>
              </p:cNvPr>
              <p:cNvSpPr/>
              <p:nvPr/>
            </p:nvSpPr>
            <p:spPr>
              <a:xfrm>
                <a:off x="2519884" y="918014"/>
                <a:ext cx="35844" cy="1674000"/>
              </a:xfrm>
              <a:prstGeom prst="rect">
                <a:avLst/>
              </a:prstGeom>
              <a:solidFill>
                <a:srgbClr val="2CA02C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89" name="Rechteck 88">
                <a:extLst>
                  <a:ext uri="{FF2B5EF4-FFF2-40B4-BE49-F238E27FC236}">
                    <a16:creationId xmlns:a16="http://schemas.microsoft.com/office/drawing/2014/main" id="{A913B6ED-EA7F-646F-295A-1D8F12CE30FB}"/>
                  </a:ext>
                </a:extLst>
              </p:cNvPr>
              <p:cNvSpPr/>
              <p:nvPr/>
            </p:nvSpPr>
            <p:spPr>
              <a:xfrm>
                <a:off x="1439764" y="3348103"/>
                <a:ext cx="1440000" cy="36000"/>
              </a:xfrm>
              <a:prstGeom prst="rect">
                <a:avLst/>
              </a:prstGeom>
              <a:solidFill>
                <a:srgbClr val="1F77B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4EBC33FA-F268-C93F-18DA-AC038CDE98DA}"/>
                  </a:ext>
                </a:extLst>
              </p:cNvPr>
              <p:cNvGrpSpPr/>
              <p:nvPr/>
            </p:nvGrpSpPr>
            <p:grpSpPr>
              <a:xfrm>
                <a:off x="1511772" y="2052007"/>
                <a:ext cx="279985" cy="1299077"/>
                <a:chOff x="1511772" y="2052007"/>
                <a:chExt cx="279985" cy="1299077"/>
              </a:xfrm>
            </p:grpSpPr>
            <p:sp>
              <p:nvSpPr>
                <p:cNvPr id="102" name="Rechteck 101">
                  <a:extLst>
                    <a:ext uri="{FF2B5EF4-FFF2-40B4-BE49-F238E27FC236}">
                      <a16:creationId xmlns:a16="http://schemas.microsoft.com/office/drawing/2014/main" id="{942E64A7-0A7A-679A-7119-531D53AA2DE7}"/>
                    </a:ext>
                  </a:extLst>
                </p:cNvPr>
                <p:cNvSpPr/>
                <p:nvPr/>
              </p:nvSpPr>
              <p:spPr>
                <a:xfrm>
                  <a:off x="1691796" y="2052007"/>
                  <a:ext cx="36000" cy="468000"/>
                </a:xfrm>
                <a:prstGeom prst="rect">
                  <a:avLst/>
                </a:prstGeom>
                <a:solidFill>
                  <a:srgbClr val="2CA02C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3" name="Rechteck 102">
                  <a:extLst>
                    <a:ext uri="{FF2B5EF4-FFF2-40B4-BE49-F238E27FC236}">
                      <a16:creationId xmlns:a16="http://schemas.microsoft.com/office/drawing/2014/main" id="{8C10A675-C7EE-1DDB-5920-8602C33CF647}"/>
                    </a:ext>
                  </a:extLst>
                </p:cNvPr>
                <p:cNvSpPr/>
                <p:nvPr/>
              </p:nvSpPr>
              <p:spPr>
                <a:xfrm>
                  <a:off x="1619796" y="3276095"/>
                  <a:ext cx="108000" cy="36000"/>
                </a:xfrm>
                <a:prstGeom prst="rect">
                  <a:avLst/>
                </a:prstGeom>
                <a:solidFill>
                  <a:srgbClr val="2CA02C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4" name="Freihandform: Form 103">
                  <a:extLst>
                    <a:ext uri="{FF2B5EF4-FFF2-40B4-BE49-F238E27FC236}">
                      <a16:creationId xmlns:a16="http://schemas.microsoft.com/office/drawing/2014/main" id="{B73C4007-D243-F0E2-C6DD-3B7301FE9C91}"/>
                    </a:ext>
                  </a:extLst>
                </p:cNvPr>
                <p:cNvSpPr/>
                <p:nvPr/>
              </p:nvSpPr>
              <p:spPr>
                <a:xfrm>
                  <a:off x="1699911" y="2520558"/>
                  <a:ext cx="91846" cy="757636"/>
                </a:xfrm>
                <a:custGeom>
                  <a:avLst/>
                  <a:gdLst>
                    <a:gd name="connsiteX0" fmla="*/ 0 w 54457"/>
                    <a:gd name="connsiteY0" fmla="*/ 0 h 760615"/>
                    <a:gd name="connsiteX1" fmla="*/ 54033 w 54457"/>
                    <a:gd name="connsiteY1" fmla="*/ 581891 h 760615"/>
                    <a:gd name="connsiteX2" fmla="*/ 20782 w 54457"/>
                    <a:gd name="connsiteY2" fmla="*/ 760615 h 760615"/>
                    <a:gd name="connsiteX0" fmla="*/ 0 w 69349"/>
                    <a:gd name="connsiteY0" fmla="*/ 0 h 754658"/>
                    <a:gd name="connsiteX1" fmla="*/ 68925 w 69349"/>
                    <a:gd name="connsiteY1" fmla="*/ 575934 h 754658"/>
                    <a:gd name="connsiteX2" fmla="*/ 35674 w 69349"/>
                    <a:gd name="connsiteY2" fmla="*/ 754658 h 754658"/>
                    <a:gd name="connsiteX0" fmla="*/ 2172 w 71521"/>
                    <a:gd name="connsiteY0" fmla="*/ 0 h 754658"/>
                    <a:gd name="connsiteX1" fmla="*/ 71097 w 71521"/>
                    <a:gd name="connsiteY1" fmla="*/ 575934 h 754658"/>
                    <a:gd name="connsiteX2" fmla="*/ 37846 w 71521"/>
                    <a:gd name="connsiteY2" fmla="*/ 754658 h 754658"/>
                    <a:gd name="connsiteX0" fmla="*/ 1776 w 91766"/>
                    <a:gd name="connsiteY0" fmla="*/ 0 h 754658"/>
                    <a:gd name="connsiteX1" fmla="*/ 91551 w 91766"/>
                    <a:gd name="connsiteY1" fmla="*/ 575934 h 754658"/>
                    <a:gd name="connsiteX2" fmla="*/ 37450 w 91766"/>
                    <a:gd name="connsiteY2" fmla="*/ 754658 h 754658"/>
                    <a:gd name="connsiteX0" fmla="*/ 1776 w 92022"/>
                    <a:gd name="connsiteY0" fmla="*/ 0 h 754658"/>
                    <a:gd name="connsiteX1" fmla="*/ 91551 w 92022"/>
                    <a:gd name="connsiteY1" fmla="*/ 575934 h 754658"/>
                    <a:gd name="connsiteX2" fmla="*/ 37450 w 92022"/>
                    <a:gd name="connsiteY2" fmla="*/ 754658 h 754658"/>
                    <a:gd name="connsiteX0" fmla="*/ 1776 w 91846"/>
                    <a:gd name="connsiteY0" fmla="*/ 0 h 757636"/>
                    <a:gd name="connsiteX1" fmla="*/ 91551 w 91846"/>
                    <a:gd name="connsiteY1" fmla="*/ 575934 h 757636"/>
                    <a:gd name="connsiteX2" fmla="*/ 25536 w 91846"/>
                    <a:gd name="connsiteY2" fmla="*/ 757636 h 757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846" h="757636">
                      <a:moveTo>
                        <a:pt x="1776" y="0"/>
                      </a:moveTo>
                      <a:cubicBezTo>
                        <a:pt x="-14639" y="245432"/>
                        <a:pt x="88087" y="449165"/>
                        <a:pt x="91551" y="575934"/>
                      </a:cubicBezTo>
                      <a:cubicBezTo>
                        <a:pt x="95015" y="702703"/>
                        <a:pt x="67721" y="755486"/>
                        <a:pt x="25536" y="75763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5" name="Freihandform: Form 104">
                  <a:extLst>
                    <a:ext uri="{FF2B5EF4-FFF2-40B4-BE49-F238E27FC236}">
                      <a16:creationId xmlns:a16="http://schemas.microsoft.com/office/drawing/2014/main" id="{9F13539A-E0F6-BA1C-246A-1F610CBE259E}"/>
                    </a:ext>
                  </a:extLst>
                </p:cNvPr>
                <p:cNvSpPr/>
                <p:nvPr/>
              </p:nvSpPr>
              <p:spPr>
                <a:xfrm>
                  <a:off x="1511772" y="3243984"/>
                  <a:ext cx="151970" cy="107100"/>
                </a:xfrm>
                <a:custGeom>
                  <a:avLst/>
                  <a:gdLst>
                    <a:gd name="connsiteX0" fmla="*/ 180304 w 180304"/>
                    <a:gd name="connsiteY0" fmla="*/ 84682 h 164531"/>
                    <a:gd name="connsiteX1" fmla="*/ 77273 w 180304"/>
                    <a:gd name="connsiteY1" fmla="*/ 2257 h 164531"/>
                    <a:gd name="connsiteX2" fmla="*/ 0 w 180304"/>
                    <a:gd name="connsiteY2" fmla="*/ 164531 h 164531"/>
                    <a:gd name="connsiteX0" fmla="*/ 149394 w 149394"/>
                    <a:gd name="connsiteY0" fmla="*/ 43671 h 169337"/>
                    <a:gd name="connsiteX1" fmla="*/ 77273 w 149394"/>
                    <a:gd name="connsiteY1" fmla="*/ 7063 h 169337"/>
                    <a:gd name="connsiteX2" fmla="*/ 0 w 149394"/>
                    <a:gd name="connsiteY2" fmla="*/ 169337 h 169337"/>
                    <a:gd name="connsiteX0" fmla="*/ 149394 w 149394"/>
                    <a:gd name="connsiteY0" fmla="*/ 43671 h 169337"/>
                    <a:gd name="connsiteX1" fmla="*/ 48940 w 149394"/>
                    <a:gd name="connsiteY1" fmla="*/ 7063 h 169337"/>
                    <a:gd name="connsiteX2" fmla="*/ 0 w 149394"/>
                    <a:gd name="connsiteY2" fmla="*/ 169337 h 169337"/>
                    <a:gd name="connsiteX0" fmla="*/ 149394 w 149394"/>
                    <a:gd name="connsiteY0" fmla="*/ 0 h 125666"/>
                    <a:gd name="connsiteX1" fmla="*/ 0 w 149394"/>
                    <a:gd name="connsiteY1" fmla="*/ 125666 h 125666"/>
                    <a:gd name="connsiteX0" fmla="*/ 149394 w 149394"/>
                    <a:gd name="connsiteY0" fmla="*/ 42949 h 168615"/>
                    <a:gd name="connsiteX1" fmla="*/ 0 w 149394"/>
                    <a:gd name="connsiteY1" fmla="*/ 168615 h 168615"/>
                    <a:gd name="connsiteX0" fmla="*/ 151970 w 151970"/>
                    <a:gd name="connsiteY0" fmla="*/ 44545 h 158756"/>
                    <a:gd name="connsiteX1" fmla="*/ 0 w 151970"/>
                    <a:gd name="connsiteY1" fmla="*/ 158756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970" h="158756">
                      <a:moveTo>
                        <a:pt x="151970" y="44545"/>
                      </a:moveTo>
                      <a:cubicBezTo>
                        <a:pt x="71263" y="-89200"/>
                        <a:pt x="49798" y="116867"/>
                        <a:pt x="0" y="15875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6" name="Rechteck 105">
                  <a:extLst>
                    <a:ext uri="{FF2B5EF4-FFF2-40B4-BE49-F238E27FC236}">
                      <a16:creationId xmlns:a16="http://schemas.microsoft.com/office/drawing/2014/main" id="{4AF930E7-9B8B-7AC2-DC92-3762474F6349}"/>
                    </a:ext>
                  </a:extLst>
                </p:cNvPr>
                <p:cNvSpPr/>
                <p:nvPr/>
              </p:nvSpPr>
              <p:spPr>
                <a:xfrm>
                  <a:off x="1727796" y="2375991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7" name="Rechteck 106">
                  <a:extLst>
                    <a:ext uri="{FF2B5EF4-FFF2-40B4-BE49-F238E27FC236}">
                      <a16:creationId xmlns:a16="http://schemas.microsoft.com/office/drawing/2014/main" id="{D8BC3FCA-4792-4C11-D19D-7EC140E45C5C}"/>
                    </a:ext>
                  </a:extLst>
                </p:cNvPr>
                <p:cNvSpPr/>
                <p:nvPr/>
              </p:nvSpPr>
              <p:spPr>
                <a:xfrm>
                  <a:off x="1727796" y="2447999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8" name="Rechteck 107">
                  <a:extLst>
                    <a:ext uri="{FF2B5EF4-FFF2-40B4-BE49-F238E27FC236}">
                      <a16:creationId xmlns:a16="http://schemas.microsoft.com/office/drawing/2014/main" id="{07858378-7C0E-720A-F9F6-A1D6CA0A9B87}"/>
                    </a:ext>
                  </a:extLst>
                </p:cNvPr>
                <p:cNvSpPr/>
                <p:nvPr/>
              </p:nvSpPr>
              <p:spPr>
                <a:xfrm>
                  <a:off x="1727796" y="2303983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9" name="Rechteck 108">
                  <a:extLst>
                    <a:ext uri="{FF2B5EF4-FFF2-40B4-BE49-F238E27FC236}">
                      <a16:creationId xmlns:a16="http://schemas.microsoft.com/office/drawing/2014/main" id="{B1645B93-BD31-9392-3838-D1E1EF8AE711}"/>
                    </a:ext>
                  </a:extLst>
                </p:cNvPr>
                <p:cNvSpPr/>
                <p:nvPr/>
              </p:nvSpPr>
              <p:spPr>
                <a:xfrm>
                  <a:off x="1727796" y="2231975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10" name="Rechteck 109">
                  <a:extLst>
                    <a:ext uri="{FF2B5EF4-FFF2-40B4-BE49-F238E27FC236}">
                      <a16:creationId xmlns:a16="http://schemas.microsoft.com/office/drawing/2014/main" id="{4BDE625A-D04A-075B-7E2F-573FEEF21842}"/>
                    </a:ext>
                  </a:extLst>
                </p:cNvPr>
                <p:cNvSpPr/>
                <p:nvPr/>
              </p:nvSpPr>
              <p:spPr>
                <a:xfrm>
                  <a:off x="1727796" y="2159967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11" name="Rechteck 110">
                  <a:extLst>
                    <a:ext uri="{FF2B5EF4-FFF2-40B4-BE49-F238E27FC236}">
                      <a16:creationId xmlns:a16="http://schemas.microsoft.com/office/drawing/2014/main" id="{3F99B2A3-7B99-DC50-F035-80CD14182B83}"/>
                    </a:ext>
                  </a:extLst>
                </p:cNvPr>
                <p:cNvSpPr/>
                <p:nvPr/>
              </p:nvSpPr>
              <p:spPr>
                <a:xfrm>
                  <a:off x="1727796" y="2087959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</p:grpSp>
          <p:grpSp>
            <p:nvGrpSpPr>
              <p:cNvPr id="91" name="Gruppieren 90">
                <a:extLst>
                  <a:ext uri="{FF2B5EF4-FFF2-40B4-BE49-F238E27FC236}">
                    <a16:creationId xmlns:a16="http://schemas.microsoft.com/office/drawing/2014/main" id="{A0899D49-7974-A09B-136E-67D714A00EED}"/>
                  </a:ext>
                </a:extLst>
              </p:cNvPr>
              <p:cNvGrpSpPr/>
              <p:nvPr/>
            </p:nvGrpSpPr>
            <p:grpSpPr>
              <a:xfrm flipH="1">
                <a:off x="2527931" y="2052000"/>
                <a:ext cx="279985" cy="1299077"/>
                <a:chOff x="1511772" y="2052007"/>
                <a:chExt cx="279985" cy="1299077"/>
              </a:xfrm>
            </p:grpSpPr>
            <p:sp>
              <p:nvSpPr>
                <p:cNvPr id="92" name="Rechteck 91">
                  <a:extLst>
                    <a:ext uri="{FF2B5EF4-FFF2-40B4-BE49-F238E27FC236}">
                      <a16:creationId xmlns:a16="http://schemas.microsoft.com/office/drawing/2014/main" id="{75CB0FCB-5A50-D580-AF32-D7DED2A75830}"/>
                    </a:ext>
                  </a:extLst>
                </p:cNvPr>
                <p:cNvSpPr/>
                <p:nvPr/>
              </p:nvSpPr>
              <p:spPr>
                <a:xfrm>
                  <a:off x="1691796" y="2052007"/>
                  <a:ext cx="36000" cy="468000"/>
                </a:xfrm>
                <a:prstGeom prst="rect">
                  <a:avLst/>
                </a:prstGeom>
                <a:solidFill>
                  <a:srgbClr val="2CA02C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3" name="Rechteck 92">
                  <a:extLst>
                    <a:ext uri="{FF2B5EF4-FFF2-40B4-BE49-F238E27FC236}">
                      <a16:creationId xmlns:a16="http://schemas.microsoft.com/office/drawing/2014/main" id="{5955D139-D6EA-A0DE-37E5-28402D0CD4A2}"/>
                    </a:ext>
                  </a:extLst>
                </p:cNvPr>
                <p:cNvSpPr/>
                <p:nvPr/>
              </p:nvSpPr>
              <p:spPr>
                <a:xfrm>
                  <a:off x="1619796" y="3276095"/>
                  <a:ext cx="108000" cy="36000"/>
                </a:xfrm>
                <a:prstGeom prst="rect">
                  <a:avLst/>
                </a:prstGeom>
                <a:solidFill>
                  <a:srgbClr val="2CA02C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4" name="Freihandform: Form 93">
                  <a:extLst>
                    <a:ext uri="{FF2B5EF4-FFF2-40B4-BE49-F238E27FC236}">
                      <a16:creationId xmlns:a16="http://schemas.microsoft.com/office/drawing/2014/main" id="{6818C99B-9AA7-1742-2347-BE969FD077B5}"/>
                    </a:ext>
                  </a:extLst>
                </p:cNvPr>
                <p:cNvSpPr/>
                <p:nvPr/>
              </p:nvSpPr>
              <p:spPr>
                <a:xfrm>
                  <a:off x="1699911" y="2520558"/>
                  <a:ext cx="91846" cy="757636"/>
                </a:xfrm>
                <a:custGeom>
                  <a:avLst/>
                  <a:gdLst>
                    <a:gd name="connsiteX0" fmla="*/ 0 w 54457"/>
                    <a:gd name="connsiteY0" fmla="*/ 0 h 760615"/>
                    <a:gd name="connsiteX1" fmla="*/ 54033 w 54457"/>
                    <a:gd name="connsiteY1" fmla="*/ 581891 h 760615"/>
                    <a:gd name="connsiteX2" fmla="*/ 20782 w 54457"/>
                    <a:gd name="connsiteY2" fmla="*/ 760615 h 760615"/>
                    <a:gd name="connsiteX0" fmla="*/ 0 w 69349"/>
                    <a:gd name="connsiteY0" fmla="*/ 0 h 754658"/>
                    <a:gd name="connsiteX1" fmla="*/ 68925 w 69349"/>
                    <a:gd name="connsiteY1" fmla="*/ 575934 h 754658"/>
                    <a:gd name="connsiteX2" fmla="*/ 35674 w 69349"/>
                    <a:gd name="connsiteY2" fmla="*/ 754658 h 754658"/>
                    <a:gd name="connsiteX0" fmla="*/ 2172 w 71521"/>
                    <a:gd name="connsiteY0" fmla="*/ 0 h 754658"/>
                    <a:gd name="connsiteX1" fmla="*/ 71097 w 71521"/>
                    <a:gd name="connsiteY1" fmla="*/ 575934 h 754658"/>
                    <a:gd name="connsiteX2" fmla="*/ 37846 w 71521"/>
                    <a:gd name="connsiteY2" fmla="*/ 754658 h 754658"/>
                    <a:gd name="connsiteX0" fmla="*/ 1776 w 91766"/>
                    <a:gd name="connsiteY0" fmla="*/ 0 h 754658"/>
                    <a:gd name="connsiteX1" fmla="*/ 91551 w 91766"/>
                    <a:gd name="connsiteY1" fmla="*/ 575934 h 754658"/>
                    <a:gd name="connsiteX2" fmla="*/ 37450 w 91766"/>
                    <a:gd name="connsiteY2" fmla="*/ 754658 h 754658"/>
                    <a:gd name="connsiteX0" fmla="*/ 1776 w 92022"/>
                    <a:gd name="connsiteY0" fmla="*/ 0 h 754658"/>
                    <a:gd name="connsiteX1" fmla="*/ 91551 w 92022"/>
                    <a:gd name="connsiteY1" fmla="*/ 575934 h 754658"/>
                    <a:gd name="connsiteX2" fmla="*/ 37450 w 92022"/>
                    <a:gd name="connsiteY2" fmla="*/ 754658 h 754658"/>
                    <a:gd name="connsiteX0" fmla="*/ 1776 w 91846"/>
                    <a:gd name="connsiteY0" fmla="*/ 0 h 757636"/>
                    <a:gd name="connsiteX1" fmla="*/ 91551 w 91846"/>
                    <a:gd name="connsiteY1" fmla="*/ 575934 h 757636"/>
                    <a:gd name="connsiteX2" fmla="*/ 25536 w 91846"/>
                    <a:gd name="connsiteY2" fmla="*/ 757636 h 757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846" h="757636">
                      <a:moveTo>
                        <a:pt x="1776" y="0"/>
                      </a:moveTo>
                      <a:cubicBezTo>
                        <a:pt x="-14639" y="245432"/>
                        <a:pt x="88087" y="449165"/>
                        <a:pt x="91551" y="575934"/>
                      </a:cubicBezTo>
                      <a:cubicBezTo>
                        <a:pt x="95015" y="702703"/>
                        <a:pt x="67721" y="755486"/>
                        <a:pt x="25536" y="757636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5" name="Freihandform: Form 94">
                  <a:extLst>
                    <a:ext uri="{FF2B5EF4-FFF2-40B4-BE49-F238E27FC236}">
                      <a16:creationId xmlns:a16="http://schemas.microsoft.com/office/drawing/2014/main" id="{B308DECF-C8AA-30AB-F4F7-3387CE773B3B}"/>
                    </a:ext>
                  </a:extLst>
                </p:cNvPr>
                <p:cNvSpPr/>
                <p:nvPr/>
              </p:nvSpPr>
              <p:spPr>
                <a:xfrm>
                  <a:off x="1511772" y="3243984"/>
                  <a:ext cx="151970" cy="107100"/>
                </a:xfrm>
                <a:custGeom>
                  <a:avLst/>
                  <a:gdLst>
                    <a:gd name="connsiteX0" fmla="*/ 180304 w 180304"/>
                    <a:gd name="connsiteY0" fmla="*/ 84682 h 164531"/>
                    <a:gd name="connsiteX1" fmla="*/ 77273 w 180304"/>
                    <a:gd name="connsiteY1" fmla="*/ 2257 h 164531"/>
                    <a:gd name="connsiteX2" fmla="*/ 0 w 180304"/>
                    <a:gd name="connsiteY2" fmla="*/ 164531 h 164531"/>
                    <a:gd name="connsiteX0" fmla="*/ 149394 w 149394"/>
                    <a:gd name="connsiteY0" fmla="*/ 43671 h 169337"/>
                    <a:gd name="connsiteX1" fmla="*/ 77273 w 149394"/>
                    <a:gd name="connsiteY1" fmla="*/ 7063 h 169337"/>
                    <a:gd name="connsiteX2" fmla="*/ 0 w 149394"/>
                    <a:gd name="connsiteY2" fmla="*/ 169337 h 169337"/>
                    <a:gd name="connsiteX0" fmla="*/ 149394 w 149394"/>
                    <a:gd name="connsiteY0" fmla="*/ 43671 h 169337"/>
                    <a:gd name="connsiteX1" fmla="*/ 48940 w 149394"/>
                    <a:gd name="connsiteY1" fmla="*/ 7063 h 169337"/>
                    <a:gd name="connsiteX2" fmla="*/ 0 w 149394"/>
                    <a:gd name="connsiteY2" fmla="*/ 169337 h 169337"/>
                    <a:gd name="connsiteX0" fmla="*/ 149394 w 149394"/>
                    <a:gd name="connsiteY0" fmla="*/ 0 h 125666"/>
                    <a:gd name="connsiteX1" fmla="*/ 0 w 149394"/>
                    <a:gd name="connsiteY1" fmla="*/ 125666 h 125666"/>
                    <a:gd name="connsiteX0" fmla="*/ 149394 w 149394"/>
                    <a:gd name="connsiteY0" fmla="*/ 42949 h 168615"/>
                    <a:gd name="connsiteX1" fmla="*/ 0 w 149394"/>
                    <a:gd name="connsiteY1" fmla="*/ 168615 h 168615"/>
                    <a:gd name="connsiteX0" fmla="*/ 151970 w 151970"/>
                    <a:gd name="connsiteY0" fmla="*/ 44545 h 158756"/>
                    <a:gd name="connsiteX1" fmla="*/ 0 w 151970"/>
                    <a:gd name="connsiteY1" fmla="*/ 158756 h 15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970" h="158756">
                      <a:moveTo>
                        <a:pt x="151970" y="44545"/>
                      </a:moveTo>
                      <a:cubicBezTo>
                        <a:pt x="71263" y="-89200"/>
                        <a:pt x="49798" y="116867"/>
                        <a:pt x="0" y="158756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6" name="Rechteck 95">
                  <a:extLst>
                    <a:ext uri="{FF2B5EF4-FFF2-40B4-BE49-F238E27FC236}">
                      <a16:creationId xmlns:a16="http://schemas.microsoft.com/office/drawing/2014/main" id="{4E2CC49F-DFB7-CD5F-CB11-A17666B98819}"/>
                    </a:ext>
                  </a:extLst>
                </p:cNvPr>
                <p:cNvSpPr/>
                <p:nvPr/>
              </p:nvSpPr>
              <p:spPr>
                <a:xfrm>
                  <a:off x="1727796" y="2375991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7" name="Rechteck 96">
                  <a:extLst>
                    <a:ext uri="{FF2B5EF4-FFF2-40B4-BE49-F238E27FC236}">
                      <a16:creationId xmlns:a16="http://schemas.microsoft.com/office/drawing/2014/main" id="{828DA7A8-0434-2884-4BFC-901A84D5B888}"/>
                    </a:ext>
                  </a:extLst>
                </p:cNvPr>
                <p:cNvSpPr/>
                <p:nvPr/>
              </p:nvSpPr>
              <p:spPr>
                <a:xfrm>
                  <a:off x="1727796" y="2447999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8" name="Rechteck 97">
                  <a:extLst>
                    <a:ext uri="{FF2B5EF4-FFF2-40B4-BE49-F238E27FC236}">
                      <a16:creationId xmlns:a16="http://schemas.microsoft.com/office/drawing/2014/main" id="{6ECABCF7-FEA0-BC81-260B-209048DB7E0D}"/>
                    </a:ext>
                  </a:extLst>
                </p:cNvPr>
                <p:cNvSpPr/>
                <p:nvPr/>
              </p:nvSpPr>
              <p:spPr>
                <a:xfrm>
                  <a:off x="1727796" y="2303983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99" name="Rechteck 98">
                  <a:extLst>
                    <a:ext uri="{FF2B5EF4-FFF2-40B4-BE49-F238E27FC236}">
                      <a16:creationId xmlns:a16="http://schemas.microsoft.com/office/drawing/2014/main" id="{B344F640-4824-450C-0068-88C42C04CEBD}"/>
                    </a:ext>
                  </a:extLst>
                </p:cNvPr>
                <p:cNvSpPr/>
                <p:nvPr/>
              </p:nvSpPr>
              <p:spPr>
                <a:xfrm>
                  <a:off x="1727796" y="2231975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0" name="Rechteck 99">
                  <a:extLst>
                    <a:ext uri="{FF2B5EF4-FFF2-40B4-BE49-F238E27FC236}">
                      <a16:creationId xmlns:a16="http://schemas.microsoft.com/office/drawing/2014/main" id="{BABF9A27-02CD-BA53-42DD-A8A9ABF6B33F}"/>
                    </a:ext>
                  </a:extLst>
                </p:cNvPr>
                <p:cNvSpPr/>
                <p:nvPr/>
              </p:nvSpPr>
              <p:spPr>
                <a:xfrm>
                  <a:off x="1727796" y="2159967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  <p:sp>
              <p:nvSpPr>
                <p:cNvPr id="101" name="Rechteck 100">
                  <a:extLst>
                    <a:ext uri="{FF2B5EF4-FFF2-40B4-BE49-F238E27FC236}">
                      <a16:creationId xmlns:a16="http://schemas.microsoft.com/office/drawing/2014/main" id="{D136EF5E-2F97-EC21-42A9-234DC15C7830}"/>
                    </a:ext>
                  </a:extLst>
                </p:cNvPr>
                <p:cNvSpPr/>
                <p:nvPr/>
              </p:nvSpPr>
              <p:spPr>
                <a:xfrm>
                  <a:off x="1727796" y="2087959"/>
                  <a:ext cx="36000" cy="36000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alatino Linotype" panose="02040502050505030304" pitchFamily="18" charset="0"/>
                  </a:endParaRPr>
                </a:p>
              </p:txBody>
            </p:sp>
          </p:grpSp>
        </p:grp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16AA46DE-2B66-4E6A-8FA5-5E8E61FF377B}"/>
                </a:ext>
              </a:extLst>
            </p:cNvPr>
            <p:cNvSpPr txBox="1"/>
            <p:nvPr/>
          </p:nvSpPr>
          <p:spPr>
            <a:xfrm>
              <a:off x="3851920" y="843878"/>
              <a:ext cx="1316222" cy="36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W</a:t>
              </a: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ire</a:t>
              </a:r>
              <a:r>
                <a:rPr lang="de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bonds</a:t>
              </a:r>
              <a:endParaRPr lang="en-US" sz="1400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63DEDE89-97B0-55CF-5F01-DC2F55870078}"/>
                </a:ext>
              </a:extLst>
            </p:cNvPr>
            <p:cNvCxnSpPr>
              <a:cxnSpLocks/>
            </p:cNvCxnSpPr>
            <p:nvPr/>
          </p:nvCxnSpPr>
          <p:spPr>
            <a:xfrm>
              <a:off x="4499993" y="1203918"/>
              <a:ext cx="215791" cy="49123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6AD4B89B-010F-740D-A4A0-F394EBCD30F1}"/>
                </a:ext>
              </a:extLst>
            </p:cNvPr>
            <p:cNvSpPr txBox="1"/>
            <p:nvPr/>
          </p:nvSpPr>
          <p:spPr>
            <a:xfrm rot="16200000">
              <a:off x="3989976" y="2699301"/>
              <a:ext cx="2226817" cy="36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SDD chip, 38 x 40 mm</a:t>
              </a:r>
              <a:endParaRPr lang="en-US" sz="1400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F84CA88E-9300-05C4-145B-715110B3BC96}"/>
                </a:ext>
              </a:extLst>
            </p:cNvPr>
            <p:cNvSpPr txBox="1"/>
            <p:nvPr/>
          </p:nvSpPr>
          <p:spPr>
            <a:xfrm>
              <a:off x="1442263" y="783021"/>
              <a:ext cx="1794769" cy="36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200-pin</a:t>
              </a:r>
              <a:b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</a:b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array connector</a:t>
              </a:r>
              <a:endParaRPr lang="en-US" sz="1400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68CD76BC-1FCE-F345-3E97-DF1D3AB680F3}"/>
                </a:ext>
              </a:extLst>
            </p:cNvPr>
            <p:cNvCxnSpPr>
              <a:cxnSpLocks/>
              <a:endCxn id="92" idx="1"/>
            </p:cNvCxnSpPr>
            <p:nvPr/>
          </p:nvCxnSpPr>
          <p:spPr>
            <a:xfrm>
              <a:off x="2339752" y="1347934"/>
              <a:ext cx="396083" cy="57575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1BBBF256-B739-9780-B8F5-382C44F85E6B}"/>
                </a:ext>
              </a:extLst>
            </p:cNvPr>
            <p:cNvCxnSpPr>
              <a:cxnSpLocks/>
            </p:cNvCxnSpPr>
            <p:nvPr/>
          </p:nvCxnSpPr>
          <p:spPr>
            <a:xfrm>
              <a:off x="3779912" y="1707974"/>
              <a:ext cx="210362" cy="347214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C42DD2E6-F62F-A389-5B09-AFE4BAF4628B}"/>
                </a:ext>
              </a:extLst>
            </p:cNvPr>
            <p:cNvSpPr txBox="1"/>
            <p:nvPr/>
          </p:nvSpPr>
          <p:spPr>
            <a:xfrm>
              <a:off x="3164865" y="1347456"/>
              <a:ext cx="1230092" cy="36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F</a:t>
              </a: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lex cable</a:t>
              </a:r>
              <a:endParaRPr lang="en-US" sz="1400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AF2CA08B-6A1D-3B24-1EA1-681921A9F03B}"/>
                </a:ext>
              </a:extLst>
            </p:cNvPr>
            <p:cNvGrpSpPr/>
            <p:nvPr/>
          </p:nvGrpSpPr>
          <p:grpSpPr>
            <a:xfrm>
              <a:off x="683568" y="1942283"/>
              <a:ext cx="880004" cy="125731"/>
              <a:chOff x="575668" y="3618412"/>
              <a:chExt cx="880004" cy="125731"/>
            </a:xfrm>
          </p:grpSpPr>
          <p:sp>
            <p:nvSpPr>
              <p:cNvPr id="120" name="Rechteck 119">
                <a:extLst>
                  <a:ext uri="{FF2B5EF4-FFF2-40B4-BE49-F238E27FC236}">
                    <a16:creationId xmlns:a16="http://schemas.microsoft.com/office/drawing/2014/main" id="{703C8D22-3423-2843-B6F7-0E5B2F9A15D8}"/>
                  </a:ext>
                </a:extLst>
              </p:cNvPr>
              <p:cNvSpPr/>
              <p:nvPr/>
            </p:nvSpPr>
            <p:spPr>
              <a:xfrm>
                <a:off x="791692" y="3672135"/>
                <a:ext cx="432048" cy="72008"/>
              </a:xfrm>
              <a:prstGeom prst="rect">
                <a:avLst/>
              </a:prstGeom>
              <a:solidFill>
                <a:srgbClr val="1F77B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6A4F851C-DF2D-FA70-45D2-5087A6C4C793}"/>
                  </a:ext>
                </a:extLst>
              </p:cNvPr>
              <p:cNvSpPr/>
              <p:nvPr/>
            </p:nvSpPr>
            <p:spPr>
              <a:xfrm flipH="1">
                <a:off x="1151732" y="3618412"/>
                <a:ext cx="303940" cy="123907"/>
              </a:xfrm>
              <a:custGeom>
                <a:avLst/>
                <a:gdLst>
                  <a:gd name="connsiteX0" fmla="*/ 180304 w 180304"/>
                  <a:gd name="connsiteY0" fmla="*/ 84682 h 164531"/>
                  <a:gd name="connsiteX1" fmla="*/ 77273 w 180304"/>
                  <a:gd name="connsiteY1" fmla="*/ 2257 h 164531"/>
                  <a:gd name="connsiteX2" fmla="*/ 0 w 180304"/>
                  <a:gd name="connsiteY2" fmla="*/ 164531 h 164531"/>
                  <a:gd name="connsiteX0" fmla="*/ 149394 w 149394"/>
                  <a:gd name="connsiteY0" fmla="*/ 43671 h 169337"/>
                  <a:gd name="connsiteX1" fmla="*/ 77273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43671 h 169337"/>
                  <a:gd name="connsiteX1" fmla="*/ 48940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0 h 125666"/>
                  <a:gd name="connsiteX1" fmla="*/ 0 w 149394"/>
                  <a:gd name="connsiteY1" fmla="*/ 125666 h 125666"/>
                  <a:gd name="connsiteX0" fmla="*/ 149394 w 149394"/>
                  <a:gd name="connsiteY0" fmla="*/ 42949 h 168615"/>
                  <a:gd name="connsiteX1" fmla="*/ 0 w 149394"/>
                  <a:gd name="connsiteY1" fmla="*/ 168615 h 168615"/>
                  <a:gd name="connsiteX0" fmla="*/ 151970 w 151970"/>
                  <a:gd name="connsiteY0" fmla="*/ 44545 h 158756"/>
                  <a:gd name="connsiteX1" fmla="*/ 0 w 151970"/>
                  <a:gd name="connsiteY1" fmla="*/ 158756 h 158756"/>
                  <a:gd name="connsiteX0" fmla="*/ 151970 w 151970"/>
                  <a:gd name="connsiteY0" fmla="*/ 48322 h 138341"/>
                  <a:gd name="connsiteX1" fmla="*/ 0 w 151970"/>
                  <a:gd name="connsiteY1" fmla="*/ 138341 h 13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970" h="138341">
                    <a:moveTo>
                      <a:pt x="151970" y="48322"/>
                    </a:moveTo>
                    <a:cubicBezTo>
                      <a:pt x="71263" y="-85423"/>
                      <a:pt x="49798" y="96452"/>
                      <a:pt x="0" y="13834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E74CDC56-F8F7-1ECA-E8BE-333EDA60217C}"/>
                  </a:ext>
                </a:extLst>
              </p:cNvPr>
              <p:cNvSpPr/>
              <p:nvPr/>
            </p:nvSpPr>
            <p:spPr>
              <a:xfrm>
                <a:off x="575668" y="3620236"/>
                <a:ext cx="303940" cy="123907"/>
              </a:xfrm>
              <a:custGeom>
                <a:avLst/>
                <a:gdLst>
                  <a:gd name="connsiteX0" fmla="*/ 180304 w 180304"/>
                  <a:gd name="connsiteY0" fmla="*/ 84682 h 164531"/>
                  <a:gd name="connsiteX1" fmla="*/ 77273 w 180304"/>
                  <a:gd name="connsiteY1" fmla="*/ 2257 h 164531"/>
                  <a:gd name="connsiteX2" fmla="*/ 0 w 180304"/>
                  <a:gd name="connsiteY2" fmla="*/ 164531 h 164531"/>
                  <a:gd name="connsiteX0" fmla="*/ 149394 w 149394"/>
                  <a:gd name="connsiteY0" fmla="*/ 43671 h 169337"/>
                  <a:gd name="connsiteX1" fmla="*/ 77273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43671 h 169337"/>
                  <a:gd name="connsiteX1" fmla="*/ 48940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0 h 125666"/>
                  <a:gd name="connsiteX1" fmla="*/ 0 w 149394"/>
                  <a:gd name="connsiteY1" fmla="*/ 125666 h 125666"/>
                  <a:gd name="connsiteX0" fmla="*/ 149394 w 149394"/>
                  <a:gd name="connsiteY0" fmla="*/ 42949 h 168615"/>
                  <a:gd name="connsiteX1" fmla="*/ 0 w 149394"/>
                  <a:gd name="connsiteY1" fmla="*/ 168615 h 168615"/>
                  <a:gd name="connsiteX0" fmla="*/ 151970 w 151970"/>
                  <a:gd name="connsiteY0" fmla="*/ 44545 h 158756"/>
                  <a:gd name="connsiteX1" fmla="*/ 0 w 151970"/>
                  <a:gd name="connsiteY1" fmla="*/ 158756 h 158756"/>
                  <a:gd name="connsiteX0" fmla="*/ 151970 w 151970"/>
                  <a:gd name="connsiteY0" fmla="*/ 48322 h 138341"/>
                  <a:gd name="connsiteX1" fmla="*/ 0 w 151970"/>
                  <a:gd name="connsiteY1" fmla="*/ 138341 h 13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970" h="138341">
                    <a:moveTo>
                      <a:pt x="151970" y="48322"/>
                    </a:moveTo>
                    <a:cubicBezTo>
                      <a:pt x="71263" y="-85423"/>
                      <a:pt x="49798" y="96452"/>
                      <a:pt x="0" y="13834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</p:grpSp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83BF0C54-7886-EFC1-9EBE-14731D668B2B}"/>
                </a:ext>
              </a:extLst>
            </p:cNvPr>
            <p:cNvGrpSpPr/>
            <p:nvPr/>
          </p:nvGrpSpPr>
          <p:grpSpPr>
            <a:xfrm flipV="1">
              <a:off x="683568" y="3652190"/>
              <a:ext cx="880004" cy="125731"/>
              <a:chOff x="575668" y="3618412"/>
              <a:chExt cx="880004" cy="125731"/>
            </a:xfrm>
          </p:grpSpPr>
          <p:sp>
            <p:nvSpPr>
              <p:cNvPr id="124" name="Rechteck 123">
                <a:extLst>
                  <a:ext uri="{FF2B5EF4-FFF2-40B4-BE49-F238E27FC236}">
                    <a16:creationId xmlns:a16="http://schemas.microsoft.com/office/drawing/2014/main" id="{9F766FCC-CF7E-5E26-4E19-BD2C8A608400}"/>
                  </a:ext>
                </a:extLst>
              </p:cNvPr>
              <p:cNvSpPr/>
              <p:nvPr/>
            </p:nvSpPr>
            <p:spPr>
              <a:xfrm>
                <a:off x="791692" y="3672135"/>
                <a:ext cx="432048" cy="72008"/>
              </a:xfrm>
              <a:prstGeom prst="rect">
                <a:avLst/>
              </a:prstGeom>
              <a:solidFill>
                <a:srgbClr val="1F77B4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25" name="Freihandform: Form 124">
                <a:extLst>
                  <a:ext uri="{FF2B5EF4-FFF2-40B4-BE49-F238E27FC236}">
                    <a16:creationId xmlns:a16="http://schemas.microsoft.com/office/drawing/2014/main" id="{46222208-6D56-8B32-0B1D-86D4EC51B575}"/>
                  </a:ext>
                </a:extLst>
              </p:cNvPr>
              <p:cNvSpPr/>
              <p:nvPr/>
            </p:nvSpPr>
            <p:spPr>
              <a:xfrm flipH="1">
                <a:off x="1151732" y="3618412"/>
                <a:ext cx="303940" cy="123907"/>
              </a:xfrm>
              <a:custGeom>
                <a:avLst/>
                <a:gdLst>
                  <a:gd name="connsiteX0" fmla="*/ 180304 w 180304"/>
                  <a:gd name="connsiteY0" fmla="*/ 84682 h 164531"/>
                  <a:gd name="connsiteX1" fmla="*/ 77273 w 180304"/>
                  <a:gd name="connsiteY1" fmla="*/ 2257 h 164531"/>
                  <a:gd name="connsiteX2" fmla="*/ 0 w 180304"/>
                  <a:gd name="connsiteY2" fmla="*/ 164531 h 164531"/>
                  <a:gd name="connsiteX0" fmla="*/ 149394 w 149394"/>
                  <a:gd name="connsiteY0" fmla="*/ 43671 h 169337"/>
                  <a:gd name="connsiteX1" fmla="*/ 77273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43671 h 169337"/>
                  <a:gd name="connsiteX1" fmla="*/ 48940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0 h 125666"/>
                  <a:gd name="connsiteX1" fmla="*/ 0 w 149394"/>
                  <a:gd name="connsiteY1" fmla="*/ 125666 h 125666"/>
                  <a:gd name="connsiteX0" fmla="*/ 149394 w 149394"/>
                  <a:gd name="connsiteY0" fmla="*/ 42949 h 168615"/>
                  <a:gd name="connsiteX1" fmla="*/ 0 w 149394"/>
                  <a:gd name="connsiteY1" fmla="*/ 168615 h 168615"/>
                  <a:gd name="connsiteX0" fmla="*/ 151970 w 151970"/>
                  <a:gd name="connsiteY0" fmla="*/ 44545 h 158756"/>
                  <a:gd name="connsiteX1" fmla="*/ 0 w 151970"/>
                  <a:gd name="connsiteY1" fmla="*/ 158756 h 158756"/>
                  <a:gd name="connsiteX0" fmla="*/ 151970 w 151970"/>
                  <a:gd name="connsiteY0" fmla="*/ 48322 h 138341"/>
                  <a:gd name="connsiteX1" fmla="*/ 0 w 151970"/>
                  <a:gd name="connsiteY1" fmla="*/ 138341 h 13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970" h="138341">
                    <a:moveTo>
                      <a:pt x="151970" y="48322"/>
                    </a:moveTo>
                    <a:cubicBezTo>
                      <a:pt x="71263" y="-85423"/>
                      <a:pt x="49798" y="96452"/>
                      <a:pt x="0" y="13834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723A119A-81EB-089D-7A30-3BB834E59CC2}"/>
                  </a:ext>
                </a:extLst>
              </p:cNvPr>
              <p:cNvSpPr/>
              <p:nvPr/>
            </p:nvSpPr>
            <p:spPr>
              <a:xfrm>
                <a:off x="575668" y="3620236"/>
                <a:ext cx="303940" cy="123907"/>
              </a:xfrm>
              <a:custGeom>
                <a:avLst/>
                <a:gdLst>
                  <a:gd name="connsiteX0" fmla="*/ 180304 w 180304"/>
                  <a:gd name="connsiteY0" fmla="*/ 84682 h 164531"/>
                  <a:gd name="connsiteX1" fmla="*/ 77273 w 180304"/>
                  <a:gd name="connsiteY1" fmla="*/ 2257 h 164531"/>
                  <a:gd name="connsiteX2" fmla="*/ 0 w 180304"/>
                  <a:gd name="connsiteY2" fmla="*/ 164531 h 164531"/>
                  <a:gd name="connsiteX0" fmla="*/ 149394 w 149394"/>
                  <a:gd name="connsiteY0" fmla="*/ 43671 h 169337"/>
                  <a:gd name="connsiteX1" fmla="*/ 77273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43671 h 169337"/>
                  <a:gd name="connsiteX1" fmla="*/ 48940 w 149394"/>
                  <a:gd name="connsiteY1" fmla="*/ 7063 h 169337"/>
                  <a:gd name="connsiteX2" fmla="*/ 0 w 149394"/>
                  <a:gd name="connsiteY2" fmla="*/ 169337 h 169337"/>
                  <a:gd name="connsiteX0" fmla="*/ 149394 w 149394"/>
                  <a:gd name="connsiteY0" fmla="*/ 0 h 125666"/>
                  <a:gd name="connsiteX1" fmla="*/ 0 w 149394"/>
                  <a:gd name="connsiteY1" fmla="*/ 125666 h 125666"/>
                  <a:gd name="connsiteX0" fmla="*/ 149394 w 149394"/>
                  <a:gd name="connsiteY0" fmla="*/ 42949 h 168615"/>
                  <a:gd name="connsiteX1" fmla="*/ 0 w 149394"/>
                  <a:gd name="connsiteY1" fmla="*/ 168615 h 168615"/>
                  <a:gd name="connsiteX0" fmla="*/ 151970 w 151970"/>
                  <a:gd name="connsiteY0" fmla="*/ 44545 h 158756"/>
                  <a:gd name="connsiteX1" fmla="*/ 0 w 151970"/>
                  <a:gd name="connsiteY1" fmla="*/ 158756 h 158756"/>
                  <a:gd name="connsiteX0" fmla="*/ 151970 w 151970"/>
                  <a:gd name="connsiteY0" fmla="*/ 48322 h 138341"/>
                  <a:gd name="connsiteX1" fmla="*/ 0 w 151970"/>
                  <a:gd name="connsiteY1" fmla="*/ 138341 h 13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970" h="138341">
                    <a:moveTo>
                      <a:pt x="151970" y="48322"/>
                    </a:moveTo>
                    <a:cubicBezTo>
                      <a:pt x="71263" y="-85423"/>
                      <a:pt x="49798" y="96452"/>
                      <a:pt x="0" y="13834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</p:grpSp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73219A00-AC51-7F08-91AA-DB1809343D3D}"/>
                </a:ext>
              </a:extLst>
            </p:cNvPr>
            <p:cNvSpPr txBox="1"/>
            <p:nvPr/>
          </p:nvSpPr>
          <p:spPr>
            <a:xfrm>
              <a:off x="92471" y="1563958"/>
              <a:ext cx="2031257" cy="36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DE" sz="14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7x ETTORE ASIC</a:t>
              </a:r>
              <a:endParaRPr lang="en-US" sz="1400" dirty="0">
                <a:solidFill>
                  <a:srgbClr val="000000"/>
                </a:solidFill>
                <a:latin typeface="Palatino Linotype" panose="020405020505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40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77D8AD44-3A87-47A5-939A-66596468B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3971"/>
            <a:ext cx="5616624" cy="497472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EAD0D8-83FC-4042-9399-D92E0F5039A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Detector module</a:t>
            </a:r>
            <a:endParaRPr lang="en-US" sz="3200" b="0" noProof="0" dirty="0"/>
          </a:p>
        </p:txBody>
      </p:sp>
      <p:sp>
        <p:nvSpPr>
          <p:cNvPr id="3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Frank Edzards (TUM)</a:t>
            </a:r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05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lh3.googleusercontent.com/lZ8p2ah-B1cTUT00SS22AY3myGqusxzz258APcGKGgxhdAakDzbFwQpfFVtBBut65YaP0v8VAIgzfFpGdYjwSTaY0Cbje0lHNWKlH58IoxcRIy_dlqRFw3mL-mlRZyop7KnY7izsAX59956DNyW3t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2" y="2433664"/>
            <a:ext cx="8748464" cy="21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49</a:t>
            </a:fld>
            <a:endParaRPr lang="cs-CZ"/>
          </a:p>
        </p:txBody>
      </p:sp>
      <p:pic>
        <p:nvPicPr>
          <p:cNvPr id="1040" name="Picture 16" descr="https://lh5.googleusercontent.com/u-9JT9a59MmHv4eDPJPJQJLdYMbX1vGl3yuFNbMTz4brq3ImEI1KRb3iNLFcWTv0Z-qkUR0hwuSMms9CZzOWHd3c4UY_ek0tRtJkyL0PYph4HYTibuwL4BSiYGew4WkM6fXwgJJucWygrz0IGL086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3598"/>
            <a:ext cx="642140" cy="7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Gerade Verbindung mit Pfeil 43"/>
          <p:cNvCxnSpPr/>
          <p:nvPr/>
        </p:nvCxnSpPr>
        <p:spPr>
          <a:xfrm flipH="1" flipV="1">
            <a:off x="1043608" y="1707654"/>
            <a:ext cx="288032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flipV="1">
            <a:off x="1046140" y="1634703"/>
            <a:ext cx="436117" cy="7295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1057825" y="1711669"/>
            <a:ext cx="424432" cy="3448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V="1">
            <a:off x="1996520" y="1779662"/>
            <a:ext cx="415240" cy="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2411760" y="1635646"/>
            <a:ext cx="288032" cy="28803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bgerundetes Rechteck 35"/>
          <p:cNvSpPr/>
          <p:nvPr/>
        </p:nvSpPr>
        <p:spPr>
          <a:xfrm>
            <a:off x="265737" y="2254375"/>
            <a:ext cx="1415128" cy="7237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Rear wall </a:t>
            </a:r>
          </a:p>
          <a:p>
            <a:pPr marL="92075" indent="-9207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Backscattering</a:t>
            </a:r>
          </a:p>
        </p:txBody>
      </p:sp>
      <p:cxnSp>
        <p:nvCxnSpPr>
          <p:cNvPr id="55" name="Gerade Verbindung mit Pfeil 54"/>
          <p:cNvCxnSpPr>
            <a:stCxn id="36" idx="2"/>
          </p:cNvCxnSpPr>
          <p:nvPr/>
        </p:nvCxnSpPr>
        <p:spPr>
          <a:xfrm flipH="1">
            <a:off x="971601" y="2978075"/>
            <a:ext cx="1700" cy="41672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bgerundetes Rechteck 59"/>
          <p:cNvSpPr/>
          <p:nvPr/>
        </p:nvSpPr>
        <p:spPr>
          <a:xfrm>
            <a:off x="1835696" y="2254375"/>
            <a:ext cx="1415128" cy="723700"/>
          </a:xfrm>
          <a:prstGeom prst="round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Source</a:t>
            </a:r>
          </a:p>
          <a:p>
            <a:pPr marL="92075" indent="-9207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Scattering on gas molecules</a:t>
            </a:r>
          </a:p>
        </p:txBody>
      </p:sp>
      <p:sp>
        <p:nvSpPr>
          <p:cNvPr id="61" name="TextBox 13"/>
          <p:cNvSpPr txBox="1"/>
          <p:nvPr/>
        </p:nvSpPr>
        <p:spPr>
          <a:xfrm>
            <a:off x="1264198" y="1860610"/>
            <a:ext cx="34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e</a:t>
            </a:r>
          </a:p>
        </p:txBody>
      </p:sp>
      <p:sp>
        <p:nvSpPr>
          <p:cNvPr id="63" name="TextBox 13"/>
          <p:cNvSpPr txBox="1"/>
          <p:nvPr/>
        </p:nvSpPr>
        <p:spPr>
          <a:xfrm>
            <a:off x="2005043" y="1512078"/>
            <a:ext cx="34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e</a:t>
            </a:r>
          </a:p>
        </p:txBody>
      </p:sp>
      <p:cxnSp>
        <p:nvCxnSpPr>
          <p:cNvPr id="64" name="Gerade Verbindung mit Pfeil 63"/>
          <p:cNvCxnSpPr/>
          <p:nvPr/>
        </p:nvCxnSpPr>
        <p:spPr>
          <a:xfrm flipV="1">
            <a:off x="2710653" y="1567861"/>
            <a:ext cx="277171" cy="113494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3"/>
          <p:cNvSpPr txBox="1"/>
          <p:nvPr/>
        </p:nvSpPr>
        <p:spPr>
          <a:xfrm>
            <a:off x="2638328" y="1318659"/>
            <a:ext cx="34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e</a:t>
            </a:r>
          </a:p>
        </p:txBody>
      </p:sp>
      <p:cxnSp>
        <p:nvCxnSpPr>
          <p:cNvPr id="68" name="Gerade Verbindung mit Pfeil 67"/>
          <p:cNvCxnSpPr/>
          <p:nvPr/>
        </p:nvCxnSpPr>
        <p:spPr>
          <a:xfrm>
            <a:off x="2632840" y="1888731"/>
            <a:ext cx="213493" cy="22377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3"/>
          <p:cNvSpPr txBox="1"/>
          <p:nvPr/>
        </p:nvSpPr>
        <p:spPr>
          <a:xfrm>
            <a:off x="2383076" y="1595559"/>
            <a:ext cx="535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T</a:t>
            </a:r>
            <a:r>
              <a:rPr lang="en-US" sz="1400" baseline="-25000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45" name="Trapezoid 44"/>
          <p:cNvSpPr/>
          <p:nvPr/>
        </p:nvSpPr>
        <p:spPr>
          <a:xfrm>
            <a:off x="1115616" y="2960742"/>
            <a:ext cx="2097235" cy="456254"/>
          </a:xfrm>
          <a:custGeom>
            <a:avLst/>
            <a:gdLst>
              <a:gd name="connsiteX0" fmla="*/ 0 w 1872208"/>
              <a:gd name="connsiteY0" fmla="*/ 197174 h 197174"/>
              <a:gd name="connsiteX1" fmla="*/ 49294 w 1872208"/>
              <a:gd name="connsiteY1" fmla="*/ 0 h 197174"/>
              <a:gd name="connsiteX2" fmla="*/ 1822915 w 1872208"/>
              <a:gd name="connsiteY2" fmla="*/ 0 h 197174"/>
              <a:gd name="connsiteX3" fmla="*/ 1872208 w 1872208"/>
              <a:gd name="connsiteY3" fmla="*/ 197174 h 197174"/>
              <a:gd name="connsiteX4" fmla="*/ 0 w 1872208"/>
              <a:gd name="connsiteY4" fmla="*/ 197174 h 197174"/>
              <a:gd name="connsiteX0" fmla="*/ 0 w 2097235"/>
              <a:gd name="connsiteY0" fmla="*/ 456254 h 456254"/>
              <a:gd name="connsiteX1" fmla="*/ 49294 w 2097235"/>
              <a:gd name="connsiteY1" fmla="*/ 259080 h 456254"/>
              <a:gd name="connsiteX2" fmla="*/ 2097235 w 2097235"/>
              <a:gd name="connsiteY2" fmla="*/ 0 h 456254"/>
              <a:gd name="connsiteX3" fmla="*/ 1872208 w 2097235"/>
              <a:gd name="connsiteY3" fmla="*/ 456254 h 456254"/>
              <a:gd name="connsiteX4" fmla="*/ 0 w 2097235"/>
              <a:gd name="connsiteY4" fmla="*/ 456254 h 456254"/>
              <a:gd name="connsiteX0" fmla="*/ 0 w 2097235"/>
              <a:gd name="connsiteY0" fmla="*/ 456254 h 456254"/>
              <a:gd name="connsiteX1" fmla="*/ 796054 w 2097235"/>
              <a:gd name="connsiteY1" fmla="*/ 22860 h 456254"/>
              <a:gd name="connsiteX2" fmla="*/ 2097235 w 2097235"/>
              <a:gd name="connsiteY2" fmla="*/ 0 h 456254"/>
              <a:gd name="connsiteX3" fmla="*/ 1872208 w 2097235"/>
              <a:gd name="connsiteY3" fmla="*/ 456254 h 456254"/>
              <a:gd name="connsiteX4" fmla="*/ 0 w 2097235"/>
              <a:gd name="connsiteY4" fmla="*/ 456254 h 45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7235" h="456254">
                <a:moveTo>
                  <a:pt x="0" y="456254"/>
                </a:moveTo>
                <a:lnTo>
                  <a:pt x="796054" y="22860"/>
                </a:lnTo>
                <a:lnTo>
                  <a:pt x="2097235" y="0"/>
                </a:lnTo>
                <a:lnTo>
                  <a:pt x="1872208" y="456254"/>
                </a:lnTo>
                <a:lnTo>
                  <a:pt x="0" y="456254"/>
                </a:lnTo>
                <a:close/>
              </a:path>
            </a:pathLst>
          </a:custGeom>
          <a:solidFill>
            <a:srgbClr val="C0504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apezoid 44"/>
          <p:cNvSpPr/>
          <p:nvPr/>
        </p:nvSpPr>
        <p:spPr>
          <a:xfrm>
            <a:off x="3085138" y="2518782"/>
            <a:ext cx="5447302" cy="898214"/>
          </a:xfrm>
          <a:custGeom>
            <a:avLst/>
            <a:gdLst>
              <a:gd name="connsiteX0" fmla="*/ 0 w 1872208"/>
              <a:gd name="connsiteY0" fmla="*/ 197174 h 197174"/>
              <a:gd name="connsiteX1" fmla="*/ 49294 w 1872208"/>
              <a:gd name="connsiteY1" fmla="*/ 0 h 197174"/>
              <a:gd name="connsiteX2" fmla="*/ 1822915 w 1872208"/>
              <a:gd name="connsiteY2" fmla="*/ 0 h 197174"/>
              <a:gd name="connsiteX3" fmla="*/ 1872208 w 1872208"/>
              <a:gd name="connsiteY3" fmla="*/ 197174 h 197174"/>
              <a:gd name="connsiteX4" fmla="*/ 0 w 1872208"/>
              <a:gd name="connsiteY4" fmla="*/ 197174 h 197174"/>
              <a:gd name="connsiteX0" fmla="*/ 0 w 2097235"/>
              <a:gd name="connsiteY0" fmla="*/ 456254 h 456254"/>
              <a:gd name="connsiteX1" fmla="*/ 49294 w 2097235"/>
              <a:gd name="connsiteY1" fmla="*/ 259080 h 456254"/>
              <a:gd name="connsiteX2" fmla="*/ 2097235 w 2097235"/>
              <a:gd name="connsiteY2" fmla="*/ 0 h 456254"/>
              <a:gd name="connsiteX3" fmla="*/ 1872208 w 2097235"/>
              <a:gd name="connsiteY3" fmla="*/ 456254 h 456254"/>
              <a:gd name="connsiteX4" fmla="*/ 0 w 2097235"/>
              <a:gd name="connsiteY4" fmla="*/ 456254 h 456254"/>
              <a:gd name="connsiteX0" fmla="*/ 0 w 2097235"/>
              <a:gd name="connsiteY0" fmla="*/ 456254 h 456254"/>
              <a:gd name="connsiteX1" fmla="*/ 796054 w 2097235"/>
              <a:gd name="connsiteY1" fmla="*/ 22860 h 456254"/>
              <a:gd name="connsiteX2" fmla="*/ 2097235 w 2097235"/>
              <a:gd name="connsiteY2" fmla="*/ 0 h 456254"/>
              <a:gd name="connsiteX3" fmla="*/ 1872208 w 2097235"/>
              <a:gd name="connsiteY3" fmla="*/ 456254 h 456254"/>
              <a:gd name="connsiteX4" fmla="*/ 0 w 2097235"/>
              <a:gd name="connsiteY4" fmla="*/ 456254 h 456254"/>
              <a:gd name="connsiteX0" fmla="*/ 0 w 2097235"/>
              <a:gd name="connsiteY0" fmla="*/ 456254 h 456254"/>
              <a:gd name="connsiteX1" fmla="*/ 460774 w 2097235"/>
              <a:gd name="connsiteY1" fmla="*/ 30480 h 456254"/>
              <a:gd name="connsiteX2" fmla="*/ 2097235 w 2097235"/>
              <a:gd name="connsiteY2" fmla="*/ 0 h 456254"/>
              <a:gd name="connsiteX3" fmla="*/ 1872208 w 2097235"/>
              <a:gd name="connsiteY3" fmla="*/ 456254 h 456254"/>
              <a:gd name="connsiteX4" fmla="*/ 0 w 2097235"/>
              <a:gd name="connsiteY4" fmla="*/ 456254 h 456254"/>
              <a:gd name="connsiteX0" fmla="*/ 0 w 5659348"/>
              <a:gd name="connsiteY0" fmla="*/ 456254 h 456254"/>
              <a:gd name="connsiteX1" fmla="*/ 460774 w 5659348"/>
              <a:gd name="connsiteY1" fmla="*/ 30480 h 456254"/>
              <a:gd name="connsiteX2" fmla="*/ 2097235 w 5659348"/>
              <a:gd name="connsiteY2" fmla="*/ 0 h 456254"/>
              <a:gd name="connsiteX3" fmla="*/ 5659348 w 5659348"/>
              <a:gd name="connsiteY3" fmla="*/ 433394 h 456254"/>
              <a:gd name="connsiteX4" fmla="*/ 0 w 5659348"/>
              <a:gd name="connsiteY4" fmla="*/ 456254 h 456254"/>
              <a:gd name="connsiteX0" fmla="*/ 0 w 5659348"/>
              <a:gd name="connsiteY0" fmla="*/ 456254 h 456254"/>
              <a:gd name="connsiteX1" fmla="*/ 460774 w 5659348"/>
              <a:gd name="connsiteY1" fmla="*/ 30480 h 456254"/>
              <a:gd name="connsiteX2" fmla="*/ 2097235 w 5659348"/>
              <a:gd name="connsiteY2" fmla="*/ 0 h 456254"/>
              <a:gd name="connsiteX3" fmla="*/ 5659348 w 5659348"/>
              <a:gd name="connsiteY3" fmla="*/ 433394 h 456254"/>
              <a:gd name="connsiteX4" fmla="*/ 0 w 5659348"/>
              <a:gd name="connsiteY4" fmla="*/ 456254 h 456254"/>
              <a:gd name="connsiteX0" fmla="*/ 0 w 5659348"/>
              <a:gd name="connsiteY0" fmla="*/ 456254 h 456254"/>
              <a:gd name="connsiteX1" fmla="*/ 483634 w 5659348"/>
              <a:gd name="connsiteY1" fmla="*/ 0 h 456254"/>
              <a:gd name="connsiteX2" fmla="*/ 2097235 w 5659348"/>
              <a:gd name="connsiteY2" fmla="*/ 0 h 456254"/>
              <a:gd name="connsiteX3" fmla="*/ 5659348 w 5659348"/>
              <a:gd name="connsiteY3" fmla="*/ 433394 h 456254"/>
              <a:gd name="connsiteX4" fmla="*/ 0 w 5659348"/>
              <a:gd name="connsiteY4" fmla="*/ 456254 h 456254"/>
              <a:gd name="connsiteX0" fmla="*/ 0 w 5659348"/>
              <a:gd name="connsiteY0" fmla="*/ 898214 h 898214"/>
              <a:gd name="connsiteX1" fmla="*/ 1014048 w 5659348"/>
              <a:gd name="connsiteY1" fmla="*/ 0 h 898214"/>
              <a:gd name="connsiteX2" fmla="*/ 2097235 w 5659348"/>
              <a:gd name="connsiteY2" fmla="*/ 441960 h 898214"/>
              <a:gd name="connsiteX3" fmla="*/ 5659348 w 5659348"/>
              <a:gd name="connsiteY3" fmla="*/ 875354 h 898214"/>
              <a:gd name="connsiteX4" fmla="*/ 0 w 5659348"/>
              <a:gd name="connsiteY4" fmla="*/ 898214 h 898214"/>
              <a:gd name="connsiteX0" fmla="*/ 0 w 5659348"/>
              <a:gd name="connsiteY0" fmla="*/ 898214 h 898214"/>
              <a:gd name="connsiteX1" fmla="*/ 1014048 w 5659348"/>
              <a:gd name="connsiteY1" fmla="*/ 0 h 898214"/>
              <a:gd name="connsiteX2" fmla="*/ 2762231 w 5659348"/>
              <a:gd name="connsiteY2" fmla="*/ 7620 h 898214"/>
              <a:gd name="connsiteX3" fmla="*/ 5659348 w 5659348"/>
              <a:gd name="connsiteY3" fmla="*/ 875354 h 898214"/>
              <a:gd name="connsiteX4" fmla="*/ 0 w 5659348"/>
              <a:gd name="connsiteY4" fmla="*/ 898214 h 898214"/>
              <a:gd name="connsiteX0" fmla="*/ 0 w 5659348"/>
              <a:gd name="connsiteY0" fmla="*/ 898214 h 898214"/>
              <a:gd name="connsiteX1" fmla="*/ 1014048 w 5659348"/>
              <a:gd name="connsiteY1" fmla="*/ 0 h 898214"/>
              <a:gd name="connsiteX2" fmla="*/ 2762231 w 5659348"/>
              <a:gd name="connsiteY2" fmla="*/ 0 h 898214"/>
              <a:gd name="connsiteX3" fmla="*/ 5659348 w 5659348"/>
              <a:gd name="connsiteY3" fmla="*/ 875354 h 898214"/>
              <a:gd name="connsiteX4" fmla="*/ 0 w 5659348"/>
              <a:gd name="connsiteY4" fmla="*/ 898214 h 898214"/>
              <a:gd name="connsiteX0" fmla="*/ 0 w 5659348"/>
              <a:gd name="connsiteY0" fmla="*/ 911862 h 911862"/>
              <a:gd name="connsiteX1" fmla="*/ 1439419 w 5659348"/>
              <a:gd name="connsiteY1" fmla="*/ 0 h 911862"/>
              <a:gd name="connsiteX2" fmla="*/ 2762231 w 5659348"/>
              <a:gd name="connsiteY2" fmla="*/ 13648 h 911862"/>
              <a:gd name="connsiteX3" fmla="*/ 5659348 w 5659348"/>
              <a:gd name="connsiteY3" fmla="*/ 889002 h 911862"/>
              <a:gd name="connsiteX4" fmla="*/ 0 w 5659348"/>
              <a:gd name="connsiteY4" fmla="*/ 911862 h 911862"/>
              <a:gd name="connsiteX0" fmla="*/ 0 w 5659348"/>
              <a:gd name="connsiteY0" fmla="*/ 898214 h 898214"/>
              <a:gd name="connsiteX1" fmla="*/ 1403971 w 5659348"/>
              <a:gd name="connsiteY1" fmla="*/ 0 h 898214"/>
              <a:gd name="connsiteX2" fmla="*/ 2762231 w 5659348"/>
              <a:gd name="connsiteY2" fmla="*/ 0 h 898214"/>
              <a:gd name="connsiteX3" fmla="*/ 5659348 w 5659348"/>
              <a:gd name="connsiteY3" fmla="*/ 875354 h 898214"/>
              <a:gd name="connsiteX4" fmla="*/ 0 w 5659348"/>
              <a:gd name="connsiteY4" fmla="*/ 898214 h 898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9348" h="898214">
                <a:moveTo>
                  <a:pt x="0" y="898214"/>
                </a:moveTo>
                <a:lnTo>
                  <a:pt x="1403971" y="0"/>
                </a:lnTo>
                <a:lnTo>
                  <a:pt x="2762231" y="0"/>
                </a:lnTo>
                <a:lnTo>
                  <a:pt x="5659348" y="875354"/>
                </a:lnTo>
                <a:lnTo>
                  <a:pt x="0" y="898214"/>
                </a:lnTo>
                <a:close/>
              </a:path>
            </a:pathLst>
          </a:custGeom>
          <a:solidFill>
            <a:srgbClr val="4F81B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bgerundetes Rechteck 74"/>
          <p:cNvSpPr/>
          <p:nvPr/>
        </p:nvSpPr>
        <p:spPr>
          <a:xfrm>
            <a:off x="6536907" y="1664888"/>
            <a:ext cx="1886305" cy="862069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Detector</a:t>
            </a:r>
          </a:p>
          <a:p>
            <a:pPr marL="92075" indent="-9207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Dead layer</a:t>
            </a:r>
          </a:p>
          <a:p>
            <a:pPr marL="92075" indent="-9207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Backscattering</a:t>
            </a:r>
          </a:p>
          <a:p>
            <a:pPr marL="92075" indent="-9207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Charge sharing</a:t>
            </a:r>
          </a:p>
        </p:txBody>
      </p:sp>
      <p:cxnSp>
        <p:nvCxnSpPr>
          <p:cNvPr id="76" name="Gerade Verbindung mit Pfeil 75"/>
          <p:cNvCxnSpPr/>
          <p:nvPr/>
        </p:nvCxnSpPr>
        <p:spPr>
          <a:xfrm>
            <a:off x="8102092" y="2535488"/>
            <a:ext cx="430348" cy="88150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5" name="Picture 21" descr="https://lh6.googleusercontent.com/8LNSWAnpn0jiNdKaYStqRv943M3QxkNGM8o76oZQuB5xU1Nn65MYg9RbrmqX7NEYvq5N1sVXLlLLtiqbFvPM0SkFlWg3gSdm2WkOLDQ-DHZZTpDRqG9vGEv3tnNi33uqDlg7UktVSh17p6ulYBkD_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79" y="802813"/>
            <a:ext cx="1155359" cy="7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67">
            <a:extLst>
              <a:ext uri="{FF2B5EF4-FFF2-40B4-BE49-F238E27FC236}">
                <a16:creationId xmlns:a16="http://schemas.microsoft.com/office/drawing/2014/main" id="{9C2968ED-1DEF-4B7F-BA14-76C9E5B888A5}"/>
              </a:ext>
            </a:extLst>
          </p:cNvPr>
          <p:cNvSpPr/>
          <p:nvPr/>
        </p:nvSpPr>
        <p:spPr>
          <a:xfrm>
            <a:off x="4613233" y="1393617"/>
            <a:ext cx="942347" cy="477719"/>
          </a:xfrm>
          <a:custGeom>
            <a:avLst/>
            <a:gdLst>
              <a:gd name="connsiteX0" fmla="*/ 0 w 1271452"/>
              <a:gd name="connsiteY0" fmla="*/ 766354 h 766354"/>
              <a:gd name="connsiteX1" fmla="*/ 252549 w 1271452"/>
              <a:gd name="connsiteY1" fmla="*/ 635725 h 766354"/>
              <a:gd name="connsiteX2" fmla="*/ 679269 w 1271452"/>
              <a:gd name="connsiteY2" fmla="*/ 0 h 766354"/>
              <a:gd name="connsiteX3" fmla="*/ 1079863 w 1271452"/>
              <a:gd name="connsiteY3" fmla="*/ 635725 h 766354"/>
              <a:gd name="connsiteX4" fmla="*/ 1271452 w 1271452"/>
              <a:gd name="connsiteY4" fmla="*/ 722811 h 76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452" h="766354">
                <a:moveTo>
                  <a:pt x="0" y="766354"/>
                </a:moveTo>
                <a:cubicBezTo>
                  <a:pt x="69669" y="764902"/>
                  <a:pt x="139338" y="763451"/>
                  <a:pt x="252549" y="635725"/>
                </a:cubicBezTo>
                <a:cubicBezTo>
                  <a:pt x="365761" y="507999"/>
                  <a:pt x="541383" y="0"/>
                  <a:pt x="679269" y="0"/>
                </a:cubicBezTo>
                <a:cubicBezTo>
                  <a:pt x="817155" y="0"/>
                  <a:pt x="981166" y="515257"/>
                  <a:pt x="1079863" y="635725"/>
                </a:cubicBezTo>
                <a:cubicBezTo>
                  <a:pt x="1178560" y="756193"/>
                  <a:pt x="1225006" y="739502"/>
                  <a:pt x="1271452" y="722811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Ellipse 79"/>
          <p:cNvSpPr/>
          <p:nvPr/>
        </p:nvSpPr>
        <p:spPr>
          <a:xfrm>
            <a:off x="4647749" y="1566842"/>
            <a:ext cx="164270" cy="1642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13"/>
          <p:cNvSpPr txBox="1"/>
          <p:nvPr/>
        </p:nvSpPr>
        <p:spPr>
          <a:xfrm>
            <a:off x="4589320" y="1467725"/>
            <a:ext cx="34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e</a:t>
            </a:r>
          </a:p>
        </p:txBody>
      </p:sp>
      <p:cxnSp>
        <p:nvCxnSpPr>
          <p:cNvPr id="82" name="Gerade Verbindung mit Pfeil 81"/>
          <p:cNvCxnSpPr/>
          <p:nvPr/>
        </p:nvCxnSpPr>
        <p:spPr>
          <a:xfrm flipV="1">
            <a:off x="4770785" y="1411290"/>
            <a:ext cx="130480" cy="16718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KATRIN - Sterile </a:t>
            </a:r>
            <a:r>
              <a:rPr lang="de-DE" sz="3200" b="0" i="1" dirty="0">
                <a:solidFill>
                  <a:srgbClr val="0070C0"/>
                </a:solidFill>
              </a:rPr>
              <a:t>Neutrino Model</a:t>
            </a:r>
            <a:endParaRPr lang="en-US" sz="3200" b="0" noProof="0" dirty="0"/>
          </a:p>
        </p:txBody>
      </p:sp>
      <p:sp>
        <p:nvSpPr>
          <p:cNvPr id="71" name="Abgerundetes Rechteck 70"/>
          <p:cNvSpPr/>
          <p:nvPr/>
        </p:nvSpPr>
        <p:spPr>
          <a:xfrm>
            <a:off x="4355976" y="1960981"/>
            <a:ext cx="1512168" cy="565975"/>
          </a:xfrm>
          <a:prstGeom prst="roundRect">
            <a:avLst/>
          </a:prstGeom>
          <a:solidFill>
            <a:schemeClr val="accent1"/>
          </a:solidFill>
          <a:ln>
            <a:solidFill>
              <a:srgbClr val="003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Transport</a:t>
            </a:r>
          </a:p>
          <a:p>
            <a:pPr marL="92075" indent="-92075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Palatino Linotype" panose="02040502050505030304" pitchFamily="18" charset="0"/>
              </a:rPr>
              <a:t>Adiabaticity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265737" y="4429597"/>
            <a:ext cx="1415128" cy="5652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Change rear   wall material</a:t>
            </a:r>
          </a:p>
        </p:txBody>
      </p:sp>
      <p:sp>
        <p:nvSpPr>
          <p:cNvPr id="37" name="Abgerundetes Rechteck 36"/>
          <p:cNvSpPr/>
          <p:nvPr/>
        </p:nvSpPr>
        <p:spPr>
          <a:xfrm>
            <a:off x="1848212" y="4429597"/>
            <a:ext cx="1415128" cy="565200"/>
          </a:xfrm>
          <a:prstGeom prst="roundRect">
            <a:avLst/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Adjust gas density</a:t>
            </a:r>
          </a:p>
        </p:txBody>
      </p:sp>
      <p:sp>
        <p:nvSpPr>
          <p:cNvPr id="38" name="Abgerundetes Rechteck 37"/>
          <p:cNvSpPr/>
          <p:nvPr/>
        </p:nvSpPr>
        <p:spPr>
          <a:xfrm>
            <a:off x="4355976" y="4424101"/>
            <a:ext cx="1512168" cy="56597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solidFill>
              <a:srgbClr val="003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Adjust magnetic field</a:t>
            </a:r>
          </a:p>
        </p:txBody>
      </p:sp>
      <p:sp>
        <p:nvSpPr>
          <p:cNvPr id="39" name="Abgerundetes Rechteck 38"/>
          <p:cNvSpPr/>
          <p:nvPr/>
        </p:nvSpPr>
        <p:spPr>
          <a:xfrm>
            <a:off x="6536905" y="4424101"/>
            <a:ext cx="1886305" cy="560129"/>
          </a:xfrm>
          <a:prstGeom prst="roundRect">
            <a:avLst/>
          </a:prstGeom>
          <a:solidFill>
            <a:schemeClr val="accent3">
              <a:alpha val="3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New detector system</a:t>
            </a:r>
          </a:p>
        </p:txBody>
      </p:sp>
    </p:spTree>
    <p:extLst>
      <p:ext uri="{BB962C8B-B14F-4D97-AF65-F5344CB8AC3E}">
        <p14:creationId xmlns:p14="http://schemas.microsoft.com/office/powerpoint/2010/main" val="262780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</a:t>
            </a:fld>
            <a:endParaRPr lang="cs-CZ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Sterile neutrinos</a:t>
            </a:r>
            <a:endParaRPr lang="en-US" sz="3200" b="0" noProof="0" dirty="0"/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F55F5C2-28D5-CDAF-638F-45B0C6786D30}"/>
              </a:ext>
            </a:extLst>
          </p:cNvPr>
          <p:cNvGrpSpPr/>
          <p:nvPr/>
        </p:nvGrpSpPr>
        <p:grpSpPr>
          <a:xfrm>
            <a:off x="755576" y="395203"/>
            <a:ext cx="7954206" cy="3832731"/>
            <a:chOff x="1586346" y="1097502"/>
            <a:chExt cx="10079181" cy="4856649"/>
          </a:xfrm>
        </p:grpSpPr>
        <p:pic>
          <p:nvPicPr>
            <p:cNvPr id="3" name="Content Placeholder 5">
              <a:extLst>
                <a:ext uri="{FF2B5EF4-FFF2-40B4-BE49-F238E27FC236}">
                  <a16:creationId xmlns:a16="http://schemas.microsoft.com/office/drawing/2014/main" id="{E1EA193A-9C34-A6BE-F650-B043BB7E8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1586346" y="3028071"/>
              <a:ext cx="2926080" cy="2926080"/>
            </a:xfrm>
            <a:prstGeom prst="ellipse">
              <a:avLst/>
            </a:prstGeom>
            <a:solidFill>
              <a:schemeClr val="bg1"/>
            </a:solidFill>
            <a:ln w="41275" cap="rnd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2C3ECCFF-D729-D3A7-E430-2014EAC93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068" y="1254270"/>
              <a:ext cx="4838290" cy="469988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AD951417-5505-D26E-1712-48427AF288BF}"/>
                </a:ext>
              </a:extLst>
            </p:cNvPr>
            <p:cNvGrpSpPr/>
            <p:nvPr/>
          </p:nvGrpSpPr>
          <p:grpSpPr>
            <a:xfrm>
              <a:off x="8739447" y="1786703"/>
              <a:ext cx="2926080" cy="2926080"/>
              <a:chOff x="8103669" y="2610757"/>
              <a:chExt cx="2926080" cy="2926080"/>
            </a:xfrm>
          </p:grpSpPr>
          <p:pic>
            <p:nvPicPr>
              <p:cNvPr id="9" name="Content Placeholder 5">
                <a:extLst>
                  <a:ext uri="{FF2B5EF4-FFF2-40B4-BE49-F238E27FC236}">
                    <a16:creationId xmlns:a16="http://schemas.microsoft.com/office/drawing/2014/main" id="{96953864-FD04-B538-40CF-028300C65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/>
            </p:blipFill>
            <p:spPr>
              <a:xfrm>
                <a:off x="8103669" y="2610757"/>
                <a:ext cx="2926080" cy="2926080"/>
              </a:xfrm>
              <a:prstGeom prst="ellipse">
                <a:avLst/>
              </a:prstGeom>
              <a:solidFill>
                <a:schemeClr val="bg1"/>
              </a:solidFill>
              <a:ln w="41275" cap="rnd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0" name="Grafik 4">
                <a:extLst>
                  <a:ext uri="{FF2B5EF4-FFF2-40B4-BE49-F238E27FC236}">
                    <a16:creationId xmlns:a16="http://schemas.microsoft.com/office/drawing/2014/main" id="{0315CFC5-383B-48B6-6544-0A526A6D1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48663">
                <a:off x="9967627" y="2785405"/>
                <a:ext cx="460617" cy="460617"/>
              </a:xfrm>
              <a:prstGeom prst="rect">
                <a:avLst/>
              </a:prstGeom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Grafik 5">
                <a:extLst>
                  <a:ext uri="{FF2B5EF4-FFF2-40B4-BE49-F238E27FC236}">
                    <a16:creationId xmlns:a16="http://schemas.microsoft.com/office/drawing/2014/main" id="{C57C4D85-9B37-AFE1-D8B3-439CCEF6CA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01" t="60220" r="34149"/>
              <a:stretch/>
            </p:blipFill>
            <p:spPr>
              <a:xfrm>
                <a:off x="10132751" y="4887153"/>
                <a:ext cx="362293" cy="422029"/>
              </a:xfrm>
              <a:prstGeom prst="rect">
                <a:avLst/>
              </a:prstGeom>
            </p:spPr>
          </p:pic>
          <p:pic>
            <p:nvPicPr>
              <p:cNvPr id="12" name="Grafik 7">
                <a:extLst>
                  <a:ext uri="{FF2B5EF4-FFF2-40B4-BE49-F238E27FC236}">
                    <a16:creationId xmlns:a16="http://schemas.microsoft.com/office/drawing/2014/main" id="{BD24D7F7-96B5-AD92-B89D-4B1F49E0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0159" y="5149201"/>
                <a:ext cx="499941" cy="3199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">
                  <a:extLst>
                    <a:ext uri="{FF2B5EF4-FFF2-40B4-BE49-F238E27FC236}">
                      <a16:creationId xmlns:a16="http://schemas.microsoft.com/office/drawing/2014/main" id="{9185B580-A4B0-6A7B-5A36-8CC681560F75}"/>
                    </a:ext>
                  </a:extLst>
                </p:cNvPr>
                <p:cNvSpPr txBox="1"/>
                <p:nvPr/>
              </p:nvSpPr>
              <p:spPr>
                <a:xfrm>
                  <a:off x="2582675" y="2300946"/>
                  <a:ext cx="818837" cy="662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R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">
                  <a:extLst>
                    <a:ext uri="{FF2B5EF4-FFF2-40B4-BE49-F238E27FC236}">
                      <a16:creationId xmlns:a16="http://schemas.microsoft.com/office/drawing/2014/main" id="{9185B580-A4B0-6A7B-5A36-8CC681560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2675" y="2300946"/>
                  <a:ext cx="818837" cy="662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0145653-CFCA-9248-095A-1A3C3DC21619}"/>
                    </a:ext>
                  </a:extLst>
                </p:cNvPr>
                <p:cNvSpPr txBox="1"/>
                <p:nvPr/>
              </p:nvSpPr>
              <p:spPr>
                <a:xfrm>
                  <a:off x="9815645" y="1097502"/>
                  <a:ext cx="772441" cy="662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0145653-CFCA-9248-095A-1A3C3DC216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5645" y="1097502"/>
                  <a:ext cx="772441" cy="6629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Abgerundete rechteckige Legende 6">
            <a:extLst>
              <a:ext uri="{FF2B5EF4-FFF2-40B4-BE49-F238E27FC236}">
                <a16:creationId xmlns:a16="http://schemas.microsoft.com/office/drawing/2014/main" id="{3523956A-0F84-B567-520B-BBD8FF8EE5AB}"/>
              </a:ext>
            </a:extLst>
          </p:cNvPr>
          <p:cNvSpPr/>
          <p:nvPr/>
        </p:nvSpPr>
        <p:spPr>
          <a:xfrm>
            <a:off x="147330" y="4178532"/>
            <a:ext cx="2253157" cy="848475"/>
          </a:xfrm>
          <a:prstGeom prst="wedgeRoundRectCallout">
            <a:avLst>
              <a:gd name="adj1" fmla="val 27651"/>
              <a:gd name="adj2" fmla="val -9356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86452F-74DE-161F-D9BA-A2B3B097295B}"/>
              </a:ext>
            </a:extLst>
          </p:cNvPr>
          <p:cNvSpPr txBox="1"/>
          <p:nvPr/>
        </p:nvSpPr>
        <p:spPr>
          <a:xfrm>
            <a:off x="219338" y="4178532"/>
            <a:ext cx="215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alatino Linotype" panose="02040502050505030304" pitchFamily="18" charset="0"/>
              </a:rPr>
              <a:t>Sterile neutrino: lepton that does not carry any charge</a:t>
            </a:r>
          </a:p>
        </p:txBody>
      </p:sp>
      <p:sp>
        <p:nvSpPr>
          <p:cNvPr id="20" name="Abgerundete rechteckige Legende 25">
            <a:extLst>
              <a:ext uri="{FF2B5EF4-FFF2-40B4-BE49-F238E27FC236}">
                <a16:creationId xmlns:a16="http://schemas.microsoft.com/office/drawing/2014/main" id="{E19A3C07-7176-892C-4253-414BF83EAF0A}"/>
              </a:ext>
            </a:extLst>
          </p:cNvPr>
          <p:cNvSpPr/>
          <p:nvPr/>
        </p:nvSpPr>
        <p:spPr>
          <a:xfrm>
            <a:off x="6495060" y="3505269"/>
            <a:ext cx="2253157" cy="848475"/>
          </a:xfrm>
          <a:prstGeom prst="wedgeRoundRectCallout">
            <a:avLst>
              <a:gd name="adj1" fmla="val 8466"/>
              <a:gd name="adj2" fmla="val -12296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433DCB2-0640-0BFB-6B41-BCE698726950}"/>
              </a:ext>
            </a:extLst>
          </p:cNvPr>
          <p:cNvSpPr txBox="1"/>
          <p:nvPr/>
        </p:nvSpPr>
        <p:spPr>
          <a:xfrm>
            <a:off x="6517922" y="3505269"/>
            <a:ext cx="215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alatino Linotype" panose="02040502050505030304" pitchFamily="18" charset="0"/>
              </a:rPr>
              <a:t>Mass eigenstate not purely sterile, can have any mass</a:t>
            </a:r>
          </a:p>
        </p:txBody>
      </p:sp>
    </p:spTree>
    <p:extLst>
      <p:ext uri="{BB962C8B-B14F-4D97-AF65-F5344CB8AC3E}">
        <p14:creationId xmlns:p14="http://schemas.microsoft.com/office/powerpoint/2010/main" val="4058291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50</a:t>
            </a:fld>
            <a:endParaRPr lang="cs-CZ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27534"/>
            <a:ext cx="3651086" cy="1532012"/>
          </a:xfrm>
          <a:prstGeom prst="rect">
            <a:avLst/>
          </a:prstGeom>
        </p:spPr>
      </p:pic>
      <p:sp>
        <p:nvSpPr>
          <p:cNvPr id="34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2" y="843558"/>
            <a:ext cx="5472608" cy="2592288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Backscattering of electrons at rear wall changes spectral </a:t>
            </a:r>
            <a:r>
              <a:rPr lang="en-US" sz="1600" dirty="0"/>
              <a:t>shape → limits sensitivity considerably</a:t>
            </a:r>
            <a:endParaRPr lang="en-US" sz="1600" dirty="0">
              <a:latin typeface="Palatino Linotype" panose="02040502050505030304" pitchFamily="18" charset="0"/>
            </a:endParaRPr>
          </a:p>
          <a:p>
            <a:pPr>
              <a:buClr>
                <a:schemeClr val="tx1"/>
              </a:buClr>
            </a:pPr>
            <a:r>
              <a:rPr lang="en-US" sz="1600" i="1" dirty="0">
                <a:solidFill>
                  <a:srgbClr val="0035A0"/>
                </a:solidFill>
              </a:rPr>
              <a:t>Possible solutions</a:t>
            </a:r>
            <a:r>
              <a:rPr lang="en-US" sz="1600" dirty="0"/>
              <a:t>:</a:t>
            </a:r>
          </a:p>
          <a:p>
            <a:pPr lvl="1"/>
            <a:r>
              <a:rPr lang="en-US" sz="1500" dirty="0"/>
              <a:t>Change rear wall material, e.g. Au → Be</a:t>
            </a:r>
          </a:p>
          <a:p>
            <a:pPr lvl="1"/>
            <a:r>
              <a:rPr lang="en-US" sz="1500" dirty="0"/>
              <a:t>Block electrons from rear wall with blocking potential, e.g. -20 kV potential</a:t>
            </a:r>
          </a:p>
          <a:p>
            <a:pPr lvl="1"/>
            <a:r>
              <a:rPr lang="en-US" sz="1500" dirty="0"/>
              <a:t>Positive rear wall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83568" y="3064414"/>
            <a:ext cx="1512168" cy="171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7" name="Gerade Verbindung mit Pfeil 36"/>
          <p:cNvCxnSpPr/>
          <p:nvPr/>
        </p:nvCxnSpPr>
        <p:spPr>
          <a:xfrm flipH="1" flipV="1">
            <a:off x="1907704" y="4099666"/>
            <a:ext cx="288032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3"/>
          <p:cNvSpPr txBox="1"/>
          <p:nvPr/>
        </p:nvSpPr>
        <p:spPr>
          <a:xfrm>
            <a:off x="2128294" y="4252622"/>
            <a:ext cx="34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e</a:t>
            </a:r>
          </a:p>
        </p:txBody>
      </p:sp>
      <p:cxnSp>
        <p:nvCxnSpPr>
          <p:cNvPr id="39" name="Gerade Verbindung mit Pfeil 38"/>
          <p:cNvCxnSpPr/>
          <p:nvPr/>
        </p:nvCxnSpPr>
        <p:spPr>
          <a:xfrm flipV="1">
            <a:off x="1933047" y="3811634"/>
            <a:ext cx="478713" cy="24358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lh4.googleusercontent.com/j6XByEbNcHZF7wF6E7drvXYoAsLZSH8EN_SM4tjDrnsfAEIqrp_fOfUzti8kllVLhF1A2FvoaphP1bjjf68bsSjW4CizJ0UNk4o9IibS0Ueg0seKTYLLhMc9pEtv0GKVnsxmuwrriJc2081U2WcXGIXqGQ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71" y="2923184"/>
            <a:ext cx="5197152" cy="10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4"/>
          <p:cNvSpPr txBox="1">
            <a:spLocks/>
          </p:cNvSpPr>
          <p:nvPr/>
        </p:nvSpPr>
        <p:spPr>
          <a:xfrm>
            <a:off x="179512" y="133971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solidFill>
                  <a:srgbClr val="0070C0"/>
                </a:solidFill>
              </a:rPr>
              <a:t>Rear wall</a:t>
            </a:r>
            <a:endParaRPr lang="en-US" sz="3200" b="0" dirty="0"/>
          </a:p>
        </p:txBody>
      </p:sp>
      <p:pic>
        <p:nvPicPr>
          <p:cNvPr id="18" name="Inhaltsplatzhalter 4"/>
          <p:cNvPicPr>
            <a:picLocks noChangeAspect="1"/>
          </p:cNvPicPr>
          <p:nvPr/>
        </p:nvPicPr>
        <p:blipFill rotWithShape="1">
          <a:blip r:embed="rId6"/>
          <a:srcRect l="17579" t="77690" r="36749"/>
          <a:stretch/>
        </p:blipFill>
        <p:spPr>
          <a:xfrm>
            <a:off x="4067944" y="3949328"/>
            <a:ext cx="4269226" cy="11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01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51</a:t>
            </a:fld>
            <a:endParaRPr lang="cs-CZ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27534"/>
            <a:ext cx="3651086" cy="1532012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2" y="843558"/>
            <a:ext cx="5472608" cy="259228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Palatino Linotype" panose="02040502050505030304" pitchFamily="18" charset="0"/>
              </a:rPr>
              <a:t>Maximum allowed detector rate (100 </a:t>
            </a:r>
            <a:r>
              <a:rPr lang="en-US" sz="1800" dirty="0" err="1"/>
              <a:t>k</a:t>
            </a:r>
            <a:r>
              <a:rPr lang="en-US" sz="1800" dirty="0" err="1">
                <a:latin typeface="Palatino Linotype" panose="02040502050505030304" pitchFamily="18" charset="0"/>
              </a:rPr>
              <a:t>cps</a:t>
            </a:r>
            <a:r>
              <a:rPr lang="en-US" sz="1800" dirty="0">
                <a:latin typeface="Palatino Linotype" panose="02040502050505030304" pitchFamily="18" charset="0"/>
              </a:rPr>
              <a:t>/px):</a:t>
            </a:r>
          </a:p>
          <a:p>
            <a:pPr lvl="1"/>
            <a:r>
              <a:rPr lang="en-US" sz="1600" dirty="0"/>
              <a:t>defines column density for selected mass range </a:t>
            </a:r>
          </a:p>
          <a:p>
            <a:pPr lvl="1"/>
            <a:r>
              <a:rPr lang="en-US" sz="1600" dirty="0"/>
              <a:t>d</a:t>
            </a:r>
            <a:r>
              <a:rPr lang="en-US" sz="1600" dirty="0">
                <a:latin typeface="Palatino Linotype" panose="02040502050505030304" pitchFamily="18" charset="0"/>
              </a:rPr>
              <a:t>efines retarding potential</a:t>
            </a:r>
          </a:p>
          <a:p>
            <a:pPr>
              <a:buClr>
                <a:schemeClr val="tx1"/>
              </a:buClr>
            </a:pPr>
            <a:r>
              <a:rPr lang="en-US" sz="1800" i="1" dirty="0">
                <a:solidFill>
                  <a:srgbClr val="0035A0"/>
                </a:solidFill>
                <a:latin typeface="Palatino Linotype" panose="02040502050505030304" pitchFamily="18" charset="0"/>
              </a:rPr>
              <a:t>Possible solution</a:t>
            </a:r>
            <a:r>
              <a:rPr lang="en-US" sz="1800" dirty="0">
                <a:latin typeface="Palatino Linotype" panose="02040502050505030304" pitchFamily="18" charset="0"/>
              </a:rPr>
              <a:t>:</a:t>
            </a:r>
          </a:p>
          <a:p>
            <a:pPr lvl="1"/>
            <a:r>
              <a:rPr lang="en-US" sz="1600" dirty="0"/>
              <a:t>Adjust column density to smaller value</a:t>
            </a:r>
            <a:endParaRPr lang="en-US" sz="1600" dirty="0">
              <a:latin typeface="Palatino Linotype" panose="02040502050505030304" pitchFamily="18" charset="0"/>
            </a:endParaRPr>
          </a:p>
          <a:p>
            <a:endParaRPr lang="en-US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6353142" y="4401586"/>
            <a:ext cx="26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Palatino Linotype" panose="02040502050505030304" pitchFamily="18" charset="0"/>
              </a:rPr>
              <a:t>p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84268" y="4320443"/>
            <a:ext cx="261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Palatino Linotype" panose="02040502050505030304" pitchFamily="18" charset="0"/>
              </a:rPr>
              <a:t>n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4941603" y="2971211"/>
            <a:ext cx="0" cy="174415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797587" y="4582099"/>
            <a:ext cx="2531199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ihandform 18"/>
          <p:cNvSpPr/>
          <p:nvPr/>
        </p:nvSpPr>
        <p:spPr>
          <a:xfrm>
            <a:off x="5041035" y="3260193"/>
            <a:ext cx="1821180" cy="1291828"/>
          </a:xfrm>
          <a:custGeom>
            <a:avLst/>
            <a:gdLst>
              <a:gd name="connsiteX0" fmla="*/ 0 w 1821180"/>
              <a:gd name="connsiteY0" fmla="*/ 415528 h 1291828"/>
              <a:gd name="connsiteX1" fmla="*/ 327660 w 1821180"/>
              <a:gd name="connsiteY1" fmla="*/ 26908 h 1291828"/>
              <a:gd name="connsiteX2" fmla="*/ 960120 w 1821180"/>
              <a:gd name="connsiteY2" fmla="*/ 1078468 h 1291828"/>
              <a:gd name="connsiteX3" fmla="*/ 1821180 w 1821180"/>
              <a:gd name="connsiteY3" fmla="*/ 1291828 h 129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1180" h="1291828">
                <a:moveTo>
                  <a:pt x="0" y="415528"/>
                </a:moveTo>
                <a:cubicBezTo>
                  <a:pt x="83820" y="165973"/>
                  <a:pt x="167640" y="-83582"/>
                  <a:pt x="327660" y="26908"/>
                </a:cubicBezTo>
                <a:cubicBezTo>
                  <a:pt x="487680" y="137398"/>
                  <a:pt x="711200" y="867648"/>
                  <a:pt x="960120" y="1078468"/>
                </a:cubicBezTo>
                <a:cubicBezTo>
                  <a:pt x="1209040" y="1289288"/>
                  <a:pt x="1515110" y="1290558"/>
                  <a:pt x="1821180" y="1291828"/>
                </a:cubicBezTo>
              </a:path>
            </a:pathLst>
          </a:custGeom>
          <a:noFill/>
          <a:ln w="28575">
            <a:solidFill>
              <a:srgbClr val="0C6B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6177844" y="4568672"/>
            <a:ext cx="1286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Electron energy</a:t>
            </a: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4364945" y="3037592"/>
            <a:ext cx="777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 Linotype" panose="02040502050505030304" pitchFamily="18" charset="0"/>
              </a:rPr>
              <a:t>Counts</a:t>
            </a:r>
          </a:p>
        </p:txBody>
      </p:sp>
      <p:cxnSp>
        <p:nvCxnSpPr>
          <p:cNvPr id="27" name="Gerader Verbinder 26"/>
          <p:cNvCxnSpPr/>
          <p:nvPr/>
        </p:nvCxnSpPr>
        <p:spPr>
          <a:xfrm>
            <a:off x="5905131" y="3980273"/>
            <a:ext cx="0" cy="6018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5185051" y="3044169"/>
            <a:ext cx="0" cy="1537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5185051" y="304416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5905131" y="3980273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545091" y="2748242"/>
            <a:ext cx="187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Low </a:t>
            </a:r>
            <a:r>
              <a:rPr lang="en-US" sz="1100" dirty="0">
                <a:solidFill>
                  <a:srgbClr val="00B050"/>
                </a:solidFill>
                <a:latin typeface="Palatino Linotype" panose="02040502050505030304" pitchFamily="18" charset="0"/>
              </a:rPr>
              <a:t>retarding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High </a:t>
            </a:r>
            <a:r>
              <a:rPr lang="en-US" sz="1100" dirty="0">
                <a:solidFill>
                  <a:srgbClr val="C00000"/>
                </a:solidFill>
                <a:latin typeface="Palatino Linotype" panose="02040502050505030304" pitchFamily="18" charset="0"/>
              </a:rPr>
              <a:t>mass range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Shorter meas. time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6265171" y="3680191"/>
            <a:ext cx="187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High </a:t>
            </a:r>
            <a:r>
              <a:rPr lang="en-US" sz="1100" dirty="0">
                <a:solidFill>
                  <a:srgbClr val="00B050"/>
                </a:solidFill>
                <a:latin typeface="Palatino Linotype" panose="02040502050505030304" pitchFamily="18" charset="0"/>
              </a:rPr>
              <a:t>retarding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Low </a:t>
            </a:r>
            <a:r>
              <a:rPr lang="en-US" sz="1100" dirty="0">
                <a:solidFill>
                  <a:srgbClr val="C00000"/>
                </a:solidFill>
                <a:latin typeface="Palatino Linotype" panose="02040502050505030304" pitchFamily="18" charset="0"/>
              </a:rPr>
              <a:t>mass range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Longer meas. time</a:t>
            </a:r>
          </a:p>
        </p:txBody>
      </p:sp>
      <p:pic>
        <p:nvPicPr>
          <p:cNvPr id="1026" name="Picture 2" descr="https://lh6.googleusercontent.com/iNrDZHo8ZKB7lDOGmxoS750xlHZRmTqSYfYubiERrhQi9xRO0UVGLmn58tMODmWTlWW0NTRSK-s0mXQUgmHHgPEpkgk3ExAr1aJ8hUpBLxZSCSTQ9trVZkSI9aPEe5K6XwgFfnUosapCOitpSlVQ7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39" y="2748242"/>
            <a:ext cx="3253404" cy="21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el 4"/>
          <p:cNvSpPr txBox="1">
            <a:spLocks/>
          </p:cNvSpPr>
          <p:nvPr/>
        </p:nvSpPr>
        <p:spPr>
          <a:xfrm>
            <a:off x="179512" y="133971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solidFill>
                  <a:srgbClr val="0070C0"/>
                </a:solidFill>
              </a:rPr>
              <a:t>Source section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356515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52</a:t>
            </a:fld>
            <a:endParaRPr lang="cs-CZ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27534"/>
            <a:ext cx="3651086" cy="1532012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2" y="1059582"/>
            <a:ext cx="4690136" cy="30963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1800" dirty="0">
                <a:solidFill>
                  <a:srgbClr val="0035A0"/>
                </a:solidFill>
                <a:latin typeface="Palatino Linotype" panose="02040502050505030304" pitchFamily="18" charset="0"/>
              </a:rPr>
              <a:t>Adiabatic transport </a:t>
            </a:r>
            <a:r>
              <a:rPr lang="en-US" sz="1800" dirty="0">
                <a:latin typeface="Palatino Linotype" panose="02040502050505030304" pitchFamily="18" charset="0"/>
              </a:rPr>
              <a:t>needs to be assured</a:t>
            </a:r>
          </a:p>
          <a:p>
            <a:r>
              <a:rPr lang="en-US" sz="1800" dirty="0"/>
              <a:t>Non-</a:t>
            </a:r>
            <a:r>
              <a:rPr lang="en-US" sz="1800" dirty="0" err="1"/>
              <a:t>adiabaticity</a:t>
            </a:r>
            <a:r>
              <a:rPr lang="en-US" sz="1800" dirty="0"/>
              <a:t>:</a:t>
            </a:r>
          </a:p>
          <a:p>
            <a:pPr lvl="1"/>
            <a:r>
              <a:rPr lang="en-US" sz="1400" dirty="0">
                <a:latin typeface="Palatino Linotype" panose="02040502050505030304" pitchFamily="18" charset="0"/>
              </a:rPr>
              <a:t>Chaotic transmission in spectrometer due to high </a:t>
            </a:r>
            <a:r>
              <a:rPr lang="en-US" sz="1400" i="1" dirty="0">
                <a:latin typeface="Palatino Linotype" panose="02040502050505030304" pitchFamily="18" charset="0"/>
              </a:rPr>
              <a:t>E</a:t>
            </a:r>
            <a:r>
              <a:rPr lang="en-US" sz="1400" dirty="0">
                <a:latin typeface="Palatino Linotype" panose="02040502050505030304" pitchFamily="18" charset="0"/>
              </a:rPr>
              <a:t> and </a:t>
            </a:r>
            <a:r>
              <a:rPr lang="en-US" sz="1400" i="1" dirty="0">
                <a:latin typeface="Palatino Linotype" panose="02040502050505030304" pitchFamily="18" charset="0"/>
              </a:rPr>
              <a:t>B</a:t>
            </a:r>
            <a:r>
              <a:rPr lang="en-US" sz="1400" dirty="0">
                <a:latin typeface="Palatino Linotype" panose="02040502050505030304" pitchFamily="18" charset="0"/>
              </a:rPr>
              <a:t> field gradients</a:t>
            </a:r>
          </a:p>
          <a:p>
            <a:pPr lvl="1"/>
            <a:r>
              <a:rPr lang="en-US" sz="1400" dirty="0"/>
              <a:t>Energy-dependent transmission loss / gain</a:t>
            </a:r>
            <a:endParaRPr lang="en-US" sz="14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179512" y="133971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solidFill>
                  <a:srgbClr val="0070C0"/>
                </a:solidFill>
              </a:rPr>
              <a:t>Transport section</a:t>
            </a:r>
            <a:endParaRPr lang="en-US" sz="3200" b="0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221F99E-A32F-5365-E2CD-1AC35259F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898" y="2268876"/>
            <a:ext cx="3924433" cy="2485628"/>
          </a:xfrm>
          <a:prstGeom prst="rect">
            <a:avLst/>
          </a:prstGeom>
        </p:spPr>
      </p:pic>
      <p:cxnSp>
        <p:nvCxnSpPr>
          <p:cNvPr id="29" name="Straight Arrow Connector 23">
            <a:extLst>
              <a:ext uri="{FF2B5EF4-FFF2-40B4-BE49-F238E27FC236}">
                <a16:creationId xmlns:a16="http://schemas.microsoft.com/office/drawing/2014/main" id="{0C3171BD-B4DE-06EB-32F1-0F481AD665A1}"/>
              </a:ext>
            </a:extLst>
          </p:cNvPr>
          <p:cNvCxnSpPr>
            <a:cxnSpLocks/>
          </p:cNvCxnSpPr>
          <p:nvPr/>
        </p:nvCxnSpPr>
        <p:spPr>
          <a:xfrm flipV="1">
            <a:off x="7405887" y="3129650"/>
            <a:ext cx="555838" cy="347510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12">
            <a:extLst>
              <a:ext uri="{FF2B5EF4-FFF2-40B4-BE49-F238E27FC236}">
                <a16:creationId xmlns:a16="http://schemas.microsoft.com/office/drawing/2014/main" id="{515C773F-56E7-21EF-4308-708F761CEE07}"/>
              </a:ext>
            </a:extLst>
          </p:cNvPr>
          <p:cNvSpPr txBox="1"/>
          <p:nvPr/>
        </p:nvSpPr>
        <p:spPr>
          <a:xfrm>
            <a:off x="5940152" y="3221930"/>
            <a:ext cx="150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With existing coils / currents</a:t>
            </a:r>
          </a:p>
        </p:txBody>
      </p:sp>
    </p:spTree>
    <p:extLst>
      <p:ext uri="{BB962C8B-B14F-4D97-AF65-F5344CB8AC3E}">
        <p14:creationId xmlns:p14="http://schemas.microsoft.com/office/powerpoint/2010/main" val="1532807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8BD55D-368B-763C-6FD6-DA0156C1853A}"/>
              </a:ext>
            </a:extLst>
          </p:cNvPr>
          <p:cNvGrpSpPr/>
          <p:nvPr/>
        </p:nvGrpSpPr>
        <p:grpSpPr>
          <a:xfrm>
            <a:off x="3491880" y="2580237"/>
            <a:ext cx="5385550" cy="2703222"/>
            <a:chOff x="4487796" y="1516251"/>
            <a:chExt cx="7705703" cy="386779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E8EB2F1E-4F2F-94D1-5A7A-E3855CFC1EB1}"/>
                </a:ext>
              </a:extLst>
            </p:cNvPr>
            <p:cNvGrpSpPr/>
            <p:nvPr/>
          </p:nvGrpSpPr>
          <p:grpSpPr>
            <a:xfrm>
              <a:off x="4487796" y="1834399"/>
              <a:ext cx="7359034" cy="3549651"/>
              <a:chOff x="981455" y="1759732"/>
              <a:chExt cx="10229090" cy="4934032"/>
            </a:xfrm>
          </p:grpSpPr>
          <p:pic>
            <p:nvPicPr>
              <p:cNvPr id="7" name="Grafik 6" descr="Ein Bild, das Panorama, Nacht enthält.&#10;&#10;Automatisch generierte Beschreibung">
                <a:extLst>
                  <a:ext uri="{FF2B5EF4-FFF2-40B4-BE49-F238E27FC236}">
                    <a16:creationId xmlns:a16="http://schemas.microsoft.com/office/drawing/2014/main" id="{FD2D6B47-08F3-F141-F7E7-72D233F5F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00" r="2115"/>
              <a:stretch/>
            </p:blipFill>
            <p:spPr>
              <a:xfrm>
                <a:off x="1552280" y="1759732"/>
                <a:ext cx="9087440" cy="4934032"/>
              </a:xfrm>
              <a:prstGeom prst="rect">
                <a:avLst/>
              </a:prstGeom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59DDC3C0-F682-9A7B-A868-B910B19F9956}"/>
                  </a:ext>
                </a:extLst>
              </p:cNvPr>
              <p:cNvSpPr/>
              <p:nvPr/>
            </p:nvSpPr>
            <p:spPr>
              <a:xfrm>
                <a:off x="981455" y="3416289"/>
                <a:ext cx="10208161" cy="2147228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 dirty="0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A43936D1-6123-97DA-CAF6-2A0ED26A7A1F}"/>
                  </a:ext>
                </a:extLst>
              </p:cNvPr>
              <p:cNvSpPr/>
              <p:nvPr/>
            </p:nvSpPr>
            <p:spPr>
              <a:xfrm>
                <a:off x="981455" y="2542544"/>
                <a:ext cx="10229090" cy="873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white"/>
                  </a:solidFill>
                  <a:latin typeface="Calibri Light"/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F2E3F6A-43E3-9A90-D173-04F8D4311914}"/>
                </a:ext>
              </a:extLst>
            </p:cNvPr>
            <p:cNvGrpSpPr/>
            <p:nvPr/>
          </p:nvGrpSpPr>
          <p:grpSpPr>
            <a:xfrm>
              <a:off x="5586408" y="1930953"/>
              <a:ext cx="6607091" cy="1258044"/>
              <a:chOff x="2626459" y="1854768"/>
              <a:chExt cx="8315359" cy="1653257"/>
            </a:xfrm>
          </p:grpSpPr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2B7466DF-CADF-F816-83C7-514A1E10B4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65428" y="3480870"/>
                <a:ext cx="570321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01BB7D98-1374-E3A8-91F3-C30DC5786BF5}"/>
                  </a:ext>
                </a:extLst>
              </p:cNvPr>
              <p:cNvSpPr/>
              <p:nvPr/>
            </p:nvSpPr>
            <p:spPr>
              <a:xfrm>
                <a:off x="8968645" y="1855799"/>
                <a:ext cx="643201" cy="1625072"/>
              </a:xfrm>
              <a:custGeom>
                <a:avLst/>
                <a:gdLst>
                  <a:gd name="connsiteX0" fmla="*/ 0 w 1123950"/>
                  <a:gd name="connsiteY0" fmla="*/ 1168498 h 1168498"/>
                  <a:gd name="connsiteX1" fmla="*/ 361950 w 1123950"/>
                  <a:gd name="connsiteY1" fmla="*/ 870048 h 1168498"/>
                  <a:gd name="connsiteX2" fmla="*/ 622300 w 1123950"/>
                  <a:gd name="connsiteY2" fmla="*/ 98 h 1168498"/>
                  <a:gd name="connsiteX3" fmla="*/ 831850 w 1123950"/>
                  <a:gd name="connsiteY3" fmla="*/ 927198 h 1168498"/>
                  <a:gd name="connsiteX4" fmla="*/ 1123950 w 1123950"/>
                  <a:gd name="connsiteY4" fmla="*/ 1149448 h 1168498"/>
                  <a:gd name="connsiteX5" fmla="*/ 1123950 w 1123950"/>
                  <a:gd name="connsiteY5" fmla="*/ 1149448 h 1168498"/>
                  <a:gd name="connsiteX6" fmla="*/ 1123950 w 1123950"/>
                  <a:gd name="connsiteY6" fmla="*/ 1149448 h 116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50" h="1168498">
                    <a:moveTo>
                      <a:pt x="0" y="1168498"/>
                    </a:moveTo>
                    <a:cubicBezTo>
                      <a:pt x="129116" y="1116639"/>
                      <a:pt x="258233" y="1064781"/>
                      <a:pt x="361950" y="870048"/>
                    </a:cubicBezTo>
                    <a:cubicBezTo>
                      <a:pt x="465667" y="675315"/>
                      <a:pt x="543983" y="-9427"/>
                      <a:pt x="622300" y="98"/>
                    </a:cubicBezTo>
                    <a:cubicBezTo>
                      <a:pt x="700617" y="9623"/>
                      <a:pt x="748242" y="735640"/>
                      <a:pt x="831850" y="927198"/>
                    </a:cubicBezTo>
                    <a:cubicBezTo>
                      <a:pt x="915458" y="1118756"/>
                      <a:pt x="1123950" y="1149448"/>
                      <a:pt x="1123950" y="1149448"/>
                    </a:cubicBezTo>
                    <a:lnTo>
                      <a:pt x="1123950" y="1149448"/>
                    </a:lnTo>
                    <a:lnTo>
                      <a:pt x="1123950" y="1149448"/>
                    </a:ln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458D297A-42A2-5B7C-9CEC-9117447A5DC1}"/>
                  </a:ext>
                </a:extLst>
              </p:cNvPr>
              <p:cNvSpPr/>
              <p:nvPr/>
            </p:nvSpPr>
            <p:spPr>
              <a:xfrm>
                <a:off x="2626459" y="2244691"/>
                <a:ext cx="643201" cy="1263334"/>
              </a:xfrm>
              <a:custGeom>
                <a:avLst/>
                <a:gdLst>
                  <a:gd name="connsiteX0" fmla="*/ 0 w 1123950"/>
                  <a:gd name="connsiteY0" fmla="*/ 1168498 h 1168498"/>
                  <a:gd name="connsiteX1" fmla="*/ 361950 w 1123950"/>
                  <a:gd name="connsiteY1" fmla="*/ 870048 h 1168498"/>
                  <a:gd name="connsiteX2" fmla="*/ 622300 w 1123950"/>
                  <a:gd name="connsiteY2" fmla="*/ 98 h 1168498"/>
                  <a:gd name="connsiteX3" fmla="*/ 831850 w 1123950"/>
                  <a:gd name="connsiteY3" fmla="*/ 927198 h 1168498"/>
                  <a:gd name="connsiteX4" fmla="*/ 1123950 w 1123950"/>
                  <a:gd name="connsiteY4" fmla="*/ 1149448 h 1168498"/>
                  <a:gd name="connsiteX5" fmla="*/ 1123950 w 1123950"/>
                  <a:gd name="connsiteY5" fmla="*/ 1149448 h 1168498"/>
                  <a:gd name="connsiteX6" fmla="*/ 1123950 w 1123950"/>
                  <a:gd name="connsiteY6" fmla="*/ 1149448 h 116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3950" h="1168498">
                    <a:moveTo>
                      <a:pt x="0" y="1168498"/>
                    </a:moveTo>
                    <a:cubicBezTo>
                      <a:pt x="129116" y="1116639"/>
                      <a:pt x="258233" y="1064781"/>
                      <a:pt x="361950" y="870048"/>
                    </a:cubicBezTo>
                    <a:cubicBezTo>
                      <a:pt x="465667" y="675315"/>
                      <a:pt x="543983" y="-9427"/>
                      <a:pt x="622300" y="98"/>
                    </a:cubicBezTo>
                    <a:cubicBezTo>
                      <a:pt x="700617" y="9623"/>
                      <a:pt x="748242" y="735640"/>
                      <a:pt x="831850" y="927198"/>
                    </a:cubicBezTo>
                    <a:cubicBezTo>
                      <a:pt x="915458" y="1118756"/>
                      <a:pt x="1123950" y="1149448"/>
                      <a:pt x="1123950" y="1149448"/>
                    </a:cubicBezTo>
                    <a:lnTo>
                      <a:pt x="1123950" y="1149448"/>
                    </a:lnTo>
                    <a:lnTo>
                      <a:pt x="1123950" y="1149448"/>
                    </a:ln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>
                  <a:solidFill>
                    <a:prstClr val="black"/>
                  </a:solidFill>
                  <a:latin typeface="Calibri Ligh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3A09B150-E832-A102-8A0C-D2A8DEA7B9BD}"/>
                      </a:ext>
                    </a:extLst>
                  </p:cNvPr>
                  <p:cNvSpPr txBox="1"/>
                  <p:nvPr/>
                </p:nvSpPr>
                <p:spPr>
                  <a:xfrm>
                    <a:off x="3241839" y="2382737"/>
                    <a:ext cx="1991642" cy="405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914126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PS</m:t>
                              </m:r>
                              <m:r>
                                <a:rPr lang="de-DE" sz="14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=4.05 </m:t>
                          </m:r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alibri Light"/>
                    </a:endParaRPr>
                  </a:p>
                </p:txBody>
              </p:sp>
            </mc:Choice>
            <mc:Fallback xmlns=""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3A09B150-E832-A102-8A0C-D2A8DEA7B9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1839" y="2382737"/>
                    <a:ext cx="1991642" cy="4050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315" r="-3315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1F6FD60C-1B47-AD42-4E01-13BC03715A1A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2982582" y="2244797"/>
                <a:ext cx="6819459" cy="12987"/>
              </a:xfrm>
              <a:prstGeom prst="line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2E9A9B36-1B6E-7BE1-1339-B82675385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9926" y="1854768"/>
                <a:ext cx="417555" cy="0"/>
              </a:xfrm>
              <a:prstGeom prst="line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Geschweifte Klammer rechts 17">
                <a:extLst>
                  <a:ext uri="{FF2B5EF4-FFF2-40B4-BE49-F238E27FC236}">
                    <a16:creationId xmlns:a16="http://schemas.microsoft.com/office/drawing/2014/main" id="{77241D50-B6A9-0E2B-60BB-55AE2EA15F26}"/>
                  </a:ext>
                </a:extLst>
              </p:cNvPr>
              <p:cNvSpPr/>
              <p:nvPr/>
            </p:nvSpPr>
            <p:spPr>
              <a:xfrm>
                <a:off x="9801302" y="1870141"/>
                <a:ext cx="228791" cy="388892"/>
              </a:xfrm>
              <a:prstGeom prst="rightBrace">
                <a:avLst/>
              </a:prstGeom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126"/>
                <a:endParaRPr lang="en-US" sz="1799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feld 18">
                    <a:extLst>
                      <a:ext uri="{FF2B5EF4-FFF2-40B4-BE49-F238E27FC236}">
                        <a16:creationId xmlns:a16="http://schemas.microsoft.com/office/drawing/2014/main" id="{92D0282C-7906-A1D9-FCB8-406E2F5F2238}"/>
                      </a:ext>
                    </a:extLst>
                  </p:cNvPr>
                  <p:cNvSpPr txBox="1"/>
                  <p:nvPr/>
                </p:nvSpPr>
                <p:spPr>
                  <a:xfrm>
                    <a:off x="10104702" y="1861437"/>
                    <a:ext cx="837116" cy="4050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914126"/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a14:m>
                    <a:r>
                      <a:rPr lang="de-DE" sz="14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a:t>&lt;0</a:t>
                    </a:r>
                  </a:p>
                </p:txBody>
              </p:sp>
            </mc:Choice>
            <mc:Fallback xmlns="">
              <p:sp>
                <p:nvSpPr>
                  <p:cNvPr id="19" name="Textfeld 18">
                    <a:extLst>
                      <a:ext uri="{FF2B5EF4-FFF2-40B4-BE49-F238E27FC236}">
                        <a16:creationId xmlns:a16="http://schemas.microsoft.com/office/drawing/2014/main" id="{92D0282C-7906-A1D9-FCB8-406E2F5F22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04702" y="1861437"/>
                    <a:ext cx="837116" cy="405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158" t="-27778" r="-23684" b="-4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5A02EAC2-2122-C058-692D-9252B5ED4EFE}"/>
                      </a:ext>
                    </a:extLst>
                  </p:cNvPr>
                  <p:cNvSpPr txBox="1"/>
                  <p:nvPr/>
                </p:nvSpPr>
                <p:spPr>
                  <a:xfrm>
                    <a:off x="7050194" y="2346688"/>
                    <a:ext cx="2032054" cy="4411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914126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pinch</m:t>
                              </m:r>
                            </m:sub>
                          </m:sSub>
                          <m:r>
                            <a:rPr lang="de-DE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=4.2 </m:t>
                          </m:r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oMath>
                      </m:oMathPara>
                    </a14:m>
                    <a:endParaRPr lang="en-US" sz="1400" dirty="0">
                      <a:solidFill>
                        <a:srgbClr val="0070C0"/>
                      </a:solidFill>
                      <a:latin typeface="Calibri Light"/>
                    </a:endParaRPr>
                  </a:p>
                </p:txBody>
              </p:sp>
            </mc:Choice>
            <mc:Fallback xmlns="">
              <p:sp>
                <p:nvSpPr>
                  <p:cNvPr id="20" name="Textfeld 19">
                    <a:extLst>
                      <a:ext uri="{FF2B5EF4-FFF2-40B4-BE49-F238E27FC236}">
                        <a16:creationId xmlns:a16="http://schemas.microsoft.com/office/drawing/2014/main" id="{5A02EAC2-2122-C058-692D-9252B5ED4E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0194" y="2346688"/>
                    <a:ext cx="2032054" cy="4411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243" r="-3243" b="-26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B04CDADE-DFA6-E148-7FB4-D694E81D495D}"/>
                </a:ext>
              </a:extLst>
            </p:cNvPr>
            <p:cNvSpPr/>
            <p:nvPr/>
          </p:nvSpPr>
          <p:spPr>
            <a:xfrm>
              <a:off x="5589944" y="1519743"/>
              <a:ext cx="511065" cy="1669254"/>
            </a:xfrm>
            <a:custGeom>
              <a:avLst/>
              <a:gdLst>
                <a:gd name="connsiteX0" fmla="*/ 0 w 1123950"/>
                <a:gd name="connsiteY0" fmla="*/ 1168498 h 1168498"/>
                <a:gd name="connsiteX1" fmla="*/ 361950 w 1123950"/>
                <a:gd name="connsiteY1" fmla="*/ 870048 h 1168498"/>
                <a:gd name="connsiteX2" fmla="*/ 622300 w 1123950"/>
                <a:gd name="connsiteY2" fmla="*/ 98 h 1168498"/>
                <a:gd name="connsiteX3" fmla="*/ 831850 w 1123950"/>
                <a:gd name="connsiteY3" fmla="*/ 927198 h 1168498"/>
                <a:gd name="connsiteX4" fmla="*/ 1123950 w 1123950"/>
                <a:gd name="connsiteY4" fmla="*/ 1149448 h 1168498"/>
                <a:gd name="connsiteX5" fmla="*/ 1123950 w 1123950"/>
                <a:gd name="connsiteY5" fmla="*/ 1149448 h 1168498"/>
                <a:gd name="connsiteX6" fmla="*/ 1123950 w 1123950"/>
                <a:gd name="connsiteY6" fmla="*/ 1149448 h 116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950" h="1168498">
                  <a:moveTo>
                    <a:pt x="0" y="1168498"/>
                  </a:moveTo>
                  <a:cubicBezTo>
                    <a:pt x="129116" y="1116639"/>
                    <a:pt x="258233" y="1064781"/>
                    <a:pt x="361950" y="870048"/>
                  </a:cubicBezTo>
                  <a:cubicBezTo>
                    <a:pt x="465667" y="675315"/>
                    <a:pt x="543983" y="-9427"/>
                    <a:pt x="622300" y="98"/>
                  </a:cubicBezTo>
                  <a:cubicBezTo>
                    <a:pt x="700617" y="9623"/>
                    <a:pt x="748242" y="735640"/>
                    <a:pt x="831850" y="927198"/>
                  </a:cubicBezTo>
                  <a:cubicBezTo>
                    <a:pt x="915458" y="1118756"/>
                    <a:pt x="1123950" y="1149448"/>
                    <a:pt x="1123950" y="1149448"/>
                  </a:cubicBezTo>
                  <a:lnTo>
                    <a:pt x="1123950" y="1149448"/>
                  </a:lnTo>
                  <a:lnTo>
                    <a:pt x="1123950" y="1149448"/>
                  </a:lnTo>
                </a:path>
              </a:pathLst>
            </a:custGeom>
            <a:ln w="38100">
              <a:solidFill>
                <a:srgbClr val="0070C0">
                  <a:alpha val="50196"/>
                </a:srgb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26"/>
              <a:endParaRPr lang="en-US" sz="1799">
                <a:solidFill>
                  <a:prstClr val="black"/>
                </a:solidFill>
                <a:latin typeface="Calibri Ligh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CBD7062B-CC4A-2CD3-F24D-313B2A55E24C}"/>
                    </a:ext>
                  </a:extLst>
                </p:cNvPr>
                <p:cNvSpPr txBox="1"/>
                <p:nvPr/>
              </p:nvSpPr>
              <p:spPr>
                <a:xfrm>
                  <a:off x="6071258" y="1584446"/>
                  <a:ext cx="1582488" cy="3082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126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rgbClr val="7FB7D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i="1">
                                <a:solidFill>
                                  <a:srgbClr val="7FB7D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srgbClr val="7FB7DF"/>
                                </a:solidFill>
                                <a:latin typeface="Cambria Math" panose="02040503050406030204" pitchFamily="18" charset="0"/>
                              </a:rPr>
                              <m:t>PS</m:t>
                            </m:r>
                            <m:r>
                              <a:rPr lang="de-DE" sz="1400">
                                <a:solidFill>
                                  <a:srgbClr val="7FB7D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1400" i="1">
                            <a:solidFill>
                              <a:srgbClr val="7FB7DF"/>
                            </a:solidFill>
                            <a:latin typeface="Cambria Math" panose="02040503050406030204" pitchFamily="18" charset="0"/>
                          </a:rPr>
                          <m:t>=4.55 </m:t>
                        </m:r>
                        <m:r>
                          <m:rPr>
                            <m:sty m:val="p"/>
                          </m:rPr>
                          <a:rPr lang="de-DE" sz="1400">
                            <a:solidFill>
                              <a:srgbClr val="7FB7DF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oMath>
                    </m:oMathPara>
                  </a14:m>
                  <a:endParaRPr lang="en-US" sz="1400" dirty="0">
                    <a:solidFill>
                      <a:srgbClr val="7FB7DF"/>
                    </a:solidFill>
                    <a:latin typeface="Calibri Light"/>
                  </a:endParaRPr>
                </a:p>
              </p:txBody>
            </p:sp>
          </mc:Choice>
          <mc:Fallback xmlns="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CBD7062B-CC4A-2CD3-F24D-313B2A55E2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1258" y="1584446"/>
                  <a:ext cx="1582488" cy="308260"/>
                </a:xfrm>
                <a:prstGeom prst="rect">
                  <a:avLst/>
                </a:prstGeom>
                <a:blipFill>
                  <a:blip r:embed="rId7"/>
                  <a:stretch>
                    <a:fillRect l="-3297" r="-2747"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14050D68-B700-0DF9-78E9-64985220C7B8}"/>
                </a:ext>
              </a:extLst>
            </p:cNvPr>
            <p:cNvCxnSpPr>
              <a:cxnSpLocks/>
            </p:cNvCxnSpPr>
            <p:nvPr/>
          </p:nvCxnSpPr>
          <p:spPr>
            <a:xfrm>
              <a:off x="5841940" y="1516251"/>
              <a:ext cx="5418502" cy="9882"/>
            </a:xfrm>
            <a:prstGeom prst="lin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Geschweifte Klammer rechts 23">
              <a:extLst>
                <a:ext uri="{FF2B5EF4-FFF2-40B4-BE49-F238E27FC236}">
                  <a16:creationId xmlns:a16="http://schemas.microsoft.com/office/drawing/2014/main" id="{9F3E5ED4-6E0E-46A1-1B0E-EBA331A79F19}"/>
                </a:ext>
              </a:extLst>
            </p:cNvPr>
            <p:cNvSpPr/>
            <p:nvPr/>
          </p:nvSpPr>
          <p:spPr>
            <a:xfrm>
              <a:off x="11287044" y="1517241"/>
              <a:ext cx="181790" cy="403828"/>
            </a:xfrm>
            <a:prstGeom prst="rightBrac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126"/>
              <a:endParaRPr lang="en-US" sz="1799" dirty="0">
                <a:solidFill>
                  <a:prstClr val="black"/>
                </a:solidFill>
                <a:latin typeface="Calibri Ligh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6683C6D3-B269-310F-9448-E9F707C568A4}"/>
                    </a:ext>
                  </a:extLst>
                </p:cNvPr>
                <p:cNvSpPr txBox="1"/>
                <p:nvPr/>
              </p:nvSpPr>
              <p:spPr>
                <a:xfrm>
                  <a:off x="11528355" y="1586756"/>
                  <a:ext cx="665142" cy="3082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126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>
                          <a:solidFill>
                            <a:srgbClr val="7FB7DF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sz="1400" i="1">
                          <a:solidFill>
                            <a:srgbClr val="7FB7DF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de-DE" sz="1400" i="1" dirty="0">
                      <a:solidFill>
                        <a:srgbClr val="7FB7DF"/>
                      </a:solidFill>
                      <a:latin typeface="Cambria Math" panose="02040503050406030204" pitchFamily="18" charset="0"/>
                    </a:rPr>
                    <a:t>&gt;0</a:t>
                  </a:r>
                </a:p>
              </p:txBody>
            </p:sp>
          </mc:Choice>
          <mc:Fallback xmlns="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6683C6D3-B269-310F-9448-E9F707C568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8355" y="1586756"/>
                  <a:ext cx="665142" cy="308260"/>
                </a:xfrm>
                <a:prstGeom prst="rect">
                  <a:avLst/>
                </a:prstGeom>
                <a:blipFill>
                  <a:blip r:embed="rId8"/>
                  <a:stretch>
                    <a:fillRect l="-13158" t="-27778" r="-23684" b="-4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53</a:t>
            </a:fld>
            <a:endParaRPr lang="cs-CZ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6" y="627534"/>
            <a:ext cx="3651086" cy="1532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79512" y="1059581"/>
                <a:ext cx="4690136" cy="3648673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1800" dirty="0">
                    <a:solidFill>
                      <a:srgbClr val="0035A0"/>
                    </a:solidFill>
                    <a:latin typeface="Palatino Linotype" panose="02040502050505030304" pitchFamily="18" charset="0"/>
                  </a:rPr>
                  <a:t>Adiabatic transport </a:t>
                </a:r>
                <a:r>
                  <a:rPr lang="en-US" sz="1800" dirty="0">
                    <a:latin typeface="Palatino Linotype" panose="02040502050505030304" pitchFamily="18" charset="0"/>
                  </a:rPr>
                  <a:t>needs to be assured</a:t>
                </a:r>
              </a:p>
              <a:p>
                <a:r>
                  <a:rPr lang="en-US" sz="1800" dirty="0"/>
                  <a:t>Non-</a:t>
                </a:r>
                <a:r>
                  <a:rPr lang="en-US" sz="1800" dirty="0" err="1"/>
                  <a:t>adiabaticity</a:t>
                </a:r>
                <a:r>
                  <a:rPr lang="en-US" sz="1800" dirty="0"/>
                  <a:t>:</a:t>
                </a:r>
              </a:p>
              <a:p>
                <a:pPr lvl="1"/>
                <a:r>
                  <a:rPr lang="en-US" sz="1400" dirty="0">
                    <a:latin typeface="Palatino Linotype" panose="02040502050505030304" pitchFamily="18" charset="0"/>
                  </a:rPr>
                  <a:t>Chaotic transmission in spectrometer due to high </a:t>
                </a:r>
                <a:r>
                  <a:rPr lang="en-US" sz="1400" i="1" dirty="0">
                    <a:latin typeface="Palatino Linotype" panose="02040502050505030304" pitchFamily="18" charset="0"/>
                  </a:rPr>
                  <a:t>E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and </a:t>
                </a:r>
                <a:r>
                  <a:rPr lang="en-US" sz="1400" i="1" dirty="0">
                    <a:latin typeface="Palatino Linotype" panose="02040502050505030304" pitchFamily="18" charset="0"/>
                  </a:rPr>
                  <a:t>B</a:t>
                </a:r>
                <a:r>
                  <a:rPr lang="en-US" sz="1400" dirty="0">
                    <a:latin typeface="Palatino Linotype" panose="02040502050505030304" pitchFamily="18" charset="0"/>
                  </a:rPr>
                  <a:t> field gradients</a:t>
                </a:r>
              </a:p>
              <a:p>
                <a:pPr lvl="1"/>
                <a:r>
                  <a:rPr lang="en-US" sz="1400" dirty="0"/>
                  <a:t>Energy-dependent transmission loss / gain</a:t>
                </a:r>
                <a:endParaRPr lang="en-US" sz="1400" dirty="0">
                  <a:latin typeface="Palatino Linotype" panose="02040502050505030304" pitchFamily="18" charset="0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800" i="1" dirty="0">
                    <a:solidFill>
                      <a:srgbClr val="0035A0"/>
                    </a:solidFill>
                    <a:latin typeface="Palatino Linotype" panose="02040502050505030304" pitchFamily="18" charset="0"/>
                  </a:rPr>
                  <a:t>Solution</a:t>
                </a:r>
                <a:r>
                  <a:rPr lang="en-US" sz="1800" dirty="0">
                    <a:latin typeface="Palatino Linotype" panose="02040502050505030304" pitchFamily="18" charset="0"/>
                  </a:rPr>
                  <a:t>:</a:t>
                </a:r>
              </a:p>
              <a:p>
                <a:pPr lvl="1"/>
                <a:r>
                  <a:rPr lang="en-US" sz="1600" dirty="0"/>
                  <a:t>Adjust </a:t>
                </a:r>
                <a:r>
                  <a:rPr lang="en-US" sz="1600" i="1" dirty="0"/>
                  <a:t>B</a:t>
                </a:r>
                <a:r>
                  <a:rPr lang="en-US" sz="1600" dirty="0"/>
                  <a:t> field settings (</a:t>
                </a:r>
                <a:r>
                  <a:rPr lang="en-US" sz="1600" i="1" dirty="0"/>
                  <a:t>B</a:t>
                </a:r>
                <a:r>
                  <a:rPr lang="en-US" sz="1600" baseline="-25000" dirty="0"/>
                  <a:t>max</a:t>
                </a:r>
                <a:r>
                  <a:rPr lang="en-US" sz="1600" dirty="0"/>
                  <a:t> on               source side)</a:t>
                </a:r>
              </a:p>
              <a:p>
                <a:pPr lvl="1"/>
                <a:r>
                  <a:rPr lang="en-US" sz="1600" dirty="0"/>
                  <a:t>No transmission loss for </a:t>
                </a:r>
              </a:p>
              <a:p>
                <a:pPr marL="457200" lvl="1" indent="0">
                  <a:buNone/>
                </a:pPr>
                <a:r>
                  <a:rPr lang="en-US" sz="1600" dirty="0">
                    <a:latin typeface="Palatino Linotype" panose="02040502050505030304" pitchFamily="18" charset="0"/>
                  </a:rPr>
                  <a:t>     sufficiently 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en-US" sz="1600" dirty="0"/>
              </a:p>
              <a:p>
                <a:pPr marL="457200" lvl="1" indent="0">
                  <a:buNone/>
                </a:pPr>
                <a:endParaRPr lang="en-US" sz="600" dirty="0">
                  <a:latin typeface="Palatino Linotype" panose="020405020505050303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pinch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6" name="Textplatzhalt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79512" y="1059581"/>
                <a:ext cx="4690136" cy="3648673"/>
              </a:xfrm>
              <a:blipFill>
                <a:blip r:embed="rId10"/>
                <a:stretch>
                  <a:fillRect l="-779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4"/>
          <p:cNvSpPr txBox="1">
            <a:spLocks/>
          </p:cNvSpPr>
          <p:nvPr/>
        </p:nvSpPr>
        <p:spPr>
          <a:xfrm>
            <a:off x="179512" y="133971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solidFill>
                  <a:srgbClr val="0070C0"/>
                </a:solidFill>
              </a:rPr>
              <a:t>Transport section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133450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54</a:t>
            </a:fld>
            <a:endParaRPr lang="cs-CZ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627534"/>
            <a:ext cx="3651086" cy="1532012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2" y="824602"/>
            <a:ext cx="4392488" cy="30963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1600" dirty="0">
                <a:solidFill>
                  <a:srgbClr val="0035A0"/>
                </a:solidFill>
              </a:rPr>
              <a:t>Replace current detector flange </a:t>
            </a:r>
            <a:r>
              <a:rPr lang="en-US" sz="1600" dirty="0"/>
              <a:t>with novel flange holding TRISTAN detector</a:t>
            </a:r>
          </a:p>
          <a:p>
            <a:r>
              <a:rPr lang="en-US" sz="1600" dirty="0"/>
              <a:t>Upgrade sealings to </a:t>
            </a:r>
            <a:r>
              <a:rPr lang="en-US" sz="1600" dirty="0">
                <a:solidFill>
                  <a:srgbClr val="0035A0"/>
                </a:solidFill>
              </a:rPr>
              <a:t>UHV</a:t>
            </a:r>
            <a:r>
              <a:rPr lang="en-US" sz="1600" dirty="0"/>
              <a:t> standard, add </a:t>
            </a:r>
            <a:r>
              <a:rPr lang="en-US" sz="1600" dirty="0">
                <a:solidFill>
                  <a:srgbClr val="0035A0"/>
                </a:solidFill>
              </a:rPr>
              <a:t>cooling</a:t>
            </a:r>
            <a:r>
              <a:rPr lang="en-US" sz="1600" dirty="0"/>
              <a:t> option</a:t>
            </a:r>
          </a:p>
          <a:p>
            <a:r>
              <a:rPr lang="en-US" sz="1600" dirty="0"/>
              <a:t>Chamber for </a:t>
            </a:r>
            <a:r>
              <a:rPr lang="en-US" sz="1600" dirty="0">
                <a:solidFill>
                  <a:srgbClr val="0035A0"/>
                </a:solidFill>
              </a:rPr>
              <a:t>~4000 connections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179512" y="133971"/>
            <a:ext cx="7776864" cy="565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en-US" sz="3200" b="0" i="1" dirty="0">
                <a:solidFill>
                  <a:srgbClr val="0070C0"/>
                </a:solidFill>
              </a:rPr>
              <a:t>Detector section</a:t>
            </a:r>
            <a:endParaRPr lang="en-US" sz="3200" b="0" dirty="0"/>
          </a:p>
        </p:txBody>
      </p:sp>
      <p:sp>
        <p:nvSpPr>
          <p:cNvPr id="5" name="Rechteck 4"/>
          <p:cNvSpPr/>
          <p:nvPr/>
        </p:nvSpPr>
        <p:spPr>
          <a:xfrm>
            <a:off x="2123728" y="45825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rgbClr val="0035A0"/>
                </a:solidFill>
                <a:latin typeface="Palatino Linotype" panose="02040502050505030304" pitchFamily="18" charset="0"/>
              </a:rPr>
              <a:t>&gt;&gt; Maximize synergies with current setup</a:t>
            </a:r>
            <a:endParaRPr lang="en-US" dirty="0">
              <a:effectLst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1528"/>
            <a:ext cx="2160240" cy="1565854"/>
          </a:xfrm>
          <a:prstGeom prst="rect">
            <a:avLst/>
          </a:prstGeom>
        </p:spPr>
      </p:pic>
      <p:pic>
        <p:nvPicPr>
          <p:cNvPr id="11" name="Inhaltsplatzhalt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09" y="2517183"/>
            <a:ext cx="2664296" cy="1694543"/>
          </a:xfrm>
          <a:prstGeom prst="rect">
            <a:avLst/>
          </a:prstGeom>
        </p:spPr>
      </p:pic>
      <p:pic>
        <p:nvPicPr>
          <p:cNvPr id="3" name="Grafik 2" descr="Ein Bild, das Maßstabsmodell, Maschine, Transport enthält.&#10;&#10;Automatisch generierte Beschreibung">
            <a:extLst>
              <a:ext uri="{FF2B5EF4-FFF2-40B4-BE49-F238E27FC236}">
                <a16:creationId xmlns:a16="http://schemas.microsoft.com/office/drawing/2014/main" id="{85272903-5588-CD8D-F3AF-7262531E0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71778"/>
            <a:ext cx="3969550" cy="218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55</a:t>
            </a:fld>
            <a:endParaRPr lang="cs-CZ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0F3ED5A5-EF64-A54B-9B88-83937C220AE3}"/>
              </a:ext>
            </a:extLst>
          </p:cNvPr>
          <p:cNvSpPr txBox="1">
            <a:spLocks/>
          </p:cNvSpPr>
          <p:nvPr/>
        </p:nvSpPr>
        <p:spPr>
          <a:xfrm>
            <a:off x="323528" y="843558"/>
            <a:ext cx="4752528" cy="31683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alatino Linotype" panose="02040502050505030304" pitchFamily="18" charset="0"/>
              </a:rPr>
              <a:t>Custom-developed system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Higher event rates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More readout lines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Operation in strong magnetic field, HV</a:t>
            </a:r>
          </a:p>
          <a:p>
            <a:pPr lvl="1"/>
            <a:r>
              <a:rPr lang="en-US" dirty="0">
                <a:latin typeface="Palatino Linotype" panose="02040502050505030304" pitchFamily="18" charset="0"/>
              </a:rPr>
              <a:t>Trigger flexibilities, etc.</a:t>
            </a:r>
          </a:p>
          <a:p>
            <a:r>
              <a:rPr lang="en-US" dirty="0">
                <a:latin typeface="Palatino Linotype" panose="02040502050505030304" pitchFamily="18" charset="0"/>
              </a:rPr>
              <a:t>First successful tests</a:t>
            </a:r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noProof="0" dirty="0">
                <a:solidFill>
                  <a:srgbClr val="0070C0"/>
                </a:solidFill>
              </a:rPr>
              <a:t>DAQ System</a:t>
            </a:r>
            <a:endParaRPr lang="en-US" sz="3200" b="0" noProof="0" dirty="0"/>
          </a:p>
        </p:txBody>
      </p:sp>
      <p:sp>
        <p:nvSpPr>
          <p:cNvPr id="9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8" name="Picture 33">
            <a:extLst>
              <a:ext uri="{FF2B5EF4-FFF2-40B4-BE49-F238E27FC236}">
                <a16:creationId xmlns:a16="http://schemas.microsoft.com/office/drawing/2014/main" id="{6A9C8C95-ACBF-B246-9DB4-999FD754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92" y="2931790"/>
            <a:ext cx="4431276" cy="15808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477" y="584100"/>
            <a:ext cx="2880320" cy="215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709670"/>
            <a:ext cx="3096344" cy="233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56</a:t>
            </a:fld>
            <a:endParaRPr lang="cs-CZ"/>
          </a:p>
        </p:txBody>
      </p:sp>
      <p:sp>
        <p:nvSpPr>
          <p:cNvPr id="9" name="Textplatzhalter 5"/>
          <p:cNvSpPr txBox="1">
            <a:spLocks/>
          </p:cNvSpPr>
          <p:nvPr/>
        </p:nvSpPr>
        <p:spPr>
          <a:xfrm>
            <a:off x="179511" y="843557"/>
            <a:ext cx="4824537" cy="3312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cs-CZ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cs-CZ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cs-CZ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cs-CZ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cs-CZ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Palatino Linotype" panose="02040502050505030304" pitchFamily="18" charset="0"/>
              </a:rPr>
              <a:t>Systematics must be well understood</a:t>
            </a:r>
          </a:p>
          <a:p>
            <a:r>
              <a:rPr lang="en-US" sz="1800" dirty="0">
                <a:latin typeface="Palatino Linotype" panose="02040502050505030304" pitchFamily="18" charset="0"/>
              </a:rPr>
              <a:t>Complete model currently being developed</a:t>
            </a:r>
          </a:p>
          <a:p>
            <a:endParaRPr lang="en-US" sz="1800" dirty="0">
              <a:latin typeface="Palatino Linotype" panose="02040502050505030304" pitchFamily="18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011" y="551568"/>
            <a:ext cx="3324460" cy="1408066"/>
          </a:xfrm>
          <a:prstGeom prst="rect">
            <a:avLst/>
          </a:prstGeom>
        </p:spPr>
      </p:pic>
      <p:sp>
        <p:nvSpPr>
          <p:cNvPr id="34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Spectrum Modeling</a:t>
            </a:r>
            <a:endParaRPr lang="en-US" sz="3200" b="0" dirty="0"/>
          </a:p>
        </p:txBody>
      </p:sp>
      <p:sp>
        <p:nvSpPr>
          <p:cNvPr id="3" name="Zástupný symbol pro datum 6">
            <a:extLst>
              <a:ext uri="{FF2B5EF4-FFF2-40B4-BE49-F238E27FC236}">
                <a16:creationId xmlns:a16="http://schemas.microsoft.com/office/drawing/2014/main" id="{1B3EF07B-ED32-D1A4-B580-82324540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  <p:pic>
        <p:nvPicPr>
          <p:cNvPr id="2" name="Grafik 1" descr="Ein Bild, das Text, Schrift, Diagramm, Screenshot enthält.&#10;&#10;Automatisch generierte Beschreibung">
            <a:extLst>
              <a:ext uri="{FF2B5EF4-FFF2-40B4-BE49-F238E27FC236}">
                <a16:creationId xmlns:a16="http://schemas.microsoft.com/office/drawing/2014/main" id="{DAA26ABA-649D-4590-0764-71E2F7EBF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64" y="1959634"/>
            <a:ext cx="4988471" cy="31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6</a:t>
            </a:fld>
            <a:endParaRPr lang="cs-CZ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917909"/>
            <a:ext cx="5112224" cy="34058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Heavy </a:t>
            </a:r>
            <a:r>
              <a:rPr lang="en-US" sz="2000" i="1" dirty="0">
                <a:latin typeface="Palatino Linotype" panose="02040502050505030304" pitchFamily="18" charset="0"/>
              </a:rPr>
              <a:t>sterile neutrinos </a:t>
            </a:r>
            <a:r>
              <a:rPr lang="en-US" sz="2000" dirty="0">
                <a:latin typeface="Palatino Linotype" panose="02040502050505030304" pitchFamily="18" charset="0"/>
              </a:rPr>
              <a:t>(&gt; GeV)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Lightness of neutrinos </a:t>
            </a:r>
            <a:br>
              <a:rPr lang="en-US" sz="2000" dirty="0">
                <a:latin typeface="Palatino Linotype" panose="02040502050505030304" pitchFamily="18" charset="0"/>
              </a:rPr>
            </a:br>
            <a:r>
              <a:rPr lang="en-US" sz="2000" dirty="0">
                <a:latin typeface="Palatino Linotype" panose="02040502050505030304" pitchFamily="18" charset="0"/>
              </a:rPr>
              <a:t>+ Matter/anti-matter asymmetry</a:t>
            </a:r>
          </a:p>
          <a:p>
            <a:pPr marL="0" indent="0">
              <a:buNone/>
            </a:pPr>
            <a:endParaRPr lang="en-US" sz="2000" i="1" dirty="0">
              <a:solidFill>
                <a:srgbClr val="0070C0"/>
              </a:solidFill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Light </a:t>
            </a:r>
            <a:r>
              <a:rPr lang="en-US" sz="2000" i="1" dirty="0">
                <a:latin typeface="Palatino Linotype" panose="02040502050505030304" pitchFamily="18" charset="0"/>
              </a:rPr>
              <a:t>sterile neutrinos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latin typeface="Palatino Linotype" panose="02040502050505030304" pitchFamily="18" charset="0"/>
              </a:rPr>
              <a:t>(~1 eV)</a:t>
            </a:r>
          </a:p>
          <a:p>
            <a:r>
              <a:rPr lang="en-US" sz="2000" dirty="0">
                <a:latin typeface="Palatino Linotype" panose="02040502050505030304" pitchFamily="18" charset="0"/>
              </a:rPr>
              <a:t>Short-baseline neutrino oscillation anomalies</a:t>
            </a:r>
            <a:r>
              <a:rPr lang="en-US" sz="1500" dirty="0">
                <a:latin typeface="Palatino Linotype" panose="02040502050505030304" pitchFamily="18" charset="0"/>
              </a:rPr>
              <a:t> </a:t>
            </a: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keV-scale </a:t>
            </a:r>
            <a:r>
              <a:rPr lang="en-US" sz="2000" i="1" dirty="0">
                <a:latin typeface="Palatino Linotype" panose="02040502050505030304" pitchFamily="18" charset="0"/>
              </a:rPr>
              <a:t>sterile neutrinos </a:t>
            </a:r>
            <a:r>
              <a:rPr lang="en-US" sz="2000" dirty="0">
                <a:latin typeface="Palatino Linotype" panose="02040502050505030304" pitchFamily="18" charset="0"/>
              </a:rPr>
              <a:t>(~1-50 keV)</a:t>
            </a:r>
          </a:p>
          <a:p>
            <a:pPr marL="285750" indent="-285750"/>
            <a:r>
              <a:rPr lang="en-US" sz="2000" dirty="0">
                <a:latin typeface="Palatino Linotype" panose="02040502050505030304" pitchFamily="18" charset="0"/>
              </a:rPr>
              <a:t>Dark matter candidate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339">
            <a:off x="5254490" y="3326878"/>
            <a:ext cx="2638264" cy="131140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Rectangle 7"/>
          <p:cNvSpPr/>
          <p:nvPr/>
        </p:nvSpPr>
        <p:spPr>
          <a:xfrm>
            <a:off x="35496" y="4588693"/>
            <a:ext cx="61206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arXiv:1901.08330 (2019): C.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Giunti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 and T.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Lasserre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arXiv:1906.01739 (2019): S.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Böser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 C. Buck, C.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Giunti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 J.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Lesgourgues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 L.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Ludhova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 S. Mertens, A.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Schukraft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 M.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Wurm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Palatino Linotype" panose="02040502050505030304" pitchFamily="18" charset="0"/>
            </a:endParaRPr>
          </a:p>
          <a:p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Prog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. Part.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Nucl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. Phys. 104 (2019): A.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Boyarsky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 M.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Drewes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 T.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Lasserre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, S. Mertens, O.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  <a:latin typeface="Palatino Linotype" panose="02040502050505030304" pitchFamily="18" charset="0"/>
              </a:rPr>
              <a:t>Ruchayskiy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6866" r="17313"/>
          <a:stretch/>
        </p:blipFill>
        <p:spPr>
          <a:xfrm>
            <a:off x="4957284" y="296604"/>
            <a:ext cx="1872208" cy="125806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Sterile neutrinos</a:t>
            </a:r>
            <a:endParaRPr lang="en-US" sz="3200" b="0" noProof="0" dirty="0"/>
          </a:p>
        </p:txBody>
      </p:sp>
      <p:pic>
        <p:nvPicPr>
          <p:cNvPr id="3" name="Grafik 2" descr="Ein Bild, das Text, Reihe, Diagramm, Zahl enthält.&#10;&#10;Automatisch generierte Beschreibung">
            <a:extLst>
              <a:ext uri="{FF2B5EF4-FFF2-40B4-BE49-F238E27FC236}">
                <a16:creationId xmlns:a16="http://schemas.microsoft.com/office/drawing/2014/main" id="{83858DB4-AE32-0E75-A7A2-C465A56C55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3010" r="10751" b="20236"/>
          <a:stretch/>
        </p:blipFill>
        <p:spPr>
          <a:xfrm>
            <a:off x="5250904" y="1760012"/>
            <a:ext cx="2695128" cy="1401618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2AD3780-C304-873A-2C72-FB275D3ACE98}"/>
              </a:ext>
            </a:extLst>
          </p:cNvPr>
          <p:cNvCxnSpPr>
            <a:cxnSpLocks/>
          </p:cNvCxnSpPr>
          <p:nvPr/>
        </p:nvCxnSpPr>
        <p:spPr>
          <a:xfrm>
            <a:off x="7458836" y="917909"/>
            <a:ext cx="528976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C4AB958B-F753-23A6-CBE0-E41B9FB065A6}"/>
              </a:ext>
            </a:extLst>
          </p:cNvPr>
          <p:cNvCxnSpPr>
            <a:cxnSpLocks/>
          </p:cNvCxnSpPr>
          <p:nvPr/>
        </p:nvCxnSpPr>
        <p:spPr>
          <a:xfrm>
            <a:off x="7987812" y="925637"/>
            <a:ext cx="473964" cy="27047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16450A7-D456-D2F2-A1F7-3BBBF468012D}"/>
              </a:ext>
            </a:extLst>
          </p:cNvPr>
          <p:cNvCxnSpPr>
            <a:cxnSpLocks/>
          </p:cNvCxnSpPr>
          <p:nvPr/>
        </p:nvCxnSpPr>
        <p:spPr>
          <a:xfrm flipV="1">
            <a:off x="7987812" y="639149"/>
            <a:ext cx="473964" cy="27047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704BA1B9-55FC-E5C1-2CE6-5193EC0032DC}"/>
                  </a:ext>
                </a:extLst>
              </p:cNvPr>
              <p:cNvSpPr txBox="1"/>
              <p:nvPr/>
            </p:nvSpPr>
            <p:spPr>
              <a:xfrm>
                <a:off x="7020272" y="678634"/>
                <a:ext cx="4877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704BA1B9-55FC-E5C1-2CE6-5193EC003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678634"/>
                <a:ext cx="487761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3">
            <a:extLst>
              <a:ext uri="{FF2B5EF4-FFF2-40B4-BE49-F238E27FC236}">
                <a16:creationId xmlns:a16="http://schemas.microsoft.com/office/drawing/2014/main" id="{0EC5E805-9A08-2D09-769B-E91415D749A0}"/>
              </a:ext>
            </a:extLst>
          </p:cNvPr>
          <p:cNvSpPr txBox="1"/>
          <p:nvPr/>
        </p:nvSpPr>
        <p:spPr>
          <a:xfrm>
            <a:off x="8355397" y="278524"/>
            <a:ext cx="36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ϕ</a:t>
            </a:r>
            <a:endParaRPr lang="en-US" sz="2000" dirty="0"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AEFFC269-9BC7-189D-8D5F-FBE96EAEAA67}"/>
              </a:ext>
            </a:extLst>
          </p:cNvPr>
          <p:cNvSpPr txBox="1"/>
          <p:nvPr/>
        </p:nvSpPr>
        <p:spPr>
          <a:xfrm>
            <a:off x="8403475" y="101207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L</a:t>
            </a:r>
            <a:endParaRPr lang="en-US" sz="2000" dirty="0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4E5E458-E926-A794-0A79-D1C963052588}"/>
              </a:ext>
            </a:extLst>
          </p:cNvPr>
          <p:cNvSpPr/>
          <p:nvPr/>
        </p:nvSpPr>
        <p:spPr>
          <a:xfrm>
            <a:off x="251520" y="3219822"/>
            <a:ext cx="4104456" cy="92228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22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09" y="1986221"/>
            <a:ext cx="2250778" cy="163473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7</a:t>
            </a:fld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673520" y="1447375"/>
                <a:ext cx="3074944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45AB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45AB45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45AB4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45AB45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i="1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de-DE" sz="1400" b="0" i="1" smtClean="0">
                              <a:solidFill>
                                <a:srgbClr val="45AB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45AB4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45AB45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solidFill>
                                    <a:srgbClr val="45AB45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sub>
                          </m:sSub>
                        </m:e>
                      </m:d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+ 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de-DE" sz="1400" b="0" i="1" smtClean="0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  <m:t>²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1400">
                              <a:solidFill>
                                <a:srgbClr val="FF8518"/>
                              </a:solidFill>
                            </a:rPr>
                            <m:t>𝜃</m:t>
                          </m:r>
                        </m:e>
                      </m:func>
                      <m:f>
                        <m:fPr>
                          <m:ctrlPr>
                            <a:rPr lang="en-US" sz="1400" i="1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sz="1400" i="1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d>
                        <m:dPr>
                          <m:ctrlPr>
                            <a:rPr lang="de-DE" sz="1400" i="1">
                              <a:solidFill>
                                <a:srgbClr val="FF851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FF851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FF8518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0" smtClean="0">
                                  <a:solidFill>
                                    <a:srgbClr val="FF8518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1400" b="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520" y="1447375"/>
                <a:ext cx="3074944" cy="409086"/>
              </a:xfrm>
              <a:prstGeom prst="rect">
                <a:avLst/>
              </a:prstGeom>
              <a:blipFill>
                <a:blip r:embed="rId3"/>
                <a:stretch>
                  <a:fillRect l="-595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37" y="3513131"/>
            <a:ext cx="525824" cy="4615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443" y="3465503"/>
            <a:ext cx="669555" cy="569506"/>
          </a:xfrm>
          <a:prstGeom prst="rect">
            <a:avLst/>
          </a:prstGeom>
        </p:spPr>
      </p:pic>
      <p:sp>
        <p:nvSpPr>
          <p:cNvPr id="10" name="Ovale Legende 9"/>
          <p:cNvSpPr/>
          <p:nvPr/>
        </p:nvSpPr>
        <p:spPr>
          <a:xfrm>
            <a:off x="3282462" y="3333283"/>
            <a:ext cx="1750810" cy="893509"/>
          </a:xfrm>
          <a:prstGeom prst="wedgeEllipseCallout">
            <a:avLst>
              <a:gd name="adj1" fmla="val -95772"/>
              <a:gd name="adj2" fmla="val -163279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3958285" y="3547983"/>
            <a:ext cx="334098" cy="37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530923" y="3909943"/>
                <a:ext cx="334098" cy="295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>
                              <a:solidFill>
                                <a:srgbClr val="0C6BA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0C6BA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rgbClr val="0C6BAE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23" y="3909943"/>
                <a:ext cx="334098" cy="295242"/>
              </a:xfrm>
              <a:prstGeom prst="rect">
                <a:avLst/>
              </a:prstGeom>
              <a:blipFill>
                <a:blip r:embed="rId9"/>
                <a:stretch>
                  <a:fillRect r="-1818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4294031" y="3921391"/>
                <a:ext cx="334098" cy="27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rgbClr val="45AC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rgbClr val="45AC45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45AC45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rgbClr val="45AC45"/>
                  </a:solidFill>
                </a:endParaRPr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031" y="3921391"/>
                <a:ext cx="334098" cy="2786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512" y="843557"/>
            <a:ext cx="4853760" cy="2127783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Signature: </a:t>
            </a:r>
            <a:r>
              <a:rPr lang="en-US" dirty="0">
                <a:solidFill>
                  <a:srgbClr val="0035A0"/>
                </a:solidFill>
              </a:rPr>
              <a:t>sp</a:t>
            </a:r>
            <a:r>
              <a:rPr lang="en-US" dirty="0">
                <a:solidFill>
                  <a:srgbClr val="0035A0"/>
                </a:solidFill>
                <a:latin typeface="Palatino Linotype" panose="02040502050505030304" pitchFamily="18" charset="0"/>
              </a:rPr>
              <a:t>ectral distortion </a:t>
            </a:r>
            <a:r>
              <a:rPr lang="en-US" dirty="0"/>
              <a:t>with</a:t>
            </a:r>
            <a:r>
              <a:rPr lang="en-US" dirty="0">
                <a:solidFill>
                  <a:srgbClr val="0035A0"/>
                </a:solidFill>
              </a:rPr>
              <a:t> kink-like feature</a:t>
            </a:r>
            <a:endParaRPr lang="en-US" dirty="0">
              <a:solidFill>
                <a:srgbClr val="0035A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Sterile neutrinos in single </a:t>
            </a:r>
            <a:r>
              <a:rPr lang="el-GR" sz="3200" b="0" i="1" dirty="0">
                <a:solidFill>
                  <a:srgbClr val="0070C0"/>
                </a:solidFill>
              </a:rPr>
              <a:t>β</a:t>
            </a:r>
            <a:r>
              <a:rPr lang="de-DE" sz="3200" b="0" i="1" dirty="0">
                <a:solidFill>
                  <a:srgbClr val="0070C0"/>
                </a:solidFill>
              </a:rPr>
              <a:t>-</a:t>
            </a:r>
            <a:r>
              <a:rPr lang="en-US" sz="3200" b="0" i="1" dirty="0">
                <a:solidFill>
                  <a:srgbClr val="0070C0"/>
                </a:solidFill>
              </a:rPr>
              <a:t>decay</a:t>
            </a:r>
            <a:endParaRPr lang="en-US" sz="3200" b="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93" y="1936958"/>
            <a:ext cx="3773740" cy="2830305"/>
          </a:xfrm>
          <a:prstGeom prst="rect">
            <a:avLst/>
          </a:prstGeom>
        </p:spPr>
      </p:pic>
      <p:sp>
        <p:nvSpPr>
          <p:cNvPr id="14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002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D76CF606-4A3C-FA49-8932-52D46E63B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16"/>
          <a:stretch/>
        </p:blipFill>
        <p:spPr>
          <a:xfrm rot="21328726">
            <a:off x="547762" y="1575290"/>
            <a:ext cx="7689351" cy="217656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8</a:t>
            </a:fld>
            <a:endParaRPr lang="cs-CZ"/>
          </a:p>
        </p:txBody>
      </p:sp>
      <p:sp>
        <p:nvSpPr>
          <p:cNvPr id="13" name="TextBox 6"/>
          <p:cNvSpPr txBox="1"/>
          <p:nvPr/>
        </p:nvSpPr>
        <p:spPr>
          <a:xfrm rot="21072474">
            <a:off x="4011353" y="3627323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70 m long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17EB56E-D885-8746-989F-1443A04E51A4}"/>
              </a:ext>
            </a:extLst>
          </p:cNvPr>
          <p:cNvSpPr/>
          <p:nvPr/>
        </p:nvSpPr>
        <p:spPr>
          <a:xfrm>
            <a:off x="35496" y="1616592"/>
            <a:ext cx="1584176" cy="580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1227432" y="1445985"/>
            <a:ext cx="187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alatino Linotype" panose="02040502050505030304" pitchFamily="18" charset="0"/>
              </a:rPr>
              <a:t>Tritium source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30 </a:t>
            </a:r>
            <a:r>
              <a:rPr lang="el-GR" sz="1100" dirty="0">
                <a:latin typeface="Palatino Linotype" panose="02040502050505030304" pitchFamily="18" charset="0"/>
              </a:rPr>
              <a:t>μ</a:t>
            </a:r>
            <a:r>
              <a:rPr lang="en-US" sz="1100" dirty="0">
                <a:latin typeface="Palatino Linotype" panose="02040502050505030304" pitchFamily="18" charset="0"/>
              </a:rPr>
              <a:t>g of gaseous T</a:t>
            </a:r>
            <a:r>
              <a:rPr lang="en-US" sz="1100" baseline="-25000" dirty="0">
                <a:latin typeface="Palatino Linotype" panose="02040502050505030304" pitchFamily="18" charset="0"/>
              </a:rPr>
              <a:t>2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10</a:t>
            </a:r>
            <a:r>
              <a:rPr lang="en-US" sz="1100" baseline="30000" dirty="0">
                <a:latin typeface="Palatino Linotype" panose="02040502050505030304" pitchFamily="18" charset="0"/>
              </a:rPr>
              <a:t>11</a:t>
            </a:r>
            <a:r>
              <a:rPr lang="en-US" sz="1100" dirty="0">
                <a:latin typeface="Palatino Linotype" panose="02040502050505030304" pitchFamily="18" charset="0"/>
              </a:rPr>
              <a:t> T</a:t>
            </a:r>
            <a:r>
              <a:rPr lang="en-US" sz="1100" baseline="-25000" dirty="0">
                <a:latin typeface="Palatino Linotype" panose="02040502050505030304" pitchFamily="18" charset="0"/>
              </a:rPr>
              <a:t>2</a:t>
            </a:r>
            <a:r>
              <a:rPr lang="en-US" sz="1100" dirty="0">
                <a:latin typeface="Palatino Linotype" panose="02040502050505030304" pitchFamily="18" charset="0"/>
              </a:rPr>
              <a:t> decays/s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1160628" y="1459088"/>
            <a:ext cx="1656184" cy="5739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bgerundetes Rechteck 25"/>
          <p:cNvSpPr/>
          <p:nvPr/>
        </p:nvSpPr>
        <p:spPr>
          <a:xfrm>
            <a:off x="4598876" y="862332"/>
            <a:ext cx="1818456" cy="6116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/>
          <p:cNvSpPr txBox="1"/>
          <p:nvPr/>
        </p:nvSpPr>
        <p:spPr>
          <a:xfrm>
            <a:off x="4572000" y="843558"/>
            <a:ext cx="1872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alatino Linotype" panose="02040502050505030304" pitchFamily="18" charset="0"/>
              </a:rPr>
              <a:t>Spectrometer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Electrostatic filter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MAC-E filter principle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7091464" y="761057"/>
            <a:ext cx="1372788" cy="5975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feld 28"/>
          <p:cNvSpPr txBox="1"/>
          <p:nvPr/>
        </p:nvSpPr>
        <p:spPr>
          <a:xfrm>
            <a:off x="7091464" y="763696"/>
            <a:ext cx="1495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Palatino Linotype" panose="02040502050505030304" pitchFamily="18" charset="0"/>
              </a:rPr>
              <a:t>Detector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Counts electrons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1100" dirty="0">
                <a:latin typeface="Palatino Linotype" panose="02040502050505030304" pitchFamily="18" charset="0"/>
              </a:rPr>
              <a:t>Rate vs HV</a:t>
            </a:r>
          </a:p>
        </p:txBody>
      </p:sp>
      <p:pic>
        <p:nvPicPr>
          <p:cNvPr id="30" name="Picture 2" descr="bereinstimmen Sie Markierungen auf einer GefÃ¤ngnismauer. Vektor-Illustration. Lizenzfreies Ã¼bereinstimmen sie markierungen auf einer gefÃ¤ngnismauer vektorillustration stock vektor art und meh">
            <a:extLst>
              <a:ext uri="{FF2B5EF4-FFF2-40B4-BE49-F238E27FC236}">
                <a16:creationId xmlns:a16="http://schemas.microsoft.com/office/drawing/2014/main" id="{40EB89A8-3BE4-8047-BE1E-D837396100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71"/>
          <a:stretch/>
        </p:blipFill>
        <p:spPr bwMode="auto">
          <a:xfrm>
            <a:off x="8114451" y="1575286"/>
            <a:ext cx="634928" cy="45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n a nutshell : r/technicallythetruth">
            <a:extLst>
              <a:ext uri="{FF2B5EF4-FFF2-40B4-BE49-F238E27FC236}">
                <a16:creationId xmlns:a16="http://schemas.microsoft.com/office/drawing/2014/main" id="{CFEC5B8A-4F92-694E-9BD6-CA290420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1432"/>
            <a:ext cx="721410" cy="4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KATRIN - Working principle</a:t>
            </a:r>
            <a:endParaRPr lang="en-US" sz="3200" b="0" noProof="0" dirty="0"/>
          </a:p>
        </p:txBody>
      </p:sp>
      <p:pic>
        <p:nvPicPr>
          <p:cNvPr id="19" name="Picture 2" descr="C:\Users\mertens-s\Dropbox\ThesisSpringer\ThesisImg\Neutrinos\TritiumSpectrum_mod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66" y="3288329"/>
            <a:ext cx="2910132" cy="16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/>
          <p:cNvCxnSpPr/>
          <p:nvPr/>
        </p:nvCxnSpPr>
        <p:spPr>
          <a:xfrm flipH="1">
            <a:off x="1187624" y="3117788"/>
            <a:ext cx="6614391" cy="100036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79512" y="4767263"/>
            <a:ext cx="1512168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de-DE" dirty="0"/>
              <a:t>Frank Edzards (TUM)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612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eihe, Diagramm, Screenshot, Steigung enthält.&#10;&#10;Automatisch generierte Beschreibung">
            <a:extLst>
              <a:ext uri="{FF2B5EF4-FFF2-40B4-BE49-F238E27FC236}">
                <a16:creationId xmlns:a16="http://schemas.microsoft.com/office/drawing/2014/main" id="{A8EC5DC0-C8AC-12D9-8289-1417F61DC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9144000" cy="2660073"/>
          </a:xfrm>
          <a:prstGeom prst="rect">
            <a:avLst/>
          </a:prstGeom>
        </p:spPr>
      </p:pic>
      <p:sp>
        <p:nvSpPr>
          <p:cNvPr id="52" name="Freeform 89">
            <a:extLst>
              <a:ext uri="{FF2B5EF4-FFF2-40B4-BE49-F238E27FC236}">
                <a16:creationId xmlns:a16="http://schemas.microsoft.com/office/drawing/2014/main" id="{C4BFC304-ED0C-1348-AA5C-54D1E8387A3F}"/>
              </a:ext>
            </a:extLst>
          </p:cNvPr>
          <p:cNvSpPr/>
          <p:nvPr/>
        </p:nvSpPr>
        <p:spPr>
          <a:xfrm rot="198244">
            <a:off x="1220749" y="3603150"/>
            <a:ext cx="1931764" cy="506072"/>
          </a:xfrm>
          <a:custGeom>
            <a:avLst/>
            <a:gdLst>
              <a:gd name="connsiteX0" fmla="*/ 0 w 2300288"/>
              <a:gd name="connsiteY0" fmla="*/ 4071938 h 4171950"/>
              <a:gd name="connsiteX1" fmla="*/ 2300288 w 2300288"/>
              <a:gd name="connsiteY1" fmla="*/ 0 h 4171950"/>
              <a:gd name="connsiteX2" fmla="*/ 2286000 w 2300288"/>
              <a:gd name="connsiteY2" fmla="*/ 3157538 h 4171950"/>
              <a:gd name="connsiteX3" fmla="*/ 628650 w 2300288"/>
              <a:gd name="connsiteY3" fmla="*/ 4171950 h 4171950"/>
              <a:gd name="connsiteX4" fmla="*/ 0 w 2300288"/>
              <a:gd name="connsiteY4" fmla="*/ 4071938 h 4171950"/>
              <a:gd name="connsiteX0" fmla="*/ 0 w 2357438"/>
              <a:gd name="connsiteY0" fmla="*/ 4243388 h 4243388"/>
              <a:gd name="connsiteX1" fmla="*/ 2357438 w 2357438"/>
              <a:gd name="connsiteY1" fmla="*/ 0 h 4243388"/>
              <a:gd name="connsiteX2" fmla="*/ 2343150 w 2357438"/>
              <a:gd name="connsiteY2" fmla="*/ 3157538 h 4243388"/>
              <a:gd name="connsiteX3" fmla="*/ 685800 w 2357438"/>
              <a:gd name="connsiteY3" fmla="*/ 4171950 h 4243388"/>
              <a:gd name="connsiteX4" fmla="*/ 0 w 2357438"/>
              <a:gd name="connsiteY4" fmla="*/ 4243388 h 4243388"/>
              <a:gd name="connsiteX0" fmla="*/ 0 w 2357438"/>
              <a:gd name="connsiteY0" fmla="*/ 4243388 h 4243388"/>
              <a:gd name="connsiteX1" fmla="*/ 2357438 w 2357438"/>
              <a:gd name="connsiteY1" fmla="*/ 0 h 4243388"/>
              <a:gd name="connsiteX2" fmla="*/ 2343150 w 2357438"/>
              <a:gd name="connsiteY2" fmla="*/ 3157538 h 4243388"/>
              <a:gd name="connsiteX3" fmla="*/ 642938 w 2357438"/>
              <a:gd name="connsiteY3" fmla="*/ 4243388 h 4243388"/>
              <a:gd name="connsiteX4" fmla="*/ 0 w 2357438"/>
              <a:gd name="connsiteY4" fmla="*/ 4243388 h 4243388"/>
              <a:gd name="connsiteX0" fmla="*/ 0 w 2357438"/>
              <a:gd name="connsiteY0" fmla="*/ 4557713 h 4557713"/>
              <a:gd name="connsiteX1" fmla="*/ 2357438 w 2357438"/>
              <a:gd name="connsiteY1" fmla="*/ 0 h 4557713"/>
              <a:gd name="connsiteX2" fmla="*/ 2343150 w 2357438"/>
              <a:gd name="connsiteY2" fmla="*/ 3471863 h 4557713"/>
              <a:gd name="connsiteX3" fmla="*/ 642938 w 2357438"/>
              <a:gd name="connsiteY3" fmla="*/ 4557713 h 4557713"/>
              <a:gd name="connsiteX4" fmla="*/ 0 w 2357438"/>
              <a:gd name="connsiteY4" fmla="*/ 4557713 h 4557713"/>
              <a:gd name="connsiteX0" fmla="*/ 0 w 2500313"/>
              <a:gd name="connsiteY0" fmla="*/ 4471988 h 4471988"/>
              <a:gd name="connsiteX1" fmla="*/ 2500313 w 2500313"/>
              <a:gd name="connsiteY1" fmla="*/ 0 h 4471988"/>
              <a:gd name="connsiteX2" fmla="*/ 2343150 w 2500313"/>
              <a:gd name="connsiteY2" fmla="*/ 3386138 h 4471988"/>
              <a:gd name="connsiteX3" fmla="*/ 642938 w 2500313"/>
              <a:gd name="connsiteY3" fmla="*/ 4471988 h 4471988"/>
              <a:gd name="connsiteX4" fmla="*/ 0 w 2500313"/>
              <a:gd name="connsiteY4" fmla="*/ 4471988 h 4471988"/>
              <a:gd name="connsiteX0" fmla="*/ 0 w 2500313"/>
              <a:gd name="connsiteY0" fmla="*/ 4471988 h 4471988"/>
              <a:gd name="connsiteX1" fmla="*/ 2500313 w 2500313"/>
              <a:gd name="connsiteY1" fmla="*/ 0 h 4471988"/>
              <a:gd name="connsiteX2" fmla="*/ 2471737 w 2500313"/>
              <a:gd name="connsiteY2" fmla="*/ 3243263 h 4471988"/>
              <a:gd name="connsiteX3" fmla="*/ 642938 w 2500313"/>
              <a:gd name="connsiteY3" fmla="*/ 4471988 h 4471988"/>
              <a:gd name="connsiteX4" fmla="*/ 0 w 2500313"/>
              <a:gd name="connsiteY4" fmla="*/ 4471988 h 4471988"/>
              <a:gd name="connsiteX0" fmla="*/ 0 w 2471745"/>
              <a:gd name="connsiteY0" fmla="*/ 2553247 h 2553247"/>
              <a:gd name="connsiteX1" fmla="*/ 371709 w 2471745"/>
              <a:gd name="connsiteY1" fmla="*/ 0 h 2553247"/>
              <a:gd name="connsiteX2" fmla="*/ 2471737 w 2471745"/>
              <a:gd name="connsiteY2" fmla="*/ 1324522 h 2553247"/>
              <a:gd name="connsiteX3" fmla="*/ 642938 w 2471745"/>
              <a:gd name="connsiteY3" fmla="*/ 2553247 h 2553247"/>
              <a:gd name="connsiteX4" fmla="*/ 0 w 2471745"/>
              <a:gd name="connsiteY4" fmla="*/ 2553247 h 2553247"/>
              <a:gd name="connsiteX0" fmla="*/ 0 w 957758"/>
              <a:gd name="connsiteY0" fmla="*/ 2825842 h 2825842"/>
              <a:gd name="connsiteX1" fmla="*/ 371709 w 957758"/>
              <a:gd name="connsiteY1" fmla="*/ 272595 h 2825842"/>
              <a:gd name="connsiteX2" fmla="*/ 957730 w 957758"/>
              <a:gd name="connsiteY2" fmla="*/ 307963 h 2825842"/>
              <a:gd name="connsiteX3" fmla="*/ 642938 w 957758"/>
              <a:gd name="connsiteY3" fmla="*/ 2825842 h 2825842"/>
              <a:gd name="connsiteX4" fmla="*/ 0 w 957758"/>
              <a:gd name="connsiteY4" fmla="*/ 2825842 h 2825842"/>
              <a:gd name="connsiteX0" fmla="*/ 0 w 957730"/>
              <a:gd name="connsiteY0" fmla="*/ 2553247 h 2553247"/>
              <a:gd name="connsiteX1" fmla="*/ 371709 w 957730"/>
              <a:gd name="connsiteY1" fmla="*/ 0 h 2553247"/>
              <a:gd name="connsiteX2" fmla="*/ 957730 w 957730"/>
              <a:gd name="connsiteY2" fmla="*/ 35368 h 2553247"/>
              <a:gd name="connsiteX3" fmla="*/ 642938 w 957730"/>
              <a:gd name="connsiteY3" fmla="*/ 2553247 h 2553247"/>
              <a:gd name="connsiteX4" fmla="*/ 0 w 957730"/>
              <a:gd name="connsiteY4" fmla="*/ 2553247 h 2553247"/>
              <a:gd name="connsiteX0" fmla="*/ 107976 w 586021"/>
              <a:gd name="connsiteY0" fmla="*/ 2568237 h 2568237"/>
              <a:gd name="connsiteX1" fmla="*/ 0 w 586021"/>
              <a:gd name="connsiteY1" fmla="*/ 0 h 2568237"/>
              <a:gd name="connsiteX2" fmla="*/ 586021 w 586021"/>
              <a:gd name="connsiteY2" fmla="*/ 35368 h 2568237"/>
              <a:gd name="connsiteX3" fmla="*/ 271229 w 586021"/>
              <a:gd name="connsiteY3" fmla="*/ 2553247 h 2568237"/>
              <a:gd name="connsiteX4" fmla="*/ 107976 w 586021"/>
              <a:gd name="connsiteY4" fmla="*/ 2568237 h 2568237"/>
              <a:gd name="connsiteX0" fmla="*/ 941353 w 1419398"/>
              <a:gd name="connsiteY0" fmla="*/ 2532869 h 2532869"/>
              <a:gd name="connsiteX1" fmla="*/ 0 w 1419398"/>
              <a:gd name="connsiteY1" fmla="*/ 644421 h 2532869"/>
              <a:gd name="connsiteX2" fmla="*/ 1419398 w 1419398"/>
              <a:gd name="connsiteY2" fmla="*/ 0 h 2532869"/>
              <a:gd name="connsiteX3" fmla="*/ 1104606 w 1419398"/>
              <a:gd name="connsiteY3" fmla="*/ 2517879 h 2532869"/>
              <a:gd name="connsiteX4" fmla="*/ 941353 w 1419398"/>
              <a:gd name="connsiteY4" fmla="*/ 2532869 h 2532869"/>
              <a:gd name="connsiteX0" fmla="*/ 941353 w 5076998"/>
              <a:gd name="connsiteY0" fmla="*/ 1916315 h 1916315"/>
              <a:gd name="connsiteX1" fmla="*/ 0 w 5076998"/>
              <a:gd name="connsiteY1" fmla="*/ 27867 h 1916315"/>
              <a:gd name="connsiteX2" fmla="*/ 5076998 w 5076998"/>
              <a:gd name="connsiteY2" fmla="*/ 0 h 1916315"/>
              <a:gd name="connsiteX3" fmla="*/ 1104606 w 5076998"/>
              <a:gd name="connsiteY3" fmla="*/ 1901325 h 1916315"/>
              <a:gd name="connsiteX4" fmla="*/ 941353 w 5076998"/>
              <a:gd name="connsiteY4" fmla="*/ 1916315 h 1916315"/>
              <a:gd name="connsiteX0" fmla="*/ 953879 w 5089524"/>
              <a:gd name="connsiteY0" fmla="*/ 1916315 h 1916315"/>
              <a:gd name="connsiteX1" fmla="*/ 0 w 5089524"/>
              <a:gd name="connsiteY1" fmla="*/ 70638 h 1916315"/>
              <a:gd name="connsiteX2" fmla="*/ 5089524 w 5089524"/>
              <a:gd name="connsiteY2" fmla="*/ 0 h 1916315"/>
              <a:gd name="connsiteX3" fmla="*/ 1117132 w 5089524"/>
              <a:gd name="connsiteY3" fmla="*/ 1901325 h 1916315"/>
              <a:gd name="connsiteX4" fmla="*/ 953879 w 5089524"/>
              <a:gd name="connsiteY4" fmla="*/ 1916315 h 1916315"/>
              <a:gd name="connsiteX0" fmla="*/ 953879 w 5095787"/>
              <a:gd name="connsiteY0" fmla="*/ 1847881 h 1847881"/>
              <a:gd name="connsiteX1" fmla="*/ 0 w 5095787"/>
              <a:gd name="connsiteY1" fmla="*/ 2204 h 1847881"/>
              <a:gd name="connsiteX2" fmla="*/ 5095787 w 5095787"/>
              <a:gd name="connsiteY2" fmla="*/ 0 h 1847881"/>
              <a:gd name="connsiteX3" fmla="*/ 1117132 w 5095787"/>
              <a:gd name="connsiteY3" fmla="*/ 1832891 h 1847881"/>
              <a:gd name="connsiteX4" fmla="*/ 953879 w 5095787"/>
              <a:gd name="connsiteY4" fmla="*/ 1847881 h 1847881"/>
              <a:gd name="connsiteX0" fmla="*/ 953879 w 4575834"/>
              <a:gd name="connsiteY0" fmla="*/ 1845677 h 1845677"/>
              <a:gd name="connsiteX1" fmla="*/ 0 w 4575834"/>
              <a:gd name="connsiteY1" fmla="*/ 0 h 1845677"/>
              <a:gd name="connsiteX2" fmla="*/ 4575834 w 4575834"/>
              <a:gd name="connsiteY2" fmla="*/ 263446 h 1845677"/>
              <a:gd name="connsiteX3" fmla="*/ 1117132 w 4575834"/>
              <a:gd name="connsiteY3" fmla="*/ 1830687 h 1845677"/>
              <a:gd name="connsiteX4" fmla="*/ 953879 w 4575834"/>
              <a:gd name="connsiteY4" fmla="*/ 1845677 h 1845677"/>
              <a:gd name="connsiteX0" fmla="*/ 864232 w 4486187"/>
              <a:gd name="connsiteY0" fmla="*/ 1582231 h 1582231"/>
              <a:gd name="connsiteX1" fmla="*/ 0 w 4486187"/>
              <a:gd name="connsiteY1" fmla="*/ 2204 h 1582231"/>
              <a:gd name="connsiteX2" fmla="*/ 4486187 w 4486187"/>
              <a:gd name="connsiteY2" fmla="*/ 0 h 1582231"/>
              <a:gd name="connsiteX3" fmla="*/ 1027485 w 4486187"/>
              <a:gd name="connsiteY3" fmla="*/ 1567241 h 1582231"/>
              <a:gd name="connsiteX4" fmla="*/ 864232 w 4486187"/>
              <a:gd name="connsiteY4" fmla="*/ 1582231 h 1582231"/>
              <a:gd name="connsiteX0" fmla="*/ 864232 w 10120505"/>
              <a:gd name="connsiteY0" fmla="*/ 5494518 h 5494518"/>
              <a:gd name="connsiteX1" fmla="*/ 0 w 10120505"/>
              <a:gd name="connsiteY1" fmla="*/ 3914491 h 5494518"/>
              <a:gd name="connsiteX2" fmla="*/ 10120505 w 10120505"/>
              <a:gd name="connsiteY2" fmla="*/ 0 h 5494518"/>
              <a:gd name="connsiteX3" fmla="*/ 1027485 w 10120505"/>
              <a:gd name="connsiteY3" fmla="*/ 5479528 h 5494518"/>
              <a:gd name="connsiteX4" fmla="*/ 864232 w 10120505"/>
              <a:gd name="connsiteY4" fmla="*/ 5494518 h 5494518"/>
              <a:gd name="connsiteX0" fmla="*/ 0 w 9256273"/>
              <a:gd name="connsiteY0" fmla="*/ 5494518 h 5494518"/>
              <a:gd name="connsiteX1" fmla="*/ 8306662 w 9256273"/>
              <a:gd name="connsiteY1" fmla="*/ 74653 h 5494518"/>
              <a:gd name="connsiteX2" fmla="*/ 9256273 w 9256273"/>
              <a:gd name="connsiteY2" fmla="*/ 0 h 5494518"/>
              <a:gd name="connsiteX3" fmla="*/ 163253 w 9256273"/>
              <a:gd name="connsiteY3" fmla="*/ 5479528 h 5494518"/>
              <a:gd name="connsiteX4" fmla="*/ 0 w 9256273"/>
              <a:gd name="connsiteY4" fmla="*/ 5494518 h 5494518"/>
              <a:gd name="connsiteX0" fmla="*/ 0 w 9256273"/>
              <a:gd name="connsiteY0" fmla="*/ 5494518 h 5570090"/>
              <a:gd name="connsiteX1" fmla="*/ 8306662 w 9256273"/>
              <a:gd name="connsiteY1" fmla="*/ 74653 h 5570090"/>
              <a:gd name="connsiteX2" fmla="*/ 9256273 w 9256273"/>
              <a:gd name="connsiteY2" fmla="*/ 0 h 5570090"/>
              <a:gd name="connsiteX3" fmla="*/ 163253 w 9256273"/>
              <a:gd name="connsiteY3" fmla="*/ 5570090 h 5570090"/>
              <a:gd name="connsiteX4" fmla="*/ 0 w 9256273"/>
              <a:gd name="connsiteY4" fmla="*/ 5494518 h 5570090"/>
              <a:gd name="connsiteX0" fmla="*/ 0 w 9256273"/>
              <a:gd name="connsiteY0" fmla="*/ 5494518 h 5494518"/>
              <a:gd name="connsiteX1" fmla="*/ 8306662 w 9256273"/>
              <a:gd name="connsiteY1" fmla="*/ 74653 h 5494518"/>
              <a:gd name="connsiteX2" fmla="*/ 9256273 w 9256273"/>
              <a:gd name="connsiteY2" fmla="*/ 0 h 5494518"/>
              <a:gd name="connsiteX3" fmla="*/ 0 w 9256273"/>
              <a:gd name="connsiteY3" fmla="*/ 5494518 h 5494518"/>
              <a:gd name="connsiteX0" fmla="*/ 622186 w 949611"/>
              <a:gd name="connsiteY0" fmla="*/ 2143717 h 2143717"/>
              <a:gd name="connsiteX1" fmla="*/ 0 w 949611"/>
              <a:gd name="connsiteY1" fmla="*/ 74653 h 2143717"/>
              <a:gd name="connsiteX2" fmla="*/ 949611 w 949611"/>
              <a:gd name="connsiteY2" fmla="*/ 0 h 2143717"/>
              <a:gd name="connsiteX3" fmla="*/ 622186 w 949611"/>
              <a:gd name="connsiteY3" fmla="*/ 2143717 h 2143717"/>
              <a:gd name="connsiteX0" fmla="*/ 622186 w 1403252"/>
              <a:gd name="connsiteY0" fmla="*/ 2135985 h 2135985"/>
              <a:gd name="connsiteX1" fmla="*/ 0 w 1403252"/>
              <a:gd name="connsiteY1" fmla="*/ 66921 h 2135985"/>
              <a:gd name="connsiteX2" fmla="*/ 1403252 w 1403252"/>
              <a:gd name="connsiteY2" fmla="*/ 0 h 2135985"/>
              <a:gd name="connsiteX3" fmla="*/ 622186 w 1403252"/>
              <a:gd name="connsiteY3" fmla="*/ 2135985 h 2135985"/>
              <a:gd name="connsiteX0" fmla="*/ 658183 w 1439249"/>
              <a:gd name="connsiteY0" fmla="*/ 2147367 h 2147367"/>
              <a:gd name="connsiteX1" fmla="*/ 0 w 1439249"/>
              <a:gd name="connsiteY1" fmla="*/ 0 h 2147367"/>
              <a:gd name="connsiteX2" fmla="*/ 1439249 w 1439249"/>
              <a:gd name="connsiteY2" fmla="*/ 11382 h 2147367"/>
              <a:gd name="connsiteX3" fmla="*/ 658183 w 1439249"/>
              <a:gd name="connsiteY3" fmla="*/ 2147367 h 2147367"/>
              <a:gd name="connsiteX0" fmla="*/ 772059 w 1439249"/>
              <a:gd name="connsiteY0" fmla="*/ 2159378 h 2159378"/>
              <a:gd name="connsiteX1" fmla="*/ 0 w 1439249"/>
              <a:gd name="connsiteY1" fmla="*/ 0 h 2159378"/>
              <a:gd name="connsiteX2" fmla="*/ 1439249 w 1439249"/>
              <a:gd name="connsiteY2" fmla="*/ 11382 h 2159378"/>
              <a:gd name="connsiteX3" fmla="*/ 772059 w 1439249"/>
              <a:gd name="connsiteY3" fmla="*/ 2159378 h 2159378"/>
              <a:gd name="connsiteX0" fmla="*/ 1055336 w 1439249"/>
              <a:gd name="connsiteY0" fmla="*/ 1633327 h 1633327"/>
              <a:gd name="connsiteX1" fmla="*/ 0 w 1439249"/>
              <a:gd name="connsiteY1" fmla="*/ 0 h 1633327"/>
              <a:gd name="connsiteX2" fmla="*/ 1439249 w 1439249"/>
              <a:gd name="connsiteY2" fmla="*/ 11382 h 1633327"/>
              <a:gd name="connsiteX3" fmla="*/ 1055336 w 1439249"/>
              <a:gd name="connsiteY3" fmla="*/ 1633327 h 1633327"/>
              <a:gd name="connsiteX0" fmla="*/ 1055336 w 1719431"/>
              <a:gd name="connsiteY0" fmla="*/ 1864626 h 1864626"/>
              <a:gd name="connsiteX1" fmla="*/ 0 w 1719431"/>
              <a:gd name="connsiteY1" fmla="*/ 231299 h 1864626"/>
              <a:gd name="connsiteX2" fmla="*/ 1719431 w 1719431"/>
              <a:gd name="connsiteY2" fmla="*/ 0 h 1864626"/>
              <a:gd name="connsiteX3" fmla="*/ 1055336 w 1719431"/>
              <a:gd name="connsiteY3" fmla="*/ 1864626 h 1864626"/>
              <a:gd name="connsiteX0" fmla="*/ 3534197 w 4198292"/>
              <a:gd name="connsiteY0" fmla="*/ 1864626 h 1864626"/>
              <a:gd name="connsiteX1" fmla="*/ 0 w 4198292"/>
              <a:gd name="connsiteY1" fmla="*/ 1239302 h 1864626"/>
              <a:gd name="connsiteX2" fmla="*/ 4198292 w 4198292"/>
              <a:gd name="connsiteY2" fmla="*/ 0 h 1864626"/>
              <a:gd name="connsiteX3" fmla="*/ 3534197 w 4198292"/>
              <a:gd name="connsiteY3" fmla="*/ 1864626 h 1864626"/>
              <a:gd name="connsiteX0" fmla="*/ 3534197 w 3534197"/>
              <a:gd name="connsiteY0" fmla="*/ 740294 h 740294"/>
              <a:gd name="connsiteX1" fmla="*/ 0 w 3534197"/>
              <a:gd name="connsiteY1" fmla="*/ 114970 h 740294"/>
              <a:gd name="connsiteX2" fmla="*/ 947751 w 3534197"/>
              <a:gd name="connsiteY2" fmla="*/ 0 h 740294"/>
              <a:gd name="connsiteX3" fmla="*/ 3534197 w 3534197"/>
              <a:gd name="connsiteY3" fmla="*/ 740294 h 740294"/>
              <a:gd name="connsiteX0" fmla="*/ 2294934 w 2294933"/>
              <a:gd name="connsiteY0" fmla="*/ 1598217 h 1598218"/>
              <a:gd name="connsiteX1" fmla="*/ 0 w 2294933"/>
              <a:gd name="connsiteY1" fmla="*/ 114970 h 1598218"/>
              <a:gd name="connsiteX2" fmla="*/ 947751 w 2294933"/>
              <a:gd name="connsiteY2" fmla="*/ 0 h 1598218"/>
              <a:gd name="connsiteX3" fmla="*/ 2294934 w 2294933"/>
              <a:gd name="connsiteY3" fmla="*/ 1598217 h 1598218"/>
              <a:gd name="connsiteX0" fmla="*/ 1915747 w 1915748"/>
              <a:gd name="connsiteY0" fmla="*/ 1598217 h 1598217"/>
              <a:gd name="connsiteX1" fmla="*/ -1 w 1915748"/>
              <a:gd name="connsiteY1" fmla="*/ 613466 h 1598217"/>
              <a:gd name="connsiteX2" fmla="*/ 568564 w 1915748"/>
              <a:gd name="connsiteY2" fmla="*/ 0 h 1598217"/>
              <a:gd name="connsiteX3" fmla="*/ 1915747 w 1915748"/>
              <a:gd name="connsiteY3" fmla="*/ 1598217 h 1598217"/>
              <a:gd name="connsiteX0" fmla="*/ 1915748 w 4222244"/>
              <a:gd name="connsiteY0" fmla="*/ 984751 h 984751"/>
              <a:gd name="connsiteX1" fmla="*/ 0 w 4222244"/>
              <a:gd name="connsiteY1" fmla="*/ 0 h 984751"/>
              <a:gd name="connsiteX2" fmla="*/ 4222244 w 4222244"/>
              <a:gd name="connsiteY2" fmla="*/ 680327 h 984751"/>
              <a:gd name="connsiteX3" fmla="*/ 1915748 w 4222244"/>
              <a:gd name="connsiteY3" fmla="*/ 984751 h 984751"/>
              <a:gd name="connsiteX0" fmla="*/ 1915748 w 4557383"/>
              <a:gd name="connsiteY0" fmla="*/ 984751 h 1626945"/>
              <a:gd name="connsiteX1" fmla="*/ 0 w 4557383"/>
              <a:gd name="connsiteY1" fmla="*/ 0 h 1626945"/>
              <a:gd name="connsiteX2" fmla="*/ 4557383 w 4557383"/>
              <a:gd name="connsiteY2" fmla="*/ 1626945 h 1626945"/>
              <a:gd name="connsiteX3" fmla="*/ 1915748 w 4557383"/>
              <a:gd name="connsiteY3" fmla="*/ 984751 h 1626945"/>
              <a:gd name="connsiteX0" fmla="*/ 0 w 2768372"/>
              <a:gd name="connsiteY0" fmla="*/ 513598 h 1155792"/>
              <a:gd name="connsiteX1" fmla="*/ 2768372 w 2768372"/>
              <a:gd name="connsiteY1" fmla="*/ 1 h 1155792"/>
              <a:gd name="connsiteX2" fmla="*/ 2641635 w 2768372"/>
              <a:gd name="connsiteY2" fmla="*/ 1155792 h 1155792"/>
              <a:gd name="connsiteX3" fmla="*/ 0 w 2768372"/>
              <a:gd name="connsiteY3" fmla="*/ 513598 h 1155792"/>
              <a:gd name="connsiteX0" fmla="*/ 0 w 1383563"/>
              <a:gd name="connsiteY0" fmla="*/ 353045 h 1155791"/>
              <a:gd name="connsiteX1" fmla="*/ 1383563 w 1383563"/>
              <a:gd name="connsiteY1" fmla="*/ 0 h 1155791"/>
              <a:gd name="connsiteX2" fmla="*/ 1256826 w 1383563"/>
              <a:gd name="connsiteY2" fmla="*/ 1155791 h 1155791"/>
              <a:gd name="connsiteX3" fmla="*/ 0 w 1383563"/>
              <a:gd name="connsiteY3" fmla="*/ 353045 h 1155791"/>
              <a:gd name="connsiteX0" fmla="*/ 0 w 1462891"/>
              <a:gd name="connsiteY0" fmla="*/ 406456 h 1155791"/>
              <a:gd name="connsiteX1" fmla="*/ 1462891 w 1462891"/>
              <a:gd name="connsiteY1" fmla="*/ 0 h 1155791"/>
              <a:gd name="connsiteX2" fmla="*/ 1336154 w 1462891"/>
              <a:gd name="connsiteY2" fmla="*/ 1155791 h 1155791"/>
              <a:gd name="connsiteX3" fmla="*/ 0 w 1462891"/>
              <a:gd name="connsiteY3" fmla="*/ 406456 h 1155791"/>
              <a:gd name="connsiteX0" fmla="*/ 0 w 2680314"/>
              <a:gd name="connsiteY0" fmla="*/ 494261 h 1243596"/>
              <a:gd name="connsiteX1" fmla="*/ 2680314 w 2680314"/>
              <a:gd name="connsiteY1" fmla="*/ -1 h 1243596"/>
              <a:gd name="connsiteX2" fmla="*/ 1336154 w 2680314"/>
              <a:gd name="connsiteY2" fmla="*/ 1243596 h 1243596"/>
              <a:gd name="connsiteX3" fmla="*/ 0 w 2680314"/>
              <a:gd name="connsiteY3" fmla="*/ 494261 h 1243596"/>
              <a:gd name="connsiteX0" fmla="*/ 54762 w 1344160"/>
              <a:gd name="connsiteY0" fmla="*/ 148691 h 1243597"/>
              <a:gd name="connsiteX1" fmla="*/ 1344160 w 1344160"/>
              <a:gd name="connsiteY1" fmla="*/ 0 h 1243597"/>
              <a:gd name="connsiteX2" fmla="*/ 0 w 1344160"/>
              <a:gd name="connsiteY2" fmla="*/ 1243597 h 1243597"/>
              <a:gd name="connsiteX3" fmla="*/ 54762 w 1344160"/>
              <a:gd name="connsiteY3" fmla="*/ 148691 h 1243597"/>
              <a:gd name="connsiteX0" fmla="*/ 0 w 1289398"/>
              <a:gd name="connsiteY0" fmla="*/ 736305 h 736305"/>
              <a:gd name="connsiteX1" fmla="*/ 1289398 w 1289398"/>
              <a:gd name="connsiteY1" fmla="*/ 587614 h 736305"/>
              <a:gd name="connsiteX2" fmla="*/ 209612 w 1289398"/>
              <a:gd name="connsiteY2" fmla="*/ 0 h 736305"/>
              <a:gd name="connsiteX3" fmla="*/ 0 w 1289398"/>
              <a:gd name="connsiteY3" fmla="*/ 736305 h 736305"/>
              <a:gd name="connsiteX0" fmla="*/ 0 w 3293856"/>
              <a:gd name="connsiteY0" fmla="*/ 799974 h 799974"/>
              <a:gd name="connsiteX1" fmla="*/ 3293856 w 3293856"/>
              <a:gd name="connsiteY1" fmla="*/ 587614 h 799974"/>
              <a:gd name="connsiteX2" fmla="*/ 2214070 w 3293856"/>
              <a:gd name="connsiteY2" fmla="*/ 0 h 799974"/>
              <a:gd name="connsiteX3" fmla="*/ 0 w 3293856"/>
              <a:gd name="connsiteY3" fmla="*/ 799974 h 799974"/>
              <a:gd name="connsiteX0" fmla="*/ 0 w 2214070"/>
              <a:gd name="connsiteY0" fmla="*/ 799974 h 799974"/>
              <a:gd name="connsiteX1" fmla="*/ 1439270 w 2214070"/>
              <a:gd name="connsiteY1" fmla="*/ 741600 h 799974"/>
              <a:gd name="connsiteX2" fmla="*/ 2214070 w 2214070"/>
              <a:gd name="connsiteY2" fmla="*/ 0 h 799974"/>
              <a:gd name="connsiteX3" fmla="*/ 0 w 2214070"/>
              <a:gd name="connsiteY3" fmla="*/ 799974 h 799974"/>
              <a:gd name="connsiteX0" fmla="*/ 0 w 1650279"/>
              <a:gd name="connsiteY0" fmla="*/ 739087 h 739087"/>
              <a:gd name="connsiteX1" fmla="*/ 1439270 w 1650279"/>
              <a:gd name="connsiteY1" fmla="*/ 680713 h 739087"/>
              <a:gd name="connsiteX2" fmla="*/ 1650279 w 1650279"/>
              <a:gd name="connsiteY2" fmla="*/ 0 h 739087"/>
              <a:gd name="connsiteX3" fmla="*/ 0 w 1650279"/>
              <a:gd name="connsiteY3" fmla="*/ 739087 h 739087"/>
              <a:gd name="connsiteX0" fmla="*/ 0 w 1650279"/>
              <a:gd name="connsiteY0" fmla="*/ 739087 h 768753"/>
              <a:gd name="connsiteX1" fmla="*/ 1626175 w 1650279"/>
              <a:gd name="connsiteY1" fmla="*/ 768753 h 768753"/>
              <a:gd name="connsiteX2" fmla="*/ 1650279 w 1650279"/>
              <a:gd name="connsiteY2" fmla="*/ 0 h 768753"/>
              <a:gd name="connsiteX3" fmla="*/ 0 w 1650279"/>
              <a:gd name="connsiteY3" fmla="*/ 739087 h 768753"/>
              <a:gd name="connsiteX0" fmla="*/ 1 w 3061780"/>
              <a:gd name="connsiteY0" fmla="*/ 967790 h 967790"/>
              <a:gd name="connsiteX1" fmla="*/ 3037676 w 3061780"/>
              <a:gd name="connsiteY1" fmla="*/ 768753 h 967790"/>
              <a:gd name="connsiteX2" fmla="*/ 3061780 w 3061780"/>
              <a:gd name="connsiteY2" fmla="*/ 0 h 967790"/>
              <a:gd name="connsiteX3" fmla="*/ 1 w 3061780"/>
              <a:gd name="connsiteY3" fmla="*/ 967790 h 967790"/>
              <a:gd name="connsiteX0" fmla="*/ 0 w 3061779"/>
              <a:gd name="connsiteY0" fmla="*/ 967790 h 967790"/>
              <a:gd name="connsiteX1" fmla="*/ 3037675 w 3061779"/>
              <a:gd name="connsiteY1" fmla="*/ 768753 h 967790"/>
              <a:gd name="connsiteX2" fmla="*/ 3061779 w 3061779"/>
              <a:gd name="connsiteY2" fmla="*/ 0 h 967790"/>
              <a:gd name="connsiteX3" fmla="*/ 2847026 w 3061779"/>
              <a:gd name="connsiteY3" fmla="*/ 84370 h 967790"/>
              <a:gd name="connsiteX4" fmla="*/ 0 w 3061779"/>
              <a:gd name="connsiteY4" fmla="*/ 967790 h 967790"/>
              <a:gd name="connsiteX0" fmla="*/ 0 w 3061779"/>
              <a:gd name="connsiteY0" fmla="*/ 1136975 h 1136975"/>
              <a:gd name="connsiteX1" fmla="*/ 3037675 w 3061779"/>
              <a:gd name="connsiteY1" fmla="*/ 937938 h 1136975"/>
              <a:gd name="connsiteX2" fmla="*/ 3061779 w 3061779"/>
              <a:gd name="connsiteY2" fmla="*/ 169185 h 1136975"/>
              <a:gd name="connsiteX3" fmla="*/ 2712385 w 3061779"/>
              <a:gd name="connsiteY3" fmla="*/ 0 h 1136975"/>
              <a:gd name="connsiteX4" fmla="*/ 0 w 3061779"/>
              <a:gd name="connsiteY4" fmla="*/ 1136975 h 1136975"/>
              <a:gd name="connsiteX0" fmla="*/ 0 w 3037675"/>
              <a:gd name="connsiteY0" fmla="*/ 1182135 h 1182135"/>
              <a:gd name="connsiteX1" fmla="*/ 3037675 w 3037675"/>
              <a:gd name="connsiteY1" fmla="*/ 983098 h 1182135"/>
              <a:gd name="connsiteX2" fmla="*/ 2998546 w 3037675"/>
              <a:gd name="connsiteY2" fmla="*/ -1 h 1182135"/>
              <a:gd name="connsiteX3" fmla="*/ 2712385 w 3037675"/>
              <a:gd name="connsiteY3" fmla="*/ 45160 h 1182135"/>
              <a:gd name="connsiteX4" fmla="*/ 0 w 3037675"/>
              <a:gd name="connsiteY4" fmla="*/ 1182135 h 1182135"/>
              <a:gd name="connsiteX0" fmla="*/ 0 w 3037675"/>
              <a:gd name="connsiteY0" fmla="*/ 1182136 h 1182136"/>
              <a:gd name="connsiteX1" fmla="*/ 3037675 w 3037675"/>
              <a:gd name="connsiteY1" fmla="*/ 983099 h 1182136"/>
              <a:gd name="connsiteX2" fmla="*/ 2998546 w 3037675"/>
              <a:gd name="connsiteY2" fmla="*/ 0 h 1182136"/>
              <a:gd name="connsiteX3" fmla="*/ 2726257 w 3037675"/>
              <a:gd name="connsiteY3" fmla="*/ 15609 h 1182136"/>
              <a:gd name="connsiteX4" fmla="*/ 0 w 3037675"/>
              <a:gd name="connsiteY4" fmla="*/ 1182136 h 1182136"/>
              <a:gd name="connsiteX0" fmla="*/ 0 w 2998546"/>
              <a:gd name="connsiteY0" fmla="*/ 1182136 h 1182136"/>
              <a:gd name="connsiteX1" fmla="*/ 2239981 w 2998546"/>
              <a:gd name="connsiteY1" fmla="*/ 1031113 h 1182136"/>
              <a:gd name="connsiteX2" fmla="*/ 2998546 w 2998546"/>
              <a:gd name="connsiteY2" fmla="*/ 0 h 1182136"/>
              <a:gd name="connsiteX3" fmla="*/ 2726257 w 2998546"/>
              <a:gd name="connsiteY3" fmla="*/ 15609 h 1182136"/>
              <a:gd name="connsiteX4" fmla="*/ 0 w 2998546"/>
              <a:gd name="connsiteY4" fmla="*/ 1182136 h 1182136"/>
              <a:gd name="connsiteX0" fmla="*/ 0 w 2998546"/>
              <a:gd name="connsiteY0" fmla="*/ 1182136 h 1182136"/>
              <a:gd name="connsiteX1" fmla="*/ 2407025 w 2998546"/>
              <a:gd name="connsiteY1" fmla="*/ 1019064 h 1182136"/>
              <a:gd name="connsiteX2" fmla="*/ 2998546 w 2998546"/>
              <a:gd name="connsiteY2" fmla="*/ 0 h 1182136"/>
              <a:gd name="connsiteX3" fmla="*/ 2726257 w 2998546"/>
              <a:gd name="connsiteY3" fmla="*/ 15609 h 1182136"/>
              <a:gd name="connsiteX4" fmla="*/ 0 w 2998546"/>
              <a:gd name="connsiteY4" fmla="*/ 1182136 h 1182136"/>
              <a:gd name="connsiteX0" fmla="*/ 0 w 2823032"/>
              <a:gd name="connsiteY0" fmla="*/ 1188513 h 1188512"/>
              <a:gd name="connsiteX1" fmla="*/ 2231511 w 2823032"/>
              <a:gd name="connsiteY1" fmla="*/ 1019064 h 1188512"/>
              <a:gd name="connsiteX2" fmla="*/ 2823032 w 2823032"/>
              <a:gd name="connsiteY2" fmla="*/ 0 h 1188512"/>
              <a:gd name="connsiteX3" fmla="*/ 2550743 w 2823032"/>
              <a:gd name="connsiteY3" fmla="*/ 15609 h 1188512"/>
              <a:gd name="connsiteX4" fmla="*/ 0 w 2823032"/>
              <a:gd name="connsiteY4" fmla="*/ 1188513 h 1188512"/>
              <a:gd name="connsiteX0" fmla="*/ 0 w 3330881"/>
              <a:gd name="connsiteY0" fmla="*/ 1244176 h 1244177"/>
              <a:gd name="connsiteX1" fmla="*/ 2231511 w 3330881"/>
              <a:gd name="connsiteY1" fmla="*/ 1074727 h 1244177"/>
              <a:gd name="connsiteX2" fmla="*/ 3330881 w 3330881"/>
              <a:gd name="connsiteY2" fmla="*/ 0 h 1244177"/>
              <a:gd name="connsiteX3" fmla="*/ 2550743 w 3330881"/>
              <a:gd name="connsiteY3" fmla="*/ 71272 h 1244177"/>
              <a:gd name="connsiteX4" fmla="*/ 0 w 3330881"/>
              <a:gd name="connsiteY4" fmla="*/ 1244176 h 1244177"/>
              <a:gd name="connsiteX0" fmla="*/ 0 w 3330881"/>
              <a:gd name="connsiteY0" fmla="*/ 1244176 h 1244176"/>
              <a:gd name="connsiteX1" fmla="*/ 2231511 w 3330881"/>
              <a:gd name="connsiteY1" fmla="*/ 1074727 h 1244176"/>
              <a:gd name="connsiteX2" fmla="*/ 3330881 w 3330881"/>
              <a:gd name="connsiteY2" fmla="*/ 0 h 1244176"/>
              <a:gd name="connsiteX3" fmla="*/ 2550306 w 3330881"/>
              <a:gd name="connsiteY3" fmla="*/ 61786 h 1244176"/>
              <a:gd name="connsiteX4" fmla="*/ 0 w 3330881"/>
              <a:gd name="connsiteY4" fmla="*/ 1244176 h 1244176"/>
              <a:gd name="connsiteX0" fmla="*/ 0 w 3994383"/>
              <a:gd name="connsiteY0" fmla="*/ 1244176 h 1244176"/>
              <a:gd name="connsiteX1" fmla="*/ 3994383 w 3994383"/>
              <a:gd name="connsiteY1" fmla="*/ 976134 h 1244176"/>
              <a:gd name="connsiteX2" fmla="*/ 3330881 w 3994383"/>
              <a:gd name="connsiteY2" fmla="*/ 0 h 1244176"/>
              <a:gd name="connsiteX3" fmla="*/ 2550306 w 3994383"/>
              <a:gd name="connsiteY3" fmla="*/ 61786 h 1244176"/>
              <a:gd name="connsiteX4" fmla="*/ 0 w 3994383"/>
              <a:gd name="connsiteY4" fmla="*/ 1244176 h 1244176"/>
              <a:gd name="connsiteX0" fmla="*/ 0 w 1883114"/>
              <a:gd name="connsiteY0" fmla="*/ 1101420 h 1101420"/>
              <a:gd name="connsiteX1" fmla="*/ 1883114 w 1883114"/>
              <a:gd name="connsiteY1" fmla="*/ 976134 h 1101420"/>
              <a:gd name="connsiteX2" fmla="*/ 1219612 w 1883114"/>
              <a:gd name="connsiteY2" fmla="*/ 0 h 1101420"/>
              <a:gd name="connsiteX3" fmla="*/ 439037 w 1883114"/>
              <a:gd name="connsiteY3" fmla="*/ 61786 h 1101420"/>
              <a:gd name="connsiteX4" fmla="*/ 0 w 1883114"/>
              <a:gd name="connsiteY4" fmla="*/ 1101420 h 1101420"/>
              <a:gd name="connsiteX0" fmla="*/ 0 w 2172960"/>
              <a:gd name="connsiteY0" fmla="*/ 1101420 h 1101420"/>
              <a:gd name="connsiteX1" fmla="*/ 2172960 w 2172960"/>
              <a:gd name="connsiteY1" fmla="*/ 983782 h 1101420"/>
              <a:gd name="connsiteX2" fmla="*/ 1219612 w 2172960"/>
              <a:gd name="connsiteY2" fmla="*/ 0 h 1101420"/>
              <a:gd name="connsiteX3" fmla="*/ 439037 w 2172960"/>
              <a:gd name="connsiteY3" fmla="*/ 61786 h 1101420"/>
              <a:gd name="connsiteX4" fmla="*/ 0 w 2172960"/>
              <a:gd name="connsiteY4" fmla="*/ 1101420 h 1101420"/>
              <a:gd name="connsiteX0" fmla="*/ 0 w 2209171"/>
              <a:gd name="connsiteY0" fmla="*/ 1142103 h 1142103"/>
              <a:gd name="connsiteX1" fmla="*/ 2209171 w 2209171"/>
              <a:gd name="connsiteY1" fmla="*/ 983782 h 1142103"/>
              <a:gd name="connsiteX2" fmla="*/ 1255823 w 2209171"/>
              <a:gd name="connsiteY2" fmla="*/ 0 h 1142103"/>
              <a:gd name="connsiteX3" fmla="*/ 475248 w 2209171"/>
              <a:gd name="connsiteY3" fmla="*/ 61786 h 1142103"/>
              <a:gd name="connsiteX4" fmla="*/ 0 w 2209171"/>
              <a:gd name="connsiteY4" fmla="*/ 1142103 h 1142103"/>
              <a:gd name="connsiteX0" fmla="*/ 0 w 2211801"/>
              <a:gd name="connsiteY0" fmla="*/ 1085187 h 1085188"/>
              <a:gd name="connsiteX1" fmla="*/ 2211801 w 2211801"/>
              <a:gd name="connsiteY1" fmla="*/ 983782 h 1085188"/>
              <a:gd name="connsiteX2" fmla="*/ 1258453 w 2211801"/>
              <a:gd name="connsiteY2" fmla="*/ 0 h 1085188"/>
              <a:gd name="connsiteX3" fmla="*/ 477878 w 2211801"/>
              <a:gd name="connsiteY3" fmla="*/ 61786 h 1085188"/>
              <a:gd name="connsiteX4" fmla="*/ 0 w 2211801"/>
              <a:gd name="connsiteY4" fmla="*/ 1085187 h 1085188"/>
              <a:gd name="connsiteX0" fmla="*/ 0 w 2202017"/>
              <a:gd name="connsiteY0" fmla="*/ 1085187 h 1085187"/>
              <a:gd name="connsiteX1" fmla="*/ 2202017 w 2202017"/>
              <a:gd name="connsiteY1" fmla="*/ 936900 h 1085187"/>
              <a:gd name="connsiteX2" fmla="*/ 1258453 w 2202017"/>
              <a:gd name="connsiteY2" fmla="*/ 0 h 1085187"/>
              <a:gd name="connsiteX3" fmla="*/ 477878 w 2202017"/>
              <a:gd name="connsiteY3" fmla="*/ 61786 h 1085187"/>
              <a:gd name="connsiteX4" fmla="*/ 0 w 2202017"/>
              <a:gd name="connsiteY4" fmla="*/ 1085187 h 1085187"/>
              <a:gd name="connsiteX0" fmla="*/ 0 w 2202017"/>
              <a:gd name="connsiteY0" fmla="*/ 1102536 h 1102536"/>
              <a:gd name="connsiteX1" fmla="*/ 2202017 w 2202017"/>
              <a:gd name="connsiteY1" fmla="*/ 954249 h 1102536"/>
              <a:gd name="connsiteX2" fmla="*/ 1630944 w 2202017"/>
              <a:gd name="connsiteY2" fmla="*/ 1 h 1102536"/>
              <a:gd name="connsiteX3" fmla="*/ 477878 w 2202017"/>
              <a:gd name="connsiteY3" fmla="*/ 79135 h 1102536"/>
              <a:gd name="connsiteX4" fmla="*/ 0 w 2202017"/>
              <a:gd name="connsiteY4" fmla="*/ 1102536 h 1102536"/>
              <a:gd name="connsiteX0" fmla="*/ 0 w 3644669"/>
              <a:gd name="connsiteY0" fmla="*/ 1102535 h 1102535"/>
              <a:gd name="connsiteX1" fmla="*/ 3644669 w 3644669"/>
              <a:gd name="connsiteY1" fmla="*/ 850200 h 1102535"/>
              <a:gd name="connsiteX2" fmla="*/ 1630944 w 3644669"/>
              <a:gd name="connsiteY2" fmla="*/ 0 h 1102535"/>
              <a:gd name="connsiteX3" fmla="*/ 477878 w 3644669"/>
              <a:gd name="connsiteY3" fmla="*/ 79134 h 1102535"/>
              <a:gd name="connsiteX4" fmla="*/ 0 w 3644669"/>
              <a:gd name="connsiteY4" fmla="*/ 1102535 h 1102535"/>
              <a:gd name="connsiteX0" fmla="*/ 957181 w 3166791"/>
              <a:gd name="connsiteY0" fmla="*/ 999033 h 999033"/>
              <a:gd name="connsiteX1" fmla="*/ 3166791 w 3166791"/>
              <a:gd name="connsiteY1" fmla="*/ 850200 h 999033"/>
              <a:gd name="connsiteX2" fmla="*/ 1153066 w 3166791"/>
              <a:gd name="connsiteY2" fmla="*/ 0 h 999033"/>
              <a:gd name="connsiteX3" fmla="*/ 0 w 3166791"/>
              <a:gd name="connsiteY3" fmla="*/ 79134 h 999033"/>
              <a:gd name="connsiteX4" fmla="*/ 957181 w 3166791"/>
              <a:gd name="connsiteY4" fmla="*/ 999033 h 999033"/>
              <a:gd name="connsiteX0" fmla="*/ 957181 w 3166791"/>
              <a:gd name="connsiteY0" fmla="*/ 980978 h 980978"/>
              <a:gd name="connsiteX1" fmla="*/ 3166791 w 3166791"/>
              <a:gd name="connsiteY1" fmla="*/ 832145 h 980978"/>
              <a:gd name="connsiteX2" fmla="*/ 902731 w 3166791"/>
              <a:gd name="connsiteY2" fmla="*/ 0 h 980978"/>
              <a:gd name="connsiteX3" fmla="*/ 0 w 3166791"/>
              <a:gd name="connsiteY3" fmla="*/ 61079 h 980978"/>
              <a:gd name="connsiteX4" fmla="*/ 957181 w 3166791"/>
              <a:gd name="connsiteY4" fmla="*/ 980978 h 980978"/>
              <a:gd name="connsiteX0" fmla="*/ 957181 w 3302347"/>
              <a:gd name="connsiteY0" fmla="*/ 980978 h 980978"/>
              <a:gd name="connsiteX1" fmla="*/ 3302347 w 3302347"/>
              <a:gd name="connsiteY1" fmla="*/ 841126 h 980978"/>
              <a:gd name="connsiteX2" fmla="*/ 902731 w 3302347"/>
              <a:gd name="connsiteY2" fmla="*/ 0 h 980978"/>
              <a:gd name="connsiteX3" fmla="*/ 0 w 3302347"/>
              <a:gd name="connsiteY3" fmla="*/ 61079 h 980978"/>
              <a:gd name="connsiteX4" fmla="*/ 957181 w 3302347"/>
              <a:gd name="connsiteY4" fmla="*/ 980978 h 980978"/>
              <a:gd name="connsiteX0" fmla="*/ 1107703 w 3302347"/>
              <a:gd name="connsiteY0" fmla="*/ 988880 h 988881"/>
              <a:gd name="connsiteX1" fmla="*/ 3302347 w 3302347"/>
              <a:gd name="connsiteY1" fmla="*/ 841126 h 988881"/>
              <a:gd name="connsiteX2" fmla="*/ 902731 w 3302347"/>
              <a:gd name="connsiteY2" fmla="*/ 0 h 988881"/>
              <a:gd name="connsiteX3" fmla="*/ 0 w 3302347"/>
              <a:gd name="connsiteY3" fmla="*/ 61079 h 988881"/>
              <a:gd name="connsiteX4" fmla="*/ 1107703 w 3302347"/>
              <a:gd name="connsiteY4" fmla="*/ 988880 h 988881"/>
              <a:gd name="connsiteX0" fmla="*/ 1107703 w 3302347"/>
              <a:gd name="connsiteY0" fmla="*/ 997106 h 997106"/>
              <a:gd name="connsiteX1" fmla="*/ 3302347 w 3302347"/>
              <a:gd name="connsiteY1" fmla="*/ 849352 h 997106"/>
              <a:gd name="connsiteX2" fmla="*/ 1292872 w 3302347"/>
              <a:gd name="connsiteY2" fmla="*/ 0 h 997106"/>
              <a:gd name="connsiteX3" fmla="*/ 0 w 3302347"/>
              <a:gd name="connsiteY3" fmla="*/ 69305 h 997106"/>
              <a:gd name="connsiteX4" fmla="*/ 1107703 w 3302347"/>
              <a:gd name="connsiteY4" fmla="*/ 997106 h 997106"/>
              <a:gd name="connsiteX0" fmla="*/ 956321 w 3150965"/>
              <a:gd name="connsiteY0" fmla="*/ 997106 h 997106"/>
              <a:gd name="connsiteX1" fmla="*/ 3150965 w 3150965"/>
              <a:gd name="connsiteY1" fmla="*/ 849352 h 997106"/>
              <a:gd name="connsiteX2" fmla="*/ 1141490 w 3150965"/>
              <a:gd name="connsiteY2" fmla="*/ 0 h 997106"/>
              <a:gd name="connsiteX3" fmla="*/ 0 w 3150965"/>
              <a:gd name="connsiteY3" fmla="*/ 68344 h 997106"/>
              <a:gd name="connsiteX4" fmla="*/ 956321 w 3150965"/>
              <a:gd name="connsiteY4" fmla="*/ 997106 h 997106"/>
              <a:gd name="connsiteX0" fmla="*/ 956321 w 3150965"/>
              <a:gd name="connsiteY0" fmla="*/ 1004737 h 1004737"/>
              <a:gd name="connsiteX1" fmla="*/ 3150965 w 3150965"/>
              <a:gd name="connsiteY1" fmla="*/ 856983 h 1004737"/>
              <a:gd name="connsiteX2" fmla="*/ 1109258 w 3150965"/>
              <a:gd name="connsiteY2" fmla="*/ 0 h 1004737"/>
              <a:gd name="connsiteX3" fmla="*/ 0 w 3150965"/>
              <a:gd name="connsiteY3" fmla="*/ 75975 h 1004737"/>
              <a:gd name="connsiteX4" fmla="*/ 956321 w 3150965"/>
              <a:gd name="connsiteY4" fmla="*/ 1004737 h 1004737"/>
              <a:gd name="connsiteX0" fmla="*/ 941059 w 3135703"/>
              <a:gd name="connsiteY0" fmla="*/ 1004737 h 1004737"/>
              <a:gd name="connsiteX1" fmla="*/ 3135703 w 3135703"/>
              <a:gd name="connsiteY1" fmla="*/ 856983 h 1004737"/>
              <a:gd name="connsiteX2" fmla="*/ 1093996 w 3135703"/>
              <a:gd name="connsiteY2" fmla="*/ 0 h 1004737"/>
              <a:gd name="connsiteX3" fmla="*/ 0 w 3135703"/>
              <a:gd name="connsiteY3" fmla="*/ 74876 h 1004737"/>
              <a:gd name="connsiteX4" fmla="*/ 941059 w 3135703"/>
              <a:gd name="connsiteY4" fmla="*/ 1004737 h 1004737"/>
              <a:gd name="connsiteX0" fmla="*/ 945853 w 3140497"/>
              <a:gd name="connsiteY0" fmla="*/ 1004737 h 1004737"/>
              <a:gd name="connsiteX1" fmla="*/ 3140497 w 3140497"/>
              <a:gd name="connsiteY1" fmla="*/ 856983 h 1004737"/>
              <a:gd name="connsiteX2" fmla="*/ 1098790 w 3140497"/>
              <a:gd name="connsiteY2" fmla="*/ 0 h 1004737"/>
              <a:gd name="connsiteX3" fmla="*/ 0 w 3140497"/>
              <a:gd name="connsiteY3" fmla="*/ 81597 h 1004737"/>
              <a:gd name="connsiteX4" fmla="*/ 945853 w 3140497"/>
              <a:gd name="connsiteY4" fmla="*/ 1004737 h 1004737"/>
              <a:gd name="connsiteX0" fmla="*/ 945853 w 3140497"/>
              <a:gd name="connsiteY0" fmla="*/ 1000950 h 1000950"/>
              <a:gd name="connsiteX1" fmla="*/ 3140497 w 3140497"/>
              <a:gd name="connsiteY1" fmla="*/ 853196 h 1000950"/>
              <a:gd name="connsiteX2" fmla="*/ 1134692 w 3140497"/>
              <a:gd name="connsiteY2" fmla="*/ 1 h 1000950"/>
              <a:gd name="connsiteX3" fmla="*/ 0 w 3140497"/>
              <a:gd name="connsiteY3" fmla="*/ 77810 h 1000950"/>
              <a:gd name="connsiteX4" fmla="*/ 945853 w 3140497"/>
              <a:gd name="connsiteY4" fmla="*/ 1000950 h 1000950"/>
              <a:gd name="connsiteX0" fmla="*/ 945853 w 3140497"/>
              <a:gd name="connsiteY0" fmla="*/ 1005835 h 1005835"/>
              <a:gd name="connsiteX1" fmla="*/ 3140497 w 3140497"/>
              <a:gd name="connsiteY1" fmla="*/ 858081 h 1005835"/>
              <a:gd name="connsiteX2" fmla="*/ 1114051 w 3140497"/>
              <a:gd name="connsiteY2" fmla="*/ 0 h 1005835"/>
              <a:gd name="connsiteX3" fmla="*/ 0 w 3140497"/>
              <a:gd name="connsiteY3" fmla="*/ 82695 h 1005835"/>
              <a:gd name="connsiteX4" fmla="*/ 945853 w 3140497"/>
              <a:gd name="connsiteY4" fmla="*/ 1005835 h 1005835"/>
              <a:gd name="connsiteX0" fmla="*/ 1048095 w 3242739"/>
              <a:gd name="connsiteY0" fmla="*/ 1005835 h 1005835"/>
              <a:gd name="connsiteX1" fmla="*/ 3242739 w 3242739"/>
              <a:gd name="connsiteY1" fmla="*/ 858081 h 1005835"/>
              <a:gd name="connsiteX2" fmla="*/ 1216293 w 3242739"/>
              <a:gd name="connsiteY2" fmla="*/ 0 h 1005835"/>
              <a:gd name="connsiteX3" fmla="*/ 0 w 3242739"/>
              <a:gd name="connsiteY3" fmla="*/ 90070 h 1005835"/>
              <a:gd name="connsiteX4" fmla="*/ 1048095 w 3242739"/>
              <a:gd name="connsiteY4" fmla="*/ 1005835 h 1005835"/>
              <a:gd name="connsiteX0" fmla="*/ 1048095 w 3242739"/>
              <a:gd name="connsiteY0" fmla="*/ 1003124 h 1003124"/>
              <a:gd name="connsiteX1" fmla="*/ 3242739 w 3242739"/>
              <a:gd name="connsiteY1" fmla="*/ 855370 h 1003124"/>
              <a:gd name="connsiteX2" fmla="*/ 1000997 w 3242739"/>
              <a:gd name="connsiteY2" fmla="*/ 0 h 1003124"/>
              <a:gd name="connsiteX3" fmla="*/ 0 w 3242739"/>
              <a:gd name="connsiteY3" fmla="*/ 87359 h 1003124"/>
              <a:gd name="connsiteX4" fmla="*/ 1048095 w 3242739"/>
              <a:gd name="connsiteY4" fmla="*/ 1003124 h 1003124"/>
              <a:gd name="connsiteX0" fmla="*/ 1048095 w 3242739"/>
              <a:gd name="connsiteY0" fmla="*/ 984977 h 984977"/>
              <a:gd name="connsiteX1" fmla="*/ 3242739 w 3242739"/>
              <a:gd name="connsiteY1" fmla="*/ 837223 h 984977"/>
              <a:gd name="connsiteX2" fmla="*/ 1330304 w 3242739"/>
              <a:gd name="connsiteY2" fmla="*/ 0 h 984977"/>
              <a:gd name="connsiteX3" fmla="*/ 0 w 3242739"/>
              <a:gd name="connsiteY3" fmla="*/ 69212 h 984977"/>
              <a:gd name="connsiteX4" fmla="*/ 1048095 w 3242739"/>
              <a:gd name="connsiteY4" fmla="*/ 984977 h 984977"/>
              <a:gd name="connsiteX0" fmla="*/ 853939 w 3242739"/>
              <a:gd name="connsiteY0" fmla="*/ 1068670 h 1068670"/>
              <a:gd name="connsiteX1" fmla="*/ 3242739 w 3242739"/>
              <a:gd name="connsiteY1" fmla="*/ 837223 h 1068670"/>
              <a:gd name="connsiteX2" fmla="*/ 1330304 w 3242739"/>
              <a:gd name="connsiteY2" fmla="*/ 0 h 1068670"/>
              <a:gd name="connsiteX3" fmla="*/ 0 w 3242739"/>
              <a:gd name="connsiteY3" fmla="*/ 69212 h 1068670"/>
              <a:gd name="connsiteX4" fmla="*/ 853939 w 3242739"/>
              <a:gd name="connsiteY4" fmla="*/ 1068670 h 1068670"/>
              <a:gd name="connsiteX0" fmla="*/ 853939 w 2761184"/>
              <a:gd name="connsiteY0" fmla="*/ 1068670 h 1068670"/>
              <a:gd name="connsiteX1" fmla="*/ 2761185 w 2761184"/>
              <a:gd name="connsiteY1" fmla="*/ 975936 h 1068670"/>
              <a:gd name="connsiteX2" fmla="*/ 1330304 w 2761184"/>
              <a:gd name="connsiteY2" fmla="*/ 0 h 1068670"/>
              <a:gd name="connsiteX3" fmla="*/ 0 w 2761184"/>
              <a:gd name="connsiteY3" fmla="*/ 69212 h 1068670"/>
              <a:gd name="connsiteX4" fmla="*/ 853939 w 2761184"/>
              <a:gd name="connsiteY4" fmla="*/ 1068670 h 1068670"/>
              <a:gd name="connsiteX0" fmla="*/ 853939 w 2755831"/>
              <a:gd name="connsiteY0" fmla="*/ 1068670 h 1068670"/>
              <a:gd name="connsiteX1" fmla="*/ 2755831 w 2755831"/>
              <a:gd name="connsiteY1" fmla="*/ 985553 h 1068670"/>
              <a:gd name="connsiteX2" fmla="*/ 1330304 w 2755831"/>
              <a:gd name="connsiteY2" fmla="*/ 0 h 1068670"/>
              <a:gd name="connsiteX3" fmla="*/ 0 w 2755831"/>
              <a:gd name="connsiteY3" fmla="*/ 69212 h 1068670"/>
              <a:gd name="connsiteX4" fmla="*/ 853939 w 2755831"/>
              <a:gd name="connsiteY4" fmla="*/ 1068670 h 1068670"/>
              <a:gd name="connsiteX0" fmla="*/ 838383 w 2755831"/>
              <a:gd name="connsiteY0" fmla="*/ 1038543 h 1038543"/>
              <a:gd name="connsiteX1" fmla="*/ 2755831 w 2755831"/>
              <a:gd name="connsiteY1" fmla="*/ 985553 h 1038543"/>
              <a:gd name="connsiteX2" fmla="*/ 1330304 w 2755831"/>
              <a:gd name="connsiteY2" fmla="*/ 0 h 1038543"/>
              <a:gd name="connsiteX3" fmla="*/ 0 w 2755831"/>
              <a:gd name="connsiteY3" fmla="*/ 69212 h 1038543"/>
              <a:gd name="connsiteX4" fmla="*/ 838383 w 2755831"/>
              <a:gd name="connsiteY4" fmla="*/ 1038543 h 1038543"/>
              <a:gd name="connsiteX0" fmla="*/ 838383 w 3257373"/>
              <a:gd name="connsiteY0" fmla="*/ 1038543 h 1038543"/>
              <a:gd name="connsiteX1" fmla="*/ 3257373 w 3257373"/>
              <a:gd name="connsiteY1" fmla="*/ 932375 h 1038543"/>
              <a:gd name="connsiteX2" fmla="*/ 1330304 w 3257373"/>
              <a:gd name="connsiteY2" fmla="*/ 0 h 1038543"/>
              <a:gd name="connsiteX3" fmla="*/ 0 w 3257373"/>
              <a:gd name="connsiteY3" fmla="*/ 69212 h 1038543"/>
              <a:gd name="connsiteX4" fmla="*/ 838383 w 3257373"/>
              <a:gd name="connsiteY4" fmla="*/ 1038543 h 1038543"/>
              <a:gd name="connsiteX0" fmla="*/ 838383 w 3416991"/>
              <a:gd name="connsiteY0" fmla="*/ 1038543 h 1038543"/>
              <a:gd name="connsiteX1" fmla="*/ 3416991 w 3416991"/>
              <a:gd name="connsiteY1" fmla="*/ 615145 h 1038543"/>
              <a:gd name="connsiteX2" fmla="*/ 1330304 w 3416991"/>
              <a:gd name="connsiteY2" fmla="*/ 0 h 1038543"/>
              <a:gd name="connsiteX3" fmla="*/ 0 w 3416991"/>
              <a:gd name="connsiteY3" fmla="*/ 69212 h 1038543"/>
              <a:gd name="connsiteX4" fmla="*/ 838383 w 3416991"/>
              <a:gd name="connsiteY4" fmla="*/ 1038543 h 1038543"/>
              <a:gd name="connsiteX0" fmla="*/ 989802 w 3416991"/>
              <a:gd name="connsiteY0" fmla="*/ 728422 h 728422"/>
              <a:gd name="connsiteX1" fmla="*/ 3416991 w 3416991"/>
              <a:gd name="connsiteY1" fmla="*/ 615145 h 728422"/>
              <a:gd name="connsiteX2" fmla="*/ 1330304 w 3416991"/>
              <a:gd name="connsiteY2" fmla="*/ 0 h 728422"/>
              <a:gd name="connsiteX3" fmla="*/ 0 w 3416991"/>
              <a:gd name="connsiteY3" fmla="*/ 69212 h 728422"/>
              <a:gd name="connsiteX4" fmla="*/ 989802 w 3416991"/>
              <a:gd name="connsiteY4" fmla="*/ 728422 h 728422"/>
              <a:gd name="connsiteX0" fmla="*/ 989802 w 3416991"/>
              <a:gd name="connsiteY0" fmla="*/ 713684 h 713684"/>
              <a:gd name="connsiteX1" fmla="*/ 3416991 w 3416991"/>
              <a:gd name="connsiteY1" fmla="*/ 600407 h 713684"/>
              <a:gd name="connsiteX2" fmla="*/ 999660 w 3416991"/>
              <a:gd name="connsiteY2" fmla="*/ 1 h 713684"/>
              <a:gd name="connsiteX3" fmla="*/ 0 w 3416991"/>
              <a:gd name="connsiteY3" fmla="*/ 54474 h 713684"/>
              <a:gd name="connsiteX4" fmla="*/ 989802 w 3416991"/>
              <a:gd name="connsiteY4" fmla="*/ 713684 h 713684"/>
              <a:gd name="connsiteX0" fmla="*/ 1007202 w 3434391"/>
              <a:gd name="connsiteY0" fmla="*/ 713683 h 713683"/>
              <a:gd name="connsiteX1" fmla="*/ 3434391 w 3434391"/>
              <a:gd name="connsiteY1" fmla="*/ 600406 h 713683"/>
              <a:gd name="connsiteX2" fmla="*/ 1017060 w 3434391"/>
              <a:gd name="connsiteY2" fmla="*/ 0 h 713683"/>
              <a:gd name="connsiteX3" fmla="*/ -1 w 3434391"/>
              <a:gd name="connsiteY3" fmla="*/ 55248 h 713683"/>
              <a:gd name="connsiteX4" fmla="*/ 1007202 w 3434391"/>
              <a:gd name="connsiteY4" fmla="*/ 713683 h 713683"/>
              <a:gd name="connsiteX0" fmla="*/ 1108055 w 3535244"/>
              <a:gd name="connsiteY0" fmla="*/ 713683 h 713683"/>
              <a:gd name="connsiteX1" fmla="*/ 3535244 w 3535244"/>
              <a:gd name="connsiteY1" fmla="*/ 600406 h 713683"/>
              <a:gd name="connsiteX2" fmla="*/ 1117913 w 3535244"/>
              <a:gd name="connsiteY2" fmla="*/ 0 h 713683"/>
              <a:gd name="connsiteX3" fmla="*/ 1 w 3535244"/>
              <a:gd name="connsiteY3" fmla="*/ 71002 h 713683"/>
              <a:gd name="connsiteX4" fmla="*/ 1108055 w 3535244"/>
              <a:gd name="connsiteY4" fmla="*/ 713683 h 713683"/>
              <a:gd name="connsiteX0" fmla="*/ 1108053 w 3535242"/>
              <a:gd name="connsiteY0" fmla="*/ 715185 h 715185"/>
              <a:gd name="connsiteX1" fmla="*/ 3535242 w 3535242"/>
              <a:gd name="connsiteY1" fmla="*/ 601908 h 715185"/>
              <a:gd name="connsiteX2" fmla="*/ 899164 w 3535242"/>
              <a:gd name="connsiteY2" fmla="*/ 0 h 715185"/>
              <a:gd name="connsiteX3" fmla="*/ -1 w 3535242"/>
              <a:gd name="connsiteY3" fmla="*/ 72504 h 715185"/>
              <a:gd name="connsiteX4" fmla="*/ 1108053 w 3535242"/>
              <a:gd name="connsiteY4" fmla="*/ 715185 h 71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5242" h="715185">
                <a:moveTo>
                  <a:pt x="1108053" y="715185"/>
                </a:moveTo>
                <a:lnTo>
                  <a:pt x="3535242" y="601908"/>
                </a:lnTo>
                <a:lnTo>
                  <a:pt x="899164" y="0"/>
                </a:lnTo>
                <a:lnTo>
                  <a:pt x="-1" y="72504"/>
                </a:lnTo>
                <a:lnTo>
                  <a:pt x="1108053" y="71518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100000">
                <a:srgbClr val="FF983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AD0D8-83FC-4042-9399-D92E0F5039AE}" type="slidenum">
              <a:rPr lang="cs-CZ" smtClean="0"/>
              <a:t>9</a:t>
            </a:fld>
            <a:endParaRPr lang="cs-CZ"/>
          </a:p>
        </p:txBody>
      </p:sp>
      <p:sp>
        <p:nvSpPr>
          <p:cNvPr id="18" name="Titel 4"/>
          <p:cNvSpPr>
            <a:spLocks noGrp="1"/>
          </p:cNvSpPr>
          <p:nvPr>
            <p:ph type="title"/>
          </p:nvPr>
        </p:nvSpPr>
        <p:spPr>
          <a:xfrm>
            <a:off x="179512" y="133971"/>
            <a:ext cx="7776864" cy="565571"/>
          </a:xfrm>
        </p:spPr>
        <p:txBody>
          <a:bodyPr>
            <a:noAutofit/>
          </a:bodyPr>
          <a:lstStyle/>
          <a:p>
            <a:r>
              <a:rPr lang="en-US" sz="3200" b="0" i="1" dirty="0">
                <a:solidFill>
                  <a:srgbClr val="0070C0"/>
                </a:solidFill>
              </a:rPr>
              <a:t>KATRIN - Data taking overview</a:t>
            </a:r>
            <a:endParaRPr lang="en-US" sz="3200" b="0" noProof="0" dirty="0"/>
          </a:p>
        </p:txBody>
      </p:sp>
      <p:pic>
        <p:nvPicPr>
          <p:cNvPr id="49" name="Picture 2" descr="Volume 18 Issue 2">
            <a:extLst>
              <a:ext uri="{FF2B5EF4-FFF2-40B4-BE49-F238E27FC236}">
                <a16:creationId xmlns:a16="http://schemas.microsoft.com/office/drawing/2014/main" id="{659E16BE-CD92-1443-858A-538AE3C96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586">
            <a:off x="1283640" y="1563588"/>
            <a:ext cx="556512" cy="73859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9615CEDA-0BFA-3E48-911C-DFE165651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53" y="2009753"/>
            <a:ext cx="597766" cy="74442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4" name="Rectangle 23">
            <a:extLst>
              <a:ext uri="{FF2B5EF4-FFF2-40B4-BE49-F238E27FC236}">
                <a16:creationId xmlns:a16="http://schemas.microsoft.com/office/drawing/2014/main" id="{883F127C-6F46-7E4E-AF62-20F8EB98D64C}"/>
              </a:ext>
            </a:extLst>
          </p:cNvPr>
          <p:cNvSpPr/>
          <p:nvPr/>
        </p:nvSpPr>
        <p:spPr>
          <a:xfrm>
            <a:off x="280253" y="4086843"/>
            <a:ext cx="1376766" cy="7560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1</a:t>
            </a:r>
            <a:r>
              <a:rPr lang="en-US" sz="800" b="1" baseline="30000" dirty="0">
                <a:solidFill>
                  <a:srgbClr val="0070C0"/>
                </a:solidFill>
                <a:latin typeface="Palatino Linotype" panose="02040502050505030304" pitchFamily="18" charset="0"/>
              </a:rPr>
              <a:t>st</a:t>
            </a:r>
            <a:r>
              <a:rPr lang="en-US" sz="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m</a:t>
            </a:r>
            <a:r>
              <a:rPr lang="en-US" sz="800" b="1" baseline="-25000" dirty="0">
                <a:solidFill>
                  <a:srgbClr val="0070C0"/>
                </a:solidFill>
                <a:latin typeface="Palatino Linotype" panose="02040502050505030304" pitchFamily="18" charset="0"/>
              </a:rPr>
              <a:t>𝜈</a:t>
            </a:r>
            <a:r>
              <a:rPr lang="en-US" sz="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campaign</a:t>
            </a: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0070C0"/>
                </a:solidFill>
                <a:latin typeface="Palatino Linotype" panose="02040502050505030304" pitchFamily="18" charset="0"/>
              </a:rPr>
              <a:t>m</a:t>
            </a:r>
            <a:r>
              <a:rPr lang="en-US" sz="800" baseline="-25000" dirty="0">
                <a:solidFill>
                  <a:srgbClr val="0070C0"/>
                </a:solidFill>
                <a:latin typeface="Palatino Linotype" panose="02040502050505030304" pitchFamily="18" charset="0"/>
              </a:rPr>
              <a:t>𝜈</a:t>
            </a:r>
            <a:r>
              <a:rPr lang="en-US" sz="800" dirty="0">
                <a:solidFill>
                  <a:srgbClr val="0070C0"/>
                </a:solidFill>
                <a:latin typeface="Palatino Linotype" panose="02040502050505030304" pitchFamily="18" charset="0"/>
              </a:rPr>
              <a:t> &lt; 1.1 eV</a:t>
            </a:r>
            <a:br>
              <a:rPr lang="en-US" sz="800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r>
              <a:rPr lang="en-US" sz="600" dirty="0">
                <a:solidFill>
                  <a:srgbClr val="0070C0"/>
                </a:solidFill>
                <a:latin typeface="Palatino Linotype" panose="02040502050505030304" pitchFamily="18" charset="0"/>
              </a:rPr>
              <a:t>PRL 123, 221802 (2019)</a:t>
            </a:r>
            <a:br>
              <a:rPr lang="en-US" sz="600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r>
              <a:rPr lang="en-US" sz="600" dirty="0">
                <a:solidFill>
                  <a:srgbClr val="0070C0"/>
                </a:solidFill>
                <a:latin typeface="Palatino Linotype" panose="02040502050505030304" pitchFamily="18" charset="0"/>
              </a:rPr>
              <a:t>Phys. Rev. D 104, 012005 (2021)</a:t>
            </a:r>
            <a:endParaRPr lang="de-DE" sz="4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5" name="Rectangle 23">
            <a:extLst>
              <a:ext uri="{FF2B5EF4-FFF2-40B4-BE49-F238E27FC236}">
                <a16:creationId xmlns:a16="http://schemas.microsoft.com/office/drawing/2014/main" id="{883F127C-6F46-7E4E-AF62-20F8EB98D64C}"/>
              </a:ext>
            </a:extLst>
          </p:cNvPr>
          <p:cNvSpPr/>
          <p:nvPr/>
        </p:nvSpPr>
        <p:spPr>
          <a:xfrm>
            <a:off x="1813366" y="4086843"/>
            <a:ext cx="1318263" cy="756000"/>
          </a:xfrm>
          <a:prstGeom prst="rect">
            <a:avLst/>
          </a:prstGeom>
          <a:solidFill>
            <a:schemeClr val="bg1"/>
          </a:solidFill>
          <a:ln>
            <a:solidFill>
              <a:srgbClr val="FF983D"/>
            </a:solidFill>
          </a:ln>
        </p:spPr>
        <p:txBody>
          <a:bodyPr wrap="square">
            <a:spAutoFit/>
          </a:bodyPr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FF983D"/>
                </a:solidFill>
                <a:latin typeface="Palatino Linotype" panose="02040502050505030304" pitchFamily="18" charset="0"/>
              </a:rPr>
              <a:t>2</a:t>
            </a:r>
            <a:r>
              <a:rPr lang="en-US" sz="800" b="1" baseline="30000" dirty="0">
                <a:solidFill>
                  <a:srgbClr val="FF983D"/>
                </a:solidFill>
                <a:latin typeface="Palatino Linotype" panose="02040502050505030304" pitchFamily="18" charset="0"/>
              </a:rPr>
              <a:t>nd</a:t>
            </a:r>
            <a:r>
              <a:rPr lang="en-US" sz="800" b="1" dirty="0">
                <a:solidFill>
                  <a:srgbClr val="FF983D"/>
                </a:solidFill>
                <a:latin typeface="Palatino Linotype" panose="02040502050505030304" pitchFamily="18" charset="0"/>
              </a:rPr>
              <a:t> m</a:t>
            </a:r>
            <a:r>
              <a:rPr lang="en-US" sz="800" b="1" baseline="-25000" dirty="0">
                <a:solidFill>
                  <a:srgbClr val="FF983D"/>
                </a:solidFill>
                <a:latin typeface="Palatino Linotype" panose="02040502050505030304" pitchFamily="18" charset="0"/>
              </a:rPr>
              <a:t>𝜈</a:t>
            </a:r>
            <a:r>
              <a:rPr lang="en-US" sz="800" b="1" dirty="0">
                <a:solidFill>
                  <a:srgbClr val="FF983D"/>
                </a:solidFill>
                <a:latin typeface="Palatino Linotype" panose="02040502050505030304" pitchFamily="18" charset="0"/>
              </a:rPr>
              <a:t> campaign</a:t>
            </a: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FF983D"/>
                </a:solidFill>
                <a:latin typeface="Palatino Linotype" panose="02040502050505030304" pitchFamily="18" charset="0"/>
              </a:rPr>
              <a:t>m</a:t>
            </a:r>
            <a:r>
              <a:rPr lang="en-US" sz="800" baseline="-25000" dirty="0">
                <a:solidFill>
                  <a:srgbClr val="FF983D"/>
                </a:solidFill>
                <a:latin typeface="Palatino Linotype" panose="02040502050505030304" pitchFamily="18" charset="0"/>
              </a:rPr>
              <a:t>𝜈</a:t>
            </a:r>
            <a:r>
              <a:rPr lang="en-US" sz="800" dirty="0">
                <a:solidFill>
                  <a:srgbClr val="FF983D"/>
                </a:solidFill>
                <a:latin typeface="Palatino Linotype" panose="02040502050505030304" pitchFamily="18" charset="0"/>
              </a:rPr>
              <a:t> &lt; 0.8 eV</a:t>
            </a:r>
            <a:br>
              <a:rPr lang="en-US" sz="800" dirty="0">
                <a:solidFill>
                  <a:srgbClr val="FF983D"/>
                </a:solidFill>
                <a:latin typeface="Palatino Linotype" panose="02040502050505030304" pitchFamily="18" charset="0"/>
              </a:rPr>
            </a:br>
            <a:r>
              <a:rPr lang="de-DE" sz="600" dirty="0">
                <a:solidFill>
                  <a:srgbClr val="FF983D"/>
                </a:solidFill>
                <a:latin typeface="Palatino Linotype" panose="02040502050505030304" pitchFamily="18" charset="0"/>
              </a:rPr>
              <a:t>Nat. Phys. 18</a:t>
            </a:r>
            <a:r>
              <a:rPr lang="de-DE" sz="600" b="1" dirty="0">
                <a:solidFill>
                  <a:srgbClr val="FF983D"/>
                </a:solidFill>
                <a:latin typeface="Palatino Linotype" panose="02040502050505030304" pitchFamily="18" charset="0"/>
              </a:rPr>
              <a:t>, </a:t>
            </a:r>
            <a:r>
              <a:rPr lang="de-DE" sz="600" dirty="0">
                <a:solidFill>
                  <a:srgbClr val="FF983D"/>
                </a:solidFill>
                <a:latin typeface="Palatino Linotype" panose="02040502050505030304" pitchFamily="18" charset="0"/>
              </a:rPr>
              <a:t>160–166 (2022)</a:t>
            </a:r>
            <a:endParaRPr lang="de-DE" sz="200" dirty="0">
              <a:solidFill>
                <a:srgbClr val="FF983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1" name="Freeform 89">
            <a:extLst>
              <a:ext uri="{FF2B5EF4-FFF2-40B4-BE49-F238E27FC236}">
                <a16:creationId xmlns:a16="http://schemas.microsoft.com/office/drawing/2014/main" id="{A36F3228-ADBE-454D-92A7-65BEB93B56C7}"/>
              </a:ext>
            </a:extLst>
          </p:cNvPr>
          <p:cNvSpPr/>
          <p:nvPr/>
        </p:nvSpPr>
        <p:spPr>
          <a:xfrm rot="198244">
            <a:off x="278018" y="3573640"/>
            <a:ext cx="1388052" cy="553544"/>
          </a:xfrm>
          <a:custGeom>
            <a:avLst/>
            <a:gdLst>
              <a:gd name="connsiteX0" fmla="*/ 0 w 2300288"/>
              <a:gd name="connsiteY0" fmla="*/ 4071938 h 4171950"/>
              <a:gd name="connsiteX1" fmla="*/ 2300288 w 2300288"/>
              <a:gd name="connsiteY1" fmla="*/ 0 h 4171950"/>
              <a:gd name="connsiteX2" fmla="*/ 2286000 w 2300288"/>
              <a:gd name="connsiteY2" fmla="*/ 3157538 h 4171950"/>
              <a:gd name="connsiteX3" fmla="*/ 628650 w 2300288"/>
              <a:gd name="connsiteY3" fmla="*/ 4171950 h 4171950"/>
              <a:gd name="connsiteX4" fmla="*/ 0 w 2300288"/>
              <a:gd name="connsiteY4" fmla="*/ 4071938 h 4171950"/>
              <a:gd name="connsiteX0" fmla="*/ 0 w 2357438"/>
              <a:gd name="connsiteY0" fmla="*/ 4243388 h 4243388"/>
              <a:gd name="connsiteX1" fmla="*/ 2357438 w 2357438"/>
              <a:gd name="connsiteY1" fmla="*/ 0 h 4243388"/>
              <a:gd name="connsiteX2" fmla="*/ 2343150 w 2357438"/>
              <a:gd name="connsiteY2" fmla="*/ 3157538 h 4243388"/>
              <a:gd name="connsiteX3" fmla="*/ 685800 w 2357438"/>
              <a:gd name="connsiteY3" fmla="*/ 4171950 h 4243388"/>
              <a:gd name="connsiteX4" fmla="*/ 0 w 2357438"/>
              <a:gd name="connsiteY4" fmla="*/ 4243388 h 4243388"/>
              <a:gd name="connsiteX0" fmla="*/ 0 w 2357438"/>
              <a:gd name="connsiteY0" fmla="*/ 4243388 h 4243388"/>
              <a:gd name="connsiteX1" fmla="*/ 2357438 w 2357438"/>
              <a:gd name="connsiteY1" fmla="*/ 0 h 4243388"/>
              <a:gd name="connsiteX2" fmla="*/ 2343150 w 2357438"/>
              <a:gd name="connsiteY2" fmla="*/ 3157538 h 4243388"/>
              <a:gd name="connsiteX3" fmla="*/ 642938 w 2357438"/>
              <a:gd name="connsiteY3" fmla="*/ 4243388 h 4243388"/>
              <a:gd name="connsiteX4" fmla="*/ 0 w 2357438"/>
              <a:gd name="connsiteY4" fmla="*/ 4243388 h 4243388"/>
              <a:gd name="connsiteX0" fmla="*/ 0 w 2357438"/>
              <a:gd name="connsiteY0" fmla="*/ 4557713 h 4557713"/>
              <a:gd name="connsiteX1" fmla="*/ 2357438 w 2357438"/>
              <a:gd name="connsiteY1" fmla="*/ 0 h 4557713"/>
              <a:gd name="connsiteX2" fmla="*/ 2343150 w 2357438"/>
              <a:gd name="connsiteY2" fmla="*/ 3471863 h 4557713"/>
              <a:gd name="connsiteX3" fmla="*/ 642938 w 2357438"/>
              <a:gd name="connsiteY3" fmla="*/ 4557713 h 4557713"/>
              <a:gd name="connsiteX4" fmla="*/ 0 w 2357438"/>
              <a:gd name="connsiteY4" fmla="*/ 4557713 h 4557713"/>
              <a:gd name="connsiteX0" fmla="*/ 0 w 2500313"/>
              <a:gd name="connsiteY0" fmla="*/ 4471988 h 4471988"/>
              <a:gd name="connsiteX1" fmla="*/ 2500313 w 2500313"/>
              <a:gd name="connsiteY1" fmla="*/ 0 h 4471988"/>
              <a:gd name="connsiteX2" fmla="*/ 2343150 w 2500313"/>
              <a:gd name="connsiteY2" fmla="*/ 3386138 h 4471988"/>
              <a:gd name="connsiteX3" fmla="*/ 642938 w 2500313"/>
              <a:gd name="connsiteY3" fmla="*/ 4471988 h 4471988"/>
              <a:gd name="connsiteX4" fmla="*/ 0 w 2500313"/>
              <a:gd name="connsiteY4" fmla="*/ 4471988 h 4471988"/>
              <a:gd name="connsiteX0" fmla="*/ 0 w 2500313"/>
              <a:gd name="connsiteY0" fmla="*/ 4471988 h 4471988"/>
              <a:gd name="connsiteX1" fmla="*/ 2500313 w 2500313"/>
              <a:gd name="connsiteY1" fmla="*/ 0 h 4471988"/>
              <a:gd name="connsiteX2" fmla="*/ 2471737 w 2500313"/>
              <a:gd name="connsiteY2" fmla="*/ 3243263 h 4471988"/>
              <a:gd name="connsiteX3" fmla="*/ 642938 w 2500313"/>
              <a:gd name="connsiteY3" fmla="*/ 4471988 h 4471988"/>
              <a:gd name="connsiteX4" fmla="*/ 0 w 2500313"/>
              <a:gd name="connsiteY4" fmla="*/ 4471988 h 4471988"/>
              <a:gd name="connsiteX0" fmla="*/ 0 w 2471745"/>
              <a:gd name="connsiteY0" fmla="*/ 2553247 h 2553247"/>
              <a:gd name="connsiteX1" fmla="*/ 371709 w 2471745"/>
              <a:gd name="connsiteY1" fmla="*/ 0 h 2553247"/>
              <a:gd name="connsiteX2" fmla="*/ 2471737 w 2471745"/>
              <a:gd name="connsiteY2" fmla="*/ 1324522 h 2553247"/>
              <a:gd name="connsiteX3" fmla="*/ 642938 w 2471745"/>
              <a:gd name="connsiteY3" fmla="*/ 2553247 h 2553247"/>
              <a:gd name="connsiteX4" fmla="*/ 0 w 2471745"/>
              <a:gd name="connsiteY4" fmla="*/ 2553247 h 2553247"/>
              <a:gd name="connsiteX0" fmla="*/ 0 w 957758"/>
              <a:gd name="connsiteY0" fmla="*/ 2825842 h 2825842"/>
              <a:gd name="connsiteX1" fmla="*/ 371709 w 957758"/>
              <a:gd name="connsiteY1" fmla="*/ 272595 h 2825842"/>
              <a:gd name="connsiteX2" fmla="*/ 957730 w 957758"/>
              <a:gd name="connsiteY2" fmla="*/ 307963 h 2825842"/>
              <a:gd name="connsiteX3" fmla="*/ 642938 w 957758"/>
              <a:gd name="connsiteY3" fmla="*/ 2825842 h 2825842"/>
              <a:gd name="connsiteX4" fmla="*/ 0 w 957758"/>
              <a:gd name="connsiteY4" fmla="*/ 2825842 h 2825842"/>
              <a:gd name="connsiteX0" fmla="*/ 0 w 957730"/>
              <a:gd name="connsiteY0" fmla="*/ 2553247 h 2553247"/>
              <a:gd name="connsiteX1" fmla="*/ 371709 w 957730"/>
              <a:gd name="connsiteY1" fmla="*/ 0 h 2553247"/>
              <a:gd name="connsiteX2" fmla="*/ 957730 w 957730"/>
              <a:gd name="connsiteY2" fmla="*/ 35368 h 2553247"/>
              <a:gd name="connsiteX3" fmla="*/ 642938 w 957730"/>
              <a:gd name="connsiteY3" fmla="*/ 2553247 h 2553247"/>
              <a:gd name="connsiteX4" fmla="*/ 0 w 957730"/>
              <a:gd name="connsiteY4" fmla="*/ 2553247 h 2553247"/>
              <a:gd name="connsiteX0" fmla="*/ 107976 w 586021"/>
              <a:gd name="connsiteY0" fmla="*/ 2568237 h 2568237"/>
              <a:gd name="connsiteX1" fmla="*/ 0 w 586021"/>
              <a:gd name="connsiteY1" fmla="*/ 0 h 2568237"/>
              <a:gd name="connsiteX2" fmla="*/ 586021 w 586021"/>
              <a:gd name="connsiteY2" fmla="*/ 35368 h 2568237"/>
              <a:gd name="connsiteX3" fmla="*/ 271229 w 586021"/>
              <a:gd name="connsiteY3" fmla="*/ 2553247 h 2568237"/>
              <a:gd name="connsiteX4" fmla="*/ 107976 w 586021"/>
              <a:gd name="connsiteY4" fmla="*/ 2568237 h 2568237"/>
              <a:gd name="connsiteX0" fmla="*/ 941353 w 1419398"/>
              <a:gd name="connsiteY0" fmla="*/ 2532869 h 2532869"/>
              <a:gd name="connsiteX1" fmla="*/ 0 w 1419398"/>
              <a:gd name="connsiteY1" fmla="*/ 644421 h 2532869"/>
              <a:gd name="connsiteX2" fmla="*/ 1419398 w 1419398"/>
              <a:gd name="connsiteY2" fmla="*/ 0 h 2532869"/>
              <a:gd name="connsiteX3" fmla="*/ 1104606 w 1419398"/>
              <a:gd name="connsiteY3" fmla="*/ 2517879 h 2532869"/>
              <a:gd name="connsiteX4" fmla="*/ 941353 w 1419398"/>
              <a:gd name="connsiteY4" fmla="*/ 2532869 h 2532869"/>
              <a:gd name="connsiteX0" fmla="*/ 941353 w 5076998"/>
              <a:gd name="connsiteY0" fmla="*/ 1916315 h 1916315"/>
              <a:gd name="connsiteX1" fmla="*/ 0 w 5076998"/>
              <a:gd name="connsiteY1" fmla="*/ 27867 h 1916315"/>
              <a:gd name="connsiteX2" fmla="*/ 5076998 w 5076998"/>
              <a:gd name="connsiteY2" fmla="*/ 0 h 1916315"/>
              <a:gd name="connsiteX3" fmla="*/ 1104606 w 5076998"/>
              <a:gd name="connsiteY3" fmla="*/ 1901325 h 1916315"/>
              <a:gd name="connsiteX4" fmla="*/ 941353 w 5076998"/>
              <a:gd name="connsiteY4" fmla="*/ 1916315 h 1916315"/>
              <a:gd name="connsiteX0" fmla="*/ 953879 w 5089524"/>
              <a:gd name="connsiteY0" fmla="*/ 1916315 h 1916315"/>
              <a:gd name="connsiteX1" fmla="*/ 0 w 5089524"/>
              <a:gd name="connsiteY1" fmla="*/ 70638 h 1916315"/>
              <a:gd name="connsiteX2" fmla="*/ 5089524 w 5089524"/>
              <a:gd name="connsiteY2" fmla="*/ 0 h 1916315"/>
              <a:gd name="connsiteX3" fmla="*/ 1117132 w 5089524"/>
              <a:gd name="connsiteY3" fmla="*/ 1901325 h 1916315"/>
              <a:gd name="connsiteX4" fmla="*/ 953879 w 5089524"/>
              <a:gd name="connsiteY4" fmla="*/ 1916315 h 1916315"/>
              <a:gd name="connsiteX0" fmla="*/ 953879 w 5095787"/>
              <a:gd name="connsiteY0" fmla="*/ 1847881 h 1847881"/>
              <a:gd name="connsiteX1" fmla="*/ 0 w 5095787"/>
              <a:gd name="connsiteY1" fmla="*/ 2204 h 1847881"/>
              <a:gd name="connsiteX2" fmla="*/ 5095787 w 5095787"/>
              <a:gd name="connsiteY2" fmla="*/ 0 h 1847881"/>
              <a:gd name="connsiteX3" fmla="*/ 1117132 w 5095787"/>
              <a:gd name="connsiteY3" fmla="*/ 1832891 h 1847881"/>
              <a:gd name="connsiteX4" fmla="*/ 953879 w 5095787"/>
              <a:gd name="connsiteY4" fmla="*/ 1847881 h 1847881"/>
              <a:gd name="connsiteX0" fmla="*/ 953879 w 4575834"/>
              <a:gd name="connsiteY0" fmla="*/ 1845677 h 1845677"/>
              <a:gd name="connsiteX1" fmla="*/ 0 w 4575834"/>
              <a:gd name="connsiteY1" fmla="*/ 0 h 1845677"/>
              <a:gd name="connsiteX2" fmla="*/ 4575834 w 4575834"/>
              <a:gd name="connsiteY2" fmla="*/ 263446 h 1845677"/>
              <a:gd name="connsiteX3" fmla="*/ 1117132 w 4575834"/>
              <a:gd name="connsiteY3" fmla="*/ 1830687 h 1845677"/>
              <a:gd name="connsiteX4" fmla="*/ 953879 w 4575834"/>
              <a:gd name="connsiteY4" fmla="*/ 1845677 h 1845677"/>
              <a:gd name="connsiteX0" fmla="*/ 864232 w 4486187"/>
              <a:gd name="connsiteY0" fmla="*/ 1582231 h 1582231"/>
              <a:gd name="connsiteX1" fmla="*/ 0 w 4486187"/>
              <a:gd name="connsiteY1" fmla="*/ 2204 h 1582231"/>
              <a:gd name="connsiteX2" fmla="*/ 4486187 w 4486187"/>
              <a:gd name="connsiteY2" fmla="*/ 0 h 1582231"/>
              <a:gd name="connsiteX3" fmla="*/ 1027485 w 4486187"/>
              <a:gd name="connsiteY3" fmla="*/ 1567241 h 1582231"/>
              <a:gd name="connsiteX4" fmla="*/ 864232 w 4486187"/>
              <a:gd name="connsiteY4" fmla="*/ 1582231 h 1582231"/>
              <a:gd name="connsiteX0" fmla="*/ 864232 w 10120505"/>
              <a:gd name="connsiteY0" fmla="*/ 5494518 h 5494518"/>
              <a:gd name="connsiteX1" fmla="*/ 0 w 10120505"/>
              <a:gd name="connsiteY1" fmla="*/ 3914491 h 5494518"/>
              <a:gd name="connsiteX2" fmla="*/ 10120505 w 10120505"/>
              <a:gd name="connsiteY2" fmla="*/ 0 h 5494518"/>
              <a:gd name="connsiteX3" fmla="*/ 1027485 w 10120505"/>
              <a:gd name="connsiteY3" fmla="*/ 5479528 h 5494518"/>
              <a:gd name="connsiteX4" fmla="*/ 864232 w 10120505"/>
              <a:gd name="connsiteY4" fmla="*/ 5494518 h 5494518"/>
              <a:gd name="connsiteX0" fmla="*/ 0 w 9256273"/>
              <a:gd name="connsiteY0" fmla="*/ 5494518 h 5494518"/>
              <a:gd name="connsiteX1" fmla="*/ 8306662 w 9256273"/>
              <a:gd name="connsiteY1" fmla="*/ 74653 h 5494518"/>
              <a:gd name="connsiteX2" fmla="*/ 9256273 w 9256273"/>
              <a:gd name="connsiteY2" fmla="*/ 0 h 5494518"/>
              <a:gd name="connsiteX3" fmla="*/ 163253 w 9256273"/>
              <a:gd name="connsiteY3" fmla="*/ 5479528 h 5494518"/>
              <a:gd name="connsiteX4" fmla="*/ 0 w 9256273"/>
              <a:gd name="connsiteY4" fmla="*/ 5494518 h 5494518"/>
              <a:gd name="connsiteX0" fmla="*/ 0 w 9256273"/>
              <a:gd name="connsiteY0" fmla="*/ 5494518 h 5570090"/>
              <a:gd name="connsiteX1" fmla="*/ 8306662 w 9256273"/>
              <a:gd name="connsiteY1" fmla="*/ 74653 h 5570090"/>
              <a:gd name="connsiteX2" fmla="*/ 9256273 w 9256273"/>
              <a:gd name="connsiteY2" fmla="*/ 0 h 5570090"/>
              <a:gd name="connsiteX3" fmla="*/ 163253 w 9256273"/>
              <a:gd name="connsiteY3" fmla="*/ 5570090 h 5570090"/>
              <a:gd name="connsiteX4" fmla="*/ 0 w 9256273"/>
              <a:gd name="connsiteY4" fmla="*/ 5494518 h 5570090"/>
              <a:gd name="connsiteX0" fmla="*/ 0 w 9256273"/>
              <a:gd name="connsiteY0" fmla="*/ 5494518 h 5494518"/>
              <a:gd name="connsiteX1" fmla="*/ 8306662 w 9256273"/>
              <a:gd name="connsiteY1" fmla="*/ 74653 h 5494518"/>
              <a:gd name="connsiteX2" fmla="*/ 9256273 w 9256273"/>
              <a:gd name="connsiteY2" fmla="*/ 0 h 5494518"/>
              <a:gd name="connsiteX3" fmla="*/ 0 w 9256273"/>
              <a:gd name="connsiteY3" fmla="*/ 5494518 h 5494518"/>
              <a:gd name="connsiteX0" fmla="*/ 622186 w 949611"/>
              <a:gd name="connsiteY0" fmla="*/ 2143717 h 2143717"/>
              <a:gd name="connsiteX1" fmla="*/ 0 w 949611"/>
              <a:gd name="connsiteY1" fmla="*/ 74653 h 2143717"/>
              <a:gd name="connsiteX2" fmla="*/ 949611 w 949611"/>
              <a:gd name="connsiteY2" fmla="*/ 0 h 2143717"/>
              <a:gd name="connsiteX3" fmla="*/ 622186 w 949611"/>
              <a:gd name="connsiteY3" fmla="*/ 2143717 h 2143717"/>
              <a:gd name="connsiteX0" fmla="*/ 622186 w 1403252"/>
              <a:gd name="connsiteY0" fmla="*/ 2135985 h 2135985"/>
              <a:gd name="connsiteX1" fmla="*/ 0 w 1403252"/>
              <a:gd name="connsiteY1" fmla="*/ 66921 h 2135985"/>
              <a:gd name="connsiteX2" fmla="*/ 1403252 w 1403252"/>
              <a:gd name="connsiteY2" fmla="*/ 0 h 2135985"/>
              <a:gd name="connsiteX3" fmla="*/ 622186 w 1403252"/>
              <a:gd name="connsiteY3" fmla="*/ 2135985 h 2135985"/>
              <a:gd name="connsiteX0" fmla="*/ 658183 w 1439249"/>
              <a:gd name="connsiteY0" fmla="*/ 2147367 h 2147367"/>
              <a:gd name="connsiteX1" fmla="*/ 0 w 1439249"/>
              <a:gd name="connsiteY1" fmla="*/ 0 h 2147367"/>
              <a:gd name="connsiteX2" fmla="*/ 1439249 w 1439249"/>
              <a:gd name="connsiteY2" fmla="*/ 11382 h 2147367"/>
              <a:gd name="connsiteX3" fmla="*/ 658183 w 1439249"/>
              <a:gd name="connsiteY3" fmla="*/ 2147367 h 2147367"/>
              <a:gd name="connsiteX0" fmla="*/ 772059 w 1439249"/>
              <a:gd name="connsiteY0" fmla="*/ 2159378 h 2159378"/>
              <a:gd name="connsiteX1" fmla="*/ 0 w 1439249"/>
              <a:gd name="connsiteY1" fmla="*/ 0 h 2159378"/>
              <a:gd name="connsiteX2" fmla="*/ 1439249 w 1439249"/>
              <a:gd name="connsiteY2" fmla="*/ 11382 h 2159378"/>
              <a:gd name="connsiteX3" fmla="*/ 772059 w 1439249"/>
              <a:gd name="connsiteY3" fmla="*/ 2159378 h 2159378"/>
              <a:gd name="connsiteX0" fmla="*/ 1055336 w 1439249"/>
              <a:gd name="connsiteY0" fmla="*/ 1633327 h 1633327"/>
              <a:gd name="connsiteX1" fmla="*/ 0 w 1439249"/>
              <a:gd name="connsiteY1" fmla="*/ 0 h 1633327"/>
              <a:gd name="connsiteX2" fmla="*/ 1439249 w 1439249"/>
              <a:gd name="connsiteY2" fmla="*/ 11382 h 1633327"/>
              <a:gd name="connsiteX3" fmla="*/ 1055336 w 1439249"/>
              <a:gd name="connsiteY3" fmla="*/ 1633327 h 1633327"/>
              <a:gd name="connsiteX0" fmla="*/ 1055336 w 1719431"/>
              <a:gd name="connsiteY0" fmla="*/ 1864626 h 1864626"/>
              <a:gd name="connsiteX1" fmla="*/ 0 w 1719431"/>
              <a:gd name="connsiteY1" fmla="*/ 231299 h 1864626"/>
              <a:gd name="connsiteX2" fmla="*/ 1719431 w 1719431"/>
              <a:gd name="connsiteY2" fmla="*/ 0 h 1864626"/>
              <a:gd name="connsiteX3" fmla="*/ 1055336 w 1719431"/>
              <a:gd name="connsiteY3" fmla="*/ 1864626 h 1864626"/>
              <a:gd name="connsiteX0" fmla="*/ 3534197 w 4198292"/>
              <a:gd name="connsiteY0" fmla="*/ 1864626 h 1864626"/>
              <a:gd name="connsiteX1" fmla="*/ 0 w 4198292"/>
              <a:gd name="connsiteY1" fmla="*/ 1239302 h 1864626"/>
              <a:gd name="connsiteX2" fmla="*/ 4198292 w 4198292"/>
              <a:gd name="connsiteY2" fmla="*/ 0 h 1864626"/>
              <a:gd name="connsiteX3" fmla="*/ 3534197 w 4198292"/>
              <a:gd name="connsiteY3" fmla="*/ 1864626 h 1864626"/>
              <a:gd name="connsiteX0" fmla="*/ 3534197 w 3534197"/>
              <a:gd name="connsiteY0" fmla="*/ 740294 h 740294"/>
              <a:gd name="connsiteX1" fmla="*/ 0 w 3534197"/>
              <a:gd name="connsiteY1" fmla="*/ 114970 h 740294"/>
              <a:gd name="connsiteX2" fmla="*/ 947751 w 3534197"/>
              <a:gd name="connsiteY2" fmla="*/ 0 h 740294"/>
              <a:gd name="connsiteX3" fmla="*/ 3534197 w 3534197"/>
              <a:gd name="connsiteY3" fmla="*/ 740294 h 740294"/>
              <a:gd name="connsiteX0" fmla="*/ 2294934 w 2294933"/>
              <a:gd name="connsiteY0" fmla="*/ 1598217 h 1598218"/>
              <a:gd name="connsiteX1" fmla="*/ 0 w 2294933"/>
              <a:gd name="connsiteY1" fmla="*/ 114970 h 1598218"/>
              <a:gd name="connsiteX2" fmla="*/ 947751 w 2294933"/>
              <a:gd name="connsiteY2" fmla="*/ 0 h 1598218"/>
              <a:gd name="connsiteX3" fmla="*/ 2294934 w 2294933"/>
              <a:gd name="connsiteY3" fmla="*/ 1598217 h 1598218"/>
              <a:gd name="connsiteX0" fmla="*/ 1915747 w 1915748"/>
              <a:gd name="connsiteY0" fmla="*/ 1598217 h 1598217"/>
              <a:gd name="connsiteX1" fmla="*/ -1 w 1915748"/>
              <a:gd name="connsiteY1" fmla="*/ 613466 h 1598217"/>
              <a:gd name="connsiteX2" fmla="*/ 568564 w 1915748"/>
              <a:gd name="connsiteY2" fmla="*/ 0 h 1598217"/>
              <a:gd name="connsiteX3" fmla="*/ 1915747 w 1915748"/>
              <a:gd name="connsiteY3" fmla="*/ 1598217 h 1598217"/>
              <a:gd name="connsiteX0" fmla="*/ 1915748 w 4222244"/>
              <a:gd name="connsiteY0" fmla="*/ 984751 h 984751"/>
              <a:gd name="connsiteX1" fmla="*/ 0 w 4222244"/>
              <a:gd name="connsiteY1" fmla="*/ 0 h 984751"/>
              <a:gd name="connsiteX2" fmla="*/ 4222244 w 4222244"/>
              <a:gd name="connsiteY2" fmla="*/ 680327 h 984751"/>
              <a:gd name="connsiteX3" fmla="*/ 1915748 w 4222244"/>
              <a:gd name="connsiteY3" fmla="*/ 984751 h 984751"/>
              <a:gd name="connsiteX0" fmla="*/ 1915748 w 4557383"/>
              <a:gd name="connsiteY0" fmla="*/ 984751 h 1626945"/>
              <a:gd name="connsiteX1" fmla="*/ 0 w 4557383"/>
              <a:gd name="connsiteY1" fmla="*/ 0 h 1626945"/>
              <a:gd name="connsiteX2" fmla="*/ 4557383 w 4557383"/>
              <a:gd name="connsiteY2" fmla="*/ 1626945 h 1626945"/>
              <a:gd name="connsiteX3" fmla="*/ 1915748 w 4557383"/>
              <a:gd name="connsiteY3" fmla="*/ 984751 h 1626945"/>
              <a:gd name="connsiteX0" fmla="*/ 0 w 2768372"/>
              <a:gd name="connsiteY0" fmla="*/ 513598 h 1155792"/>
              <a:gd name="connsiteX1" fmla="*/ 2768372 w 2768372"/>
              <a:gd name="connsiteY1" fmla="*/ 1 h 1155792"/>
              <a:gd name="connsiteX2" fmla="*/ 2641635 w 2768372"/>
              <a:gd name="connsiteY2" fmla="*/ 1155792 h 1155792"/>
              <a:gd name="connsiteX3" fmla="*/ 0 w 2768372"/>
              <a:gd name="connsiteY3" fmla="*/ 513598 h 1155792"/>
              <a:gd name="connsiteX0" fmla="*/ 0 w 1383563"/>
              <a:gd name="connsiteY0" fmla="*/ 353045 h 1155791"/>
              <a:gd name="connsiteX1" fmla="*/ 1383563 w 1383563"/>
              <a:gd name="connsiteY1" fmla="*/ 0 h 1155791"/>
              <a:gd name="connsiteX2" fmla="*/ 1256826 w 1383563"/>
              <a:gd name="connsiteY2" fmla="*/ 1155791 h 1155791"/>
              <a:gd name="connsiteX3" fmla="*/ 0 w 1383563"/>
              <a:gd name="connsiteY3" fmla="*/ 353045 h 1155791"/>
              <a:gd name="connsiteX0" fmla="*/ 0 w 1462891"/>
              <a:gd name="connsiteY0" fmla="*/ 406456 h 1155791"/>
              <a:gd name="connsiteX1" fmla="*/ 1462891 w 1462891"/>
              <a:gd name="connsiteY1" fmla="*/ 0 h 1155791"/>
              <a:gd name="connsiteX2" fmla="*/ 1336154 w 1462891"/>
              <a:gd name="connsiteY2" fmla="*/ 1155791 h 1155791"/>
              <a:gd name="connsiteX3" fmla="*/ 0 w 1462891"/>
              <a:gd name="connsiteY3" fmla="*/ 406456 h 1155791"/>
              <a:gd name="connsiteX0" fmla="*/ 0 w 2680314"/>
              <a:gd name="connsiteY0" fmla="*/ 494261 h 1243596"/>
              <a:gd name="connsiteX1" fmla="*/ 2680314 w 2680314"/>
              <a:gd name="connsiteY1" fmla="*/ -1 h 1243596"/>
              <a:gd name="connsiteX2" fmla="*/ 1336154 w 2680314"/>
              <a:gd name="connsiteY2" fmla="*/ 1243596 h 1243596"/>
              <a:gd name="connsiteX3" fmla="*/ 0 w 2680314"/>
              <a:gd name="connsiteY3" fmla="*/ 494261 h 1243596"/>
              <a:gd name="connsiteX0" fmla="*/ 54762 w 1344160"/>
              <a:gd name="connsiteY0" fmla="*/ 148691 h 1243597"/>
              <a:gd name="connsiteX1" fmla="*/ 1344160 w 1344160"/>
              <a:gd name="connsiteY1" fmla="*/ 0 h 1243597"/>
              <a:gd name="connsiteX2" fmla="*/ 0 w 1344160"/>
              <a:gd name="connsiteY2" fmla="*/ 1243597 h 1243597"/>
              <a:gd name="connsiteX3" fmla="*/ 54762 w 1344160"/>
              <a:gd name="connsiteY3" fmla="*/ 148691 h 1243597"/>
              <a:gd name="connsiteX0" fmla="*/ 0 w 1289398"/>
              <a:gd name="connsiteY0" fmla="*/ 736305 h 736305"/>
              <a:gd name="connsiteX1" fmla="*/ 1289398 w 1289398"/>
              <a:gd name="connsiteY1" fmla="*/ 587614 h 736305"/>
              <a:gd name="connsiteX2" fmla="*/ 209612 w 1289398"/>
              <a:gd name="connsiteY2" fmla="*/ 0 h 736305"/>
              <a:gd name="connsiteX3" fmla="*/ 0 w 1289398"/>
              <a:gd name="connsiteY3" fmla="*/ 736305 h 736305"/>
              <a:gd name="connsiteX0" fmla="*/ 0 w 3293856"/>
              <a:gd name="connsiteY0" fmla="*/ 799974 h 799974"/>
              <a:gd name="connsiteX1" fmla="*/ 3293856 w 3293856"/>
              <a:gd name="connsiteY1" fmla="*/ 587614 h 799974"/>
              <a:gd name="connsiteX2" fmla="*/ 2214070 w 3293856"/>
              <a:gd name="connsiteY2" fmla="*/ 0 h 799974"/>
              <a:gd name="connsiteX3" fmla="*/ 0 w 3293856"/>
              <a:gd name="connsiteY3" fmla="*/ 799974 h 799974"/>
              <a:gd name="connsiteX0" fmla="*/ 0 w 2214070"/>
              <a:gd name="connsiteY0" fmla="*/ 799974 h 799974"/>
              <a:gd name="connsiteX1" fmla="*/ 1439270 w 2214070"/>
              <a:gd name="connsiteY1" fmla="*/ 741600 h 799974"/>
              <a:gd name="connsiteX2" fmla="*/ 2214070 w 2214070"/>
              <a:gd name="connsiteY2" fmla="*/ 0 h 799974"/>
              <a:gd name="connsiteX3" fmla="*/ 0 w 2214070"/>
              <a:gd name="connsiteY3" fmla="*/ 799974 h 799974"/>
              <a:gd name="connsiteX0" fmla="*/ 0 w 1650279"/>
              <a:gd name="connsiteY0" fmla="*/ 739087 h 739087"/>
              <a:gd name="connsiteX1" fmla="*/ 1439270 w 1650279"/>
              <a:gd name="connsiteY1" fmla="*/ 680713 h 739087"/>
              <a:gd name="connsiteX2" fmla="*/ 1650279 w 1650279"/>
              <a:gd name="connsiteY2" fmla="*/ 0 h 739087"/>
              <a:gd name="connsiteX3" fmla="*/ 0 w 1650279"/>
              <a:gd name="connsiteY3" fmla="*/ 739087 h 739087"/>
              <a:gd name="connsiteX0" fmla="*/ 0 w 1650279"/>
              <a:gd name="connsiteY0" fmla="*/ 739087 h 768753"/>
              <a:gd name="connsiteX1" fmla="*/ 1626175 w 1650279"/>
              <a:gd name="connsiteY1" fmla="*/ 768753 h 768753"/>
              <a:gd name="connsiteX2" fmla="*/ 1650279 w 1650279"/>
              <a:gd name="connsiteY2" fmla="*/ 0 h 768753"/>
              <a:gd name="connsiteX3" fmla="*/ 0 w 1650279"/>
              <a:gd name="connsiteY3" fmla="*/ 739087 h 768753"/>
              <a:gd name="connsiteX0" fmla="*/ 1 w 3061780"/>
              <a:gd name="connsiteY0" fmla="*/ 967790 h 967790"/>
              <a:gd name="connsiteX1" fmla="*/ 3037676 w 3061780"/>
              <a:gd name="connsiteY1" fmla="*/ 768753 h 967790"/>
              <a:gd name="connsiteX2" fmla="*/ 3061780 w 3061780"/>
              <a:gd name="connsiteY2" fmla="*/ 0 h 967790"/>
              <a:gd name="connsiteX3" fmla="*/ 1 w 3061780"/>
              <a:gd name="connsiteY3" fmla="*/ 967790 h 967790"/>
              <a:gd name="connsiteX0" fmla="*/ 0 w 3061779"/>
              <a:gd name="connsiteY0" fmla="*/ 967790 h 967790"/>
              <a:gd name="connsiteX1" fmla="*/ 3037675 w 3061779"/>
              <a:gd name="connsiteY1" fmla="*/ 768753 h 967790"/>
              <a:gd name="connsiteX2" fmla="*/ 3061779 w 3061779"/>
              <a:gd name="connsiteY2" fmla="*/ 0 h 967790"/>
              <a:gd name="connsiteX3" fmla="*/ 2847026 w 3061779"/>
              <a:gd name="connsiteY3" fmla="*/ 84370 h 967790"/>
              <a:gd name="connsiteX4" fmla="*/ 0 w 3061779"/>
              <a:gd name="connsiteY4" fmla="*/ 967790 h 967790"/>
              <a:gd name="connsiteX0" fmla="*/ 0 w 3061779"/>
              <a:gd name="connsiteY0" fmla="*/ 1136975 h 1136975"/>
              <a:gd name="connsiteX1" fmla="*/ 3037675 w 3061779"/>
              <a:gd name="connsiteY1" fmla="*/ 937938 h 1136975"/>
              <a:gd name="connsiteX2" fmla="*/ 3061779 w 3061779"/>
              <a:gd name="connsiteY2" fmla="*/ 169185 h 1136975"/>
              <a:gd name="connsiteX3" fmla="*/ 2712385 w 3061779"/>
              <a:gd name="connsiteY3" fmla="*/ 0 h 1136975"/>
              <a:gd name="connsiteX4" fmla="*/ 0 w 3061779"/>
              <a:gd name="connsiteY4" fmla="*/ 1136975 h 1136975"/>
              <a:gd name="connsiteX0" fmla="*/ 0 w 3037675"/>
              <a:gd name="connsiteY0" fmla="*/ 1182135 h 1182135"/>
              <a:gd name="connsiteX1" fmla="*/ 3037675 w 3037675"/>
              <a:gd name="connsiteY1" fmla="*/ 983098 h 1182135"/>
              <a:gd name="connsiteX2" fmla="*/ 2998546 w 3037675"/>
              <a:gd name="connsiteY2" fmla="*/ -1 h 1182135"/>
              <a:gd name="connsiteX3" fmla="*/ 2712385 w 3037675"/>
              <a:gd name="connsiteY3" fmla="*/ 45160 h 1182135"/>
              <a:gd name="connsiteX4" fmla="*/ 0 w 3037675"/>
              <a:gd name="connsiteY4" fmla="*/ 1182135 h 1182135"/>
              <a:gd name="connsiteX0" fmla="*/ 0 w 3037675"/>
              <a:gd name="connsiteY0" fmla="*/ 1182136 h 1182136"/>
              <a:gd name="connsiteX1" fmla="*/ 3037675 w 3037675"/>
              <a:gd name="connsiteY1" fmla="*/ 983099 h 1182136"/>
              <a:gd name="connsiteX2" fmla="*/ 2998546 w 3037675"/>
              <a:gd name="connsiteY2" fmla="*/ 0 h 1182136"/>
              <a:gd name="connsiteX3" fmla="*/ 2726257 w 3037675"/>
              <a:gd name="connsiteY3" fmla="*/ 15609 h 1182136"/>
              <a:gd name="connsiteX4" fmla="*/ 0 w 3037675"/>
              <a:gd name="connsiteY4" fmla="*/ 1182136 h 1182136"/>
              <a:gd name="connsiteX0" fmla="*/ 0 w 2998546"/>
              <a:gd name="connsiteY0" fmla="*/ 1182136 h 1182136"/>
              <a:gd name="connsiteX1" fmla="*/ 2239981 w 2998546"/>
              <a:gd name="connsiteY1" fmla="*/ 1031113 h 1182136"/>
              <a:gd name="connsiteX2" fmla="*/ 2998546 w 2998546"/>
              <a:gd name="connsiteY2" fmla="*/ 0 h 1182136"/>
              <a:gd name="connsiteX3" fmla="*/ 2726257 w 2998546"/>
              <a:gd name="connsiteY3" fmla="*/ 15609 h 1182136"/>
              <a:gd name="connsiteX4" fmla="*/ 0 w 2998546"/>
              <a:gd name="connsiteY4" fmla="*/ 1182136 h 1182136"/>
              <a:gd name="connsiteX0" fmla="*/ 0 w 2998546"/>
              <a:gd name="connsiteY0" fmla="*/ 1182136 h 1182136"/>
              <a:gd name="connsiteX1" fmla="*/ 2407025 w 2998546"/>
              <a:gd name="connsiteY1" fmla="*/ 1019064 h 1182136"/>
              <a:gd name="connsiteX2" fmla="*/ 2998546 w 2998546"/>
              <a:gd name="connsiteY2" fmla="*/ 0 h 1182136"/>
              <a:gd name="connsiteX3" fmla="*/ 2726257 w 2998546"/>
              <a:gd name="connsiteY3" fmla="*/ 15609 h 1182136"/>
              <a:gd name="connsiteX4" fmla="*/ 0 w 2998546"/>
              <a:gd name="connsiteY4" fmla="*/ 1182136 h 1182136"/>
              <a:gd name="connsiteX0" fmla="*/ 0 w 2823032"/>
              <a:gd name="connsiteY0" fmla="*/ 1188513 h 1188512"/>
              <a:gd name="connsiteX1" fmla="*/ 2231511 w 2823032"/>
              <a:gd name="connsiteY1" fmla="*/ 1019064 h 1188512"/>
              <a:gd name="connsiteX2" fmla="*/ 2823032 w 2823032"/>
              <a:gd name="connsiteY2" fmla="*/ 0 h 1188512"/>
              <a:gd name="connsiteX3" fmla="*/ 2550743 w 2823032"/>
              <a:gd name="connsiteY3" fmla="*/ 15609 h 1188512"/>
              <a:gd name="connsiteX4" fmla="*/ 0 w 2823032"/>
              <a:gd name="connsiteY4" fmla="*/ 1188513 h 1188512"/>
              <a:gd name="connsiteX0" fmla="*/ 0 w 3330881"/>
              <a:gd name="connsiteY0" fmla="*/ 1244176 h 1244177"/>
              <a:gd name="connsiteX1" fmla="*/ 2231511 w 3330881"/>
              <a:gd name="connsiteY1" fmla="*/ 1074727 h 1244177"/>
              <a:gd name="connsiteX2" fmla="*/ 3330881 w 3330881"/>
              <a:gd name="connsiteY2" fmla="*/ 0 h 1244177"/>
              <a:gd name="connsiteX3" fmla="*/ 2550743 w 3330881"/>
              <a:gd name="connsiteY3" fmla="*/ 71272 h 1244177"/>
              <a:gd name="connsiteX4" fmla="*/ 0 w 3330881"/>
              <a:gd name="connsiteY4" fmla="*/ 1244176 h 1244177"/>
              <a:gd name="connsiteX0" fmla="*/ 0 w 3330881"/>
              <a:gd name="connsiteY0" fmla="*/ 1244176 h 1244176"/>
              <a:gd name="connsiteX1" fmla="*/ 2231511 w 3330881"/>
              <a:gd name="connsiteY1" fmla="*/ 1074727 h 1244176"/>
              <a:gd name="connsiteX2" fmla="*/ 3330881 w 3330881"/>
              <a:gd name="connsiteY2" fmla="*/ 0 h 1244176"/>
              <a:gd name="connsiteX3" fmla="*/ 2550306 w 3330881"/>
              <a:gd name="connsiteY3" fmla="*/ 61786 h 1244176"/>
              <a:gd name="connsiteX4" fmla="*/ 0 w 3330881"/>
              <a:gd name="connsiteY4" fmla="*/ 1244176 h 1244176"/>
              <a:gd name="connsiteX0" fmla="*/ 0 w 3994383"/>
              <a:gd name="connsiteY0" fmla="*/ 1244176 h 1244176"/>
              <a:gd name="connsiteX1" fmla="*/ 3994383 w 3994383"/>
              <a:gd name="connsiteY1" fmla="*/ 976134 h 1244176"/>
              <a:gd name="connsiteX2" fmla="*/ 3330881 w 3994383"/>
              <a:gd name="connsiteY2" fmla="*/ 0 h 1244176"/>
              <a:gd name="connsiteX3" fmla="*/ 2550306 w 3994383"/>
              <a:gd name="connsiteY3" fmla="*/ 61786 h 1244176"/>
              <a:gd name="connsiteX4" fmla="*/ 0 w 3994383"/>
              <a:gd name="connsiteY4" fmla="*/ 1244176 h 1244176"/>
              <a:gd name="connsiteX0" fmla="*/ 0 w 1883114"/>
              <a:gd name="connsiteY0" fmla="*/ 1101420 h 1101420"/>
              <a:gd name="connsiteX1" fmla="*/ 1883114 w 1883114"/>
              <a:gd name="connsiteY1" fmla="*/ 976134 h 1101420"/>
              <a:gd name="connsiteX2" fmla="*/ 1219612 w 1883114"/>
              <a:gd name="connsiteY2" fmla="*/ 0 h 1101420"/>
              <a:gd name="connsiteX3" fmla="*/ 439037 w 1883114"/>
              <a:gd name="connsiteY3" fmla="*/ 61786 h 1101420"/>
              <a:gd name="connsiteX4" fmla="*/ 0 w 1883114"/>
              <a:gd name="connsiteY4" fmla="*/ 1101420 h 1101420"/>
              <a:gd name="connsiteX0" fmla="*/ 0 w 2172960"/>
              <a:gd name="connsiteY0" fmla="*/ 1101420 h 1101420"/>
              <a:gd name="connsiteX1" fmla="*/ 2172960 w 2172960"/>
              <a:gd name="connsiteY1" fmla="*/ 983782 h 1101420"/>
              <a:gd name="connsiteX2" fmla="*/ 1219612 w 2172960"/>
              <a:gd name="connsiteY2" fmla="*/ 0 h 1101420"/>
              <a:gd name="connsiteX3" fmla="*/ 439037 w 2172960"/>
              <a:gd name="connsiteY3" fmla="*/ 61786 h 1101420"/>
              <a:gd name="connsiteX4" fmla="*/ 0 w 2172960"/>
              <a:gd name="connsiteY4" fmla="*/ 1101420 h 1101420"/>
              <a:gd name="connsiteX0" fmla="*/ 0 w 2209171"/>
              <a:gd name="connsiteY0" fmla="*/ 1142103 h 1142103"/>
              <a:gd name="connsiteX1" fmla="*/ 2209171 w 2209171"/>
              <a:gd name="connsiteY1" fmla="*/ 983782 h 1142103"/>
              <a:gd name="connsiteX2" fmla="*/ 1255823 w 2209171"/>
              <a:gd name="connsiteY2" fmla="*/ 0 h 1142103"/>
              <a:gd name="connsiteX3" fmla="*/ 475248 w 2209171"/>
              <a:gd name="connsiteY3" fmla="*/ 61786 h 1142103"/>
              <a:gd name="connsiteX4" fmla="*/ 0 w 2209171"/>
              <a:gd name="connsiteY4" fmla="*/ 1142103 h 1142103"/>
              <a:gd name="connsiteX0" fmla="*/ 0 w 2211801"/>
              <a:gd name="connsiteY0" fmla="*/ 1085187 h 1085188"/>
              <a:gd name="connsiteX1" fmla="*/ 2211801 w 2211801"/>
              <a:gd name="connsiteY1" fmla="*/ 983782 h 1085188"/>
              <a:gd name="connsiteX2" fmla="*/ 1258453 w 2211801"/>
              <a:gd name="connsiteY2" fmla="*/ 0 h 1085188"/>
              <a:gd name="connsiteX3" fmla="*/ 477878 w 2211801"/>
              <a:gd name="connsiteY3" fmla="*/ 61786 h 1085188"/>
              <a:gd name="connsiteX4" fmla="*/ 0 w 2211801"/>
              <a:gd name="connsiteY4" fmla="*/ 1085187 h 1085188"/>
              <a:gd name="connsiteX0" fmla="*/ 0 w 2202017"/>
              <a:gd name="connsiteY0" fmla="*/ 1085187 h 1085187"/>
              <a:gd name="connsiteX1" fmla="*/ 2202017 w 2202017"/>
              <a:gd name="connsiteY1" fmla="*/ 936900 h 1085187"/>
              <a:gd name="connsiteX2" fmla="*/ 1258453 w 2202017"/>
              <a:gd name="connsiteY2" fmla="*/ 0 h 1085187"/>
              <a:gd name="connsiteX3" fmla="*/ 477878 w 2202017"/>
              <a:gd name="connsiteY3" fmla="*/ 61786 h 1085187"/>
              <a:gd name="connsiteX4" fmla="*/ 0 w 2202017"/>
              <a:gd name="connsiteY4" fmla="*/ 1085187 h 1085187"/>
              <a:gd name="connsiteX0" fmla="*/ 0 w 2280687"/>
              <a:gd name="connsiteY0" fmla="*/ 1107455 h 1107455"/>
              <a:gd name="connsiteX1" fmla="*/ 2280687 w 2280687"/>
              <a:gd name="connsiteY1" fmla="*/ 936900 h 1107455"/>
              <a:gd name="connsiteX2" fmla="*/ 1337123 w 2280687"/>
              <a:gd name="connsiteY2" fmla="*/ 0 h 1107455"/>
              <a:gd name="connsiteX3" fmla="*/ 556548 w 2280687"/>
              <a:gd name="connsiteY3" fmla="*/ 61786 h 1107455"/>
              <a:gd name="connsiteX4" fmla="*/ 0 w 2280687"/>
              <a:gd name="connsiteY4" fmla="*/ 1107455 h 1107455"/>
              <a:gd name="connsiteX0" fmla="*/ 0 w 2202017"/>
              <a:gd name="connsiteY0" fmla="*/ 1107455 h 1107455"/>
              <a:gd name="connsiteX1" fmla="*/ 2202017 w 2202017"/>
              <a:gd name="connsiteY1" fmla="*/ 959168 h 1107455"/>
              <a:gd name="connsiteX2" fmla="*/ 1337123 w 2202017"/>
              <a:gd name="connsiteY2" fmla="*/ 0 h 1107455"/>
              <a:gd name="connsiteX3" fmla="*/ 556548 w 2202017"/>
              <a:gd name="connsiteY3" fmla="*/ 61786 h 1107455"/>
              <a:gd name="connsiteX4" fmla="*/ 0 w 2202017"/>
              <a:gd name="connsiteY4" fmla="*/ 1107455 h 1107455"/>
              <a:gd name="connsiteX0" fmla="*/ 0 w 2202017"/>
              <a:gd name="connsiteY0" fmla="*/ 1084592 h 1084592"/>
              <a:gd name="connsiteX1" fmla="*/ 2202017 w 2202017"/>
              <a:gd name="connsiteY1" fmla="*/ 936305 h 1084592"/>
              <a:gd name="connsiteX2" fmla="*/ 1221767 w 2202017"/>
              <a:gd name="connsiteY2" fmla="*/ 0 h 1084592"/>
              <a:gd name="connsiteX3" fmla="*/ 556548 w 2202017"/>
              <a:gd name="connsiteY3" fmla="*/ 38923 h 1084592"/>
              <a:gd name="connsiteX4" fmla="*/ 0 w 2202017"/>
              <a:gd name="connsiteY4" fmla="*/ 1084592 h 1084592"/>
              <a:gd name="connsiteX0" fmla="*/ 0 w 2202017"/>
              <a:gd name="connsiteY0" fmla="*/ 1088098 h 1088098"/>
              <a:gd name="connsiteX1" fmla="*/ 2202017 w 2202017"/>
              <a:gd name="connsiteY1" fmla="*/ 939811 h 1088098"/>
              <a:gd name="connsiteX2" fmla="*/ 1179744 w 2202017"/>
              <a:gd name="connsiteY2" fmla="*/ 0 h 1088098"/>
              <a:gd name="connsiteX3" fmla="*/ 556548 w 2202017"/>
              <a:gd name="connsiteY3" fmla="*/ 42429 h 1088098"/>
              <a:gd name="connsiteX4" fmla="*/ 0 w 2202017"/>
              <a:gd name="connsiteY4" fmla="*/ 1088098 h 1088098"/>
              <a:gd name="connsiteX0" fmla="*/ 0 w 2184460"/>
              <a:gd name="connsiteY0" fmla="*/ 1088098 h 1088098"/>
              <a:gd name="connsiteX1" fmla="*/ 2184460 w 2184460"/>
              <a:gd name="connsiteY1" fmla="*/ 884801 h 1088098"/>
              <a:gd name="connsiteX2" fmla="*/ 1179744 w 2184460"/>
              <a:gd name="connsiteY2" fmla="*/ 0 h 1088098"/>
              <a:gd name="connsiteX3" fmla="*/ 556548 w 2184460"/>
              <a:gd name="connsiteY3" fmla="*/ 42429 h 1088098"/>
              <a:gd name="connsiteX4" fmla="*/ 0 w 2184460"/>
              <a:gd name="connsiteY4" fmla="*/ 1088098 h 1088098"/>
              <a:gd name="connsiteX0" fmla="*/ 0 w 2171221"/>
              <a:gd name="connsiteY0" fmla="*/ 1049625 h 1049625"/>
              <a:gd name="connsiteX1" fmla="*/ 2171221 w 2171221"/>
              <a:gd name="connsiteY1" fmla="*/ 884801 h 1049625"/>
              <a:gd name="connsiteX2" fmla="*/ 1166505 w 2171221"/>
              <a:gd name="connsiteY2" fmla="*/ 0 h 1049625"/>
              <a:gd name="connsiteX3" fmla="*/ 543309 w 2171221"/>
              <a:gd name="connsiteY3" fmla="*/ 42429 h 1049625"/>
              <a:gd name="connsiteX4" fmla="*/ 0 w 2171221"/>
              <a:gd name="connsiteY4" fmla="*/ 1049625 h 1049625"/>
              <a:gd name="connsiteX0" fmla="*/ 0 w 2171221"/>
              <a:gd name="connsiteY0" fmla="*/ 1052875 h 1052875"/>
              <a:gd name="connsiteX1" fmla="*/ 2171221 w 2171221"/>
              <a:gd name="connsiteY1" fmla="*/ 888051 h 1052875"/>
              <a:gd name="connsiteX2" fmla="*/ 1349660 w 2171221"/>
              <a:gd name="connsiteY2" fmla="*/ -1 h 1052875"/>
              <a:gd name="connsiteX3" fmla="*/ 543309 w 2171221"/>
              <a:gd name="connsiteY3" fmla="*/ 45679 h 1052875"/>
              <a:gd name="connsiteX4" fmla="*/ 0 w 2171221"/>
              <a:gd name="connsiteY4" fmla="*/ 1052875 h 1052875"/>
              <a:gd name="connsiteX0" fmla="*/ 0 w 2171221"/>
              <a:gd name="connsiteY0" fmla="*/ 1052876 h 1052876"/>
              <a:gd name="connsiteX1" fmla="*/ 2171221 w 2171221"/>
              <a:gd name="connsiteY1" fmla="*/ 888052 h 1052876"/>
              <a:gd name="connsiteX2" fmla="*/ 1349660 w 2171221"/>
              <a:gd name="connsiteY2" fmla="*/ 0 h 1052876"/>
              <a:gd name="connsiteX3" fmla="*/ 590970 w 2171221"/>
              <a:gd name="connsiteY3" fmla="*/ 42243 h 1052876"/>
              <a:gd name="connsiteX4" fmla="*/ 0 w 2171221"/>
              <a:gd name="connsiteY4" fmla="*/ 1052876 h 1052876"/>
              <a:gd name="connsiteX0" fmla="*/ 0 w 2171221"/>
              <a:gd name="connsiteY0" fmla="*/ 1052876 h 1052876"/>
              <a:gd name="connsiteX1" fmla="*/ 2171221 w 2171221"/>
              <a:gd name="connsiteY1" fmla="*/ 888052 h 1052876"/>
              <a:gd name="connsiteX2" fmla="*/ 1349660 w 2171221"/>
              <a:gd name="connsiteY2" fmla="*/ 0 h 1052876"/>
              <a:gd name="connsiteX3" fmla="*/ 583486 w 2171221"/>
              <a:gd name="connsiteY3" fmla="*/ 52740 h 1052876"/>
              <a:gd name="connsiteX4" fmla="*/ 0 w 2171221"/>
              <a:gd name="connsiteY4" fmla="*/ 1052876 h 1052876"/>
              <a:gd name="connsiteX0" fmla="*/ 0 w 2171221"/>
              <a:gd name="connsiteY0" fmla="*/ 1044766 h 1044766"/>
              <a:gd name="connsiteX1" fmla="*/ 2171221 w 2171221"/>
              <a:gd name="connsiteY1" fmla="*/ 879942 h 1044766"/>
              <a:gd name="connsiteX2" fmla="*/ 1237194 w 2171221"/>
              <a:gd name="connsiteY2" fmla="*/ 0 h 1044766"/>
              <a:gd name="connsiteX3" fmla="*/ 583486 w 2171221"/>
              <a:gd name="connsiteY3" fmla="*/ 44630 h 1044766"/>
              <a:gd name="connsiteX4" fmla="*/ 0 w 2171221"/>
              <a:gd name="connsiteY4" fmla="*/ 1044766 h 1044766"/>
              <a:gd name="connsiteX0" fmla="*/ 0 w 2171221"/>
              <a:gd name="connsiteY0" fmla="*/ 1044766 h 1044766"/>
              <a:gd name="connsiteX1" fmla="*/ 2171221 w 2171221"/>
              <a:gd name="connsiteY1" fmla="*/ 879942 h 1044766"/>
              <a:gd name="connsiteX2" fmla="*/ 1237194 w 2171221"/>
              <a:gd name="connsiteY2" fmla="*/ 0 h 1044766"/>
              <a:gd name="connsiteX3" fmla="*/ 601761 w 2171221"/>
              <a:gd name="connsiteY3" fmla="*/ 33932 h 1044766"/>
              <a:gd name="connsiteX4" fmla="*/ 0 w 2171221"/>
              <a:gd name="connsiteY4" fmla="*/ 1044766 h 1044766"/>
              <a:gd name="connsiteX0" fmla="*/ 0 w 2171221"/>
              <a:gd name="connsiteY0" fmla="*/ 1054201 h 1054201"/>
              <a:gd name="connsiteX1" fmla="*/ 2171221 w 2171221"/>
              <a:gd name="connsiteY1" fmla="*/ 889377 h 1054201"/>
              <a:gd name="connsiteX2" fmla="*/ 1172943 w 2171221"/>
              <a:gd name="connsiteY2" fmla="*/ 0 h 1054201"/>
              <a:gd name="connsiteX3" fmla="*/ 601761 w 2171221"/>
              <a:gd name="connsiteY3" fmla="*/ 43367 h 1054201"/>
              <a:gd name="connsiteX4" fmla="*/ 0 w 2171221"/>
              <a:gd name="connsiteY4" fmla="*/ 1054201 h 1054201"/>
              <a:gd name="connsiteX0" fmla="*/ 0 w 2040989"/>
              <a:gd name="connsiteY0" fmla="*/ 1110466 h 1110466"/>
              <a:gd name="connsiteX1" fmla="*/ 2040989 w 2040989"/>
              <a:gd name="connsiteY1" fmla="*/ 889377 h 1110466"/>
              <a:gd name="connsiteX2" fmla="*/ 1042711 w 2040989"/>
              <a:gd name="connsiteY2" fmla="*/ 0 h 1110466"/>
              <a:gd name="connsiteX3" fmla="*/ 471529 w 2040989"/>
              <a:gd name="connsiteY3" fmla="*/ 43367 h 1110466"/>
              <a:gd name="connsiteX4" fmla="*/ 0 w 2040989"/>
              <a:gd name="connsiteY4" fmla="*/ 1110466 h 1110466"/>
              <a:gd name="connsiteX0" fmla="*/ 0 w 1587558"/>
              <a:gd name="connsiteY0" fmla="*/ 1110466 h 1110466"/>
              <a:gd name="connsiteX1" fmla="*/ 1587558 w 1587558"/>
              <a:gd name="connsiteY1" fmla="*/ 987738 h 1110466"/>
              <a:gd name="connsiteX2" fmla="*/ 1042711 w 1587558"/>
              <a:gd name="connsiteY2" fmla="*/ 0 h 1110466"/>
              <a:gd name="connsiteX3" fmla="*/ 471529 w 1587558"/>
              <a:gd name="connsiteY3" fmla="*/ 43367 h 1110466"/>
              <a:gd name="connsiteX4" fmla="*/ 0 w 1587558"/>
              <a:gd name="connsiteY4" fmla="*/ 1110466 h 1110466"/>
              <a:gd name="connsiteX0" fmla="*/ 0 w 1571226"/>
              <a:gd name="connsiteY0" fmla="*/ 1110466 h 1110466"/>
              <a:gd name="connsiteX1" fmla="*/ 1571226 w 1571226"/>
              <a:gd name="connsiteY1" fmla="*/ 1040503 h 1110466"/>
              <a:gd name="connsiteX2" fmla="*/ 1042711 w 1571226"/>
              <a:gd name="connsiteY2" fmla="*/ 0 h 1110466"/>
              <a:gd name="connsiteX3" fmla="*/ 471529 w 1571226"/>
              <a:gd name="connsiteY3" fmla="*/ 43367 h 1110466"/>
              <a:gd name="connsiteX4" fmla="*/ 0 w 1571226"/>
              <a:gd name="connsiteY4" fmla="*/ 1110466 h 1110466"/>
              <a:gd name="connsiteX0" fmla="*/ 0 w 1554836"/>
              <a:gd name="connsiteY0" fmla="*/ 1109284 h 1109285"/>
              <a:gd name="connsiteX1" fmla="*/ 1554836 w 1554836"/>
              <a:gd name="connsiteY1" fmla="*/ 1040503 h 1109285"/>
              <a:gd name="connsiteX2" fmla="*/ 1026321 w 1554836"/>
              <a:gd name="connsiteY2" fmla="*/ 0 h 1109285"/>
              <a:gd name="connsiteX3" fmla="*/ 455139 w 1554836"/>
              <a:gd name="connsiteY3" fmla="*/ 43367 h 1109285"/>
              <a:gd name="connsiteX4" fmla="*/ 0 w 1554836"/>
              <a:gd name="connsiteY4" fmla="*/ 1109284 h 1109285"/>
              <a:gd name="connsiteX0" fmla="*/ 0 w 1565237"/>
              <a:gd name="connsiteY0" fmla="*/ 1109284 h 1109284"/>
              <a:gd name="connsiteX1" fmla="*/ 1565237 w 1565237"/>
              <a:gd name="connsiteY1" fmla="*/ 998661 h 1109284"/>
              <a:gd name="connsiteX2" fmla="*/ 1026321 w 1565237"/>
              <a:gd name="connsiteY2" fmla="*/ 0 h 1109284"/>
              <a:gd name="connsiteX3" fmla="*/ 455139 w 1565237"/>
              <a:gd name="connsiteY3" fmla="*/ 43367 h 1109284"/>
              <a:gd name="connsiteX4" fmla="*/ 0 w 1565237"/>
              <a:gd name="connsiteY4" fmla="*/ 1109284 h 1109284"/>
              <a:gd name="connsiteX0" fmla="*/ 0 w 1537087"/>
              <a:gd name="connsiteY0" fmla="*/ 1109284 h 1109284"/>
              <a:gd name="connsiteX1" fmla="*/ 1537087 w 1537087"/>
              <a:gd name="connsiteY1" fmla="*/ 943571 h 1109284"/>
              <a:gd name="connsiteX2" fmla="*/ 1026321 w 1537087"/>
              <a:gd name="connsiteY2" fmla="*/ 0 h 1109284"/>
              <a:gd name="connsiteX3" fmla="*/ 455139 w 1537087"/>
              <a:gd name="connsiteY3" fmla="*/ 43367 h 1109284"/>
              <a:gd name="connsiteX4" fmla="*/ 0 w 1537087"/>
              <a:gd name="connsiteY4" fmla="*/ 1109284 h 1109284"/>
              <a:gd name="connsiteX0" fmla="*/ 0 w 1537087"/>
              <a:gd name="connsiteY0" fmla="*/ 1123007 h 1123007"/>
              <a:gd name="connsiteX1" fmla="*/ 1537087 w 1537087"/>
              <a:gd name="connsiteY1" fmla="*/ 957294 h 1123007"/>
              <a:gd name="connsiteX2" fmla="*/ 973063 w 1537087"/>
              <a:gd name="connsiteY2" fmla="*/ 0 h 1123007"/>
              <a:gd name="connsiteX3" fmla="*/ 455139 w 1537087"/>
              <a:gd name="connsiteY3" fmla="*/ 57090 h 1123007"/>
              <a:gd name="connsiteX4" fmla="*/ 0 w 1537087"/>
              <a:gd name="connsiteY4" fmla="*/ 1123007 h 112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087" h="1123007">
                <a:moveTo>
                  <a:pt x="0" y="1123007"/>
                </a:moveTo>
                <a:lnTo>
                  <a:pt x="1537087" y="957294"/>
                </a:lnTo>
                <a:lnTo>
                  <a:pt x="973063" y="0"/>
                </a:lnTo>
                <a:lnTo>
                  <a:pt x="455139" y="57090"/>
                </a:lnTo>
                <a:lnTo>
                  <a:pt x="0" y="11230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89">
            <a:extLst>
              <a:ext uri="{FF2B5EF4-FFF2-40B4-BE49-F238E27FC236}">
                <a16:creationId xmlns:a16="http://schemas.microsoft.com/office/drawing/2014/main" id="{C4BFC304-ED0C-1348-AA5C-54D1E8387A3F}"/>
              </a:ext>
            </a:extLst>
          </p:cNvPr>
          <p:cNvSpPr/>
          <p:nvPr/>
        </p:nvSpPr>
        <p:spPr>
          <a:xfrm rot="198244">
            <a:off x="1877973" y="3497595"/>
            <a:ext cx="2782079" cy="579291"/>
          </a:xfrm>
          <a:custGeom>
            <a:avLst/>
            <a:gdLst>
              <a:gd name="connsiteX0" fmla="*/ 0 w 2300288"/>
              <a:gd name="connsiteY0" fmla="*/ 4071938 h 4171950"/>
              <a:gd name="connsiteX1" fmla="*/ 2300288 w 2300288"/>
              <a:gd name="connsiteY1" fmla="*/ 0 h 4171950"/>
              <a:gd name="connsiteX2" fmla="*/ 2286000 w 2300288"/>
              <a:gd name="connsiteY2" fmla="*/ 3157538 h 4171950"/>
              <a:gd name="connsiteX3" fmla="*/ 628650 w 2300288"/>
              <a:gd name="connsiteY3" fmla="*/ 4171950 h 4171950"/>
              <a:gd name="connsiteX4" fmla="*/ 0 w 2300288"/>
              <a:gd name="connsiteY4" fmla="*/ 4071938 h 4171950"/>
              <a:gd name="connsiteX0" fmla="*/ 0 w 2357438"/>
              <a:gd name="connsiteY0" fmla="*/ 4243388 h 4243388"/>
              <a:gd name="connsiteX1" fmla="*/ 2357438 w 2357438"/>
              <a:gd name="connsiteY1" fmla="*/ 0 h 4243388"/>
              <a:gd name="connsiteX2" fmla="*/ 2343150 w 2357438"/>
              <a:gd name="connsiteY2" fmla="*/ 3157538 h 4243388"/>
              <a:gd name="connsiteX3" fmla="*/ 685800 w 2357438"/>
              <a:gd name="connsiteY3" fmla="*/ 4171950 h 4243388"/>
              <a:gd name="connsiteX4" fmla="*/ 0 w 2357438"/>
              <a:gd name="connsiteY4" fmla="*/ 4243388 h 4243388"/>
              <a:gd name="connsiteX0" fmla="*/ 0 w 2357438"/>
              <a:gd name="connsiteY0" fmla="*/ 4243388 h 4243388"/>
              <a:gd name="connsiteX1" fmla="*/ 2357438 w 2357438"/>
              <a:gd name="connsiteY1" fmla="*/ 0 h 4243388"/>
              <a:gd name="connsiteX2" fmla="*/ 2343150 w 2357438"/>
              <a:gd name="connsiteY2" fmla="*/ 3157538 h 4243388"/>
              <a:gd name="connsiteX3" fmla="*/ 642938 w 2357438"/>
              <a:gd name="connsiteY3" fmla="*/ 4243388 h 4243388"/>
              <a:gd name="connsiteX4" fmla="*/ 0 w 2357438"/>
              <a:gd name="connsiteY4" fmla="*/ 4243388 h 4243388"/>
              <a:gd name="connsiteX0" fmla="*/ 0 w 2357438"/>
              <a:gd name="connsiteY0" fmla="*/ 4557713 h 4557713"/>
              <a:gd name="connsiteX1" fmla="*/ 2357438 w 2357438"/>
              <a:gd name="connsiteY1" fmla="*/ 0 h 4557713"/>
              <a:gd name="connsiteX2" fmla="*/ 2343150 w 2357438"/>
              <a:gd name="connsiteY2" fmla="*/ 3471863 h 4557713"/>
              <a:gd name="connsiteX3" fmla="*/ 642938 w 2357438"/>
              <a:gd name="connsiteY3" fmla="*/ 4557713 h 4557713"/>
              <a:gd name="connsiteX4" fmla="*/ 0 w 2357438"/>
              <a:gd name="connsiteY4" fmla="*/ 4557713 h 4557713"/>
              <a:gd name="connsiteX0" fmla="*/ 0 w 2500313"/>
              <a:gd name="connsiteY0" fmla="*/ 4471988 h 4471988"/>
              <a:gd name="connsiteX1" fmla="*/ 2500313 w 2500313"/>
              <a:gd name="connsiteY1" fmla="*/ 0 h 4471988"/>
              <a:gd name="connsiteX2" fmla="*/ 2343150 w 2500313"/>
              <a:gd name="connsiteY2" fmla="*/ 3386138 h 4471988"/>
              <a:gd name="connsiteX3" fmla="*/ 642938 w 2500313"/>
              <a:gd name="connsiteY3" fmla="*/ 4471988 h 4471988"/>
              <a:gd name="connsiteX4" fmla="*/ 0 w 2500313"/>
              <a:gd name="connsiteY4" fmla="*/ 4471988 h 4471988"/>
              <a:gd name="connsiteX0" fmla="*/ 0 w 2500313"/>
              <a:gd name="connsiteY0" fmla="*/ 4471988 h 4471988"/>
              <a:gd name="connsiteX1" fmla="*/ 2500313 w 2500313"/>
              <a:gd name="connsiteY1" fmla="*/ 0 h 4471988"/>
              <a:gd name="connsiteX2" fmla="*/ 2471737 w 2500313"/>
              <a:gd name="connsiteY2" fmla="*/ 3243263 h 4471988"/>
              <a:gd name="connsiteX3" fmla="*/ 642938 w 2500313"/>
              <a:gd name="connsiteY3" fmla="*/ 4471988 h 4471988"/>
              <a:gd name="connsiteX4" fmla="*/ 0 w 2500313"/>
              <a:gd name="connsiteY4" fmla="*/ 4471988 h 4471988"/>
              <a:gd name="connsiteX0" fmla="*/ 0 w 2471745"/>
              <a:gd name="connsiteY0" fmla="*/ 2553247 h 2553247"/>
              <a:gd name="connsiteX1" fmla="*/ 371709 w 2471745"/>
              <a:gd name="connsiteY1" fmla="*/ 0 h 2553247"/>
              <a:gd name="connsiteX2" fmla="*/ 2471737 w 2471745"/>
              <a:gd name="connsiteY2" fmla="*/ 1324522 h 2553247"/>
              <a:gd name="connsiteX3" fmla="*/ 642938 w 2471745"/>
              <a:gd name="connsiteY3" fmla="*/ 2553247 h 2553247"/>
              <a:gd name="connsiteX4" fmla="*/ 0 w 2471745"/>
              <a:gd name="connsiteY4" fmla="*/ 2553247 h 2553247"/>
              <a:gd name="connsiteX0" fmla="*/ 0 w 957758"/>
              <a:gd name="connsiteY0" fmla="*/ 2825842 h 2825842"/>
              <a:gd name="connsiteX1" fmla="*/ 371709 w 957758"/>
              <a:gd name="connsiteY1" fmla="*/ 272595 h 2825842"/>
              <a:gd name="connsiteX2" fmla="*/ 957730 w 957758"/>
              <a:gd name="connsiteY2" fmla="*/ 307963 h 2825842"/>
              <a:gd name="connsiteX3" fmla="*/ 642938 w 957758"/>
              <a:gd name="connsiteY3" fmla="*/ 2825842 h 2825842"/>
              <a:gd name="connsiteX4" fmla="*/ 0 w 957758"/>
              <a:gd name="connsiteY4" fmla="*/ 2825842 h 2825842"/>
              <a:gd name="connsiteX0" fmla="*/ 0 w 957730"/>
              <a:gd name="connsiteY0" fmla="*/ 2553247 h 2553247"/>
              <a:gd name="connsiteX1" fmla="*/ 371709 w 957730"/>
              <a:gd name="connsiteY1" fmla="*/ 0 h 2553247"/>
              <a:gd name="connsiteX2" fmla="*/ 957730 w 957730"/>
              <a:gd name="connsiteY2" fmla="*/ 35368 h 2553247"/>
              <a:gd name="connsiteX3" fmla="*/ 642938 w 957730"/>
              <a:gd name="connsiteY3" fmla="*/ 2553247 h 2553247"/>
              <a:gd name="connsiteX4" fmla="*/ 0 w 957730"/>
              <a:gd name="connsiteY4" fmla="*/ 2553247 h 2553247"/>
              <a:gd name="connsiteX0" fmla="*/ 107976 w 586021"/>
              <a:gd name="connsiteY0" fmla="*/ 2568237 h 2568237"/>
              <a:gd name="connsiteX1" fmla="*/ 0 w 586021"/>
              <a:gd name="connsiteY1" fmla="*/ 0 h 2568237"/>
              <a:gd name="connsiteX2" fmla="*/ 586021 w 586021"/>
              <a:gd name="connsiteY2" fmla="*/ 35368 h 2568237"/>
              <a:gd name="connsiteX3" fmla="*/ 271229 w 586021"/>
              <a:gd name="connsiteY3" fmla="*/ 2553247 h 2568237"/>
              <a:gd name="connsiteX4" fmla="*/ 107976 w 586021"/>
              <a:gd name="connsiteY4" fmla="*/ 2568237 h 2568237"/>
              <a:gd name="connsiteX0" fmla="*/ 941353 w 1419398"/>
              <a:gd name="connsiteY0" fmla="*/ 2532869 h 2532869"/>
              <a:gd name="connsiteX1" fmla="*/ 0 w 1419398"/>
              <a:gd name="connsiteY1" fmla="*/ 644421 h 2532869"/>
              <a:gd name="connsiteX2" fmla="*/ 1419398 w 1419398"/>
              <a:gd name="connsiteY2" fmla="*/ 0 h 2532869"/>
              <a:gd name="connsiteX3" fmla="*/ 1104606 w 1419398"/>
              <a:gd name="connsiteY3" fmla="*/ 2517879 h 2532869"/>
              <a:gd name="connsiteX4" fmla="*/ 941353 w 1419398"/>
              <a:gd name="connsiteY4" fmla="*/ 2532869 h 2532869"/>
              <a:gd name="connsiteX0" fmla="*/ 941353 w 5076998"/>
              <a:gd name="connsiteY0" fmla="*/ 1916315 h 1916315"/>
              <a:gd name="connsiteX1" fmla="*/ 0 w 5076998"/>
              <a:gd name="connsiteY1" fmla="*/ 27867 h 1916315"/>
              <a:gd name="connsiteX2" fmla="*/ 5076998 w 5076998"/>
              <a:gd name="connsiteY2" fmla="*/ 0 h 1916315"/>
              <a:gd name="connsiteX3" fmla="*/ 1104606 w 5076998"/>
              <a:gd name="connsiteY3" fmla="*/ 1901325 h 1916315"/>
              <a:gd name="connsiteX4" fmla="*/ 941353 w 5076998"/>
              <a:gd name="connsiteY4" fmla="*/ 1916315 h 1916315"/>
              <a:gd name="connsiteX0" fmla="*/ 953879 w 5089524"/>
              <a:gd name="connsiteY0" fmla="*/ 1916315 h 1916315"/>
              <a:gd name="connsiteX1" fmla="*/ 0 w 5089524"/>
              <a:gd name="connsiteY1" fmla="*/ 70638 h 1916315"/>
              <a:gd name="connsiteX2" fmla="*/ 5089524 w 5089524"/>
              <a:gd name="connsiteY2" fmla="*/ 0 h 1916315"/>
              <a:gd name="connsiteX3" fmla="*/ 1117132 w 5089524"/>
              <a:gd name="connsiteY3" fmla="*/ 1901325 h 1916315"/>
              <a:gd name="connsiteX4" fmla="*/ 953879 w 5089524"/>
              <a:gd name="connsiteY4" fmla="*/ 1916315 h 1916315"/>
              <a:gd name="connsiteX0" fmla="*/ 953879 w 5095787"/>
              <a:gd name="connsiteY0" fmla="*/ 1847881 h 1847881"/>
              <a:gd name="connsiteX1" fmla="*/ 0 w 5095787"/>
              <a:gd name="connsiteY1" fmla="*/ 2204 h 1847881"/>
              <a:gd name="connsiteX2" fmla="*/ 5095787 w 5095787"/>
              <a:gd name="connsiteY2" fmla="*/ 0 h 1847881"/>
              <a:gd name="connsiteX3" fmla="*/ 1117132 w 5095787"/>
              <a:gd name="connsiteY3" fmla="*/ 1832891 h 1847881"/>
              <a:gd name="connsiteX4" fmla="*/ 953879 w 5095787"/>
              <a:gd name="connsiteY4" fmla="*/ 1847881 h 1847881"/>
              <a:gd name="connsiteX0" fmla="*/ 953879 w 4575834"/>
              <a:gd name="connsiteY0" fmla="*/ 1845677 h 1845677"/>
              <a:gd name="connsiteX1" fmla="*/ 0 w 4575834"/>
              <a:gd name="connsiteY1" fmla="*/ 0 h 1845677"/>
              <a:gd name="connsiteX2" fmla="*/ 4575834 w 4575834"/>
              <a:gd name="connsiteY2" fmla="*/ 263446 h 1845677"/>
              <a:gd name="connsiteX3" fmla="*/ 1117132 w 4575834"/>
              <a:gd name="connsiteY3" fmla="*/ 1830687 h 1845677"/>
              <a:gd name="connsiteX4" fmla="*/ 953879 w 4575834"/>
              <a:gd name="connsiteY4" fmla="*/ 1845677 h 1845677"/>
              <a:gd name="connsiteX0" fmla="*/ 864232 w 4486187"/>
              <a:gd name="connsiteY0" fmla="*/ 1582231 h 1582231"/>
              <a:gd name="connsiteX1" fmla="*/ 0 w 4486187"/>
              <a:gd name="connsiteY1" fmla="*/ 2204 h 1582231"/>
              <a:gd name="connsiteX2" fmla="*/ 4486187 w 4486187"/>
              <a:gd name="connsiteY2" fmla="*/ 0 h 1582231"/>
              <a:gd name="connsiteX3" fmla="*/ 1027485 w 4486187"/>
              <a:gd name="connsiteY3" fmla="*/ 1567241 h 1582231"/>
              <a:gd name="connsiteX4" fmla="*/ 864232 w 4486187"/>
              <a:gd name="connsiteY4" fmla="*/ 1582231 h 1582231"/>
              <a:gd name="connsiteX0" fmla="*/ 864232 w 10120505"/>
              <a:gd name="connsiteY0" fmla="*/ 5494518 h 5494518"/>
              <a:gd name="connsiteX1" fmla="*/ 0 w 10120505"/>
              <a:gd name="connsiteY1" fmla="*/ 3914491 h 5494518"/>
              <a:gd name="connsiteX2" fmla="*/ 10120505 w 10120505"/>
              <a:gd name="connsiteY2" fmla="*/ 0 h 5494518"/>
              <a:gd name="connsiteX3" fmla="*/ 1027485 w 10120505"/>
              <a:gd name="connsiteY3" fmla="*/ 5479528 h 5494518"/>
              <a:gd name="connsiteX4" fmla="*/ 864232 w 10120505"/>
              <a:gd name="connsiteY4" fmla="*/ 5494518 h 5494518"/>
              <a:gd name="connsiteX0" fmla="*/ 0 w 9256273"/>
              <a:gd name="connsiteY0" fmla="*/ 5494518 h 5494518"/>
              <a:gd name="connsiteX1" fmla="*/ 8306662 w 9256273"/>
              <a:gd name="connsiteY1" fmla="*/ 74653 h 5494518"/>
              <a:gd name="connsiteX2" fmla="*/ 9256273 w 9256273"/>
              <a:gd name="connsiteY2" fmla="*/ 0 h 5494518"/>
              <a:gd name="connsiteX3" fmla="*/ 163253 w 9256273"/>
              <a:gd name="connsiteY3" fmla="*/ 5479528 h 5494518"/>
              <a:gd name="connsiteX4" fmla="*/ 0 w 9256273"/>
              <a:gd name="connsiteY4" fmla="*/ 5494518 h 5494518"/>
              <a:gd name="connsiteX0" fmla="*/ 0 w 9256273"/>
              <a:gd name="connsiteY0" fmla="*/ 5494518 h 5570090"/>
              <a:gd name="connsiteX1" fmla="*/ 8306662 w 9256273"/>
              <a:gd name="connsiteY1" fmla="*/ 74653 h 5570090"/>
              <a:gd name="connsiteX2" fmla="*/ 9256273 w 9256273"/>
              <a:gd name="connsiteY2" fmla="*/ 0 h 5570090"/>
              <a:gd name="connsiteX3" fmla="*/ 163253 w 9256273"/>
              <a:gd name="connsiteY3" fmla="*/ 5570090 h 5570090"/>
              <a:gd name="connsiteX4" fmla="*/ 0 w 9256273"/>
              <a:gd name="connsiteY4" fmla="*/ 5494518 h 5570090"/>
              <a:gd name="connsiteX0" fmla="*/ 0 w 9256273"/>
              <a:gd name="connsiteY0" fmla="*/ 5494518 h 5494518"/>
              <a:gd name="connsiteX1" fmla="*/ 8306662 w 9256273"/>
              <a:gd name="connsiteY1" fmla="*/ 74653 h 5494518"/>
              <a:gd name="connsiteX2" fmla="*/ 9256273 w 9256273"/>
              <a:gd name="connsiteY2" fmla="*/ 0 h 5494518"/>
              <a:gd name="connsiteX3" fmla="*/ 0 w 9256273"/>
              <a:gd name="connsiteY3" fmla="*/ 5494518 h 5494518"/>
              <a:gd name="connsiteX0" fmla="*/ 622186 w 949611"/>
              <a:gd name="connsiteY0" fmla="*/ 2143717 h 2143717"/>
              <a:gd name="connsiteX1" fmla="*/ 0 w 949611"/>
              <a:gd name="connsiteY1" fmla="*/ 74653 h 2143717"/>
              <a:gd name="connsiteX2" fmla="*/ 949611 w 949611"/>
              <a:gd name="connsiteY2" fmla="*/ 0 h 2143717"/>
              <a:gd name="connsiteX3" fmla="*/ 622186 w 949611"/>
              <a:gd name="connsiteY3" fmla="*/ 2143717 h 2143717"/>
              <a:gd name="connsiteX0" fmla="*/ 622186 w 1403252"/>
              <a:gd name="connsiteY0" fmla="*/ 2135985 h 2135985"/>
              <a:gd name="connsiteX1" fmla="*/ 0 w 1403252"/>
              <a:gd name="connsiteY1" fmla="*/ 66921 h 2135985"/>
              <a:gd name="connsiteX2" fmla="*/ 1403252 w 1403252"/>
              <a:gd name="connsiteY2" fmla="*/ 0 h 2135985"/>
              <a:gd name="connsiteX3" fmla="*/ 622186 w 1403252"/>
              <a:gd name="connsiteY3" fmla="*/ 2135985 h 2135985"/>
              <a:gd name="connsiteX0" fmla="*/ 658183 w 1439249"/>
              <a:gd name="connsiteY0" fmla="*/ 2147367 h 2147367"/>
              <a:gd name="connsiteX1" fmla="*/ 0 w 1439249"/>
              <a:gd name="connsiteY1" fmla="*/ 0 h 2147367"/>
              <a:gd name="connsiteX2" fmla="*/ 1439249 w 1439249"/>
              <a:gd name="connsiteY2" fmla="*/ 11382 h 2147367"/>
              <a:gd name="connsiteX3" fmla="*/ 658183 w 1439249"/>
              <a:gd name="connsiteY3" fmla="*/ 2147367 h 2147367"/>
              <a:gd name="connsiteX0" fmla="*/ 772059 w 1439249"/>
              <a:gd name="connsiteY0" fmla="*/ 2159378 h 2159378"/>
              <a:gd name="connsiteX1" fmla="*/ 0 w 1439249"/>
              <a:gd name="connsiteY1" fmla="*/ 0 h 2159378"/>
              <a:gd name="connsiteX2" fmla="*/ 1439249 w 1439249"/>
              <a:gd name="connsiteY2" fmla="*/ 11382 h 2159378"/>
              <a:gd name="connsiteX3" fmla="*/ 772059 w 1439249"/>
              <a:gd name="connsiteY3" fmla="*/ 2159378 h 2159378"/>
              <a:gd name="connsiteX0" fmla="*/ 1055336 w 1439249"/>
              <a:gd name="connsiteY0" fmla="*/ 1633327 h 1633327"/>
              <a:gd name="connsiteX1" fmla="*/ 0 w 1439249"/>
              <a:gd name="connsiteY1" fmla="*/ 0 h 1633327"/>
              <a:gd name="connsiteX2" fmla="*/ 1439249 w 1439249"/>
              <a:gd name="connsiteY2" fmla="*/ 11382 h 1633327"/>
              <a:gd name="connsiteX3" fmla="*/ 1055336 w 1439249"/>
              <a:gd name="connsiteY3" fmla="*/ 1633327 h 1633327"/>
              <a:gd name="connsiteX0" fmla="*/ 1055336 w 1719431"/>
              <a:gd name="connsiteY0" fmla="*/ 1864626 h 1864626"/>
              <a:gd name="connsiteX1" fmla="*/ 0 w 1719431"/>
              <a:gd name="connsiteY1" fmla="*/ 231299 h 1864626"/>
              <a:gd name="connsiteX2" fmla="*/ 1719431 w 1719431"/>
              <a:gd name="connsiteY2" fmla="*/ 0 h 1864626"/>
              <a:gd name="connsiteX3" fmla="*/ 1055336 w 1719431"/>
              <a:gd name="connsiteY3" fmla="*/ 1864626 h 1864626"/>
              <a:gd name="connsiteX0" fmla="*/ 3534197 w 4198292"/>
              <a:gd name="connsiteY0" fmla="*/ 1864626 h 1864626"/>
              <a:gd name="connsiteX1" fmla="*/ 0 w 4198292"/>
              <a:gd name="connsiteY1" fmla="*/ 1239302 h 1864626"/>
              <a:gd name="connsiteX2" fmla="*/ 4198292 w 4198292"/>
              <a:gd name="connsiteY2" fmla="*/ 0 h 1864626"/>
              <a:gd name="connsiteX3" fmla="*/ 3534197 w 4198292"/>
              <a:gd name="connsiteY3" fmla="*/ 1864626 h 1864626"/>
              <a:gd name="connsiteX0" fmla="*/ 3534197 w 3534197"/>
              <a:gd name="connsiteY0" fmla="*/ 740294 h 740294"/>
              <a:gd name="connsiteX1" fmla="*/ 0 w 3534197"/>
              <a:gd name="connsiteY1" fmla="*/ 114970 h 740294"/>
              <a:gd name="connsiteX2" fmla="*/ 947751 w 3534197"/>
              <a:gd name="connsiteY2" fmla="*/ 0 h 740294"/>
              <a:gd name="connsiteX3" fmla="*/ 3534197 w 3534197"/>
              <a:gd name="connsiteY3" fmla="*/ 740294 h 740294"/>
              <a:gd name="connsiteX0" fmla="*/ 2294934 w 2294933"/>
              <a:gd name="connsiteY0" fmla="*/ 1598217 h 1598218"/>
              <a:gd name="connsiteX1" fmla="*/ 0 w 2294933"/>
              <a:gd name="connsiteY1" fmla="*/ 114970 h 1598218"/>
              <a:gd name="connsiteX2" fmla="*/ 947751 w 2294933"/>
              <a:gd name="connsiteY2" fmla="*/ 0 h 1598218"/>
              <a:gd name="connsiteX3" fmla="*/ 2294934 w 2294933"/>
              <a:gd name="connsiteY3" fmla="*/ 1598217 h 1598218"/>
              <a:gd name="connsiteX0" fmla="*/ 1915747 w 1915748"/>
              <a:gd name="connsiteY0" fmla="*/ 1598217 h 1598217"/>
              <a:gd name="connsiteX1" fmla="*/ -1 w 1915748"/>
              <a:gd name="connsiteY1" fmla="*/ 613466 h 1598217"/>
              <a:gd name="connsiteX2" fmla="*/ 568564 w 1915748"/>
              <a:gd name="connsiteY2" fmla="*/ 0 h 1598217"/>
              <a:gd name="connsiteX3" fmla="*/ 1915747 w 1915748"/>
              <a:gd name="connsiteY3" fmla="*/ 1598217 h 1598217"/>
              <a:gd name="connsiteX0" fmla="*/ 1915748 w 4222244"/>
              <a:gd name="connsiteY0" fmla="*/ 984751 h 984751"/>
              <a:gd name="connsiteX1" fmla="*/ 0 w 4222244"/>
              <a:gd name="connsiteY1" fmla="*/ 0 h 984751"/>
              <a:gd name="connsiteX2" fmla="*/ 4222244 w 4222244"/>
              <a:gd name="connsiteY2" fmla="*/ 680327 h 984751"/>
              <a:gd name="connsiteX3" fmla="*/ 1915748 w 4222244"/>
              <a:gd name="connsiteY3" fmla="*/ 984751 h 984751"/>
              <a:gd name="connsiteX0" fmla="*/ 1915748 w 4557383"/>
              <a:gd name="connsiteY0" fmla="*/ 984751 h 1626945"/>
              <a:gd name="connsiteX1" fmla="*/ 0 w 4557383"/>
              <a:gd name="connsiteY1" fmla="*/ 0 h 1626945"/>
              <a:gd name="connsiteX2" fmla="*/ 4557383 w 4557383"/>
              <a:gd name="connsiteY2" fmla="*/ 1626945 h 1626945"/>
              <a:gd name="connsiteX3" fmla="*/ 1915748 w 4557383"/>
              <a:gd name="connsiteY3" fmla="*/ 984751 h 1626945"/>
              <a:gd name="connsiteX0" fmla="*/ 0 w 2768372"/>
              <a:gd name="connsiteY0" fmla="*/ 513598 h 1155792"/>
              <a:gd name="connsiteX1" fmla="*/ 2768372 w 2768372"/>
              <a:gd name="connsiteY1" fmla="*/ 1 h 1155792"/>
              <a:gd name="connsiteX2" fmla="*/ 2641635 w 2768372"/>
              <a:gd name="connsiteY2" fmla="*/ 1155792 h 1155792"/>
              <a:gd name="connsiteX3" fmla="*/ 0 w 2768372"/>
              <a:gd name="connsiteY3" fmla="*/ 513598 h 1155792"/>
              <a:gd name="connsiteX0" fmla="*/ 0 w 1383563"/>
              <a:gd name="connsiteY0" fmla="*/ 353045 h 1155791"/>
              <a:gd name="connsiteX1" fmla="*/ 1383563 w 1383563"/>
              <a:gd name="connsiteY1" fmla="*/ 0 h 1155791"/>
              <a:gd name="connsiteX2" fmla="*/ 1256826 w 1383563"/>
              <a:gd name="connsiteY2" fmla="*/ 1155791 h 1155791"/>
              <a:gd name="connsiteX3" fmla="*/ 0 w 1383563"/>
              <a:gd name="connsiteY3" fmla="*/ 353045 h 1155791"/>
              <a:gd name="connsiteX0" fmla="*/ 0 w 1462891"/>
              <a:gd name="connsiteY0" fmla="*/ 406456 h 1155791"/>
              <a:gd name="connsiteX1" fmla="*/ 1462891 w 1462891"/>
              <a:gd name="connsiteY1" fmla="*/ 0 h 1155791"/>
              <a:gd name="connsiteX2" fmla="*/ 1336154 w 1462891"/>
              <a:gd name="connsiteY2" fmla="*/ 1155791 h 1155791"/>
              <a:gd name="connsiteX3" fmla="*/ 0 w 1462891"/>
              <a:gd name="connsiteY3" fmla="*/ 406456 h 1155791"/>
              <a:gd name="connsiteX0" fmla="*/ 0 w 2680314"/>
              <a:gd name="connsiteY0" fmla="*/ 494261 h 1243596"/>
              <a:gd name="connsiteX1" fmla="*/ 2680314 w 2680314"/>
              <a:gd name="connsiteY1" fmla="*/ -1 h 1243596"/>
              <a:gd name="connsiteX2" fmla="*/ 1336154 w 2680314"/>
              <a:gd name="connsiteY2" fmla="*/ 1243596 h 1243596"/>
              <a:gd name="connsiteX3" fmla="*/ 0 w 2680314"/>
              <a:gd name="connsiteY3" fmla="*/ 494261 h 1243596"/>
              <a:gd name="connsiteX0" fmla="*/ 54762 w 1344160"/>
              <a:gd name="connsiteY0" fmla="*/ 148691 h 1243597"/>
              <a:gd name="connsiteX1" fmla="*/ 1344160 w 1344160"/>
              <a:gd name="connsiteY1" fmla="*/ 0 h 1243597"/>
              <a:gd name="connsiteX2" fmla="*/ 0 w 1344160"/>
              <a:gd name="connsiteY2" fmla="*/ 1243597 h 1243597"/>
              <a:gd name="connsiteX3" fmla="*/ 54762 w 1344160"/>
              <a:gd name="connsiteY3" fmla="*/ 148691 h 1243597"/>
              <a:gd name="connsiteX0" fmla="*/ 0 w 1289398"/>
              <a:gd name="connsiteY0" fmla="*/ 736305 h 736305"/>
              <a:gd name="connsiteX1" fmla="*/ 1289398 w 1289398"/>
              <a:gd name="connsiteY1" fmla="*/ 587614 h 736305"/>
              <a:gd name="connsiteX2" fmla="*/ 209612 w 1289398"/>
              <a:gd name="connsiteY2" fmla="*/ 0 h 736305"/>
              <a:gd name="connsiteX3" fmla="*/ 0 w 1289398"/>
              <a:gd name="connsiteY3" fmla="*/ 736305 h 736305"/>
              <a:gd name="connsiteX0" fmla="*/ 0 w 3293856"/>
              <a:gd name="connsiteY0" fmla="*/ 799974 h 799974"/>
              <a:gd name="connsiteX1" fmla="*/ 3293856 w 3293856"/>
              <a:gd name="connsiteY1" fmla="*/ 587614 h 799974"/>
              <a:gd name="connsiteX2" fmla="*/ 2214070 w 3293856"/>
              <a:gd name="connsiteY2" fmla="*/ 0 h 799974"/>
              <a:gd name="connsiteX3" fmla="*/ 0 w 3293856"/>
              <a:gd name="connsiteY3" fmla="*/ 799974 h 799974"/>
              <a:gd name="connsiteX0" fmla="*/ 0 w 2214070"/>
              <a:gd name="connsiteY0" fmla="*/ 799974 h 799974"/>
              <a:gd name="connsiteX1" fmla="*/ 1439270 w 2214070"/>
              <a:gd name="connsiteY1" fmla="*/ 741600 h 799974"/>
              <a:gd name="connsiteX2" fmla="*/ 2214070 w 2214070"/>
              <a:gd name="connsiteY2" fmla="*/ 0 h 799974"/>
              <a:gd name="connsiteX3" fmla="*/ 0 w 2214070"/>
              <a:gd name="connsiteY3" fmla="*/ 799974 h 799974"/>
              <a:gd name="connsiteX0" fmla="*/ 0 w 1650279"/>
              <a:gd name="connsiteY0" fmla="*/ 739087 h 739087"/>
              <a:gd name="connsiteX1" fmla="*/ 1439270 w 1650279"/>
              <a:gd name="connsiteY1" fmla="*/ 680713 h 739087"/>
              <a:gd name="connsiteX2" fmla="*/ 1650279 w 1650279"/>
              <a:gd name="connsiteY2" fmla="*/ 0 h 739087"/>
              <a:gd name="connsiteX3" fmla="*/ 0 w 1650279"/>
              <a:gd name="connsiteY3" fmla="*/ 739087 h 739087"/>
              <a:gd name="connsiteX0" fmla="*/ 0 w 1650279"/>
              <a:gd name="connsiteY0" fmla="*/ 739087 h 768753"/>
              <a:gd name="connsiteX1" fmla="*/ 1626175 w 1650279"/>
              <a:gd name="connsiteY1" fmla="*/ 768753 h 768753"/>
              <a:gd name="connsiteX2" fmla="*/ 1650279 w 1650279"/>
              <a:gd name="connsiteY2" fmla="*/ 0 h 768753"/>
              <a:gd name="connsiteX3" fmla="*/ 0 w 1650279"/>
              <a:gd name="connsiteY3" fmla="*/ 739087 h 768753"/>
              <a:gd name="connsiteX0" fmla="*/ 1 w 3061780"/>
              <a:gd name="connsiteY0" fmla="*/ 967790 h 967790"/>
              <a:gd name="connsiteX1" fmla="*/ 3037676 w 3061780"/>
              <a:gd name="connsiteY1" fmla="*/ 768753 h 967790"/>
              <a:gd name="connsiteX2" fmla="*/ 3061780 w 3061780"/>
              <a:gd name="connsiteY2" fmla="*/ 0 h 967790"/>
              <a:gd name="connsiteX3" fmla="*/ 1 w 3061780"/>
              <a:gd name="connsiteY3" fmla="*/ 967790 h 967790"/>
              <a:gd name="connsiteX0" fmla="*/ 0 w 3061779"/>
              <a:gd name="connsiteY0" fmla="*/ 967790 h 967790"/>
              <a:gd name="connsiteX1" fmla="*/ 3037675 w 3061779"/>
              <a:gd name="connsiteY1" fmla="*/ 768753 h 967790"/>
              <a:gd name="connsiteX2" fmla="*/ 3061779 w 3061779"/>
              <a:gd name="connsiteY2" fmla="*/ 0 h 967790"/>
              <a:gd name="connsiteX3" fmla="*/ 2847026 w 3061779"/>
              <a:gd name="connsiteY3" fmla="*/ 84370 h 967790"/>
              <a:gd name="connsiteX4" fmla="*/ 0 w 3061779"/>
              <a:gd name="connsiteY4" fmla="*/ 967790 h 967790"/>
              <a:gd name="connsiteX0" fmla="*/ 0 w 3061779"/>
              <a:gd name="connsiteY0" fmla="*/ 1136975 h 1136975"/>
              <a:gd name="connsiteX1" fmla="*/ 3037675 w 3061779"/>
              <a:gd name="connsiteY1" fmla="*/ 937938 h 1136975"/>
              <a:gd name="connsiteX2" fmla="*/ 3061779 w 3061779"/>
              <a:gd name="connsiteY2" fmla="*/ 169185 h 1136975"/>
              <a:gd name="connsiteX3" fmla="*/ 2712385 w 3061779"/>
              <a:gd name="connsiteY3" fmla="*/ 0 h 1136975"/>
              <a:gd name="connsiteX4" fmla="*/ 0 w 3061779"/>
              <a:gd name="connsiteY4" fmla="*/ 1136975 h 1136975"/>
              <a:gd name="connsiteX0" fmla="*/ 0 w 3037675"/>
              <a:gd name="connsiteY0" fmla="*/ 1182135 h 1182135"/>
              <a:gd name="connsiteX1" fmla="*/ 3037675 w 3037675"/>
              <a:gd name="connsiteY1" fmla="*/ 983098 h 1182135"/>
              <a:gd name="connsiteX2" fmla="*/ 2998546 w 3037675"/>
              <a:gd name="connsiteY2" fmla="*/ -1 h 1182135"/>
              <a:gd name="connsiteX3" fmla="*/ 2712385 w 3037675"/>
              <a:gd name="connsiteY3" fmla="*/ 45160 h 1182135"/>
              <a:gd name="connsiteX4" fmla="*/ 0 w 3037675"/>
              <a:gd name="connsiteY4" fmla="*/ 1182135 h 1182135"/>
              <a:gd name="connsiteX0" fmla="*/ 0 w 3037675"/>
              <a:gd name="connsiteY0" fmla="*/ 1182136 h 1182136"/>
              <a:gd name="connsiteX1" fmla="*/ 3037675 w 3037675"/>
              <a:gd name="connsiteY1" fmla="*/ 983099 h 1182136"/>
              <a:gd name="connsiteX2" fmla="*/ 2998546 w 3037675"/>
              <a:gd name="connsiteY2" fmla="*/ 0 h 1182136"/>
              <a:gd name="connsiteX3" fmla="*/ 2726257 w 3037675"/>
              <a:gd name="connsiteY3" fmla="*/ 15609 h 1182136"/>
              <a:gd name="connsiteX4" fmla="*/ 0 w 3037675"/>
              <a:gd name="connsiteY4" fmla="*/ 1182136 h 1182136"/>
              <a:gd name="connsiteX0" fmla="*/ 0 w 2998546"/>
              <a:gd name="connsiteY0" fmla="*/ 1182136 h 1182136"/>
              <a:gd name="connsiteX1" fmla="*/ 2239981 w 2998546"/>
              <a:gd name="connsiteY1" fmla="*/ 1031113 h 1182136"/>
              <a:gd name="connsiteX2" fmla="*/ 2998546 w 2998546"/>
              <a:gd name="connsiteY2" fmla="*/ 0 h 1182136"/>
              <a:gd name="connsiteX3" fmla="*/ 2726257 w 2998546"/>
              <a:gd name="connsiteY3" fmla="*/ 15609 h 1182136"/>
              <a:gd name="connsiteX4" fmla="*/ 0 w 2998546"/>
              <a:gd name="connsiteY4" fmla="*/ 1182136 h 1182136"/>
              <a:gd name="connsiteX0" fmla="*/ 0 w 2998546"/>
              <a:gd name="connsiteY0" fmla="*/ 1182136 h 1182136"/>
              <a:gd name="connsiteX1" fmla="*/ 2407025 w 2998546"/>
              <a:gd name="connsiteY1" fmla="*/ 1019064 h 1182136"/>
              <a:gd name="connsiteX2" fmla="*/ 2998546 w 2998546"/>
              <a:gd name="connsiteY2" fmla="*/ 0 h 1182136"/>
              <a:gd name="connsiteX3" fmla="*/ 2726257 w 2998546"/>
              <a:gd name="connsiteY3" fmla="*/ 15609 h 1182136"/>
              <a:gd name="connsiteX4" fmla="*/ 0 w 2998546"/>
              <a:gd name="connsiteY4" fmla="*/ 1182136 h 1182136"/>
              <a:gd name="connsiteX0" fmla="*/ 0 w 2823032"/>
              <a:gd name="connsiteY0" fmla="*/ 1188513 h 1188512"/>
              <a:gd name="connsiteX1" fmla="*/ 2231511 w 2823032"/>
              <a:gd name="connsiteY1" fmla="*/ 1019064 h 1188512"/>
              <a:gd name="connsiteX2" fmla="*/ 2823032 w 2823032"/>
              <a:gd name="connsiteY2" fmla="*/ 0 h 1188512"/>
              <a:gd name="connsiteX3" fmla="*/ 2550743 w 2823032"/>
              <a:gd name="connsiteY3" fmla="*/ 15609 h 1188512"/>
              <a:gd name="connsiteX4" fmla="*/ 0 w 2823032"/>
              <a:gd name="connsiteY4" fmla="*/ 1188513 h 1188512"/>
              <a:gd name="connsiteX0" fmla="*/ 0 w 3330881"/>
              <a:gd name="connsiteY0" fmla="*/ 1244176 h 1244177"/>
              <a:gd name="connsiteX1" fmla="*/ 2231511 w 3330881"/>
              <a:gd name="connsiteY1" fmla="*/ 1074727 h 1244177"/>
              <a:gd name="connsiteX2" fmla="*/ 3330881 w 3330881"/>
              <a:gd name="connsiteY2" fmla="*/ 0 h 1244177"/>
              <a:gd name="connsiteX3" fmla="*/ 2550743 w 3330881"/>
              <a:gd name="connsiteY3" fmla="*/ 71272 h 1244177"/>
              <a:gd name="connsiteX4" fmla="*/ 0 w 3330881"/>
              <a:gd name="connsiteY4" fmla="*/ 1244176 h 1244177"/>
              <a:gd name="connsiteX0" fmla="*/ 0 w 3330881"/>
              <a:gd name="connsiteY0" fmla="*/ 1244176 h 1244176"/>
              <a:gd name="connsiteX1" fmla="*/ 2231511 w 3330881"/>
              <a:gd name="connsiteY1" fmla="*/ 1074727 h 1244176"/>
              <a:gd name="connsiteX2" fmla="*/ 3330881 w 3330881"/>
              <a:gd name="connsiteY2" fmla="*/ 0 h 1244176"/>
              <a:gd name="connsiteX3" fmla="*/ 2550306 w 3330881"/>
              <a:gd name="connsiteY3" fmla="*/ 61786 h 1244176"/>
              <a:gd name="connsiteX4" fmla="*/ 0 w 3330881"/>
              <a:gd name="connsiteY4" fmla="*/ 1244176 h 1244176"/>
              <a:gd name="connsiteX0" fmla="*/ 0 w 3994383"/>
              <a:gd name="connsiteY0" fmla="*/ 1244176 h 1244176"/>
              <a:gd name="connsiteX1" fmla="*/ 3994383 w 3994383"/>
              <a:gd name="connsiteY1" fmla="*/ 976134 h 1244176"/>
              <a:gd name="connsiteX2" fmla="*/ 3330881 w 3994383"/>
              <a:gd name="connsiteY2" fmla="*/ 0 h 1244176"/>
              <a:gd name="connsiteX3" fmla="*/ 2550306 w 3994383"/>
              <a:gd name="connsiteY3" fmla="*/ 61786 h 1244176"/>
              <a:gd name="connsiteX4" fmla="*/ 0 w 3994383"/>
              <a:gd name="connsiteY4" fmla="*/ 1244176 h 1244176"/>
              <a:gd name="connsiteX0" fmla="*/ 0 w 1883114"/>
              <a:gd name="connsiteY0" fmla="*/ 1101420 h 1101420"/>
              <a:gd name="connsiteX1" fmla="*/ 1883114 w 1883114"/>
              <a:gd name="connsiteY1" fmla="*/ 976134 h 1101420"/>
              <a:gd name="connsiteX2" fmla="*/ 1219612 w 1883114"/>
              <a:gd name="connsiteY2" fmla="*/ 0 h 1101420"/>
              <a:gd name="connsiteX3" fmla="*/ 439037 w 1883114"/>
              <a:gd name="connsiteY3" fmla="*/ 61786 h 1101420"/>
              <a:gd name="connsiteX4" fmla="*/ 0 w 1883114"/>
              <a:gd name="connsiteY4" fmla="*/ 1101420 h 1101420"/>
              <a:gd name="connsiteX0" fmla="*/ 0 w 2172960"/>
              <a:gd name="connsiteY0" fmla="*/ 1101420 h 1101420"/>
              <a:gd name="connsiteX1" fmla="*/ 2172960 w 2172960"/>
              <a:gd name="connsiteY1" fmla="*/ 983782 h 1101420"/>
              <a:gd name="connsiteX2" fmla="*/ 1219612 w 2172960"/>
              <a:gd name="connsiteY2" fmla="*/ 0 h 1101420"/>
              <a:gd name="connsiteX3" fmla="*/ 439037 w 2172960"/>
              <a:gd name="connsiteY3" fmla="*/ 61786 h 1101420"/>
              <a:gd name="connsiteX4" fmla="*/ 0 w 2172960"/>
              <a:gd name="connsiteY4" fmla="*/ 1101420 h 1101420"/>
              <a:gd name="connsiteX0" fmla="*/ 0 w 2209171"/>
              <a:gd name="connsiteY0" fmla="*/ 1142103 h 1142103"/>
              <a:gd name="connsiteX1" fmla="*/ 2209171 w 2209171"/>
              <a:gd name="connsiteY1" fmla="*/ 983782 h 1142103"/>
              <a:gd name="connsiteX2" fmla="*/ 1255823 w 2209171"/>
              <a:gd name="connsiteY2" fmla="*/ 0 h 1142103"/>
              <a:gd name="connsiteX3" fmla="*/ 475248 w 2209171"/>
              <a:gd name="connsiteY3" fmla="*/ 61786 h 1142103"/>
              <a:gd name="connsiteX4" fmla="*/ 0 w 2209171"/>
              <a:gd name="connsiteY4" fmla="*/ 1142103 h 1142103"/>
              <a:gd name="connsiteX0" fmla="*/ 0 w 2211801"/>
              <a:gd name="connsiteY0" fmla="*/ 1085187 h 1085188"/>
              <a:gd name="connsiteX1" fmla="*/ 2211801 w 2211801"/>
              <a:gd name="connsiteY1" fmla="*/ 983782 h 1085188"/>
              <a:gd name="connsiteX2" fmla="*/ 1258453 w 2211801"/>
              <a:gd name="connsiteY2" fmla="*/ 0 h 1085188"/>
              <a:gd name="connsiteX3" fmla="*/ 477878 w 2211801"/>
              <a:gd name="connsiteY3" fmla="*/ 61786 h 1085188"/>
              <a:gd name="connsiteX4" fmla="*/ 0 w 2211801"/>
              <a:gd name="connsiteY4" fmla="*/ 1085187 h 1085188"/>
              <a:gd name="connsiteX0" fmla="*/ 0 w 2202017"/>
              <a:gd name="connsiteY0" fmla="*/ 1085187 h 1085187"/>
              <a:gd name="connsiteX1" fmla="*/ 2202017 w 2202017"/>
              <a:gd name="connsiteY1" fmla="*/ 936900 h 1085187"/>
              <a:gd name="connsiteX2" fmla="*/ 1258453 w 2202017"/>
              <a:gd name="connsiteY2" fmla="*/ 0 h 1085187"/>
              <a:gd name="connsiteX3" fmla="*/ 477878 w 2202017"/>
              <a:gd name="connsiteY3" fmla="*/ 61786 h 1085187"/>
              <a:gd name="connsiteX4" fmla="*/ 0 w 2202017"/>
              <a:gd name="connsiteY4" fmla="*/ 1085187 h 1085187"/>
              <a:gd name="connsiteX0" fmla="*/ 0 w 2202017"/>
              <a:gd name="connsiteY0" fmla="*/ 1102536 h 1102536"/>
              <a:gd name="connsiteX1" fmla="*/ 2202017 w 2202017"/>
              <a:gd name="connsiteY1" fmla="*/ 954249 h 1102536"/>
              <a:gd name="connsiteX2" fmla="*/ 1630944 w 2202017"/>
              <a:gd name="connsiteY2" fmla="*/ 1 h 1102536"/>
              <a:gd name="connsiteX3" fmla="*/ 477878 w 2202017"/>
              <a:gd name="connsiteY3" fmla="*/ 79135 h 1102536"/>
              <a:gd name="connsiteX4" fmla="*/ 0 w 2202017"/>
              <a:gd name="connsiteY4" fmla="*/ 1102536 h 1102536"/>
              <a:gd name="connsiteX0" fmla="*/ 0 w 3644669"/>
              <a:gd name="connsiteY0" fmla="*/ 1102535 h 1102535"/>
              <a:gd name="connsiteX1" fmla="*/ 3644669 w 3644669"/>
              <a:gd name="connsiteY1" fmla="*/ 850200 h 1102535"/>
              <a:gd name="connsiteX2" fmla="*/ 1630944 w 3644669"/>
              <a:gd name="connsiteY2" fmla="*/ 0 h 1102535"/>
              <a:gd name="connsiteX3" fmla="*/ 477878 w 3644669"/>
              <a:gd name="connsiteY3" fmla="*/ 79134 h 1102535"/>
              <a:gd name="connsiteX4" fmla="*/ 0 w 3644669"/>
              <a:gd name="connsiteY4" fmla="*/ 1102535 h 1102535"/>
              <a:gd name="connsiteX0" fmla="*/ 957181 w 3166791"/>
              <a:gd name="connsiteY0" fmla="*/ 999033 h 999033"/>
              <a:gd name="connsiteX1" fmla="*/ 3166791 w 3166791"/>
              <a:gd name="connsiteY1" fmla="*/ 850200 h 999033"/>
              <a:gd name="connsiteX2" fmla="*/ 1153066 w 3166791"/>
              <a:gd name="connsiteY2" fmla="*/ 0 h 999033"/>
              <a:gd name="connsiteX3" fmla="*/ 0 w 3166791"/>
              <a:gd name="connsiteY3" fmla="*/ 79134 h 999033"/>
              <a:gd name="connsiteX4" fmla="*/ 957181 w 3166791"/>
              <a:gd name="connsiteY4" fmla="*/ 999033 h 999033"/>
              <a:gd name="connsiteX0" fmla="*/ 957181 w 3166791"/>
              <a:gd name="connsiteY0" fmla="*/ 980978 h 980978"/>
              <a:gd name="connsiteX1" fmla="*/ 3166791 w 3166791"/>
              <a:gd name="connsiteY1" fmla="*/ 832145 h 980978"/>
              <a:gd name="connsiteX2" fmla="*/ 902731 w 3166791"/>
              <a:gd name="connsiteY2" fmla="*/ 0 h 980978"/>
              <a:gd name="connsiteX3" fmla="*/ 0 w 3166791"/>
              <a:gd name="connsiteY3" fmla="*/ 61079 h 980978"/>
              <a:gd name="connsiteX4" fmla="*/ 957181 w 3166791"/>
              <a:gd name="connsiteY4" fmla="*/ 980978 h 980978"/>
              <a:gd name="connsiteX0" fmla="*/ 957181 w 3302347"/>
              <a:gd name="connsiteY0" fmla="*/ 980978 h 980978"/>
              <a:gd name="connsiteX1" fmla="*/ 3302347 w 3302347"/>
              <a:gd name="connsiteY1" fmla="*/ 841126 h 980978"/>
              <a:gd name="connsiteX2" fmla="*/ 902731 w 3302347"/>
              <a:gd name="connsiteY2" fmla="*/ 0 h 980978"/>
              <a:gd name="connsiteX3" fmla="*/ 0 w 3302347"/>
              <a:gd name="connsiteY3" fmla="*/ 61079 h 980978"/>
              <a:gd name="connsiteX4" fmla="*/ 957181 w 3302347"/>
              <a:gd name="connsiteY4" fmla="*/ 980978 h 980978"/>
              <a:gd name="connsiteX0" fmla="*/ 1107703 w 3302347"/>
              <a:gd name="connsiteY0" fmla="*/ 988880 h 988881"/>
              <a:gd name="connsiteX1" fmla="*/ 3302347 w 3302347"/>
              <a:gd name="connsiteY1" fmla="*/ 841126 h 988881"/>
              <a:gd name="connsiteX2" fmla="*/ 902731 w 3302347"/>
              <a:gd name="connsiteY2" fmla="*/ 0 h 988881"/>
              <a:gd name="connsiteX3" fmla="*/ 0 w 3302347"/>
              <a:gd name="connsiteY3" fmla="*/ 61079 h 988881"/>
              <a:gd name="connsiteX4" fmla="*/ 1107703 w 3302347"/>
              <a:gd name="connsiteY4" fmla="*/ 988880 h 988881"/>
              <a:gd name="connsiteX0" fmla="*/ 1107703 w 3302347"/>
              <a:gd name="connsiteY0" fmla="*/ 997106 h 997106"/>
              <a:gd name="connsiteX1" fmla="*/ 3302347 w 3302347"/>
              <a:gd name="connsiteY1" fmla="*/ 849352 h 997106"/>
              <a:gd name="connsiteX2" fmla="*/ 1292872 w 3302347"/>
              <a:gd name="connsiteY2" fmla="*/ 0 h 997106"/>
              <a:gd name="connsiteX3" fmla="*/ 0 w 3302347"/>
              <a:gd name="connsiteY3" fmla="*/ 69305 h 997106"/>
              <a:gd name="connsiteX4" fmla="*/ 1107703 w 3302347"/>
              <a:gd name="connsiteY4" fmla="*/ 997106 h 997106"/>
              <a:gd name="connsiteX0" fmla="*/ 956321 w 3150965"/>
              <a:gd name="connsiteY0" fmla="*/ 997106 h 997106"/>
              <a:gd name="connsiteX1" fmla="*/ 3150965 w 3150965"/>
              <a:gd name="connsiteY1" fmla="*/ 849352 h 997106"/>
              <a:gd name="connsiteX2" fmla="*/ 1141490 w 3150965"/>
              <a:gd name="connsiteY2" fmla="*/ 0 h 997106"/>
              <a:gd name="connsiteX3" fmla="*/ 0 w 3150965"/>
              <a:gd name="connsiteY3" fmla="*/ 68344 h 997106"/>
              <a:gd name="connsiteX4" fmla="*/ 956321 w 3150965"/>
              <a:gd name="connsiteY4" fmla="*/ 997106 h 997106"/>
              <a:gd name="connsiteX0" fmla="*/ 956321 w 3150965"/>
              <a:gd name="connsiteY0" fmla="*/ 1004737 h 1004737"/>
              <a:gd name="connsiteX1" fmla="*/ 3150965 w 3150965"/>
              <a:gd name="connsiteY1" fmla="*/ 856983 h 1004737"/>
              <a:gd name="connsiteX2" fmla="*/ 1109258 w 3150965"/>
              <a:gd name="connsiteY2" fmla="*/ 0 h 1004737"/>
              <a:gd name="connsiteX3" fmla="*/ 0 w 3150965"/>
              <a:gd name="connsiteY3" fmla="*/ 75975 h 1004737"/>
              <a:gd name="connsiteX4" fmla="*/ 956321 w 3150965"/>
              <a:gd name="connsiteY4" fmla="*/ 1004737 h 1004737"/>
              <a:gd name="connsiteX0" fmla="*/ 941059 w 3135703"/>
              <a:gd name="connsiteY0" fmla="*/ 1004737 h 1004737"/>
              <a:gd name="connsiteX1" fmla="*/ 3135703 w 3135703"/>
              <a:gd name="connsiteY1" fmla="*/ 856983 h 1004737"/>
              <a:gd name="connsiteX2" fmla="*/ 1093996 w 3135703"/>
              <a:gd name="connsiteY2" fmla="*/ 0 h 1004737"/>
              <a:gd name="connsiteX3" fmla="*/ 0 w 3135703"/>
              <a:gd name="connsiteY3" fmla="*/ 74876 h 1004737"/>
              <a:gd name="connsiteX4" fmla="*/ 941059 w 3135703"/>
              <a:gd name="connsiteY4" fmla="*/ 1004737 h 1004737"/>
              <a:gd name="connsiteX0" fmla="*/ 945853 w 3140497"/>
              <a:gd name="connsiteY0" fmla="*/ 1004737 h 1004737"/>
              <a:gd name="connsiteX1" fmla="*/ 3140497 w 3140497"/>
              <a:gd name="connsiteY1" fmla="*/ 856983 h 1004737"/>
              <a:gd name="connsiteX2" fmla="*/ 1098790 w 3140497"/>
              <a:gd name="connsiteY2" fmla="*/ 0 h 1004737"/>
              <a:gd name="connsiteX3" fmla="*/ 0 w 3140497"/>
              <a:gd name="connsiteY3" fmla="*/ 81597 h 1004737"/>
              <a:gd name="connsiteX4" fmla="*/ 945853 w 3140497"/>
              <a:gd name="connsiteY4" fmla="*/ 1004737 h 1004737"/>
              <a:gd name="connsiteX0" fmla="*/ 945853 w 3140497"/>
              <a:gd name="connsiteY0" fmla="*/ 1000950 h 1000950"/>
              <a:gd name="connsiteX1" fmla="*/ 3140497 w 3140497"/>
              <a:gd name="connsiteY1" fmla="*/ 853196 h 1000950"/>
              <a:gd name="connsiteX2" fmla="*/ 1134692 w 3140497"/>
              <a:gd name="connsiteY2" fmla="*/ 1 h 1000950"/>
              <a:gd name="connsiteX3" fmla="*/ 0 w 3140497"/>
              <a:gd name="connsiteY3" fmla="*/ 77810 h 1000950"/>
              <a:gd name="connsiteX4" fmla="*/ 945853 w 3140497"/>
              <a:gd name="connsiteY4" fmla="*/ 1000950 h 1000950"/>
              <a:gd name="connsiteX0" fmla="*/ 945853 w 3140497"/>
              <a:gd name="connsiteY0" fmla="*/ 1005835 h 1005835"/>
              <a:gd name="connsiteX1" fmla="*/ 3140497 w 3140497"/>
              <a:gd name="connsiteY1" fmla="*/ 858081 h 1005835"/>
              <a:gd name="connsiteX2" fmla="*/ 1114051 w 3140497"/>
              <a:gd name="connsiteY2" fmla="*/ 0 h 1005835"/>
              <a:gd name="connsiteX3" fmla="*/ 0 w 3140497"/>
              <a:gd name="connsiteY3" fmla="*/ 82695 h 1005835"/>
              <a:gd name="connsiteX4" fmla="*/ 945853 w 3140497"/>
              <a:gd name="connsiteY4" fmla="*/ 1005835 h 1005835"/>
              <a:gd name="connsiteX0" fmla="*/ 1048095 w 3242739"/>
              <a:gd name="connsiteY0" fmla="*/ 1005835 h 1005835"/>
              <a:gd name="connsiteX1" fmla="*/ 3242739 w 3242739"/>
              <a:gd name="connsiteY1" fmla="*/ 858081 h 1005835"/>
              <a:gd name="connsiteX2" fmla="*/ 1216293 w 3242739"/>
              <a:gd name="connsiteY2" fmla="*/ 0 h 1005835"/>
              <a:gd name="connsiteX3" fmla="*/ 0 w 3242739"/>
              <a:gd name="connsiteY3" fmla="*/ 90070 h 1005835"/>
              <a:gd name="connsiteX4" fmla="*/ 1048095 w 3242739"/>
              <a:gd name="connsiteY4" fmla="*/ 1005835 h 1005835"/>
              <a:gd name="connsiteX0" fmla="*/ 1048095 w 3242739"/>
              <a:gd name="connsiteY0" fmla="*/ 1003124 h 1003124"/>
              <a:gd name="connsiteX1" fmla="*/ 3242739 w 3242739"/>
              <a:gd name="connsiteY1" fmla="*/ 855370 h 1003124"/>
              <a:gd name="connsiteX2" fmla="*/ 1000997 w 3242739"/>
              <a:gd name="connsiteY2" fmla="*/ 0 h 1003124"/>
              <a:gd name="connsiteX3" fmla="*/ 0 w 3242739"/>
              <a:gd name="connsiteY3" fmla="*/ 87359 h 1003124"/>
              <a:gd name="connsiteX4" fmla="*/ 1048095 w 3242739"/>
              <a:gd name="connsiteY4" fmla="*/ 1003124 h 1003124"/>
              <a:gd name="connsiteX0" fmla="*/ 1048095 w 3242739"/>
              <a:gd name="connsiteY0" fmla="*/ 984977 h 984977"/>
              <a:gd name="connsiteX1" fmla="*/ 3242739 w 3242739"/>
              <a:gd name="connsiteY1" fmla="*/ 837223 h 984977"/>
              <a:gd name="connsiteX2" fmla="*/ 1330304 w 3242739"/>
              <a:gd name="connsiteY2" fmla="*/ 0 h 984977"/>
              <a:gd name="connsiteX3" fmla="*/ 0 w 3242739"/>
              <a:gd name="connsiteY3" fmla="*/ 69212 h 984977"/>
              <a:gd name="connsiteX4" fmla="*/ 1048095 w 3242739"/>
              <a:gd name="connsiteY4" fmla="*/ 984977 h 984977"/>
              <a:gd name="connsiteX0" fmla="*/ 853939 w 3242739"/>
              <a:gd name="connsiteY0" fmla="*/ 1068670 h 1068670"/>
              <a:gd name="connsiteX1" fmla="*/ 3242739 w 3242739"/>
              <a:gd name="connsiteY1" fmla="*/ 837223 h 1068670"/>
              <a:gd name="connsiteX2" fmla="*/ 1330304 w 3242739"/>
              <a:gd name="connsiteY2" fmla="*/ 0 h 1068670"/>
              <a:gd name="connsiteX3" fmla="*/ 0 w 3242739"/>
              <a:gd name="connsiteY3" fmla="*/ 69212 h 1068670"/>
              <a:gd name="connsiteX4" fmla="*/ 853939 w 3242739"/>
              <a:gd name="connsiteY4" fmla="*/ 1068670 h 1068670"/>
              <a:gd name="connsiteX0" fmla="*/ 853939 w 2761184"/>
              <a:gd name="connsiteY0" fmla="*/ 1068670 h 1068670"/>
              <a:gd name="connsiteX1" fmla="*/ 2761185 w 2761184"/>
              <a:gd name="connsiteY1" fmla="*/ 975936 h 1068670"/>
              <a:gd name="connsiteX2" fmla="*/ 1330304 w 2761184"/>
              <a:gd name="connsiteY2" fmla="*/ 0 h 1068670"/>
              <a:gd name="connsiteX3" fmla="*/ 0 w 2761184"/>
              <a:gd name="connsiteY3" fmla="*/ 69212 h 1068670"/>
              <a:gd name="connsiteX4" fmla="*/ 853939 w 2761184"/>
              <a:gd name="connsiteY4" fmla="*/ 1068670 h 1068670"/>
              <a:gd name="connsiteX0" fmla="*/ 853939 w 2755831"/>
              <a:gd name="connsiteY0" fmla="*/ 1068670 h 1068670"/>
              <a:gd name="connsiteX1" fmla="*/ 2755831 w 2755831"/>
              <a:gd name="connsiteY1" fmla="*/ 985553 h 1068670"/>
              <a:gd name="connsiteX2" fmla="*/ 1330304 w 2755831"/>
              <a:gd name="connsiteY2" fmla="*/ 0 h 1068670"/>
              <a:gd name="connsiteX3" fmla="*/ 0 w 2755831"/>
              <a:gd name="connsiteY3" fmla="*/ 69212 h 1068670"/>
              <a:gd name="connsiteX4" fmla="*/ 853939 w 2755831"/>
              <a:gd name="connsiteY4" fmla="*/ 1068670 h 1068670"/>
              <a:gd name="connsiteX0" fmla="*/ 838383 w 2755831"/>
              <a:gd name="connsiteY0" fmla="*/ 1038543 h 1038543"/>
              <a:gd name="connsiteX1" fmla="*/ 2755831 w 2755831"/>
              <a:gd name="connsiteY1" fmla="*/ 985553 h 1038543"/>
              <a:gd name="connsiteX2" fmla="*/ 1330304 w 2755831"/>
              <a:gd name="connsiteY2" fmla="*/ 0 h 1038543"/>
              <a:gd name="connsiteX3" fmla="*/ 0 w 2755831"/>
              <a:gd name="connsiteY3" fmla="*/ 69212 h 1038543"/>
              <a:gd name="connsiteX4" fmla="*/ 838383 w 2755831"/>
              <a:gd name="connsiteY4" fmla="*/ 1038543 h 1038543"/>
              <a:gd name="connsiteX0" fmla="*/ 838383 w 3257373"/>
              <a:gd name="connsiteY0" fmla="*/ 1038543 h 1038543"/>
              <a:gd name="connsiteX1" fmla="*/ 3257373 w 3257373"/>
              <a:gd name="connsiteY1" fmla="*/ 932375 h 1038543"/>
              <a:gd name="connsiteX2" fmla="*/ 1330304 w 3257373"/>
              <a:gd name="connsiteY2" fmla="*/ 0 h 1038543"/>
              <a:gd name="connsiteX3" fmla="*/ 0 w 3257373"/>
              <a:gd name="connsiteY3" fmla="*/ 69212 h 1038543"/>
              <a:gd name="connsiteX4" fmla="*/ 838383 w 3257373"/>
              <a:gd name="connsiteY4" fmla="*/ 1038543 h 1038543"/>
              <a:gd name="connsiteX0" fmla="*/ 838383 w 3416991"/>
              <a:gd name="connsiteY0" fmla="*/ 1038543 h 1038543"/>
              <a:gd name="connsiteX1" fmla="*/ 3416991 w 3416991"/>
              <a:gd name="connsiteY1" fmla="*/ 615145 h 1038543"/>
              <a:gd name="connsiteX2" fmla="*/ 1330304 w 3416991"/>
              <a:gd name="connsiteY2" fmla="*/ 0 h 1038543"/>
              <a:gd name="connsiteX3" fmla="*/ 0 w 3416991"/>
              <a:gd name="connsiteY3" fmla="*/ 69212 h 1038543"/>
              <a:gd name="connsiteX4" fmla="*/ 838383 w 3416991"/>
              <a:gd name="connsiteY4" fmla="*/ 1038543 h 1038543"/>
              <a:gd name="connsiteX0" fmla="*/ 989802 w 3416991"/>
              <a:gd name="connsiteY0" fmla="*/ 728422 h 728422"/>
              <a:gd name="connsiteX1" fmla="*/ 3416991 w 3416991"/>
              <a:gd name="connsiteY1" fmla="*/ 615145 h 728422"/>
              <a:gd name="connsiteX2" fmla="*/ 1330304 w 3416991"/>
              <a:gd name="connsiteY2" fmla="*/ 0 h 728422"/>
              <a:gd name="connsiteX3" fmla="*/ 0 w 3416991"/>
              <a:gd name="connsiteY3" fmla="*/ 69212 h 728422"/>
              <a:gd name="connsiteX4" fmla="*/ 989802 w 3416991"/>
              <a:gd name="connsiteY4" fmla="*/ 728422 h 728422"/>
              <a:gd name="connsiteX0" fmla="*/ 989802 w 3416991"/>
              <a:gd name="connsiteY0" fmla="*/ 713684 h 713684"/>
              <a:gd name="connsiteX1" fmla="*/ 3416991 w 3416991"/>
              <a:gd name="connsiteY1" fmla="*/ 600407 h 713684"/>
              <a:gd name="connsiteX2" fmla="*/ 999660 w 3416991"/>
              <a:gd name="connsiteY2" fmla="*/ 1 h 713684"/>
              <a:gd name="connsiteX3" fmla="*/ 0 w 3416991"/>
              <a:gd name="connsiteY3" fmla="*/ 54474 h 713684"/>
              <a:gd name="connsiteX4" fmla="*/ 989802 w 3416991"/>
              <a:gd name="connsiteY4" fmla="*/ 713684 h 713684"/>
              <a:gd name="connsiteX0" fmla="*/ 1007202 w 3434391"/>
              <a:gd name="connsiteY0" fmla="*/ 713683 h 713683"/>
              <a:gd name="connsiteX1" fmla="*/ 3434391 w 3434391"/>
              <a:gd name="connsiteY1" fmla="*/ 600406 h 713683"/>
              <a:gd name="connsiteX2" fmla="*/ 1017060 w 3434391"/>
              <a:gd name="connsiteY2" fmla="*/ 0 h 713683"/>
              <a:gd name="connsiteX3" fmla="*/ -1 w 3434391"/>
              <a:gd name="connsiteY3" fmla="*/ 55248 h 713683"/>
              <a:gd name="connsiteX4" fmla="*/ 1007202 w 3434391"/>
              <a:gd name="connsiteY4" fmla="*/ 713683 h 713683"/>
              <a:gd name="connsiteX0" fmla="*/ 2475328 w 4902517"/>
              <a:gd name="connsiteY0" fmla="*/ 713683 h 713683"/>
              <a:gd name="connsiteX1" fmla="*/ 4902517 w 4902517"/>
              <a:gd name="connsiteY1" fmla="*/ 600406 h 713683"/>
              <a:gd name="connsiteX2" fmla="*/ 2485186 w 4902517"/>
              <a:gd name="connsiteY2" fmla="*/ 0 h 713683"/>
              <a:gd name="connsiteX3" fmla="*/ 0 w 4902517"/>
              <a:gd name="connsiteY3" fmla="*/ 120698 h 713683"/>
              <a:gd name="connsiteX4" fmla="*/ 2475328 w 4902517"/>
              <a:gd name="connsiteY4" fmla="*/ 713683 h 713683"/>
              <a:gd name="connsiteX0" fmla="*/ 2475328 w 5043208"/>
              <a:gd name="connsiteY0" fmla="*/ 808109 h 808109"/>
              <a:gd name="connsiteX1" fmla="*/ 4902517 w 5043208"/>
              <a:gd name="connsiteY1" fmla="*/ 694832 h 808109"/>
              <a:gd name="connsiteX2" fmla="*/ 5043209 w 5043208"/>
              <a:gd name="connsiteY2" fmla="*/ -1 h 808109"/>
              <a:gd name="connsiteX3" fmla="*/ 0 w 5043208"/>
              <a:gd name="connsiteY3" fmla="*/ 215124 h 808109"/>
              <a:gd name="connsiteX4" fmla="*/ 2475328 w 5043208"/>
              <a:gd name="connsiteY4" fmla="*/ 808109 h 808109"/>
              <a:gd name="connsiteX0" fmla="*/ 2475328 w 4902517"/>
              <a:gd name="connsiteY0" fmla="*/ 818659 h 818659"/>
              <a:gd name="connsiteX1" fmla="*/ 4902517 w 4902517"/>
              <a:gd name="connsiteY1" fmla="*/ 705382 h 818659"/>
              <a:gd name="connsiteX2" fmla="*/ 4269917 w 4902517"/>
              <a:gd name="connsiteY2" fmla="*/ 0 h 818659"/>
              <a:gd name="connsiteX3" fmla="*/ 0 w 4902517"/>
              <a:gd name="connsiteY3" fmla="*/ 225674 h 818659"/>
              <a:gd name="connsiteX4" fmla="*/ 2475328 w 4902517"/>
              <a:gd name="connsiteY4" fmla="*/ 818659 h 818659"/>
              <a:gd name="connsiteX0" fmla="*/ 2664179 w 5091368"/>
              <a:gd name="connsiteY0" fmla="*/ 818659 h 818659"/>
              <a:gd name="connsiteX1" fmla="*/ 5091368 w 5091368"/>
              <a:gd name="connsiteY1" fmla="*/ 705382 h 818659"/>
              <a:gd name="connsiteX2" fmla="*/ 4458768 w 5091368"/>
              <a:gd name="connsiteY2" fmla="*/ 0 h 818659"/>
              <a:gd name="connsiteX3" fmla="*/ -1 w 5091368"/>
              <a:gd name="connsiteY3" fmla="*/ 234094 h 818659"/>
              <a:gd name="connsiteX4" fmla="*/ 2664179 w 5091368"/>
              <a:gd name="connsiteY4" fmla="*/ 818659 h 81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1368" h="818659">
                <a:moveTo>
                  <a:pt x="2664179" y="818659"/>
                </a:moveTo>
                <a:lnTo>
                  <a:pt x="5091368" y="705382"/>
                </a:lnTo>
                <a:lnTo>
                  <a:pt x="4458768" y="0"/>
                </a:lnTo>
                <a:lnTo>
                  <a:pt x="-1" y="234094"/>
                </a:lnTo>
                <a:lnTo>
                  <a:pt x="2664179" y="81865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69000"/>
                </a:schemeClr>
              </a:gs>
              <a:gs pos="100000">
                <a:srgbClr val="9467B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883F127C-6F46-7E4E-AF62-20F8EB98D64C}"/>
              </a:ext>
            </a:extLst>
          </p:cNvPr>
          <p:cNvSpPr/>
          <p:nvPr/>
        </p:nvSpPr>
        <p:spPr>
          <a:xfrm>
            <a:off x="3324801" y="4086842"/>
            <a:ext cx="1318263" cy="756000"/>
          </a:xfrm>
          <a:prstGeom prst="rect">
            <a:avLst/>
          </a:prstGeom>
          <a:solidFill>
            <a:schemeClr val="bg1"/>
          </a:solidFill>
          <a:ln>
            <a:solidFill>
              <a:srgbClr val="9467BD"/>
            </a:solidFill>
          </a:ln>
        </p:spPr>
        <p:txBody>
          <a:bodyPr wrap="square">
            <a:spAutoFit/>
          </a:bodyPr>
          <a:lstStyle/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9467BD"/>
                </a:solidFill>
                <a:latin typeface="Palatino Linotype" panose="02040502050505030304" pitchFamily="18" charset="0"/>
              </a:rPr>
              <a:t>1</a:t>
            </a:r>
            <a:r>
              <a:rPr lang="en-US" sz="800" b="1" baseline="30000" dirty="0">
                <a:solidFill>
                  <a:srgbClr val="9467BD"/>
                </a:solidFill>
                <a:latin typeface="Palatino Linotype" panose="02040502050505030304" pitchFamily="18" charset="0"/>
              </a:rPr>
              <a:t>st</a:t>
            </a:r>
            <a:r>
              <a:rPr lang="en-US" sz="800" b="1" dirty="0">
                <a:solidFill>
                  <a:srgbClr val="9467BD"/>
                </a:solidFill>
                <a:latin typeface="Palatino Linotype" panose="02040502050505030304" pitchFamily="18" charset="0"/>
              </a:rPr>
              <a:t> to 5</a:t>
            </a:r>
            <a:r>
              <a:rPr lang="en-US" sz="800" b="1" baseline="30000" dirty="0">
                <a:solidFill>
                  <a:srgbClr val="9467BD"/>
                </a:solidFill>
                <a:latin typeface="Palatino Linotype" panose="02040502050505030304" pitchFamily="18" charset="0"/>
              </a:rPr>
              <a:t>th</a:t>
            </a:r>
            <a:r>
              <a:rPr lang="en-US" sz="800" b="1" dirty="0">
                <a:solidFill>
                  <a:srgbClr val="9467BD"/>
                </a:solidFill>
                <a:latin typeface="Palatino Linotype" panose="02040502050505030304" pitchFamily="18" charset="0"/>
              </a:rPr>
              <a:t> m</a:t>
            </a:r>
            <a:r>
              <a:rPr lang="en-US" sz="800" b="1" baseline="-25000" dirty="0">
                <a:solidFill>
                  <a:srgbClr val="9467BD"/>
                </a:solidFill>
                <a:latin typeface="Palatino Linotype" panose="02040502050505030304" pitchFamily="18" charset="0"/>
              </a:rPr>
              <a:t>𝜈</a:t>
            </a:r>
            <a:r>
              <a:rPr lang="en-US" sz="800" b="1" dirty="0">
                <a:solidFill>
                  <a:srgbClr val="9467BD"/>
                </a:solidFill>
                <a:latin typeface="Palatino Linotype" panose="02040502050505030304" pitchFamily="18" charset="0"/>
              </a:rPr>
              <a:t> campaign </a:t>
            </a:r>
          </a:p>
          <a:p>
            <a:pPr marL="90488" indent="-904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9467BD"/>
                </a:solidFill>
                <a:latin typeface="Palatino Linotype" panose="02040502050505030304" pitchFamily="18" charset="0"/>
              </a:rPr>
              <a:t>Unblinded,                will be released soon</a:t>
            </a:r>
          </a:p>
          <a:p>
            <a:pPr>
              <a:lnSpc>
                <a:spcPct val="150000"/>
              </a:lnSpc>
            </a:pPr>
            <a:endParaRPr lang="de-DE" sz="200" dirty="0">
              <a:solidFill>
                <a:srgbClr val="FF983D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09528"/>
      </p:ext>
    </p:extLst>
  </p:cSld>
  <p:clrMapOvr>
    <a:masterClrMapping/>
  </p:clrMapOvr>
</p:sld>
</file>

<file path=ppt/theme/theme1.xml><?xml version="1.0" encoding="utf-8"?>
<a:theme xmlns:a="http://schemas.openxmlformats.org/drawingml/2006/main" name="MPP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PP_titl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MPP standar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775"/>
      </a:accent1>
      <a:accent2>
        <a:srgbClr val="1F77B4"/>
      </a:accent2>
      <a:accent3>
        <a:srgbClr val="FF7F0E"/>
      </a:accent3>
      <a:accent4>
        <a:srgbClr val="2CA02C"/>
      </a:accent4>
      <a:accent5>
        <a:srgbClr val="D62728"/>
      </a:accent5>
      <a:accent6>
        <a:srgbClr val="9467DB"/>
      </a:accent6>
      <a:hlink>
        <a:srgbClr val="0563C1"/>
      </a:hlink>
      <a:folHlink>
        <a:srgbClr val="954F72"/>
      </a:folHlink>
    </a:clrScheme>
    <a:fontScheme name="MP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sz="20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AB8D26EE-2239-4144-AD13-3C2C835945CD}" vid="{0EDB01AD-02ED-49D2-80C4-F4FA574B8CF5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2108</Words>
  <Application>Microsoft Office PowerPoint</Application>
  <PresentationFormat>Bildschirmpräsentation (16:9)</PresentationFormat>
  <Paragraphs>561</Paragraphs>
  <Slides>56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Liberation Serif</vt:lpstr>
      <vt:lpstr>Palatino Linotype</vt:lpstr>
      <vt:lpstr>Wingdings</vt:lpstr>
      <vt:lpstr>MPP</vt:lpstr>
      <vt:lpstr>MPP_title</vt:lpstr>
      <vt:lpstr>Default</vt:lpstr>
      <vt:lpstr>Sterile Neutrino Dark Matter Searches with the KATRIN Experiment</vt:lpstr>
      <vt:lpstr>Agenda</vt:lpstr>
      <vt:lpstr>Agenda</vt:lpstr>
      <vt:lpstr>Active neutrinos</vt:lpstr>
      <vt:lpstr>Sterile neutrinos</vt:lpstr>
      <vt:lpstr>Sterile neutrinos</vt:lpstr>
      <vt:lpstr>Sterile neutrinos in single β-decay</vt:lpstr>
      <vt:lpstr>KATRIN - Working principle</vt:lpstr>
      <vt:lpstr>KATRIN - Data taking overview</vt:lpstr>
      <vt:lpstr>KATRIN - Challenge</vt:lpstr>
      <vt:lpstr>KATRIN - Challenge</vt:lpstr>
      <vt:lpstr>Agenda</vt:lpstr>
      <vt:lpstr>KATRIN - New detector (TRISTAN)</vt:lpstr>
      <vt:lpstr>TRISTAN Detector</vt:lpstr>
      <vt:lpstr>TRISTAN Detector</vt:lpstr>
      <vt:lpstr>Performance with X-rays</vt:lpstr>
      <vt:lpstr>Performance with X-rays</vt:lpstr>
      <vt:lpstr>Performance with X-rays</vt:lpstr>
      <vt:lpstr>TRISTAN Detector</vt:lpstr>
      <vt:lpstr>Detector response to electrons</vt:lpstr>
      <vt:lpstr>Detector response to electrons</vt:lpstr>
      <vt:lpstr>Detector response to electrons</vt:lpstr>
      <vt:lpstr>Charge sharing</vt:lpstr>
      <vt:lpstr>Charge sharing</vt:lpstr>
      <vt:lpstr>Detector response to electrons</vt:lpstr>
      <vt:lpstr>TRISTAN Detector</vt:lpstr>
      <vt:lpstr>Detector module</vt:lpstr>
      <vt:lpstr>Detector Module</vt:lpstr>
      <vt:lpstr>TRISTAN Detector</vt:lpstr>
      <vt:lpstr>Installation in KATRIN MoS</vt:lpstr>
      <vt:lpstr>TRISTAN Detector</vt:lpstr>
      <vt:lpstr>Towards a detector tower</vt:lpstr>
      <vt:lpstr>Agenda</vt:lpstr>
      <vt:lpstr>Summary</vt:lpstr>
      <vt:lpstr>PowerPoint-Präsentation</vt:lpstr>
      <vt:lpstr>PowerPoint-Präsentation</vt:lpstr>
      <vt:lpstr>PowerPoint-Präsentation</vt:lpstr>
      <vt:lpstr>Radiation damage test setup</vt:lpstr>
      <vt:lpstr>Electron interactions in silicon</vt:lpstr>
      <vt:lpstr>Detector cross section</vt:lpstr>
      <vt:lpstr>Timeline</vt:lpstr>
      <vt:lpstr>KATRIN - Latest results</vt:lpstr>
      <vt:lpstr>Charge sharing</vt:lpstr>
      <vt:lpstr>Detector backscattering</vt:lpstr>
      <vt:lpstr>Detector backscattering</vt:lpstr>
      <vt:lpstr>Detector backscattering</vt:lpstr>
      <vt:lpstr>Detector module</vt:lpstr>
      <vt:lpstr>Detector module</vt:lpstr>
      <vt:lpstr>KATRIN - Sterile Neutrino Model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DAQ System</vt:lpstr>
      <vt:lpstr>Spectrum Modeling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Frank</dc:creator>
  <cp:lastModifiedBy>Frank Edzards</cp:lastModifiedBy>
  <cp:revision>1634</cp:revision>
  <dcterms:created xsi:type="dcterms:W3CDTF">2016-08-23T07:54:43Z</dcterms:created>
  <dcterms:modified xsi:type="dcterms:W3CDTF">2024-05-30T08:58:38Z</dcterms:modified>
</cp:coreProperties>
</file>