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321" r:id="rId2"/>
    <p:sldId id="1336" r:id="rId3"/>
    <p:sldId id="1342" r:id="rId4"/>
    <p:sldId id="1322" r:id="rId5"/>
    <p:sldId id="1324" r:id="rId6"/>
    <p:sldId id="477" r:id="rId7"/>
    <p:sldId id="618" r:id="rId8"/>
    <p:sldId id="1320" r:id="rId9"/>
    <p:sldId id="1316" r:id="rId10"/>
    <p:sldId id="260" r:id="rId11"/>
    <p:sldId id="1327" r:id="rId12"/>
    <p:sldId id="269" r:id="rId13"/>
    <p:sldId id="447" r:id="rId14"/>
    <p:sldId id="1337" r:id="rId15"/>
    <p:sldId id="1313" r:id="rId16"/>
    <p:sldId id="257" r:id="rId17"/>
    <p:sldId id="1318" r:id="rId18"/>
    <p:sldId id="1308" r:id="rId19"/>
    <p:sldId id="1339" r:id="rId20"/>
    <p:sldId id="1340" r:id="rId21"/>
    <p:sldId id="1310" r:id="rId22"/>
    <p:sldId id="1312" r:id="rId23"/>
    <p:sldId id="1304" r:id="rId24"/>
    <p:sldId id="1341" r:id="rId25"/>
    <p:sldId id="371" r:id="rId26"/>
    <p:sldId id="368" r:id="rId27"/>
    <p:sldId id="1330" r:id="rId28"/>
    <p:sldId id="1333" r:id="rId29"/>
    <p:sldId id="289" r:id="rId30"/>
    <p:sldId id="1343" r:id="rId31"/>
    <p:sldId id="480" r:id="rId32"/>
    <p:sldId id="1334" r:id="rId33"/>
    <p:sldId id="484" r:id="rId34"/>
    <p:sldId id="1335" r:id="rId35"/>
    <p:sldId id="1329" r:id="rId36"/>
    <p:sldId id="284" r:id="rId37"/>
    <p:sldId id="1291" r:id="rId38"/>
  </p:sldIdLst>
  <p:sldSz cx="9144000" cy="5143500" type="screen16x9"/>
  <p:notesSz cx="6858000" cy="9144000"/>
  <p:defaultTextStyle>
    <a:defPPr>
      <a:defRPr lang="it-IT"/>
    </a:defPPr>
    <a:lvl1pPr marL="0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4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2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9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86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3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1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98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C5468-8F4B-C541-8F0B-1C09B05D0178}" v="1" dt="2023-07-08T22:24:57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6419" autoAdjust="0"/>
  </p:normalViewPr>
  <p:slideViewPr>
    <p:cSldViewPr snapToGrid="0" snapToObjects="1">
      <p:cViewPr varScale="1">
        <p:scale>
          <a:sx n="171" d="100"/>
          <a:sy n="171" d="100"/>
        </p:scale>
        <p:origin x="392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e Leonora" userId="f6a6beb9-a5f7-40bd-af80-0cba7408e03f" providerId="ADAL" clId="{F65C5468-8F4B-C541-8F0B-1C09B05D0178}"/>
    <pc:docChg chg="addSld modSld">
      <pc:chgData name="Emanuele Leonora" userId="f6a6beb9-a5f7-40bd-af80-0cba7408e03f" providerId="ADAL" clId="{F65C5468-8F4B-C541-8F0B-1C09B05D0178}" dt="2023-07-08T22:25:07.765" v="34" actId="20577"/>
      <pc:docMkLst>
        <pc:docMk/>
      </pc:docMkLst>
      <pc:sldChg chg="addSp modSp new mod">
        <pc:chgData name="Emanuele Leonora" userId="f6a6beb9-a5f7-40bd-af80-0cba7408e03f" providerId="ADAL" clId="{F65C5468-8F4B-C541-8F0B-1C09B05D0178}" dt="2023-07-08T22:25:07.765" v="34" actId="20577"/>
        <pc:sldMkLst>
          <pc:docMk/>
          <pc:sldMk cId="507418422" sldId="1342"/>
        </pc:sldMkLst>
        <pc:spChg chg="add mod">
          <ac:chgData name="Emanuele Leonora" userId="f6a6beb9-a5f7-40bd-af80-0cba7408e03f" providerId="ADAL" clId="{F65C5468-8F4B-C541-8F0B-1C09B05D0178}" dt="2023-07-08T22:25:07.765" v="34" actId="20577"/>
          <ac:spMkLst>
            <pc:docMk/>
            <pc:sldMk cId="507418422" sldId="1342"/>
            <ac:spMk id="5" creationId="{76145CCA-D890-B086-519E-E02CF5CA4B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C22C2-1982-CE43-AC92-AC4CA70384D7}" type="datetimeFigureOut">
              <a:rPr lang="it-IT" smtClean="0"/>
              <a:t>13/07/23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00C64-27EE-DC44-8E79-2BC39A0728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2557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5AA32-87C9-694B-AC84-C8C500B508EB}" type="datetimeFigureOut">
              <a:rPr lang="it-IT" smtClean="0"/>
              <a:t>13/07/23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BFD2A-7A61-8F46-B2E6-206BEAAAFA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572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4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2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9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6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23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61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98" algn="l" defTabSz="4571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BFD2A-7A61-8F46-B2E6-206BEAAAFAE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50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BFD2A-7A61-8F46-B2E6-206BEAAAFAE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27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BFD2A-7A61-8F46-B2E6-206BEAAAFAE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89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BFD2A-7A61-8F46-B2E6-206BEAAAFAE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83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65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5c7b74d0e8_0_878:notes"/>
          <p:cNvSpPr txBox="1">
            <a:spLocks noGrp="1"/>
          </p:cNvSpPr>
          <p:nvPr>
            <p:ph type="body" idx="1"/>
          </p:nvPr>
        </p:nvSpPr>
        <p:spPr>
          <a:xfrm>
            <a:off x="685800" y="4343395"/>
            <a:ext cx="5486364" cy="4114872"/>
          </a:xfrm>
          <a:prstGeom prst="rect">
            <a:avLst/>
          </a:prstGeom>
        </p:spPr>
        <p:txBody>
          <a:bodyPr spcFirstLastPara="1" wrap="square" lIns="80152" tIns="80152" rIns="80152" bIns="80152" anchor="t" anchorCtr="0">
            <a:noAutofit/>
          </a:bodyPr>
          <a:lstStyle/>
          <a:p>
            <a:endParaRPr/>
          </a:p>
        </p:txBody>
      </p:sp>
      <p:sp>
        <p:nvSpPr>
          <p:cNvPr id="1231" name="Google Shape;1231;g5c7b74d0e8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03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38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28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47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437" cy="85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1"/>
          </p:nvPr>
        </p:nvSpPr>
        <p:spPr>
          <a:xfrm>
            <a:off x="457172" y="1203631"/>
            <a:ext cx="8228437" cy="298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98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64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1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1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7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2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06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4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6" indent="0">
              <a:buNone/>
              <a:defRPr sz="1350" b="1"/>
            </a:lvl3pPr>
            <a:lvl4pPr marL="1028559" indent="0">
              <a:buNone/>
              <a:defRPr sz="1200" b="1"/>
            </a:lvl4pPr>
            <a:lvl5pPr marL="1371412" indent="0">
              <a:buNone/>
              <a:defRPr sz="1200" b="1"/>
            </a:lvl5pPr>
            <a:lvl6pPr marL="1714265" indent="0">
              <a:buNone/>
              <a:defRPr sz="1200" b="1"/>
            </a:lvl6pPr>
            <a:lvl7pPr marL="2057117" indent="0">
              <a:buNone/>
              <a:defRPr sz="1200" b="1"/>
            </a:lvl7pPr>
            <a:lvl8pPr marL="2399971" indent="0">
              <a:buNone/>
              <a:defRPr sz="1200" b="1"/>
            </a:lvl8pPr>
            <a:lvl9pPr marL="2742824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6" indent="0">
              <a:buNone/>
              <a:defRPr sz="1350" b="1"/>
            </a:lvl3pPr>
            <a:lvl4pPr marL="1028559" indent="0">
              <a:buNone/>
              <a:defRPr sz="1200" b="1"/>
            </a:lvl4pPr>
            <a:lvl5pPr marL="1371412" indent="0">
              <a:buNone/>
              <a:defRPr sz="1200" b="1"/>
            </a:lvl5pPr>
            <a:lvl6pPr marL="1714265" indent="0">
              <a:buNone/>
              <a:defRPr sz="1200" b="1"/>
            </a:lvl6pPr>
            <a:lvl7pPr marL="2057117" indent="0">
              <a:buNone/>
              <a:defRPr sz="1200" b="1"/>
            </a:lvl7pPr>
            <a:lvl8pPr marL="2399971" indent="0">
              <a:buNone/>
              <a:defRPr sz="1200" b="1"/>
            </a:lvl8pPr>
            <a:lvl9pPr marL="2742824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85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00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35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6" indent="0">
              <a:buNone/>
              <a:defRPr sz="750"/>
            </a:lvl3pPr>
            <a:lvl4pPr marL="1028559" indent="0">
              <a:buNone/>
              <a:defRPr sz="675"/>
            </a:lvl4pPr>
            <a:lvl5pPr marL="1371412" indent="0">
              <a:buNone/>
              <a:defRPr sz="675"/>
            </a:lvl5pPr>
            <a:lvl6pPr marL="1714265" indent="0">
              <a:buNone/>
              <a:defRPr sz="675"/>
            </a:lvl6pPr>
            <a:lvl7pPr marL="2057117" indent="0">
              <a:buNone/>
              <a:defRPr sz="675"/>
            </a:lvl7pPr>
            <a:lvl8pPr marL="2399971" indent="0">
              <a:buNone/>
              <a:defRPr sz="675"/>
            </a:lvl8pPr>
            <a:lvl9pPr marL="2742824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61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6" indent="0">
              <a:buNone/>
              <a:defRPr sz="1800"/>
            </a:lvl3pPr>
            <a:lvl4pPr marL="1028559" indent="0">
              <a:buNone/>
              <a:defRPr sz="1500"/>
            </a:lvl4pPr>
            <a:lvl5pPr marL="1371412" indent="0">
              <a:buNone/>
              <a:defRPr sz="1500"/>
            </a:lvl5pPr>
            <a:lvl6pPr marL="1714265" indent="0">
              <a:buNone/>
              <a:defRPr sz="1500"/>
            </a:lvl6pPr>
            <a:lvl7pPr marL="2057117" indent="0">
              <a:buNone/>
              <a:defRPr sz="1500"/>
            </a:lvl7pPr>
            <a:lvl8pPr marL="2399971" indent="0">
              <a:buNone/>
              <a:defRPr sz="1500"/>
            </a:lvl8pPr>
            <a:lvl9pPr marL="2742824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6" indent="0">
              <a:buNone/>
              <a:defRPr sz="750"/>
            </a:lvl3pPr>
            <a:lvl4pPr marL="1028559" indent="0">
              <a:buNone/>
              <a:defRPr sz="675"/>
            </a:lvl4pPr>
            <a:lvl5pPr marL="1371412" indent="0">
              <a:buNone/>
              <a:defRPr sz="675"/>
            </a:lvl5pPr>
            <a:lvl6pPr marL="1714265" indent="0">
              <a:buNone/>
              <a:defRPr sz="675"/>
            </a:lvl6pPr>
            <a:lvl7pPr marL="2057117" indent="0">
              <a:buNone/>
              <a:defRPr sz="675"/>
            </a:lvl7pPr>
            <a:lvl8pPr marL="2399971" indent="0">
              <a:buNone/>
              <a:defRPr sz="675"/>
            </a:lvl8pPr>
            <a:lvl9pPr marL="2742824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15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3" name="Immagine 12" descr="DFA_logo_ellipse_0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262" y="2151"/>
            <a:ext cx="988738" cy="42750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334DDB4-D2D3-6887-0CDB-32B8519905AE}"/>
              </a:ext>
            </a:extLst>
          </p:cNvPr>
          <p:cNvSpPr/>
          <p:nvPr userDrawn="1"/>
        </p:nvSpPr>
        <p:spPr>
          <a:xfrm>
            <a:off x="715561" y="-181"/>
            <a:ext cx="7439701" cy="432000"/>
          </a:xfrm>
          <a:prstGeom prst="rect">
            <a:avLst/>
          </a:prstGeom>
          <a:gradFill flip="none" rotWithShape="1">
            <a:gsLst>
              <a:gs pos="4000">
                <a:srgbClr val="0161AE"/>
              </a:gs>
              <a:gs pos="79000">
                <a:srgbClr val="63B0E1">
                  <a:lumMod val="88438"/>
                  <a:lumOff val="11562"/>
                </a:srgbClr>
              </a:gs>
              <a:gs pos="7000">
                <a:srgbClr val="0665B0"/>
              </a:gs>
              <a:gs pos="0">
                <a:srgbClr val="0665B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Immagine 11" descr="LOGO_INFN_SIGLA.jpg">
            <a:extLst>
              <a:ext uri="{FF2B5EF4-FFF2-40B4-BE49-F238E27FC236}">
                <a16:creationId xmlns:a16="http://schemas.microsoft.com/office/drawing/2014/main" id="{1AC07A82-EE00-5E00-BD1C-19819DF98A9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-2040"/>
            <a:ext cx="813623" cy="49933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5D763A78-DAB0-00E1-93BC-49C4DD700BB1}"/>
              </a:ext>
            </a:extLst>
          </p:cNvPr>
          <p:cNvSpPr/>
          <p:nvPr userDrawn="1"/>
        </p:nvSpPr>
        <p:spPr>
          <a:xfrm>
            <a:off x="-9427" y="4752394"/>
            <a:ext cx="9144000" cy="396000"/>
          </a:xfrm>
          <a:prstGeom prst="rect">
            <a:avLst/>
          </a:prstGeom>
          <a:gradFill flip="none" rotWithShape="1">
            <a:gsLst>
              <a:gs pos="7000">
                <a:srgbClr val="0161AE"/>
              </a:gs>
              <a:gs pos="67000">
                <a:srgbClr val="63B0E1"/>
              </a:gs>
              <a:gs pos="9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714" y="4800599"/>
            <a:ext cx="2462389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it-IT"/>
              <a:t>Consiglio di sezione. 13/07/2023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987611" y="4800599"/>
            <a:ext cx="28956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emanuele.leonora@ct.infn.it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34686" y="4788109"/>
            <a:ext cx="21336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100">
                <a:solidFill>
                  <a:srgbClr val="000090"/>
                </a:solidFill>
              </a:defRPr>
            </a:lvl1pPr>
          </a:lstStyle>
          <a:p>
            <a:fld id="{A984276F-8190-A44D-8D2F-6B280257422C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6E35CD7-66FB-17CC-C5F3-F3E0ECB90E2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39210" y="301792"/>
            <a:ext cx="510332" cy="1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9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34285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0" indent="-257140" algn="l" defTabSz="3428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6" indent="-214283" algn="l" defTabSz="34285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2" indent="-171426" algn="l" defTabSz="34285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85" indent="-171426" algn="l" defTabSz="34285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8" indent="-171426" algn="l" defTabSz="34285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1" indent="-171426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44" indent="-171426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98" indent="-171426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50" indent="-171426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6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9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2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65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17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71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24" algn="l" defTabSz="34285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hyperlink" Target="https://agenda.infn.it/event/36702/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CDE1CD-A5F3-834C-98BC-7C2E2F39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pic>
        <p:nvPicPr>
          <p:cNvPr id="9" name="Immagine 8" descr="Immagine che contiene blu&#10;&#10;Descrizione generata automaticamente">
            <a:extLst>
              <a:ext uri="{FF2B5EF4-FFF2-40B4-BE49-F238E27FC236}">
                <a16:creationId xmlns:a16="http://schemas.microsoft.com/office/drawing/2014/main" id="{1ECAF5DC-AB7B-FCB1-BEA9-54EAB6CB13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076" y="446661"/>
            <a:ext cx="6071682" cy="425017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D31C05-1F91-A0B8-412B-4F3D7BF8209D}"/>
              </a:ext>
            </a:extLst>
          </p:cNvPr>
          <p:cNvSpPr txBox="1"/>
          <p:nvPr/>
        </p:nvSpPr>
        <p:spPr>
          <a:xfrm>
            <a:off x="1306908" y="2995330"/>
            <a:ext cx="261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Consiglio</a:t>
            </a:r>
            <a:r>
              <a:rPr lang="en-US" sz="1800" b="1" dirty="0">
                <a:solidFill>
                  <a:schemeClr val="bg1"/>
                </a:solidFill>
              </a:rPr>
              <a:t> di </a:t>
            </a:r>
            <a:r>
              <a:rPr lang="en-US" sz="1800" b="1" dirty="0" err="1">
                <a:solidFill>
                  <a:schemeClr val="bg1"/>
                </a:solidFill>
              </a:rPr>
              <a:t>sezione</a:t>
            </a:r>
            <a:endParaRPr lang="en-US" sz="18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13 </a:t>
            </a:r>
            <a:r>
              <a:rPr lang="en-US" sz="1800" b="1" dirty="0" err="1">
                <a:solidFill>
                  <a:schemeClr val="bg1"/>
                </a:solidFill>
              </a:rPr>
              <a:t>Luglio</a:t>
            </a:r>
            <a:r>
              <a:rPr lang="en-US" sz="1800" b="1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C010706-9408-42A1-CE2E-A8AFFB13C19D}"/>
              </a:ext>
            </a:extLst>
          </p:cNvPr>
          <p:cNvSpPr txBox="1"/>
          <p:nvPr/>
        </p:nvSpPr>
        <p:spPr>
          <a:xfrm>
            <a:off x="4097487" y="1537370"/>
            <a:ext cx="2149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Emanuele Leonora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85948D-7786-8CEA-457F-69A7A16D0C9F}"/>
              </a:ext>
            </a:extLst>
          </p:cNvPr>
          <p:cNvSpPr txBox="1"/>
          <p:nvPr/>
        </p:nvSpPr>
        <p:spPr>
          <a:xfrm>
            <a:off x="2987611" y="479503"/>
            <a:ext cx="4575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Gruppo II INFN Catania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1800" i="1" dirty="0">
                <a:solidFill>
                  <a:schemeClr val="bg1"/>
                </a:solidFill>
              </a:rPr>
              <a:t>Sigle, </a:t>
            </a:r>
            <a:r>
              <a:rPr lang="en-US" sz="1800" i="1" dirty="0" err="1">
                <a:solidFill>
                  <a:schemeClr val="bg1"/>
                </a:solidFill>
              </a:rPr>
              <a:t>Anagrafiche</a:t>
            </a:r>
            <a:r>
              <a:rPr lang="en-US" sz="1800" i="1" dirty="0">
                <a:solidFill>
                  <a:schemeClr val="bg1"/>
                </a:solidFill>
              </a:rPr>
              <a:t> e </a:t>
            </a:r>
          </a:p>
          <a:p>
            <a:pPr algn="ctr"/>
            <a:r>
              <a:rPr lang="en-US" sz="1800" i="1" dirty="0" err="1">
                <a:solidFill>
                  <a:schemeClr val="bg1"/>
                </a:solidFill>
              </a:rPr>
              <a:t>Richieste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economiche</a:t>
            </a:r>
            <a:r>
              <a:rPr lang="en-US" sz="1800" i="1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2996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456" y="528204"/>
            <a:ext cx="7886700" cy="2476255"/>
          </a:xfrm>
        </p:spPr>
        <p:txBody>
          <a:bodyPr>
            <a:noAutofit/>
          </a:bodyPr>
          <a:lstStyle/>
          <a:p>
            <a:r>
              <a:rPr lang="it-IT" sz="1600" b="1" dirty="0"/>
              <a:t>Contributo attività Hardware in INFN Catania</a:t>
            </a:r>
          </a:p>
          <a:p>
            <a:pPr marL="0" indent="0">
              <a:buNone/>
            </a:pPr>
            <a:r>
              <a:rPr lang="it-IT" sz="1600" dirty="0"/>
              <a:t>Test matrici di </a:t>
            </a:r>
            <a:r>
              <a:rPr lang="it-IT" sz="1600" dirty="0" err="1"/>
              <a:t>SiPM</a:t>
            </a:r>
            <a:r>
              <a:rPr lang="it-IT" sz="1600" dirty="0"/>
              <a:t>, Elettronica per nuove camere </a:t>
            </a:r>
            <a:r>
              <a:rPr lang="it-IT" sz="1600" dirty="0" err="1"/>
              <a:t>pSCT</a:t>
            </a:r>
            <a:r>
              <a:rPr lang="it-IT" sz="1600" dirty="0"/>
              <a:t> </a:t>
            </a:r>
          </a:p>
          <a:p>
            <a:pPr marL="0" indent="0">
              <a:buNone/>
            </a:pPr>
            <a:r>
              <a:rPr lang="it-IT" sz="1400" dirty="0"/>
              <a:t>G. Tripodo, M. Buscemi, G. Marsella, E. Leonora, N. Randazzo</a:t>
            </a:r>
          </a:p>
          <a:p>
            <a:pPr lvl="2"/>
            <a:endParaRPr lang="it-IT" sz="1200" dirty="0"/>
          </a:p>
          <a:p>
            <a:r>
              <a:rPr lang="it-IT" sz="1600" b="1" dirty="0"/>
              <a:t>Contributo attività analisi/software</a:t>
            </a:r>
          </a:p>
          <a:p>
            <a:pPr marL="0" indent="0">
              <a:buNone/>
            </a:pPr>
            <a:r>
              <a:rPr lang="it-IT" sz="1600" dirty="0"/>
              <a:t>Sviluppo framework analisi + MC . </a:t>
            </a:r>
            <a:r>
              <a:rPr lang="it-IT" sz="1400" dirty="0"/>
              <a:t>G. Manicò, M.L. </a:t>
            </a:r>
            <a:r>
              <a:rPr lang="it-IT" sz="1400" dirty="0" err="1"/>
              <a:t>Pumo</a:t>
            </a:r>
            <a:endParaRPr lang="it-IT" sz="1400" dirty="0"/>
          </a:p>
          <a:p>
            <a:pPr lvl="2"/>
            <a:endParaRPr lang="it-IT" sz="1200" dirty="0"/>
          </a:p>
          <a:p>
            <a:r>
              <a:rPr lang="it-IT" sz="1600" b="1" dirty="0"/>
              <a:t>Contributo turni presa dati e montaggio telescopi </a:t>
            </a:r>
            <a:r>
              <a:rPr lang="it-IT" sz="1200" b="1" dirty="0"/>
              <a:t>(La Palma, Arizona)</a:t>
            </a:r>
          </a:p>
          <a:p>
            <a:pPr marL="0" indent="0">
              <a:buNone/>
            </a:pPr>
            <a:r>
              <a:rPr lang="it-IT" sz="1400" dirty="0"/>
              <a:t>G. Tripodo,  M. Buscemi, G. Marsella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10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8245E0D-A88C-AF45-B7CB-66F3848969FD}"/>
              </a:ext>
            </a:extLst>
          </p:cNvPr>
          <p:cNvSpPr/>
          <p:nvPr/>
        </p:nvSpPr>
        <p:spPr>
          <a:xfrm>
            <a:off x="1291299" y="29496"/>
            <a:ext cx="204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Attività CTA e CTA+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346762-4F0E-C7D2-3EB0-C59ED12E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154C10-FAAC-F42C-224A-C7D88107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43AAC2-4057-7BAE-A46F-DCC62FD3E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348" y="4041622"/>
            <a:ext cx="2649227" cy="606032"/>
          </a:xfrm>
          <a:prstGeom prst="rect">
            <a:avLst/>
          </a:prstGeom>
        </p:spPr>
      </p:pic>
      <p:pic>
        <p:nvPicPr>
          <p:cNvPr id="8" name="Immagine 7" descr="Immagine che contiene interni, soffitto, parete, pavimento&#10;&#10;Descrizione generata automaticamente">
            <a:extLst>
              <a:ext uri="{FF2B5EF4-FFF2-40B4-BE49-F238E27FC236}">
                <a16:creationId xmlns:a16="http://schemas.microsoft.com/office/drawing/2014/main" id="{8B84A59B-71E5-E424-5DD4-24D98FAA6C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373" y="520984"/>
            <a:ext cx="3069311" cy="230198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829E58-F250-AF74-DED1-9A1955BD6690}"/>
              </a:ext>
            </a:extLst>
          </p:cNvPr>
          <p:cNvSpPr txBox="1"/>
          <p:nvPr/>
        </p:nvSpPr>
        <p:spPr>
          <a:xfrm>
            <a:off x="124425" y="3410086"/>
            <a:ext cx="862197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CTA+ (PNRR)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Protocollo d’intesa INFN </a:t>
            </a:r>
            <a:r>
              <a:rPr lang="it-IT" sz="1400" b="1" dirty="0" err="1"/>
              <a:t>UniCT</a:t>
            </a:r>
            <a:r>
              <a:rPr lang="it-IT" sz="1400" b="1" dirty="0"/>
              <a:t> per l’adattamento di un capannone a Catania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Costruzione di 2 LST, 5 SST per il sito Sud (Cile) e un WP di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Personale: </a:t>
            </a:r>
            <a:r>
              <a:rPr lang="it-IT" sz="1400" dirty="0"/>
              <a:t>1 tecnologo elettronico + 1 CTER meccanico</a:t>
            </a:r>
          </a:p>
        </p:txBody>
      </p:sp>
    </p:spTree>
    <p:extLst>
      <p:ext uri="{BB962C8B-B14F-4D97-AF65-F5344CB8AC3E}">
        <p14:creationId xmlns:p14="http://schemas.microsoft.com/office/powerpoint/2010/main" val="208195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5E89BB5-CEE4-7244-9F77-6D15E279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8688508-520D-AA4A-A5BA-2DFBAAC1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11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0CB5FE-D634-F849-96DB-EDB98CE564B4}"/>
              </a:ext>
            </a:extLst>
          </p:cNvPr>
          <p:cNvSpPr txBox="1"/>
          <p:nvPr/>
        </p:nvSpPr>
        <p:spPr>
          <a:xfrm>
            <a:off x="1340555" y="60679"/>
            <a:ext cx="5029790" cy="346234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CTA </a:t>
            </a:r>
            <a:r>
              <a:rPr lang="en-US" b="1" dirty="0" err="1">
                <a:solidFill>
                  <a:schemeClr val="bg1"/>
                </a:solidFill>
              </a:rPr>
              <a:t>Anagrafica</a:t>
            </a:r>
            <a:r>
              <a:rPr lang="en-US" b="1" dirty="0">
                <a:solidFill>
                  <a:schemeClr val="bg1"/>
                </a:solidFill>
              </a:rPr>
              <a:t> 2024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B8EA8190-C705-1F4E-8AD4-F9598D2F1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973953"/>
              </p:ext>
            </p:extLst>
          </p:nvPr>
        </p:nvGraphicFramePr>
        <p:xfrm>
          <a:off x="106098" y="523173"/>
          <a:ext cx="5934076" cy="3608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6730">
                  <a:extLst>
                    <a:ext uri="{9D8B030D-6E8A-4147-A177-3AD203B41FA5}">
                      <a16:colId xmlns:a16="http://schemas.microsoft.com/office/drawing/2014/main" val="2156117402"/>
                    </a:ext>
                  </a:extLst>
                </a:gridCol>
                <a:gridCol w="818148">
                  <a:extLst>
                    <a:ext uri="{9D8B030D-6E8A-4147-A177-3AD203B41FA5}">
                      <a16:colId xmlns:a16="http://schemas.microsoft.com/office/drawing/2014/main" val="3320239199"/>
                    </a:ext>
                  </a:extLst>
                </a:gridCol>
                <a:gridCol w="1687182">
                  <a:extLst>
                    <a:ext uri="{9D8B030D-6E8A-4147-A177-3AD203B41FA5}">
                      <a16:colId xmlns:a16="http://schemas.microsoft.com/office/drawing/2014/main" val="2674779518"/>
                    </a:ext>
                  </a:extLst>
                </a:gridCol>
                <a:gridCol w="395671">
                  <a:extLst>
                    <a:ext uri="{9D8B030D-6E8A-4147-A177-3AD203B41FA5}">
                      <a16:colId xmlns:a16="http://schemas.microsoft.com/office/drawing/2014/main" val="1566874948"/>
                    </a:ext>
                  </a:extLst>
                </a:gridCol>
                <a:gridCol w="846345">
                  <a:extLst>
                    <a:ext uri="{9D8B030D-6E8A-4147-A177-3AD203B41FA5}">
                      <a16:colId xmlns:a16="http://schemas.microsoft.com/office/drawing/2014/main" val="2070839720"/>
                    </a:ext>
                  </a:extLst>
                </a:gridCol>
              </a:tblGrid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Ricercatori/tecnologi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8448443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Buscemi Mario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Associato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RTD A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 PA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694896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Cicciari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Maria Gloria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Associato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Dottoranda PA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8271733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Leonora Emanuele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Dipendente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Primo Tecnologo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7523377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Lo Presti Domenico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Associato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Prof. Associato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098462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Mallamaci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Manuela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Associato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RTD A Uni PA PNRR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8381234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Manicò Giulio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Associato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Ricercatore Universitario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13288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sng" strike="noStrike" dirty="0">
                          <a:effectLst/>
                        </a:rPr>
                        <a:t>Marsella Giovanni</a:t>
                      </a:r>
                      <a:endParaRPr lang="it-IT" sz="12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Associato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Prof. Ordinario </a:t>
                      </a:r>
                      <a:r>
                        <a:rPr lang="it-IT" sz="1200" u="none" strike="noStrike" dirty="0" err="1">
                          <a:effectLst/>
                        </a:rPr>
                        <a:t>Univ</a:t>
                      </a:r>
                      <a:r>
                        <a:rPr lang="it-IT" sz="1200" u="none" strike="noStrike" dirty="0">
                          <a:effectLst/>
                        </a:rPr>
                        <a:t>. PA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3438868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Piattelli Paolo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Dipendente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Primo Ricercatore (LNS)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890205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</a:rPr>
                        <a:t>Pumo</a:t>
                      </a:r>
                      <a:r>
                        <a:rPr lang="it-IT" sz="1200" u="none" strike="noStrike" dirty="0">
                          <a:effectLst/>
                        </a:rPr>
                        <a:t> Maria Letizia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Associato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RTD 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8268738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Tripodo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Giovanni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Dottorando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PA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396309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916840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Persone= 10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>
                          <a:effectLst/>
                        </a:rPr>
                        <a:t>Tot FTE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>
                          <a:effectLst/>
                        </a:rPr>
                        <a:t>4.50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0064358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456826650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50896637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Tecnologie avanzate 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m/u 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31134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Elettronica 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m/u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9630061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225866902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7A04932E-CA38-C14F-83F1-5D550A000A7E}"/>
              </a:ext>
            </a:extLst>
          </p:cNvPr>
          <p:cNvSpPr/>
          <p:nvPr/>
        </p:nvSpPr>
        <p:spPr>
          <a:xfrm>
            <a:off x="6040174" y="515081"/>
            <a:ext cx="30281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/>
              <a:t>Principali modifiche rispetto al 2023</a:t>
            </a:r>
            <a:r>
              <a:rPr lang="it-IT" sz="1400" i="1" dirty="0"/>
              <a:t>:</a:t>
            </a:r>
          </a:p>
          <a:p>
            <a:endParaRPr lang="it-IT" sz="1400" i="1" dirty="0"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FTE stabili </a:t>
            </a:r>
          </a:p>
          <a:p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Ingresso di </a:t>
            </a:r>
            <a:r>
              <a:rPr lang="it-IT" sz="1400" i="1" dirty="0" err="1"/>
              <a:t>Cicciari</a:t>
            </a:r>
            <a:r>
              <a:rPr lang="it-IT" sz="1400" i="1" dirty="0"/>
              <a:t> Maria Gloria Dottoranda PNRR a Uni-PA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Ingresso di 10 % di Manuela </a:t>
            </a:r>
            <a:r>
              <a:rPr lang="it-IT" sz="1400" i="1" dirty="0" err="1"/>
              <a:t>Mallamaci</a:t>
            </a:r>
            <a:r>
              <a:rPr lang="it-IT" sz="1400" i="1" dirty="0"/>
              <a:t> RTD A PNRR Uni-PA</a:t>
            </a:r>
          </a:p>
          <a:p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Perdita 100% Incardona Simone a 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/>
          </a:p>
          <a:p>
            <a:endParaRPr lang="it-IT" sz="1400" i="1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4296633-717B-D754-2AEA-29CC86B52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</p:spTree>
    <p:extLst>
      <p:ext uri="{BB962C8B-B14F-4D97-AF65-F5344CB8AC3E}">
        <p14:creationId xmlns:p14="http://schemas.microsoft.com/office/powerpoint/2010/main" val="124154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12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9991B6D-172B-734A-8804-9086A4E7FE81}"/>
              </a:ext>
            </a:extLst>
          </p:cNvPr>
          <p:cNvSpPr/>
          <p:nvPr/>
        </p:nvSpPr>
        <p:spPr>
          <a:xfrm>
            <a:off x="1310156" y="39328"/>
            <a:ext cx="1975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CTA Richieste 2024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6EEC0DC-BEB1-6A44-91CB-2D9C2AD9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93A51A-0733-254A-1635-E25FADFA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pic>
        <p:nvPicPr>
          <p:cNvPr id="8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44C31D6-8274-4C3A-3E00-7FBFCC6E1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07" y="698832"/>
            <a:ext cx="8700293" cy="23675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565AFB-8923-780D-E909-6818DCA1AFA2}"/>
              </a:ext>
            </a:extLst>
          </p:cNvPr>
          <p:cNvSpPr txBox="1"/>
          <p:nvPr/>
        </p:nvSpPr>
        <p:spPr>
          <a:xfrm>
            <a:off x="268014" y="3066393"/>
            <a:ext cx="87002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/>
              <a:t>Missioni: Turni presa dati ( La Palma, Arizona), Conferenze e meeting di collaborazione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Consumi: Materiale per laboratorio test </a:t>
            </a:r>
            <a:r>
              <a:rPr lang="it-IT" sz="1600" dirty="0" err="1"/>
              <a:t>SiPM</a:t>
            </a:r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/>
              <a:t>Inventariabile: Sistema di alimentazione programmato. Curve I V </a:t>
            </a:r>
            <a:r>
              <a:rPr lang="it-IT" sz="1600" dirty="0" err="1"/>
              <a:t>SiPM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6244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54189" y="58543"/>
            <a:ext cx="5036451" cy="346234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Super Pressure </a:t>
            </a:r>
            <a:r>
              <a:rPr lang="it-IT" b="1" dirty="0" err="1">
                <a:solidFill>
                  <a:schemeClr val="bg1"/>
                </a:solidFill>
              </a:rPr>
              <a:t>Baloon</a:t>
            </a:r>
            <a:r>
              <a:rPr lang="it-IT" b="1" dirty="0">
                <a:solidFill>
                  <a:schemeClr val="bg1"/>
                </a:solidFill>
              </a:rPr>
              <a:t> 2 (SPB2)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8819" y="496286"/>
            <a:ext cx="8989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Scientific goals: study energy </a:t>
            </a:r>
            <a:r>
              <a:rPr lang="it-IT" sz="1600" b="1" dirty="0" err="1"/>
              <a:t>cosmic</a:t>
            </a:r>
            <a:r>
              <a:rPr lang="it-IT" sz="1600" b="1" dirty="0"/>
              <a:t> rays (10</a:t>
            </a:r>
            <a:r>
              <a:rPr lang="it-IT" sz="1600" b="1" baseline="30000" dirty="0"/>
              <a:t>20 </a:t>
            </a:r>
            <a:r>
              <a:rPr lang="it-IT" sz="1600" b="1" dirty="0"/>
              <a:t>eV) </a:t>
            </a:r>
            <a:r>
              <a:rPr lang="it-IT" sz="1600" b="1" dirty="0" err="1"/>
              <a:t>looking</a:t>
            </a:r>
            <a:r>
              <a:rPr lang="it-IT" sz="1600" b="1" dirty="0"/>
              <a:t> down and </a:t>
            </a:r>
            <a:r>
              <a:rPr lang="it-IT" sz="1600" b="1" dirty="0" err="1"/>
              <a:t>using</a:t>
            </a:r>
            <a:r>
              <a:rPr lang="it-IT" sz="1600" b="1" dirty="0"/>
              <a:t> the </a:t>
            </a:r>
            <a:r>
              <a:rPr lang="it-IT" sz="1600" b="1" dirty="0" err="1"/>
              <a:t>atmosphere</a:t>
            </a:r>
            <a:r>
              <a:rPr lang="it-IT" sz="1600" b="1" dirty="0"/>
              <a:t> </a:t>
            </a:r>
            <a:r>
              <a:rPr lang="it-IT" sz="1600" b="1" dirty="0" err="1"/>
              <a:t>as</a:t>
            </a:r>
            <a:r>
              <a:rPr lang="it-IT" sz="1600" b="1" dirty="0"/>
              <a:t> a detector</a:t>
            </a:r>
          </a:p>
          <a:p>
            <a:pPr marL="214313" indent="-214313">
              <a:buFont typeface="Arial"/>
              <a:buChar char="•"/>
            </a:pPr>
            <a:r>
              <a:rPr lang="it-IT" sz="1400" b="1" dirty="0"/>
              <a:t>Air-</a:t>
            </a:r>
            <a:r>
              <a:rPr lang="it-IT" sz="1400" b="1" dirty="0" err="1"/>
              <a:t>showers</a:t>
            </a:r>
            <a:r>
              <a:rPr lang="it-IT" sz="1400" b="1" dirty="0"/>
              <a:t> per mezzo di luce </a:t>
            </a:r>
            <a:r>
              <a:rPr lang="it-IT" sz="1400" b="1" dirty="0" err="1"/>
              <a:t>Cherenkov</a:t>
            </a:r>
            <a:r>
              <a:rPr lang="it-IT" sz="1400" b="1" dirty="0"/>
              <a:t> dall’alto (top dell’atmosfera). 10ns. </a:t>
            </a:r>
            <a:r>
              <a:rPr lang="it-IT" sz="1400" b="1" dirty="0" err="1"/>
              <a:t>PeV</a:t>
            </a:r>
            <a:r>
              <a:rPr lang="it-IT" sz="1400" b="1" dirty="0"/>
              <a:t> scale</a:t>
            </a:r>
          </a:p>
          <a:p>
            <a:pPr marL="214313" indent="-214313">
              <a:buFont typeface="Arial"/>
              <a:buChar char="•"/>
            </a:pPr>
            <a:r>
              <a:rPr lang="it-IT" sz="1400" b="1" dirty="0"/>
              <a:t>Air-</a:t>
            </a:r>
            <a:r>
              <a:rPr lang="it-IT" sz="1400" b="1" dirty="0" err="1"/>
              <a:t>shower</a:t>
            </a:r>
            <a:r>
              <a:rPr lang="it-IT" sz="1400" b="1" dirty="0"/>
              <a:t> orizzontali per mezzo della fluorescenza. 1 </a:t>
            </a:r>
            <a:r>
              <a:rPr lang="it-IT" sz="1400" b="1" dirty="0" err="1"/>
              <a:t>us</a:t>
            </a:r>
            <a:r>
              <a:rPr lang="it-IT" sz="1400" b="1" dirty="0"/>
              <a:t> . </a:t>
            </a:r>
            <a:r>
              <a:rPr lang="it-IT" sz="1400" b="1" dirty="0" err="1"/>
              <a:t>EeV</a:t>
            </a:r>
            <a:r>
              <a:rPr lang="it-IT" sz="1400" b="1" dirty="0"/>
              <a:t> scale 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13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EDC29A-CFB7-8B57-2BEB-412217758F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663" y="756088"/>
            <a:ext cx="905472" cy="795190"/>
          </a:xfrm>
          <a:prstGeom prst="rect">
            <a:avLst/>
          </a:prstGeom>
        </p:spPr>
      </p:pic>
      <p:pic>
        <p:nvPicPr>
          <p:cNvPr id="9" name="Immagine 8" descr="Immagine che contiene trasporto, aria aperta, solare&#10;&#10;Descrizione generata automaticamente">
            <a:extLst>
              <a:ext uri="{FF2B5EF4-FFF2-40B4-BE49-F238E27FC236}">
                <a16:creationId xmlns:a16="http://schemas.microsoft.com/office/drawing/2014/main" id="{B2ED2CA6-10F2-9072-0BE8-25D401E16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10" y="1601529"/>
            <a:ext cx="2860664" cy="3121933"/>
          </a:xfrm>
          <a:prstGeom prst="rect">
            <a:avLst/>
          </a:prstGeom>
        </p:spPr>
      </p:pic>
      <p:pic>
        <p:nvPicPr>
          <p:cNvPr id="12" name="Immagine 1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02BFB110-F9D1-4359-660B-E307CDEC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00"/>
          <a:stretch/>
        </p:blipFill>
        <p:spPr>
          <a:xfrm>
            <a:off x="75714" y="1445082"/>
            <a:ext cx="5977647" cy="31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1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241B23-0303-475B-0D22-9DDE2158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F85D92-98AC-7F8A-D03C-52BCDDC2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40D002-BF61-3783-5BD6-0CE1A536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14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D7BD16-6957-5A74-4C87-C58810543ABD}"/>
              </a:ext>
            </a:extLst>
          </p:cNvPr>
          <p:cNvSpPr txBox="1"/>
          <p:nvPr/>
        </p:nvSpPr>
        <p:spPr>
          <a:xfrm>
            <a:off x="156098" y="435968"/>
            <a:ext cx="8777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Base NASA-CSBF (Columbia Scientific Balloon Facility) </a:t>
            </a:r>
            <a:r>
              <a:rPr lang="it-IT" sz="1600" b="1" dirty="0" err="1"/>
              <a:t>at</a:t>
            </a:r>
            <a:r>
              <a:rPr lang="it-IT" sz="1600" b="1" dirty="0"/>
              <a:t> </a:t>
            </a:r>
            <a:r>
              <a:rPr lang="it-IT" sz="1600" b="1" dirty="0" err="1"/>
              <a:t>Wanaka</a:t>
            </a:r>
            <a:r>
              <a:rPr lang="it-IT" sz="1600" b="1" dirty="0"/>
              <a:t>-Nuova Zelanda</a:t>
            </a:r>
          </a:p>
          <a:p>
            <a:endParaRPr lang="it-IT" sz="1600" dirty="0"/>
          </a:p>
          <a:p>
            <a:r>
              <a:rPr lang="it-IT" sz="1600" b="1" dirty="0"/>
              <a:t>Previsione: 30 km s.l.m. e 100 giorni di volo. Durata effettiva: 36 ore. Rivelatore inabissato nell’oceano</a:t>
            </a:r>
          </a:p>
          <a:p>
            <a:endParaRPr lang="it-IT" sz="1600" dirty="0"/>
          </a:p>
          <a:p>
            <a:r>
              <a:rPr lang="it-IT" sz="1600" b="1" dirty="0"/>
              <a:t>Probabile causa: </a:t>
            </a:r>
            <a:r>
              <a:rPr lang="it-IT" sz="1600" dirty="0"/>
              <a:t>difetti nel pallone NASA</a:t>
            </a:r>
          </a:p>
        </p:txBody>
      </p:sp>
      <p:pic>
        <p:nvPicPr>
          <p:cNvPr id="11" name="Immagine 10" descr="Immagine che contiene aria aperta, trasporto, cielo, Mongolfiera&#10;&#10;Descrizione generata automaticamente">
            <a:extLst>
              <a:ext uri="{FF2B5EF4-FFF2-40B4-BE49-F238E27FC236}">
                <a16:creationId xmlns:a16="http://schemas.microsoft.com/office/drawing/2014/main" id="{1AB3831B-42E4-B329-D5D7-7248A5427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5"/>
          <a:stretch/>
        </p:blipFill>
        <p:spPr>
          <a:xfrm>
            <a:off x="418416" y="1822270"/>
            <a:ext cx="4369699" cy="205264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CADC4B3-6E67-3D1A-B4FD-521382B1B412}"/>
              </a:ext>
            </a:extLst>
          </p:cNvPr>
          <p:cNvSpPr/>
          <p:nvPr/>
        </p:nvSpPr>
        <p:spPr>
          <a:xfrm>
            <a:off x="1291299" y="29496"/>
            <a:ext cx="3249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Lancio di SPB 2. 13 Maggio 2023</a:t>
            </a:r>
          </a:p>
        </p:txBody>
      </p:sp>
      <p:pic>
        <p:nvPicPr>
          <p:cNvPr id="14" name="Immagine 1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0346A7ED-99F8-02B5-4557-42119F02C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0" r="10951"/>
          <a:stretch/>
        </p:blipFill>
        <p:spPr>
          <a:xfrm>
            <a:off x="5395004" y="1270278"/>
            <a:ext cx="2823290" cy="29285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74F6A4B-C036-CB2C-A77D-5D31CFE9E77F}"/>
              </a:ext>
            </a:extLst>
          </p:cNvPr>
          <p:cNvSpPr txBox="1"/>
          <p:nvPr/>
        </p:nvSpPr>
        <p:spPr>
          <a:xfrm>
            <a:off x="181167" y="4276333"/>
            <a:ext cx="88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 corso riprogrammazione con NASA ed ASI (17 luglio </a:t>
            </a:r>
            <a:r>
              <a:rPr lang="it-IT" b="1" dirty="0" err="1"/>
              <a:t>meet</a:t>
            </a:r>
            <a:r>
              <a:rPr lang="it-IT" b="1" dirty="0"/>
              <a:t>.) di un nuovo lancio per il 2026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3F3404-577A-30D4-6F06-A84DE5F94D13}"/>
              </a:ext>
            </a:extLst>
          </p:cNvPr>
          <p:cNvSpPr txBox="1"/>
          <p:nvPr/>
        </p:nvSpPr>
        <p:spPr>
          <a:xfrm>
            <a:off x="370293" y="3937778"/>
            <a:ext cx="4174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Per 36 ore tutto ha funzionato perfettamente…</a:t>
            </a:r>
          </a:p>
        </p:txBody>
      </p:sp>
    </p:spTree>
    <p:extLst>
      <p:ext uri="{BB962C8B-B14F-4D97-AF65-F5344CB8AC3E}">
        <p14:creationId xmlns:p14="http://schemas.microsoft.com/office/powerpoint/2010/main" val="399211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F338E6-3E0E-1941-AD35-1C047720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1B2AA0-DE00-1849-8770-186A10C3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CECF0A-21A9-1D44-B9BA-87BF34B4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15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4ECE748-EF26-9F47-8110-0C5FA5C8978E}"/>
              </a:ext>
            </a:extLst>
          </p:cNvPr>
          <p:cNvSpPr/>
          <p:nvPr/>
        </p:nvSpPr>
        <p:spPr>
          <a:xfrm>
            <a:off x="26379" y="435179"/>
            <a:ext cx="73216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Measurements</a:t>
            </a:r>
            <a:r>
              <a:rPr lang="it-IT" b="1" dirty="0"/>
              <a:t> on </a:t>
            </a:r>
            <a:r>
              <a:rPr lang="it-IT" b="1" dirty="0" err="1"/>
              <a:t>SiPMs</a:t>
            </a:r>
            <a:r>
              <a:rPr lang="it-IT" b="1" dirty="0"/>
              <a:t> </a:t>
            </a:r>
            <a:r>
              <a:rPr lang="it-IT" b="1" dirty="0" err="1"/>
              <a:t>properties</a:t>
            </a:r>
            <a:r>
              <a:rPr lang="it-IT" b="1" dirty="0"/>
              <a:t> in INFN Catania</a:t>
            </a:r>
          </a:p>
          <a:p>
            <a:r>
              <a:rPr lang="it-IT" sz="1400" dirty="0"/>
              <a:t>- R&amp;D on </a:t>
            </a:r>
            <a:r>
              <a:rPr lang="it-IT" sz="1400" dirty="0" err="1"/>
              <a:t>SiPMs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still</a:t>
            </a:r>
            <a:r>
              <a:rPr lang="it-IT" sz="1400" dirty="0"/>
              <a:t> in progress with </a:t>
            </a:r>
            <a:r>
              <a:rPr lang="it-IT" sz="1400" dirty="0" err="1"/>
              <a:t>several</a:t>
            </a:r>
            <a:r>
              <a:rPr lang="it-IT" sz="1400" dirty="0"/>
              <a:t> </a:t>
            </a:r>
            <a:r>
              <a:rPr lang="it-IT" sz="1400" dirty="0" err="1"/>
              <a:t>prototypes</a:t>
            </a:r>
            <a:r>
              <a:rPr lang="it-IT" sz="1400" dirty="0"/>
              <a:t> Hamamatsu, </a:t>
            </a:r>
            <a:r>
              <a:rPr lang="it-IT" sz="1400" dirty="0" err="1"/>
              <a:t>SensL,FBK</a:t>
            </a:r>
            <a:r>
              <a:rPr lang="it-IT" sz="1400" dirty="0"/>
              <a:t>, …</a:t>
            </a:r>
          </a:p>
          <a:p>
            <a:r>
              <a:rPr lang="it-IT" sz="1400" dirty="0"/>
              <a:t>- Visual </a:t>
            </a:r>
            <a:r>
              <a:rPr lang="it-IT" sz="1400" dirty="0" err="1"/>
              <a:t>inspection</a:t>
            </a:r>
            <a:r>
              <a:rPr lang="it-IT" sz="1400" dirty="0"/>
              <a:t> (scratches, </a:t>
            </a:r>
            <a:r>
              <a:rPr lang="it-IT" sz="1400" dirty="0" err="1"/>
              <a:t>bubbles</a:t>
            </a:r>
            <a:r>
              <a:rPr lang="it-IT" sz="1400" dirty="0"/>
              <a:t>…) in </a:t>
            </a:r>
            <a:r>
              <a:rPr lang="it-IT" sz="1400" dirty="0" err="1"/>
              <a:t>clean</a:t>
            </a:r>
            <a:r>
              <a:rPr lang="it-IT" sz="1400" dirty="0"/>
              <a:t> room </a:t>
            </a:r>
            <a:r>
              <a:rPr lang="it-IT" sz="1400" dirty="0" err="1"/>
              <a:t>using</a:t>
            </a:r>
            <a:r>
              <a:rPr lang="it-IT" sz="1400" dirty="0"/>
              <a:t> a </a:t>
            </a:r>
            <a:r>
              <a:rPr lang="it-IT" sz="1400" dirty="0" err="1"/>
              <a:t>microscope</a:t>
            </a:r>
            <a:r>
              <a:rPr lang="it-IT" sz="1400" dirty="0"/>
              <a:t>;</a:t>
            </a:r>
          </a:p>
          <a:p>
            <a:r>
              <a:rPr lang="it-IT" sz="1400" dirty="0"/>
              <a:t>- </a:t>
            </a:r>
            <a:r>
              <a:rPr lang="it-IT" sz="1400" dirty="0" err="1"/>
              <a:t>Measurements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temperature </a:t>
            </a:r>
            <a:r>
              <a:rPr lang="it-IT" sz="1400" dirty="0" err="1"/>
              <a:t>variatons</a:t>
            </a:r>
            <a:r>
              <a:rPr lang="it-IT" sz="1400" dirty="0"/>
              <a:t> (- 40 °C ;+150 °C) in a </a:t>
            </a:r>
            <a:r>
              <a:rPr lang="it-IT" sz="1400" dirty="0" err="1"/>
              <a:t>climate</a:t>
            </a:r>
            <a:r>
              <a:rPr lang="it-IT" sz="1400" dirty="0"/>
              <a:t> </a:t>
            </a:r>
            <a:r>
              <a:rPr lang="it-IT" sz="1400" dirty="0" err="1"/>
              <a:t>chamber</a:t>
            </a:r>
            <a:endParaRPr lang="it-IT" sz="1400" dirty="0"/>
          </a:p>
          <a:p>
            <a:r>
              <a:rPr lang="it-IT" sz="1400" dirty="0"/>
              <a:t>- </a:t>
            </a:r>
            <a:r>
              <a:rPr lang="it-IT" sz="1400" dirty="0" err="1"/>
              <a:t>Characterization</a:t>
            </a:r>
            <a:r>
              <a:rPr lang="it-IT" sz="1400" dirty="0"/>
              <a:t> of HPK S13361-3050 </a:t>
            </a:r>
            <a:r>
              <a:rPr lang="it-IT" sz="1400" dirty="0" err="1"/>
              <a:t>matrix</a:t>
            </a:r>
            <a:r>
              <a:rPr lang="it-IT" sz="1400" dirty="0"/>
              <a:t> 8x8 --&gt; Paper </a:t>
            </a:r>
            <a:r>
              <a:rPr lang="it-IT" sz="1400" dirty="0" err="1"/>
              <a:t>accepted</a:t>
            </a:r>
            <a:r>
              <a:rPr lang="it-IT" sz="1400" dirty="0"/>
              <a:t> on NIM A</a:t>
            </a:r>
          </a:p>
          <a:p>
            <a:r>
              <a:rPr lang="it-IT" sz="1400" i="1" dirty="0"/>
              <a:t>Caruso </a:t>
            </a:r>
            <a:r>
              <a:rPr lang="it-IT" sz="1400" i="1" dirty="0" err="1"/>
              <a:t>R</a:t>
            </a:r>
            <a:r>
              <a:rPr lang="it-IT" sz="1400" i="1" dirty="0"/>
              <a:t>., Petta C., Lombardo C., Persiani </a:t>
            </a:r>
            <a:r>
              <a:rPr lang="it-IT" sz="1400" i="1" dirty="0" err="1"/>
              <a:t>R</a:t>
            </a:r>
            <a:r>
              <a:rPr lang="it-IT" sz="1400" i="1" dirty="0"/>
              <a:t>., Tortorici </a:t>
            </a:r>
            <a:r>
              <a:rPr lang="it-IT" sz="1400" i="1" dirty="0" err="1"/>
              <a:t>F</a:t>
            </a:r>
            <a:r>
              <a:rPr lang="it-IT" sz="1400" i="1" dirty="0"/>
              <a:t>. Saccà. G. &amp; Servizio Elettronica</a:t>
            </a:r>
          </a:p>
          <a:p>
            <a:endParaRPr lang="it-IT" b="1" dirty="0"/>
          </a:p>
          <a:p>
            <a:r>
              <a:rPr lang="it-IT" b="1" dirty="0"/>
              <a:t>Analisi dati </a:t>
            </a:r>
          </a:p>
          <a:p>
            <a:r>
              <a:rPr lang="it-IT" sz="1600" b="1" dirty="0" err="1"/>
              <a:t>Coronal</a:t>
            </a:r>
            <a:r>
              <a:rPr lang="it-IT" sz="1600" b="1" dirty="0"/>
              <a:t> Mass </a:t>
            </a:r>
            <a:r>
              <a:rPr lang="it-IT" sz="1600" b="1" dirty="0" err="1"/>
              <a:t>Ejection</a:t>
            </a:r>
            <a:r>
              <a:rPr lang="it-IT" sz="1600" b="1" dirty="0"/>
              <a:t> solar events </a:t>
            </a:r>
            <a:r>
              <a:rPr lang="it-IT" sz="1600" dirty="0"/>
              <a:t>and U.V. </a:t>
            </a:r>
          </a:p>
          <a:p>
            <a:r>
              <a:rPr lang="it-IT" sz="1600" b="1" dirty="0" err="1"/>
              <a:t>Transient</a:t>
            </a:r>
            <a:r>
              <a:rPr lang="it-IT" sz="1600" b="1" dirty="0"/>
              <a:t> </a:t>
            </a:r>
            <a:r>
              <a:rPr lang="it-IT" sz="1600" b="1" dirty="0" err="1"/>
              <a:t>Luminous</a:t>
            </a:r>
            <a:r>
              <a:rPr lang="it-IT" sz="1600" b="1" dirty="0"/>
              <a:t> Events </a:t>
            </a:r>
            <a:r>
              <a:rPr lang="it-IT" sz="1600" dirty="0"/>
              <a:t>in </a:t>
            </a:r>
            <a:r>
              <a:rPr lang="it-IT" sz="1600" dirty="0" err="1"/>
              <a:t>MiniEUSO</a:t>
            </a:r>
            <a:r>
              <a:rPr lang="it-IT" sz="1600" dirty="0"/>
              <a:t> data. </a:t>
            </a:r>
          </a:p>
          <a:p>
            <a:r>
              <a:rPr lang="it-IT" sz="1400" i="1" dirty="0" err="1"/>
              <a:t>F</a:t>
            </a:r>
            <a:r>
              <a:rPr lang="it-IT" sz="1400" i="1" dirty="0"/>
              <a:t>. Zuccarello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6311078-B685-074A-AAFD-3B0CDA4801C6}"/>
              </a:ext>
            </a:extLst>
          </p:cNvPr>
          <p:cNvSpPr/>
          <p:nvPr/>
        </p:nvSpPr>
        <p:spPr>
          <a:xfrm>
            <a:off x="1363376" y="43646"/>
            <a:ext cx="7079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ATTIVITA’ SPB2 a Catania </a:t>
            </a:r>
          </a:p>
        </p:txBody>
      </p:sp>
      <p:pic>
        <p:nvPicPr>
          <p:cNvPr id="9" name="Immagine 8" descr="Immagine che contiene schizzo, schermata, albero&#10;&#10;Descrizione generata automaticamente">
            <a:extLst>
              <a:ext uri="{FF2B5EF4-FFF2-40B4-BE49-F238E27FC236}">
                <a16:creationId xmlns:a16="http://schemas.microsoft.com/office/drawing/2014/main" id="{E9FCC2D8-E0E7-FF2F-C3BA-6FDF846A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984" y="2570666"/>
            <a:ext cx="3299085" cy="176143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2BB2FA-3BCB-A4A9-30D6-C7CAAC71929E}"/>
              </a:ext>
            </a:extLst>
          </p:cNvPr>
          <p:cNvSpPr txBox="1"/>
          <p:nvPr/>
        </p:nvSpPr>
        <p:spPr>
          <a:xfrm>
            <a:off x="26379" y="3351700"/>
            <a:ext cx="45763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Analisi per Monitoraggio Atmosferico. </a:t>
            </a:r>
          </a:p>
          <a:p>
            <a:r>
              <a:rPr lang="it-IT" sz="1600" dirty="0"/>
              <a:t>Machine and deep learning </a:t>
            </a:r>
            <a:r>
              <a:rPr lang="it-IT" sz="1600" dirty="0" err="1"/>
              <a:t>methods</a:t>
            </a:r>
            <a:endParaRPr lang="it-IT" sz="1600" dirty="0"/>
          </a:p>
          <a:p>
            <a:r>
              <a:rPr lang="it-IT" sz="1400" i="1" dirty="0"/>
              <a:t>(gruppo INAF-IASF Palermo: </a:t>
            </a:r>
            <a:r>
              <a:rPr lang="it-IT" sz="1400" i="1" dirty="0" err="1"/>
              <a:t>A.Anzalone</a:t>
            </a:r>
            <a:r>
              <a:rPr lang="it-IT" sz="1400" i="1" dirty="0"/>
              <a:t>, A. Pagliaro</a:t>
            </a:r>
            <a:r>
              <a:rPr lang="it-IT" sz="1600" i="1" dirty="0"/>
              <a:t>)</a:t>
            </a:r>
          </a:p>
        </p:txBody>
      </p:sp>
      <p:pic>
        <p:nvPicPr>
          <p:cNvPr id="17" name="Immagine 16" descr="Immagine che contiene testo, computer, schermata, Schermo del computer&#10;&#10;Descrizione generata automaticamente">
            <a:extLst>
              <a:ext uri="{FF2B5EF4-FFF2-40B4-BE49-F238E27FC236}">
                <a16:creationId xmlns:a16="http://schemas.microsoft.com/office/drawing/2014/main" id="{8357D673-3A5F-AA95-9DEC-640A312C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280" y="512812"/>
            <a:ext cx="2741095" cy="198022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217EE1B-DC49-0FDC-31E8-745BEF1075F8}"/>
              </a:ext>
            </a:extLst>
          </p:cNvPr>
          <p:cNvSpPr txBox="1"/>
          <p:nvPr/>
        </p:nvSpPr>
        <p:spPr>
          <a:xfrm>
            <a:off x="140449" y="4379054"/>
            <a:ext cx="8752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Per il 2024 previsto proseguo delle attività in corso e nuove attività in attesa di riprogrammazione SPB  </a:t>
            </a:r>
          </a:p>
        </p:txBody>
      </p:sp>
    </p:spTree>
    <p:extLst>
      <p:ext uri="{BB962C8B-B14F-4D97-AF65-F5344CB8AC3E}">
        <p14:creationId xmlns:p14="http://schemas.microsoft.com/office/powerpoint/2010/main" val="3431302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23962" y="573892"/>
            <a:ext cx="6777038" cy="33944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_tradnl" sz="1350" dirty="0"/>
              <a:t>	</a:t>
            </a:r>
          </a:p>
          <a:p>
            <a:pPr marL="0" indent="0">
              <a:buNone/>
              <a:defRPr/>
            </a:pPr>
            <a:r>
              <a:rPr lang="es-ES_tradnl" sz="1500" dirty="0"/>
              <a:t> 	</a:t>
            </a:r>
          </a:p>
          <a:p>
            <a:pPr eaLnBrk="1" hangingPunct="1">
              <a:defRPr/>
            </a:pPr>
            <a:endParaRPr lang="it-IT" sz="1500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211320" y="464714"/>
            <a:ext cx="6723366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685800">
              <a:buNone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				</a:t>
            </a:r>
            <a:endParaRPr lang="it-IT" sz="1350" b="1" u="sng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0" indent="0" defTabSz="685800">
              <a:buNone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RICERCATORI							%</a:t>
            </a:r>
            <a:endParaRPr lang="it-IT" sz="135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defTabSz="685800">
              <a:buFont typeface="+mj-lt"/>
              <a:buAutoNum type="arabicPeriod"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Anzalone Anna		Ric. INAF/IASF PA		50 </a:t>
            </a:r>
          </a:p>
          <a:p>
            <a:pPr defTabSz="685800">
              <a:buFont typeface="+mj-lt"/>
              <a:buAutoNum type="arabicPeriod"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Caruso Rossella		Prof. </a:t>
            </a: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Ass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UniCT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 (</a:t>
            </a: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Resp.locale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)	40</a:t>
            </a:r>
          </a:p>
          <a:p>
            <a:pPr defTabSz="685800">
              <a:buFont typeface="+mj-lt"/>
              <a:buAutoNum type="arabicPeriod"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Lombardo Claudio		Dottorando </a:t>
            </a: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UniCT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		20</a:t>
            </a:r>
          </a:p>
          <a:p>
            <a:pPr defTabSz="685800">
              <a:buFont typeface="+mj-lt"/>
              <a:buAutoNum type="arabicPeriod"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Pagliaro Antonio		Ric. INAF/IASF PA		40  </a:t>
            </a:r>
            <a:endParaRPr lang="it-IT" sz="1350" b="1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 defTabSz="685800">
              <a:buFont typeface="+mj-lt"/>
              <a:buAutoNum type="arabicPeriod"/>
            </a:pP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Petta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 Catia			Prof. </a:t>
            </a: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Ass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it-IT" sz="1350" b="1" dirty="0" err="1">
                <a:solidFill>
                  <a:srgbClr val="000000"/>
                </a:solidFill>
                <a:latin typeface="Arial"/>
                <a:ea typeface="ＭＳ Ｐゴシック"/>
              </a:rPr>
              <a:t>UniCT</a:t>
            </a: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			20 </a:t>
            </a:r>
            <a:endParaRPr lang="it-IT" sz="1350" b="1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 marL="0" indent="0" defTabSz="685800">
              <a:buNone/>
            </a:pPr>
            <a:endParaRPr lang="it-IT" sz="1350" b="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0" indent="0" defTabSz="685800">
              <a:buNone/>
            </a:pPr>
            <a:r>
              <a:rPr lang="it-IT" sz="1350" b="1" dirty="0">
                <a:solidFill>
                  <a:srgbClr val="000000"/>
                </a:solidFill>
                <a:latin typeface="Arial"/>
                <a:ea typeface="ＭＳ Ｐゴシック"/>
              </a:rPr>
              <a:t>TOTALE: 5 unità					FTE TOT.	1.7</a:t>
            </a:r>
            <a:r>
              <a:rPr lang="it-IT" sz="1350" b="1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</a:p>
          <a:p>
            <a:pPr marL="0" indent="0" defTabSz="685800">
              <a:buNone/>
            </a:pPr>
            <a:endParaRPr lang="it-IT" sz="1350" b="1" dirty="0">
              <a:solidFill>
                <a:srgbClr val="0000FF"/>
              </a:solidFill>
              <a:latin typeface="Arial"/>
              <a:ea typeface="ＭＳ Ｐゴシック"/>
            </a:endParaRPr>
          </a:p>
          <a:p>
            <a:pPr marL="0" indent="0" defTabSz="685800">
              <a:buNone/>
            </a:pPr>
            <a:r>
              <a:rPr lang="it-IT" sz="1350" b="1" dirty="0">
                <a:latin typeface="Arial"/>
                <a:ea typeface="ＭＳ Ｐゴシック"/>
              </a:rPr>
              <a:t>Servizi</a:t>
            </a:r>
          </a:p>
          <a:p>
            <a:pPr marL="0" indent="0" defTabSz="685800">
              <a:buNone/>
            </a:pPr>
            <a:r>
              <a:rPr lang="it-IT" sz="1350" dirty="0">
                <a:latin typeface="Arial"/>
                <a:ea typeface="ＭＳ Ｐゴシック"/>
              </a:rPr>
              <a:t>Elettronica		2 m/u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7FD9F92-B136-C144-8746-EBCB8FBC0F44}"/>
              </a:ext>
            </a:extLst>
          </p:cNvPr>
          <p:cNvSpPr/>
          <p:nvPr/>
        </p:nvSpPr>
        <p:spPr>
          <a:xfrm>
            <a:off x="1310640" y="53524"/>
            <a:ext cx="5963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Anagrafica SPB2 2024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BB4FBC-47B6-FD49-AD99-2AFE28FE8411}"/>
              </a:ext>
            </a:extLst>
          </p:cNvPr>
          <p:cNvSpPr/>
          <p:nvPr/>
        </p:nvSpPr>
        <p:spPr>
          <a:xfrm>
            <a:off x="4612481" y="2999948"/>
            <a:ext cx="4224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/>
              <a:t>Principali modifiche rispetto al 2022</a:t>
            </a:r>
            <a:r>
              <a:rPr lang="it-IT" sz="1600" i="1" dirty="0"/>
              <a:t>:</a:t>
            </a:r>
            <a:endParaRPr lang="it-IT" sz="1600" i="1" dirty="0"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Uscita % di </a:t>
            </a:r>
            <a:r>
              <a:rPr lang="it-IT" sz="1600" i="1" dirty="0" err="1"/>
              <a:t>R</a:t>
            </a:r>
            <a:r>
              <a:rPr lang="it-IT" sz="1600" i="1" dirty="0"/>
              <a:t>. Persiani ora TD INFN PNRR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Uscita % di </a:t>
            </a:r>
            <a:r>
              <a:rPr lang="it-IT" sz="1600" i="1" dirty="0" err="1"/>
              <a:t>F</a:t>
            </a:r>
            <a:r>
              <a:rPr lang="it-IT" sz="1600" i="1" dirty="0"/>
              <a:t>. Tortorici ora RTD A PNRR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Possibile arrivo di un </a:t>
            </a:r>
            <a:r>
              <a:rPr lang="it-IT" sz="1600" i="1" dirty="0" err="1"/>
              <a:t>AdR</a:t>
            </a:r>
            <a:endParaRPr lang="it-IT" sz="1600" i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1D7976-E03E-5D89-92FF-3E05687B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449BFB-460F-586A-F9A9-2C5A4F82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16</a:t>
            </a:fld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53E199A-2881-168F-F2C6-2FF7793C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</p:spTree>
    <p:extLst>
      <p:ext uri="{BB962C8B-B14F-4D97-AF65-F5344CB8AC3E}">
        <p14:creationId xmlns:p14="http://schemas.microsoft.com/office/powerpoint/2010/main" val="206154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5243" y="486534"/>
            <a:ext cx="7222785" cy="3397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b="1" u="sng" dirty="0">
                <a:solidFill>
                  <a:srgbClr val="0000FF"/>
                </a:solidFill>
              </a:rPr>
              <a:t>Missi</a:t>
            </a:r>
            <a:r>
              <a:rPr lang="it-IT" sz="1400" b="1" u="sng" dirty="0">
                <a:solidFill>
                  <a:srgbClr val="0000FF"/>
                </a:solidFill>
              </a:rPr>
              <a:t>oni Estere e Nazionali</a:t>
            </a:r>
            <a:r>
              <a:rPr lang="it-IT" sz="1400" b="1" dirty="0">
                <a:solidFill>
                  <a:srgbClr val="0000FF"/>
                </a:solidFill>
              </a:rPr>
              <a:t>:  45.0 </a:t>
            </a:r>
            <a:r>
              <a:rPr lang="it-IT" sz="1400" b="1" dirty="0" err="1">
                <a:solidFill>
                  <a:srgbClr val="0000FF"/>
                </a:solidFill>
              </a:rPr>
              <a:t>keuro</a:t>
            </a:r>
            <a:r>
              <a:rPr lang="it-IT" sz="1400" b="1" dirty="0">
                <a:solidFill>
                  <a:srgbClr val="0000FF"/>
                </a:solidFill>
              </a:rPr>
              <a:t>  (di cui 20  </a:t>
            </a:r>
            <a:r>
              <a:rPr lang="it-IT" sz="1400" b="1" dirty="0" err="1">
                <a:solidFill>
                  <a:srgbClr val="0000FF"/>
                </a:solidFill>
              </a:rPr>
              <a:t>s.j.</a:t>
            </a:r>
            <a:r>
              <a:rPr lang="it-IT" sz="1400" b="1" dirty="0">
                <a:solidFill>
                  <a:srgbClr val="0000FF"/>
                </a:solidFill>
              </a:rPr>
              <a:t>)</a:t>
            </a:r>
          </a:p>
          <a:p>
            <a:r>
              <a:rPr lang="it-IT" sz="1200" dirty="0">
                <a:solidFill>
                  <a:srgbClr val="000000"/>
                </a:solidFill>
              </a:rPr>
              <a:t>Campagne di integrazione Telescopio di Fluorescenza in Europa (Parigi) e in USA (Colorado)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Campagne di test Telescopio di Fluorescenza in </a:t>
            </a:r>
            <a:r>
              <a:rPr lang="it-IT" sz="1200" dirty="0" err="1">
                <a:solidFill>
                  <a:srgbClr val="000000"/>
                </a:solidFill>
              </a:rPr>
              <a:t>termovuoto</a:t>
            </a:r>
            <a:r>
              <a:rPr lang="it-IT" sz="1200" dirty="0">
                <a:solidFill>
                  <a:srgbClr val="000000"/>
                </a:solidFill>
              </a:rPr>
              <a:t> in Europa (Tolosa – Francia + Stoccolma-Svezia)</a:t>
            </a:r>
          </a:p>
          <a:p>
            <a:r>
              <a:rPr lang="it-IT" sz="1200" dirty="0">
                <a:solidFill>
                  <a:srgbClr val="000000"/>
                </a:solidFill>
              </a:rPr>
              <a:t>Turni di misura presso </a:t>
            </a:r>
            <a:r>
              <a:rPr lang="it-IT" sz="1200" dirty="0" err="1">
                <a:solidFill>
                  <a:srgbClr val="000000"/>
                </a:solidFill>
              </a:rPr>
              <a:t>facility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TurLab</a:t>
            </a:r>
            <a:r>
              <a:rPr lang="it-IT" sz="1200" dirty="0">
                <a:solidFill>
                  <a:srgbClr val="000000"/>
                </a:solidFill>
              </a:rPr>
              <a:t> @ Torino</a:t>
            </a:r>
          </a:p>
          <a:p>
            <a:r>
              <a:rPr lang="it-IT" sz="1200" dirty="0">
                <a:solidFill>
                  <a:srgbClr val="000000"/>
                </a:solidFill>
              </a:rPr>
              <a:t>Meeting generali di Collaborazione  internazionale (n.2: USA + Giappone);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Meeting di Collaborazione nazionale</a:t>
            </a:r>
          </a:p>
          <a:p>
            <a:r>
              <a:rPr lang="it-IT" sz="1200" dirty="0">
                <a:solidFill>
                  <a:srgbClr val="000000"/>
                </a:solidFill>
              </a:rPr>
              <a:t>Incontri e scambi scientifici gruppi CT-Roma Tor Vergata + CT-NA + CT-TO (su R&amp;D </a:t>
            </a:r>
            <a:r>
              <a:rPr lang="it-IT" sz="1200" dirty="0" err="1">
                <a:solidFill>
                  <a:srgbClr val="000000"/>
                </a:solidFill>
              </a:rPr>
              <a:t>SiPMs</a:t>
            </a:r>
            <a:r>
              <a:rPr lang="it-IT" sz="1200" dirty="0">
                <a:solidFill>
                  <a:srgbClr val="000000"/>
                </a:solidFill>
              </a:rPr>
              <a:t>)</a:t>
            </a:r>
          </a:p>
          <a:p>
            <a:r>
              <a:rPr lang="it-IT" sz="1200" dirty="0">
                <a:solidFill>
                  <a:srgbClr val="000000"/>
                </a:solidFill>
              </a:rPr>
              <a:t>Partecipazione a congressi e conferenze nazionali/internazionali</a:t>
            </a:r>
          </a:p>
          <a:p>
            <a:pPr marL="0" indent="0">
              <a:buNone/>
            </a:pPr>
            <a:endParaRPr lang="it-IT" sz="12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400" b="1" u="sng" dirty="0">
                <a:solidFill>
                  <a:srgbClr val="008000"/>
                </a:solidFill>
              </a:rPr>
              <a:t>Consumo:</a:t>
            </a:r>
            <a:r>
              <a:rPr lang="it-IT" sz="1200" b="1" u="sng" dirty="0">
                <a:solidFill>
                  <a:srgbClr val="008000"/>
                </a:solidFill>
              </a:rPr>
              <a:t> </a:t>
            </a:r>
            <a:r>
              <a:rPr lang="it-IT" sz="1200" b="1" dirty="0">
                <a:solidFill>
                  <a:srgbClr val="008000"/>
                </a:solidFill>
              </a:rPr>
              <a:t>4.0 </a:t>
            </a:r>
            <a:r>
              <a:rPr lang="it-IT" sz="1200" b="1" dirty="0" err="1">
                <a:solidFill>
                  <a:srgbClr val="008000"/>
                </a:solidFill>
              </a:rPr>
              <a:t>keuro</a:t>
            </a:r>
            <a:r>
              <a:rPr lang="it-IT" sz="1200" b="1" dirty="0">
                <a:solidFill>
                  <a:srgbClr val="008000"/>
                </a:solidFill>
              </a:rPr>
              <a:t>  </a:t>
            </a:r>
            <a:r>
              <a:rPr lang="it-IT" sz="1200" dirty="0">
                <a:solidFill>
                  <a:srgbClr val="000000"/>
                </a:solidFill>
              </a:rPr>
              <a:t> 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metabolismo per R&amp;D </a:t>
            </a:r>
            <a:r>
              <a:rPr lang="it-IT" sz="1200" dirty="0" err="1">
                <a:solidFill>
                  <a:srgbClr val="000000"/>
                </a:solidFill>
              </a:rPr>
              <a:t>SiPMs</a:t>
            </a:r>
            <a:r>
              <a:rPr lang="it-IT" sz="1200" dirty="0">
                <a:solidFill>
                  <a:srgbClr val="000000"/>
                </a:solidFill>
              </a:rPr>
              <a:t> in sede 	</a:t>
            </a:r>
          </a:p>
          <a:p>
            <a:pPr marL="0" indent="0">
              <a:buNone/>
            </a:pPr>
            <a:endParaRPr lang="it-IT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sz="1400" b="1" u="sng" dirty="0">
                <a:solidFill>
                  <a:srgbClr val="008000"/>
                </a:solidFill>
              </a:rPr>
              <a:t>Inventario:</a:t>
            </a:r>
            <a:r>
              <a:rPr lang="it-IT" sz="1200" b="1" u="sng" dirty="0">
                <a:solidFill>
                  <a:srgbClr val="008000"/>
                </a:solidFill>
              </a:rPr>
              <a:t> </a:t>
            </a:r>
            <a:r>
              <a:rPr lang="it-IT" sz="1200" b="1" dirty="0">
                <a:solidFill>
                  <a:srgbClr val="008000"/>
                </a:solidFill>
              </a:rPr>
              <a:t>5.0  </a:t>
            </a:r>
            <a:r>
              <a:rPr lang="it-IT" sz="1200" b="1" dirty="0" err="1">
                <a:solidFill>
                  <a:srgbClr val="008000"/>
                </a:solidFill>
              </a:rPr>
              <a:t>keuro</a:t>
            </a:r>
            <a:r>
              <a:rPr lang="it-IT" sz="1200" b="1" dirty="0">
                <a:solidFill>
                  <a:srgbClr val="008000"/>
                </a:solidFill>
              </a:rPr>
              <a:t> </a:t>
            </a:r>
            <a:endParaRPr lang="it-IT" sz="1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400" b="1" u="sng" dirty="0">
                <a:solidFill>
                  <a:srgbClr val="FF0000"/>
                </a:solidFill>
              </a:rPr>
              <a:t>TOTALE					       	      					54.0  </a:t>
            </a:r>
            <a:r>
              <a:rPr lang="it-IT" sz="1400" b="1" u="sng" dirty="0" err="1">
                <a:solidFill>
                  <a:srgbClr val="FF0000"/>
                </a:solidFill>
              </a:rPr>
              <a:t>keuro</a:t>
            </a:r>
            <a:r>
              <a:rPr lang="it-IT" sz="1400" b="1" u="sng" dirty="0">
                <a:solidFill>
                  <a:srgbClr val="FF0000"/>
                </a:solidFill>
              </a:rPr>
              <a:t> (di cui 20.0   </a:t>
            </a:r>
            <a:r>
              <a:rPr lang="it-IT" sz="1400" b="1" u="sng" dirty="0" err="1">
                <a:solidFill>
                  <a:srgbClr val="FF0000"/>
                </a:solidFill>
              </a:rPr>
              <a:t>s.j.</a:t>
            </a:r>
            <a:r>
              <a:rPr lang="it-IT" sz="1400" b="1" u="sng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867AF6D-CB21-794D-AA02-7B865831401F}"/>
              </a:ext>
            </a:extLst>
          </p:cNvPr>
          <p:cNvSpPr/>
          <p:nvPr/>
        </p:nvSpPr>
        <p:spPr>
          <a:xfrm>
            <a:off x="1343376" y="40582"/>
            <a:ext cx="7141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Richieste finanziarie SPB2 2023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6052CF-F839-8793-81BC-0F925DF8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884BE0-63CE-DD4C-B424-4C3E2172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BF9EEC-6D2A-0769-2EC7-E709623C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17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E41E47-2F2D-3678-E44C-0FB0C7FE5ED3}"/>
              </a:ext>
            </a:extLst>
          </p:cNvPr>
          <p:cNvSpPr txBox="1"/>
          <p:nvPr/>
        </p:nvSpPr>
        <p:spPr>
          <a:xfrm>
            <a:off x="971044" y="4157722"/>
            <a:ext cx="751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L’incontro bilaterale INFN-ASI del 17 luglio definirà le prossime attività di SPB</a:t>
            </a:r>
          </a:p>
        </p:txBody>
      </p:sp>
    </p:spTree>
    <p:extLst>
      <p:ext uri="{BB962C8B-B14F-4D97-AF65-F5344CB8AC3E}">
        <p14:creationId xmlns:p14="http://schemas.microsoft.com/office/powerpoint/2010/main" val="2759849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E95BF69-57E2-2441-881C-A0AD3A22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6BDC8C-D807-C84D-B125-5917DB7C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113474-F6EA-224C-90F5-D70C5953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18</a:t>
            </a:fld>
            <a:endParaRPr lang="it-IT"/>
          </a:p>
        </p:txBody>
      </p:sp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9F81044B-B008-024A-9241-33E787A42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" y="1227533"/>
            <a:ext cx="4211363" cy="268230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KM3NET COLLABORATION…">
            <a:extLst>
              <a:ext uri="{FF2B5EF4-FFF2-40B4-BE49-F238E27FC236}">
                <a16:creationId xmlns:a16="http://schemas.microsoft.com/office/drawing/2014/main" id="{7B49701D-29D3-F74C-AE1E-8B62B173E766}"/>
              </a:ext>
            </a:extLst>
          </p:cNvPr>
          <p:cNvSpPr txBox="1"/>
          <p:nvPr/>
        </p:nvSpPr>
        <p:spPr>
          <a:xfrm>
            <a:off x="3216940" y="539339"/>
            <a:ext cx="245235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14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60F1011-279D-4E43-84EE-DFF6CCAB4691}"/>
              </a:ext>
            </a:extLst>
          </p:cNvPr>
          <p:cNvSpPr/>
          <p:nvPr/>
        </p:nvSpPr>
        <p:spPr>
          <a:xfrm>
            <a:off x="91898" y="911664"/>
            <a:ext cx="4323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KM3NET COLLABORATION</a:t>
            </a:r>
            <a:r>
              <a:rPr lang="it-IT" sz="1400" dirty="0"/>
              <a:t>: 56 </a:t>
            </a:r>
            <a:r>
              <a:rPr lang="it-IT" sz="1400" dirty="0" err="1"/>
              <a:t>institutes</a:t>
            </a:r>
            <a:r>
              <a:rPr lang="it-IT" sz="1400" dirty="0"/>
              <a:t> in 17 </a:t>
            </a:r>
            <a:r>
              <a:rPr lang="it-IT" sz="1400" dirty="0" err="1"/>
              <a:t>countries</a:t>
            </a:r>
            <a:r>
              <a:rPr lang="it-IT" sz="1400" dirty="0"/>
              <a:t>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3ADCA90-4F7C-804F-8C9A-8F31566796AC}"/>
              </a:ext>
            </a:extLst>
          </p:cNvPr>
          <p:cNvSpPr/>
          <p:nvPr/>
        </p:nvSpPr>
        <p:spPr>
          <a:xfrm>
            <a:off x="101614" y="3952446"/>
            <a:ext cx="44713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/>
            </a:pPr>
            <a:r>
              <a:rPr lang="it-IT" dirty="0"/>
              <a:t>👉 </a:t>
            </a:r>
            <a:r>
              <a:rPr lang="it-IT" b="1" dirty="0"/>
              <a:t>2 detectors: </a:t>
            </a:r>
          </a:p>
          <a:p>
            <a:pPr>
              <a:defRPr sz="1400" b="0"/>
            </a:pPr>
            <a:r>
              <a:rPr lang="it-IT" b="1" dirty="0">
                <a:solidFill>
                  <a:srgbClr val="FF2600"/>
                </a:solidFill>
              </a:rPr>
              <a:t>ORCA</a:t>
            </a:r>
            <a:r>
              <a:rPr lang="it-IT" b="1" dirty="0">
                <a:solidFill>
                  <a:srgbClr val="FFFB00"/>
                </a:solidFill>
              </a:rPr>
              <a:t> </a:t>
            </a:r>
            <a:r>
              <a:rPr lang="it-IT" b="1" dirty="0"/>
              <a:t>(</a:t>
            </a:r>
            <a:r>
              <a:rPr lang="it-IT" b="1" dirty="0" err="1">
                <a:solidFill>
                  <a:srgbClr val="FF2600"/>
                </a:solidFill>
              </a:rPr>
              <a:t>O</a:t>
            </a:r>
            <a:r>
              <a:rPr lang="it-IT" b="1" dirty="0" err="1"/>
              <a:t>scillation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2600"/>
                </a:solidFill>
              </a:rPr>
              <a:t>R</a:t>
            </a:r>
            <a:r>
              <a:rPr lang="it-IT" b="1" dirty="0" err="1"/>
              <a:t>esearch</a:t>
            </a:r>
            <a:r>
              <a:rPr lang="it-IT" b="1" dirty="0"/>
              <a:t> with </a:t>
            </a:r>
            <a:r>
              <a:rPr lang="it-IT" b="1" dirty="0" err="1">
                <a:solidFill>
                  <a:srgbClr val="FF2600"/>
                </a:solidFill>
              </a:rPr>
              <a:t>C</a:t>
            </a:r>
            <a:r>
              <a:rPr lang="it-IT" b="1" dirty="0" err="1"/>
              <a:t>osmic</a:t>
            </a:r>
            <a:r>
              <a:rPr lang="it-IT" b="1" dirty="0"/>
              <a:t> in the </a:t>
            </a:r>
            <a:r>
              <a:rPr lang="it-IT" b="1" dirty="0" err="1">
                <a:solidFill>
                  <a:srgbClr val="FF2600"/>
                </a:solidFill>
              </a:rPr>
              <a:t>A</a:t>
            </a:r>
            <a:r>
              <a:rPr lang="it-IT" b="1" dirty="0" err="1"/>
              <a:t>byss</a:t>
            </a:r>
            <a:r>
              <a:rPr lang="it-IT" b="1" dirty="0"/>
              <a:t>)</a:t>
            </a:r>
          </a:p>
          <a:p>
            <a:pPr>
              <a:defRPr sz="1400" b="0"/>
            </a:pPr>
            <a:r>
              <a:rPr lang="it-IT" b="1" dirty="0">
                <a:solidFill>
                  <a:srgbClr val="FF2600"/>
                </a:solidFill>
              </a:rPr>
              <a:t>ARCA </a:t>
            </a:r>
            <a:r>
              <a:rPr lang="it-IT" b="1" dirty="0"/>
              <a:t>(</a:t>
            </a:r>
            <a:r>
              <a:rPr lang="it-IT" b="1" dirty="0" err="1">
                <a:solidFill>
                  <a:srgbClr val="FF2600"/>
                </a:solidFill>
              </a:rPr>
              <a:t>A</a:t>
            </a:r>
            <a:r>
              <a:rPr lang="it-IT" b="1" dirty="0" err="1"/>
              <a:t>stroparticle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2600"/>
                </a:solidFill>
              </a:rPr>
              <a:t>R</a:t>
            </a:r>
            <a:r>
              <a:rPr lang="it-IT" b="1" dirty="0" err="1"/>
              <a:t>esearch</a:t>
            </a:r>
            <a:r>
              <a:rPr lang="it-IT" b="1" dirty="0"/>
              <a:t> with </a:t>
            </a:r>
            <a:r>
              <a:rPr lang="it-IT" b="1" dirty="0" err="1">
                <a:solidFill>
                  <a:srgbClr val="FF2600"/>
                </a:solidFill>
              </a:rPr>
              <a:t>C</a:t>
            </a:r>
            <a:r>
              <a:rPr lang="it-IT" b="1" dirty="0" err="1"/>
              <a:t>osmics</a:t>
            </a:r>
            <a:r>
              <a:rPr lang="it-IT" b="1" dirty="0"/>
              <a:t> in the </a:t>
            </a:r>
            <a:r>
              <a:rPr lang="it-IT" b="1" dirty="0" err="1">
                <a:solidFill>
                  <a:srgbClr val="FF2600"/>
                </a:solidFill>
              </a:rPr>
              <a:t>A</a:t>
            </a:r>
            <a:r>
              <a:rPr lang="it-IT" b="1" dirty="0" err="1"/>
              <a:t>byss</a:t>
            </a:r>
            <a:r>
              <a:rPr lang="it-IT" b="1" dirty="0"/>
              <a:t>)</a:t>
            </a:r>
          </a:p>
        </p:txBody>
      </p:sp>
      <p:pic>
        <p:nvPicPr>
          <p:cNvPr id="12" name="Album-km3net-artist-expression.jpg" descr="Album-km3net-artist-expression.jpg">
            <a:extLst>
              <a:ext uri="{FF2B5EF4-FFF2-40B4-BE49-F238E27FC236}">
                <a16:creationId xmlns:a16="http://schemas.microsoft.com/office/drawing/2014/main" id="{E0215931-9525-9D44-B5C5-D309562E09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99346"/>
            <a:ext cx="4412171" cy="27540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6047EA8-01E8-AB49-837A-1CAC9984A416}"/>
              </a:ext>
            </a:extLst>
          </p:cNvPr>
          <p:cNvSpPr/>
          <p:nvPr/>
        </p:nvSpPr>
        <p:spPr>
          <a:xfrm>
            <a:off x="4415832" y="3871494"/>
            <a:ext cx="4652454" cy="785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b="0"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400" b="1" dirty="0"/>
              <a:t>Detector </a:t>
            </a:r>
            <a:r>
              <a:rPr lang="it-IT" sz="1400" b="1" dirty="0" err="1"/>
              <a:t>composed</a:t>
            </a:r>
            <a:r>
              <a:rPr lang="it-IT" sz="1400" b="1" dirty="0"/>
              <a:t> by a 3D array of </a:t>
            </a:r>
            <a:r>
              <a:rPr lang="it-IT" sz="1400" b="1" dirty="0" err="1"/>
              <a:t>photosensors</a:t>
            </a:r>
            <a:r>
              <a:rPr lang="it-IT" sz="1400" b="1" dirty="0"/>
              <a:t> sensitive to the </a:t>
            </a:r>
            <a:r>
              <a:rPr lang="it-IT" sz="1400" b="1" dirty="0" err="1"/>
              <a:t>Cherenkov</a:t>
            </a:r>
            <a:r>
              <a:rPr lang="it-IT" sz="1400" b="1" dirty="0"/>
              <a:t> </a:t>
            </a:r>
            <a:r>
              <a:rPr lang="it-IT" sz="1400" b="1" dirty="0" err="1"/>
              <a:t>radiation</a:t>
            </a:r>
            <a:r>
              <a:rPr lang="it-IT" sz="1400" b="1" dirty="0"/>
              <a:t> </a:t>
            </a:r>
            <a:r>
              <a:rPr lang="it-IT" sz="1400" b="1" dirty="0" err="1"/>
              <a:t>emitted</a:t>
            </a:r>
            <a:r>
              <a:rPr lang="it-IT" sz="1400" b="1" dirty="0"/>
              <a:t> by products of neutrino. </a:t>
            </a:r>
          </a:p>
          <a:p>
            <a:pPr>
              <a:lnSpc>
                <a:spcPct val="80000"/>
              </a:lnSpc>
              <a:defRPr b="0">
                <a:latin typeface="+mn-lt"/>
                <a:ea typeface="+mn-ea"/>
                <a:cs typeface="+mn-cs"/>
                <a:sym typeface="Helvetica"/>
              </a:defRPr>
            </a:pPr>
            <a:endParaRPr lang="it-IT" sz="1400" b="1" dirty="0"/>
          </a:p>
          <a:p>
            <a:pPr>
              <a:lnSpc>
                <a:spcPct val="80000"/>
              </a:lnSpc>
              <a:defRPr b="0"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400" b="1" dirty="0" err="1"/>
              <a:t>Photosensors</a:t>
            </a:r>
            <a:r>
              <a:rPr lang="it-IT" sz="1400" b="1" dirty="0"/>
              <a:t> are </a:t>
            </a:r>
            <a:r>
              <a:rPr lang="it-IT" sz="1400" b="1" dirty="0" err="1"/>
              <a:t>called</a:t>
            </a:r>
            <a:r>
              <a:rPr lang="it-IT" sz="1400" b="1" dirty="0"/>
              <a:t> Digital Optical </a:t>
            </a:r>
            <a:r>
              <a:rPr lang="it-IT" sz="1400" b="1" dirty="0" err="1"/>
              <a:t>Modules</a:t>
            </a:r>
            <a:r>
              <a:rPr lang="it-IT" sz="1400" b="1" dirty="0"/>
              <a:t> (</a:t>
            </a:r>
            <a:r>
              <a:rPr lang="it-IT" sz="1400" b="1" dirty="0" err="1"/>
              <a:t>DOMs</a:t>
            </a:r>
            <a:r>
              <a:rPr lang="it-IT" sz="1400" b="1" dirty="0"/>
              <a:t>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1BF28A0-AA4E-3841-BE22-344EC2D75428}"/>
              </a:ext>
            </a:extLst>
          </p:cNvPr>
          <p:cNvSpPr/>
          <p:nvPr/>
        </p:nvSpPr>
        <p:spPr>
          <a:xfrm>
            <a:off x="1301712" y="38098"/>
            <a:ext cx="6748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KM3NeT: Km</a:t>
            </a:r>
            <a:r>
              <a:rPr lang="it-IT" b="1" baseline="30000" dirty="0">
                <a:solidFill>
                  <a:schemeClr val="bg1"/>
                </a:solidFill>
              </a:rPr>
              <a:t>3  </a:t>
            </a:r>
            <a:r>
              <a:rPr lang="it-IT" b="1" dirty="0">
                <a:solidFill>
                  <a:schemeClr val="bg1"/>
                </a:solidFill>
              </a:rPr>
              <a:t>Neutrino </a:t>
            </a:r>
            <a:r>
              <a:rPr lang="it-IT" b="1" dirty="0" err="1">
                <a:solidFill>
                  <a:schemeClr val="bg1"/>
                </a:solidFill>
              </a:rPr>
              <a:t>Telescope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53E85A-A5EA-ED27-0C7D-83A4A1623CEE}"/>
              </a:ext>
            </a:extLst>
          </p:cNvPr>
          <p:cNvSpPr txBox="1"/>
          <p:nvPr/>
        </p:nvSpPr>
        <p:spPr>
          <a:xfrm>
            <a:off x="742484" y="458128"/>
            <a:ext cx="786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 </a:t>
            </a:r>
            <a:r>
              <a:rPr lang="it-IT" b="1" dirty="0" err="1"/>
              <a:t>cubic</a:t>
            </a:r>
            <a:r>
              <a:rPr lang="it-IT" b="1" dirty="0"/>
              <a:t> </a:t>
            </a:r>
            <a:r>
              <a:rPr lang="it-IT" b="1" dirty="0" err="1"/>
              <a:t>kilometer</a:t>
            </a:r>
            <a:r>
              <a:rPr lang="it-IT" b="1" dirty="0"/>
              <a:t> </a:t>
            </a:r>
            <a:r>
              <a:rPr lang="it-IT" b="1" dirty="0" err="1"/>
              <a:t>sized</a:t>
            </a:r>
            <a:r>
              <a:rPr lang="it-IT" b="1" dirty="0"/>
              <a:t> </a:t>
            </a:r>
            <a:r>
              <a:rPr lang="it-IT" b="1" dirty="0" err="1"/>
              <a:t>underwater</a:t>
            </a:r>
            <a:r>
              <a:rPr lang="it-IT" b="1" dirty="0"/>
              <a:t> Neutrino </a:t>
            </a:r>
            <a:r>
              <a:rPr lang="it-IT" b="1" dirty="0" err="1"/>
              <a:t>Telescope</a:t>
            </a:r>
            <a:r>
              <a:rPr lang="it-IT" b="1" dirty="0"/>
              <a:t> in the </a:t>
            </a:r>
            <a:r>
              <a:rPr lang="it-IT" b="1" dirty="0" err="1"/>
              <a:t>Mediterranean</a:t>
            </a:r>
            <a:r>
              <a:rPr lang="it-IT" b="1" dirty="0"/>
              <a:t> Sea </a:t>
            </a:r>
          </a:p>
        </p:txBody>
      </p:sp>
    </p:spTree>
    <p:extLst>
      <p:ext uri="{BB962C8B-B14F-4D97-AF65-F5344CB8AC3E}">
        <p14:creationId xmlns:p14="http://schemas.microsoft.com/office/powerpoint/2010/main" val="4019571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F91D76-6D51-8342-A818-24F557A5B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C0A09A-59DF-F944-9C50-AEC7AE63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36EE95-F274-B94A-8991-001AA2C5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19</a:t>
            </a:fld>
            <a:endParaRPr lang="it-IT"/>
          </a:p>
        </p:txBody>
      </p:sp>
      <p:pic>
        <p:nvPicPr>
          <p:cNvPr id="19" name="Immagine 5" descr="Immagine 5">
            <a:extLst>
              <a:ext uri="{FF2B5EF4-FFF2-40B4-BE49-F238E27FC236}">
                <a16:creationId xmlns:a16="http://schemas.microsoft.com/office/drawing/2014/main" id="{7BB12E90-533D-6D45-BE5B-F690D35205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792" y="2628730"/>
            <a:ext cx="2522120" cy="206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1BAE43F3-0E8E-AE47-A650-90BF7FCA5D6B}"/>
              </a:ext>
            </a:extLst>
          </p:cNvPr>
          <p:cNvSpPr/>
          <p:nvPr/>
        </p:nvSpPr>
        <p:spPr>
          <a:xfrm>
            <a:off x="990252" y="21332"/>
            <a:ext cx="5580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KM3NeT Catania groups: </a:t>
            </a:r>
            <a:r>
              <a:rPr lang="it-IT" b="1" dirty="0" err="1">
                <a:solidFill>
                  <a:schemeClr val="bg1"/>
                </a:solidFill>
              </a:rPr>
              <a:t>roles</a:t>
            </a:r>
            <a:r>
              <a:rPr lang="it-IT" b="1" dirty="0">
                <a:solidFill>
                  <a:schemeClr val="bg1"/>
                </a:solidFill>
              </a:rPr>
              <a:t> and activities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9AD4BD4-FA80-E04B-EF78-FD38272884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307" y="448571"/>
            <a:ext cx="2220425" cy="1969871"/>
          </a:xfrm>
          <a:prstGeom prst="rect">
            <a:avLst/>
          </a:prstGeom>
        </p:spPr>
      </p:pic>
      <p:pic>
        <p:nvPicPr>
          <p:cNvPr id="18" name="Immagine 17" descr="Immagine che contiene interni, parete, elettrodomestico, ingombro&#10;&#10;Descrizione generata automaticamente">
            <a:extLst>
              <a:ext uri="{FF2B5EF4-FFF2-40B4-BE49-F238E27FC236}">
                <a16:creationId xmlns:a16="http://schemas.microsoft.com/office/drawing/2014/main" id="{40B6D48A-603E-044B-9B53-448A13246D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733" y="2628730"/>
            <a:ext cx="1417293" cy="1269175"/>
          </a:xfrm>
          <a:prstGeom prst="rect">
            <a:avLst/>
          </a:prstGeom>
        </p:spPr>
      </p:pic>
      <p:pic>
        <p:nvPicPr>
          <p:cNvPr id="17" name="Immagine" descr="Immagine">
            <a:extLst>
              <a:ext uri="{FF2B5EF4-FFF2-40B4-BE49-F238E27FC236}">
                <a16:creationId xmlns:a16="http://schemas.microsoft.com/office/drawing/2014/main" id="{146BF788-98AB-F845-846E-AF5A3851FC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247" y="21332"/>
            <a:ext cx="1584753" cy="23103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DFF0975-4D59-1B42-A0F3-EFB6C9D8CFB2}"/>
              </a:ext>
            </a:extLst>
          </p:cNvPr>
          <p:cNvSpPr/>
          <p:nvPr/>
        </p:nvSpPr>
        <p:spPr>
          <a:xfrm>
            <a:off x="47264" y="481570"/>
            <a:ext cx="819752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169">
              <a:buSzPct val="100000"/>
              <a:defRPr sz="1500" b="0"/>
            </a:pPr>
            <a:r>
              <a:rPr lang="it-IT" b="1" dirty="0"/>
              <a:t>KM3NeT Junction BOX design and production:</a:t>
            </a:r>
          </a:p>
          <a:p>
            <a:pPr marL="380990" indent="-380990" defTabSz="609169">
              <a:buSzPct val="100000"/>
              <a:buFont typeface="Arial"/>
              <a:buChar char="•"/>
              <a:defRPr sz="1500" b="0"/>
            </a:pPr>
            <a:r>
              <a:rPr lang="it-IT" sz="1400" b="1" dirty="0"/>
              <a:t>Junction Box Project Manager: </a:t>
            </a:r>
            <a:r>
              <a:rPr lang="it-IT" sz="1400" dirty="0"/>
              <a:t>N. Randazzo</a:t>
            </a:r>
          </a:p>
          <a:p>
            <a:pPr marL="380990" indent="-380990" defTabSz="609169">
              <a:buSzPct val="100000"/>
              <a:buFont typeface="Arial"/>
              <a:buChar char="•"/>
              <a:defRPr sz="1500" b="0"/>
            </a:pPr>
            <a:r>
              <a:rPr lang="it-IT" sz="1400" b="1" dirty="0"/>
              <a:t>Marine </a:t>
            </a:r>
            <a:r>
              <a:rPr lang="it-IT" sz="1400" b="1" dirty="0" err="1"/>
              <a:t>operation</a:t>
            </a:r>
            <a:r>
              <a:rPr lang="it-IT" sz="1400" b="1" dirty="0"/>
              <a:t>: </a:t>
            </a:r>
            <a:r>
              <a:rPr lang="it-IT" sz="1400" dirty="0"/>
              <a:t>N. Randazzo</a:t>
            </a:r>
          </a:p>
          <a:p>
            <a:pPr marL="380990" indent="-380990" defTabSz="609169">
              <a:buSzPct val="100000"/>
              <a:buFont typeface="Arial"/>
              <a:buChar char="•"/>
              <a:defRPr sz="1500" b="0"/>
            </a:pPr>
            <a:r>
              <a:rPr lang="it-IT" sz="1400" b="1" dirty="0"/>
              <a:t>INFN </a:t>
            </a:r>
            <a:r>
              <a:rPr lang="it-IT" sz="1400" b="1" dirty="0" err="1"/>
              <a:t>documentation</a:t>
            </a:r>
            <a:r>
              <a:rPr lang="it-IT" sz="1400" b="1" dirty="0"/>
              <a:t> manager: </a:t>
            </a:r>
            <a:r>
              <a:rPr lang="it-IT" sz="1400" dirty="0"/>
              <a:t>E. Leonora</a:t>
            </a:r>
          </a:p>
          <a:p>
            <a:pPr defTabSz="609169">
              <a:buSzPct val="100000"/>
              <a:defRPr sz="1500" b="0"/>
            </a:pPr>
            <a:endParaRPr lang="it-IT" b="1" dirty="0"/>
          </a:p>
          <a:p>
            <a:pPr defTabSz="609169">
              <a:buSzPct val="100000"/>
              <a:defRPr sz="1500" b="0"/>
            </a:pPr>
            <a:r>
              <a:rPr lang="it-IT" b="1" dirty="0"/>
              <a:t>Km3NeT Digital Optical Module (DOM) production:</a:t>
            </a:r>
          </a:p>
          <a:p>
            <a:pPr marL="285750" indent="-285750" defTabSz="609169">
              <a:buSzPct val="100000"/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/>
              <a:t>Integration Site Responsible: </a:t>
            </a:r>
            <a:r>
              <a:rPr lang="it-IT" sz="1400" dirty="0"/>
              <a:t>E. Leonora</a:t>
            </a:r>
          </a:p>
          <a:p>
            <a:pPr marL="285750" indent="-285750" defTabSz="609169">
              <a:buSzPct val="100000"/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/>
              <a:t>DOM production: </a:t>
            </a:r>
            <a:r>
              <a:rPr lang="it-IT" sz="1400" dirty="0" err="1"/>
              <a:t>F</a:t>
            </a:r>
            <a:r>
              <a:rPr lang="it-IT" sz="1400" dirty="0"/>
              <a:t>. Longhitano</a:t>
            </a:r>
          </a:p>
          <a:p>
            <a:pPr marL="285750" indent="-285750" defTabSz="609169">
              <a:buSzPct val="100000"/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/>
              <a:t>Local Quality Supervisor: </a:t>
            </a:r>
            <a:r>
              <a:rPr lang="it-IT" sz="1400" dirty="0" err="1"/>
              <a:t>R</a:t>
            </a:r>
            <a:r>
              <a:rPr lang="it-IT" sz="1400" dirty="0"/>
              <a:t>. Bruno</a:t>
            </a:r>
          </a:p>
          <a:p>
            <a:pPr defTabSz="609169">
              <a:defRPr sz="1500" b="0"/>
            </a:pPr>
            <a:endParaRPr lang="it-IT" b="1" dirty="0"/>
          </a:p>
          <a:p>
            <a:pPr defTabSz="609169">
              <a:buSzPct val="100000"/>
              <a:defRPr sz="1500" b="0"/>
            </a:pPr>
            <a:r>
              <a:rPr lang="it-IT" b="1" dirty="0">
                <a:solidFill>
                  <a:prstClr val="black"/>
                </a:solidFill>
              </a:rPr>
              <a:t>KM3NeT acoustic positioning system:</a:t>
            </a:r>
          </a:p>
          <a:p>
            <a:pPr marL="342900" indent="-342900" defTabSz="609169">
              <a:buSzPct val="100000"/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>
                <a:solidFill>
                  <a:prstClr val="black"/>
                </a:solidFill>
              </a:rPr>
              <a:t>Production of the </a:t>
            </a:r>
            <a:r>
              <a:rPr lang="it-IT" sz="1400" b="1" dirty="0" err="1">
                <a:solidFill>
                  <a:prstClr val="black"/>
                </a:solidFill>
              </a:rPr>
              <a:t>underwater</a:t>
            </a:r>
            <a:r>
              <a:rPr lang="it-IT" sz="1400" b="1" dirty="0">
                <a:solidFill>
                  <a:prstClr val="black"/>
                </a:solidFill>
              </a:rPr>
              <a:t> </a:t>
            </a:r>
            <a:r>
              <a:rPr lang="it-IT" sz="1400" b="1" dirty="0" err="1">
                <a:solidFill>
                  <a:prstClr val="black"/>
                </a:solidFill>
              </a:rPr>
              <a:t>voltage</a:t>
            </a:r>
            <a:r>
              <a:rPr lang="it-IT" sz="1400" b="1" dirty="0">
                <a:solidFill>
                  <a:prstClr val="black"/>
                </a:solidFill>
              </a:rPr>
              <a:t> supply systems for the </a:t>
            </a:r>
          </a:p>
          <a:p>
            <a:pPr defTabSz="609169">
              <a:buSzPct val="100000"/>
              <a:defRPr sz="1500" b="0"/>
            </a:pPr>
            <a:r>
              <a:rPr lang="it-IT" sz="1400" b="1" dirty="0" err="1">
                <a:solidFill>
                  <a:prstClr val="black"/>
                </a:solidFill>
              </a:rPr>
              <a:t>Italian</a:t>
            </a:r>
            <a:r>
              <a:rPr lang="it-IT" sz="1400" b="1" dirty="0">
                <a:solidFill>
                  <a:prstClr val="black"/>
                </a:solidFill>
              </a:rPr>
              <a:t> and France marine </a:t>
            </a:r>
            <a:r>
              <a:rPr lang="it-IT" sz="1400" b="1" dirty="0" err="1">
                <a:solidFill>
                  <a:prstClr val="black"/>
                </a:solidFill>
              </a:rPr>
              <a:t>sites</a:t>
            </a:r>
            <a:r>
              <a:rPr lang="it-IT" sz="1400" b="1" dirty="0">
                <a:solidFill>
                  <a:prstClr val="black"/>
                </a:solidFill>
              </a:rPr>
              <a:t>: </a:t>
            </a:r>
            <a:r>
              <a:rPr lang="it-IT" sz="1400" dirty="0" err="1">
                <a:solidFill>
                  <a:prstClr val="black"/>
                </a:solidFill>
              </a:rPr>
              <a:t>R.Bruno</a:t>
            </a:r>
            <a:r>
              <a:rPr lang="it-IT" sz="1400" dirty="0">
                <a:solidFill>
                  <a:prstClr val="black"/>
                </a:solidFill>
              </a:rPr>
              <a:t>, </a:t>
            </a:r>
            <a:r>
              <a:rPr lang="it-IT" sz="1400" dirty="0" err="1">
                <a:solidFill>
                  <a:prstClr val="black"/>
                </a:solidFill>
              </a:rPr>
              <a:t>F</a:t>
            </a:r>
            <a:r>
              <a:rPr lang="it-IT" sz="1400" dirty="0">
                <a:solidFill>
                  <a:prstClr val="black"/>
                </a:solidFill>
              </a:rPr>
              <a:t>. Longhitano, E. Leonora</a:t>
            </a:r>
          </a:p>
          <a:p>
            <a:pPr defTabSz="609169">
              <a:buSzPct val="100000"/>
              <a:defRPr sz="1500" b="0"/>
            </a:pPr>
            <a:endParaRPr lang="it-IT" sz="1400" dirty="0">
              <a:solidFill>
                <a:prstClr val="black"/>
              </a:solidFill>
            </a:endParaRPr>
          </a:p>
          <a:p>
            <a:pPr defTabSz="609169">
              <a:buSzPct val="100000"/>
              <a:defRPr sz="1500" b="0"/>
            </a:pPr>
            <a:endParaRPr lang="it-IT" sz="1400" dirty="0">
              <a:solidFill>
                <a:prstClr val="black"/>
              </a:solidFill>
            </a:endParaRPr>
          </a:p>
          <a:p>
            <a:pPr defTabSz="609169">
              <a:defRPr sz="1500" b="0"/>
            </a:pPr>
            <a:r>
              <a:rPr lang="it-IT" sz="1400" b="1" dirty="0"/>
              <a:t>KM3NeT softwares and </a:t>
            </a:r>
            <a:r>
              <a:rPr lang="it-IT" sz="1400" b="1" dirty="0" err="1"/>
              <a:t>Analisys</a:t>
            </a:r>
            <a:r>
              <a:rPr lang="it-IT" sz="1400" b="1" dirty="0"/>
              <a:t>: </a:t>
            </a:r>
          </a:p>
          <a:p>
            <a:pPr marL="342900" indent="-342900" defTabSz="609169"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 err="1"/>
              <a:t>Responsable</a:t>
            </a:r>
            <a:r>
              <a:rPr lang="it-IT" sz="1400" b="1" dirty="0"/>
              <a:t> of the new DOM testing </a:t>
            </a:r>
            <a:r>
              <a:rPr lang="it-IT" sz="1400" b="1" dirty="0" err="1"/>
              <a:t>enviroment</a:t>
            </a:r>
            <a:r>
              <a:rPr lang="it-IT" sz="1400" b="1" dirty="0"/>
              <a:t> : </a:t>
            </a:r>
            <a:r>
              <a:rPr lang="it-IT" sz="1400" dirty="0" err="1"/>
              <a:t>R</a:t>
            </a:r>
            <a:r>
              <a:rPr lang="it-IT" sz="1400" dirty="0"/>
              <a:t>. Bruno</a:t>
            </a:r>
          </a:p>
          <a:p>
            <a:pPr marL="342900" indent="-342900" defTabSz="609169"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/>
              <a:t>KM3NeT </a:t>
            </a:r>
            <a:r>
              <a:rPr lang="it-IT" sz="1400" b="1" dirty="0" err="1"/>
              <a:t>Convener</a:t>
            </a:r>
            <a:r>
              <a:rPr lang="it-IT" sz="1400" b="1" dirty="0"/>
              <a:t> for DATA </a:t>
            </a:r>
            <a:r>
              <a:rPr lang="it-IT" sz="1400" b="1" dirty="0" err="1"/>
              <a:t>quality</a:t>
            </a:r>
            <a:r>
              <a:rPr lang="it-IT" sz="1400" b="1" dirty="0"/>
              <a:t> and </a:t>
            </a:r>
            <a:r>
              <a:rPr lang="it-IT" sz="1400" b="1" dirty="0" err="1"/>
              <a:t>Analisys</a:t>
            </a:r>
            <a:r>
              <a:rPr lang="it-IT" sz="1400" b="1" dirty="0"/>
              <a:t>: </a:t>
            </a:r>
            <a:r>
              <a:rPr lang="it-IT" sz="1400" dirty="0"/>
              <a:t>A. </a:t>
            </a:r>
            <a:r>
              <a:rPr lang="it-IT" sz="1400" dirty="0" err="1"/>
              <a:t>Sinopoulou</a:t>
            </a:r>
            <a:endParaRPr lang="it-IT" sz="1400" dirty="0"/>
          </a:p>
          <a:p>
            <a:pPr marL="342900" indent="-342900" defTabSz="609169">
              <a:buFont typeface="Arial" panose="020B0604020202020204" pitchFamily="34" charset="0"/>
              <a:buChar char="•"/>
              <a:defRPr sz="1500" b="0"/>
            </a:pPr>
            <a:r>
              <a:rPr lang="it-IT" sz="1400" b="1" dirty="0" err="1"/>
              <a:t>Multimessanger</a:t>
            </a:r>
            <a:r>
              <a:rPr lang="it-IT" sz="1400" b="1" dirty="0"/>
              <a:t> </a:t>
            </a:r>
            <a:r>
              <a:rPr lang="it-IT" sz="1400" b="1" dirty="0" err="1"/>
              <a:t>Astronomy</a:t>
            </a:r>
            <a:r>
              <a:rPr lang="it-IT" sz="1400" b="1" dirty="0"/>
              <a:t>: </a:t>
            </a:r>
            <a:r>
              <a:rPr lang="it-IT" sz="1400" dirty="0"/>
              <a:t>I. Tosta e Melo </a:t>
            </a:r>
          </a:p>
        </p:txBody>
      </p:sp>
      <p:pic>
        <p:nvPicPr>
          <p:cNvPr id="22" name="Immagine 2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9F6F99F6-8775-180F-30DD-D580C46C3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41541">
            <a:off x="5287105" y="4015711"/>
            <a:ext cx="816087" cy="6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405D9DF-07BA-FE5A-C57E-7651EE7F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161234C-5754-2EF3-0645-77DF500E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4CF50A-1C26-079A-22F0-7F8071AF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2733A7-47A2-D90B-6F22-027C2F719801}"/>
              </a:ext>
            </a:extLst>
          </p:cNvPr>
          <p:cNvSpPr txBox="1"/>
          <p:nvPr/>
        </p:nvSpPr>
        <p:spPr>
          <a:xfrm>
            <a:off x="75714" y="548756"/>
            <a:ext cx="8923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6 / 7 Febbraio 2023 a Roma. Elezione del presidente CSN 2 triennio 2023-2026</a:t>
            </a:r>
          </a:p>
          <a:p>
            <a:r>
              <a:rPr lang="it-IT" sz="1600" b="1" dirty="0"/>
              <a:t>Votato il presidente in corso Oliviero Cremonesi. </a:t>
            </a:r>
            <a:r>
              <a:rPr lang="it-IT" sz="1600" dirty="0"/>
              <a:t>(secondo mandato, 24 voti su 24 votanti) </a:t>
            </a:r>
          </a:p>
        </p:txBody>
      </p:sp>
      <p:pic>
        <p:nvPicPr>
          <p:cNvPr id="7" name="Immagine 6" descr="Immagine che contiene interni, pavimento, persona, soffitto&#10;&#10;Descrizione generata automaticamente">
            <a:extLst>
              <a:ext uri="{FF2B5EF4-FFF2-40B4-BE49-F238E27FC236}">
                <a16:creationId xmlns:a16="http://schemas.microsoft.com/office/drawing/2014/main" id="{4FD1367D-C4A2-7310-18EC-E68869669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372" y="1408945"/>
            <a:ext cx="4000381" cy="3238892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9ED1CFC7-3857-FE22-03AE-FF9153364E51}"/>
              </a:ext>
            </a:extLst>
          </p:cNvPr>
          <p:cNvSpPr/>
          <p:nvPr/>
        </p:nvSpPr>
        <p:spPr>
          <a:xfrm>
            <a:off x="6934686" y="1785178"/>
            <a:ext cx="685800" cy="10237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, persona, interni, soffitto&#10;&#10;Descrizione generata automaticamente">
            <a:extLst>
              <a:ext uri="{FF2B5EF4-FFF2-40B4-BE49-F238E27FC236}">
                <a16:creationId xmlns:a16="http://schemas.microsoft.com/office/drawing/2014/main" id="{CD4FC933-1B5D-2C64-FB77-B87EA7FDA8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0" y="2796285"/>
            <a:ext cx="2454626" cy="1840969"/>
          </a:xfrm>
          <a:prstGeom prst="rect">
            <a:avLst/>
          </a:prstGeom>
        </p:spPr>
      </p:pic>
      <p:pic>
        <p:nvPicPr>
          <p:cNvPr id="10" name="Immagine 9" descr="Immagine che contiene soffitto, interni, pavimento, auditorium&#10;&#10;Descrizione generata automaticamente">
            <a:extLst>
              <a:ext uri="{FF2B5EF4-FFF2-40B4-BE49-F238E27FC236}">
                <a16:creationId xmlns:a16="http://schemas.microsoft.com/office/drawing/2014/main" id="{43ECA406-1536-E6FC-2090-635ED1E935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91" y="2806440"/>
            <a:ext cx="2454626" cy="184097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AA9FA7-502B-F838-8EFD-2D4960807811}"/>
              </a:ext>
            </a:extLst>
          </p:cNvPr>
          <p:cNvSpPr txBox="1"/>
          <p:nvPr/>
        </p:nvSpPr>
        <p:spPr>
          <a:xfrm>
            <a:off x="1155406" y="25400"/>
            <a:ext cx="6642806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Elezione del presidente della CSN 2 2023-2026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B1306C-9ABD-1E31-BFAB-3F4B815E429E}"/>
              </a:ext>
            </a:extLst>
          </p:cNvPr>
          <p:cNvSpPr txBox="1"/>
          <p:nvPr/>
        </p:nvSpPr>
        <p:spPr>
          <a:xfrm>
            <a:off x="85709" y="1462012"/>
            <a:ext cx="4996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Oliviero è stato in visita a Catania il 14-15 dicembre 2021</a:t>
            </a:r>
          </a:p>
        </p:txBody>
      </p:sp>
    </p:spTree>
    <p:extLst>
      <p:ext uri="{BB962C8B-B14F-4D97-AF65-F5344CB8AC3E}">
        <p14:creationId xmlns:p14="http://schemas.microsoft.com/office/powerpoint/2010/main" val="359358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31EF5D-BDAB-6FE5-64CA-6004E477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FCC9F75-6F69-5F0B-4C94-C2EE6E71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8F378C-A892-E5F7-8F92-DEDFEF2A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20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8520497-C96C-B942-9FC1-BC1F0A79BC54}"/>
              </a:ext>
            </a:extLst>
          </p:cNvPr>
          <p:cNvSpPr/>
          <p:nvPr/>
        </p:nvSpPr>
        <p:spPr>
          <a:xfrm>
            <a:off x="990252" y="21332"/>
            <a:ext cx="5580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What’s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next</a:t>
            </a:r>
            <a:r>
              <a:rPr lang="it-IT" b="1" dirty="0">
                <a:solidFill>
                  <a:schemeClr val="bg1"/>
                </a:solidFill>
              </a:rPr>
              <a:t> in KM3NeT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597C50-7B6A-5449-5087-5FAC684A5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0" r="16006" b="17294"/>
          <a:stretch/>
        </p:blipFill>
        <p:spPr>
          <a:xfrm>
            <a:off x="6504317" y="8232"/>
            <a:ext cx="2624351" cy="22620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45D241-553F-FD32-0546-6F27E336D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0" t="13333" r="15093" b="14330"/>
          <a:stretch/>
        </p:blipFill>
        <p:spPr>
          <a:xfrm rot="5400000">
            <a:off x="6122161" y="1804815"/>
            <a:ext cx="2394698" cy="349369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C58B39-A4C7-9E5E-6A40-9C3245428A4A}"/>
              </a:ext>
            </a:extLst>
          </p:cNvPr>
          <p:cNvSpPr txBox="1"/>
          <p:nvPr/>
        </p:nvSpPr>
        <p:spPr>
          <a:xfrm>
            <a:off x="99584" y="442301"/>
            <a:ext cx="63254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Next DOM production goal: </a:t>
            </a:r>
          </a:p>
          <a:p>
            <a:pPr marL="285750" indent="-285750">
              <a:buFontTx/>
              <a:buChar char="-"/>
            </a:pPr>
            <a:r>
              <a:rPr lang="it-IT" sz="1600" b="1" dirty="0"/>
              <a:t>produce </a:t>
            </a:r>
            <a:r>
              <a:rPr lang="it-IT" sz="1600" b="1" dirty="0" err="1"/>
              <a:t>almost</a:t>
            </a:r>
            <a:r>
              <a:rPr lang="it-IT" sz="1600" b="1" dirty="0"/>
              <a:t> 300 </a:t>
            </a:r>
            <a:r>
              <a:rPr lang="it-IT" sz="1600" b="1" dirty="0" err="1"/>
              <a:t>DOMs</a:t>
            </a:r>
            <a:r>
              <a:rPr lang="it-IT" sz="1600" b="1" dirty="0"/>
              <a:t> in the </a:t>
            </a:r>
            <a:r>
              <a:rPr lang="it-IT" sz="1600" b="1" dirty="0" err="1"/>
              <a:t>next</a:t>
            </a:r>
            <a:r>
              <a:rPr lang="it-IT" sz="1600" b="1" dirty="0"/>
              <a:t> 3 </a:t>
            </a:r>
            <a:r>
              <a:rPr lang="it-IT" sz="1600" b="1" dirty="0" err="1"/>
              <a:t>years</a:t>
            </a:r>
            <a:r>
              <a:rPr lang="it-IT" sz="1600" b="1" dirty="0"/>
              <a:t> </a:t>
            </a:r>
            <a:r>
              <a:rPr lang="it-IT" sz="1600" b="1" dirty="0" err="1"/>
              <a:t>within</a:t>
            </a:r>
            <a:r>
              <a:rPr lang="it-IT" sz="1600" b="1" dirty="0"/>
              <a:t> the PNRR</a:t>
            </a:r>
          </a:p>
          <a:p>
            <a:pPr marL="285750" indent="-285750">
              <a:buFontTx/>
              <a:buChar char="-"/>
            </a:pPr>
            <a:r>
              <a:rPr lang="it-IT" sz="1600" b="1" dirty="0" err="1"/>
              <a:t>Arrange</a:t>
            </a:r>
            <a:r>
              <a:rPr lang="it-IT" sz="1600" b="1" dirty="0"/>
              <a:t> a second new DOM </a:t>
            </a:r>
            <a:r>
              <a:rPr lang="it-IT" sz="1600" b="1" dirty="0" err="1"/>
              <a:t>integration</a:t>
            </a:r>
            <a:r>
              <a:rPr lang="it-IT" sz="1600" b="1" dirty="0"/>
              <a:t> site in Catania ( Ed. 10 ) PNRR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D55F79-0507-1670-A9FC-1F2D716F9617}"/>
              </a:ext>
            </a:extLst>
          </p:cNvPr>
          <p:cNvSpPr txBox="1"/>
          <p:nvPr/>
        </p:nvSpPr>
        <p:spPr>
          <a:xfrm>
            <a:off x="99584" y="1538175"/>
            <a:ext cx="647144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Servizio Tecnologie Avanzate </a:t>
            </a:r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200" dirty="0" err="1"/>
              <a:t>F</a:t>
            </a:r>
            <a:r>
              <a:rPr lang="it-IT" sz="1200" dirty="0"/>
              <a:t>. Librizzi </a:t>
            </a:r>
          </a:p>
          <a:p>
            <a:pPr marL="285750" indent="-285750">
              <a:buFontTx/>
              <a:buChar char="-"/>
            </a:pPr>
            <a:r>
              <a:rPr lang="it-IT" sz="1200" dirty="0"/>
              <a:t>G. Imperiale 100% for 2 </a:t>
            </a:r>
            <a:r>
              <a:rPr lang="it-IT" sz="1200" dirty="0" err="1"/>
              <a:t>years</a:t>
            </a:r>
            <a:r>
              <a:rPr lang="it-IT" sz="1200" dirty="0"/>
              <a:t> </a:t>
            </a:r>
            <a:r>
              <a:rPr lang="it-IT" sz="1200" b="1" dirty="0"/>
              <a:t>(PNNR)</a:t>
            </a:r>
          </a:p>
          <a:p>
            <a:pPr marL="285750" indent="-285750">
              <a:buFontTx/>
              <a:buChar char="-"/>
            </a:pPr>
            <a:r>
              <a:rPr lang="it-IT" sz="1200" dirty="0"/>
              <a:t>E. </a:t>
            </a:r>
            <a:r>
              <a:rPr lang="it-IT" sz="1200" dirty="0" err="1"/>
              <a:t>Cafici</a:t>
            </a:r>
            <a:r>
              <a:rPr lang="it-IT" sz="1200" dirty="0"/>
              <a:t> 100% for 2 </a:t>
            </a:r>
            <a:r>
              <a:rPr lang="it-IT" sz="1200" dirty="0" err="1"/>
              <a:t>years</a:t>
            </a:r>
            <a:r>
              <a:rPr lang="it-IT" sz="1200" dirty="0"/>
              <a:t> </a:t>
            </a:r>
            <a:r>
              <a:rPr lang="it-IT" sz="1200" b="1" dirty="0"/>
              <a:t>(PNRR)</a:t>
            </a:r>
            <a:endParaRPr lang="it-IT" sz="1200" dirty="0"/>
          </a:p>
          <a:p>
            <a:pPr marL="285750" indent="-285750">
              <a:buFontTx/>
              <a:buChar char="-"/>
            </a:pPr>
            <a:r>
              <a:rPr lang="it-IT" sz="1200" dirty="0"/>
              <a:t>G. Richichi 100% for 2 </a:t>
            </a:r>
            <a:r>
              <a:rPr lang="it-IT" sz="1200" dirty="0" err="1"/>
              <a:t>years</a:t>
            </a:r>
            <a:r>
              <a:rPr lang="it-IT" sz="1200" dirty="0"/>
              <a:t>  </a:t>
            </a:r>
            <a:r>
              <a:rPr lang="it-IT" sz="1200" b="1" dirty="0"/>
              <a:t>(PNRR)</a:t>
            </a:r>
            <a:endParaRPr lang="it-IT" sz="1200" dirty="0"/>
          </a:p>
          <a:p>
            <a:pPr marL="285750" indent="-285750">
              <a:buFontTx/>
              <a:buChar char="-"/>
            </a:pPr>
            <a:r>
              <a:rPr lang="it-IT" sz="1200" dirty="0"/>
              <a:t>A. Grimaldi </a:t>
            </a:r>
          </a:p>
          <a:p>
            <a:pPr marL="285750" indent="-285750">
              <a:buFontTx/>
              <a:buChar char="-"/>
            </a:pPr>
            <a:r>
              <a:rPr lang="it-IT" sz="1200" dirty="0"/>
              <a:t>M. Salemi </a:t>
            </a:r>
          </a:p>
          <a:p>
            <a:pPr marL="285750" indent="-285750">
              <a:buFontTx/>
              <a:buChar char="-"/>
            </a:pPr>
            <a:r>
              <a:rPr lang="it-IT" sz="1200" dirty="0"/>
              <a:t>D. </a:t>
            </a:r>
            <a:r>
              <a:rPr lang="it-IT" sz="1200" dirty="0" err="1"/>
              <a:t>Sciliberto</a:t>
            </a:r>
            <a:r>
              <a:rPr lang="it-IT" sz="1200" dirty="0"/>
              <a:t> </a:t>
            </a:r>
          </a:p>
          <a:p>
            <a:pPr marL="285750" indent="-285750">
              <a:buFontTx/>
              <a:buChar char="-"/>
            </a:pPr>
            <a:endParaRPr lang="it-IT" sz="1400" dirty="0"/>
          </a:p>
          <a:p>
            <a:r>
              <a:rPr lang="it-IT" sz="1400" b="1" dirty="0"/>
              <a:t>Servizio officina e progettazione meccanica</a:t>
            </a:r>
          </a:p>
          <a:p>
            <a:pPr marL="285750" indent="-285750">
              <a:buFontTx/>
              <a:buChar char="-"/>
            </a:pPr>
            <a:r>
              <a:rPr lang="it-IT" sz="1200" dirty="0" err="1"/>
              <a:t>F</a:t>
            </a:r>
            <a:r>
              <a:rPr lang="it-IT" sz="1200" dirty="0"/>
              <a:t>. Conti</a:t>
            </a:r>
          </a:p>
          <a:p>
            <a:pPr marL="285750" indent="-285750">
              <a:buFontTx/>
              <a:buChar char="-"/>
            </a:pPr>
            <a:r>
              <a:rPr lang="it-IT" sz="1200" dirty="0"/>
              <a:t>S. </a:t>
            </a:r>
            <a:r>
              <a:rPr lang="it-IT" sz="1200" dirty="0" err="1"/>
              <a:t>Reito</a:t>
            </a:r>
            <a:endParaRPr lang="it-IT" sz="1200" dirty="0"/>
          </a:p>
          <a:p>
            <a:pPr marL="285750" indent="-285750">
              <a:buFontTx/>
              <a:buChar char="-"/>
            </a:pPr>
            <a:r>
              <a:rPr lang="it-IT" sz="1200" dirty="0"/>
              <a:t>A. </a:t>
            </a:r>
            <a:r>
              <a:rPr lang="it-IT" sz="1200" dirty="0" err="1"/>
              <a:t>Rapicavoli</a:t>
            </a:r>
            <a:endParaRPr lang="it-IT" sz="1200" dirty="0"/>
          </a:p>
          <a:p>
            <a:pPr marL="285750" indent="-285750">
              <a:buFontTx/>
              <a:buChar char="-"/>
            </a:pPr>
            <a:endParaRPr lang="it-IT" sz="1400" b="1" dirty="0"/>
          </a:p>
          <a:p>
            <a:r>
              <a:rPr lang="it-IT" sz="1400" b="1" dirty="0"/>
              <a:t>Servizio Calcolo e Reti</a:t>
            </a:r>
          </a:p>
          <a:p>
            <a:r>
              <a:rPr lang="it-IT" sz="1200" dirty="0"/>
              <a:t>-      C. Rocca</a:t>
            </a:r>
          </a:p>
        </p:txBody>
      </p:sp>
      <p:pic>
        <p:nvPicPr>
          <p:cNvPr id="11" name="Immagine 10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83ECF2C-36B2-B564-C190-94C50D801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2218">
            <a:off x="2957566" y="1940715"/>
            <a:ext cx="886162" cy="65610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E6BA26-5937-38BF-AC03-4EDD168AC965}"/>
              </a:ext>
            </a:extLst>
          </p:cNvPr>
          <p:cNvSpPr txBox="1"/>
          <p:nvPr/>
        </p:nvSpPr>
        <p:spPr>
          <a:xfrm>
            <a:off x="69563" y="1232123"/>
            <a:ext cx="64347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Partecipazione della parte tecnica a tutte le attività di INFN Catania</a:t>
            </a:r>
          </a:p>
        </p:txBody>
      </p:sp>
    </p:spTree>
    <p:extLst>
      <p:ext uri="{BB962C8B-B14F-4D97-AF65-F5344CB8AC3E}">
        <p14:creationId xmlns:p14="http://schemas.microsoft.com/office/powerpoint/2010/main" val="368567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0FFA6C-4E7B-944A-8E2D-EA736688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A49BB0-E82B-E143-AD43-E6EE5A6E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21</a:t>
            </a:fld>
            <a:endParaRPr lang="it-IT"/>
          </a:p>
        </p:txBody>
      </p:sp>
      <p:sp>
        <p:nvSpPr>
          <p:cNvPr id="5" name="Rettangolo 1">
            <a:extLst>
              <a:ext uri="{FF2B5EF4-FFF2-40B4-BE49-F238E27FC236}">
                <a16:creationId xmlns:a16="http://schemas.microsoft.com/office/drawing/2014/main" id="{F4454C46-329D-574D-B843-7671AB2E0A62}"/>
              </a:ext>
            </a:extLst>
          </p:cNvPr>
          <p:cNvSpPr txBox="1"/>
          <p:nvPr/>
        </p:nvSpPr>
        <p:spPr>
          <a:xfrm>
            <a:off x="110855" y="483072"/>
            <a:ext cx="8408129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buSzPct val="100000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600" b="1" dirty="0"/>
              <a:t>Ricercatori e tecnologi</a:t>
            </a:r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400" b="1" dirty="0"/>
              <a:t>Nunzio </a:t>
            </a:r>
            <a:r>
              <a:rPr sz="1400" b="1" dirty="0" err="1"/>
              <a:t>Randazz</a:t>
            </a:r>
            <a:r>
              <a:rPr lang="it-IT" sz="1400" b="1" dirty="0"/>
              <a:t>o			 	  </a:t>
            </a:r>
            <a:r>
              <a:rPr sz="1400" b="1" dirty="0"/>
              <a:t>50% </a:t>
            </a:r>
            <a:r>
              <a:rPr lang="it-IT" sz="1400" b="1" dirty="0"/>
              <a:t> 	</a:t>
            </a:r>
            <a:r>
              <a:rPr sz="1400" b="1" dirty="0"/>
              <a:t>(</a:t>
            </a:r>
            <a:r>
              <a:rPr sz="1400" b="1" dirty="0" err="1"/>
              <a:t>Dipendente</a:t>
            </a:r>
            <a:r>
              <a:rPr sz="1400" b="1" dirty="0"/>
              <a:t>)</a:t>
            </a:r>
            <a:r>
              <a:rPr lang="it-IT" sz="1400" b="1" dirty="0"/>
              <a:t> </a:t>
            </a:r>
            <a:r>
              <a:rPr lang="it-IT" sz="1400" b="1" dirty="0" err="1"/>
              <a:t>Resp</a:t>
            </a:r>
            <a:r>
              <a:rPr lang="it-IT" sz="1400" b="1" dirty="0"/>
              <a:t>. Locale</a:t>
            </a:r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400" b="1" dirty="0"/>
              <a:t>Emanuele Leonora</a:t>
            </a:r>
            <a:r>
              <a:rPr lang="it-IT" sz="1400" b="1" dirty="0"/>
              <a:t>			  7</a:t>
            </a:r>
            <a:r>
              <a:rPr sz="1400" b="1" dirty="0"/>
              <a:t>0%  </a:t>
            </a:r>
            <a:r>
              <a:rPr lang="it-IT" sz="1400" b="1" dirty="0"/>
              <a:t>	</a:t>
            </a:r>
            <a:r>
              <a:rPr sz="1400" b="1" dirty="0"/>
              <a:t>(</a:t>
            </a:r>
            <a:r>
              <a:rPr sz="1400" b="1" dirty="0" err="1"/>
              <a:t>Dipendente</a:t>
            </a:r>
            <a:r>
              <a:rPr sz="1400" b="1" dirty="0"/>
              <a:t>)</a:t>
            </a:r>
            <a:endParaRPr lang="it-IT" sz="1400" b="1" dirty="0"/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Fabio Longhitano				  90% 		(Dipendente)</a:t>
            </a:r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Riccardo Bruno				  70%		(Dipendente)</a:t>
            </a:r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Sebastiano Aiello			  70%  	(Dipendente)</a:t>
            </a:r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Anna </a:t>
            </a:r>
            <a:r>
              <a:rPr lang="it-IT" sz="1400" b="1" dirty="0" err="1"/>
              <a:t>Sinopoulou</a:t>
            </a:r>
            <a:r>
              <a:rPr lang="it-IT" sz="1400" b="1" dirty="0"/>
              <a:t>				100%		(Borsa di studio stranieri, 2 anni)</a:t>
            </a:r>
          </a:p>
          <a:p>
            <a:pPr marL="557166" lvl="1" indent="-214313">
              <a:buSzPct val="100000"/>
              <a:buFont typeface="Arial"/>
              <a:buChar char="•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 err="1"/>
              <a:t>Iara</a:t>
            </a:r>
            <a:r>
              <a:rPr lang="it-IT" sz="1400" b="1" dirty="0"/>
              <a:t> Tosta e Melo				  10%		(RTD A PNRR KM3NeT4RR)</a:t>
            </a:r>
          </a:p>
          <a:p>
            <a:pPr marL="342853" lvl="1">
              <a:buSzPct val="100000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it-IT" sz="1400" b="1" dirty="0"/>
          </a:p>
          <a:p>
            <a:pPr lvl="1">
              <a:buSzPct val="100000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				</a:t>
            </a:r>
            <a:r>
              <a:rPr lang="it-IT" sz="1600" b="1" dirty="0"/>
              <a:t>	T</a:t>
            </a:r>
            <a:r>
              <a:rPr sz="1600" b="1" dirty="0" err="1"/>
              <a:t>otale</a:t>
            </a:r>
            <a:r>
              <a:rPr sz="1600" b="1" dirty="0"/>
              <a:t> </a:t>
            </a:r>
            <a:r>
              <a:rPr lang="it-IT" sz="1600" b="1" dirty="0"/>
              <a:t>4.6</a:t>
            </a:r>
            <a:r>
              <a:rPr sz="1600" b="1" dirty="0"/>
              <a:t> FTE</a:t>
            </a:r>
          </a:p>
          <a:p>
            <a:pPr>
              <a:buSzPct val="100000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it-IT" sz="1400" b="1" dirty="0"/>
          </a:p>
          <a:p>
            <a:pPr>
              <a:buSzPct val="100000"/>
              <a:defRPr sz="1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600" b="1" dirty="0"/>
              <a:t>Servizi </a:t>
            </a:r>
            <a:endParaRPr sz="1600" b="1" dirty="0"/>
          </a:p>
          <a:p>
            <a:pPr marL="342900" lvl="1">
              <a:buSzPct val="100000"/>
              <a:defRPr sz="14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Servizio Tecnologie avanzate			3.7 m/u</a:t>
            </a:r>
          </a:p>
          <a:p>
            <a:pPr marL="342900" lvl="1">
              <a:buSzPct val="100000"/>
              <a:defRPr sz="14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Servizio Progettazione meccanica		4 m/u</a:t>
            </a:r>
          </a:p>
          <a:p>
            <a:pPr marL="342900" lvl="1">
              <a:buSzPct val="100000"/>
              <a:defRPr sz="14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1400" b="1" dirty="0"/>
              <a:t>Servizio di calcolo e reti				1 m/u	</a:t>
            </a:r>
            <a:r>
              <a:rPr lang="it-IT" sz="1600" b="1" dirty="0"/>
              <a:t>				</a:t>
            </a:r>
            <a:endParaRPr lang="it-IT" sz="1200" b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47AC72C-6400-6242-9A9A-382DB58CCC7D}"/>
              </a:ext>
            </a:extLst>
          </p:cNvPr>
          <p:cNvSpPr/>
          <p:nvPr/>
        </p:nvSpPr>
        <p:spPr>
          <a:xfrm>
            <a:off x="1337586" y="36197"/>
            <a:ext cx="5223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KM3NeT. Anagrafica 2024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A95AC94-5894-9FA8-FC89-D93E5E47BFB2}"/>
              </a:ext>
            </a:extLst>
          </p:cNvPr>
          <p:cNvSpPr/>
          <p:nvPr/>
        </p:nvSpPr>
        <p:spPr>
          <a:xfrm>
            <a:off x="5162719" y="2571750"/>
            <a:ext cx="3690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/>
              <a:t>Principali modifiche rispetto al 2023</a:t>
            </a:r>
            <a:r>
              <a:rPr lang="it-IT" sz="1600" i="1" dirty="0"/>
              <a:t>:</a:t>
            </a:r>
            <a:endParaRPr lang="it-IT" sz="1600" i="1" dirty="0"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Persone e FTE in aumento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Ingresso di Anna </a:t>
            </a:r>
            <a:r>
              <a:rPr lang="it-IT" sz="1600" i="1" dirty="0" err="1"/>
              <a:t>Sinopoulou</a:t>
            </a:r>
            <a:r>
              <a:rPr lang="it-IT" sz="1600" i="1" dirty="0"/>
              <a:t> e </a:t>
            </a:r>
            <a:r>
              <a:rPr lang="it-IT" sz="1600" i="1" dirty="0" err="1"/>
              <a:t>Iara</a:t>
            </a:r>
            <a:r>
              <a:rPr lang="it-IT" sz="1600" i="1" dirty="0"/>
              <a:t> Tosta e Melo dedicate al DATA Analysis </a:t>
            </a:r>
            <a:endParaRPr lang="it-IT" sz="1400" i="1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AEB97D5-A922-02C4-6F82-69C83FFF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</p:spTree>
    <p:extLst>
      <p:ext uri="{BB962C8B-B14F-4D97-AF65-F5344CB8AC3E}">
        <p14:creationId xmlns:p14="http://schemas.microsoft.com/office/powerpoint/2010/main" val="91190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1876D26-D448-F749-8CD5-60A00FD3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4AE67A8-B101-AF43-89B7-81BD29F2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22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56DB278-398A-B146-B329-CF15D37ECDF7}"/>
              </a:ext>
            </a:extLst>
          </p:cNvPr>
          <p:cNvSpPr/>
          <p:nvPr/>
        </p:nvSpPr>
        <p:spPr>
          <a:xfrm>
            <a:off x="1354828" y="39643"/>
            <a:ext cx="3656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Richieste economiche 2024 KM3NeT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24E781-C68F-EE45-AA4F-CBFB871FD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pic>
        <p:nvPicPr>
          <p:cNvPr id="8" name="Immagine 7" descr="Immagine che contiene testo, schermata, ricevuta&#10;&#10;Descrizione generata automaticamente">
            <a:extLst>
              <a:ext uri="{FF2B5EF4-FFF2-40B4-BE49-F238E27FC236}">
                <a16:creationId xmlns:a16="http://schemas.microsoft.com/office/drawing/2014/main" id="{CC4FE53B-3B18-8BCF-75F5-3399D5F34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572" y="444525"/>
            <a:ext cx="7307718" cy="42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02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9-07-10 alle 10.10.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701" y="1127342"/>
            <a:ext cx="2831928" cy="3536175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23</a:t>
            </a:fld>
            <a:endParaRPr lang="it-IT"/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813097" y="498188"/>
            <a:ext cx="72446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charset="0"/>
                <a:ea typeface="ＭＳ Ｐゴシック" charset="0"/>
              </a:defRPr>
            </a:lvl9pPr>
          </a:lstStyle>
          <a:p>
            <a:r>
              <a:rPr lang="it-IT" sz="1350" b="1" dirty="0">
                <a:latin typeface="Arial" charset="0"/>
                <a:cs typeface="Arial" charset="0"/>
              </a:rPr>
              <a:t>Esperimento a LNGS in </a:t>
            </a:r>
            <a:r>
              <a:rPr lang="it-IT" sz="1350" b="1" dirty="0" err="1">
                <a:latin typeface="Arial" charset="0"/>
                <a:cs typeface="Arial" charset="0"/>
              </a:rPr>
              <a:t>LAr</a:t>
            </a:r>
            <a:r>
              <a:rPr lang="it-IT" sz="1350" b="1" dirty="0">
                <a:latin typeface="Arial" charset="0"/>
                <a:cs typeface="Arial" charset="0"/>
              </a:rPr>
              <a:t> per la ricerca diretta di materia oscura in forma di WIMPS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296915" y="70495"/>
            <a:ext cx="5049773" cy="346234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DARK SIDE 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447F9CA-F782-0044-B37B-4A8F733F52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23" y="883100"/>
            <a:ext cx="2550856" cy="82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C130685-CD14-8D4A-8418-AC2A2BF2A313}"/>
              </a:ext>
            </a:extLst>
          </p:cNvPr>
          <p:cNvSpPr/>
          <p:nvPr/>
        </p:nvSpPr>
        <p:spPr>
          <a:xfrm>
            <a:off x="75714" y="1733597"/>
            <a:ext cx="65910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u="sng" dirty="0" err="1"/>
              <a:t>Main</a:t>
            </a:r>
            <a:r>
              <a:rPr lang="it-IT" sz="1600" b="1" u="sng" dirty="0"/>
              <a:t> </a:t>
            </a:r>
            <a:r>
              <a:rPr lang="it-IT" sz="1600" b="1" u="sng" dirty="0" err="1"/>
              <a:t>ReD</a:t>
            </a:r>
            <a:r>
              <a:rPr lang="it-IT" sz="1600" b="1" u="sng" dirty="0"/>
              <a:t> </a:t>
            </a:r>
            <a:r>
              <a:rPr lang="it-IT" sz="1600" b="1" u="sng" dirty="0" err="1"/>
              <a:t>project</a:t>
            </a:r>
            <a:r>
              <a:rPr lang="it-IT" sz="1600" b="1" u="sng" dirty="0"/>
              <a:t> </a:t>
            </a:r>
            <a:r>
              <a:rPr lang="it-IT" sz="1600" b="1" u="sng" dirty="0" err="1"/>
              <a:t>goals</a:t>
            </a:r>
            <a:r>
              <a:rPr lang="it-IT" sz="1600" b="1" u="sng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400" b="1" dirty="0" err="1"/>
              <a:t>demonstrate</a:t>
            </a:r>
            <a:r>
              <a:rPr lang="it-IT" sz="1400" b="1" dirty="0"/>
              <a:t> </a:t>
            </a:r>
            <a:r>
              <a:rPr lang="it-IT" sz="1400" b="1" dirty="0" err="1"/>
              <a:t>that</a:t>
            </a:r>
            <a:r>
              <a:rPr lang="it-IT" sz="1400" b="1" dirty="0"/>
              <a:t> a </a:t>
            </a:r>
            <a:r>
              <a:rPr lang="it-IT" sz="1400" b="1" dirty="0" err="1"/>
              <a:t>dual</a:t>
            </a:r>
            <a:r>
              <a:rPr lang="it-IT" sz="1400" b="1" dirty="0"/>
              <a:t> </a:t>
            </a:r>
            <a:r>
              <a:rPr lang="it-IT" sz="1400" b="1" dirty="0" err="1"/>
              <a:t>phase</a:t>
            </a:r>
            <a:r>
              <a:rPr lang="it-IT" sz="1400" b="1" dirty="0"/>
              <a:t> </a:t>
            </a:r>
            <a:r>
              <a:rPr lang="it-IT" sz="1400" b="1" dirty="0" err="1"/>
              <a:t>LAr</a:t>
            </a:r>
            <a:r>
              <a:rPr lang="it-IT" sz="1400" b="1" dirty="0"/>
              <a:t> TPC </a:t>
            </a:r>
            <a:r>
              <a:rPr lang="it-IT" sz="1400" b="1" dirty="0" err="1"/>
              <a:t>has</a:t>
            </a:r>
            <a:r>
              <a:rPr lang="it-IT" sz="1400" b="1" dirty="0"/>
              <a:t> </a:t>
            </a:r>
            <a:r>
              <a:rPr lang="it-IT" sz="1400" b="1" dirty="0" err="1"/>
              <a:t>sensitivity</a:t>
            </a:r>
            <a:r>
              <a:rPr lang="it-IT" sz="1400" b="1" dirty="0"/>
              <a:t> to the </a:t>
            </a:r>
            <a:r>
              <a:rPr lang="it-IT" sz="1400" b="1" dirty="0" err="1"/>
              <a:t>direction</a:t>
            </a:r>
            <a:r>
              <a:rPr lang="it-IT" sz="1400" b="1" dirty="0"/>
              <a:t> of </a:t>
            </a:r>
            <a:r>
              <a:rPr lang="it-IT" sz="1400" b="1" dirty="0" err="1"/>
              <a:t>Ar</a:t>
            </a:r>
            <a:r>
              <a:rPr lang="it-IT" sz="1400" b="1" dirty="0"/>
              <a:t> </a:t>
            </a:r>
            <a:r>
              <a:rPr lang="it-IT" sz="1400" b="1" dirty="0" err="1"/>
              <a:t>recoil</a:t>
            </a:r>
            <a:r>
              <a:rPr lang="it-IT" sz="1400" b="1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400" b="1" dirty="0" err="1"/>
              <a:t>characterize</a:t>
            </a:r>
            <a:r>
              <a:rPr lang="it-IT" sz="1400" b="1" dirty="0"/>
              <a:t> the </a:t>
            </a:r>
            <a:r>
              <a:rPr lang="it-IT" sz="1400" b="1" dirty="0" err="1"/>
              <a:t>response</a:t>
            </a:r>
            <a:r>
              <a:rPr lang="it-IT" sz="1400" b="1" dirty="0"/>
              <a:t> of the </a:t>
            </a:r>
            <a:r>
              <a:rPr lang="it-IT" sz="1400" b="1" dirty="0" err="1"/>
              <a:t>LAr</a:t>
            </a:r>
            <a:r>
              <a:rPr lang="it-IT" sz="1400" b="1" dirty="0"/>
              <a:t> TPC to </a:t>
            </a:r>
            <a:r>
              <a:rPr lang="it-IT" sz="1400" b="1" dirty="0" err="1"/>
              <a:t>very</a:t>
            </a:r>
            <a:r>
              <a:rPr lang="it-IT" sz="1400" b="1" dirty="0"/>
              <a:t> </a:t>
            </a:r>
            <a:r>
              <a:rPr lang="it-IT" sz="1400" b="1" dirty="0" err="1"/>
              <a:t>low-energy</a:t>
            </a:r>
            <a:r>
              <a:rPr lang="it-IT" sz="1400" b="1" dirty="0"/>
              <a:t> </a:t>
            </a:r>
            <a:r>
              <a:rPr lang="it-IT" sz="1400" b="1" dirty="0" err="1"/>
              <a:t>recoils</a:t>
            </a:r>
            <a:r>
              <a:rPr lang="it-IT" sz="1400" b="1" dirty="0"/>
              <a:t> (&lt; </a:t>
            </a:r>
            <a:r>
              <a:rPr lang="it-IT" sz="1400" b="1" dirty="0" err="1"/>
              <a:t>few</a:t>
            </a:r>
            <a:r>
              <a:rPr lang="it-IT" sz="1400" b="1" dirty="0"/>
              <a:t> </a:t>
            </a:r>
            <a:r>
              <a:rPr lang="it-IT" sz="1400" b="1" dirty="0" err="1"/>
              <a:t>keV</a:t>
            </a:r>
            <a:r>
              <a:rPr lang="it-IT" sz="1400" b="1" dirty="0"/>
              <a:t>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E23705E-8B84-BC48-9C99-7A0154245C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8299" y="2518155"/>
            <a:ext cx="2934911" cy="22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792B4D1-EFC9-314B-8FF6-07C8AD7711BD}"/>
              </a:ext>
            </a:extLst>
          </p:cNvPr>
          <p:cNvSpPr/>
          <p:nvPr/>
        </p:nvSpPr>
        <p:spPr>
          <a:xfrm>
            <a:off x="2948299" y="937797"/>
            <a:ext cx="492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In INFN Catania le </a:t>
            </a:r>
            <a:r>
              <a:rPr lang="en-US" sz="1400" b="1" dirty="0" err="1"/>
              <a:t>attività</a:t>
            </a:r>
            <a:r>
              <a:rPr lang="en-US" sz="1400" b="1" dirty="0"/>
              <a:t> </a:t>
            </a:r>
            <a:r>
              <a:rPr lang="en-US" sz="1400" b="1" dirty="0" err="1"/>
              <a:t>sono</a:t>
            </a:r>
            <a:r>
              <a:rPr lang="en-US" sz="1400" b="1" dirty="0"/>
              <a:t> legate a RED (Catania-LNS INFN)</a:t>
            </a:r>
          </a:p>
          <a:p>
            <a:pPr algn="just"/>
            <a:r>
              <a:rPr lang="en-US" sz="1400" b="1" dirty="0"/>
              <a:t>The </a:t>
            </a:r>
            <a:r>
              <a:rPr lang="en-US" sz="1400" b="1" dirty="0" err="1"/>
              <a:t>ReD</a:t>
            </a:r>
            <a:r>
              <a:rPr lang="en-US" sz="1400" b="1" dirty="0"/>
              <a:t> TPC is a miniaturized version of the </a:t>
            </a:r>
            <a:r>
              <a:rPr lang="en-US" sz="1400" b="1" dirty="0" err="1"/>
              <a:t>DarkSide</a:t>
            </a:r>
            <a:r>
              <a:rPr lang="en-US" sz="1400" b="1" dirty="0"/>
              <a:t> TPC</a:t>
            </a:r>
          </a:p>
        </p:txBody>
      </p:sp>
      <p:pic>
        <p:nvPicPr>
          <p:cNvPr id="19" name="Immagine 18" descr="Schermata 2019-07-09 alle 23.00.31.png">
            <a:extLst>
              <a:ext uri="{FF2B5EF4-FFF2-40B4-BE49-F238E27FC236}">
                <a16:creationId xmlns:a16="http://schemas.microsoft.com/office/drawing/2014/main" id="{2F0AB58F-2A8F-0A4F-9672-04519089C6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22" y="2623692"/>
            <a:ext cx="2459357" cy="19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2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6" y="457452"/>
            <a:ext cx="899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E’ </a:t>
            </a:r>
            <a:r>
              <a:rPr lang="en-US" sz="1600" b="1" dirty="0" err="1"/>
              <a:t>stato</a:t>
            </a:r>
            <a:r>
              <a:rPr lang="en-US" sz="1600" b="1" dirty="0"/>
              <a:t> </a:t>
            </a:r>
            <a:r>
              <a:rPr lang="en-US" sz="1600" b="1" dirty="0" err="1"/>
              <a:t>realizzato</a:t>
            </a:r>
            <a:r>
              <a:rPr lang="en-US" sz="1600" b="1" dirty="0"/>
              <a:t> un </a:t>
            </a:r>
            <a:r>
              <a:rPr lang="en-US" sz="1600" b="1" dirty="0" err="1"/>
              <a:t>laboratorio</a:t>
            </a:r>
            <a:r>
              <a:rPr lang="en-US" sz="1600" b="1" dirty="0"/>
              <a:t> in INFN Catania per </a:t>
            </a:r>
            <a:r>
              <a:rPr lang="en-US" sz="1600" b="1" dirty="0" err="1"/>
              <a:t>eseguire</a:t>
            </a:r>
            <a:r>
              <a:rPr lang="en-US" sz="1600" b="1" dirty="0"/>
              <a:t> le </a:t>
            </a:r>
            <a:r>
              <a:rPr lang="en-US" sz="1600" b="1" dirty="0" err="1"/>
              <a:t>misure</a:t>
            </a:r>
            <a:r>
              <a:rPr lang="en-US" sz="1600" b="1" dirty="0"/>
              <a:t> di </a:t>
            </a:r>
            <a:r>
              <a:rPr lang="en-US" sz="1600" b="1" dirty="0" err="1"/>
              <a:t>rinculo</a:t>
            </a:r>
            <a:r>
              <a:rPr lang="en-US" sz="1600" b="1" dirty="0"/>
              <a:t> </a:t>
            </a:r>
            <a:r>
              <a:rPr lang="en-US" sz="1600" b="1" dirty="0" err="1"/>
              <a:t>nucleare</a:t>
            </a:r>
            <a:r>
              <a:rPr lang="en-US" sz="1600" b="1" dirty="0"/>
              <a:t> </a:t>
            </a:r>
            <a:r>
              <a:rPr lang="en-US" sz="1600" b="1" dirty="0" err="1"/>
              <a:t>indotto</a:t>
            </a:r>
            <a:r>
              <a:rPr lang="en-US" sz="1600" b="1" dirty="0"/>
              <a:t> da </a:t>
            </a:r>
            <a:r>
              <a:rPr lang="en-US" sz="1600" b="1" dirty="0" err="1"/>
              <a:t>neutroni</a:t>
            </a:r>
            <a:r>
              <a:rPr lang="en-US" sz="1600" b="1" dirty="0"/>
              <a:t>, </a:t>
            </a:r>
            <a:r>
              <a:rPr lang="en-US" sz="1600" b="1" dirty="0" err="1"/>
              <a:t>utilizzando</a:t>
            </a:r>
            <a:r>
              <a:rPr lang="en-US" sz="1600" b="1" dirty="0"/>
              <a:t> una </a:t>
            </a:r>
            <a:r>
              <a:rPr lang="en-US" sz="1600" b="1" dirty="0" err="1"/>
              <a:t>sorgente</a:t>
            </a:r>
            <a:r>
              <a:rPr lang="en-US" sz="1600" b="1" dirty="0"/>
              <a:t> di </a:t>
            </a:r>
            <a:r>
              <a:rPr lang="en-US" sz="1600" b="1" baseline="30000" dirty="0"/>
              <a:t>252</a:t>
            </a:r>
            <a:r>
              <a:rPr lang="en-US" sz="1600" b="1" dirty="0"/>
              <a:t>Cf.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52E0E38-92CF-DE42-9BDA-B5E48204B4E0}"/>
              </a:ext>
            </a:extLst>
          </p:cNvPr>
          <p:cNvSpPr/>
          <p:nvPr/>
        </p:nvSpPr>
        <p:spPr>
          <a:xfrm>
            <a:off x="1243447" y="47532"/>
            <a:ext cx="6873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DARK side </a:t>
            </a:r>
            <a:r>
              <a:rPr lang="it-IT" b="1" dirty="0" err="1">
                <a:solidFill>
                  <a:schemeClr val="bg1"/>
                </a:solidFill>
              </a:rPr>
              <a:t>activities</a:t>
            </a:r>
            <a:r>
              <a:rPr lang="it-IT" b="1" dirty="0">
                <a:solidFill>
                  <a:schemeClr val="bg1"/>
                </a:solidFill>
              </a:rPr>
              <a:t> in Catania: </a:t>
            </a:r>
            <a:r>
              <a:rPr lang="it-IT" b="1" dirty="0" err="1">
                <a:solidFill>
                  <a:schemeClr val="bg1"/>
                </a:solidFill>
              </a:rPr>
              <a:t>preparation</a:t>
            </a:r>
            <a:r>
              <a:rPr lang="it-IT" b="1" dirty="0">
                <a:solidFill>
                  <a:schemeClr val="bg1"/>
                </a:solidFill>
              </a:rPr>
              <a:t> for the </a:t>
            </a:r>
            <a:r>
              <a:rPr lang="it-IT" b="1" baseline="30000" dirty="0">
                <a:solidFill>
                  <a:schemeClr val="bg1"/>
                </a:solidFill>
              </a:rPr>
              <a:t>252</a:t>
            </a:r>
            <a:r>
              <a:rPr lang="it-IT" b="1" dirty="0">
                <a:solidFill>
                  <a:schemeClr val="bg1"/>
                </a:solidFill>
              </a:rPr>
              <a:t>Cf </a:t>
            </a:r>
            <a:r>
              <a:rPr lang="it-IT" b="1" dirty="0" err="1">
                <a:solidFill>
                  <a:schemeClr val="bg1"/>
                </a:solidFill>
              </a:rPr>
              <a:t>measurement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D6CA7B-7311-97AB-A236-ABD25ED4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68F5675-834A-D861-1309-708AC8AC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3BF06B8-31CF-BE27-7E74-DDA70A94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24</a:t>
            </a:fld>
            <a:endParaRPr lang="it-IT"/>
          </a:p>
        </p:txBody>
      </p:sp>
      <p:pic>
        <p:nvPicPr>
          <p:cNvPr id="6" name="Immagine 5" descr="Immagine che contiene vestiti, macchina, ingegneria, Laboratorio&#10;&#10;Descrizione generata automaticamente">
            <a:extLst>
              <a:ext uri="{FF2B5EF4-FFF2-40B4-BE49-F238E27FC236}">
                <a16:creationId xmlns:a16="http://schemas.microsoft.com/office/drawing/2014/main" id="{01EEB5BD-9B68-5B65-09C8-4E13E170C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" y="1164336"/>
            <a:ext cx="3245456" cy="3554313"/>
          </a:xfrm>
          <a:prstGeom prst="rect">
            <a:avLst/>
          </a:prstGeom>
        </p:spPr>
      </p:pic>
      <p:pic>
        <p:nvPicPr>
          <p:cNvPr id="12" name="Immagine 11" descr="Immagine che contiene macchina, ingegneria, Impianto elettrico, interno&#10;&#10;Descrizione generata automaticamente">
            <a:extLst>
              <a:ext uri="{FF2B5EF4-FFF2-40B4-BE49-F238E27FC236}">
                <a16:creationId xmlns:a16="http://schemas.microsoft.com/office/drawing/2014/main" id="{0085029C-386D-CDC8-B289-8C695C4A2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826" y="1154340"/>
            <a:ext cx="3009661" cy="3554313"/>
          </a:xfrm>
          <a:prstGeom prst="rect">
            <a:avLst/>
          </a:prstGeom>
        </p:spPr>
      </p:pic>
      <p:pic>
        <p:nvPicPr>
          <p:cNvPr id="14" name="Picture 4" descr="IMG-20220309-WA0005.jpg">
            <a:extLst>
              <a:ext uri="{FF2B5EF4-FFF2-40B4-BE49-F238E27FC236}">
                <a16:creationId xmlns:a16="http://schemas.microsoft.com/office/drawing/2014/main" id="{7B7BD753-4CBA-7A79-111E-BC9D5D59E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196" y="1164336"/>
            <a:ext cx="2263845" cy="236386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100B639-0558-DD8A-E26A-373C5969DD81}"/>
              </a:ext>
            </a:extLst>
          </p:cNvPr>
          <p:cNvSpPr txBox="1"/>
          <p:nvPr/>
        </p:nvSpPr>
        <p:spPr>
          <a:xfrm>
            <a:off x="7139407" y="887336"/>
            <a:ext cx="10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System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6860724-A3B5-F54A-7580-1050A7ECC4A0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684504" y="1164335"/>
            <a:ext cx="567709" cy="10809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74FB1F-2754-BABC-1D9C-690F3B2F94ED}"/>
              </a:ext>
            </a:extLst>
          </p:cNvPr>
          <p:cNvSpPr txBox="1"/>
          <p:nvPr/>
        </p:nvSpPr>
        <p:spPr>
          <a:xfrm>
            <a:off x="6342362" y="3696611"/>
            <a:ext cx="2684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Contributo tecnico di </a:t>
            </a:r>
            <a:r>
              <a:rPr lang="it-IT" sz="1200" dirty="0"/>
              <a:t>	</a:t>
            </a:r>
            <a:r>
              <a:rPr lang="it-IT" sz="1200" dirty="0" err="1"/>
              <a:t>N.Guardone</a:t>
            </a:r>
            <a:endParaRPr lang="it-IT" sz="1200" dirty="0"/>
          </a:p>
          <a:p>
            <a:r>
              <a:rPr lang="it-IT" sz="1200" dirty="0"/>
              <a:t>			N. Giudice</a:t>
            </a:r>
          </a:p>
          <a:p>
            <a:r>
              <a:rPr lang="it-IT" sz="1200" dirty="0"/>
              <a:t>			</a:t>
            </a:r>
            <a:r>
              <a:rPr lang="it-IT" sz="1200" dirty="0" err="1"/>
              <a:t>A.Rapicavoli</a:t>
            </a:r>
            <a:endParaRPr lang="it-IT" sz="1200" dirty="0"/>
          </a:p>
          <a:p>
            <a:r>
              <a:rPr lang="it-IT" sz="1200" dirty="0"/>
              <a:t>			</a:t>
            </a:r>
            <a:r>
              <a:rPr lang="it-IT" sz="1200" dirty="0" err="1"/>
              <a:t>M.Salemi</a:t>
            </a:r>
            <a:endParaRPr lang="it-IT" sz="1200" dirty="0"/>
          </a:p>
          <a:p>
            <a:r>
              <a:rPr lang="it-IT" sz="1200" dirty="0"/>
              <a:t>			</a:t>
            </a:r>
            <a:r>
              <a:rPr lang="it-IT" sz="1200" dirty="0" err="1"/>
              <a:t>F</a:t>
            </a:r>
            <a:r>
              <a:rPr lang="it-IT" sz="1200" dirty="0"/>
              <a:t>. Conti</a:t>
            </a:r>
          </a:p>
        </p:txBody>
      </p:sp>
    </p:spTree>
    <p:extLst>
      <p:ext uri="{BB962C8B-B14F-4D97-AF65-F5344CB8AC3E}">
        <p14:creationId xmlns:p14="http://schemas.microsoft.com/office/powerpoint/2010/main" val="4134989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17713" y="539723"/>
            <a:ext cx="6858000" cy="3827680"/>
          </a:xfrm>
        </p:spPr>
        <p:txBody>
          <a:bodyPr rtlCol="0">
            <a:no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Sebastiano Albergo			60%	PO (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Responsabile</a:t>
            </a: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 locale)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Alessia 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Tricomi</a:t>
            </a: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				10%	PO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Noemi Pino					100%	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Dottoranda</a:t>
            </a: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UniCT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/>
                <a:cs typeface="Times New Roman"/>
              </a:rPr>
              <a:t>Sebastiana Puglia			80%	RTDA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endParaRPr lang="en-GB" sz="16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sto MT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sto MT" charset="0"/>
              </a:rPr>
              <a:t>									</a:t>
            </a:r>
            <a:r>
              <a:rPr lang="en-GB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sto MT" charset="0"/>
              </a:rPr>
              <a:t>Totale</a:t>
            </a:r>
            <a:r>
              <a:rPr lang="en-GB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sto MT" charset="0"/>
              </a:rPr>
              <a:t> FTE = 2.5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1600" b="1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         </a:t>
            </a:r>
            <a:endParaRPr lang="en-GB" sz="1800" dirty="0">
              <a:effectLst>
                <a:outerShdw blurRad="38100" dist="38100" dir="2700000" algn="tl">
                  <a:srgbClr val="212121"/>
                </a:outerShdw>
              </a:effectLst>
              <a:latin typeface="Calisto MT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1800" b="1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Servizi</a:t>
            </a:r>
            <a:endParaRPr lang="en-GB" sz="1800" b="1" dirty="0">
              <a:effectLst>
                <a:outerShdw blurRad="38100" dist="38100" dir="2700000" algn="tl">
                  <a:srgbClr val="212121"/>
                </a:outerShdw>
              </a:effectLst>
              <a:latin typeface="Calisto MT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1800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Tecnologie</a:t>
            </a:r>
            <a:r>
              <a:rPr lang="en-GB" sz="1800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 </a:t>
            </a:r>
            <a:r>
              <a:rPr lang="en-GB" sz="1800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avanzate</a:t>
            </a:r>
            <a:r>
              <a:rPr lang="en-GB" sz="1800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					1 m/u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1800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Elettronica</a:t>
            </a:r>
            <a:r>
              <a:rPr lang="en-GB" sz="1800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							1 m/u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GB" sz="1800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Officina</a:t>
            </a:r>
            <a:r>
              <a:rPr lang="en-GB" sz="1800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 e </a:t>
            </a:r>
            <a:r>
              <a:rPr lang="en-GB" sz="1800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Progett</a:t>
            </a:r>
            <a:r>
              <a:rPr lang="en-GB" sz="1800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. </a:t>
            </a:r>
            <a:r>
              <a:rPr lang="en-GB" sz="1800" dirty="0" err="1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Meccanica</a:t>
            </a:r>
            <a:r>
              <a:rPr lang="en-GB" sz="1800" dirty="0"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</a:rPr>
              <a:t>		1 m/u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sz="1800" b="1" dirty="0">
              <a:effectLst>
                <a:outerShdw blurRad="38100" dist="38100" dir="2700000" algn="tl">
                  <a:srgbClr val="212121"/>
                </a:outerShdw>
              </a:effectLst>
              <a:latin typeface="Calisto MT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93FD09E-12A2-744E-9730-001F95CCDC8C}"/>
              </a:ext>
            </a:extLst>
          </p:cNvPr>
          <p:cNvSpPr/>
          <p:nvPr/>
        </p:nvSpPr>
        <p:spPr>
          <a:xfrm>
            <a:off x="1367442" y="16892"/>
            <a:ext cx="3021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212121"/>
                  </a:outerShdw>
                </a:effectLst>
                <a:ea typeface="ＭＳ Ｐゴシック" pitchFamily="34" charset="-128"/>
              </a:rPr>
              <a:t>DARKSIDE Anagrafica 2024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B34343C-6777-1043-BA54-9DBCBA3367D7}"/>
              </a:ext>
            </a:extLst>
          </p:cNvPr>
          <p:cNvSpPr/>
          <p:nvPr/>
        </p:nvSpPr>
        <p:spPr>
          <a:xfrm>
            <a:off x="5194871" y="3210369"/>
            <a:ext cx="3282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/>
              <a:t>Principali modifiche rispetto al 2023</a:t>
            </a:r>
            <a:r>
              <a:rPr lang="it-IT" sz="1600" i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FTE in aumento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i="1" dirty="0"/>
              <a:t>Ingresso Sebastiana Puglia RTD 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976ED0-2714-BD25-2922-BC117988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DD5C6D-7994-F20A-0B73-B10912F7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E4255E-3318-0461-8ED3-9D3B9EBD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</p:spTree>
    <p:extLst>
      <p:ext uri="{BB962C8B-B14F-4D97-AF65-F5344CB8AC3E}">
        <p14:creationId xmlns:p14="http://schemas.microsoft.com/office/powerpoint/2010/main" val="2014483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5">
            <a:extLst>
              <a:ext uri="{FF2B5EF4-FFF2-40B4-BE49-F238E27FC236}">
                <a16:creationId xmlns:a16="http://schemas.microsoft.com/office/drawing/2014/main" id="{6C785C1B-342C-4756-B6E8-869F8E06E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499064"/>
              </p:ext>
            </p:extLst>
          </p:nvPr>
        </p:nvGraphicFramePr>
        <p:xfrm>
          <a:off x="175038" y="2819203"/>
          <a:ext cx="6757743" cy="1736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15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9">
                <a:tc>
                  <a:txBody>
                    <a:bodyPr/>
                    <a:lstStyle/>
                    <a:p>
                      <a:r>
                        <a:rPr lang="it-IT" sz="1600" b="1" dirty="0"/>
                        <a:t>Consumo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err="1"/>
                        <a:t>Metabolismo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laboratorio</a:t>
                      </a:r>
                      <a:endParaRPr lang="it-I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600" baseline="0" dirty="0"/>
                        <a:t>2.0 k€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423">
                <a:tc>
                  <a:txBody>
                    <a:bodyPr/>
                    <a:lstStyle/>
                    <a:p>
                      <a:r>
                        <a:rPr lang="it-IT" sz="1600" b="1" dirty="0"/>
                        <a:t>Missioni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600" baseline="0" dirty="0"/>
                        <a:t>Meeting di collaborazione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600" baseline="0" dirty="0"/>
                        <a:t>Partecipazione a test </a:t>
                      </a:r>
                      <a:r>
                        <a:rPr lang="it-IT" sz="1600" baseline="0" dirty="0" err="1"/>
                        <a:t>beam</a:t>
                      </a:r>
                      <a:r>
                        <a:rPr lang="it-IT" sz="1600" baseline="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1.5 k€</a:t>
                      </a:r>
                    </a:p>
                    <a:p>
                      <a:r>
                        <a:rPr lang="it-IT" sz="1600" dirty="0"/>
                        <a:t>3.0</a:t>
                      </a:r>
                    </a:p>
                    <a:p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5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714" y="677930"/>
            <a:ext cx="8992572" cy="2106234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attività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sperimentale</a:t>
            </a:r>
            <a:r>
              <a:rPr lang="en-US" dirty="0">
                <a:latin typeface="Calibri" charset="0"/>
              </a:rPr>
              <a:t>  RED  @ DFA </a:t>
            </a:r>
            <a:r>
              <a:rPr lang="en-US" dirty="0" err="1">
                <a:latin typeface="Calibri" charset="0"/>
              </a:rPr>
              <a:t>finisce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nel</a:t>
            </a:r>
            <a:r>
              <a:rPr lang="en-US" dirty="0">
                <a:latin typeface="Calibri" charset="0"/>
              </a:rPr>
              <a:t> 2023</a:t>
            </a: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implementazione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analisi</a:t>
            </a:r>
            <a:r>
              <a:rPr lang="en-US" dirty="0">
                <a:latin typeface="Calibri" charset="0"/>
              </a:rPr>
              <a:t> Machine Learning </a:t>
            </a:r>
            <a:r>
              <a:rPr lang="en-US" dirty="0" err="1">
                <a:latin typeface="Calibri" charset="0"/>
              </a:rPr>
              <a:t>ReD</a:t>
            </a:r>
            <a:r>
              <a:rPr lang="en-US" dirty="0">
                <a:latin typeface="Calibri" charset="0"/>
              </a:rPr>
              <a:t> &amp; DS-50</a:t>
            </a: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attività</a:t>
            </a:r>
            <a:r>
              <a:rPr lang="en-US" dirty="0">
                <a:latin typeface="Calibri" charset="0"/>
              </a:rPr>
              <a:t> in Dark-side PROTO (0.2 Ton)e test beam al CERN</a:t>
            </a:r>
          </a:p>
          <a:p>
            <a:pPr eaLnBrk="1" hangingPunct="1">
              <a:defRPr/>
            </a:pPr>
            <a:r>
              <a:rPr lang="en-US" dirty="0">
                <a:latin typeface="Calibri" charset="0"/>
              </a:rPr>
              <a:t>RED+ PRIN 2022: </a:t>
            </a:r>
            <a:r>
              <a:rPr lang="en-US" sz="2300" dirty="0">
                <a:latin typeface="Calibri" charset="0"/>
              </a:rPr>
              <a:t>a low-energy </a:t>
            </a:r>
            <a:r>
              <a:rPr lang="en-US" sz="2300" dirty="0" err="1">
                <a:latin typeface="Calibri" charset="0"/>
              </a:rPr>
              <a:t>characterizatioon</a:t>
            </a:r>
            <a:r>
              <a:rPr lang="en-US" sz="2300" dirty="0">
                <a:latin typeface="Calibri" charset="0"/>
              </a:rPr>
              <a:t> for low-mass Dark Matter searches with Argon</a:t>
            </a: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endParaRPr lang="en-US" b="1" dirty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r>
              <a:rPr lang="en-US" b="1" dirty="0">
                <a:latin typeface="Calibri" charset="0"/>
              </a:rPr>
              <a:t>RICHIESTE </a:t>
            </a:r>
            <a:r>
              <a:rPr lang="en-US" b="1" dirty="0" err="1">
                <a:latin typeface="Calibri" charset="0"/>
              </a:rPr>
              <a:t>economiche</a:t>
            </a:r>
            <a:r>
              <a:rPr lang="en-US" b="1" dirty="0">
                <a:latin typeface="Calibri" charset="0"/>
              </a:rPr>
              <a:t> 2024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959DB0B-D1EC-324E-7B43-4344127755BA}"/>
              </a:ext>
            </a:extLst>
          </p:cNvPr>
          <p:cNvSpPr/>
          <p:nvPr/>
        </p:nvSpPr>
        <p:spPr>
          <a:xfrm>
            <a:off x="1317589" y="14192"/>
            <a:ext cx="5615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Attività previste per il 2024 e richieste economiche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3C0DAD4-A2EE-4D9E-2F43-A6A34EE32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DAEA2B-E726-FFEA-9795-773F76A0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AADAE4-902A-716D-38A0-18C70370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776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832502" y="4012"/>
            <a:ext cx="20026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ICARUS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788045-6D22-1146-A51D-E17DAAE0212A}"/>
              </a:ext>
            </a:extLst>
          </p:cNvPr>
          <p:cNvSpPr/>
          <p:nvPr/>
        </p:nvSpPr>
        <p:spPr>
          <a:xfrm>
            <a:off x="33123" y="1907908"/>
            <a:ext cx="41277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ICARUS T600 @</a:t>
            </a:r>
            <a:r>
              <a:rPr lang="en-US" sz="1400" b="1" dirty="0" err="1"/>
              <a:t>FermiLab</a:t>
            </a:r>
            <a:r>
              <a:rPr lang="en-US" sz="1400" b="1" dirty="0"/>
              <a:t> since 2017: </a:t>
            </a:r>
          </a:p>
          <a:p>
            <a:r>
              <a:rPr lang="en-US" sz="1400" dirty="0"/>
              <a:t>camera a </a:t>
            </a:r>
            <a:r>
              <a:rPr lang="en-US" sz="1400" dirty="0" err="1"/>
              <a:t>proiezione</a:t>
            </a:r>
            <a:r>
              <a:rPr lang="en-US" sz="1400" dirty="0"/>
              <a:t> </a:t>
            </a:r>
            <a:r>
              <a:rPr lang="en-US" sz="1400" dirty="0" err="1"/>
              <a:t>temporale</a:t>
            </a:r>
            <a:r>
              <a:rPr lang="en-US" sz="1400" dirty="0"/>
              <a:t> </a:t>
            </a:r>
            <a:r>
              <a:rPr lang="it-IT" sz="1400" dirty="0"/>
              <a:t>di 760 tons di Argon liquido. </a:t>
            </a:r>
          </a:p>
          <a:p>
            <a:r>
              <a:rPr lang="it-IT" sz="1400" dirty="0"/>
              <a:t>2 moduli: 19.6 x 3.6 x 3.9 m</a:t>
            </a:r>
            <a:r>
              <a:rPr lang="it-IT" sz="1400" baseline="30000" dirty="0"/>
              <a:t>3 </a:t>
            </a:r>
          </a:p>
          <a:p>
            <a:r>
              <a:rPr lang="it-IT" sz="1400" dirty="0"/>
              <a:t>Alta risoluzione spaziale e calorimetrica</a:t>
            </a:r>
            <a:r>
              <a:rPr lang="it-IT" sz="1400" b="1" dirty="0"/>
              <a:t>. </a:t>
            </a:r>
            <a:endParaRPr lang="en-US" sz="1400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77E81C3-E727-5944-908C-2D206662D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8" y="3236259"/>
            <a:ext cx="4146665" cy="1416777"/>
          </a:xfrm>
          <a:prstGeom prst="rect">
            <a:avLst/>
          </a:prstGeom>
        </p:spPr>
      </p:pic>
      <p:pic>
        <p:nvPicPr>
          <p:cNvPr id="6" name="Segnaposto contenuto 9" descr="Screen Shot 2019-07-07 at 22.37.29.png">
            <a:extLst>
              <a:ext uri="{FF2B5EF4-FFF2-40B4-BE49-F238E27FC236}">
                <a16:creationId xmlns:a16="http://schemas.microsoft.com/office/drawing/2014/main" id="{6F913D6C-E0D2-CB6F-92F6-DB187E4E48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570" y="1700988"/>
            <a:ext cx="5025745" cy="302487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1B836E-608C-535D-77DE-91C957CDC114}"/>
              </a:ext>
            </a:extLst>
          </p:cNvPr>
          <p:cNvSpPr txBox="1"/>
          <p:nvPr/>
        </p:nvSpPr>
        <p:spPr>
          <a:xfrm>
            <a:off x="170355" y="456370"/>
            <a:ext cx="54387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SBN (Short Baseline Neutrino) </a:t>
            </a:r>
            <a:r>
              <a:rPr lang="it-IT" sz="16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experiment</a:t>
            </a:r>
            <a:r>
              <a:rPr lang="it-IT" sz="1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@ Fermilab</a:t>
            </a:r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57880-C8BA-5C39-E55B-A920E29F72C1}"/>
              </a:ext>
            </a:extLst>
          </p:cNvPr>
          <p:cNvSpPr txBox="1"/>
          <p:nvPr/>
        </p:nvSpPr>
        <p:spPr>
          <a:xfrm>
            <a:off x="33123" y="84170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/>
              <a:t>3 Liquid Argon Time </a:t>
            </a:r>
            <a:r>
              <a:rPr lang="it-IT" sz="1600" b="1" dirty="0" err="1"/>
              <a:t>Projection</a:t>
            </a:r>
            <a:r>
              <a:rPr lang="it-IT" sz="1600" b="1" dirty="0"/>
              <a:t> Chamber detectors </a:t>
            </a:r>
            <a:r>
              <a:rPr lang="it-IT" sz="1600" b="1" dirty="0" err="1"/>
              <a:t>located</a:t>
            </a:r>
            <a:r>
              <a:rPr lang="it-IT" sz="1600" b="1" dirty="0"/>
              <a:t> on-</a:t>
            </a:r>
            <a:r>
              <a:rPr lang="it-IT" sz="1600" b="1" dirty="0" err="1"/>
              <a:t>axis</a:t>
            </a:r>
            <a:r>
              <a:rPr lang="it-IT" sz="1600" b="1" dirty="0"/>
              <a:t> in the Booster Neutrino </a:t>
            </a:r>
            <a:r>
              <a:rPr lang="it-IT" sz="1600" b="1" dirty="0" err="1"/>
              <a:t>Beam</a:t>
            </a:r>
            <a:r>
              <a:rPr lang="it-IT" sz="1600" b="1" dirty="0"/>
              <a:t> (BNB)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 err="1"/>
              <a:t>Searching</a:t>
            </a:r>
            <a:r>
              <a:rPr lang="it-IT" sz="1600" b="1" dirty="0"/>
              <a:t> for sterile neutrino </a:t>
            </a:r>
            <a:r>
              <a:rPr lang="it-IT" sz="1600" b="1" dirty="0" err="1"/>
              <a:t>states</a:t>
            </a:r>
            <a:r>
              <a:rPr lang="it-IT" sz="1600" b="1" dirty="0"/>
              <a:t> </a:t>
            </a:r>
            <a:r>
              <a:rPr lang="it-IT" sz="1600" b="1" dirty="0" err="1"/>
              <a:t>mediating</a:t>
            </a:r>
            <a:r>
              <a:rPr lang="it-IT" sz="1600" b="1" dirty="0"/>
              <a:t> short-baseline </a:t>
            </a:r>
            <a:r>
              <a:rPr lang="it-IT" sz="1600" b="1" dirty="0" err="1"/>
              <a:t>oscillations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22910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7587B4C-3FCD-3E6A-DD45-9C933B37D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54D5BA-4292-7B02-29D2-76A9FF94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E7A12A-536C-193E-EEF8-5C4864E1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28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F51311-1E45-12A3-9EDD-88848EFBF0CA}"/>
              </a:ext>
            </a:extLst>
          </p:cNvPr>
          <p:cNvSpPr txBox="1"/>
          <p:nvPr/>
        </p:nvSpPr>
        <p:spPr>
          <a:xfrm>
            <a:off x="135924" y="590875"/>
            <a:ext cx="6702064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effectLst/>
              </a:rPr>
              <a:t>PMT/hardware</a:t>
            </a:r>
          </a:p>
          <a:p>
            <a:r>
              <a:rPr lang="it-IT" sz="1600" dirty="0">
                <a:effectLst/>
              </a:rPr>
              <a:t>Misura di stabilità del Guadagno dei PMT a bassa temperature, calibrazione in tempo e guadagno dei PMT, manutenzione del sistema, PMT </a:t>
            </a:r>
            <a:r>
              <a:rPr lang="it-IT" sz="1600" dirty="0" err="1">
                <a:effectLst/>
              </a:rPr>
              <a:t>expert</a:t>
            </a:r>
            <a:r>
              <a:rPr lang="it-IT" sz="1600" dirty="0">
                <a:effectLst/>
              </a:rPr>
              <a:t> shifts</a:t>
            </a:r>
          </a:p>
          <a:p>
            <a:r>
              <a:rPr lang="it-IT" sz="1200" i="1" dirty="0">
                <a:effectLst/>
              </a:rPr>
              <a:t>A. Di Mattia, </a:t>
            </a:r>
            <a:r>
              <a:rPr lang="it-IT" sz="1200" i="1" dirty="0" err="1">
                <a:effectLst/>
              </a:rPr>
              <a:t>R</a:t>
            </a:r>
            <a:r>
              <a:rPr lang="it-IT" sz="1200" i="1" dirty="0">
                <a:effectLst/>
              </a:rPr>
              <a:t>. Persiani, </a:t>
            </a:r>
            <a:r>
              <a:rPr lang="it-IT" sz="1200" i="1" dirty="0" err="1">
                <a:effectLst/>
              </a:rPr>
              <a:t>F</a:t>
            </a:r>
            <a:r>
              <a:rPr lang="it-IT" sz="1200" i="1" dirty="0">
                <a:effectLst/>
              </a:rPr>
              <a:t>. Librizzi, A. Grimaldi, D. </a:t>
            </a:r>
            <a:r>
              <a:rPr lang="it-IT" sz="1200" i="1" dirty="0" err="1">
                <a:effectLst/>
              </a:rPr>
              <a:t>Sciliberto</a:t>
            </a:r>
            <a:r>
              <a:rPr lang="it-IT" sz="1200" i="1" dirty="0">
                <a:effectLst/>
              </a:rPr>
              <a:t>, G. Sacca</a:t>
            </a:r>
            <a:r>
              <a:rPr lang="it-IT" dirty="0">
                <a:effectLst/>
              </a:rPr>
              <a:t>̀ </a:t>
            </a:r>
          </a:p>
          <a:p>
            <a:endParaRPr lang="it-IT" dirty="0">
              <a:effectLst/>
            </a:endParaRPr>
          </a:p>
          <a:p>
            <a:r>
              <a:rPr lang="it-IT" b="1" dirty="0">
                <a:effectLst/>
              </a:rPr>
              <a:t>Data Analysis</a:t>
            </a:r>
          </a:p>
          <a:p>
            <a:r>
              <a:rPr lang="it-IT" sz="1600" dirty="0">
                <a:effectLst/>
              </a:rPr>
              <a:t>- PMT optical </a:t>
            </a:r>
            <a:r>
              <a:rPr lang="it-IT" sz="1600" dirty="0" err="1">
                <a:effectLst/>
              </a:rPr>
              <a:t>reconstruction</a:t>
            </a:r>
            <a:endParaRPr lang="it-IT" sz="1600" dirty="0">
              <a:effectLst/>
            </a:endParaRPr>
          </a:p>
          <a:p>
            <a:r>
              <a:rPr lang="it-IT" sz="1600" dirty="0">
                <a:effectLst/>
              </a:rPr>
              <a:t>- </a:t>
            </a:r>
            <a:r>
              <a:rPr lang="it-IT" sz="1600" dirty="0" err="1">
                <a:effectLst/>
              </a:rPr>
              <a:t>LArTPC</a:t>
            </a:r>
            <a:r>
              <a:rPr lang="it-IT" sz="1600" dirty="0">
                <a:effectLst/>
              </a:rPr>
              <a:t> event </a:t>
            </a:r>
            <a:r>
              <a:rPr lang="it-IT" sz="1600" dirty="0" err="1">
                <a:effectLst/>
              </a:rPr>
              <a:t>reconstruction</a:t>
            </a:r>
            <a:endParaRPr lang="it-IT" sz="1600" dirty="0">
              <a:effectLst/>
            </a:endParaRPr>
          </a:p>
          <a:p>
            <a:r>
              <a:rPr lang="it-IT" sz="1600" dirty="0">
                <a:effectLst/>
              </a:rPr>
              <a:t>- Event scanning</a:t>
            </a:r>
          </a:p>
          <a:p>
            <a:r>
              <a:rPr lang="it-IT" sz="1200" i="1" dirty="0">
                <a:effectLst/>
              </a:rPr>
              <a:t>C. Petta, V. Brio, C. </a:t>
            </a:r>
            <a:r>
              <a:rPr lang="it-IT" sz="1200" i="1" dirty="0"/>
              <a:t>Saia</a:t>
            </a:r>
          </a:p>
          <a:p>
            <a:endParaRPr lang="it-IT" sz="1200" i="1" dirty="0">
              <a:effectLst/>
            </a:endParaRPr>
          </a:p>
          <a:p>
            <a:r>
              <a:rPr lang="it-IT" b="1" dirty="0">
                <a:effectLst/>
              </a:rPr>
              <a:t>ICARUS Remote Shifts</a:t>
            </a:r>
          </a:p>
          <a:p>
            <a:r>
              <a:rPr lang="it-IT" sz="1600" dirty="0"/>
              <a:t>Two </a:t>
            </a:r>
            <a:r>
              <a:rPr lang="it-IT" sz="1600" dirty="0" err="1"/>
              <a:t>dedicated</a:t>
            </a:r>
            <a:r>
              <a:rPr lang="it-IT" sz="1600" dirty="0"/>
              <a:t> servers in DFA </a:t>
            </a:r>
            <a:r>
              <a:rPr lang="it-IT" sz="1600" dirty="0" err="1"/>
              <a:t>allow</a:t>
            </a:r>
            <a:r>
              <a:rPr lang="it-IT" sz="1600" dirty="0"/>
              <a:t> </a:t>
            </a:r>
          </a:p>
          <a:p>
            <a:r>
              <a:rPr lang="it-IT" sz="1600" dirty="0"/>
              <a:t>remote access to Fermilab workstations</a:t>
            </a:r>
          </a:p>
          <a:p>
            <a:r>
              <a:rPr lang="it-IT" sz="1200" i="1" dirty="0"/>
              <a:t>Servizio CCR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CB1C056-FC16-ABBC-C9D2-4D887694ED5B}"/>
              </a:ext>
            </a:extLst>
          </p:cNvPr>
          <p:cNvSpPr/>
          <p:nvPr/>
        </p:nvSpPr>
        <p:spPr>
          <a:xfrm>
            <a:off x="1337585" y="36197"/>
            <a:ext cx="6681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ICARUS_CT attività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4EF5A5B-D014-5CDF-A9CA-58CE06F745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085" y="3138618"/>
            <a:ext cx="2273167" cy="15935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7D10B5-8E4F-87FE-25B7-C55F2BB65D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32" y="1756880"/>
            <a:ext cx="2185607" cy="29510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27AB0A6-DB59-01B9-04BC-E4DA226F2C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002" y="1514376"/>
            <a:ext cx="2273167" cy="1533066"/>
          </a:xfrm>
          <a:prstGeom prst="rect">
            <a:avLst/>
          </a:prstGeom>
        </p:spPr>
      </p:pic>
      <p:pic>
        <p:nvPicPr>
          <p:cNvPr id="8" name="Immagine 7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4077DF9F-1F04-1A34-7DDA-94D71D54A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581" y="485725"/>
            <a:ext cx="1891658" cy="11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26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49456"/>
              </p:ext>
            </p:extLst>
          </p:nvPr>
        </p:nvGraphicFramePr>
        <p:xfrm>
          <a:off x="82094" y="657283"/>
          <a:ext cx="5059249" cy="3230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398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FTE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155">
                <a:tc>
                  <a:txBody>
                    <a:bodyPr/>
                    <a:lstStyle/>
                    <a:p>
                      <a:r>
                        <a:rPr lang="it-IT" sz="1400" u="sng" dirty="0"/>
                        <a:t>PETTA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u="sng" dirty="0"/>
                        <a:t>Catia M. A.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PA. </a:t>
                      </a:r>
                      <a:r>
                        <a:rPr lang="it-IT" sz="1400" b="1" baseline="0" dirty="0" err="1"/>
                        <a:t>Respons</a:t>
                      </a:r>
                      <a:r>
                        <a:rPr lang="it-IT" sz="1400" b="1" baseline="0" dirty="0"/>
                        <a:t>. </a:t>
                      </a:r>
                      <a:r>
                        <a:rPr lang="it-IT" sz="1400" b="1" baseline="0" dirty="0" err="1"/>
                        <a:t>Loc</a:t>
                      </a:r>
                      <a:r>
                        <a:rPr lang="it-IT" sz="1400" b="1" baseline="0" dirty="0"/>
                        <a:t>.</a:t>
                      </a:r>
                      <a:endParaRPr lang="it-IT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0.80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93">
                <a:tc>
                  <a:txBody>
                    <a:bodyPr/>
                    <a:lstStyle/>
                    <a:p>
                      <a:r>
                        <a:rPr lang="it-IT" sz="1400" dirty="0"/>
                        <a:t>Bellini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Vincenzo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PO – affiliato INFN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93">
                <a:tc>
                  <a:txBody>
                    <a:bodyPr/>
                    <a:lstStyle/>
                    <a:p>
                      <a:r>
                        <a:rPr lang="it-IT" sz="1400" dirty="0"/>
                        <a:t>Brio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Vanessa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Assegno Ric.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1922986"/>
                  </a:ext>
                </a:extLst>
              </a:tr>
              <a:tr h="329693">
                <a:tc>
                  <a:txBody>
                    <a:bodyPr/>
                    <a:lstStyle/>
                    <a:p>
                      <a:r>
                        <a:rPr lang="it-IT" sz="1400" dirty="0"/>
                        <a:t>Russo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Marco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1500392"/>
                  </a:ext>
                </a:extLst>
              </a:tr>
              <a:tr h="329693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342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3 people </a:t>
                      </a:r>
                      <a:r>
                        <a:rPr lang="mr-IN" sz="1400" b="1" dirty="0">
                          <a:solidFill>
                            <a:srgbClr val="FF0000"/>
                          </a:solidFill>
                        </a:rPr>
                        <a:t>–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 2.0 FTE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140">
                <a:tc>
                  <a:txBody>
                    <a:bodyPr/>
                    <a:lstStyle/>
                    <a:p>
                      <a:r>
                        <a:rPr lang="it-IT" sz="1400" b="1" dirty="0"/>
                        <a:t>Servizi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140">
                <a:tc>
                  <a:txBody>
                    <a:bodyPr/>
                    <a:lstStyle/>
                    <a:p>
                      <a:r>
                        <a:rPr lang="it-IT" sz="1400" dirty="0"/>
                        <a:t>Tecnologie Avanzate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 m/u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140">
                <a:tc>
                  <a:txBody>
                    <a:bodyPr/>
                    <a:lstStyle/>
                    <a:p>
                      <a:r>
                        <a:rPr lang="it-IT" sz="1400" dirty="0"/>
                        <a:t>Calcolo e reti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 m/u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5298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74406782"/>
                  </a:ext>
                </a:extLst>
              </a:tr>
            </a:tbl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emanuele.leonora@ct.infn.it</a:t>
            </a:r>
            <a:endParaRPr lang="en-US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979C83C-2993-354B-B093-80507FA2C8EC}"/>
              </a:ext>
            </a:extLst>
          </p:cNvPr>
          <p:cNvSpPr/>
          <p:nvPr/>
        </p:nvSpPr>
        <p:spPr>
          <a:xfrm>
            <a:off x="1325229" y="33853"/>
            <a:ext cx="253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Anagrafica 2024 ICARUS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27824EA-EBC5-194F-B16B-26CD69059E90}"/>
              </a:ext>
            </a:extLst>
          </p:cNvPr>
          <p:cNvSpPr/>
          <p:nvPr/>
        </p:nvSpPr>
        <p:spPr>
          <a:xfrm>
            <a:off x="5348191" y="681994"/>
            <a:ext cx="36912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/>
              <a:t>Principali modifiche rispetto al 2023</a:t>
            </a:r>
            <a:r>
              <a:rPr lang="it-IT" sz="1400" i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Conclusione dottorato di Aref </a:t>
            </a:r>
            <a:r>
              <a:rPr lang="it-IT" sz="1400" i="1" dirty="0" err="1"/>
              <a:t>Eshkevar</a:t>
            </a:r>
            <a:r>
              <a:rPr lang="it-IT" sz="1400" i="1" dirty="0"/>
              <a:t> ad ottobre 2022.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Da Giugno 2023 Vanessa Brio assegno di ricerca</a:t>
            </a:r>
          </a:p>
          <a:p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Uscita % Rino Persiani TD INFN PNRR</a:t>
            </a:r>
          </a:p>
          <a:p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Sigla che era in DTZ nel 2023 (&lt;1.5 FTE)</a:t>
            </a:r>
          </a:p>
          <a:p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b="1" i="1" dirty="0"/>
              <a:t>Sigla che passa da adesso in CSN1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854AA6E-720E-5B9B-105A-393DCCB3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4FE73E-8D98-F882-C9F9-38F13B8FC2A1}"/>
              </a:ext>
            </a:extLst>
          </p:cNvPr>
          <p:cNvSpPr txBox="1"/>
          <p:nvPr/>
        </p:nvSpPr>
        <p:spPr>
          <a:xfrm>
            <a:off x="1825268" y="3950025"/>
            <a:ext cx="536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Grazie a C. Petta, Prof. Bellini, e tutta la sigla ICARUS per il lavoro di questi anni insieme in Gruppo 2</a:t>
            </a:r>
          </a:p>
        </p:txBody>
      </p:sp>
    </p:spTree>
    <p:extLst>
      <p:ext uri="{BB962C8B-B14F-4D97-AF65-F5344CB8AC3E}">
        <p14:creationId xmlns:p14="http://schemas.microsoft.com/office/powerpoint/2010/main" val="178489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A30693-E60C-9F03-D608-B6D5ED71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1F4A3F-8813-2D6E-14E6-9AAC0F91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94221E-884F-259C-09BE-914A906C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145CCA-D890-B086-519E-E02CF5CA4BC6}"/>
              </a:ext>
            </a:extLst>
          </p:cNvPr>
          <p:cNvSpPr txBox="1"/>
          <p:nvPr/>
        </p:nvSpPr>
        <p:spPr>
          <a:xfrm>
            <a:off x="857755" y="44781"/>
            <a:ext cx="713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Riunione di Commissione 2 di settembre a Catania e Portopalo</a:t>
            </a:r>
          </a:p>
        </p:txBody>
      </p:sp>
      <p:pic>
        <p:nvPicPr>
          <p:cNvPr id="7" name="Immagine 6" descr="Immagine che contiene testo, software, Parallelo, linea&#10;&#10;Descrizione generata automaticamente">
            <a:extLst>
              <a:ext uri="{FF2B5EF4-FFF2-40B4-BE49-F238E27FC236}">
                <a16:creationId xmlns:a16="http://schemas.microsoft.com/office/drawing/2014/main" id="{F734775A-DDB0-59E4-2B75-13D472D7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11" y="501616"/>
            <a:ext cx="7772400" cy="42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7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BF87D6-BA53-591C-854B-482AE2211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C528AF-4D33-FE76-2C56-0F35E970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3DDA69-951E-0BF3-DDEF-A0E4B04F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30</a:t>
            </a:fld>
            <a:endParaRPr lang="it-IT"/>
          </a:p>
        </p:txBody>
      </p:sp>
      <p:pic>
        <p:nvPicPr>
          <p:cNvPr id="7" name="Immagine 6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2AF3F885-2E9B-4A20-7895-2EE493EA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4" y="537784"/>
            <a:ext cx="7772400" cy="363628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E8A70B4-2E2C-D115-F92C-74513A5DF632}"/>
              </a:ext>
            </a:extLst>
          </p:cNvPr>
          <p:cNvSpPr/>
          <p:nvPr/>
        </p:nvSpPr>
        <p:spPr>
          <a:xfrm>
            <a:off x="1325229" y="33853"/>
            <a:ext cx="4715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ICARUS richieste economiche 2024 </a:t>
            </a:r>
          </a:p>
        </p:txBody>
      </p:sp>
    </p:spTree>
    <p:extLst>
      <p:ext uri="{BB962C8B-B14F-4D97-AF65-F5344CB8AC3E}">
        <p14:creationId xmlns:p14="http://schemas.microsoft.com/office/powerpoint/2010/main" val="4268079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31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266546" y="18288"/>
            <a:ext cx="6138306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JUNO : Jiangmen Underground Neutrino Observatory </a:t>
            </a:r>
          </a:p>
        </p:txBody>
      </p:sp>
      <p:pic>
        <p:nvPicPr>
          <p:cNvPr id="7" name="Immagine 6" descr="Schermata 2019-07-09 alle 19.44.0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72" y="902413"/>
            <a:ext cx="5577428" cy="275621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5456" y="3775079"/>
            <a:ext cx="8493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Multi-purpose experiment :</a:t>
            </a:r>
          </a:p>
          <a:p>
            <a:r>
              <a:rPr lang="en-US" sz="1600" b="1" dirty="0"/>
              <a:t>- reactor neutrino </a:t>
            </a:r>
            <a:r>
              <a:rPr lang="en-US" sz="1600" dirty="0"/>
              <a:t>: </a:t>
            </a:r>
            <a:r>
              <a:rPr lang="en-US" sz="1600" b="1" dirty="0"/>
              <a:t>Mass Hierarchy sensitivity, </a:t>
            </a:r>
            <a:r>
              <a:rPr lang="en-US" sz="1600" dirty="0"/>
              <a:t>&lt; 1% precision on the oscillation parameters</a:t>
            </a:r>
          </a:p>
          <a:p>
            <a:r>
              <a:rPr lang="en-US" sz="1600" b="1" dirty="0"/>
              <a:t>- ``non-reactor’’ neutrino </a:t>
            </a:r>
            <a:r>
              <a:rPr lang="en-US" sz="1600" dirty="0"/>
              <a:t>: A vast physic program (supernova physics, geo-neutrinos, solar </a:t>
            </a:r>
            <a:r>
              <a:rPr lang="en-US" sz="1600" dirty="0" err="1"/>
              <a:t>ν</a:t>
            </a:r>
            <a:r>
              <a:rPr lang="en-US" sz="1600" dirty="0"/>
              <a:t>, ...)</a:t>
            </a:r>
            <a:endParaRPr lang="it-IT" sz="1400" dirty="0"/>
          </a:p>
        </p:txBody>
      </p:sp>
      <p:sp>
        <p:nvSpPr>
          <p:cNvPr id="8" name="Rettangolo 7"/>
          <p:cNvSpPr/>
          <p:nvPr/>
        </p:nvSpPr>
        <p:spPr>
          <a:xfrm>
            <a:off x="153372" y="487208"/>
            <a:ext cx="7956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/>
              <a:t>Unprecedent</a:t>
            </a:r>
            <a:r>
              <a:rPr lang="it-IT" sz="1600" b="1" dirty="0"/>
              <a:t> large (20kTon LS) and high </a:t>
            </a:r>
            <a:r>
              <a:rPr lang="it-IT" sz="1600" b="1" dirty="0" err="1"/>
              <a:t>precision</a:t>
            </a:r>
            <a:r>
              <a:rPr lang="it-IT" sz="1600" b="1" dirty="0"/>
              <a:t> </a:t>
            </a:r>
            <a:r>
              <a:rPr lang="it-IT" sz="1600" b="1" dirty="0" err="1"/>
              <a:t>calorimetry</a:t>
            </a:r>
            <a:r>
              <a:rPr lang="it-IT" sz="1600" b="1" dirty="0"/>
              <a:t> </a:t>
            </a:r>
            <a:r>
              <a:rPr lang="it-IT" sz="1600" b="1" dirty="0" err="1"/>
              <a:t>liquid</a:t>
            </a:r>
            <a:r>
              <a:rPr lang="it-IT" sz="1600" b="1" dirty="0"/>
              <a:t> </a:t>
            </a:r>
            <a:r>
              <a:rPr lang="it-IT" sz="1600" b="1" dirty="0" err="1"/>
              <a:t>scintillator</a:t>
            </a:r>
            <a:r>
              <a:rPr lang="it-IT" sz="1600" b="1" dirty="0"/>
              <a:t> detector</a:t>
            </a:r>
          </a:p>
        </p:txBody>
      </p:sp>
      <p:pic>
        <p:nvPicPr>
          <p:cNvPr id="9" name="Immagine 8" descr="Schermata 2019-07-09 alle 20.08.06.png">
            <a:extLst>
              <a:ext uri="{FF2B5EF4-FFF2-40B4-BE49-F238E27FC236}">
                <a16:creationId xmlns:a16="http://schemas.microsoft.com/office/drawing/2014/main" id="{C4C4FC73-106D-682C-9E8D-FEAF52E43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203" y="899052"/>
            <a:ext cx="5031214" cy="31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53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3B40ED2-7389-C8AA-0842-A7FA9480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FEFB30-3C62-CAD4-52B3-53D1F6B90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B58164-E8DC-8F3C-6C55-650B3892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32</a:t>
            </a:fld>
            <a:endParaRPr lang="it-IT"/>
          </a:p>
        </p:txBody>
      </p:sp>
      <p:pic>
        <p:nvPicPr>
          <p:cNvPr id="10" name="Immagine 9" descr="Immagine che contiene cielo, esterni, nuvoloso, giorno&#10;&#10;Descrizione generata automaticamente">
            <a:extLst>
              <a:ext uri="{FF2B5EF4-FFF2-40B4-BE49-F238E27FC236}">
                <a16:creationId xmlns:a16="http://schemas.microsoft.com/office/drawing/2014/main" id="{1EF246E4-D86C-A460-77E6-FA0B1BB1D3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870" y="533994"/>
            <a:ext cx="2766825" cy="1555443"/>
          </a:xfrm>
          <a:prstGeom prst="rect">
            <a:avLst/>
          </a:prstGeom>
        </p:spPr>
      </p:pic>
      <p:pic>
        <p:nvPicPr>
          <p:cNvPr id="12" name="Immagine 11" descr="Immagine che contiene esterni, albero, cielo, terra&#10;&#10;Descrizione generata automaticamente">
            <a:extLst>
              <a:ext uri="{FF2B5EF4-FFF2-40B4-BE49-F238E27FC236}">
                <a16:creationId xmlns:a16="http://schemas.microsoft.com/office/drawing/2014/main" id="{E4965058-DA1E-E46F-CB5D-4C3BE5FE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29" y="533994"/>
            <a:ext cx="2055660" cy="155926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5748339-0B93-7E4D-F58A-ABDC443D73C4}"/>
              </a:ext>
            </a:extLst>
          </p:cNvPr>
          <p:cNvSpPr txBox="1"/>
          <p:nvPr/>
        </p:nvSpPr>
        <p:spPr>
          <a:xfrm>
            <a:off x="5761530" y="542006"/>
            <a:ext cx="317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GOAL: Detector in RUN in 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FEC72F-F2F1-AE4E-750E-7A5C11480D8D}"/>
              </a:ext>
            </a:extLst>
          </p:cNvPr>
          <p:cNvSpPr txBox="1"/>
          <p:nvPr/>
        </p:nvSpPr>
        <p:spPr>
          <a:xfrm>
            <a:off x="1335554" y="44166"/>
            <a:ext cx="6138306" cy="346234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Stato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attuale</a:t>
            </a:r>
            <a:r>
              <a:rPr lang="en-US" b="1" dirty="0">
                <a:solidFill>
                  <a:schemeClr val="bg1"/>
                </a:solidFill>
              </a:rPr>
              <a:t> di JUNO</a:t>
            </a:r>
          </a:p>
        </p:txBody>
      </p:sp>
      <p:pic>
        <p:nvPicPr>
          <p:cNvPr id="9" name="Immagine 8" descr="Immagine che contiene edificio, cupola, Simmetria, interno&#10;&#10;Descrizione generata automaticamente">
            <a:extLst>
              <a:ext uri="{FF2B5EF4-FFF2-40B4-BE49-F238E27FC236}">
                <a16:creationId xmlns:a16="http://schemas.microsoft.com/office/drawing/2014/main" id="{12656534-D79A-8DA5-EF28-356DE7C74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29" y="2104801"/>
            <a:ext cx="3892154" cy="2596886"/>
          </a:xfrm>
          <a:prstGeom prst="rect">
            <a:avLst/>
          </a:prstGeom>
        </p:spPr>
      </p:pic>
      <p:pic>
        <p:nvPicPr>
          <p:cNvPr id="15" name="Immagine 14" descr="Immagine che contiene arte, statua, schermo&#10;&#10;Descrizione generata automaticamente">
            <a:extLst>
              <a:ext uri="{FF2B5EF4-FFF2-40B4-BE49-F238E27FC236}">
                <a16:creationId xmlns:a16="http://schemas.microsoft.com/office/drawing/2014/main" id="{C06485DB-FD98-A808-E0C0-B040F9D6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45" y="2104801"/>
            <a:ext cx="3911126" cy="25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7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17"/>
          <p:cNvSpPr txBox="1">
            <a:spLocks noGrp="1"/>
          </p:cNvSpPr>
          <p:nvPr>
            <p:ph type="sldNum" idx="12"/>
          </p:nvPr>
        </p:nvSpPr>
        <p:spPr>
          <a:xfrm>
            <a:off x="6384131" y="4854179"/>
            <a:ext cx="1600101" cy="2739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0" tIns="34271" rIns="68560" bIns="34271" rtlCol="0" anchor="ctr" anchorCtr="0">
            <a:noAutofit/>
          </a:bodyPr>
          <a:lstStyle/>
          <a:p>
            <a:pPr>
              <a:buClr>
                <a:srgbClr val="898989"/>
              </a:buClr>
              <a:buSzPts val="1800"/>
            </a:pPr>
            <a:fld id="{00000000-1234-1234-1234-123412341234}" type="slidenum">
              <a:rPr lang="it-IT"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Clr>
                  <a:srgbClr val="898989"/>
                </a:buClr>
                <a:buSzPts val="1800"/>
              </a:pPr>
              <a:t>33</a:t>
            </a:fld>
            <a:endParaRPr sz="1200">
              <a:solidFill>
                <a:srgbClr val="89898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7" name="Google Shape;1237;p2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630" y="1273764"/>
            <a:ext cx="2271339" cy="185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C3D5989-67C8-8F45-A4D4-6B2C83299C8C}"/>
              </a:ext>
            </a:extLst>
          </p:cNvPr>
          <p:cNvSpPr/>
          <p:nvPr/>
        </p:nvSpPr>
        <p:spPr>
          <a:xfrm>
            <a:off x="869636" y="30993"/>
            <a:ext cx="725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Attività in Catania JUNO-Tao (</a:t>
            </a:r>
            <a:r>
              <a:rPr lang="it-IT" sz="2000" b="1" dirty="0" err="1">
                <a:solidFill>
                  <a:schemeClr val="bg1"/>
                </a:solidFill>
              </a:rPr>
              <a:t>Taishan</a:t>
            </a:r>
            <a:r>
              <a:rPr lang="it-IT" sz="2000" b="1" dirty="0">
                <a:solidFill>
                  <a:schemeClr val="bg1"/>
                </a:solidFill>
              </a:rPr>
              <a:t> Antineutrino </a:t>
            </a:r>
            <a:r>
              <a:rPr lang="it-IT" sz="2000" b="1" dirty="0" err="1">
                <a:solidFill>
                  <a:schemeClr val="bg1"/>
                </a:solidFill>
              </a:rPr>
              <a:t>Observatory</a:t>
            </a:r>
            <a:r>
              <a:rPr lang="it-IT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AA36174-3A0A-734B-8169-B023CFD8AEA4}"/>
              </a:ext>
            </a:extLst>
          </p:cNvPr>
          <p:cNvSpPr/>
          <p:nvPr/>
        </p:nvSpPr>
        <p:spPr>
          <a:xfrm>
            <a:off x="40537" y="3087691"/>
            <a:ext cx="439956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TAO layout</a:t>
            </a:r>
            <a:endParaRPr lang="it-IT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/>
              <a:t>Container of LS </a:t>
            </a:r>
            <a:r>
              <a:rPr lang="it-IT" sz="1400" dirty="0" err="1"/>
              <a:t>doped</a:t>
            </a:r>
            <a:r>
              <a:rPr lang="it-IT" sz="1400" dirty="0"/>
              <a:t> in Gd </a:t>
            </a:r>
            <a:r>
              <a:rPr lang="it-IT" sz="1400" dirty="0" err="1"/>
              <a:t>inner</a:t>
            </a:r>
            <a:r>
              <a:rPr lang="it-IT" sz="1400" dirty="0"/>
              <a:t> </a:t>
            </a:r>
            <a:r>
              <a:rPr lang="it-IT" sz="1400" dirty="0" err="1"/>
              <a:t>diameter</a:t>
            </a:r>
            <a:r>
              <a:rPr lang="it-IT" sz="1400" dirty="0"/>
              <a:t>: 1.8 m </a:t>
            </a:r>
          </a:p>
          <a:p>
            <a:endParaRPr lang="it-IT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b="1" dirty="0"/>
              <a:t>10 m</a:t>
            </a:r>
            <a:r>
              <a:rPr lang="it-IT" sz="1400" b="1" baseline="30000" dirty="0"/>
              <a:t>2 </a:t>
            </a:r>
            <a:r>
              <a:rPr lang="it-IT" sz="1400" b="1" dirty="0" err="1"/>
              <a:t>SiPM</a:t>
            </a:r>
            <a:r>
              <a:rPr lang="it-IT" sz="1400" b="1" dirty="0"/>
              <a:t> </a:t>
            </a:r>
            <a:r>
              <a:rPr lang="it-IT" sz="1400" b="1" dirty="0" err="1"/>
              <a:t>sensor</a:t>
            </a:r>
            <a:endParaRPr lang="it-IT" sz="1400" b="1" dirty="0"/>
          </a:p>
          <a:p>
            <a:pPr marL="285750" indent="-285750">
              <a:buFont typeface="Wingdings" pitchFamily="2" charset="2"/>
              <a:buChar char="§"/>
            </a:pPr>
            <a:endParaRPr lang="it-IT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/>
              <a:t>low-T (-50 </a:t>
            </a:r>
            <a:r>
              <a:rPr lang="it-IT" sz="1400" dirty="0" err="1"/>
              <a:t>oC</a:t>
            </a:r>
            <a:r>
              <a:rPr lang="it-IT" sz="1400" dirty="0"/>
              <a:t>) -&gt; low-</a:t>
            </a:r>
            <a:r>
              <a:rPr lang="it-IT" sz="1400" dirty="0" err="1"/>
              <a:t>DarkNoise</a:t>
            </a:r>
            <a:endParaRPr lang="it-IT" sz="1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A70F46B-D764-5143-B272-B13169E1B61D}"/>
              </a:ext>
            </a:extLst>
          </p:cNvPr>
          <p:cNvSpPr/>
          <p:nvPr/>
        </p:nvSpPr>
        <p:spPr>
          <a:xfrm>
            <a:off x="24353" y="476102"/>
            <a:ext cx="5599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TAO </a:t>
            </a:r>
            <a:r>
              <a:rPr lang="it-IT" sz="1600" b="1" dirty="0" err="1"/>
              <a:t>will</a:t>
            </a:r>
            <a:r>
              <a:rPr lang="it-IT" sz="1600" b="1" dirty="0"/>
              <a:t> </a:t>
            </a:r>
            <a:r>
              <a:rPr lang="it-IT" sz="1600" b="1" dirty="0" err="1"/>
              <a:t>measure</a:t>
            </a:r>
            <a:r>
              <a:rPr lang="it-IT" sz="1600" b="1" dirty="0"/>
              <a:t> </a:t>
            </a:r>
            <a:r>
              <a:rPr lang="it-IT" sz="1600" b="1" dirty="0" err="1"/>
              <a:t>reactor</a:t>
            </a:r>
            <a:r>
              <a:rPr lang="it-IT" sz="1600" b="1" dirty="0"/>
              <a:t> energy </a:t>
            </a:r>
            <a:r>
              <a:rPr lang="it-IT" sz="1600" b="1" dirty="0" err="1"/>
              <a:t>spectrum</a:t>
            </a:r>
            <a:r>
              <a:rPr lang="it-IT" sz="1600" b="1" dirty="0"/>
              <a:t> with high </a:t>
            </a:r>
            <a:r>
              <a:rPr lang="it-IT" sz="1600" b="1" dirty="0" err="1"/>
              <a:t>resolution</a:t>
            </a:r>
            <a:endParaRPr lang="it-IT" sz="1600" b="1" dirty="0"/>
          </a:p>
          <a:p>
            <a:r>
              <a:rPr lang="it-IT" sz="1400" dirty="0"/>
              <a:t>- </a:t>
            </a:r>
            <a:r>
              <a:rPr lang="it-IT" sz="1400" dirty="0" err="1"/>
              <a:t>distinguish</a:t>
            </a:r>
            <a:r>
              <a:rPr lang="it-IT" sz="1400" dirty="0"/>
              <a:t> micro-</a:t>
            </a:r>
            <a:r>
              <a:rPr lang="it-IT" sz="1400" dirty="0" err="1"/>
              <a:t>structures</a:t>
            </a:r>
            <a:endParaRPr lang="it-IT" sz="1400" dirty="0"/>
          </a:p>
          <a:p>
            <a:r>
              <a:rPr lang="it-IT" sz="1400" dirty="0">
                <a:effectLst/>
              </a:rPr>
              <a:t>- reduce </a:t>
            </a:r>
            <a:r>
              <a:rPr lang="it-IT" sz="1400" dirty="0" err="1">
                <a:effectLst/>
              </a:rPr>
              <a:t>systematic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er</a:t>
            </a:r>
            <a:r>
              <a:rPr lang="it-IT" sz="1400" dirty="0" err="1"/>
              <a:t>ror</a:t>
            </a:r>
            <a:endParaRPr lang="it-IT" sz="1400" dirty="0">
              <a:effectLst/>
            </a:endParaRPr>
          </a:p>
        </p:txBody>
      </p:sp>
      <p:pic>
        <p:nvPicPr>
          <p:cNvPr id="7" name="Immagine 6" descr="Immagine che contiene interno, muro, scaffale, macchina&#10;&#10;Descrizione generata automaticamente">
            <a:extLst>
              <a:ext uri="{FF2B5EF4-FFF2-40B4-BE49-F238E27FC236}">
                <a16:creationId xmlns:a16="http://schemas.microsoft.com/office/drawing/2014/main" id="{A52D6FE7-71D7-412C-7716-A51B0852B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026" y="456583"/>
            <a:ext cx="3608883" cy="21359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ECFE18-1F42-9B12-F119-32FAD27F70E0}"/>
              </a:ext>
            </a:extLst>
          </p:cNvPr>
          <p:cNvSpPr txBox="1"/>
          <p:nvPr/>
        </p:nvSpPr>
        <p:spPr>
          <a:xfrm>
            <a:off x="4435411" y="2645645"/>
            <a:ext cx="47943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JUNO TAO: stazione test </a:t>
            </a:r>
            <a:r>
              <a:rPr lang="it-IT" sz="1600" b="1" dirty="0" err="1"/>
              <a:t>SiPM</a:t>
            </a:r>
            <a:r>
              <a:rPr lang="it-IT" sz="1600" b="1" dirty="0"/>
              <a:t> in INFN Catania</a:t>
            </a:r>
          </a:p>
          <a:p>
            <a:r>
              <a:rPr lang="it-IT" sz="1400" i="1" dirty="0"/>
              <a:t>G. Andronico, C. </a:t>
            </a:r>
            <a:r>
              <a:rPr lang="it-IT" sz="1400" i="1" dirty="0" err="1"/>
              <a:t>Tuve</a:t>
            </a:r>
            <a:r>
              <a:rPr lang="it-IT" sz="1400" i="1" dirty="0"/>
              <a:t>, C. Lombardo, N. Guardone, G. Sava</a:t>
            </a:r>
          </a:p>
          <a:p>
            <a:r>
              <a:rPr lang="it-IT" sz="1400" dirty="0"/>
              <a:t>- Schede progettate da JINR e realizzate in Armenia</a:t>
            </a:r>
          </a:p>
          <a:p>
            <a:r>
              <a:rPr lang="it-IT" sz="1400" dirty="0"/>
              <a:t>- Digitalizzatore, power supplies, controller (in sede)</a:t>
            </a:r>
          </a:p>
          <a:p>
            <a:r>
              <a:rPr lang="it-IT" sz="1400" dirty="0"/>
              <a:t>- </a:t>
            </a:r>
            <a:r>
              <a:rPr lang="it-IT" sz="1400" dirty="0" err="1"/>
              <a:t>Crate</a:t>
            </a:r>
            <a:r>
              <a:rPr lang="it-IT" sz="1400" dirty="0"/>
              <a:t> VME 64X necessario (ordinato)</a:t>
            </a:r>
          </a:p>
          <a:p>
            <a:r>
              <a:rPr lang="it-IT" sz="1400" dirty="0"/>
              <a:t>- PCB: progettate da JINR, in fase di realizzazione (ordinate)</a:t>
            </a:r>
          </a:p>
          <a:p>
            <a:r>
              <a:rPr lang="it-IT" sz="1400" dirty="0"/>
              <a:t>- LED (cortesia del JINR) e sistema di distribuzione della luce (progettato e realizzato in Italia) (in sede)</a:t>
            </a:r>
          </a:p>
          <a:p>
            <a:r>
              <a:rPr lang="it-IT" sz="1400" dirty="0"/>
              <a:t>- Accordo per l’uso della camera climatica di CMS</a:t>
            </a:r>
          </a:p>
        </p:txBody>
      </p:sp>
    </p:spTree>
    <p:extLst>
      <p:ext uri="{BB962C8B-B14F-4D97-AF65-F5344CB8AC3E}">
        <p14:creationId xmlns:p14="http://schemas.microsoft.com/office/powerpoint/2010/main" val="2895829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90C1EB-0315-5741-B99A-67A8F3AF64B4}"/>
              </a:ext>
            </a:extLst>
          </p:cNvPr>
          <p:cNvSpPr txBox="1"/>
          <p:nvPr/>
        </p:nvSpPr>
        <p:spPr>
          <a:xfrm>
            <a:off x="1305245" y="34416"/>
            <a:ext cx="4907371" cy="346234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JUNO attività e plan 2024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9E7C46-585D-2331-372D-D81F3D335B88}"/>
              </a:ext>
            </a:extLst>
          </p:cNvPr>
          <p:cNvSpPr txBox="1"/>
          <p:nvPr/>
        </p:nvSpPr>
        <p:spPr>
          <a:xfrm>
            <a:off x="211347" y="2343724"/>
            <a:ext cx="87213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2024 Plan:</a:t>
            </a:r>
          </a:p>
          <a:p>
            <a:r>
              <a:rPr lang="it-IT" b="1" dirty="0" err="1"/>
              <a:t>SiPM</a:t>
            </a:r>
            <a:r>
              <a:rPr lang="it-IT" b="1" dirty="0"/>
              <a:t>: </a:t>
            </a:r>
            <a:r>
              <a:rPr lang="it-IT" dirty="0"/>
              <a:t>Entro la prima metà del 2024 completare I test dei </a:t>
            </a:r>
            <a:r>
              <a:rPr lang="it-IT" dirty="0" err="1"/>
              <a:t>SiPM</a:t>
            </a:r>
            <a:endParaRPr lang="it-IT" dirty="0"/>
          </a:p>
          <a:p>
            <a:r>
              <a:rPr lang="it-IT" b="1" dirty="0"/>
              <a:t>Offline computing: </a:t>
            </a:r>
            <a:r>
              <a:rPr lang="it-IT" dirty="0"/>
              <a:t>studio e potenziamento del codice</a:t>
            </a:r>
          </a:p>
          <a:p>
            <a:r>
              <a:rPr lang="it-IT" b="1" dirty="0"/>
              <a:t>Studio di neutrini da Supernovae: </a:t>
            </a:r>
            <a:r>
              <a:rPr lang="it-IT" dirty="0"/>
              <a:t>Collaborazione europea (Italia – Francia – Polonia) su uno specifico modello di supernova</a:t>
            </a:r>
          </a:p>
          <a:p>
            <a:r>
              <a:rPr lang="it-IT" dirty="0"/>
              <a:t>	- studiare il segnale che potrebbe generare su JUNO</a:t>
            </a:r>
          </a:p>
          <a:p>
            <a:pPr lvl="1"/>
            <a:r>
              <a:rPr lang="it-IT" dirty="0"/>
              <a:t>- simulare la risposta di JUNO e il segnale generato per definire l’analisi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51F8A0-5B23-A408-6BC4-62C82CE64536}"/>
              </a:ext>
            </a:extLst>
          </p:cNvPr>
          <p:cNvSpPr txBox="1"/>
          <p:nvPr/>
        </p:nvSpPr>
        <p:spPr>
          <a:xfrm>
            <a:off x="148805" y="623523"/>
            <a:ext cx="86544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Attività a Catania:</a:t>
            </a:r>
          </a:p>
          <a:p>
            <a:r>
              <a:rPr lang="it-IT" b="1" dirty="0"/>
              <a:t>- JUNO TAO: </a:t>
            </a:r>
            <a:r>
              <a:rPr lang="it-IT" dirty="0"/>
              <a:t>stazione test </a:t>
            </a:r>
            <a:r>
              <a:rPr lang="it-IT" dirty="0" err="1"/>
              <a:t>SiPM</a:t>
            </a:r>
            <a:r>
              <a:rPr lang="it-IT" dirty="0"/>
              <a:t> </a:t>
            </a:r>
            <a:r>
              <a:rPr lang="it-IT" sz="1400" i="1" dirty="0"/>
              <a:t>(G. Andronico, C. </a:t>
            </a:r>
            <a:r>
              <a:rPr lang="it-IT" sz="1400" i="1" dirty="0" err="1"/>
              <a:t>Tuve</a:t>
            </a:r>
            <a:r>
              <a:rPr lang="it-IT" sz="1400" i="1" dirty="0"/>
              <a:t>, C. Lombardo, N. Guardone, G. Sava)</a:t>
            </a:r>
          </a:p>
          <a:p>
            <a:r>
              <a:rPr lang="it-IT" b="1" dirty="0"/>
              <a:t>- Studio di neutrini da Supernovae </a:t>
            </a:r>
            <a:r>
              <a:rPr lang="it-IT" sz="1400" i="1" dirty="0"/>
              <a:t>(G. Verde, C. Lombardo)</a:t>
            </a:r>
          </a:p>
          <a:p>
            <a:r>
              <a:rPr lang="it-IT" b="1" dirty="0"/>
              <a:t>- Offline computing: </a:t>
            </a:r>
            <a:r>
              <a:rPr lang="it-IT" dirty="0"/>
              <a:t>coordinamento JUNO DCI  </a:t>
            </a:r>
            <a:r>
              <a:rPr lang="it-IT" sz="1400" i="1" dirty="0"/>
              <a:t>(G. Andronico, </a:t>
            </a:r>
            <a:r>
              <a:rPr lang="it-IT" sz="1400" i="1" dirty="0" err="1"/>
              <a:t>R</a:t>
            </a:r>
            <a:r>
              <a:rPr lang="it-IT" sz="1400" i="1" dirty="0"/>
              <a:t>. Bruno)</a:t>
            </a:r>
            <a:endParaRPr lang="it-IT" i="1" dirty="0"/>
          </a:p>
          <a:p>
            <a:r>
              <a:rPr lang="it-IT" b="1" dirty="0"/>
              <a:t>- Offline computing: </a:t>
            </a:r>
            <a:r>
              <a:rPr lang="it-IT" dirty="0"/>
              <a:t>studio potenziamento del codice </a:t>
            </a:r>
            <a:r>
              <a:rPr lang="it-IT" sz="1400" i="1" dirty="0"/>
              <a:t>(G. Andronico)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144701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33"/>
          <p:cNvSpPr/>
          <p:nvPr/>
        </p:nvSpPr>
        <p:spPr>
          <a:xfrm>
            <a:off x="1331180" y="-8055"/>
            <a:ext cx="6171976" cy="52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22158">
              <a:buClr>
                <a:srgbClr val="000000"/>
              </a:buClr>
            </a:pPr>
            <a:r>
              <a:rPr lang="it-IT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JUNO Anagrafica 2024</a:t>
            </a:r>
            <a:endParaRPr b="1"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634330B-C6B3-9C4F-8C24-8347B0022A03}"/>
              </a:ext>
            </a:extLst>
          </p:cNvPr>
          <p:cNvSpPr/>
          <p:nvPr/>
        </p:nvSpPr>
        <p:spPr>
          <a:xfrm>
            <a:off x="5629765" y="3109063"/>
            <a:ext cx="32209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/>
              <a:t>Principali modifiche rispetto al 2023</a:t>
            </a:r>
            <a:r>
              <a:rPr lang="it-IT" sz="1400" i="1" dirty="0"/>
              <a:t>:</a:t>
            </a:r>
            <a:endParaRPr lang="it-IT" sz="1400" i="1" dirty="0"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/>
              <a:t>FTE poco variati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6117E5A-C0A6-BD47-1C19-EB016AD2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0A324F-957D-067C-0470-2001665B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35</a:t>
            </a:fld>
            <a:endParaRPr lang="it-IT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AEDCF7B-DB0D-926A-0E10-2DEE51208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880672"/>
              </p:ext>
            </p:extLst>
          </p:nvPr>
        </p:nvGraphicFramePr>
        <p:xfrm>
          <a:off x="103469" y="488792"/>
          <a:ext cx="6336949" cy="2431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336">
                  <a:extLst>
                    <a:ext uri="{9D8B030D-6E8A-4147-A177-3AD203B41FA5}">
                      <a16:colId xmlns:a16="http://schemas.microsoft.com/office/drawing/2014/main" val="3357328123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5009625"/>
                    </a:ext>
                  </a:extLst>
                </a:gridCol>
                <a:gridCol w="1508166">
                  <a:extLst>
                    <a:ext uri="{9D8B030D-6E8A-4147-A177-3AD203B41FA5}">
                      <a16:colId xmlns:a16="http://schemas.microsoft.com/office/drawing/2014/main" val="932676577"/>
                    </a:ext>
                  </a:extLst>
                </a:gridCol>
                <a:gridCol w="700644">
                  <a:extLst>
                    <a:ext uri="{9D8B030D-6E8A-4147-A177-3AD203B41FA5}">
                      <a16:colId xmlns:a16="http://schemas.microsoft.com/office/drawing/2014/main" val="1329244233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1301159256"/>
                    </a:ext>
                  </a:extLst>
                </a:gridCol>
              </a:tblGrid>
              <a:tr h="283718">
                <a:tc>
                  <a:txBody>
                    <a:bodyPr/>
                    <a:lstStyle/>
                    <a:p>
                      <a:r>
                        <a:rPr lang="it-IT" dirty="0"/>
                        <a:t>Nome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Contratto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Qualifica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Aff</a:t>
                      </a:r>
                      <a:r>
                        <a:rPr lang="it-IT" dirty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042180"/>
                  </a:ext>
                </a:extLst>
              </a:tr>
              <a:tr h="254552">
                <a:tc>
                  <a:txBody>
                    <a:bodyPr/>
                    <a:lstStyle/>
                    <a:p>
                      <a:r>
                        <a:rPr lang="it-IT" dirty="0"/>
                        <a:t>Aiello Sebastiano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Dipendente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Primo Ricercatore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CSN 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29963"/>
                  </a:ext>
                </a:extLst>
              </a:tr>
              <a:tr h="280565">
                <a:tc>
                  <a:txBody>
                    <a:bodyPr/>
                    <a:lstStyle/>
                    <a:p>
                      <a:r>
                        <a:rPr lang="it-IT" b="1" dirty="0"/>
                        <a:t>Andronico Giuseppe (resp.)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Dipendente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Primo Tecnologo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CSN 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79944"/>
                  </a:ext>
                </a:extLst>
              </a:tr>
              <a:tr h="267165">
                <a:tc>
                  <a:txBody>
                    <a:bodyPr/>
                    <a:lstStyle/>
                    <a:p>
                      <a:r>
                        <a:rPr lang="it-IT" dirty="0"/>
                        <a:t>Bruno Riccardo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Dipendente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Tecnologo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CSN 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288461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r>
                        <a:rPr lang="it-IT" dirty="0"/>
                        <a:t>Lombardo Claudio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Associato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Dottorando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CSN 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512691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r>
                        <a:rPr lang="it-IT" dirty="0"/>
                        <a:t>Tuvè Cristina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Associato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Prof. Associato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CSN II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873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691894"/>
                  </a:ext>
                </a:extLst>
              </a:tr>
              <a:tr h="350782">
                <a:tc gridSpan="4">
                  <a:txBody>
                    <a:bodyPr/>
                    <a:lstStyle/>
                    <a:p>
                      <a:pPr algn="r"/>
                      <a:r>
                        <a:rPr lang="it-IT" dirty="0"/>
                        <a:t>Totale FTE 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2.8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70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1A6CC14E-E514-2DE2-4518-F6E2989B5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839229"/>
              </p:ext>
            </p:extLst>
          </p:nvPr>
        </p:nvGraphicFramePr>
        <p:xfrm>
          <a:off x="103469" y="3025582"/>
          <a:ext cx="3700780" cy="1618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621">
                  <a:extLst>
                    <a:ext uri="{9D8B030D-6E8A-4147-A177-3AD203B41FA5}">
                      <a16:colId xmlns:a16="http://schemas.microsoft.com/office/drawing/2014/main" val="3349307859"/>
                    </a:ext>
                  </a:extLst>
                </a:gridCol>
                <a:gridCol w="1515159">
                  <a:extLst>
                    <a:ext uri="{9D8B030D-6E8A-4147-A177-3AD203B41FA5}">
                      <a16:colId xmlns:a16="http://schemas.microsoft.com/office/drawing/2014/main" val="485324916"/>
                    </a:ext>
                  </a:extLst>
                </a:gridCol>
              </a:tblGrid>
              <a:tr h="323602">
                <a:tc>
                  <a:txBody>
                    <a:bodyPr/>
                    <a:lstStyle/>
                    <a:p>
                      <a:r>
                        <a:rPr lang="it-IT" dirty="0"/>
                        <a:t>Servizio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Mesi uomo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60536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it-IT" dirty="0"/>
                        <a:t>Elettronica DFA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930296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it-IT" dirty="0"/>
                        <a:t>Servizio Elettronica INFN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48839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en-GB" dirty="0" err="1"/>
                        <a:t>Servizio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Direzione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441673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Totale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96021"/>
                  </a:ext>
                </a:extLst>
              </a:tr>
            </a:tbl>
          </a:graphicData>
        </a:graphic>
      </p:graphicFrame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1A5E251-D201-5D6C-A5E4-7EC0AE7B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35"/>
          <p:cNvSpPr/>
          <p:nvPr/>
        </p:nvSpPr>
        <p:spPr>
          <a:xfrm>
            <a:off x="1377538" y="14452"/>
            <a:ext cx="6279993" cy="43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22158">
              <a:buClr>
                <a:srgbClr val="000000"/>
              </a:buClr>
            </a:pPr>
            <a:r>
              <a:rPr lang="it-IT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JUNO Richieste 2024</a:t>
            </a:r>
            <a:endParaRPr b="1"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348A3-2255-0599-0CF3-7425B35B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DD2BC3-C181-D86F-E2BD-4E5099F0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2DB75-F825-03C3-AB86-07C2BBFD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36</a:t>
            </a:fld>
            <a:endParaRPr lang="it-IT"/>
          </a:p>
        </p:txBody>
      </p:sp>
      <p:pic>
        <p:nvPicPr>
          <p:cNvPr id="2" name="Immagine 1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0FA56266-093C-7EB5-702F-0B2022AC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3" y="663298"/>
            <a:ext cx="8652294" cy="38169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2A4CF33-0ACC-344A-AA9A-68CACFD6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D1F198-73B7-0544-8642-D25D319F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38E83C-B859-2E4E-8F72-25346239EBC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09999" y="12149"/>
            <a:ext cx="5293463" cy="1818843"/>
          </a:xfrm>
          <a:prstGeom prst="rect">
            <a:avLst/>
          </a:prstGeom>
          <a:ln>
            <a:noFill/>
          </a:ln>
        </p:spPr>
      </p:pic>
      <p:pic>
        <p:nvPicPr>
          <p:cNvPr id="6" name="Album-km3net-artist-expression.jpg" descr="Album-km3net-artist-expression.jpg">
            <a:extLst>
              <a:ext uri="{FF2B5EF4-FFF2-40B4-BE49-F238E27FC236}">
                <a16:creationId xmlns:a16="http://schemas.microsoft.com/office/drawing/2014/main" id="{8B181351-9AE2-174C-A2EA-A743B4BE68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7" y="2999196"/>
            <a:ext cx="2879019" cy="161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 descr="Schermata 2019-07-09 alle 19.44.05.png">
            <a:extLst>
              <a:ext uri="{FF2B5EF4-FFF2-40B4-BE49-F238E27FC236}">
                <a16:creationId xmlns:a16="http://schemas.microsoft.com/office/drawing/2014/main" id="{A770CE79-35B7-F845-BF38-D252EB0C72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419" y="1830992"/>
            <a:ext cx="2559204" cy="1264688"/>
          </a:xfrm>
          <a:prstGeom prst="rect">
            <a:avLst/>
          </a:prstGeom>
        </p:spPr>
      </p:pic>
      <p:pic>
        <p:nvPicPr>
          <p:cNvPr id="8" name="Picture 8" descr="KM3NeT_logo_web_kl">
            <a:extLst>
              <a:ext uri="{FF2B5EF4-FFF2-40B4-BE49-F238E27FC236}">
                <a16:creationId xmlns:a16="http://schemas.microsoft.com/office/drawing/2014/main" id="{4CD5ACA8-6817-8C4C-B32B-2423E14F66FF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61" y="3017864"/>
            <a:ext cx="468653" cy="46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ICARUS-PR-7--1440x492.jpg">
            <a:extLst>
              <a:ext uri="{FF2B5EF4-FFF2-40B4-BE49-F238E27FC236}">
                <a16:creationId xmlns:a16="http://schemas.microsoft.com/office/drawing/2014/main" id="{F56FC032-56E7-414C-AFFD-99A5ABBBA4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11" y="1882382"/>
            <a:ext cx="3485439" cy="1190858"/>
          </a:xfrm>
          <a:prstGeom prst="rect">
            <a:avLst/>
          </a:prstGeom>
        </p:spPr>
      </p:pic>
      <p:pic>
        <p:nvPicPr>
          <p:cNvPr id="13" name="Immagine 12" descr="Immagine che contiene orologio, stella, via, segnale&#10;&#10;Descrizione generata automaticamente">
            <a:extLst>
              <a:ext uri="{FF2B5EF4-FFF2-40B4-BE49-F238E27FC236}">
                <a16:creationId xmlns:a16="http://schemas.microsoft.com/office/drawing/2014/main" id="{096CD8FC-33DB-4143-8692-9645F9EEBB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0" b="-149"/>
          <a:stretch/>
        </p:blipFill>
        <p:spPr>
          <a:xfrm>
            <a:off x="-20625" y="1923150"/>
            <a:ext cx="3823255" cy="90177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14BC94-0B80-C34B-8AB6-F02ABEE9B273}"/>
              </a:ext>
            </a:extLst>
          </p:cNvPr>
          <p:cNvSpPr txBox="1"/>
          <p:nvPr/>
        </p:nvSpPr>
        <p:spPr>
          <a:xfrm>
            <a:off x="7111621" y="1341606"/>
            <a:ext cx="7449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CTA</a:t>
            </a:r>
            <a:endParaRPr lang="it-IT" sz="1350" b="1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0623F57-728D-DD4D-B551-C4FA4CC63011}"/>
              </a:ext>
            </a:extLst>
          </p:cNvPr>
          <p:cNvSpPr txBox="1"/>
          <p:nvPr/>
        </p:nvSpPr>
        <p:spPr>
          <a:xfrm>
            <a:off x="4037371" y="1909213"/>
            <a:ext cx="10438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ICARUS</a:t>
            </a:r>
            <a:endParaRPr lang="it-IT" sz="1350" b="1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20C8DB-4E5C-E643-A384-DC9F4D2702F5}"/>
              </a:ext>
            </a:extLst>
          </p:cNvPr>
          <p:cNvSpPr txBox="1"/>
          <p:nvPr/>
        </p:nvSpPr>
        <p:spPr>
          <a:xfrm>
            <a:off x="8223657" y="2298176"/>
            <a:ext cx="847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JUNO</a:t>
            </a:r>
            <a:endParaRPr lang="it-IT" sz="1350" b="1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F0A217-16AE-F449-BFEB-D522B2A1AFF2}"/>
              </a:ext>
            </a:extLst>
          </p:cNvPr>
          <p:cNvSpPr txBox="1"/>
          <p:nvPr/>
        </p:nvSpPr>
        <p:spPr>
          <a:xfrm>
            <a:off x="40536" y="4194771"/>
            <a:ext cx="1836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KM3NeT</a:t>
            </a:r>
            <a:endParaRPr lang="it-IT" sz="1350" b="1" dirty="0">
              <a:solidFill>
                <a:schemeClr val="bg1"/>
              </a:solidFill>
            </a:endParaRPr>
          </a:p>
        </p:txBody>
      </p:sp>
      <p:pic>
        <p:nvPicPr>
          <p:cNvPr id="19" name="Immagine 18" descr="Immagine che contiene blu, uomo, barca, tavolo&#10;&#10;Descrizione generata automaticamente">
            <a:extLst>
              <a:ext uri="{FF2B5EF4-FFF2-40B4-BE49-F238E27FC236}">
                <a16:creationId xmlns:a16="http://schemas.microsoft.com/office/drawing/2014/main" id="{BBDE77C8-1180-AB49-9A38-F50D50A554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231" y="-1"/>
            <a:ext cx="2190399" cy="1908989"/>
          </a:xfrm>
          <a:prstGeom prst="rect">
            <a:avLst/>
          </a:prstGeom>
        </p:spPr>
      </p:pic>
      <p:pic>
        <p:nvPicPr>
          <p:cNvPr id="20" name="Immagine 19" descr="Schermata 2019-07-10 alle 10.10.26.png">
            <a:extLst>
              <a:ext uri="{FF2B5EF4-FFF2-40B4-BE49-F238E27FC236}">
                <a16:creationId xmlns:a16="http://schemas.microsoft.com/office/drawing/2014/main" id="{E77F7558-12D8-7548-A142-94C56EFB0E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886"/>
            <a:ext cx="1612231" cy="186826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AA64713-E1EB-4545-9450-69FBB15C8C47}"/>
              </a:ext>
            </a:extLst>
          </p:cNvPr>
          <p:cNvSpPr txBox="1"/>
          <p:nvPr/>
        </p:nvSpPr>
        <p:spPr>
          <a:xfrm>
            <a:off x="40537" y="41419"/>
            <a:ext cx="7449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DARK SIDE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E6BAA68-40A2-B841-80E7-8CF1649D88D3}"/>
              </a:ext>
            </a:extLst>
          </p:cNvPr>
          <p:cNvSpPr/>
          <p:nvPr/>
        </p:nvSpPr>
        <p:spPr>
          <a:xfrm>
            <a:off x="3092972" y="3408051"/>
            <a:ext cx="575066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Dal Gruppo 2 GRAZIE PER L’ATTENZIONE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D66265-6F9C-C042-8504-1C86CEC3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CD3DD87-4A50-E046-A093-BA3FB40AD4DE}"/>
              </a:ext>
            </a:extLst>
          </p:cNvPr>
          <p:cNvSpPr txBox="1"/>
          <p:nvPr/>
        </p:nvSpPr>
        <p:spPr>
          <a:xfrm>
            <a:off x="2712800" y="1936962"/>
            <a:ext cx="7449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/>
              <a:t>SPB2</a:t>
            </a:r>
            <a:endParaRPr lang="it-IT" sz="135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B28FCA-654E-5891-B005-06B5AA8D1845}"/>
              </a:ext>
            </a:extLst>
          </p:cNvPr>
          <p:cNvSpPr txBox="1"/>
          <p:nvPr/>
        </p:nvSpPr>
        <p:spPr>
          <a:xfrm>
            <a:off x="2960094" y="4017140"/>
            <a:ext cx="6183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Presentazioni dettagliate per ogni sigla in:  </a:t>
            </a:r>
            <a:r>
              <a:rPr lang="it-IT" sz="1600" i="1" dirty="0">
                <a:hlinkClick r:id="rId10"/>
              </a:rPr>
              <a:t>https://agenda.infn.it/event/36702/</a:t>
            </a:r>
            <a:r>
              <a:rPr lang="it-IT" sz="1600" i="1" dirty="0"/>
              <a:t>(meeting Gruppo 2 del 20/06/2023)</a:t>
            </a:r>
          </a:p>
        </p:txBody>
      </p:sp>
    </p:spTree>
    <p:extLst>
      <p:ext uri="{BB962C8B-B14F-4D97-AF65-F5344CB8AC3E}">
        <p14:creationId xmlns:p14="http://schemas.microsoft.com/office/powerpoint/2010/main" val="324547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CCA45F-6EC7-7AB5-734D-48D69BAE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5812FE1-41DC-D406-709E-90A7DD38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9127F4-1455-88F3-536A-D0009C32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4</a:t>
            </a:fld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3E4DBA-C1FF-882C-F0F0-6B6DC0D7B0DF}"/>
              </a:ext>
            </a:extLst>
          </p:cNvPr>
          <p:cNvSpPr txBox="1"/>
          <p:nvPr/>
        </p:nvSpPr>
        <p:spPr>
          <a:xfrm>
            <a:off x="1155406" y="25400"/>
            <a:ext cx="6642806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Linee scientifiche della CSN II e Sigle di GR 2 a Catania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A3413EC-6818-B271-2DA2-ABF22B43ACC4}"/>
              </a:ext>
            </a:extLst>
          </p:cNvPr>
          <p:cNvSpPr/>
          <p:nvPr/>
        </p:nvSpPr>
        <p:spPr>
          <a:xfrm>
            <a:off x="2816669" y="2551835"/>
            <a:ext cx="645507" cy="4970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8850B32-973A-C685-66EC-F9D87EBC0BF7}"/>
              </a:ext>
            </a:extLst>
          </p:cNvPr>
          <p:cNvSpPr/>
          <p:nvPr/>
        </p:nvSpPr>
        <p:spPr>
          <a:xfrm rot="5400000">
            <a:off x="1834885" y="1694065"/>
            <a:ext cx="1323440" cy="5230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5C18E40-93DB-5D4F-288E-72D8F324D10D}"/>
              </a:ext>
            </a:extLst>
          </p:cNvPr>
          <p:cNvSpPr/>
          <p:nvPr/>
        </p:nvSpPr>
        <p:spPr>
          <a:xfrm rot="5400000">
            <a:off x="3172571" y="1655560"/>
            <a:ext cx="1219340" cy="52301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3674C70-7DE1-F3CA-EDC7-4B3C3CB41E06}"/>
              </a:ext>
            </a:extLst>
          </p:cNvPr>
          <p:cNvSpPr/>
          <p:nvPr/>
        </p:nvSpPr>
        <p:spPr>
          <a:xfrm>
            <a:off x="2816670" y="983540"/>
            <a:ext cx="645506" cy="53217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1057AD-B047-22E0-84FC-A801B0919CFD}"/>
              </a:ext>
            </a:extLst>
          </p:cNvPr>
          <p:cNvSpPr txBox="1"/>
          <p:nvPr/>
        </p:nvSpPr>
        <p:spPr>
          <a:xfrm>
            <a:off x="2746692" y="468533"/>
            <a:ext cx="378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Neutrino </a:t>
            </a:r>
            <a:r>
              <a:rPr lang="it-IT" sz="1600" b="1" dirty="0" err="1">
                <a:solidFill>
                  <a:srgbClr val="000000"/>
                </a:solidFill>
                <a:latin typeface="Calibri" charset="0"/>
              </a:rPr>
              <a:t>Physics</a:t>
            </a:r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 :	ICARUS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(C. Petta)</a:t>
            </a:r>
          </a:p>
          <a:p>
            <a:pPr defTabSz="457189"/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				JUNO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(G. Andronico)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07696F-D65C-7289-00DA-9A1F94E15986}"/>
              </a:ext>
            </a:extLst>
          </p:cNvPr>
          <p:cNvSpPr txBox="1"/>
          <p:nvPr/>
        </p:nvSpPr>
        <p:spPr>
          <a:xfrm>
            <a:off x="75714" y="1332496"/>
            <a:ext cx="215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it-IT" sz="1600" b="1" dirty="0" err="1">
                <a:solidFill>
                  <a:prstClr val="black"/>
                </a:solidFill>
                <a:latin typeface="Calibri" charset="0"/>
              </a:rPr>
              <a:t>Gravitational</a:t>
            </a:r>
            <a:r>
              <a:rPr lang="it-IT" sz="1600" b="1" dirty="0">
                <a:solidFill>
                  <a:prstClr val="black"/>
                </a:solidFill>
                <a:latin typeface="Calibri" charset="0"/>
              </a:rPr>
              <a:t> </a:t>
            </a:r>
            <a:r>
              <a:rPr lang="it-IT" sz="1600" b="1" dirty="0" err="1">
                <a:solidFill>
                  <a:prstClr val="black"/>
                </a:solidFill>
                <a:latin typeface="Calibri" charset="0"/>
              </a:rPr>
              <a:t>waves</a:t>
            </a:r>
            <a:r>
              <a:rPr lang="it-IT" sz="1600" b="1" dirty="0">
                <a:solidFill>
                  <a:prstClr val="black"/>
                </a:solidFill>
                <a:latin typeface="Calibri" charset="0"/>
              </a:rPr>
              <a:t>, </a:t>
            </a:r>
            <a:r>
              <a:rPr lang="it-IT" sz="1600" b="1" dirty="0" err="1">
                <a:solidFill>
                  <a:prstClr val="black"/>
                </a:solidFill>
                <a:latin typeface="Calibri" charset="0"/>
              </a:rPr>
              <a:t>gravitation</a:t>
            </a:r>
            <a:r>
              <a:rPr lang="it-IT" sz="1600" b="1" dirty="0">
                <a:solidFill>
                  <a:prstClr val="black"/>
                </a:solidFill>
                <a:latin typeface="Calibri" charset="0"/>
              </a:rPr>
              <a:t> and quantum </a:t>
            </a:r>
            <a:r>
              <a:rPr lang="it-IT" sz="1600" b="1" dirty="0" err="1">
                <a:solidFill>
                  <a:prstClr val="black"/>
                </a:solidFill>
                <a:latin typeface="Calibri" charset="0"/>
              </a:rPr>
              <a:t>mechanics</a:t>
            </a:r>
            <a:endParaRPr lang="it-IT" sz="1600" b="1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563D0C-623F-50E8-4517-3753DE6D0F99}"/>
              </a:ext>
            </a:extLst>
          </p:cNvPr>
          <p:cNvSpPr txBox="1"/>
          <p:nvPr/>
        </p:nvSpPr>
        <p:spPr>
          <a:xfrm>
            <a:off x="4043749" y="2000608"/>
            <a:ext cx="5042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it-IT" sz="1600" b="1" dirty="0" err="1">
                <a:solidFill>
                  <a:srgbClr val="000000"/>
                </a:solidFill>
                <a:latin typeface="Calibri" charset="0"/>
              </a:rPr>
              <a:t>Radiation</a:t>
            </a:r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 from the </a:t>
            </a:r>
            <a:r>
              <a:rPr lang="it-IT" sz="1600" b="1" dirty="0" err="1">
                <a:solidFill>
                  <a:srgbClr val="000000"/>
                </a:solidFill>
                <a:latin typeface="Calibri" charset="0"/>
              </a:rPr>
              <a:t>Universe</a:t>
            </a:r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 : 	AUGER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it-IT" sz="1600" i="1" dirty="0" err="1">
                <a:solidFill>
                  <a:srgbClr val="000000"/>
                </a:solidFill>
                <a:latin typeface="Calibri" charset="0"/>
              </a:rPr>
              <a:t>R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. Caruso)</a:t>
            </a:r>
          </a:p>
          <a:p>
            <a:pPr defTabSz="457189"/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						SPB2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it-IT" sz="1600" i="1" dirty="0" err="1">
                <a:solidFill>
                  <a:srgbClr val="000000"/>
                </a:solidFill>
                <a:latin typeface="Calibri" charset="0"/>
              </a:rPr>
              <a:t>R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. Caruso)</a:t>
            </a:r>
          </a:p>
          <a:p>
            <a:pPr defTabSz="457189"/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						CTA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(G. Marsella)</a:t>
            </a:r>
          </a:p>
          <a:p>
            <a:pPr defTabSz="457189"/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						KM3NeT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(N. Randazzo</a:t>
            </a:r>
            <a:r>
              <a:rPr lang="it-IT" sz="1400" i="1" dirty="0">
                <a:solidFill>
                  <a:srgbClr val="000000"/>
                </a:solidFill>
                <a:latin typeface="Calibri" charset="0"/>
              </a:rPr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DDACFC-BFEB-3568-1186-58948EAAB3BC}"/>
              </a:ext>
            </a:extLst>
          </p:cNvPr>
          <p:cNvSpPr txBox="1"/>
          <p:nvPr/>
        </p:nvSpPr>
        <p:spPr>
          <a:xfrm>
            <a:off x="2776120" y="3147600"/>
            <a:ext cx="4534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Dark </a:t>
            </a:r>
            <a:r>
              <a:rPr lang="it-IT" sz="1600" b="1" dirty="0" err="1">
                <a:solidFill>
                  <a:srgbClr val="000000"/>
                </a:solidFill>
                <a:latin typeface="Calibri" charset="0"/>
              </a:rPr>
              <a:t>Universe</a:t>
            </a:r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it-IT" sz="1600" b="1" dirty="0" err="1">
                <a:solidFill>
                  <a:srgbClr val="000000"/>
                </a:solidFill>
                <a:latin typeface="Calibri" charset="0"/>
              </a:rPr>
              <a:t>DarkSide</a:t>
            </a:r>
            <a:r>
              <a:rPr lang="it-IT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1600" i="1" dirty="0">
                <a:solidFill>
                  <a:srgbClr val="000000"/>
                </a:solidFill>
                <a:latin typeface="Calibri" charset="0"/>
              </a:rPr>
              <a:t>(N. Albergo)</a:t>
            </a:r>
          </a:p>
          <a:p>
            <a:pPr defTabSz="457189"/>
            <a:endParaRPr lang="it-IT" sz="1400" b="1" dirty="0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E35C121C-FC13-4013-50E6-5C7D33B1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0029"/>
              </p:ext>
            </p:extLst>
          </p:nvPr>
        </p:nvGraphicFramePr>
        <p:xfrm>
          <a:off x="178790" y="3859168"/>
          <a:ext cx="8377382" cy="81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2">
                  <a:extLst>
                    <a:ext uri="{9D8B030D-6E8A-4147-A177-3AD203B41FA5}">
                      <a16:colId xmlns:a16="http://schemas.microsoft.com/office/drawing/2014/main" val="284095817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45955385"/>
                    </a:ext>
                  </a:extLst>
                </a:gridCol>
              </a:tblGrid>
              <a:tr h="439289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Data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Ricercatori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Tecnologi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FF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FF00"/>
                          </a:solidFill>
                        </a:rPr>
                        <a:t>Persone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FFFF00"/>
                          </a:solidFill>
                        </a:rPr>
                        <a:t>FTE/PERS.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08/07/2023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17.6 </a:t>
                      </a:r>
                      <a:r>
                        <a:rPr lang="it-IT" sz="1400" b="0" dirty="0" err="1"/>
                        <a:t>fte</a:t>
                      </a:r>
                      <a:endParaRPr lang="it-IT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26 </a:t>
                      </a:r>
                      <a:r>
                        <a:rPr lang="it-IT" sz="1400" b="0" dirty="0" err="1"/>
                        <a:t>pers</a:t>
                      </a:r>
                      <a:r>
                        <a:rPr lang="it-IT" sz="1400" b="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3.8 </a:t>
                      </a:r>
                      <a:r>
                        <a:rPr lang="it-IT" sz="1400" b="0" dirty="0" err="1"/>
                        <a:t>fte</a:t>
                      </a:r>
                      <a:endParaRPr lang="it-IT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6 </a:t>
                      </a:r>
                      <a:r>
                        <a:rPr lang="it-IT" sz="1400" b="0" dirty="0" err="1"/>
                        <a:t>pers</a:t>
                      </a:r>
                      <a:endParaRPr lang="it-IT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21.4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755923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750087-9299-6F27-5BC5-9BAA8571B5C8}"/>
              </a:ext>
            </a:extLst>
          </p:cNvPr>
          <p:cNvSpPr txBox="1"/>
          <p:nvPr/>
        </p:nvSpPr>
        <p:spPr>
          <a:xfrm>
            <a:off x="5146183" y="1180101"/>
            <a:ext cx="3922103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Da luglio 2023 gli esperimenti con neutrino da acceleratori vanno in CSN 1 (ICARUS)</a:t>
            </a:r>
          </a:p>
        </p:txBody>
      </p:sp>
    </p:spTree>
    <p:extLst>
      <p:ext uri="{BB962C8B-B14F-4D97-AF65-F5344CB8AC3E}">
        <p14:creationId xmlns:p14="http://schemas.microsoft.com/office/powerpoint/2010/main" val="253396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EE0B3-530B-504C-BD08-EAF78BF36F9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2410" y="445390"/>
            <a:ext cx="9013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1400" b="1" u="sng" dirty="0">
                <a:solidFill>
                  <a:srgbClr val="0000FF"/>
                </a:solidFill>
              </a:rPr>
              <a:t>OBIETTIVO</a:t>
            </a:r>
            <a:r>
              <a:rPr lang="it-IT" sz="1400" b="1" dirty="0">
                <a:solidFill>
                  <a:srgbClr val="0000FF"/>
                </a:solidFill>
              </a:rPr>
              <a:t>: </a:t>
            </a:r>
            <a:r>
              <a:rPr lang="it-IT" sz="1400" b="1" dirty="0"/>
              <a:t>rivelazione di EAS per lo studio di raggi cosmici di altissima energia </a:t>
            </a:r>
            <a:r>
              <a:rPr lang="it-IT" sz="1600" b="1" dirty="0"/>
              <a:t>(10</a:t>
            </a:r>
            <a:r>
              <a:rPr lang="it-IT" sz="1600" b="1" baseline="30000" dirty="0"/>
              <a:t>17</a:t>
            </a:r>
            <a:r>
              <a:rPr lang="it-IT" sz="1600" b="1" dirty="0"/>
              <a:t>eV - 10</a:t>
            </a:r>
            <a:r>
              <a:rPr lang="it-IT" sz="1600" b="1" baseline="30000" dirty="0"/>
              <a:t>21</a:t>
            </a:r>
            <a:r>
              <a:rPr lang="it-IT" sz="1600" b="1" dirty="0"/>
              <a:t>eV)</a:t>
            </a:r>
            <a:endParaRPr lang="it-IT" sz="1400" b="1" u="sng" dirty="0">
              <a:solidFill>
                <a:srgbClr val="0000FF"/>
              </a:solidFill>
            </a:endParaRPr>
          </a:p>
          <a:p>
            <a:endParaRPr lang="it-IT" sz="1400" b="1" u="sng" dirty="0">
              <a:solidFill>
                <a:srgbClr val="0000FF"/>
              </a:solidFill>
            </a:endParaRPr>
          </a:p>
          <a:p>
            <a:r>
              <a:rPr lang="it-IT" sz="1400" b="1" u="sng" dirty="0">
                <a:solidFill>
                  <a:srgbClr val="0000FF"/>
                </a:solidFill>
              </a:rPr>
              <a:t>RIVELATORE</a:t>
            </a:r>
            <a:r>
              <a:rPr lang="it-IT" sz="1400" b="1" dirty="0">
                <a:solidFill>
                  <a:srgbClr val="0000FF"/>
                </a:solidFill>
              </a:rPr>
              <a:t>: </a:t>
            </a:r>
            <a:r>
              <a:rPr lang="it-IT" sz="1400" b="1" dirty="0"/>
              <a:t>ibrido (3000 km</a:t>
            </a:r>
            <a:r>
              <a:rPr lang="it-IT" sz="1400" b="1" baseline="30000" dirty="0"/>
              <a:t>2</a:t>
            </a:r>
            <a:r>
              <a:rPr lang="it-IT" sz="1400" b="1" dirty="0"/>
              <a:t>) a 1400 s.l.m. nella Pampa nei pressi di </a:t>
            </a:r>
            <a:r>
              <a:rPr lang="it-IT" sz="1400" b="1" dirty="0" err="1"/>
              <a:t>Malargue</a:t>
            </a:r>
            <a:r>
              <a:rPr lang="it-IT" sz="1400" b="1" dirty="0"/>
              <a:t> (Mendoza-Argentina):</a:t>
            </a:r>
          </a:p>
          <a:p>
            <a:r>
              <a:rPr lang="it-IT" sz="1600" b="1" dirty="0"/>
              <a:t>1600 + 71 rivelatori </a:t>
            </a:r>
            <a:r>
              <a:rPr lang="it-IT" sz="1600" b="1" dirty="0" err="1"/>
              <a:t>Cherenkov</a:t>
            </a:r>
            <a:r>
              <a:rPr lang="it-IT" sz="1600" b="1" dirty="0"/>
              <a:t> + 27 telescopi di fluorescenza + 185 radio sensori + upgrade AUGER prime</a:t>
            </a:r>
          </a:p>
        </p:txBody>
      </p:sp>
      <p:pic>
        <p:nvPicPr>
          <p:cNvPr id="6" name="Immagine 15" descr="AUGER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58" y="1423580"/>
            <a:ext cx="3400521" cy="262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306908" y="20133"/>
            <a:ext cx="4997758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AUGER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C202FBC-AB6B-CB44-BA0D-B025A1CA7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pic>
        <p:nvPicPr>
          <p:cNvPr id="12" name="Immagine 11" descr="Immagine che contiene cielo, esterni, trasporto, giorno&#10;&#10;Descrizione generata automaticamente">
            <a:extLst>
              <a:ext uri="{FF2B5EF4-FFF2-40B4-BE49-F238E27FC236}">
                <a16:creationId xmlns:a16="http://schemas.microsoft.com/office/drawing/2014/main" id="{9A6DCBDD-7CCB-AE43-86F4-561F2ACC57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692" y="2266725"/>
            <a:ext cx="1354377" cy="182906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44048E7-A27E-D548-96BF-467D469F687B}"/>
              </a:ext>
            </a:extLst>
          </p:cNvPr>
          <p:cNvSpPr/>
          <p:nvPr/>
        </p:nvSpPr>
        <p:spPr>
          <a:xfrm>
            <a:off x="3478564" y="1473010"/>
            <a:ext cx="2118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err="1">
                <a:cs typeface="Times New Roman" panose="02020603050405020304" pitchFamily="18" charset="0"/>
              </a:rPr>
              <a:t>Auger</a:t>
            </a:r>
            <a:r>
              <a:rPr lang="it-IT" sz="1200" b="1" dirty="0">
                <a:cs typeface="Times New Roman" panose="02020603050405020304" pitchFamily="18" charset="0"/>
              </a:rPr>
              <a:t> Prime: </a:t>
            </a:r>
          </a:p>
          <a:p>
            <a:r>
              <a:rPr lang="it-IT" sz="1200" dirty="0" err="1">
                <a:cs typeface="Times New Roman" panose="02020603050405020304" pitchFamily="18" charset="0"/>
              </a:rPr>
              <a:t>Addition</a:t>
            </a:r>
            <a:r>
              <a:rPr lang="it-IT" sz="1200" dirty="0">
                <a:cs typeface="Times New Roman" panose="02020603050405020304" pitchFamily="18" charset="0"/>
              </a:rPr>
              <a:t> of a </a:t>
            </a:r>
            <a:r>
              <a:rPr lang="it-IT" sz="1200" dirty="0" err="1">
                <a:cs typeface="Times New Roman" panose="02020603050405020304" pitchFamily="18" charset="0"/>
              </a:rPr>
              <a:t>plastic</a:t>
            </a:r>
            <a:r>
              <a:rPr lang="it-IT" sz="1200" dirty="0"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cs typeface="Times New Roman" panose="02020603050405020304" pitchFamily="18" charset="0"/>
              </a:rPr>
              <a:t>scintillator</a:t>
            </a:r>
            <a:r>
              <a:rPr lang="it-IT" sz="1200" dirty="0"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cs typeface="Times New Roman" panose="02020603050405020304" pitchFamily="18" charset="0"/>
              </a:rPr>
              <a:t>plane</a:t>
            </a:r>
            <a:r>
              <a:rPr lang="it-IT" sz="1200" dirty="0"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cs typeface="Times New Roman" panose="02020603050405020304" pitchFamily="18" charset="0"/>
              </a:rPr>
              <a:t>above</a:t>
            </a:r>
            <a:r>
              <a:rPr lang="it-IT" sz="1200" dirty="0"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cs typeface="Times New Roman" panose="02020603050405020304" pitchFamily="18" charset="0"/>
              </a:rPr>
              <a:t>each</a:t>
            </a:r>
            <a:r>
              <a:rPr lang="it-IT" sz="1200" dirty="0">
                <a:cs typeface="Times New Roman" panose="02020603050405020304" pitchFamily="18" charset="0"/>
              </a:rPr>
              <a:t> Surface Detector</a:t>
            </a:r>
          </a:p>
        </p:txBody>
      </p:sp>
      <p:pic>
        <p:nvPicPr>
          <p:cNvPr id="13" name="Immagine 12" descr="Immagine che contiene testo, terra, esterni&#10;&#10;Descrizione generata automaticamente">
            <a:extLst>
              <a:ext uri="{FF2B5EF4-FFF2-40B4-BE49-F238E27FC236}">
                <a16:creationId xmlns:a16="http://schemas.microsoft.com/office/drawing/2014/main" id="{C6EF31CC-9213-D95F-577B-E1561833AC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48" y="2323597"/>
            <a:ext cx="2757677" cy="184764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6630B5B-4F28-9068-B357-B723DFB2E195}"/>
              </a:ext>
            </a:extLst>
          </p:cNvPr>
          <p:cNvSpPr txBox="1"/>
          <p:nvPr/>
        </p:nvSpPr>
        <p:spPr>
          <a:xfrm>
            <a:off x="60741" y="1459040"/>
            <a:ext cx="3289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Studio e misura dei raggi cosmici 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spettro energetico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composizione chimica primario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correlazione con sorgenti astrofisiche note</a:t>
            </a:r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B402C2-F0EB-387A-6287-E9AAD038A49B}"/>
              </a:ext>
            </a:extLst>
          </p:cNvPr>
          <p:cNvSpPr txBox="1"/>
          <p:nvPr/>
        </p:nvSpPr>
        <p:spPr>
          <a:xfrm>
            <a:off x="1576135" y="4203615"/>
            <a:ext cx="619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La fase di Upgrade AUGER PRIME è iniziata nel 2015 e sarà completata nel 2023</a:t>
            </a:r>
          </a:p>
          <a:p>
            <a:pPr algn="ctr"/>
            <a:r>
              <a:rPr lang="it-IT" sz="1400" b="1" dirty="0"/>
              <a:t>La presa dati dell'esperimento AUGER è stato estesa fino al 2030</a:t>
            </a:r>
          </a:p>
        </p:txBody>
      </p:sp>
    </p:spTree>
    <p:extLst>
      <p:ext uri="{BB962C8B-B14F-4D97-AF65-F5344CB8AC3E}">
        <p14:creationId xmlns:p14="http://schemas.microsoft.com/office/powerpoint/2010/main" val="303713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6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343153" y="40928"/>
            <a:ext cx="5049773" cy="346234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Auger: </a:t>
            </a:r>
            <a:r>
              <a:rPr lang="en-US" b="1" dirty="0" err="1">
                <a:solidFill>
                  <a:schemeClr val="bg1"/>
                </a:solidFill>
              </a:rPr>
              <a:t>ruoli</a:t>
            </a:r>
            <a:r>
              <a:rPr lang="en-US" b="1" dirty="0">
                <a:solidFill>
                  <a:schemeClr val="bg1"/>
                </a:solidFill>
              </a:rPr>
              <a:t> ed </a:t>
            </a:r>
            <a:r>
              <a:rPr lang="en-US" b="1" dirty="0" err="1">
                <a:solidFill>
                  <a:schemeClr val="bg1"/>
                </a:solidFill>
              </a:rPr>
              <a:t>attività</a:t>
            </a:r>
            <a:r>
              <a:rPr lang="en-US" b="1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47D8CAC-6DAC-7047-B8DD-F6CB1522599A}"/>
              </a:ext>
            </a:extLst>
          </p:cNvPr>
          <p:cNvSpPr/>
          <p:nvPr/>
        </p:nvSpPr>
        <p:spPr>
          <a:xfrm>
            <a:off x="39432" y="433596"/>
            <a:ext cx="906513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Responsabilità </a:t>
            </a:r>
            <a:r>
              <a:rPr lang="it-IT" sz="1400" b="1" dirty="0" err="1"/>
              <a:t>internaz</a:t>
            </a:r>
            <a:r>
              <a:rPr lang="it-IT" sz="1400" b="1" dirty="0"/>
              <a:t>. e manutenzione elettronica moduli HV/LV dei rivelatori di fluorescenza (Insolia/Caruso);</a:t>
            </a:r>
          </a:p>
          <a:p>
            <a:r>
              <a:rPr lang="it-IT" sz="1400" i="1" dirty="0"/>
              <a:t>Risorse coinvolte: Servizi Elettronica - </a:t>
            </a:r>
            <a:r>
              <a:rPr lang="it-IT" sz="1400" i="1" dirty="0" err="1"/>
              <a:t>N.Guardone</a:t>
            </a:r>
            <a:endParaRPr lang="it-IT" sz="1400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Coordinamento internazionale Task “Data release” (M. Buscemi)</a:t>
            </a:r>
          </a:p>
          <a:p>
            <a:r>
              <a:rPr lang="it-IT" sz="1400" i="1" dirty="0"/>
              <a:t>Risorse coinvolte: Centro di Calcolo e Reti (G. Platania)</a:t>
            </a:r>
            <a:endParaRPr lang="it-IT" sz="1400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Coordinamento </a:t>
            </a:r>
            <a:r>
              <a:rPr lang="it-IT" sz="1400" b="1" dirty="0" err="1"/>
              <a:t>internaz</a:t>
            </a:r>
            <a:r>
              <a:rPr lang="it-IT" sz="1400" b="1" dirty="0"/>
              <a:t>. study of “ Long </a:t>
            </a:r>
            <a:r>
              <a:rPr lang="it-IT" sz="1400" b="1" dirty="0" err="1"/>
              <a:t>Term</a:t>
            </a:r>
            <a:r>
              <a:rPr lang="it-IT" sz="1400" b="1" dirty="0"/>
              <a:t> Performance &amp; Operations “ (</a:t>
            </a:r>
            <a:r>
              <a:rPr lang="it-IT" sz="1400" b="1" dirty="0" err="1"/>
              <a:t>R</a:t>
            </a:r>
            <a:r>
              <a:rPr lang="it-IT" sz="1400" b="1" dirty="0"/>
              <a:t>. Caruso)</a:t>
            </a:r>
          </a:p>
          <a:p>
            <a:r>
              <a:rPr lang="it-IT" sz="1400" i="1" dirty="0"/>
              <a:t>Risorse coinvolte: </a:t>
            </a:r>
            <a:r>
              <a:rPr lang="it-IT" sz="1400" i="1" dirty="0" err="1"/>
              <a:t>R.Caruso</a:t>
            </a:r>
            <a:r>
              <a:rPr lang="it-IT" sz="1400" i="1" dirty="0"/>
              <a:t> + A. Segreto</a:t>
            </a:r>
            <a:endParaRPr lang="it-IT" sz="1400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Responsabilità </a:t>
            </a:r>
            <a:r>
              <a:rPr lang="it-IT" sz="1400" b="1" dirty="0" err="1"/>
              <a:t>internaz</a:t>
            </a:r>
            <a:r>
              <a:rPr lang="it-IT" sz="1400" b="1" dirty="0"/>
              <a:t>. upgrade SD </a:t>
            </a:r>
            <a:r>
              <a:rPr lang="it-IT" sz="1400" b="1" dirty="0" err="1"/>
              <a:t>electronics</a:t>
            </a:r>
            <a:r>
              <a:rPr lang="it-IT" sz="1400" b="1" dirty="0"/>
              <a:t> (G. Marsella)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FD and SD detector shifts. Partecipazione turni presa dati in loco e remoto </a:t>
            </a:r>
          </a:p>
          <a:p>
            <a:r>
              <a:rPr lang="it-IT" sz="1400" i="1" dirty="0"/>
              <a:t>Risorse coinvolte: M. Buscemi, </a:t>
            </a:r>
            <a:r>
              <a:rPr lang="it-IT" sz="1400" i="1" dirty="0" err="1"/>
              <a:t>R</a:t>
            </a:r>
            <a:r>
              <a:rPr lang="it-IT" sz="1400" i="1" dirty="0"/>
              <a:t>. Caruso, P.S. Mohsen, A. Segreto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Analisi dati segnale di fondo luminoso telescopi di fluorescenza </a:t>
            </a:r>
          </a:p>
          <a:p>
            <a:r>
              <a:rPr lang="it-IT" sz="1400" i="1" dirty="0"/>
              <a:t>Risorse coinvolte: </a:t>
            </a:r>
            <a:r>
              <a:rPr lang="it-IT" sz="1400" i="1" dirty="0" err="1"/>
              <a:t>R</a:t>
            </a:r>
            <a:r>
              <a:rPr lang="it-IT" sz="1400" i="1" dirty="0"/>
              <a:t>. Caruso, A. Segreto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Fenomenologia Multi-Messenger: studio ricerca materia oscura e correlazione con UHECRS (A. Del Popolo)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Studio della composizione in massa del primario con Machine Learning e ANN</a:t>
            </a:r>
          </a:p>
          <a:p>
            <a:r>
              <a:rPr lang="it-IT" sz="1400" i="1" dirty="0"/>
              <a:t>Risorse coinvolte: G. Marsella, P.S. Mohsen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Ottimizzazione del trigger del rivelatore di superficie</a:t>
            </a:r>
          </a:p>
          <a:p>
            <a:r>
              <a:rPr lang="it-IT" sz="1400" i="1" dirty="0"/>
              <a:t>Risorse coinvolte: G. Marsella, Marco Pitti, Francesco Conti P.S. Mohsen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Upgrade SD elettronica AUGER PRIME</a:t>
            </a:r>
          </a:p>
          <a:p>
            <a:r>
              <a:rPr lang="it-IT" sz="1400" i="1" dirty="0"/>
              <a:t>Risorse coinvolte: G. Marsella, D. Lo Presti, S. </a:t>
            </a:r>
            <a:r>
              <a:rPr lang="it-IT" sz="1400" i="1" dirty="0" err="1"/>
              <a:t>Reito</a:t>
            </a:r>
            <a:r>
              <a:rPr lang="it-IT" sz="1400" i="1" dirty="0"/>
              <a:t>, Servizi Elettronica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400" b="1" dirty="0"/>
              <a:t>Applicazioni per debug del </a:t>
            </a:r>
            <a:r>
              <a:rPr lang="it-IT" sz="1400" b="1" dirty="0" err="1"/>
              <a:t>noise</a:t>
            </a:r>
            <a:r>
              <a:rPr lang="it-IT" sz="1400" b="1" dirty="0"/>
              <a:t> e filtri sul trigger della UUB – elettronica </a:t>
            </a:r>
            <a:r>
              <a:rPr lang="it-IT" sz="1400" b="1" dirty="0" err="1"/>
              <a:t>AugerPrime</a:t>
            </a:r>
            <a:r>
              <a:rPr lang="it-IT" sz="1400" b="1" dirty="0"/>
              <a:t>;</a:t>
            </a:r>
          </a:p>
          <a:p>
            <a:r>
              <a:rPr lang="it-IT" sz="1400" i="1" dirty="0"/>
              <a:t>Risorse coinvolte: G. Marsella + G. Chiarello, Ingegnere &amp; Gruppo Elettronica </a:t>
            </a:r>
            <a:r>
              <a:rPr lang="it-IT" sz="1400" i="1" dirty="0" err="1"/>
              <a:t>UniPA</a:t>
            </a:r>
            <a:endParaRPr lang="it-IT" sz="1400" i="1" dirty="0"/>
          </a:p>
          <a:p>
            <a:endParaRPr lang="it-IT" sz="1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6BC342-2CFE-54EE-C78F-AAE720DB4653}"/>
              </a:ext>
            </a:extLst>
          </p:cNvPr>
          <p:cNvSpPr txBox="1"/>
          <p:nvPr/>
        </p:nvSpPr>
        <p:spPr>
          <a:xfrm>
            <a:off x="5359812" y="3423939"/>
            <a:ext cx="3784188" cy="8309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/>
              <a:t>- Numerose pubblicazioni </a:t>
            </a:r>
          </a:p>
          <a:p>
            <a:r>
              <a:rPr lang="it-IT" sz="1600" b="1" dirty="0"/>
              <a:t>- Organizzazione Conferenze (CRIS 2022)</a:t>
            </a:r>
          </a:p>
          <a:p>
            <a:r>
              <a:rPr lang="it-IT" sz="1600" b="1" dirty="0"/>
              <a:t>- Partecipazioni a Conferenze (ICRC 2023)</a:t>
            </a:r>
            <a:endParaRPr lang="it-IT" sz="14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A45721-77B6-F6D6-BF4D-051708AD5611}"/>
              </a:ext>
            </a:extLst>
          </p:cNvPr>
          <p:cNvSpPr txBox="1"/>
          <p:nvPr/>
        </p:nvSpPr>
        <p:spPr>
          <a:xfrm>
            <a:off x="6365591" y="1624242"/>
            <a:ext cx="2710787" cy="107721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/>
              <a:t>- Ruoli internazionali </a:t>
            </a:r>
          </a:p>
          <a:p>
            <a:r>
              <a:rPr lang="it-IT" sz="1600" b="1" dirty="0"/>
              <a:t>- Data Analisi</a:t>
            </a:r>
          </a:p>
          <a:p>
            <a:r>
              <a:rPr lang="it-IT" sz="1600" b="1" dirty="0"/>
              <a:t>- Shift misura e manutenzione</a:t>
            </a:r>
          </a:p>
          <a:p>
            <a:r>
              <a:rPr lang="it-IT" sz="1600" b="1" dirty="0"/>
              <a:t>- Upgrade elettronica</a:t>
            </a:r>
          </a:p>
        </p:txBody>
      </p:sp>
    </p:spTree>
    <p:extLst>
      <p:ext uri="{BB962C8B-B14F-4D97-AF65-F5344CB8AC3E}">
        <p14:creationId xmlns:p14="http://schemas.microsoft.com/office/powerpoint/2010/main" val="148986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894" y="447999"/>
            <a:ext cx="6066362" cy="2523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400" b="1" u="sng" dirty="0">
                <a:solidFill>
                  <a:srgbClr val="FF0000"/>
                </a:solidFill>
              </a:rPr>
              <a:t>RICERCATORI/TECNOLOGI				ruolo						%</a:t>
            </a:r>
            <a:r>
              <a:rPr lang="it-IT" sz="1400" dirty="0"/>
              <a:t>	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Anastasi Gioacchino Alex			RTDA-PNRR </a:t>
            </a:r>
            <a:r>
              <a:rPr lang="it-IT" sz="1200" dirty="0" err="1"/>
              <a:t>UniCT</a:t>
            </a:r>
            <a:r>
              <a:rPr lang="it-IT" sz="1200" dirty="0"/>
              <a:t>					10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Buscemi Mario					RTD B Uni CT						60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Caruso Rossella					</a:t>
            </a:r>
            <a:r>
              <a:rPr lang="it-IT" sz="1200" dirty="0" err="1"/>
              <a:t>Prof.Ass</a:t>
            </a:r>
            <a:r>
              <a:rPr lang="it-IT" sz="1200" dirty="0"/>
              <a:t>.	</a:t>
            </a:r>
            <a:r>
              <a:rPr lang="it-IT" sz="1200" dirty="0" err="1"/>
              <a:t>UniCT</a:t>
            </a:r>
            <a:r>
              <a:rPr lang="it-IT" sz="1200" dirty="0"/>
              <a:t> </a:t>
            </a:r>
            <a:r>
              <a:rPr lang="it-IT" sz="1100" b="1" dirty="0"/>
              <a:t>(</a:t>
            </a:r>
            <a:r>
              <a:rPr lang="it-IT" sz="1100" b="1" dirty="0" err="1"/>
              <a:t>Resp</a:t>
            </a:r>
            <a:r>
              <a:rPr lang="it-IT" sz="1100" b="1" dirty="0"/>
              <a:t>. locale)</a:t>
            </a:r>
            <a:r>
              <a:rPr lang="it-IT" sz="1100" dirty="0"/>
              <a:t>	</a:t>
            </a:r>
            <a:r>
              <a:rPr lang="it-IT" sz="1200" dirty="0"/>
              <a:t>		60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Del Popolo Antonino				Ric.. </a:t>
            </a:r>
            <a:r>
              <a:rPr lang="it-IT" sz="1200" dirty="0" err="1"/>
              <a:t>Univ</a:t>
            </a:r>
            <a:r>
              <a:rPr lang="it-IT" sz="1200" dirty="0"/>
              <a:t>. </a:t>
            </a:r>
            <a:r>
              <a:rPr lang="it-IT" sz="1200" dirty="0" err="1"/>
              <a:t>UniCT</a:t>
            </a:r>
            <a:r>
              <a:rPr lang="it-IT" sz="1200" dirty="0"/>
              <a:t>						70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Lo Presti Domenico				</a:t>
            </a:r>
            <a:r>
              <a:rPr lang="it-IT" sz="1200" dirty="0" err="1"/>
              <a:t>Prof.Ass</a:t>
            </a:r>
            <a:r>
              <a:rPr lang="it-IT" sz="1200" dirty="0"/>
              <a:t>.	</a:t>
            </a:r>
            <a:r>
              <a:rPr lang="it-IT" sz="1200" dirty="0" err="1"/>
              <a:t>UniCT</a:t>
            </a:r>
            <a:r>
              <a:rPr lang="it-IT" sz="1200" dirty="0"/>
              <a:t> 					40 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Marsella Giovanni  				Prof. </a:t>
            </a:r>
            <a:r>
              <a:rPr lang="it-IT" sz="1200" dirty="0" err="1"/>
              <a:t>Ord</a:t>
            </a:r>
            <a:r>
              <a:rPr lang="it-IT" sz="1200" dirty="0"/>
              <a:t>. </a:t>
            </a:r>
            <a:r>
              <a:rPr lang="it-IT" sz="1200" dirty="0" err="1"/>
              <a:t>UniPA</a:t>
            </a:r>
            <a:r>
              <a:rPr lang="it-IT" sz="1200" dirty="0"/>
              <a:t>						60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Segreto Alberto					Ric. INAF-IASF PA					50</a:t>
            </a:r>
          </a:p>
          <a:p>
            <a:pPr>
              <a:buFont typeface="+mj-lt"/>
              <a:buAutoNum type="arabicPeriod"/>
            </a:pPr>
            <a:r>
              <a:rPr lang="it-IT" sz="1200" dirty="0" err="1"/>
              <a:t>Shavar</a:t>
            </a:r>
            <a:r>
              <a:rPr lang="it-IT" sz="1200" dirty="0"/>
              <a:t> M. </a:t>
            </a:r>
            <a:r>
              <a:rPr lang="it-IT" sz="1200" dirty="0" err="1"/>
              <a:t>Pourmohammad</a:t>
            </a:r>
            <a:r>
              <a:rPr lang="it-IT" sz="1200" dirty="0"/>
              <a:t>			Dottorando Uni PA					100</a:t>
            </a:r>
          </a:p>
          <a:p>
            <a:pPr>
              <a:buFont typeface="+mj-lt"/>
              <a:buAutoNum type="arabicPeriod"/>
            </a:pPr>
            <a:r>
              <a:rPr lang="it-IT" sz="1200" dirty="0"/>
              <a:t>Insolia Antonio					Prof. </a:t>
            </a:r>
            <a:r>
              <a:rPr lang="it-IT" sz="1200" dirty="0" err="1"/>
              <a:t>Ord</a:t>
            </a:r>
            <a:r>
              <a:rPr lang="it-IT" sz="1200" dirty="0"/>
              <a:t>. Uni CT						0</a:t>
            </a:r>
          </a:p>
          <a:p>
            <a:pPr marL="0" indent="0">
              <a:buNone/>
            </a:pPr>
            <a:r>
              <a:rPr lang="it-IT" sz="1400" b="1" dirty="0"/>
              <a:t>TOTALE 8 persone 										TOT. FTE</a:t>
            </a:r>
            <a:r>
              <a:rPr lang="it-IT" sz="1600" b="1" dirty="0"/>
              <a:t>	 = 4.5</a:t>
            </a:r>
            <a:endParaRPr lang="it-IT" sz="1600" b="1" u="sng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51B8388-55F4-8748-9BBF-619888AC5B70}"/>
              </a:ext>
            </a:extLst>
          </p:cNvPr>
          <p:cNvSpPr/>
          <p:nvPr/>
        </p:nvSpPr>
        <p:spPr>
          <a:xfrm>
            <a:off x="1369487" y="36063"/>
            <a:ext cx="244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Anagrafica AUGER 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DACDE5-945D-D048-8042-3DEE28CC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58E98D-94D2-2441-BE89-40C5B446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1A60DF-B479-B5D7-8EA0-69A88497AFCA}"/>
              </a:ext>
            </a:extLst>
          </p:cNvPr>
          <p:cNvSpPr/>
          <p:nvPr/>
        </p:nvSpPr>
        <p:spPr>
          <a:xfrm>
            <a:off x="5935299" y="548637"/>
            <a:ext cx="30787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/>
              <a:t>Principali modifiche rispetto al 2023</a:t>
            </a:r>
            <a:r>
              <a:rPr lang="it-IT" sz="1400" i="1" dirty="0"/>
              <a:t>:</a:t>
            </a:r>
          </a:p>
          <a:p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FTE stabili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Presenza di associati INFN in Uni-PA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Mario Buscemi da PA a CT come RTD B Uni-CT (stessa 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i="1" dirty="0"/>
              <a:t>Ingresso 10 % di Anastasi Gioacchino Alex come RTDA PNRR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27B3F0-E647-1548-4EAD-08E941829D5E}"/>
              </a:ext>
            </a:extLst>
          </p:cNvPr>
          <p:cNvSpPr txBox="1"/>
          <p:nvPr/>
        </p:nvSpPr>
        <p:spPr>
          <a:xfrm>
            <a:off x="34894" y="3347558"/>
            <a:ext cx="725723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400" b="1" u="sng" dirty="0">
                <a:solidFill>
                  <a:srgbClr val="0000FF"/>
                </a:solidFill>
              </a:rPr>
              <a:t>Servizi               									m/u</a:t>
            </a:r>
          </a:p>
          <a:p>
            <a:pPr marL="0" indent="0">
              <a:buNone/>
            </a:pPr>
            <a:r>
              <a:rPr lang="it-IT" sz="1400" dirty="0">
                <a:solidFill>
                  <a:srgbClr val="0000FF"/>
                </a:solidFill>
              </a:rPr>
              <a:t>Servizi Centro di Calcolo e Reti (CCR)						1.8</a:t>
            </a:r>
          </a:p>
          <a:p>
            <a:pPr marL="0" indent="0">
              <a:buNone/>
            </a:pPr>
            <a:r>
              <a:rPr lang="it-IT" sz="1400" dirty="0">
                <a:solidFill>
                  <a:srgbClr val="0000FF"/>
                </a:solidFill>
              </a:rPr>
              <a:t>Officina e Progettazione Meccanica 						2</a:t>
            </a:r>
          </a:p>
          <a:p>
            <a:pPr marL="0" indent="0">
              <a:buNone/>
            </a:pPr>
            <a:r>
              <a:rPr lang="it-IT" sz="1400" dirty="0">
                <a:solidFill>
                  <a:srgbClr val="0000FF"/>
                </a:solidFill>
              </a:rPr>
              <a:t>Elettronica	 									5.0</a:t>
            </a:r>
          </a:p>
          <a:p>
            <a:pPr marL="0" indent="0">
              <a:buNone/>
            </a:pPr>
            <a:r>
              <a:rPr lang="it-IT" sz="1400" dirty="0">
                <a:solidFill>
                  <a:srgbClr val="0000FF"/>
                </a:solidFill>
              </a:rPr>
              <a:t>Piero Ferlito – Unità Operativa Ricerca &amp; Laboratori DFA			4.0</a:t>
            </a:r>
          </a:p>
          <a:p>
            <a:pPr marL="0" indent="0">
              <a:buNone/>
            </a:pPr>
            <a:r>
              <a:rPr lang="it-IT" sz="1600" b="1" dirty="0">
                <a:solidFill>
                  <a:srgbClr val="0000FF"/>
                </a:solidFill>
              </a:rPr>
              <a:t>						</a:t>
            </a:r>
            <a:r>
              <a:rPr lang="it-IT" sz="1400" b="1" dirty="0">
                <a:solidFill>
                  <a:srgbClr val="0000FF"/>
                </a:solidFill>
              </a:rPr>
              <a:t>			Totale 12.8 m/u </a:t>
            </a:r>
            <a:endParaRPr lang="it-IT" sz="1600" b="1" dirty="0">
              <a:solidFill>
                <a:srgbClr val="0000FF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BB90DA6-8F8D-CDC1-9408-B782E548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</p:spTree>
    <p:extLst>
      <p:ext uri="{BB962C8B-B14F-4D97-AF65-F5344CB8AC3E}">
        <p14:creationId xmlns:p14="http://schemas.microsoft.com/office/powerpoint/2010/main" val="1578012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7314" y="682556"/>
            <a:ext cx="6777372" cy="3879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b="1" u="sng" dirty="0">
                <a:solidFill>
                  <a:srgbClr val="0000FF"/>
                </a:solidFill>
              </a:rPr>
              <a:t>Missioni Estere e Nazionali</a:t>
            </a:r>
            <a:r>
              <a:rPr lang="it-IT" sz="1600" b="1" dirty="0">
                <a:solidFill>
                  <a:srgbClr val="0000FF"/>
                </a:solidFill>
              </a:rPr>
              <a:t>: 36.0 </a:t>
            </a:r>
            <a:r>
              <a:rPr lang="it-IT" sz="1600" b="1" dirty="0" err="1">
                <a:solidFill>
                  <a:srgbClr val="0000FF"/>
                </a:solidFill>
              </a:rPr>
              <a:t>keuro</a:t>
            </a:r>
            <a:endParaRPr lang="it-IT" sz="1600" b="1" dirty="0">
              <a:solidFill>
                <a:srgbClr val="0000FF"/>
              </a:solidFill>
            </a:endParaRPr>
          </a:p>
          <a:p>
            <a:r>
              <a:rPr lang="it-IT" sz="1200" dirty="0">
                <a:solidFill>
                  <a:srgbClr val="000000"/>
                </a:solidFill>
              </a:rPr>
              <a:t>Turni di misura FD (FD </a:t>
            </a:r>
            <a:r>
              <a:rPr lang="it-IT" sz="1200" dirty="0" err="1">
                <a:solidFill>
                  <a:srgbClr val="000000"/>
                </a:solidFill>
              </a:rPr>
              <a:t>shift</a:t>
            </a:r>
            <a:r>
              <a:rPr lang="it-IT" sz="1200" dirty="0">
                <a:solidFill>
                  <a:srgbClr val="000000"/>
                </a:solidFill>
              </a:rPr>
              <a:t>)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Turni di manutenzione tecnica HV/LV;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Turni di </a:t>
            </a:r>
            <a:r>
              <a:rPr lang="it-IT" sz="1200" dirty="0" err="1">
                <a:solidFill>
                  <a:srgbClr val="000000"/>
                </a:solidFill>
              </a:rPr>
              <a:t>commissionig</a:t>
            </a:r>
            <a:r>
              <a:rPr lang="it-IT" sz="1200" dirty="0">
                <a:solidFill>
                  <a:srgbClr val="000000"/>
                </a:solidFill>
              </a:rPr>
              <a:t> elettronica  in situ  per </a:t>
            </a:r>
            <a:r>
              <a:rPr lang="it-IT" sz="1200" dirty="0" err="1">
                <a:solidFill>
                  <a:srgbClr val="000000"/>
                </a:solidFill>
              </a:rPr>
              <a:t>AugerPrime</a:t>
            </a:r>
            <a:endParaRPr lang="it-IT" sz="1200" dirty="0">
              <a:solidFill>
                <a:srgbClr val="000000"/>
              </a:solidFill>
            </a:endParaRPr>
          </a:p>
          <a:p>
            <a:r>
              <a:rPr lang="it-IT" sz="1200" dirty="0">
                <a:solidFill>
                  <a:srgbClr val="000000"/>
                </a:solidFill>
              </a:rPr>
              <a:t>Meeting generali di Collaborazione nazionali e internazionali;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Incontro </a:t>
            </a:r>
            <a:r>
              <a:rPr lang="it-IT" sz="1200" dirty="0" err="1">
                <a:solidFill>
                  <a:srgbClr val="000000"/>
                </a:solidFill>
              </a:rPr>
              <a:t>Referees</a:t>
            </a:r>
            <a:r>
              <a:rPr lang="it-IT" sz="1200" dirty="0">
                <a:solidFill>
                  <a:srgbClr val="000000"/>
                </a:solidFill>
              </a:rPr>
              <a:t>; </a:t>
            </a:r>
          </a:p>
          <a:p>
            <a:pPr marL="0" indent="0">
              <a:buNone/>
            </a:pPr>
            <a:r>
              <a:rPr lang="it-IT" sz="1600" b="1" u="sng" dirty="0">
                <a:solidFill>
                  <a:srgbClr val="008000"/>
                </a:solidFill>
              </a:rPr>
              <a:t>Consumo:</a:t>
            </a:r>
            <a:r>
              <a:rPr lang="it-IT" sz="1400" b="1" u="sng" dirty="0">
                <a:solidFill>
                  <a:srgbClr val="008000"/>
                </a:solidFill>
              </a:rPr>
              <a:t> 2</a:t>
            </a:r>
            <a:r>
              <a:rPr lang="it-IT" sz="1400" b="1" dirty="0">
                <a:solidFill>
                  <a:srgbClr val="008000"/>
                </a:solidFill>
              </a:rPr>
              <a:t>.0 </a:t>
            </a:r>
            <a:r>
              <a:rPr lang="it-IT" sz="1400" b="1" dirty="0" err="1">
                <a:solidFill>
                  <a:srgbClr val="008000"/>
                </a:solidFill>
              </a:rPr>
              <a:t>keuro</a:t>
            </a:r>
            <a:r>
              <a:rPr lang="it-IT" sz="1400" b="1" dirty="0">
                <a:solidFill>
                  <a:srgbClr val="008000"/>
                </a:solidFill>
              </a:rPr>
              <a:t> 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Metabolismo sul sito dell'Osservatorio    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it-IT" sz="1600" b="1" u="sng" dirty="0">
                <a:solidFill>
                  <a:srgbClr val="008000"/>
                </a:solidFill>
              </a:rPr>
              <a:t>Manutenzione:</a:t>
            </a:r>
            <a:r>
              <a:rPr lang="it-IT" sz="1400" b="1" u="sng" dirty="0">
                <a:solidFill>
                  <a:srgbClr val="008000"/>
                </a:solidFill>
              </a:rPr>
              <a:t> 8</a:t>
            </a:r>
            <a:r>
              <a:rPr lang="it-IT" sz="1400" b="1" dirty="0">
                <a:solidFill>
                  <a:srgbClr val="008000"/>
                </a:solidFill>
              </a:rPr>
              <a:t>.0 </a:t>
            </a:r>
            <a:r>
              <a:rPr lang="it-IT" sz="1400" b="1" dirty="0" err="1">
                <a:solidFill>
                  <a:srgbClr val="008000"/>
                </a:solidFill>
              </a:rPr>
              <a:t>keuro</a:t>
            </a:r>
            <a:r>
              <a:rPr lang="it-IT" sz="1400" b="1" dirty="0">
                <a:solidFill>
                  <a:srgbClr val="008000"/>
                </a:solidFill>
              </a:rPr>
              <a:t>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Riparazione e manutenzione  board HV/LV</a:t>
            </a:r>
            <a:r>
              <a:rPr lang="it-IT" sz="1200" dirty="0"/>
              <a:t> per FD</a:t>
            </a:r>
            <a:r>
              <a:rPr lang="it-IT" sz="1600" dirty="0">
                <a:solidFill>
                  <a:srgbClr val="0000FF"/>
                </a:solidFill>
              </a:rPr>
              <a:t>	</a:t>
            </a:r>
          </a:p>
          <a:p>
            <a:r>
              <a:rPr lang="it-IT" sz="1600" b="1" dirty="0">
                <a:solidFill>
                  <a:srgbClr val="0000FF"/>
                </a:solidFill>
              </a:rPr>
              <a:t>			  </a:t>
            </a:r>
            <a:endParaRPr lang="it-IT" sz="1400" dirty="0"/>
          </a:p>
          <a:p>
            <a:pPr marL="0" indent="0">
              <a:buNone/>
            </a:pPr>
            <a:r>
              <a:rPr lang="it-IT" sz="1600" b="1" u="sng" dirty="0">
                <a:solidFill>
                  <a:srgbClr val="008000"/>
                </a:solidFill>
              </a:rPr>
              <a:t>Trasporti:</a:t>
            </a:r>
            <a:r>
              <a:rPr lang="it-IT" sz="1400" b="1" u="sng" dirty="0">
                <a:solidFill>
                  <a:srgbClr val="008000"/>
                </a:solidFill>
              </a:rPr>
              <a:t> </a:t>
            </a:r>
            <a:r>
              <a:rPr lang="it-IT" sz="1400" b="1" dirty="0">
                <a:solidFill>
                  <a:srgbClr val="008000"/>
                </a:solidFill>
              </a:rPr>
              <a:t>16.0 </a:t>
            </a:r>
            <a:r>
              <a:rPr lang="it-IT" sz="1400" b="1" dirty="0" err="1">
                <a:solidFill>
                  <a:srgbClr val="008000"/>
                </a:solidFill>
              </a:rPr>
              <a:t>keuro</a:t>
            </a:r>
            <a:r>
              <a:rPr lang="it-IT" sz="1400" b="1" dirty="0">
                <a:solidFill>
                  <a:srgbClr val="008000"/>
                </a:solidFill>
              </a:rPr>
              <a:t> </a:t>
            </a:r>
          </a:p>
          <a:p>
            <a:r>
              <a:rPr lang="it-IT" sz="1200" dirty="0">
                <a:solidFill>
                  <a:srgbClr val="000000"/>
                </a:solidFill>
              </a:rPr>
              <a:t>Trasporti sul sito Osservatorio </a:t>
            </a:r>
            <a:r>
              <a:rPr lang="it-IT" sz="1200" dirty="0" err="1">
                <a:solidFill>
                  <a:srgbClr val="000000"/>
                </a:solidFill>
              </a:rPr>
              <a:t>Auger</a:t>
            </a:r>
            <a:endParaRPr lang="it-IT" sz="1200" dirty="0">
              <a:solidFill>
                <a:srgbClr val="000000"/>
              </a:solidFill>
            </a:endParaRPr>
          </a:p>
          <a:p>
            <a:pPr>
              <a:lnSpc>
                <a:spcPct val="60000"/>
              </a:lnSpc>
            </a:pPr>
            <a:r>
              <a:rPr lang="it-IT" sz="1200" dirty="0">
                <a:solidFill>
                  <a:srgbClr val="000000"/>
                </a:solidFill>
              </a:rPr>
              <a:t>Spedizioni materiale e dispositivi CT-CAEN-Argentina</a:t>
            </a:r>
            <a:r>
              <a:rPr lang="it-IT" sz="2000" dirty="0">
                <a:solidFill>
                  <a:srgbClr val="0000FF"/>
                </a:solidFill>
              </a:rPr>
              <a:t>	</a:t>
            </a:r>
          </a:p>
          <a:p>
            <a:pPr marL="0" indent="0">
              <a:lnSpc>
                <a:spcPct val="60000"/>
              </a:lnSpc>
              <a:buNone/>
            </a:pPr>
            <a:endParaRPr lang="it-IT" sz="1500" b="1" dirty="0">
              <a:solidFill>
                <a:srgbClr val="FF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1E4AAAD-6BFA-2245-B3F0-BE5F1828D3BD}"/>
              </a:ext>
            </a:extLst>
          </p:cNvPr>
          <p:cNvSpPr/>
          <p:nvPr/>
        </p:nvSpPr>
        <p:spPr>
          <a:xfrm>
            <a:off x="1321604" y="3078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Richieste finanziarie AUGER 2024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4A9F8C2-9F32-9B63-0A9A-5574DDE5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6B4F51-85FA-0F38-20BD-8338008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58AB4A-936C-158F-7C93-FC40B3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8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9A55E89-3DF6-586D-36E9-3C4047E65A35}"/>
              </a:ext>
            </a:extLst>
          </p:cNvPr>
          <p:cNvSpPr/>
          <p:nvPr/>
        </p:nvSpPr>
        <p:spPr>
          <a:xfrm>
            <a:off x="4564096" y="477604"/>
            <a:ext cx="4579904" cy="120032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b="1" i="1" dirty="0"/>
              <a:t>Per tutte le sigle in CSN 2 dal 2023:</a:t>
            </a:r>
          </a:p>
          <a:p>
            <a:r>
              <a:rPr lang="it-IT" b="1" i="1" dirty="0"/>
              <a:t>- i fondi per le conferenze non sono assegnati alle sigle</a:t>
            </a:r>
          </a:p>
          <a:p>
            <a:r>
              <a:rPr lang="it-IT" b="1" i="1" dirty="0"/>
              <a:t>- sono assegnati alle dotazioni ( &lt; 1k x FTE )</a:t>
            </a:r>
          </a:p>
        </p:txBody>
      </p:sp>
    </p:spTree>
    <p:extLst>
      <p:ext uri="{BB962C8B-B14F-4D97-AF65-F5344CB8AC3E}">
        <p14:creationId xmlns:p14="http://schemas.microsoft.com/office/powerpoint/2010/main" val="275574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4F57CC-AA86-8C43-B7F4-4BD42D99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Consiglio di sezione. 13/07/2023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B18748-45A9-7F42-A119-A4A615AE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134010-4ED2-FD44-9A44-899F943B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9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5FA4F60-3BF9-8741-81ED-A55B788EE855}"/>
              </a:ext>
            </a:extLst>
          </p:cNvPr>
          <p:cNvSpPr/>
          <p:nvPr/>
        </p:nvSpPr>
        <p:spPr>
          <a:xfrm>
            <a:off x="0" y="1821782"/>
            <a:ext cx="5683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 of the sensitivities in 0.1 – 10TeV energy range (1 ord.)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energy range: down to 10 GeV and well beyond 10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EB482F-8158-6349-8AE3-46A97149737F}"/>
              </a:ext>
            </a:extLst>
          </p:cNvPr>
          <p:cNvSpPr/>
          <p:nvPr/>
        </p:nvSpPr>
        <p:spPr>
          <a:xfrm>
            <a:off x="1146489" y="24074"/>
            <a:ext cx="4122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The </a:t>
            </a:r>
            <a:r>
              <a:rPr lang="it-IT" sz="2000" b="1" dirty="0" err="1">
                <a:solidFill>
                  <a:schemeClr val="bg1"/>
                </a:solidFill>
              </a:rPr>
              <a:t>Cherenkov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Telescope</a:t>
            </a:r>
            <a:r>
              <a:rPr lang="it-IT" sz="2000" b="1" dirty="0">
                <a:solidFill>
                  <a:schemeClr val="bg1"/>
                </a:solidFill>
              </a:rPr>
              <a:t> Array (CTA)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9AE3D0-179B-224A-89FD-71BDDC873B6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2447" y="2478062"/>
            <a:ext cx="4952462" cy="2173233"/>
          </a:xfrm>
          <a:prstGeom prst="rect">
            <a:avLst/>
          </a:prstGeom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A561DFD-A5E1-874D-A1AB-D6DD4BED30E7}"/>
              </a:ext>
            </a:extLst>
          </p:cNvPr>
          <p:cNvSpPr/>
          <p:nvPr/>
        </p:nvSpPr>
        <p:spPr>
          <a:xfrm>
            <a:off x="212447" y="1046737"/>
            <a:ext cx="5535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Large-Sized Telescopes </a:t>
            </a:r>
            <a:r>
              <a:rPr lang="en-US" sz="1400" dirty="0"/>
              <a:t>(LSTs - </a:t>
            </a:r>
            <a:r>
              <a:rPr lang="en-US" sz="1400" dirty="0" err="1"/>
              <a:t>Ф</a:t>
            </a:r>
            <a:r>
              <a:rPr lang="en-US" sz="1400" dirty="0"/>
              <a:t> 23m) (E &lt; 100 GeV)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Medium-Sized Telescopes </a:t>
            </a:r>
            <a:r>
              <a:rPr lang="en-US" sz="1400" dirty="0"/>
              <a:t>(MSTs – </a:t>
            </a:r>
            <a:r>
              <a:rPr lang="en-US" sz="1400" dirty="0" err="1"/>
              <a:t>Ф</a:t>
            </a:r>
            <a:r>
              <a:rPr lang="en-US" sz="1400" dirty="0"/>
              <a:t> 12m) (100 GeV &lt; E &lt; 10 </a:t>
            </a:r>
            <a:r>
              <a:rPr lang="en-US" sz="1400" dirty="0" err="1"/>
              <a:t>TeV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Small-Sized Telescopes </a:t>
            </a:r>
            <a:r>
              <a:rPr lang="en-US" sz="1400" dirty="0"/>
              <a:t>(SSTs - </a:t>
            </a:r>
            <a:r>
              <a:rPr lang="en-US" sz="1400" dirty="0" err="1"/>
              <a:t>Ф</a:t>
            </a:r>
            <a:r>
              <a:rPr lang="en-US" sz="1400" dirty="0"/>
              <a:t> 4m)  (E &gt; 10 </a:t>
            </a:r>
            <a:r>
              <a:rPr lang="en-US" sz="1400" dirty="0" err="1"/>
              <a:t>TeV</a:t>
            </a:r>
            <a:r>
              <a:rPr lang="en-US" sz="1400" dirty="0"/>
              <a:t>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87EB0B-B528-974D-B288-57C6CD7201A9}"/>
              </a:ext>
            </a:extLst>
          </p:cNvPr>
          <p:cNvSpPr/>
          <p:nvPr/>
        </p:nvSpPr>
        <p:spPr>
          <a:xfrm>
            <a:off x="71327" y="492205"/>
            <a:ext cx="9049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Il </a:t>
            </a:r>
            <a:r>
              <a:rPr lang="it-IT" sz="1400" b="1" dirty="0" err="1"/>
              <a:t>Cherenkov</a:t>
            </a:r>
            <a:r>
              <a:rPr lang="it-IT" sz="1400" b="1" dirty="0"/>
              <a:t> </a:t>
            </a:r>
            <a:r>
              <a:rPr lang="it-IT" sz="1400" b="1" dirty="0" err="1"/>
              <a:t>Telescope</a:t>
            </a:r>
            <a:r>
              <a:rPr lang="it-IT" sz="1400" b="1" dirty="0"/>
              <a:t> Array intende costruire due osservatori gamma, uno al NORD (CTA-N a la Palma Canarie) ed uno al sud (CTA-S Cile) con telescopi </a:t>
            </a:r>
            <a:r>
              <a:rPr lang="it-IT" sz="1400" b="1" dirty="0" err="1"/>
              <a:t>Cherenkov</a:t>
            </a:r>
            <a:r>
              <a:rPr lang="it-IT" sz="1400" b="1" dirty="0"/>
              <a:t> costruiti su tre modelli: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EBDBEBA-B217-C7B2-AA48-32CC8418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35" y="1755157"/>
            <a:ext cx="3652223" cy="29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68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11315</TotalTime>
  <Words>4246</Words>
  <Application>Microsoft Macintosh PowerPoint</Application>
  <PresentationFormat>Presentazione su schermo (16:9)</PresentationFormat>
  <Paragraphs>651</Paragraphs>
  <Slides>37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Arial</vt:lpstr>
      <vt:lpstr>Avenir Next Regular</vt:lpstr>
      <vt:lpstr>Calibri</vt:lpstr>
      <vt:lpstr>Calisto MT</vt:lpstr>
      <vt:lpstr>Cavolini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Emanuele Leonora</dc:creator>
  <cp:lastModifiedBy>Emanuele Leonora</cp:lastModifiedBy>
  <cp:revision>798</cp:revision>
  <dcterms:created xsi:type="dcterms:W3CDTF">2015-10-09T07:36:38Z</dcterms:created>
  <dcterms:modified xsi:type="dcterms:W3CDTF">2023-07-13T07:26:12Z</dcterms:modified>
</cp:coreProperties>
</file>