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91" r:id="rId3"/>
    <p:sldId id="292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F35C0F-CB5F-31C8-E3BC-629696773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C2D1EFE-9522-18B2-6EFF-3E1D18CADC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73DDA9-59D3-D9EA-43A1-3D84DF470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F6635-8C7D-43E5-B287-F4337F5EC950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F465D5-A5AE-1D5A-FDF5-811D34BB1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987DF1-9D65-C689-89AC-8360F5ED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240D-EB5D-48CD-B5BA-787200F415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485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B4A89-49D9-9BD9-24FA-97673F4DB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105EA93-7A21-DDBB-41A8-EA3D1852D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CCD7C4-D829-5617-3607-21BAC403E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F6635-8C7D-43E5-B287-F4337F5EC950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3BC670-81E5-FE87-1FFC-5E9F48ED2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C10F0C-8710-98F4-3286-ACE0D1B6D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240D-EB5D-48CD-B5BA-787200F415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6514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A949262-A4D2-4B41-7725-AF34027160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42AE450-7C7F-97E3-FD2F-E67C75EEC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EE490A-490E-8490-4559-95E51168C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F6635-8C7D-43E5-B287-F4337F5EC950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1306F9-8576-4B5C-4ACD-77B23552B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9E04FE-134E-6256-6489-518C00F27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240D-EB5D-48CD-B5BA-787200F415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0834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17CA39-46EC-C4D7-E89A-DFC8B9842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CFC8DC-4F8A-277A-230A-034D60C3E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FCB2D8-28A3-60A0-5ED2-C394A1254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F6635-8C7D-43E5-B287-F4337F5EC950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291E78-9477-7AE3-10AC-8F9C5F985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FD0ABF-EDDE-D5BB-10DC-AED8C5A2D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240D-EB5D-48CD-B5BA-787200F415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5022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FE174F-EF60-EF44-B906-25B2039A3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81A7D99-929D-29AE-7B21-67B2428B1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C63FF4-A403-62FC-6675-5FF911B57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F6635-8C7D-43E5-B287-F4337F5EC950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8629999-F1F5-771D-8BE8-24EBC49DE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AA01D8-ADE9-E9A7-80C5-058F73BF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240D-EB5D-48CD-B5BA-787200F415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14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BCCF3B-FF7C-AAE9-8E6B-948C84C72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4A9C05-C6DE-7804-4AF4-D3B0F5165F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D37A684-6C2D-4AC0-8734-5185F7B77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885C298-A377-6455-70D5-6571B4B4A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F6635-8C7D-43E5-B287-F4337F5EC950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414357F-B97F-A7CF-0CFF-BEF80C5E9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264F7C6-B03E-A74C-9236-0CCB7EE1F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240D-EB5D-48CD-B5BA-787200F415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69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59CF85-170D-D48A-9488-790843D0E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0F2B752-384C-5FA6-998F-C5AEAE64D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6DB3D4D-3A76-7777-F6F9-2F53F6D1E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6415924-DA1D-52E6-5977-C563F02E41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B615E32-2FAD-C2EB-DA38-D2990BB04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9F5C932-8C61-75C8-024E-BF0B0DF2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F6635-8C7D-43E5-B287-F4337F5EC950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72606B4-FAF5-FE59-3933-F1CBFA0BA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FEB21C4-0AD4-EFBD-5818-9300C90E2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240D-EB5D-48CD-B5BA-787200F415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894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83F31A-CA06-60F0-3EBE-53FF1A43B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3E706A1-5C82-17DB-4131-D79F22D4E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F6635-8C7D-43E5-B287-F4337F5EC950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233BBE3-B1B5-BB52-AF00-3B991C1CC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0D7B57B-5386-188D-D307-F5AA189EE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240D-EB5D-48CD-B5BA-787200F415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539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DB7B2DC-D396-A31E-3C57-2502AA91D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F6635-8C7D-43E5-B287-F4337F5EC950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9CB4721-2ED0-29CA-DDC9-AA78A8BC6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3BEC538-7A19-59BD-0368-8F4EC03D1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240D-EB5D-48CD-B5BA-787200F415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0971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7D3B9C-E280-BA22-5FB8-E847ED070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97E1AE-DF05-710D-77CB-EB9FD03B9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2D45F60-6514-A315-3469-7E0A575E9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CFC5B61-A1B5-7914-51A5-C0C02B7E1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F6635-8C7D-43E5-B287-F4337F5EC950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4A5FE25-E5A2-DC34-9793-694B4F443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CCDF2AD-D276-7FF4-0D9E-6B722FDA3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240D-EB5D-48CD-B5BA-787200F415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533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AF183-4162-5444-60E3-642F4F50B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0602C81-4F4F-D3A5-016D-2AC11A3F52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73421DA-75F6-DC54-EAD0-11527C376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764F764-6667-2FB4-A24E-BB3F722E1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F6635-8C7D-43E5-B287-F4337F5EC950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2258949-DE1B-8D71-FB72-F6E76FB88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9D72AF-9D9B-A118-BEA4-CD795245A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240D-EB5D-48CD-B5BA-787200F415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512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33438EC-2257-9B88-A375-F46ADF2B8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EAD7400-7B5A-2A90-A0FE-EAE7B25C2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0DF18E1-BB3E-284B-B1A1-9F539CC0F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F6635-8C7D-43E5-B287-F4337F5EC950}" type="datetimeFigureOut">
              <a:rPr lang="it-IT" smtClean="0"/>
              <a:t>11/12/23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BCB91B-9AE7-65BF-1934-84E3386C35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7F45D4-BF61-3B6D-33B1-0C6C6F5F38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8240D-EB5D-48CD-B5BA-787200F415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0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mmagine che contiene clipart&#10;&#10;Descrizione generata automaticamente">
            <a:extLst>
              <a:ext uri="{FF2B5EF4-FFF2-40B4-BE49-F238E27FC236}">
                <a16:creationId xmlns:a16="http://schemas.microsoft.com/office/drawing/2014/main" id="{CDD36C1F-019E-B007-D6E5-EAF26041E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801" y="5382478"/>
            <a:ext cx="1015199" cy="101519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3885BE26-C91D-269A-A08F-35A482063AC9}"/>
              </a:ext>
            </a:extLst>
          </p:cNvPr>
          <p:cNvSpPr/>
          <p:nvPr/>
        </p:nvSpPr>
        <p:spPr>
          <a:xfrm>
            <a:off x="0" y="-40640"/>
            <a:ext cx="12192000" cy="87888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9D95151A-D96C-6FDB-C9B9-409AAA3853FC}"/>
              </a:ext>
            </a:extLst>
          </p:cNvPr>
          <p:cNvSpPr/>
          <p:nvPr/>
        </p:nvSpPr>
        <p:spPr>
          <a:xfrm>
            <a:off x="0" y="6418555"/>
            <a:ext cx="12192000" cy="43944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A4887697-3079-DEE9-A942-53F956F81893}"/>
              </a:ext>
            </a:extLst>
          </p:cNvPr>
          <p:cNvSpPr txBox="1">
            <a:spLocks/>
          </p:cNvSpPr>
          <p:nvPr/>
        </p:nvSpPr>
        <p:spPr>
          <a:xfrm>
            <a:off x="259303" y="6457140"/>
            <a:ext cx="2747848" cy="371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A. Valetti</a:t>
            </a: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0663C4AE-CB0E-7392-9286-5DD74D454DEC}"/>
              </a:ext>
            </a:extLst>
          </p:cNvPr>
          <p:cNvSpPr txBox="1">
            <a:spLocks/>
          </p:cNvSpPr>
          <p:nvPr/>
        </p:nvSpPr>
        <p:spPr>
          <a:xfrm>
            <a:off x="5754580" y="6457140"/>
            <a:ext cx="336426" cy="371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i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Titolo 1">
            <a:extLst>
              <a:ext uri="{FF2B5EF4-FFF2-40B4-BE49-F238E27FC236}">
                <a16:creationId xmlns:a16="http://schemas.microsoft.com/office/drawing/2014/main" id="{6E07AE65-6FF7-D0BB-C500-52218552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3" y="253583"/>
            <a:ext cx="10047672" cy="37172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HIT MC Campaign: what have we done?</a:t>
            </a:r>
            <a:endParaRPr lang="it-IT" sz="2800" b="1" dirty="0">
              <a:solidFill>
                <a:schemeClr val="bg1"/>
              </a:solidFill>
            </a:endParaRPr>
          </a:p>
        </p:txBody>
      </p:sp>
      <p:sp>
        <p:nvSpPr>
          <p:cNvPr id="61" name="Titolo 1">
            <a:extLst>
              <a:ext uri="{FF2B5EF4-FFF2-40B4-BE49-F238E27FC236}">
                <a16:creationId xmlns:a16="http://schemas.microsoft.com/office/drawing/2014/main" id="{C270441C-F096-511A-498F-D59F3BB750CE}"/>
              </a:ext>
            </a:extLst>
          </p:cNvPr>
          <p:cNvSpPr txBox="1">
            <a:spLocks/>
          </p:cNvSpPr>
          <p:nvPr/>
        </p:nvSpPr>
        <p:spPr>
          <a:xfrm>
            <a:off x="10823730" y="6448262"/>
            <a:ext cx="1627573" cy="371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i="1" dirty="0">
                <a:solidFill>
                  <a:schemeClr val="bg1"/>
                </a:solidFill>
              </a:rPr>
              <a:t>12/07/2023</a:t>
            </a:r>
          </a:p>
        </p:txBody>
      </p:sp>
      <p:sp>
        <p:nvSpPr>
          <p:cNvPr id="2" name="TextBox 4">
            <a:extLst>
              <a:ext uri="{FF2B5EF4-FFF2-40B4-BE49-F238E27FC236}">
                <a16:creationId xmlns:a16="http://schemas.microsoft.com/office/drawing/2014/main" id="{68C7C1C5-EF1D-F11E-CE41-6FCC3D9987DC}"/>
              </a:ext>
            </a:extLst>
          </p:cNvPr>
          <p:cNvSpPr txBox="1"/>
          <p:nvPr/>
        </p:nvSpPr>
        <p:spPr>
          <a:xfrm>
            <a:off x="573628" y="1672985"/>
            <a:ext cx="340782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TOF-Wall  → </a:t>
            </a:r>
            <a:r>
              <a:rPr lang="el-GR" dirty="0"/>
              <a:t>β</a:t>
            </a:r>
            <a:r>
              <a:rPr lang="en-US" dirty="0"/>
              <a:t>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Calorimeter → Kinetic Energy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6613BEA-30F1-CDDE-4540-B606685A56A2}"/>
              </a:ext>
            </a:extLst>
          </p:cNvPr>
          <p:cNvSpPr txBox="1"/>
          <p:nvPr/>
        </p:nvSpPr>
        <p:spPr>
          <a:xfrm>
            <a:off x="259303" y="1070951"/>
            <a:ext cx="4703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Goal: measure mass spectra with info from</a:t>
            </a:r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A701EC44-9FF0-F402-3619-A04DE55AF0BE}"/>
              </a:ext>
            </a:extLst>
          </p:cNvPr>
          <p:cNvSpPr txBox="1"/>
          <p:nvPr/>
        </p:nvSpPr>
        <p:spPr>
          <a:xfrm>
            <a:off x="2315639" y="4412989"/>
            <a:ext cx="4703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Main Problems?</a:t>
            </a: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952EA1CD-E56D-EAC6-561F-C89916465156}"/>
              </a:ext>
            </a:extLst>
          </p:cNvPr>
          <p:cNvSpPr txBox="1"/>
          <p:nvPr/>
        </p:nvSpPr>
        <p:spPr>
          <a:xfrm>
            <a:off x="573627" y="3295452"/>
            <a:ext cx="798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Matching between Calo cluster and TW points → minimum distance matching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Cluster with center in the central crystal has been excluded → Beam particle cut </a:t>
            </a:r>
          </a:p>
        </p:txBody>
      </p:sp>
      <p:pic>
        <p:nvPicPr>
          <p:cNvPr id="16" name="Immagine 15" descr="Immagine che contiene nero, oscurità&#10;&#10;Descrizione generata automaticamente">
            <a:extLst>
              <a:ext uri="{FF2B5EF4-FFF2-40B4-BE49-F238E27FC236}">
                <a16:creationId xmlns:a16="http://schemas.microsoft.com/office/drawing/2014/main" id="{6A241C2A-22C6-A44E-5974-0CD77EB2A0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701" y="1639446"/>
            <a:ext cx="1950153" cy="878889"/>
          </a:xfrm>
          <a:prstGeom prst="rect">
            <a:avLst/>
          </a:prstGeom>
        </p:spPr>
      </p:pic>
      <p:pic>
        <p:nvPicPr>
          <p:cNvPr id="23" name="Immagine 22" descr="Immagine che contiene nero, oscurità&#10;&#10;Descrizione generata automaticamente">
            <a:extLst>
              <a:ext uri="{FF2B5EF4-FFF2-40B4-BE49-F238E27FC236}">
                <a16:creationId xmlns:a16="http://schemas.microsoft.com/office/drawing/2014/main" id="{C3CFC97D-5415-1358-E5E7-A7EE411149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475" y="1639446"/>
            <a:ext cx="2125000" cy="878927"/>
          </a:xfrm>
          <a:prstGeom prst="rect">
            <a:avLst/>
          </a:prstGeom>
        </p:spPr>
      </p:pic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6501DD9D-FE64-ED1E-CD0D-1FC46696DC6D}"/>
              </a:ext>
            </a:extLst>
          </p:cNvPr>
          <p:cNvSpPr txBox="1"/>
          <p:nvPr/>
        </p:nvSpPr>
        <p:spPr>
          <a:xfrm rot="20574198">
            <a:off x="9847338" y="1903941"/>
            <a:ext cx="2125000" cy="369332"/>
          </a:xfrm>
          <a:prstGeom prst="rect">
            <a:avLst/>
          </a:prstGeom>
          <a:solidFill>
            <a:srgbClr val="0070C0">
              <a:alpha val="10000"/>
            </a:srgbClr>
          </a:solidFill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u = 931.494 MeV/c2  </a:t>
            </a:r>
          </a:p>
        </p:txBody>
      </p:sp>
      <p:sp>
        <p:nvSpPr>
          <p:cNvPr id="29" name="TextBox 4">
            <a:extLst>
              <a:ext uri="{FF2B5EF4-FFF2-40B4-BE49-F238E27FC236}">
                <a16:creationId xmlns:a16="http://schemas.microsoft.com/office/drawing/2014/main" id="{2CE20AC4-2984-27C4-0AB8-AD0423A18307}"/>
              </a:ext>
            </a:extLst>
          </p:cNvPr>
          <p:cNvSpPr txBox="1"/>
          <p:nvPr/>
        </p:nvSpPr>
        <p:spPr>
          <a:xfrm>
            <a:off x="411703" y="3011360"/>
            <a:ext cx="4703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How is it done?</a:t>
            </a:r>
          </a:p>
        </p:txBody>
      </p:sp>
      <p:sp>
        <p:nvSpPr>
          <p:cNvPr id="33" name="TextBox 4">
            <a:extLst>
              <a:ext uri="{FF2B5EF4-FFF2-40B4-BE49-F238E27FC236}">
                <a16:creationId xmlns:a16="http://schemas.microsoft.com/office/drawing/2014/main" id="{D12ACF8D-AAB1-6B64-1DD2-636531583930}"/>
              </a:ext>
            </a:extLst>
          </p:cNvPr>
          <p:cNvSpPr txBox="1"/>
          <p:nvPr/>
        </p:nvSpPr>
        <p:spPr>
          <a:xfrm>
            <a:off x="2649013" y="4753584"/>
            <a:ext cx="547581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dirty="0" err="1"/>
              <a:t>Only</a:t>
            </a:r>
            <a:r>
              <a:rPr lang="it-IT" dirty="0"/>
              <a:t> ‘’</a:t>
            </a:r>
            <a:r>
              <a:rPr lang="it-IT" dirty="0" err="1"/>
              <a:t>very</a:t>
            </a:r>
            <a:r>
              <a:rPr lang="it-IT" dirty="0"/>
              <a:t> good’’ TW point </a:t>
            </a:r>
            <a:r>
              <a:rPr lang="it-IT" dirty="0" err="1"/>
              <a:t>used</a:t>
            </a:r>
            <a:endParaRPr lang="en-US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First time Padme Cluster algorithm is put to the test</a:t>
            </a: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5B484BF5-4B83-61EB-02C9-1BB47BB4AD98}"/>
              </a:ext>
            </a:extLst>
          </p:cNvPr>
          <p:cNvSpPr txBox="1"/>
          <p:nvPr/>
        </p:nvSpPr>
        <p:spPr>
          <a:xfrm>
            <a:off x="8442317" y="3283191"/>
            <a:ext cx="2734484" cy="369332"/>
          </a:xfrm>
          <a:prstGeom prst="rect">
            <a:avLst/>
          </a:prstGeom>
          <a:solidFill>
            <a:srgbClr val="0070C0">
              <a:alpha val="10000"/>
            </a:srgbClr>
          </a:solidFill>
        </p:spPr>
        <p:txBody>
          <a:bodyPr wrap="square" rtlCol="0">
            <a:spAutoFit/>
          </a:bodyPr>
          <a:lstStyle/>
          <a:p>
            <a:r>
              <a:rPr lang="it-IT" dirty="0" err="1">
                <a:solidFill>
                  <a:srgbClr val="0070C0"/>
                </a:solidFill>
              </a:rPr>
              <a:t>Starting</a:t>
            </a:r>
            <a:r>
              <a:rPr lang="it-IT" dirty="0">
                <a:solidFill>
                  <a:srgbClr val="0070C0"/>
                </a:solidFill>
              </a:rPr>
              <a:t> from </a:t>
            </a:r>
            <a:r>
              <a:rPr lang="it-IT" dirty="0" err="1">
                <a:solidFill>
                  <a:srgbClr val="0070C0"/>
                </a:solidFill>
              </a:rPr>
              <a:t>Tino’s</a:t>
            </a:r>
            <a:r>
              <a:rPr lang="it-IT" dirty="0">
                <a:solidFill>
                  <a:srgbClr val="0070C0"/>
                </a:solidFill>
              </a:rPr>
              <a:t> Macro  </a:t>
            </a:r>
          </a:p>
        </p:txBody>
      </p:sp>
      <p:cxnSp>
        <p:nvCxnSpPr>
          <p:cNvPr id="38" name="Connettore a gomito 37">
            <a:extLst>
              <a:ext uri="{FF2B5EF4-FFF2-40B4-BE49-F238E27FC236}">
                <a16:creationId xmlns:a16="http://schemas.microsoft.com/office/drawing/2014/main" id="{2D8A51A0-AFB8-E2C8-C4F5-612F45E8D88A}"/>
              </a:ext>
            </a:extLst>
          </p:cNvPr>
          <p:cNvCxnSpPr/>
          <p:nvPr/>
        </p:nvCxnSpPr>
        <p:spPr>
          <a:xfrm>
            <a:off x="1143000" y="4302380"/>
            <a:ext cx="809625" cy="273305"/>
          </a:xfrm>
          <a:prstGeom prst="bentConnector3">
            <a:avLst>
              <a:gd name="adj1" fmla="val 588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ttangolo 39">
            <a:extLst>
              <a:ext uri="{FF2B5EF4-FFF2-40B4-BE49-F238E27FC236}">
                <a16:creationId xmlns:a16="http://schemas.microsoft.com/office/drawing/2014/main" id="{12C593FF-94BA-82B8-BC33-432439B4B22C}"/>
              </a:ext>
            </a:extLst>
          </p:cNvPr>
          <p:cNvSpPr/>
          <p:nvPr/>
        </p:nvSpPr>
        <p:spPr>
          <a:xfrm>
            <a:off x="6468013" y="2128767"/>
            <a:ext cx="361950" cy="389568"/>
          </a:xfrm>
          <a:prstGeom prst="rect">
            <a:avLst/>
          </a:prstGeom>
          <a:solidFill>
            <a:srgbClr val="FF00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5" name="Rettangolo 44">
            <a:extLst>
              <a:ext uri="{FF2B5EF4-FFF2-40B4-BE49-F238E27FC236}">
                <a16:creationId xmlns:a16="http://schemas.microsoft.com/office/drawing/2014/main" id="{CCFEA5EF-D192-0DB3-AE50-6634ED7E1A39}"/>
              </a:ext>
            </a:extLst>
          </p:cNvPr>
          <p:cNvSpPr/>
          <p:nvPr/>
        </p:nvSpPr>
        <p:spPr>
          <a:xfrm>
            <a:off x="8481550" y="1529245"/>
            <a:ext cx="932962" cy="536109"/>
          </a:xfrm>
          <a:prstGeom prst="rect">
            <a:avLst/>
          </a:prstGeom>
          <a:solidFill>
            <a:srgbClr val="FF00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008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mmagine che contiene clipart&#10;&#10;Descrizione generata automaticamente">
            <a:extLst>
              <a:ext uri="{FF2B5EF4-FFF2-40B4-BE49-F238E27FC236}">
                <a16:creationId xmlns:a16="http://schemas.microsoft.com/office/drawing/2014/main" id="{CDD36C1F-019E-B007-D6E5-EAF26041E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801" y="5382478"/>
            <a:ext cx="1015199" cy="101519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3885BE26-C91D-269A-A08F-35A482063AC9}"/>
              </a:ext>
            </a:extLst>
          </p:cNvPr>
          <p:cNvSpPr/>
          <p:nvPr/>
        </p:nvSpPr>
        <p:spPr>
          <a:xfrm>
            <a:off x="0" y="-40640"/>
            <a:ext cx="12192000" cy="87888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9D95151A-D96C-6FDB-C9B9-409AAA3853FC}"/>
              </a:ext>
            </a:extLst>
          </p:cNvPr>
          <p:cNvSpPr/>
          <p:nvPr/>
        </p:nvSpPr>
        <p:spPr>
          <a:xfrm>
            <a:off x="0" y="6418555"/>
            <a:ext cx="12192000" cy="43944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A4887697-3079-DEE9-A942-53F956F81893}"/>
              </a:ext>
            </a:extLst>
          </p:cNvPr>
          <p:cNvSpPr txBox="1">
            <a:spLocks/>
          </p:cNvSpPr>
          <p:nvPr/>
        </p:nvSpPr>
        <p:spPr>
          <a:xfrm>
            <a:off x="259303" y="6457140"/>
            <a:ext cx="2747848" cy="371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A. Valetti</a:t>
            </a: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0663C4AE-CB0E-7392-9286-5DD74D454DEC}"/>
              </a:ext>
            </a:extLst>
          </p:cNvPr>
          <p:cNvSpPr txBox="1">
            <a:spLocks/>
          </p:cNvSpPr>
          <p:nvPr/>
        </p:nvSpPr>
        <p:spPr>
          <a:xfrm>
            <a:off x="5754580" y="6457140"/>
            <a:ext cx="336426" cy="371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i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5" name="Titolo 1">
            <a:extLst>
              <a:ext uri="{FF2B5EF4-FFF2-40B4-BE49-F238E27FC236}">
                <a16:creationId xmlns:a16="http://schemas.microsoft.com/office/drawing/2014/main" id="{6E07AE65-6FF7-D0BB-C500-52218552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3" y="253583"/>
            <a:ext cx="10047672" cy="37172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HIT MC Campaign: preliminary spectra</a:t>
            </a:r>
            <a:endParaRPr lang="it-IT" sz="2800" b="1" dirty="0">
              <a:solidFill>
                <a:schemeClr val="bg1"/>
              </a:solidFill>
            </a:endParaRPr>
          </a:p>
        </p:txBody>
      </p:sp>
      <p:sp>
        <p:nvSpPr>
          <p:cNvPr id="61" name="Titolo 1">
            <a:extLst>
              <a:ext uri="{FF2B5EF4-FFF2-40B4-BE49-F238E27FC236}">
                <a16:creationId xmlns:a16="http://schemas.microsoft.com/office/drawing/2014/main" id="{C270441C-F096-511A-498F-D59F3BB750CE}"/>
              </a:ext>
            </a:extLst>
          </p:cNvPr>
          <p:cNvSpPr txBox="1">
            <a:spLocks/>
          </p:cNvSpPr>
          <p:nvPr/>
        </p:nvSpPr>
        <p:spPr>
          <a:xfrm>
            <a:off x="10823730" y="6448262"/>
            <a:ext cx="1627573" cy="371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i="1" dirty="0">
                <a:solidFill>
                  <a:schemeClr val="bg1"/>
                </a:solidFill>
              </a:rPr>
              <a:t>12/07/2023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6613BEA-30F1-CDDE-4540-B606685A56A2}"/>
              </a:ext>
            </a:extLst>
          </p:cNvPr>
          <p:cNvSpPr txBox="1"/>
          <p:nvPr/>
        </p:nvSpPr>
        <p:spPr>
          <a:xfrm>
            <a:off x="579917" y="5705411"/>
            <a:ext cx="4849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Too good to be true → MC truth </a:t>
            </a:r>
            <a:r>
              <a:rPr lang="el-GR" dirty="0"/>
              <a:t>β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en-US" dirty="0"/>
              <a:t>  </a:t>
            </a:r>
          </a:p>
        </p:txBody>
      </p:sp>
      <p:pic>
        <p:nvPicPr>
          <p:cNvPr id="14" name="Immagine 13" descr="Immagine che contiene testo, diagramma, linea, schermata&#10;&#10;Descrizione generata automaticamente">
            <a:extLst>
              <a:ext uri="{FF2B5EF4-FFF2-40B4-BE49-F238E27FC236}">
                <a16:creationId xmlns:a16="http://schemas.microsoft.com/office/drawing/2014/main" id="{7C5D8530-B7ED-6DA2-1F3F-621D648416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8844"/>
            <a:ext cx="6686550" cy="3213625"/>
          </a:xfrm>
          <a:prstGeom prst="rect">
            <a:avLst/>
          </a:prstGeom>
        </p:spPr>
      </p:pic>
      <p:pic>
        <p:nvPicPr>
          <p:cNvPr id="12" name="Immagine 11" descr="Immagine che contiene testo, schermata, diagramma, linea&#10;&#10;Descrizione generata automaticamente">
            <a:extLst>
              <a:ext uri="{FF2B5EF4-FFF2-40B4-BE49-F238E27FC236}">
                <a16:creationId xmlns:a16="http://schemas.microsoft.com/office/drawing/2014/main" id="{8A4E0282-5D36-BE11-64E0-0FCF28516D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575" y="2141793"/>
            <a:ext cx="7524750" cy="361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155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mmagine che contiene clipart&#10;&#10;Descrizione generata automaticamente">
            <a:extLst>
              <a:ext uri="{FF2B5EF4-FFF2-40B4-BE49-F238E27FC236}">
                <a16:creationId xmlns:a16="http://schemas.microsoft.com/office/drawing/2014/main" id="{CDD36C1F-019E-B007-D6E5-EAF26041E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801" y="5382478"/>
            <a:ext cx="1015199" cy="101519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3885BE26-C91D-269A-A08F-35A482063AC9}"/>
              </a:ext>
            </a:extLst>
          </p:cNvPr>
          <p:cNvSpPr/>
          <p:nvPr/>
        </p:nvSpPr>
        <p:spPr>
          <a:xfrm>
            <a:off x="0" y="-40640"/>
            <a:ext cx="12192000" cy="87888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9D95151A-D96C-6FDB-C9B9-409AAA3853FC}"/>
              </a:ext>
            </a:extLst>
          </p:cNvPr>
          <p:cNvSpPr/>
          <p:nvPr/>
        </p:nvSpPr>
        <p:spPr>
          <a:xfrm>
            <a:off x="0" y="6418555"/>
            <a:ext cx="12192000" cy="43944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A4887697-3079-DEE9-A942-53F956F81893}"/>
              </a:ext>
            </a:extLst>
          </p:cNvPr>
          <p:cNvSpPr txBox="1">
            <a:spLocks/>
          </p:cNvSpPr>
          <p:nvPr/>
        </p:nvSpPr>
        <p:spPr>
          <a:xfrm>
            <a:off x="259303" y="6457140"/>
            <a:ext cx="2747848" cy="371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A. Valetti</a:t>
            </a: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0663C4AE-CB0E-7392-9286-5DD74D454DEC}"/>
              </a:ext>
            </a:extLst>
          </p:cNvPr>
          <p:cNvSpPr txBox="1">
            <a:spLocks/>
          </p:cNvSpPr>
          <p:nvPr/>
        </p:nvSpPr>
        <p:spPr>
          <a:xfrm>
            <a:off x="5754580" y="6457140"/>
            <a:ext cx="336426" cy="371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i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5" name="Titolo 1">
            <a:extLst>
              <a:ext uri="{FF2B5EF4-FFF2-40B4-BE49-F238E27FC236}">
                <a16:creationId xmlns:a16="http://schemas.microsoft.com/office/drawing/2014/main" id="{6E07AE65-6FF7-D0BB-C500-52218552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3" y="253583"/>
            <a:ext cx="10047672" cy="37172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HIT MC Campaign: preliminary spectra</a:t>
            </a:r>
            <a:endParaRPr lang="it-IT" sz="2800" b="1" dirty="0">
              <a:solidFill>
                <a:schemeClr val="bg1"/>
              </a:solidFill>
            </a:endParaRPr>
          </a:p>
        </p:txBody>
      </p:sp>
      <p:sp>
        <p:nvSpPr>
          <p:cNvPr id="61" name="Titolo 1">
            <a:extLst>
              <a:ext uri="{FF2B5EF4-FFF2-40B4-BE49-F238E27FC236}">
                <a16:creationId xmlns:a16="http://schemas.microsoft.com/office/drawing/2014/main" id="{C270441C-F096-511A-498F-D59F3BB750CE}"/>
              </a:ext>
            </a:extLst>
          </p:cNvPr>
          <p:cNvSpPr txBox="1">
            <a:spLocks/>
          </p:cNvSpPr>
          <p:nvPr/>
        </p:nvSpPr>
        <p:spPr>
          <a:xfrm>
            <a:off x="10823730" y="6448262"/>
            <a:ext cx="1627573" cy="371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i="1" dirty="0">
                <a:solidFill>
                  <a:schemeClr val="bg1"/>
                </a:solidFill>
              </a:rPr>
              <a:t>12/07/2023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6613BEA-30F1-CDDE-4540-B606685A56A2}"/>
              </a:ext>
            </a:extLst>
          </p:cNvPr>
          <p:cNvSpPr txBox="1"/>
          <p:nvPr/>
        </p:nvSpPr>
        <p:spPr>
          <a:xfrm>
            <a:off x="579916" y="5705411"/>
            <a:ext cx="6668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Less good so should be truer → Smeared </a:t>
            </a:r>
            <a:r>
              <a:rPr lang="el-GR" dirty="0"/>
              <a:t>β</a:t>
            </a:r>
            <a:r>
              <a:rPr lang="it-IT" dirty="0"/>
              <a:t> from SHOE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en-US" dirty="0"/>
              <a:t>  </a:t>
            </a:r>
          </a:p>
        </p:txBody>
      </p:sp>
      <p:pic>
        <p:nvPicPr>
          <p:cNvPr id="11" name="Immagine 10" descr="Immagine che contiene testo, schermata, diagramma, linea&#10;&#10;Descrizione generata automaticamente">
            <a:extLst>
              <a:ext uri="{FF2B5EF4-FFF2-40B4-BE49-F238E27FC236}">
                <a16:creationId xmlns:a16="http://schemas.microsoft.com/office/drawing/2014/main" id="{2351B42D-4FED-EC21-DA77-70643C44FE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76834"/>
            <a:ext cx="7124700" cy="3444661"/>
          </a:xfrm>
          <a:prstGeom prst="rect">
            <a:avLst/>
          </a:prstGeom>
        </p:spPr>
      </p:pic>
      <p:pic>
        <p:nvPicPr>
          <p:cNvPr id="9" name="Immagine 8" descr="Immagine che contiene testo, diagramma, linea, Diagramma&#10;&#10;Descrizione generata automaticamente">
            <a:extLst>
              <a:ext uri="{FF2B5EF4-FFF2-40B4-BE49-F238E27FC236}">
                <a16:creationId xmlns:a16="http://schemas.microsoft.com/office/drawing/2014/main" id="{36AE623E-044D-0EF1-3660-4CFE316396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660" y="2009221"/>
            <a:ext cx="7290339" cy="352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5855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138</Words>
  <Application>Microsoft Macintosh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HIT MC Campaign: what have we done?</vt:lpstr>
      <vt:lpstr>HIT MC Campaign: preliminary spectra</vt:lpstr>
      <vt:lpstr>HIT MC Campaign: preliminary spectra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HIT MC Campaign: what have we done?</dc:title>
  <dc:creator>Alessandro Valetti</dc:creator>
  <cp:lastModifiedBy>m.toppi83@gmail.com</cp:lastModifiedBy>
  <cp:revision>4</cp:revision>
  <dcterms:created xsi:type="dcterms:W3CDTF">2023-07-11T18:56:02Z</dcterms:created>
  <dcterms:modified xsi:type="dcterms:W3CDTF">2023-12-11T04:47:36Z</dcterms:modified>
</cp:coreProperties>
</file>