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sldIdLst>
    <p:sldId id="258" r:id="rId5"/>
    <p:sldId id="259" r:id="rId6"/>
    <p:sldId id="283" r:id="rId7"/>
    <p:sldId id="294" r:id="rId8"/>
    <p:sldId id="346" r:id="rId9"/>
    <p:sldId id="28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A6C"/>
    <a:srgbClr val="44A7AB"/>
    <a:srgbClr val="2326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113DB-158F-40FA-AE51-523506C54BE3}" v="35" dt="2023-07-07T14:04:18.421"/>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3" autoAdjust="0"/>
    <p:restoredTop sz="86395"/>
  </p:normalViewPr>
  <p:slideViewPr>
    <p:cSldViewPr snapToGrid="0">
      <p:cViewPr varScale="1">
        <p:scale>
          <a:sx n="93" d="100"/>
          <a:sy n="93" d="100"/>
        </p:scale>
        <p:origin x="216" y="46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5512"/>
    </p:cViewPr>
  </p:sorter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59687-C613-4C83-A0F4-1BC6CC93F1E1}" type="datetimeFigureOut">
              <a:rPr lang="en-GB" smtClean="0"/>
              <a:t>10/07/2023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3C095F-DFB4-48DB-AE73-9852A816E977}" type="slidenum">
              <a:rPr lang="en-GB" smtClean="0"/>
              <a:t>‹#›</a:t>
            </a:fld>
            <a:endParaRPr lang="en-GB"/>
          </a:p>
        </p:txBody>
      </p:sp>
    </p:spTree>
    <p:extLst>
      <p:ext uri="{BB962C8B-B14F-4D97-AF65-F5344CB8AC3E}">
        <p14:creationId xmlns:p14="http://schemas.microsoft.com/office/powerpoint/2010/main" val="264732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1</a:t>
            </a:fld>
            <a:endParaRPr lang="en-GB"/>
          </a:p>
        </p:txBody>
      </p:sp>
    </p:spTree>
    <p:extLst>
      <p:ext uri="{BB962C8B-B14F-4D97-AF65-F5344CB8AC3E}">
        <p14:creationId xmlns:p14="http://schemas.microsoft.com/office/powerpoint/2010/main" val="3452815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2</a:t>
            </a:fld>
            <a:endParaRPr lang="en-GB"/>
          </a:p>
        </p:txBody>
      </p:sp>
    </p:spTree>
    <p:extLst>
      <p:ext uri="{BB962C8B-B14F-4D97-AF65-F5344CB8AC3E}">
        <p14:creationId xmlns:p14="http://schemas.microsoft.com/office/powerpoint/2010/main" val="591162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3</a:t>
            </a:fld>
            <a:endParaRPr lang="en-GB"/>
          </a:p>
        </p:txBody>
      </p:sp>
    </p:spTree>
    <p:extLst>
      <p:ext uri="{BB962C8B-B14F-4D97-AF65-F5344CB8AC3E}">
        <p14:creationId xmlns:p14="http://schemas.microsoft.com/office/powerpoint/2010/main" val="3895955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4</a:t>
            </a:fld>
            <a:endParaRPr lang="en-GB"/>
          </a:p>
        </p:txBody>
      </p:sp>
    </p:spTree>
    <p:extLst>
      <p:ext uri="{BB962C8B-B14F-4D97-AF65-F5344CB8AC3E}">
        <p14:creationId xmlns:p14="http://schemas.microsoft.com/office/powerpoint/2010/main" val="3369159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5</a:t>
            </a:fld>
            <a:endParaRPr lang="en-GB"/>
          </a:p>
        </p:txBody>
      </p:sp>
    </p:spTree>
    <p:extLst>
      <p:ext uri="{BB962C8B-B14F-4D97-AF65-F5344CB8AC3E}">
        <p14:creationId xmlns:p14="http://schemas.microsoft.com/office/powerpoint/2010/main" val="1824538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F3C095F-DFB4-48DB-AE73-9852A816E977}" type="slidenum">
              <a:rPr lang="en-GB" smtClean="0"/>
              <a:t>6</a:t>
            </a:fld>
            <a:endParaRPr lang="en-GB"/>
          </a:p>
        </p:txBody>
      </p:sp>
    </p:spTree>
    <p:extLst>
      <p:ext uri="{BB962C8B-B14F-4D97-AF65-F5344CB8AC3E}">
        <p14:creationId xmlns:p14="http://schemas.microsoft.com/office/powerpoint/2010/main" val="731140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0520" y="3578225"/>
            <a:ext cx="11707661" cy="1845545"/>
          </a:xfrm>
        </p:spPr>
        <p:txBody>
          <a:bodyPr anchor="ctr">
            <a:normAutofit/>
          </a:bodyPr>
          <a:lstStyle>
            <a:lvl1pPr marL="0" indent="0" algn="ctr">
              <a:buNone/>
              <a:defRPr sz="2100" b="0">
                <a:solidFill>
                  <a:schemeClr val="accent1"/>
                </a:solidFill>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C4456CD-832E-41F2-9893-C7650CCC5376}" type="slidenum">
              <a:rPr lang="en-GB" smtClean="0"/>
              <a:t>‹#›</a:t>
            </a:fld>
            <a:endParaRPr lang="en-GB"/>
          </a:p>
        </p:txBody>
      </p:sp>
      <p:sp>
        <p:nvSpPr>
          <p:cNvPr id="7" name="Text Box 14"/>
          <p:cNvSpPr txBox="1">
            <a:spLocks noChangeArrowheads="1"/>
          </p:cNvSpPr>
          <p:nvPr userDrawn="1"/>
        </p:nvSpPr>
        <p:spPr bwMode="auto">
          <a:xfrm>
            <a:off x="1216376" y="6032853"/>
            <a:ext cx="10975623" cy="246221"/>
          </a:xfrm>
          <a:prstGeom prst="rect">
            <a:avLst/>
          </a:prstGeom>
          <a:noFill/>
          <a:ln>
            <a:noFill/>
          </a:ln>
          <a:effectLst/>
          <a:extLst>
            <a:ext uri="{909E8E84-426E-40DD-AFC4-6F175D3DCCD1}">
              <a14:hiddenFill xmlns:a14="http://schemas.microsoft.com/office/drawing/2010/main">
                <a:solidFill>
                  <a:schemeClr val="accent2">
                    <a:alpha val="39999"/>
                  </a:schemeClr>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GB" sz="1000" b="0" i="0" dirty="0">
                <a:solidFill>
                  <a:srgbClr val="444444"/>
                </a:solidFill>
                <a:effectLst/>
              </a:rPr>
              <a:t>This project has received funding from the European Union’s Horizon Europe</a:t>
            </a:r>
            <a:r>
              <a:rPr lang="en-GB" sz="1000" b="0" i="0" baseline="0" dirty="0">
                <a:solidFill>
                  <a:srgbClr val="444444"/>
                </a:solidFill>
                <a:effectLst/>
              </a:rPr>
              <a:t> </a:t>
            </a:r>
            <a:r>
              <a:rPr lang="en-GB" sz="1000" b="0" i="0" dirty="0">
                <a:solidFill>
                  <a:srgbClr val="444444"/>
                </a:solidFill>
                <a:effectLst/>
              </a:rPr>
              <a:t>research and innovation programme under grant agreement No 101057511.</a:t>
            </a:r>
            <a:endParaRPr lang="en-GB" sz="1000" i="0" dirty="0"/>
          </a:p>
        </p:txBody>
      </p:sp>
      <p:sp>
        <p:nvSpPr>
          <p:cNvPr id="8" name="TextBox 7"/>
          <p:cNvSpPr txBox="1"/>
          <p:nvPr userDrawn="1"/>
        </p:nvSpPr>
        <p:spPr>
          <a:xfrm>
            <a:off x="4978400" y="135468"/>
            <a:ext cx="7213600" cy="1015663"/>
          </a:xfrm>
          <a:prstGeom prst="rect">
            <a:avLst/>
          </a:prstGeom>
          <a:noFill/>
        </p:spPr>
        <p:txBody>
          <a:bodyPr wrap="square" rtlCol="0">
            <a:spAutoFit/>
          </a:bodyPr>
          <a:lstStyle/>
          <a:p>
            <a:pPr algn="r"/>
            <a:r>
              <a:rPr lang="fr-FR" sz="2900" b="1" i="0" u="none" strike="noStrike" kern="1200" baseline="0" dirty="0">
                <a:solidFill>
                  <a:schemeClr val="accent5"/>
                </a:solidFill>
                <a:latin typeface="+mn-lt"/>
                <a:ea typeface="+mn-ea"/>
                <a:cs typeface="+mn-cs"/>
              </a:rPr>
              <a:t>EUROPEAN LABORATORIES FOR ACCELERATOR BASED SCIENCE</a:t>
            </a:r>
            <a:endParaRPr lang="en-GB" sz="2900" b="0" dirty="0">
              <a:solidFill>
                <a:schemeClr val="accent5"/>
              </a:solidFill>
              <a:latin typeface="+mn-lt"/>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508001" y="5939375"/>
            <a:ext cx="708377" cy="354339"/>
          </a:xfrm>
          <a:prstGeom prst="rect">
            <a:avLst/>
          </a:prstGeom>
        </p:spPr>
      </p:pic>
      <p:sp>
        <p:nvSpPr>
          <p:cNvPr id="9" name="Title 8"/>
          <p:cNvSpPr>
            <a:spLocks noGrp="1"/>
          </p:cNvSpPr>
          <p:nvPr>
            <p:ph type="title"/>
          </p:nvPr>
        </p:nvSpPr>
        <p:spPr/>
        <p:txBody>
          <a:bodyPr/>
          <a:lstStyle/>
          <a:p>
            <a:r>
              <a:rPr lang="en-US" dirty="0"/>
              <a:t>Click to edit Master title style</a:t>
            </a:r>
            <a:endParaRPr lang="fr-FR" dirty="0"/>
          </a:p>
        </p:txBody>
      </p:sp>
    </p:spTree>
    <p:extLst>
      <p:ext uri="{BB962C8B-B14F-4D97-AF65-F5344CB8AC3E}">
        <p14:creationId xmlns:p14="http://schemas.microsoft.com/office/powerpoint/2010/main" val="16763380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2468797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374734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885" y="1290182"/>
            <a:ext cx="11554691" cy="4886789"/>
          </a:xfrm>
        </p:spPr>
        <p:txBody>
          <a:bodyPr/>
          <a:lstStyle>
            <a:lvl1pPr>
              <a:buClr>
                <a:srgbClr val="F2B53C"/>
              </a:buClr>
              <a:defRPr b="0">
                <a:solidFill>
                  <a:srgbClr val="171A6C"/>
                </a:solidFill>
              </a:defRPr>
            </a:lvl1pPr>
            <a:lvl2pPr>
              <a:buClr>
                <a:srgbClr val="F2B53C"/>
              </a:buClr>
              <a:defRPr b="0">
                <a:solidFill>
                  <a:srgbClr val="171A6C"/>
                </a:solidFill>
              </a:defRPr>
            </a:lvl2pPr>
            <a:lvl3pPr>
              <a:buClr>
                <a:srgbClr val="F2B53C"/>
              </a:buClr>
              <a:defRPr b="0">
                <a:solidFill>
                  <a:srgbClr val="171A6C"/>
                </a:solidFill>
              </a:defRPr>
            </a:lvl3pPr>
            <a:lvl4pPr>
              <a:buClr>
                <a:srgbClr val="F2B53C"/>
              </a:buClr>
              <a:defRPr b="0">
                <a:solidFill>
                  <a:srgbClr val="171A6C"/>
                </a:solidFill>
              </a:defRPr>
            </a:lvl4pPr>
            <a:lvl5pPr>
              <a:buClr>
                <a:srgbClr val="F2B53C"/>
              </a:buClr>
              <a:defRPr b="0">
                <a:solidFill>
                  <a:srgbClr val="171A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a:xfrm>
            <a:off x="6" y="6356350"/>
            <a:ext cx="12191999" cy="501650"/>
          </a:xfrm>
        </p:spPr>
        <p:txBody>
          <a:bodyPr/>
          <a:lstStyle/>
          <a:p>
            <a:endParaRPr lang="en-GB" dirty="0"/>
          </a:p>
        </p:txBody>
      </p:sp>
      <p:sp>
        <p:nvSpPr>
          <p:cNvPr id="4" name="Date Placeholder 3"/>
          <p:cNvSpPr>
            <a:spLocks noGrp="1"/>
          </p:cNvSpPr>
          <p:nvPr>
            <p:ph type="dt" sz="half" idx="10"/>
          </p:nvPr>
        </p:nvSpPr>
        <p:spPr>
          <a:xfrm>
            <a:off x="315886" y="6424613"/>
            <a:ext cx="2308297" cy="365125"/>
          </a:xfrm>
          <a:prstGeom prst="rect">
            <a:avLst/>
          </a:prstGeom>
          <a:ln>
            <a:noFill/>
          </a:ln>
        </p:spPr>
        <p:txBody>
          <a:bodyPr anchor="ctr"/>
          <a:lstStyle>
            <a:lvl1pPr>
              <a:defRPr sz="1100">
                <a:solidFill>
                  <a:srgbClr val="171A6C"/>
                </a:solidFill>
              </a:defRPr>
            </a:lvl1pPr>
          </a:lstStyle>
          <a:p>
            <a:r>
              <a:rPr lang="fr-FR"/>
              <a:t>16th May 2023</a:t>
            </a:r>
            <a:endParaRPr lang="en-GB" dirty="0"/>
          </a:p>
        </p:txBody>
      </p:sp>
      <p:sp>
        <p:nvSpPr>
          <p:cNvPr id="6" name="Slide Number Placeholder 5"/>
          <p:cNvSpPr>
            <a:spLocks noGrp="1"/>
          </p:cNvSpPr>
          <p:nvPr>
            <p:ph type="sldNum" sz="quarter" idx="12"/>
          </p:nvPr>
        </p:nvSpPr>
        <p:spPr/>
        <p:txBody>
          <a:bodyPr/>
          <a:lstStyle/>
          <a:p>
            <a:fld id="{FC4456CD-832E-41F2-9893-C7650CCC5376}" type="slidenum">
              <a:rPr lang="en-GB" smtClean="0"/>
              <a:t>‹#›</a:t>
            </a:fld>
            <a:endParaRPr lang="en-GB"/>
          </a:p>
        </p:txBody>
      </p:sp>
      <p:sp>
        <p:nvSpPr>
          <p:cNvPr id="11" name="Title 10"/>
          <p:cNvSpPr>
            <a:spLocks noGrp="1"/>
          </p:cNvSpPr>
          <p:nvPr>
            <p:ph type="title"/>
          </p:nvPr>
        </p:nvSpPr>
        <p:spPr>
          <a:xfrm>
            <a:off x="5377841" y="1"/>
            <a:ext cx="6674227" cy="1077238"/>
          </a:xfrm>
        </p:spPr>
        <p:txBody>
          <a:bodyPr/>
          <a:lstStyle>
            <a:lvl1pPr>
              <a:defRPr b="1">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336820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8"/>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73"/>
            <a:ext cx="105156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151126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212034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4284104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289785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1144143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3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50978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35"/>
            <a:ext cx="617220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60"/>
            <a:ext cx="2743200" cy="365125"/>
          </a:xfrm>
          <a:prstGeom prst="rect">
            <a:avLst/>
          </a:prstGeom>
        </p:spPr>
        <p:txBody>
          <a:bodyPr/>
          <a:lstStyle/>
          <a:p>
            <a:r>
              <a:rPr lang="fr-FR"/>
              <a:t>16th May 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4456CD-832E-41F2-9893-C7650CCC5376}" type="slidenum">
              <a:rPr lang="en-GB" smtClean="0"/>
              <a:t>‹#›</a:t>
            </a:fld>
            <a:endParaRPr lang="en-GB"/>
          </a:p>
        </p:txBody>
      </p:sp>
    </p:spTree>
    <p:extLst>
      <p:ext uri="{BB962C8B-B14F-4D97-AF65-F5344CB8AC3E}">
        <p14:creationId xmlns:p14="http://schemas.microsoft.com/office/powerpoint/2010/main" val="2718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1823" y="1786898"/>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3291849"/>
            <a:ext cx="10515600" cy="28851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6" y="6356350"/>
            <a:ext cx="12191999" cy="501650"/>
          </a:xfrm>
          <a:prstGeom prst="rect">
            <a:avLst/>
          </a:prstGeom>
          <a:gradFill>
            <a:gsLst>
              <a:gs pos="2000">
                <a:schemeClr val="accent4"/>
              </a:gs>
              <a:gs pos="64000">
                <a:schemeClr val="accent2"/>
              </a:gs>
              <a:gs pos="100000">
                <a:schemeClr val="accent1"/>
              </a:gs>
            </a:gsLst>
            <a:lin ang="0" scaled="0"/>
          </a:gradFill>
        </p:spPr>
        <p:txBody>
          <a:bodyPr vert="horz" lIns="91440" tIns="45720" rIns="91440" bIns="45720" rtlCol="0" anchor="ctr"/>
          <a:lstStyle>
            <a:lvl1pPr algn="ctr">
              <a:defRPr sz="1200">
                <a:solidFill>
                  <a:schemeClr val="bg1"/>
                </a:solidFill>
              </a:defRPr>
            </a:lvl1pPr>
          </a:lstStyle>
          <a:p>
            <a:endParaRPr lang="en-GB" dirty="0"/>
          </a:p>
        </p:txBody>
      </p:sp>
      <p:sp>
        <p:nvSpPr>
          <p:cNvPr id="6" name="Slide Number Placeholder 5"/>
          <p:cNvSpPr>
            <a:spLocks noGrp="1"/>
          </p:cNvSpPr>
          <p:nvPr>
            <p:ph type="sldNum" sz="quarter" idx="4"/>
          </p:nvPr>
        </p:nvSpPr>
        <p:spPr>
          <a:xfrm>
            <a:off x="11237428" y="6356350"/>
            <a:ext cx="954577" cy="501650"/>
          </a:xfrm>
          <a:prstGeom prst="rect">
            <a:avLst/>
          </a:prstGeom>
        </p:spPr>
        <p:txBody>
          <a:bodyPr vert="horz" lIns="91440" tIns="45720" rIns="91440" bIns="45720" rtlCol="0" anchor="ctr"/>
          <a:lstStyle>
            <a:lvl1pPr algn="r">
              <a:defRPr sz="1200">
                <a:solidFill>
                  <a:schemeClr val="bg1"/>
                </a:solidFill>
              </a:defRPr>
            </a:lvl1pPr>
          </a:lstStyle>
          <a:p>
            <a:fld id="{FC4456CD-832E-41F2-9893-C7650CCC5376}" type="slidenum">
              <a:rPr lang="en-GB" smtClean="0"/>
              <a:pPr/>
              <a:t>‹#›</a:t>
            </a:fld>
            <a:endParaRPr lang="en-GB" dirty="0"/>
          </a:p>
        </p:txBody>
      </p:sp>
      <p:pic>
        <p:nvPicPr>
          <p:cNvPr id="8" name="Picture 7">
            <a:extLst>
              <a:ext uri="{FF2B5EF4-FFF2-40B4-BE49-F238E27FC236}">
                <a16:creationId xmlns:a16="http://schemas.microsoft.com/office/drawing/2014/main" id="{9AAEE24F-E8F5-3A45-8360-72E357020F37}"/>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313248" y="62012"/>
            <a:ext cx="2635225" cy="1196265"/>
          </a:xfrm>
          <a:prstGeom prst="rect">
            <a:avLst/>
          </a:prstGeom>
        </p:spPr>
      </p:pic>
      <p:sp>
        <p:nvSpPr>
          <p:cNvPr id="4" name="Rectangle 3"/>
          <p:cNvSpPr/>
          <p:nvPr userDrawn="1"/>
        </p:nvSpPr>
        <p:spPr>
          <a:xfrm>
            <a:off x="3360615" y="0"/>
            <a:ext cx="8831385" cy="1258277"/>
          </a:xfrm>
          <a:prstGeom prst="rect">
            <a:avLst/>
          </a:prstGeom>
          <a:gradFill flip="none" rotWithShape="1">
            <a:gsLst>
              <a:gs pos="0">
                <a:schemeClr val="dk1">
                  <a:shade val="30000"/>
                  <a:satMod val="115000"/>
                </a:schemeClr>
              </a:gs>
              <a:gs pos="50000">
                <a:schemeClr val="accent2"/>
              </a:gs>
              <a:gs pos="77000">
                <a:srgbClr val="82B9E6"/>
              </a:gs>
              <a:gs pos="100000">
                <a:schemeClr val="bg1"/>
              </a:gs>
            </a:gsLst>
            <a:lin ang="1080000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84405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europa.eu/info/funding-tenders/opportunities/docs/2021-2027/common/temp-form/report/periodic-report_horizon-euratom_en.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EURO-LABS Webinar</a:t>
            </a:r>
          </a:p>
        </p:txBody>
      </p:sp>
      <p:sp>
        <p:nvSpPr>
          <p:cNvPr id="4" name="Slide Number Placeholder 3"/>
          <p:cNvSpPr>
            <a:spLocks noGrp="1"/>
          </p:cNvSpPr>
          <p:nvPr>
            <p:ph type="sldNum" sz="quarter" idx="12"/>
          </p:nvPr>
        </p:nvSpPr>
        <p:spPr/>
        <p:txBody>
          <a:bodyPr/>
          <a:lstStyle/>
          <a:p>
            <a:fld id="{FC4456CD-832E-41F2-9893-C7650CCC5376}" type="slidenum">
              <a:rPr lang="en-GB" smtClean="0"/>
              <a:t>1</a:t>
            </a:fld>
            <a:endParaRPr lang="en-GB"/>
          </a:p>
        </p:txBody>
      </p:sp>
      <p:sp>
        <p:nvSpPr>
          <p:cNvPr id="5" name="Title 4"/>
          <p:cNvSpPr>
            <a:spLocks noGrp="1"/>
          </p:cNvSpPr>
          <p:nvPr>
            <p:ph type="title"/>
          </p:nvPr>
        </p:nvSpPr>
        <p:spPr>
          <a:xfrm>
            <a:off x="5610619" y="60044"/>
            <a:ext cx="6492735" cy="1077238"/>
          </a:xfrm>
        </p:spPr>
        <p:txBody>
          <a:bodyPr>
            <a:normAutofit/>
          </a:bodyPr>
          <a:lstStyle/>
          <a:p>
            <a:pPr algn="r"/>
            <a:r>
              <a:rPr lang="en-GB" dirty="0"/>
              <a:t>Technical Reporting workflow</a:t>
            </a:r>
          </a:p>
        </p:txBody>
      </p:sp>
      <p:sp>
        <p:nvSpPr>
          <p:cNvPr id="8" name="Date Placeholder 3"/>
          <p:cNvSpPr txBox="1">
            <a:spLocks/>
          </p:cNvSpPr>
          <p:nvPr/>
        </p:nvSpPr>
        <p:spPr>
          <a:xfrm>
            <a:off x="236914" y="6424612"/>
            <a:ext cx="1731223" cy="365125"/>
          </a:xfrm>
          <a:prstGeom prst="rect">
            <a:avLst/>
          </a:prstGeom>
          <a:ln>
            <a:noFill/>
          </a:ln>
        </p:spPr>
        <p:txBody>
          <a:bodyPr anchor="ctr"/>
          <a:lstStyle>
            <a:defPPr>
              <a:defRPr lang="en-US"/>
            </a:defPPr>
            <a:lvl1pPr marL="0" algn="l" defTabSz="914400" rtl="0" eaLnBrk="1" latinLnBrk="0" hangingPunct="1">
              <a:defRPr sz="1100" kern="1200">
                <a:solidFill>
                  <a:srgbClr val="171A6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7521D4-B6A2-402E-A085-C880F30EB62E}" type="datetime3">
              <a:rPr lang="en-US" smtClean="0"/>
              <a:pPr/>
              <a:t>10 July 2023</a:t>
            </a:fld>
            <a:endParaRPr lang="en-GB" dirty="0"/>
          </a:p>
        </p:txBody>
      </p:sp>
      <p:sp>
        <p:nvSpPr>
          <p:cNvPr id="10" name="Title 5"/>
          <p:cNvSpPr txBox="1">
            <a:spLocks/>
          </p:cNvSpPr>
          <p:nvPr/>
        </p:nvSpPr>
        <p:spPr>
          <a:xfrm>
            <a:off x="4157471" y="1"/>
            <a:ext cx="4881579" cy="1077238"/>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b="1" kern="1200">
                <a:solidFill>
                  <a:schemeClr val="bg1"/>
                </a:solidFill>
                <a:latin typeface="+mj-lt"/>
                <a:ea typeface="+mj-ea"/>
                <a:cs typeface="+mj-cs"/>
              </a:defRPr>
            </a:lvl1pPr>
          </a:lstStyle>
          <a:p>
            <a:endParaRPr lang="en-GB" dirty="0"/>
          </a:p>
        </p:txBody>
      </p:sp>
      <p:sp>
        <p:nvSpPr>
          <p:cNvPr id="11" name="Flowchart: Alternate Process 10"/>
          <p:cNvSpPr/>
          <p:nvPr/>
        </p:nvSpPr>
        <p:spPr>
          <a:xfrm>
            <a:off x="1391710" y="3024338"/>
            <a:ext cx="1288656" cy="614955"/>
          </a:xfrm>
          <a:prstGeom prst="flowChartAlternateProcess">
            <a:avLst/>
          </a:prstGeom>
          <a:solidFill>
            <a:schemeClr val="tx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b="1" dirty="0">
                <a:solidFill>
                  <a:srgbClr val="002060"/>
                </a:solidFill>
                <a:latin typeface="+mj-lt"/>
              </a:rPr>
              <a:t>Input from </a:t>
            </a:r>
            <a:r>
              <a:rPr lang="en-GB" sz="1200" b="1" dirty="0" err="1">
                <a:solidFill>
                  <a:srgbClr val="002060"/>
                </a:solidFill>
                <a:latin typeface="+mj-lt"/>
              </a:rPr>
              <a:t>Benef</a:t>
            </a:r>
            <a:r>
              <a:rPr lang="en-GB" sz="1200" b="1" dirty="0">
                <a:solidFill>
                  <a:srgbClr val="002060"/>
                </a:solidFill>
                <a:latin typeface="+mj-lt"/>
              </a:rPr>
              <a:t> &amp; Partners</a:t>
            </a:r>
          </a:p>
        </p:txBody>
      </p:sp>
      <p:sp>
        <p:nvSpPr>
          <p:cNvPr id="13" name="Flowchart: Alternate Process 12"/>
          <p:cNvSpPr/>
          <p:nvPr/>
        </p:nvSpPr>
        <p:spPr>
          <a:xfrm>
            <a:off x="3064921" y="3003027"/>
            <a:ext cx="1186013" cy="590668"/>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sz="1200" b="1" dirty="0">
                <a:solidFill>
                  <a:srgbClr val="002060"/>
                </a:solidFill>
                <a:latin typeface="+mj-lt"/>
              </a:rPr>
              <a:t>Task Activity Report</a:t>
            </a:r>
          </a:p>
        </p:txBody>
      </p:sp>
      <p:sp>
        <p:nvSpPr>
          <p:cNvPr id="14" name="Flowchart: Alternate Process 13"/>
          <p:cNvSpPr/>
          <p:nvPr/>
        </p:nvSpPr>
        <p:spPr>
          <a:xfrm>
            <a:off x="4601827" y="3007272"/>
            <a:ext cx="1112868" cy="550462"/>
          </a:xfrm>
          <a:prstGeom prst="flowChartAlternateProcess">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b="1" dirty="0">
                <a:solidFill>
                  <a:srgbClr val="002060"/>
                </a:solidFill>
                <a:latin typeface="+mj-lt"/>
              </a:rPr>
              <a:t>WP Activity Report</a:t>
            </a:r>
          </a:p>
        </p:txBody>
      </p:sp>
      <p:sp>
        <p:nvSpPr>
          <p:cNvPr id="16" name="Flowchart: Alternate Process 15"/>
          <p:cNvSpPr/>
          <p:nvPr/>
        </p:nvSpPr>
        <p:spPr>
          <a:xfrm>
            <a:off x="6119195" y="3024698"/>
            <a:ext cx="1103456" cy="511630"/>
          </a:xfrm>
          <a:prstGeom prst="flowChartAlternateProcess">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200" b="1" dirty="0">
                <a:solidFill>
                  <a:srgbClr val="002060"/>
                </a:solidFill>
                <a:latin typeface="+mj-lt"/>
              </a:rPr>
              <a:t>Project Office</a:t>
            </a:r>
          </a:p>
        </p:txBody>
      </p:sp>
      <p:sp>
        <p:nvSpPr>
          <p:cNvPr id="17" name="Right Arrow 16"/>
          <p:cNvSpPr/>
          <p:nvPr/>
        </p:nvSpPr>
        <p:spPr>
          <a:xfrm>
            <a:off x="1079481" y="3230499"/>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 name="Flowchart: Alternate Process 17"/>
          <p:cNvSpPr/>
          <p:nvPr/>
        </p:nvSpPr>
        <p:spPr>
          <a:xfrm>
            <a:off x="9262113" y="3015581"/>
            <a:ext cx="1144889" cy="511630"/>
          </a:xfrm>
          <a:prstGeom prst="flowChartAlternateProcess">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sz="1200" b="1" dirty="0" err="1">
                <a:solidFill>
                  <a:srgbClr val="002060"/>
                </a:solidFill>
                <a:latin typeface="+mj-lt"/>
              </a:rPr>
              <a:t>StCom</a:t>
            </a:r>
            <a:r>
              <a:rPr lang="en-GB" sz="1200" b="1" dirty="0">
                <a:solidFill>
                  <a:srgbClr val="002060"/>
                </a:solidFill>
                <a:latin typeface="+mj-lt"/>
              </a:rPr>
              <a:t> &amp; GB approval</a:t>
            </a:r>
          </a:p>
        </p:txBody>
      </p:sp>
      <p:sp>
        <p:nvSpPr>
          <p:cNvPr id="19" name="Rectangle 18"/>
          <p:cNvSpPr/>
          <p:nvPr/>
        </p:nvSpPr>
        <p:spPr>
          <a:xfrm>
            <a:off x="1387583" y="3704957"/>
            <a:ext cx="1292783" cy="1668591"/>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Contact persons from each participant in a Task provide input to Task Leaders</a:t>
            </a:r>
          </a:p>
        </p:txBody>
      </p:sp>
      <p:sp>
        <p:nvSpPr>
          <p:cNvPr id="20" name="Rectangle 19"/>
          <p:cNvSpPr/>
          <p:nvPr/>
        </p:nvSpPr>
        <p:spPr>
          <a:xfrm>
            <a:off x="3007834" y="3703061"/>
            <a:ext cx="1246187" cy="1646509"/>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Task Leaders assemble the Task Activity Report &amp; submit it to the WP Coordinators</a:t>
            </a:r>
          </a:p>
        </p:txBody>
      </p:sp>
      <p:sp>
        <p:nvSpPr>
          <p:cNvPr id="22" name="Rectangle 21"/>
          <p:cNvSpPr/>
          <p:nvPr/>
        </p:nvSpPr>
        <p:spPr>
          <a:xfrm>
            <a:off x="4570213" y="3681768"/>
            <a:ext cx="1153946" cy="1674729"/>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WP Coordinators assemble the WP Activity Report &amp; submit it to the Project Office</a:t>
            </a:r>
          </a:p>
        </p:txBody>
      </p:sp>
      <p:sp>
        <p:nvSpPr>
          <p:cNvPr id="28" name="Flowchart: Alternate Process 27"/>
          <p:cNvSpPr/>
          <p:nvPr/>
        </p:nvSpPr>
        <p:spPr>
          <a:xfrm>
            <a:off x="10908145" y="3026414"/>
            <a:ext cx="1081749" cy="511630"/>
          </a:xfrm>
          <a:prstGeom prst="flowChartAlternateProcess">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sz="1200" b="1" dirty="0">
                <a:solidFill>
                  <a:srgbClr val="002060"/>
                </a:solidFill>
                <a:latin typeface="+mj-lt"/>
              </a:rPr>
              <a:t>Final Submission</a:t>
            </a:r>
          </a:p>
        </p:txBody>
      </p:sp>
      <p:sp>
        <p:nvSpPr>
          <p:cNvPr id="29" name="Right Arrow 28"/>
          <p:cNvSpPr/>
          <p:nvPr/>
        </p:nvSpPr>
        <p:spPr>
          <a:xfrm>
            <a:off x="4309072" y="3190382"/>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0" name="Right Arrow 29"/>
          <p:cNvSpPr/>
          <p:nvPr/>
        </p:nvSpPr>
        <p:spPr>
          <a:xfrm>
            <a:off x="5780264" y="3172534"/>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1" name="Right Arrow 30"/>
          <p:cNvSpPr/>
          <p:nvPr/>
        </p:nvSpPr>
        <p:spPr>
          <a:xfrm>
            <a:off x="8901808" y="3172534"/>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2" name="Right Arrow 31"/>
          <p:cNvSpPr/>
          <p:nvPr/>
        </p:nvSpPr>
        <p:spPr>
          <a:xfrm>
            <a:off x="10546876" y="3222567"/>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3" name="Flowchart: Alternate Process 32"/>
          <p:cNvSpPr/>
          <p:nvPr/>
        </p:nvSpPr>
        <p:spPr>
          <a:xfrm>
            <a:off x="148430" y="3015581"/>
            <a:ext cx="870745" cy="590668"/>
          </a:xfrm>
          <a:prstGeom prst="flowChartAlternateProcess">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sz="1200" b="1" dirty="0">
                <a:solidFill>
                  <a:srgbClr val="002060"/>
                </a:solidFill>
                <a:latin typeface="+mj-lt"/>
              </a:rPr>
              <a:t>Templates </a:t>
            </a:r>
          </a:p>
        </p:txBody>
      </p:sp>
      <p:sp>
        <p:nvSpPr>
          <p:cNvPr id="6" name="TextBox 5"/>
          <p:cNvSpPr txBox="1"/>
          <p:nvPr/>
        </p:nvSpPr>
        <p:spPr>
          <a:xfrm>
            <a:off x="112295" y="2538298"/>
            <a:ext cx="1215397" cy="338554"/>
          </a:xfrm>
          <a:prstGeom prst="rect">
            <a:avLst/>
          </a:prstGeom>
          <a:noFill/>
        </p:spPr>
        <p:txBody>
          <a:bodyPr wrap="none" rtlCol="0">
            <a:spAutoFit/>
          </a:bodyPr>
          <a:lstStyle/>
          <a:p>
            <a:r>
              <a:rPr lang="fr-CH" sz="1600" dirty="0">
                <a:solidFill>
                  <a:srgbClr val="FF0000"/>
                </a:solidFill>
              </a:rPr>
              <a:t>10 July 2023</a:t>
            </a:r>
            <a:endParaRPr lang="fr-FR" sz="1600" dirty="0">
              <a:solidFill>
                <a:srgbClr val="FF0000"/>
              </a:solidFill>
            </a:endParaRPr>
          </a:p>
        </p:txBody>
      </p:sp>
      <p:sp>
        <p:nvSpPr>
          <p:cNvPr id="34" name="Right Arrow 33"/>
          <p:cNvSpPr/>
          <p:nvPr/>
        </p:nvSpPr>
        <p:spPr>
          <a:xfrm>
            <a:off x="2749956" y="3230499"/>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5" name="Rectangle 34"/>
          <p:cNvSpPr/>
          <p:nvPr/>
        </p:nvSpPr>
        <p:spPr>
          <a:xfrm>
            <a:off x="148430" y="3684459"/>
            <a:ext cx="870745" cy="1668591"/>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Project office send templates to WP and task leaders</a:t>
            </a:r>
          </a:p>
        </p:txBody>
      </p:sp>
      <p:sp>
        <p:nvSpPr>
          <p:cNvPr id="36" name="Rectangle 35"/>
          <p:cNvSpPr/>
          <p:nvPr/>
        </p:nvSpPr>
        <p:spPr>
          <a:xfrm>
            <a:off x="6098706" y="3643630"/>
            <a:ext cx="1160044" cy="1668591"/>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Project Office edits the report and send it to the Management team for review</a:t>
            </a:r>
          </a:p>
        </p:txBody>
      </p:sp>
      <p:sp>
        <p:nvSpPr>
          <p:cNvPr id="37" name="Rectangle 36"/>
          <p:cNvSpPr/>
          <p:nvPr/>
        </p:nvSpPr>
        <p:spPr>
          <a:xfrm>
            <a:off x="9273309" y="3752656"/>
            <a:ext cx="1144890" cy="1618995"/>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err="1">
                <a:solidFill>
                  <a:srgbClr val="002060"/>
                </a:solidFill>
              </a:rPr>
              <a:t>StCom</a:t>
            </a:r>
            <a:r>
              <a:rPr lang="en-GB" sz="1200" dirty="0">
                <a:solidFill>
                  <a:srgbClr val="002060"/>
                </a:solidFill>
              </a:rPr>
              <a:t> &amp; GB approve the document as final report</a:t>
            </a:r>
          </a:p>
        </p:txBody>
      </p:sp>
      <p:sp>
        <p:nvSpPr>
          <p:cNvPr id="38" name="Rectangle 37"/>
          <p:cNvSpPr/>
          <p:nvPr/>
        </p:nvSpPr>
        <p:spPr>
          <a:xfrm>
            <a:off x="10908145" y="3738083"/>
            <a:ext cx="1081749" cy="1611487"/>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Project office submit the report to the EC</a:t>
            </a:r>
          </a:p>
        </p:txBody>
      </p:sp>
      <p:sp>
        <p:nvSpPr>
          <p:cNvPr id="39" name="TextBox 38"/>
          <p:cNvSpPr txBox="1"/>
          <p:nvPr/>
        </p:nvSpPr>
        <p:spPr>
          <a:xfrm>
            <a:off x="1404952" y="2552878"/>
            <a:ext cx="1275414" cy="338554"/>
          </a:xfrm>
          <a:prstGeom prst="rect">
            <a:avLst/>
          </a:prstGeom>
          <a:noFill/>
        </p:spPr>
        <p:txBody>
          <a:bodyPr wrap="none" rtlCol="0">
            <a:spAutoFit/>
          </a:bodyPr>
          <a:lstStyle/>
          <a:p>
            <a:r>
              <a:rPr lang="fr-CH" sz="1600" dirty="0">
                <a:solidFill>
                  <a:srgbClr val="FF0000"/>
                </a:solidFill>
              </a:rPr>
              <a:t>11 Sept 2023</a:t>
            </a:r>
            <a:endParaRPr lang="fr-FR" sz="1600" dirty="0">
              <a:solidFill>
                <a:srgbClr val="FF0000"/>
              </a:solidFill>
            </a:endParaRPr>
          </a:p>
        </p:txBody>
      </p:sp>
      <p:sp>
        <p:nvSpPr>
          <p:cNvPr id="40" name="TextBox 39"/>
          <p:cNvSpPr txBox="1"/>
          <p:nvPr/>
        </p:nvSpPr>
        <p:spPr>
          <a:xfrm>
            <a:off x="10834908" y="2525977"/>
            <a:ext cx="1268446" cy="338554"/>
          </a:xfrm>
          <a:prstGeom prst="rect">
            <a:avLst/>
          </a:prstGeom>
          <a:noFill/>
        </p:spPr>
        <p:txBody>
          <a:bodyPr wrap="square" rtlCol="0">
            <a:spAutoFit/>
          </a:bodyPr>
          <a:lstStyle/>
          <a:p>
            <a:r>
              <a:rPr lang="fr-CH" sz="1600" dirty="0">
                <a:solidFill>
                  <a:srgbClr val="FF0000"/>
                </a:solidFill>
              </a:rPr>
              <a:t>31 </a:t>
            </a:r>
            <a:r>
              <a:rPr lang="fr-CH" sz="1600" dirty="0" err="1">
                <a:solidFill>
                  <a:srgbClr val="FF0000"/>
                </a:solidFill>
              </a:rPr>
              <a:t>Oct</a:t>
            </a:r>
            <a:r>
              <a:rPr lang="fr-CH" sz="1600" dirty="0">
                <a:solidFill>
                  <a:srgbClr val="FF0000"/>
                </a:solidFill>
              </a:rPr>
              <a:t> 2023</a:t>
            </a:r>
            <a:endParaRPr lang="fr-FR" sz="1600" dirty="0">
              <a:solidFill>
                <a:srgbClr val="FF0000"/>
              </a:solidFill>
            </a:endParaRPr>
          </a:p>
        </p:txBody>
      </p:sp>
      <p:sp>
        <p:nvSpPr>
          <p:cNvPr id="41" name="TextBox 40"/>
          <p:cNvSpPr txBox="1"/>
          <p:nvPr/>
        </p:nvSpPr>
        <p:spPr>
          <a:xfrm>
            <a:off x="9186209" y="2569742"/>
            <a:ext cx="1268446" cy="338554"/>
          </a:xfrm>
          <a:prstGeom prst="rect">
            <a:avLst/>
          </a:prstGeom>
          <a:noFill/>
        </p:spPr>
        <p:txBody>
          <a:bodyPr wrap="square" rtlCol="0">
            <a:spAutoFit/>
          </a:bodyPr>
          <a:lstStyle/>
          <a:p>
            <a:r>
              <a:rPr lang="fr-CH" sz="1600" dirty="0">
                <a:solidFill>
                  <a:srgbClr val="FF0000"/>
                </a:solidFill>
              </a:rPr>
              <a:t>26 </a:t>
            </a:r>
            <a:r>
              <a:rPr lang="fr-CH" sz="1600" dirty="0" err="1">
                <a:solidFill>
                  <a:srgbClr val="FF0000"/>
                </a:solidFill>
              </a:rPr>
              <a:t>Oct</a:t>
            </a:r>
            <a:r>
              <a:rPr lang="fr-CH" sz="1600" dirty="0">
                <a:solidFill>
                  <a:srgbClr val="FF0000"/>
                </a:solidFill>
              </a:rPr>
              <a:t> 2023</a:t>
            </a:r>
            <a:endParaRPr lang="fr-FR" sz="1600" dirty="0">
              <a:solidFill>
                <a:srgbClr val="FF0000"/>
              </a:solidFill>
            </a:endParaRPr>
          </a:p>
        </p:txBody>
      </p:sp>
      <p:sp>
        <p:nvSpPr>
          <p:cNvPr id="42" name="TextBox 41"/>
          <p:cNvSpPr txBox="1"/>
          <p:nvPr/>
        </p:nvSpPr>
        <p:spPr>
          <a:xfrm>
            <a:off x="6041405" y="2565094"/>
            <a:ext cx="1268446" cy="338554"/>
          </a:xfrm>
          <a:prstGeom prst="rect">
            <a:avLst/>
          </a:prstGeom>
          <a:noFill/>
        </p:spPr>
        <p:txBody>
          <a:bodyPr wrap="square" rtlCol="0">
            <a:spAutoFit/>
          </a:bodyPr>
          <a:lstStyle/>
          <a:p>
            <a:r>
              <a:rPr lang="fr-CH" sz="1600" dirty="0">
                <a:solidFill>
                  <a:srgbClr val="FF0000"/>
                </a:solidFill>
              </a:rPr>
              <a:t>13 </a:t>
            </a:r>
            <a:r>
              <a:rPr lang="fr-CH" sz="1600" dirty="0" err="1">
                <a:solidFill>
                  <a:srgbClr val="FF0000"/>
                </a:solidFill>
              </a:rPr>
              <a:t>Oct</a:t>
            </a:r>
            <a:r>
              <a:rPr lang="fr-CH" sz="1600" dirty="0">
                <a:solidFill>
                  <a:srgbClr val="FF0000"/>
                </a:solidFill>
              </a:rPr>
              <a:t> 2023</a:t>
            </a:r>
            <a:endParaRPr lang="fr-FR" sz="1600" dirty="0">
              <a:solidFill>
                <a:srgbClr val="FF0000"/>
              </a:solidFill>
            </a:endParaRPr>
          </a:p>
        </p:txBody>
      </p:sp>
      <p:sp>
        <p:nvSpPr>
          <p:cNvPr id="43" name="TextBox 42"/>
          <p:cNvSpPr txBox="1"/>
          <p:nvPr/>
        </p:nvSpPr>
        <p:spPr>
          <a:xfrm>
            <a:off x="4570213" y="2551010"/>
            <a:ext cx="1269280" cy="338554"/>
          </a:xfrm>
          <a:prstGeom prst="rect">
            <a:avLst/>
          </a:prstGeom>
          <a:noFill/>
        </p:spPr>
        <p:txBody>
          <a:bodyPr wrap="square" rtlCol="0">
            <a:spAutoFit/>
          </a:bodyPr>
          <a:lstStyle/>
          <a:p>
            <a:r>
              <a:rPr lang="fr-CH" sz="1600" dirty="0">
                <a:solidFill>
                  <a:srgbClr val="FF0000"/>
                </a:solidFill>
              </a:rPr>
              <a:t>6 </a:t>
            </a:r>
            <a:r>
              <a:rPr lang="fr-CH" sz="1600" dirty="0" err="1">
                <a:solidFill>
                  <a:srgbClr val="FF0000"/>
                </a:solidFill>
              </a:rPr>
              <a:t>Oct</a:t>
            </a:r>
            <a:r>
              <a:rPr lang="fr-CH" sz="1600" dirty="0">
                <a:solidFill>
                  <a:srgbClr val="FF0000"/>
                </a:solidFill>
              </a:rPr>
              <a:t> 2023</a:t>
            </a:r>
            <a:endParaRPr lang="fr-FR" sz="1600" dirty="0">
              <a:solidFill>
                <a:srgbClr val="FF0000"/>
              </a:solidFill>
            </a:endParaRPr>
          </a:p>
        </p:txBody>
      </p:sp>
      <p:sp>
        <p:nvSpPr>
          <p:cNvPr id="44" name="TextBox 43"/>
          <p:cNvSpPr txBox="1"/>
          <p:nvPr/>
        </p:nvSpPr>
        <p:spPr>
          <a:xfrm>
            <a:off x="3023577" y="2552878"/>
            <a:ext cx="1268446" cy="338554"/>
          </a:xfrm>
          <a:prstGeom prst="rect">
            <a:avLst/>
          </a:prstGeom>
          <a:noFill/>
        </p:spPr>
        <p:txBody>
          <a:bodyPr wrap="square" rtlCol="0">
            <a:spAutoFit/>
          </a:bodyPr>
          <a:lstStyle/>
          <a:p>
            <a:r>
              <a:rPr lang="fr-CH" sz="1600" dirty="0">
                <a:solidFill>
                  <a:srgbClr val="FF0000"/>
                </a:solidFill>
              </a:rPr>
              <a:t>22 Sept 2023</a:t>
            </a:r>
            <a:endParaRPr lang="fr-FR" sz="1600" dirty="0">
              <a:solidFill>
                <a:srgbClr val="FF0000"/>
              </a:solidFill>
            </a:endParaRPr>
          </a:p>
        </p:txBody>
      </p:sp>
      <p:sp>
        <p:nvSpPr>
          <p:cNvPr id="45" name="Rectangle 44"/>
          <p:cNvSpPr/>
          <p:nvPr/>
        </p:nvSpPr>
        <p:spPr>
          <a:xfrm>
            <a:off x="7672361" y="3703061"/>
            <a:ext cx="1076964" cy="1668591"/>
          </a:xfrm>
          <a:prstGeom prst="rect">
            <a:avLst/>
          </a:prstGeom>
          <a:ln w="127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rgbClr val="002060"/>
                </a:solidFill>
              </a:rPr>
              <a:t>Management team send it to the </a:t>
            </a:r>
            <a:r>
              <a:rPr lang="en-GB" sz="1200" dirty="0" err="1">
                <a:solidFill>
                  <a:srgbClr val="002060"/>
                </a:solidFill>
              </a:rPr>
              <a:t>StCom</a:t>
            </a:r>
            <a:r>
              <a:rPr lang="en-GB" sz="1200" dirty="0">
                <a:solidFill>
                  <a:srgbClr val="002060"/>
                </a:solidFill>
              </a:rPr>
              <a:t> &amp; GB</a:t>
            </a:r>
          </a:p>
        </p:txBody>
      </p:sp>
      <p:sp>
        <p:nvSpPr>
          <p:cNvPr id="46" name="TextBox 45"/>
          <p:cNvSpPr txBox="1"/>
          <p:nvPr/>
        </p:nvSpPr>
        <p:spPr>
          <a:xfrm>
            <a:off x="7588875" y="2570036"/>
            <a:ext cx="1268446" cy="338554"/>
          </a:xfrm>
          <a:prstGeom prst="rect">
            <a:avLst/>
          </a:prstGeom>
          <a:noFill/>
        </p:spPr>
        <p:txBody>
          <a:bodyPr wrap="square" rtlCol="0">
            <a:spAutoFit/>
          </a:bodyPr>
          <a:lstStyle/>
          <a:p>
            <a:r>
              <a:rPr lang="fr-CH" sz="1600" dirty="0">
                <a:solidFill>
                  <a:srgbClr val="FF0000"/>
                </a:solidFill>
              </a:rPr>
              <a:t>20 </a:t>
            </a:r>
            <a:r>
              <a:rPr lang="fr-CH" sz="1600" dirty="0" err="1">
                <a:solidFill>
                  <a:srgbClr val="FF0000"/>
                </a:solidFill>
              </a:rPr>
              <a:t>Oct</a:t>
            </a:r>
            <a:r>
              <a:rPr lang="fr-CH" sz="1600" dirty="0">
                <a:solidFill>
                  <a:srgbClr val="FF0000"/>
                </a:solidFill>
              </a:rPr>
              <a:t> 2023</a:t>
            </a:r>
            <a:endParaRPr lang="fr-FR" sz="1600" dirty="0">
              <a:solidFill>
                <a:srgbClr val="FF0000"/>
              </a:solidFill>
            </a:endParaRPr>
          </a:p>
        </p:txBody>
      </p:sp>
      <p:sp>
        <p:nvSpPr>
          <p:cNvPr id="47" name="Flowchart: Alternate Process 46"/>
          <p:cNvSpPr/>
          <p:nvPr/>
        </p:nvSpPr>
        <p:spPr>
          <a:xfrm>
            <a:off x="7699188" y="3002620"/>
            <a:ext cx="1103456" cy="511630"/>
          </a:xfrm>
          <a:prstGeom prst="flowChartAlternateProcess">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200" b="1" dirty="0">
                <a:solidFill>
                  <a:srgbClr val="002060"/>
                </a:solidFill>
                <a:latin typeface="+mj-lt"/>
              </a:rPr>
              <a:t>Management team</a:t>
            </a:r>
          </a:p>
        </p:txBody>
      </p:sp>
      <p:sp>
        <p:nvSpPr>
          <p:cNvPr id="48" name="Right Arrow 47"/>
          <p:cNvSpPr/>
          <p:nvPr/>
        </p:nvSpPr>
        <p:spPr>
          <a:xfrm>
            <a:off x="7330349" y="3182381"/>
            <a:ext cx="261141" cy="21595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602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EURO-LABS Webinar</a:t>
            </a:r>
          </a:p>
        </p:txBody>
      </p:sp>
      <p:sp>
        <p:nvSpPr>
          <p:cNvPr id="5" name="Slide Number Placeholder 4"/>
          <p:cNvSpPr>
            <a:spLocks noGrp="1"/>
          </p:cNvSpPr>
          <p:nvPr>
            <p:ph type="sldNum" sz="quarter" idx="12"/>
          </p:nvPr>
        </p:nvSpPr>
        <p:spPr/>
        <p:txBody>
          <a:bodyPr/>
          <a:lstStyle/>
          <a:p>
            <a:fld id="{FC4456CD-832E-41F2-9893-C7650CCC5376}" type="slidenum">
              <a:rPr lang="en-GB" smtClean="0"/>
              <a:t>2</a:t>
            </a:fld>
            <a:endParaRPr lang="en-GB"/>
          </a:p>
        </p:txBody>
      </p:sp>
      <p:sp>
        <p:nvSpPr>
          <p:cNvPr id="6" name="Title 5"/>
          <p:cNvSpPr>
            <a:spLocks noGrp="1"/>
          </p:cNvSpPr>
          <p:nvPr>
            <p:ph type="title"/>
          </p:nvPr>
        </p:nvSpPr>
        <p:spPr>
          <a:xfrm>
            <a:off x="5448922" y="78832"/>
            <a:ext cx="6674227" cy="1077238"/>
          </a:xfrm>
        </p:spPr>
        <p:txBody>
          <a:bodyPr>
            <a:normAutofit/>
          </a:bodyPr>
          <a:lstStyle/>
          <a:p>
            <a:pPr algn="r"/>
            <a:r>
              <a:rPr lang="en-GB" dirty="0"/>
              <a:t>Technical and TA report</a:t>
            </a:r>
            <a:endParaRPr lang="fr-FR" dirty="0"/>
          </a:p>
        </p:txBody>
      </p:sp>
      <p:sp>
        <p:nvSpPr>
          <p:cNvPr id="8" name="Date Placeholder 3"/>
          <p:cNvSpPr txBox="1">
            <a:spLocks/>
          </p:cNvSpPr>
          <p:nvPr/>
        </p:nvSpPr>
        <p:spPr>
          <a:xfrm>
            <a:off x="236914" y="6424612"/>
            <a:ext cx="1731223" cy="365125"/>
          </a:xfrm>
          <a:prstGeom prst="rect">
            <a:avLst/>
          </a:prstGeom>
          <a:ln>
            <a:noFill/>
          </a:ln>
        </p:spPr>
        <p:txBody>
          <a:bodyPr anchor="ctr"/>
          <a:lstStyle>
            <a:defPPr>
              <a:defRPr lang="en-US"/>
            </a:defPPr>
            <a:lvl1pPr marL="0" algn="l" defTabSz="914400" rtl="0" eaLnBrk="1" latinLnBrk="0" hangingPunct="1">
              <a:defRPr sz="1100" kern="1200">
                <a:solidFill>
                  <a:srgbClr val="171A6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7521D4-B6A2-402E-A085-C880F30EB62E}" type="datetime3">
              <a:rPr lang="en-US" smtClean="0"/>
              <a:pPr/>
              <a:t>10 July 2023</a:t>
            </a:fld>
            <a:endParaRPr lang="en-GB" dirty="0"/>
          </a:p>
        </p:txBody>
      </p:sp>
      <p:sp>
        <p:nvSpPr>
          <p:cNvPr id="10" name="Title 5"/>
          <p:cNvSpPr txBox="1">
            <a:spLocks/>
          </p:cNvSpPr>
          <p:nvPr/>
        </p:nvSpPr>
        <p:spPr>
          <a:xfrm>
            <a:off x="4033381" y="1"/>
            <a:ext cx="5005670" cy="1077238"/>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b="1" kern="1200">
                <a:solidFill>
                  <a:schemeClr val="bg1"/>
                </a:solidFill>
                <a:latin typeface="+mj-lt"/>
                <a:ea typeface="+mj-ea"/>
                <a:cs typeface="+mj-cs"/>
              </a:defRPr>
            </a:lvl1pPr>
          </a:lstStyle>
          <a:p>
            <a:endParaRPr lang="en-GB" dirty="0"/>
          </a:p>
        </p:txBody>
      </p:sp>
      <p:sp>
        <p:nvSpPr>
          <p:cNvPr id="11" name="Content Placeholder 2"/>
          <p:cNvSpPr txBox="1">
            <a:spLocks/>
          </p:cNvSpPr>
          <p:nvPr/>
        </p:nvSpPr>
        <p:spPr>
          <a:xfrm>
            <a:off x="6471093" y="2307515"/>
            <a:ext cx="5196026" cy="3253891"/>
          </a:xfrm>
          <a:prstGeom prst="rect">
            <a:avLst/>
          </a:prstGeom>
          <a:ln>
            <a:solidFill>
              <a:schemeClr val="accent1"/>
            </a:solidFill>
          </a:ln>
        </p:spPr>
        <p:txBody>
          <a:bodyPr vert="horz" lIns="91440" tIns="45720" rIns="91440" bIns="45720" rtlCol="0">
            <a:normAutofit fontScale="92500" lnSpcReduction="10000"/>
          </a:bodyPr>
          <a:lstStyle>
            <a:lvl1pPr marL="171446" indent="-171446" algn="l" defTabSz="685783" rtl="0" eaLnBrk="1" latinLnBrk="0" hangingPunct="1">
              <a:lnSpc>
                <a:spcPct val="90000"/>
              </a:lnSpc>
              <a:spcBef>
                <a:spcPts val="750"/>
              </a:spcBef>
              <a:buClr>
                <a:srgbClr val="F2B53C"/>
              </a:buClr>
              <a:buFont typeface="Arial" panose="020B0604020202020204" pitchFamily="34" charset="0"/>
              <a:buChar char="•"/>
              <a:defRPr sz="2100" b="0" kern="1200">
                <a:solidFill>
                  <a:srgbClr val="171A6C"/>
                </a:solidFill>
                <a:latin typeface="+mn-lt"/>
                <a:ea typeface="+mn-ea"/>
                <a:cs typeface="+mn-cs"/>
              </a:defRPr>
            </a:lvl1pPr>
            <a:lvl2pPr marL="514337" indent="-171446" algn="l" defTabSz="685783" rtl="0" eaLnBrk="1" latinLnBrk="0" hangingPunct="1">
              <a:lnSpc>
                <a:spcPct val="90000"/>
              </a:lnSpc>
              <a:spcBef>
                <a:spcPts val="375"/>
              </a:spcBef>
              <a:buClr>
                <a:srgbClr val="F2B53C"/>
              </a:buClr>
              <a:buFont typeface="Arial" panose="020B0604020202020204" pitchFamily="34" charset="0"/>
              <a:buChar char="•"/>
              <a:defRPr sz="1800" b="0" kern="1200">
                <a:solidFill>
                  <a:srgbClr val="171A6C"/>
                </a:solidFill>
                <a:latin typeface="+mn-lt"/>
                <a:ea typeface="+mn-ea"/>
                <a:cs typeface="+mn-cs"/>
              </a:defRPr>
            </a:lvl2pPr>
            <a:lvl3pPr marL="857228" indent="-171446" algn="l" defTabSz="685783" rtl="0" eaLnBrk="1" latinLnBrk="0" hangingPunct="1">
              <a:lnSpc>
                <a:spcPct val="90000"/>
              </a:lnSpc>
              <a:spcBef>
                <a:spcPts val="375"/>
              </a:spcBef>
              <a:buClr>
                <a:srgbClr val="F2B53C"/>
              </a:buClr>
              <a:buFont typeface="Arial" panose="020B0604020202020204" pitchFamily="34" charset="0"/>
              <a:buChar char="•"/>
              <a:defRPr sz="1500" b="0" kern="1200">
                <a:solidFill>
                  <a:srgbClr val="171A6C"/>
                </a:solidFill>
                <a:latin typeface="+mn-lt"/>
                <a:ea typeface="+mn-ea"/>
                <a:cs typeface="+mn-cs"/>
              </a:defRPr>
            </a:lvl3pPr>
            <a:lvl4pPr marL="1200120"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4pPr>
            <a:lvl5pPr marL="1543012"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GB" sz="1400" b="1" u="sng" dirty="0">
                <a:solidFill>
                  <a:srgbClr val="1F497D"/>
                </a:solidFill>
              </a:rPr>
              <a:t>Content of Part B (Final document must be PDF)</a:t>
            </a:r>
          </a:p>
          <a:p>
            <a:pPr>
              <a:spcAft>
                <a:spcPts val="600"/>
              </a:spcAft>
            </a:pPr>
            <a:r>
              <a:rPr lang="en-GB" sz="1400" dirty="0"/>
              <a:t>1. Explanation of the work carried out and overview of the progress (during the period)</a:t>
            </a:r>
          </a:p>
          <a:p>
            <a:pPr>
              <a:spcAft>
                <a:spcPts val="600"/>
              </a:spcAft>
            </a:pPr>
            <a:r>
              <a:rPr lang="en-GB" sz="1400" dirty="0">
                <a:solidFill>
                  <a:schemeClr val="bg1">
                    <a:lumMod val="65000"/>
                  </a:schemeClr>
                </a:solidFill>
              </a:rPr>
              <a:t>2. Follow-up of recommendations and comments from previous reviews (if applicable = not relevant for P1)</a:t>
            </a:r>
          </a:p>
          <a:p>
            <a:pPr>
              <a:spcAft>
                <a:spcPts val="600"/>
              </a:spcAft>
            </a:pPr>
            <a:r>
              <a:rPr lang="en-GB" sz="1400" dirty="0">
                <a:solidFill>
                  <a:schemeClr val="bg1">
                    <a:lumMod val="65000"/>
                  </a:schemeClr>
                </a:solidFill>
              </a:rPr>
              <a:t>3. Exploitation primarily in non-associated third countries </a:t>
            </a:r>
            <a:br>
              <a:rPr lang="en-GB" sz="1400" dirty="0">
                <a:solidFill>
                  <a:schemeClr val="bg1">
                    <a:lumMod val="65000"/>
                  </a:schemeClr>
                </a:solidFill>
              </a:rPr>
            </a:br>
            <a:r>
              <a:rPr lang="en-GB" sz="1400" dirty="0">
                <a:solidFill>
                  <a:schemeClr val="bg1">
                    <a:lumMod val="65000"/>
                  </a:schemeClr>
                </a:solidFill>
              </a:rPr>
              <a:t>(if applicable = most probably not relevant) </a:t>
            </a:r>
          </a:p>
          <a:p>
            <a:pPr>
              <a:spcAft>
                <a:spcPts val="600"/>
              </a:spcAft>
            </a:pPr>
            <a:r>
              <a:rPr lang="en-GB" sz="1400" dirty="0"/>
              <a:t>4. Open science</a:t>
            </a:r>
          </a:p>
          <a:p>
            <a:pPr>
              <a:spcAft>
                <a:spcPts val="600"/>
              </a:spcAft>
            </a:pPr>
            <a:r>
              <a:rPr lang="en-GB" sz="1400" dirty="0"/>
              <a:t>5. Deviations from Annex 1 and Annex 2</a:t>
            </a:r>
          </a:p>
          <a:p>
            <a:pPr>
              <a:spcAft>
                <a:spcPts val="600"/>
              </a:spcAft>
            </a:pPr>
            <a:endParaRPr lang="en-GB"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157A4"/>
                </a:solidFill>
                <a:effectLst/>
                <a:uLnTx/>
                <a:uFillTx/>
                <a:latin typeface="Calibri" panose="020F0502020204030204"/>
                <a:ea typeface="+mn-ea"/>
                <a:cs typeface="+mn-cs"/>
                <a:sym typeface="Wingdings" panose="05000000000000000000" pitchFamily="2" charset="2"/>
              </a:rPr>
              <a:t>Length</a:t>
            </a:r>
            <a:r>
              <a:rPr kumimoji="0" lang="en-GB" sz="1800" b="0" i="0" u="none" strike="noStrike" kern="1200" cap="none" spc="0" normalizeH="0" baseline="0" noProof="0" dirty="0">
                <a:ln>
                  <a:noFill/>
                </a:ln>
                <a:solidFill>
                  <a:srgbClr val="0157A4"/>
                </a:solidFill>
                <a:effectLst/>
                <a:uLnTx/>
                <a:uFillTx/>
                <a:latin typeface="Calibri" panose="020F0502020204030204"/>
                <a:ea typeface="+mn-ea"/>
                <a:cs typeface="+mn-cs"/>
                <a:sym typeface="Wingdings" panose="05000000000000000000" pitchFamily="2" charset="2"/>
              </a:rPr>
              <a:t>: </a:t>
            </a:r>
            <a:r>
              <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sym typeface="Wingdings" panose="05000000000000000000" pitchFamily="2" charset="2"/>
              </a:rPr>
              <a:t>~ 4 pages/WP + pictures, tables, graphs</a:t>
            </a:r>
          </a:p>
          <a:p>
            <a:pPr marL="0" indent="0">
              <a:spcAft>
                <a:spcPts val="600"/>
              </a:spcAft>
              <a:buNone/>
            </a:pPr>
            <a:endParaRPr lang="en-GB" sz="1400" dirty="0"/>
          </a:p>
        </p:txBody>
      </p:sp>
      <p:sp>
        <p:nvSpPr>
          <p:cNvPr id="12" name="TextBox 11"/>
          <p:cNvSpPr txBox="1"/>
          <p:nvPr/>
        </p:nvSpPr>
        <p:spPr>
          <a:xfrm>
            <a:off x="364264" y="1367229"/>
            <a:ext cx="11302855" cy="830997"/>
          </a:xfrm>
          <a:prstGeom prst="rect">
            <a:avLst/>
          </a:prstGeom>
          <a:solidFill>
            <a:schemeClr val="accent1">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1600" b="1" dirty="0">
                <a:solidFill>
                  <a:srgbClr val="0157A4"/>
                </a:solidFill>
                <a:sym typeface="Wingdings" panose="05000000000000000000" pitchFamily="2" charset="2"/>
              </a:rPr>
              <a:t>Periodic reports = official reports to the EC</a:t>
            </a:r>
            <a:endParaRPr lang="en-GB" sz="1600" dirty="0">
              <a:solidFill>
                <a:srgbClr val="0157A4"/>
              </a:solidFill>
              <a:sym typeface="Wingdings" panose="05000000000000000000" pitchFamily="2" charset="2"/>
            </a:endParaRPr>
          </a:p>
          <a:p>
            <a:pPr marL="285750" indent="-285750">
              <a:buFont typeface="Wingdings" panose="05000000000000000000" pitchFamily="2" charset="2"/>
              <a:buChar char="à"/>
            </a:pPr>
            <a:r>
              <a:rPr lang="en-GB" sz="1600" dirty="0">
                <a:solidFill>
                  <a:srgbClr val="000000"/>
                </a:solidFill>
                <a:sym typeface="Wingdings" panose="05000000000000000000" pitchFamily="2" charset="2"/>
              </a:rPr>
              <a:t>Must be sent to the EC at the end of each reporting period (+2 months for submission)</a:t>
            </a:r>
          </a:p>
          <a:p>
            <a:pPr marL="285750" indent="-285750">
              <a:buFont typeface="Wingdings" panose="05000000000000000000" pitchFamily="2" charset="2"/>
              <a:buChar char="à"/>
            </a:pPr>
            <a:r>
              <a:rPr lang="en-GB" sz="1600" dirty="0">
                <a:solidFill>
                  <a:srgbClr val="000000"/>
                </a:solidFill>
              </a:rPr>
              <a:t>Template: </a:t>
            </a:r>
            <a:r>
              <a:rPr lang="en-GB" sz="1200" dirty="0">
                <a:solidFill>
                  <a:srgbClr val="000000"/>
                </a:solidFill>
                <a:hlinkClick r:id="rId3"/>
              </a:rPr>
              <a:t>https://ec.europa.eu/info/funding-tenders/opportunities/docs/2021-2027/common/temp-form/report/periodic-report_horizon-euratom_en.pdf</a:t>
            </a:r>
            <a:endParaRPr lang="en-GB" sz="1600" dirty="0">
              <a:solidFill>
                <a:srgbClr val="000000"/>
              </a:solidFill>
            </a:endParaRPr>
          </a:p>
        </p:txBody>
      </p:sp>
      <p:sp>
        <p:nvSpPr>
          <p:cNvPr id="13" name="TextBox 12"/>
          <p:cNvSpPr txBox="1"/>
          <p:nvPr/>
        </p:nvSpPr>
        <p:spPr>
          <a:xfrm>
            <a:off x="364263" y="5679276"/>
            <a:ext cx="11302855" cy="584775"/>
          </a:xfrm>
          <a:prstGeom prst="rect">
            <a:avLst/>
          </a:prstGeom>
          <a:solidFill>
            <a:schemeClr val="accent1">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1600" b="1" dirty="0">
                <a:solidFill>
                  <a:srgbClr val="0157A4"/>
                </a:solidFill>
                <a:sym typeface="Wingdings" panose="05000000000000000000" pitchFamily="2" charset="2"/>
              </a:rPr>
              <a:t>Periodicity</a:t>
            </a:r>
            <a:r>
              <a:rPr lang="en-GB" sz="1600" dirty="0">
                <a:solidFill>
                  <a:srgbClr val="0157A4"/>
                </a:solidFill>
                <a:sym typeface="Wingdings" panose="05000000000000000000" pitchFamily="2" charset="2"/>
              </a:rPr>
              <a:t>: </a:t>
            </a:r>
            <a:r>
              <a:rPr lang="en-GB" sz="1600" dirty="0">
                <a:solidFill>
                  <a:srgbClr val="000000"/>
                </a:solidFill>
                <a:sym typeface="Wingdings" panose="05000000000000000000" pitchFamily="2" charset="2"/>
              </a:rPr>
              <a:t>at M12 (end of P1: August 2023, submission deadline: October 2023), </a:t>
            </a:r>
            <a:br>
              <a:rPr lang="en-GB" sz="1600" dirty="0">
                <a:solidFill>
                  <a:srgbClr val="000000"/>
                </a:solidFill>
                <a:sym typeface="Wingdings" panose="05000000000000000000" pitchFamily="2" charset="2"/>
              </a:rPr>
            </a:br>
            <a:r>
              <a:rPr lang="en-GB" sz="1600" dirty="0">
                <a:solidFill>
                  <a:srgbClr val="000000"/>
                </a:solidFill>
                <a:sym typeface="Wingdings" panose="05000000000000000000" pitchFamily="2" charset="2"/>
              </a:rPr>
              <a:t>M30 (end of P2: February 2025), M48 (end of P3: August 2026)</a:t>
            </a:r>
          </a:p>
        </p:txBody>
      </p:sp>
      <p:sp>
        <p:nvSpPr>
          <p:cNvPr id="14" name="Content Placeholder 2"/>
          <p:cNvSpPr txBox="1">
            <a:spLocks/>
          </p:cNvSpPr>
          <p:nvPr/>
        </p:nvSpPr>
        <p:spPr>
          <a:xfrm>
            <a:off x="367709" y="2346313"/>
            <a:ext cx="5432573" cy="3215094"/>
          </a:xfrm>
          <a:prstGeom prst="rect">
            <a:avLst/>
          </a:prstGeom>
          <a:ln>
            <a:solidFill>
              <a:schemeClr val="accent1"/>
            </a:solidFill>
          </a:ln>
        </p:spPr>
        <p:txBody>
          <a:bodyPr vert="horz" lIns="91440" tIns="45720" rIns="91440" bIns="45720" rtlCol="0">
            <a:normAutofit fontScale="92500" lnSpcReduction="20000"/>
          </a:bodyPr>
          <a:lstStyle>
            <a:lvl1pPr marL="171446" indent="-171446" algn="l" defTabSz="685783" rtl="0" eaLnBrk="1" latinLnBrk="0" hangingPunct="1">
              <a:lnSpc>
                <a:spcPct val="90000"/>
              </a:lnSpc>
              <a:spcBef>
                <a:spcPts val="750"/>
              </a:spcBef>
              <a:buClr>
                <a:srgbClr val="F2B53C"/>
              </a:buClr>
              <a:buFont typeface="Arial" panose="020B0604020202020204" pitchFamily="34" charset="0"/>
              <a:buChar char="•"/>
              <a:defRPr sz="2100" b="0" kern="1200">
                <a:solidFill>
                  <a:srgbClr val="171A6C"/>
                </a:solidFill>
                <a:latin typeface="+mn-lt"/>
                <a:ea typeface="+mn-ea"/>
                <a:cs typeface="+mn-cs"/>
              </a:defRPr>
            </a:lvl1pPr>
            <a:lvl2pPr marL="514337" indent="-171446" algn="l" defTabSz="685783" rtl="0" eaLnBrk="1" latinLnBrk="0" hangingPunct="1">
              <a:lnSpc>
                <a:spcPct val="90000"/>
              </a:lnSpc>
              <a:spcBef>
                <a:spcPts val="375"/>
              </a:spcBef>
              <a:buClr>
                <a:srgbClr val="F2B53C"/>
              </a:buClr>
              <a:buFont typeface="Arial" panose="020B0604020202020204" pitchFamily="34" charset="0"/>
              <a:buChar char="•"/>
              <a:defRPr sz="1800" b="0" kern="1200">
                <a:solidFill>
                  <a:srgbClr val="171A6C"/>
                </a:solidFill>
                <a:latin typeface="+mn-lt"/>
                <a:ea typeface="+mn-ea"/>
                <a:cs typeface="+mn-cs"/>
              </a:defRPr>
            </a:lvl2pPr>
            <a:lvl3pPr marL="857228" indent="-171446" algn="l" defTabSz="685783" rtl="0" eaLnBrk="1" latinLnBrk="0" hangingPunct="1">
              <a:lnSpc>
                <a:spcPct val="90000"/>
              </a:lnSpc>
              <a:spcBef>
                <a:spcPts val="375"/>
              </a:spcBef>
              <a:buClr>
                <a:srgbClr val="F2B53C"/>
              </a:buClr>
              <a:buFont typeface="Arial" panose="020B0604020202020204" pitchFamily="34" charset="0"/>
              <a:buChar char="•"/>
              <a:defRPr sz="1500" b="0" kern="1200">
                <a:solidFill>
                  <a:srgbClr val="171A6C"/>
                </a:solidFill>
                <a:latin typeface="+mn-lt"/>
                <a:ea typeface="+mn-ea"/>
                <a:cs typeface="+mn-cs"/>
              </a:defRPr>
            </a:lvl3pPr>
            <a:lvl4pPr marL="1200120"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4pPr>
            <a:lvl5pPr marL="1543012"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GB" sz="1500" b="1" u="sng" dirty="0">
                <a:solidFill>
                  <a:srgbClr val="1F497D"/>
                </a:solidFill>
              </a:rPr>
              <a:t>Content  of Part A (tabs to be filled on the EC Portal)</a:t>
            </a:r>
          </a:p>
          <a:p>
            <a:pPr>
              <a:spcBef>
                <a:spcPts val="600"/>
              </a:spcBef>
            </a:pPr>
            <a:r>
              <a:rPr lang="en-GB" sz="1400" dirty="0"/>
              <a:t>Project summary</a:t>
            </a:r>
          </a:p>
          <a:p>
            <a:pPr>
              <a:spcBef>
                <a:spcPts val="600"/>
              </a:spcBef>
            </a:pPr>
            <a:r>
              <a:rPr lang="en-GB" sz="1400" dirty="0"/>
              <a:t>Researchers involved in the project</a:t>
            </a:r>
          </a:p>
          <a:p>
            <a:pPr>
              <a:spcBef>
                <a:spcPts val="600"/>
              </a:spcBef>
            </a:pPr>
            <a:r>
              <a:rPr lang="en-GB" sz="1400" dirty="0"/>
              <a:t>Critical implementation risks and mitigation actions</a:t>
            </a:r>
          </a:p>
          <a:p>
            <a:pPr>
              <a:spcBef>
                <a:spcPts val="600"/>
              </a:spcBef>
            </a:pPr>
            <a:r>
              <a:rPr lang="en-GB" sz="1400" dirty="0"/>
              <a:t>Results and Results ownership list</a:t>
            </a:r>
          </a:p>
          <a:p>
            <a:pPr>
              <a:spcBef>
                <a:spcPts val="600"/>
              </a:spcBef>
            </a:pPr>
            <a:r>
              <a:rPr lang="en-GB" sz="1400" dirty="0"/>
              <a:t>Publications</a:t>
            </a:r>
          </a:p>
          <a:p>
            <a:pPr>
              <a:spcBef>
                <a:spcPts val="600"/>
              </a:spcBef>
            </a:pPr>
            <a:r>
              <a:rPr lang="en-GB" sz="1400" dirty="0">
                <a:solidFill>
                  <a:schemeClr val="bg1">
                    <a:lumMod val="65000"/>
                  </a:schemeClr>
                </a:solidFill>
              </a:rPr>
              <a:t>Datasets (if any)</a:t>
            </a:r>
          </a:p>
          <a:p>
            <a:pPr>
              <a:spcBef>
                <a:spcPts val="600"/>
              </a:spcBef>
            </a:pPr>
            <a:r>
              <a:rPr lang="en-GB" sz="1400" dirty="0">
                <a:solidFill>
                  <a:schemeClr val="bg1">
                    <a:lumMod val="65000"/>
                  </a:schemeClr>
                </a:solidFill>
              </a:rPr>
              <a:t>Intellectual property rights (IPR) (if any)</a:t>
            </a:r>
          </a:p>
          <a:p>
            <a:pPr>
              <a:spcBef>
                <a:spcPts val="600"/>
              </a:spcBef>
            </a:pPr>
            <a:r>
              <a:rPr lang="en-GB" sz="1400" dirty="0">
                <a:solidFill>
                  <a:schemeClr val="bg1">
                    <a:lumMod val="65000"/>
                  </a:schemeClr>
                </a:solidFill>
              </a:rPr>
              <a:t>Standards (if any)</a:t>
            </a:r>
          </a:p>
          <a:p>
            <a:pPr>
              <a:spcBef>
                <a:spcPts val="600"/>
              </a:spcBef>
            </a:pPr>
            <a:r>
              <a:rPr lang="en-GB" sz="1400" dirty="0">
                <a:solidFill>
                  <a:schemeClr val="bg1">
                    <a:lumMod val="65000"/>
                  </a:schemeClr>
                </a:solidFill>
              </a:rPr>
              <a:t>Other results (if any)</a:t>
            </a:r>
          </a:p>
          <a:p>
            <a:pPr>
              <a:spcBef>
                <a:spcPts val="600"/>
              </a:spcBef>
            </a:pPr>
            <a:r>
              <a:rPr lang="en-GB" sz="1400" dirty="0"/>
              <a:t>Dissemination and communication activities</a:t>
            </a:r>
          </a:p>
          <a:p>
            <a:pPr>
              <a:spcBef>
                <a:spcPts val="600"/>
              </a:spcBef>
            </a:pPr>
            <a:r>
              <a:rPr lang="en-GB" sz="1400" dirty="0"/>
              <a:t>Impact </a:t>
            </a:r>
            <a:r>
              <a:rPr lang="en-GB" sz="1400" dirty="0">
                <a:solidFill>
                  <a:srgbClr val="C00000"/>
                </a:solidFill>
              </a:rPr>
              <a:t>(warning: much longer than for H2020 projects)</a:t>
            </a:r>
          </a:p>
          <a:p>
            <a:pPr>
              <a:spcBef>
                <a:spcPts val="600"/>
              </a:spcBef>
            </a:pPr>
            <a:r>
              <a:rPr lang="en-GB" sz="1400" dirty="0"/>
              <a:t>Research Infrastructure </a:t>
            </a:r>
            <a:r>
              <a:rPr lang="en-GB" sz="1400" dirty="0">
                <a:solidFill>
                  <a:srgbClr val="C00000"/>
                </a:solidFill>
              </a:rPr>
              <a:t>(see presentation focused on TA/VA activities reporting)</a:t>
            </a:r>
          </a:p>
          <a:p>
            <a:pPr marL="0" indent="0">
              <a:spcAft>
                <a:spcPts val="600"/>
              </a:spcAft>
              <a:buNone/>
            </a:pPr>
            <a:endParaRPr lang="en-GB" sz="1400" dirty="0"/>
          </a:p>
        </p:txBody>
      </p:sp>
    </p:spTree>
    <p:extLst>
      <p:ext uri="{BB962C8B-B14F-4D97-AF65-F5344CB8AC3E}">
        <p14:creationId xmlns:p14="http://schemas.microsoft.com/office/powerpoint/2010/main" val="274647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EURO-LABS Webinar</a:t>
            </a:r>
          </a:p>
        </p:txBody>
      </p:sp>
      <p:sp>
        <p:nvSpPr>
          <p:cNvPr id="5" name="Slide Number Placeholder 4"/>
          <p:cNvSpPr>
            <a:spLocks noGrp="1"/>
          </p:cNvSpPr>
          <p:nvPr>
            <p:ph type="sldNum" sz="quarter" idx="12"/>
          </p:nvPr>
        </p:nvSpPr>
        <p:spPr/>
        <p:txBody>
          <a:bodyPr/>
          <a:lstStyle/>
          <a:p>
            <a:fld id="{FC4456CD-832E-41F2-9893-C7650CCC5376}" type="slidenum">
              <a:rPr lang="en-GB" smtClean="0"/>
              <a:t>3</a:t>
            </a:fld>
            <a:endParaRPr lang="en-GB"/>
          </a:p>
        </p:txBody>
      </p:sp>
      <p:sp>
        <p:nvSpPr>
          <p:cNvPr id="6" name="Title 5"/>
          <p:cNvSpPr>
            <a:spLocks noGrp="1"/>
          </p:cNvSpPr>
          <p:nvPr>
            <p:ph type="title"/>
          </p:nvPr>
        </p:nvSpPr>
        <p:spPr>
          <a:xfrm>
            <a:off x="5448922" y="78832"/>
            <a:ext cx="6674227" cy="1077238"/>
          </a:xfrm>
        </p:spPr>
        <p:txBody>
          <a:bodyPr>
            <a:normAutofit/>
          </a:bodyPr>
          <a:lstStyle/>
          <a:p>
            <a:pPr algn="r"/>
            <a:r>
              <a:rPr lang="en-GB" dirty="0"/>
              <a:t>Technical and TA/VA report</a:t>
            </a:r>
            <a:endParaRPr lang="fr-FR" dirty="0"/>
          </a:p>
        </p:txBody>
      </p:sp>
      <p:sp>
        <p:nvSpPr>
          <p:cNvPr id="8" name="Date Placeholder 3"/>
          <p:cNvSpPr txBox="1">
            <a:spLocks/>
          </p:cNvSpPr>
          <p:nvPr/>
        </p:nvSpPr>
        <p:spPr>
          <a:xfrm>
            <a:off x="236914" y="6424612"/>
            <a:ext cx="1731223" cy="365125"/>
          </a:xfrm>
          <a:prstGeom prst="rect">
            <a:avLst/>
          </a:prstGeom>
          <a:ln>
            <a:noFill/>
          </a:ln>
        </p:spPr>
        <p:txBody>
          <a:bodyPr anchor="ctr"/>
          <a:lstStyle>
            <a:defPPr>
              <a:defRPr lang="en-US"/>
            </a:defPPr>
            <a:lvl1pPr marL="0" algn="l" defTabSz="914400" rtl="0" eaLnBrk="1" latinLnBrk="0" hangingPunct="1">
              <a:defRPr sz="1100" kern="1200">
                <a:solidFill>
                  <a:srgbClr val="171A6C"/>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7521D4-B6A2-402E-A085-C880F30EB62E}" type="datetime3">
              <a:rPr lang="en-US" smtClean="0"/>
              <a:pPr/>
              <a:t>10 July 2023</a:t>
            </a:fld>
            <a:endParaRPr lang="en-GB" dirty="0"/>
          </a:p>
        </p:txBody>
      </p:sp>
      <p:sp>
        <p:nvSpPr>
          <p:cNvPr id="10" name="Title 5"/>
          <p:cNvSpPr txBox="1">
            <a:spLocks/>
          </p:cNvSpPr>
          <p:nvPr/>
        </p:nvSpPr>
        <p:spPr>
          <a:xfrm>
            <a:off x="4033381" y="1"/>
            <a:ext cx="5005670" cy="1077238"/>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b="1" kern="1200">
                <a:solidFill>
                  <a:schemeClr val="bg1"/>
                </a:solidFill>
                <a:latin typeface="+mj-lt"/>
                <a:ea typeface="+mj-ea"/>
                <a:cs typeface="+mj-cs"/>
              </a:defRPr>
            </a:lvl1pPr>
          </a:lstStyle>
          <a:p>
            <a:endParaRPr lang="en-GB" dirty="0"/>
          </a:p>
        </p:txBody>
      </p:sp>
      <p:sp>
        <p:nvSpPr>
          <p:cNvPr id="11" name="Content Placeholder 2"/>
          <p:cNvSpPr txBox="1">
            <a:spLocks/>
          </p:cNvSpPr>
          <p:nvPr/>
        </p:nvSpPr>
        <p:spPr>
          <a:xfrm>
            <a:off x="6471093" y="1823653"/>
            <a:ext cx="5196026" cy="3737754"/>
          </a:xfrm>
          <a:prstGeom prst="rect">
            <a:avLst/>
          </a:prstGeom>
          <a:ln>
            <a:solidFill>
              <a:schemeClr val="accent1"/>
            </a:solidFill>
          </a:ln>
        </p:spPr>
        <p:txBody>
          <a:bodyPr vert="horz" lIns="91440" tIns="45720" rIns="91440" bIns="45720" rtlCol="0">
            <a:normAutofit fontScale="92500" lnSpcReduction="20000"/>
          </a:bodyPr>
          <a:lstStyle>
            <a:lvl1pPr marL="171446" indent="-171446" algn="l" defTabSz="685783" rtl="0" eaLnBrk="1" latinLnBrk="0" hangingPunct="1">
              <a:lnSpc>
                <a:spcPct val="90000"/>
              </a:lnSpc>
              <a:spcBef>
                <a:spcPts val="750"/>
              </a:spcBef>
              <a:buClr>
                <a:srgbClr val="F2B53C"/>
              </a:buClr>
              <a:buFont typeface="Arial" panose="020B0604020202020204" pitchFamily="34" charset="0"/>
              <a:buChar char="•"/>
              <a:defRPr sz="2100" b="0" kern="1200">
                <a:solidFill>
                  <a:srgbClr val="171A6C"/>
                </a:solidFill>
                <a:latin typeface="+mn-lt"/>
                <a:ea typeface="+mn-ea"/>
                <a:cs typeface="+mn-cs"/>
              </a:defRPr>
            </a:lvl1pPr>
            <a:lvl2pPr marL="514337" indent="-171446" algn="l" defTabSz="685783" rtl="0" eaLnBrk="1" latinLnBrk="0" hangingPunct="1">
              <a:lnSpc>
                <a:spcPct val="90000"/>
              </a:lnSpc>
              <a:spcBef>
                <a:spcPts val="375"/>
              </a:spcBef>
              <a:buClr>
                <a:srgbClr val="F2B53C"/>
              </a:buClr>
              <a:buFont typeface="Arial" panose="020B0604020202020204" pitchFamily="34" charset="0"/>
              <a:buChar char="•"/>
              <a:defRPr sz="1800" b="0" kern="1200">
                <a:solidFill>
                  <a:srgbClr val="171A6C"/>
                </a:solidFill>
                <a:latin typeface="+mn-lt"/>
                <a:ea typeface="+mn-ea"/>
                <a:cs typeface="+mn-cs"/>
              </a:defRPr>
            </a:lvl2pPr>
            <a:lvl3pPr marL="857228" indent="-171446" algn="l" defTabSz="685783" rtl="0" eaLnBrk="1" latinLnBrk="0" hangingPunct="1">
              <a:lnSpc>
                <a:spcPct val="90000"/>
              </a:lnSpc>
              <a:spcBef>
                <a:spcPts val="375"/>
              </a:spcBef>
              <a:buClr>
                <a:srgbClr val="F2B53C"/>
              </a:buClr>
              <a:buFont typeface="Arial" panose="020B0604020202020204" pitchFamily="34" charset="0"/>
              <a:buChar char="•"/>
              <a:defRPr sz="1500" b="0" kern="1200">
                <a:solidFill>
                  <a:srgbClr val="171A6C"/>
                </a:solidFill>
                <a:latin typeface="+mn-lt"/>
                <a:ea typeface="+mn-ea"/>
                <a:cs typeface="+mn-cs"/>
              </a:defRPr>
            </a:lvl3pPr>
            <a:lvl4pPr marL="1200120"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4pPr>
            <a:lvl5pPr marL="1543012"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GB" sz="1400" b="1" u="sng" dirty="0">
                <a:solidFill>
                  <a:srgbClr val="1F497D"/>
                </a:solidFill>
              </a:rPr>
              <a:t>What Facility Coordinators should do:</a:t>
            </a:r>
          </a:p>
          <a:p>
            <a:pPr>
              <a:spcAft>
                <a:spcPts val="600"/>
              </a:spcAft>
            </a:pPr>
            <a:r>
              <a:rPr lang="en-US" sz="1400" dirty="0"/>
              <a:t>Fill in the template </a:t>
            </a:r>
            <a:r>
              <a:rPr lang="en-US" sz="1400" i="1" dirty="0">
                <a:solidFill>
                  <a:schemeClr val="accent4">
                    <a:lumMod val="50000"/>
                  </a:schemeClr>
                </a:solidFill>
              </a:rPr>
              <a:t>EURO-LABS-P1 Technical Report-template-WPX</a:t>
            </a:r>
            <a:r>
              <a:rPr lang="en-US" sz="1400" i="1" dirty="0"/>
              <a:t>.doc </a:t>
            </a:r>
            <a:r>
              <a:rPr lang="en-US" sz="1400" dirty="0"/>
              <a:t>for your parts. You will find </a:t>
            </a:r>
            <a:r>
              <a:rPr lang="en-US" sz="1400" dirty="0" err="1">
                <a:highlight>
                  <a:srgbClr val="00FFFF"/>
                </a:highlight>
              </a:rPr>
              <a:t>co</a:t>
            </a:r>
            <a:r>
              <a:rPr lang="en-US" sz="1400" dirty="0" err="1">
                <a:solidFill>
                  <a:srgbClr val="CC0099"/>
                </a:solidFill>
              </a:rPr>
              <a:t>lou</a:t>
            </a:r>
            <a:r>
              <a:rPr lang="en-US" sz="1400" dirty="0" err="1">
                <a:highlight>
                  <a:srgbClr val="FFFF00"/>
                </a:highlight>
              </a:rPr>
              <a:t>red</a:t>
            </a:r>
            <a:r>
              <a:rPr lang="en-US" sz="1400" dirty="0">
                <a:highlight>
                  <a:srgbClr val="FFFF00"/>
                </a:highlight>
              </a:rPr>
              <a:t> </a:t>
            </a:r>
            <a:r>
              <a:rPr lang="en-US" sz="1400" dirty="0"/>
              <a:t>instructions in the file. FC should fill in the </a:t>
            </a:r>
            <a:r>
              <a:rPr lang="en-US" sz="1400"/>
              <a:t>parts requiring </a:t>
            </a:r>
            <a:r>
              <a:rPr lang="en-US" sz="1400" dirty="0"/>
              <a:t>information about </a:t>
            </a:r>
            <a:r>
              <a:rPr lang="en-US" sz="1400" dirty="0" err="1"/>
              <a:t>Ris</a:t>
            </a:r>
            <a:r>
              <a:rPr lang="en-US" sz="1400" dirty="0"/>
              <a:t> and TAs/VAs. You are invited also to contribute to several other sections of the template, if you have something to report. Fill the template in cooperation with Beneficiaries/Task Leaders and partners’ Financial Officers to ensure consistency.</a:t>
            </a:r>
          </a:p>
          <a:p>
            <a:pPr>
              <a:spcAft>
                <a:spcPts val="600"/>
              </a:spcAft>
            </a:pPr>
            <a:r>
              <a:rPr lang="en-GB" sz="1400" dirty="0"/>
              <a:t>TA: Upload the application excel files </a:t>
            </a:r>
            <a:r>
              <a:rPr lang="en-GB" sz="1400" i="1" dirty="0">
                <a:solidFill>
                  <a:schemeClr val="accent4">
                    <a:lumMod val="50000"/>
                  </a:schemeClr>
                </a:solidFill>
              </a:rPr>
              <a:t>TA-application-data.xlsx</a:t>
            </a:r>
            <a:r>
              <a:rPr lang="en-GB" sz="1400" dirty="0">
                <a:solidFill>
                  <a:schemeClr val="accent4">
                    <a:lumMod val="50000"/>
                  </a:schemeClr>
                </a:solidFill>
              </a:rPr>
              <a:t> </a:t>
            </a:r>
            <a:r>
              <a:rPr lang="en-GB" sz="1400" dirty="0"/>
              <a:t>on EMDESK platform. Please check the data and update information with the UA actually provided to users. </a:t>
            </a:r>
            <a:br>
              <a:rPr lang="en-GB" sz="1400" dirty="0"/>
            </a:br>
            <a:r>
              <a:rPr lang="en-US" sz="1400" dirty="0"/>
              <a:t>All detailed data of TA users will have to be entered manually on the EC portal. It is a long work that the PO will do for all partners. However, we ask you to make it as easy as possible by uploading data on time to the </a:t>
            </a:r>
            <a:r>
              <a:rPr lang="en-US" sz="1400" dirty="0" err="1"/>
              <a:t>emdesk</a:t>
            </a:r>
            <a:r>
              <a:rPr lang="en-US" sz="1400" dirty="0"/>
              <a:t> platform, checking users’ information and the consistency with the template.</a:t>
            </a:r>
          </a:p>
          <a:p>
            <a:pPr>
              <a:spcAft>
                <a:spcPts val="600"/>
              </a:spcAft>
            </a:pPr>
            <a:r>
              <a:rPr lang="en-US" sz="1400" dirty="0"/>
              <a:t>Fill in the file EURO-LABS </a:t>
            </a:r>
            <a:r>
              <a:rPr lang="en-US" sz="1400" dirty="0">
                <a:solidFill>
                  <a:schemeClr val="accent4">
                    <a:lumMod val="50000"/>
                  </a:schemeClr>
                </a:solidFill>
              </a:rPr>
              <a:t>TA-VA-Report1.xlsx </a:t>
            </a:r>
            <a:r>
              <a:rPr lang="en-US" sz="1400" dirty="0"/>
              <a:t>with providing information on Users’ projects, publications and VAs. </a:t>
            </a:r>
          </a:p>
          <a:p>
            <a:pPr>
              <a:spcAft>
                <a:spcPts val="600"/>
              </a:spcAft>
            </a:pPr>
            <a:r>
              <a:rPr lang="en-GB" sz="1400" dirty="0"/>
              <a:t>The signed application/confirmation form and users’ projects </a:t>
            </a:r>
            <a:r>
              <a:rPr lang="en-US" sz="1400" dirty="0"/>
              <a:t>must be kept and shown in case of audits. </a:t>
            </a:r>
          </a:p>
          <a:p>
            <a:pPr>
              <a:spcAft>
                <a:spcPts val="600"/>
              </a:spcAft>
            </a:pPr>
            <a:endParaRPr lang="en-US" sz="1400" dirty="0"/>
          </a:p>
          <a:p>
            <a:pPr marL="0" indent="0">
              <a:spcAft>
                <a:spcPts val="600"/>
              </a:spcAft>
              <a:buNone/>
            </a:pPr>
            <a:endParaRPr lang="en-GB" sz="1400" dirty="0"/>
          </a:p>
          <a:p>
            <a:pPr marL="0" indent="0">
              <a:spcAft>
                <a:spcPts val="600"/>
              </a:spcAft>
              <a:buNone/>
            </a:pPr>
            <a:endParaRPr lang="en-GB" sz="1400" dirty="0"/>
          </a:p>
        </p:txBody>
      </p:sp>
      <p:sp>
        <p:nvSpPr>
          <p:cNvPr id="12" name="TextBox 11"/>
          <p:cNvSpPr txBox="1"/>
          <p:nvPr/>
        </p:nvSpPr>
        <p:spPr>
          <a:xfrm>
            <a:off x="364264" y="1367229"/>
            <a:ext cx="11302855" cy="338554"/>
          </a:xfrm>
          <a:prstGeom prst="rect">
            <a:avLst/>
          </a:prstGeom>
          <a:solidFill>
            <a:schemeClr val="accent1">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1600" b="1" dirty="0">
                <a:solidFill>
                  <a:srgbClr val="0157A4"/>
                </a:solidFill>
                <a:sym typeface="Wingdings" panose="05000000000000000000" pitchFamily="2" charset="2"/>
              </a:rPr>
              <a:t>What to do </a:t>
            </a:r>
            <a:endParaRPr lang="en-GB" sz="1600" dirty="0">
              <a:solidFill>
                <a:srgbClr val="0157A4"/>
              </a:solidFill>
              <a:sym typeface="Wingdings" panose="05000000000000000000" pitchFamily="2" charset="2"/>
            </a:endParaRPr>
          </a:p>
        </p:txBody>
      </p:sp>
      <p:sp>
        <p:nvSpPr>
          <p:cNvPr id="13" name="TextBox 12"/>
          <p:cNvSpPr txBox="1"/>
          <p:nvPr/>
        </p:nvSpPr>
        <p:spPr>
          <a:xfrm>
            <a:off x="364263" y="5679276"/>
            <a:ext cx="11302855" cy="584775"/>
          </a:xfrm>
          <a:prstGeom prst="rect">
            <a:avLst/>
          </a:prstGeom>
          <a:solidFill>
            <a:schemeClr val="accent1">
              <a:lumMod val="40000"/>
              <a:lumOff val="60000"/>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1600" b="1" dirty="0">
                <a:solidFill>
                  <a:srgbClr val="0157A4"/>
                </a:solidFill>
                <a:sym typeface="Wingdings" panose="05000000000000000000" pitchFamily="2" charset="2"/>
              </a:rPr>
              <a:t>Periodicity</a:t>
            </a:r>
            <a:r>
              <a:rPr lang="en-GB" sz="1600" dirty="0">
                <a:solidFill>
                  <a:srgbClr val="0157A4"/>
                </a:solidFill>
                <a:sym typeface="Wingdings" panose="05000000000000000000" pitchFamily="2" charset="2"/>
              </a:rPr>
              <a:t>: </a:t>
            </a:r>
            <a:r>
              <a:rPr lang="en-GB" sz="1600" dirty="0">
                <a:solidFill>
                  <a:srgbClr val="000000"/>
                </a:solidFill>
                <a:sym typeface="Wingdings" panose="05000000000000000000" pitchFamily="2" charset="2"/>
              </a:rPr>
              <a:t>at M12 (end of P1: August 2023, submission deadline: October 2023), </a:t>
            </a:r>
            <a:br>
              <a:rPr lang="en-GB" sz="1600" dirty="0">
                <a:solidFill>
                  <a:srgbClr val="000000"/>
                </a:solidFill>
                <a:sym typeface="Wingdings" panose="05000000000000000000" pitchFamily="2" charset="2"/>
              </a:rPr>
            </a:br>
            <a:r>
              <a:rPr lang="en-GB" sz="1600" dirty="0">
                <a:solidFill>
                  <a:srgbClr val="000000"/>
                </a:solidFill>
                <a:sym typeface="Wingdings" panose="05000000000000000000" pitchFamily="2" charset="2"/>
              </a:rPr>
              <a:t>M30 (end of P2: February 2025), M48 (end of P3: August 2026)</a:t>
            </a:r>
          </a:p>
        </p:txBody>
      </p:sp>
      <p:sp>
        <p:nvSpPr>
          <p:cNvPr id="14" name="Content Placeholder 2"/>
          <p:cNvSpPr txBox="1">
            <a:spLocks/>
          </p:cNvSpPr>
          <p:nvPr/>
        </p:nvSpPr>
        <p:spPr>
          <a:xfrm>
            <a:off x="367709" y="1823652"/>
            <a:ext cx="5432573" cy="3737755"/>
          </a:xfrm>
          <a:prstGeom prst="rect">
            <a:avLst/>
          </a:prstGeom>
          <a:ln>
            <a:solidFill>
              <a:schemeClr val="accent1"/>
            </a:solidFill>
          </a:ln>
        </p:spPr>
        <p:txBody>
          <a:bodyPr vert="horz" lIns="91440" tIns="45720" rIns="91440" bIns="45720" rtlCol="0">
            <a:normAutofit fontScale="92500"/>
          </a:bodyPr>
          <a:lstStyle>
            <a:lvl1pPr marL="171446" indent="-171446" algn="l" defTabSz="685783" rtl="0" eaLnBrk="1" latinLnBrk="0" hangingPunct="1">
              <a:lnSpc>
                <a:spcPct val="90000"/>
              </a:lnSpc>
              <a:spcBef>
                <a:spcPts val="750"/>
              </a:spcBef>
              <a:buClr>
                <a:srgbClr val="F2B53C"/>
              </a:buClr>
              <a:buFont typeface="Arial" panose="020B0604020202020204" pitchFamily="34" charset="0"/>
              <a:buChar char="•"/>
              <a:defRPr sz="2100" b="0" kern="1200">
                <a:solidFill>
                  <a:srgbClr val="171A6C"/>
                </a:solidFill>
                <a:latin typeface="+mn-lt"/>
                <a:ea typeface="+mn-ea"/>
                <a:cs typeface="+mn-cs"/>
              </a:defRPr>
            </a:lvl1pPr>
            <a:lvl2pPr marL="514337" indent="-171446" algn="l" defTabSz="685783" rtl="0" eaLnBrk="1" latinLnBrk="0" hangingPunct="1">
              <a:lnSpc>
                <a:spcPct val="90000"/>
              </a:lnSpc>
              <a:spcBef>
                <a:spcPts val="375"/>
              </a:spcBef>
              <a:buClr>
                <a:srgbClr val="F2B53C"/>
              </a:buClr>
              <a:buFont typeface="Arial" panose="020B0604020202020204" pitchFamily="34" charset="0"/>
              <a:buChar char="•"/>
              <a:defRPr sz="1800" b="0" kern="1200">
                <a:solidFill>
                  <a:srgbClr val="171A6C"/>
                </a:solidFill>
                <a:latin typeface="+mn-lt"/>
                <a:ea typeface="+mn-ea"/>
                <a:cs typeface="+mn-cs"/>
              </a:defRPr>
            </a:lvl2pPr>
            <a:lvl3pPr marL="857228" indent="-171446" algn="l" defTabSz="685783" rtl="0" eaLnBrk="1" latinLnBrk="0" hangingPunct="1">
              <a:lnSpc>
                <a:spcPct val="90000"/>
              </a:lnSpc>
              <a:spcBef>
                <a:spcPts val="375"/>
              </a:spcBef>
              <a:buClr>
                <a:srgbClr val="F2B53C"/>
              </a:buClr>
              <a:buFont typeface="Arial" panose="020B0604020202020204" pitchFamily="34" charset="0"/>
              <a:buChar char="•"/>
              <a:defRPr sz="1500" b="0" kern="1200">
                <a:solidFill>
                  <a:srgbClr val="171A6C"/>
                </a:solidFill>
                <a:latin typeface="+mn-lt"/>
                <a:ea typeface="+mn-ea"/>
                <a:cs typeface="+mn-cs"/>
              </a:defRPr>
            </a:lvl3pPr>
            <a:lvl4pPr marL="1200120"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4pPr>
            <a:lvl5pPr marL="1543012" indent="-171446" algn="l" defTabSz="685783" rtl="0" eaLnBrk="1" latinLnBrk="0" hangingPunct="1">
              <a:lnSpc>
                <a:spcPct val="90000"/>
              </a:lnSpc>
              <a:spcBef>
                <a:spcPts val="375"/>
              </a:spcBef>
              <a:buClr>
                <a:srgbClr val="F2B53C"/>
              </a:buClr>
              <a:buFont typeface="Arial" panose="020B0604020202020204" pitchFamily="34" charset="0"/>
              <a:buChar char="•"/>
              <a:defRPr sz="1350" b="0" kern="1200">
                <a:solidFill>
                  <a:srgbClr val="171A6C"/>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en-GB" sz="1500" b="1" u="sng" dirty="0">
                <a:solidFill>
                  <a:srgbClr val="1F497D"/>
                </a:solidFill>
              </a:rPr>
              <a:t>What Beneficiaries/Task Leaders should do:</a:t>
            </a:r>
          </a:p>
          <a:p>
            <a:pPr>
              <a:spcBef>
                <a:spcPts val="600"/>
              </a:spcBef>
            </a:pPr>
            <a:r>
              <a:rPr lang="en-US" sz="1400" dirty="0"/>
              <a:t>Fill in the template </a:t>
            </a:r>
            <a:r>
              <a:rPr lang="en-US" sz="1400" i="1" dirty="0"/>
              <a:t>EURO-LABS-P1 Technical Report-template-WPX.doc </a:t>
            </a:r>
            <a:r>
              <a:rPr lang="en-US" sz="1400" dirty="0"/>
              <a:t>for your parts. You will find </a:t>
            </a:r>
            <a:r>
              <a:rPr lang="en-US" sz="1400" dirty="0" err="1">
                <a:highlight>
                  <a:srgbClr val="00FFFF"/>
                </a:highlight>
              </a:rPr>
              <a:t>co</a:t>
            </a:r>
            <a:r>
              <a:rPr lang="en-US" sz="1400" dirty="0" err="1">
                <a:solidFill>
                  <a:srgbClr val="CC0099"/>
                </a:solidFill>
              </a:rPr>
              <a:t>lou</a:t>
            </a:r>
            <a:r>
              <a:rPr lang="en-US" sz="1400" dirty="0" err="1">
                <a:highlight>
                  <a:srgbClr val="FFFF00"/>
                </a:highlight>
              </a:rPr>
              <a:t>red</a:t>
            </a:r>
            <a:r>
              <a:rPr lang="en-US" sz="1400" dirty="0">
                <a:highlight>
                  <a:srgbClr val="FFFF00"/>
                </a:highlight>
              </a:rPr>
              <a:t> </a:t>
            </a:r>
            <a:r>
              <a:rPr lang="en-US" sz="1400" dirty="0"/>
              <a:t>instructions in the file.</a:t>
            </a:r>
            <a:endParaRPr lang="en-US" sz="1400" dirty="0">
              <a:highlight>
                <a:srgbClr val="FFFF00"/>
              </a:highlight>
            </a:endParaRPr>
          </a:p>
          <a:p>
            <a:pPr>
              <a:spcBef>
                <a:spcPts val="600"/>
              </a:spcBef>
            </a:pPr>
            <a:r>
              <a:rPr lang="en-GB" sz="1400" dirty="0"/>
              <a:t>Update the section </a:t>
            </a:r>
            <a:r>
              <a:rPr lang="en-GB" sz="1400" b="1" dirty="0"/>
              <a:t>Researchers involved in the project </a:t>
            </a:r>
            <a:r>
              <a:rPr lang="en-GB" sz="1400" dirty="0"/>
              <a:t>on the EC portal. They are the researchers working in the project, </a:t>
            </a:r>
            <a:r>
              <a:rPr lang="en-GB" sz="1400" u="sng" dirty="0"/>
              <a:t>not the Users.</a:t>
            </a:r>
            <a:r>
              <a:rPr lang="en-GB" sz="1400" dirty="0"/>
              <a:t> </a:t>
            </a:r>
            <a:r>
              <a:rPr lang="en-US" sz="1400" dirty="0"/>
              <a:t>PO can not fill this part on the portal for you, so each partner must do it from his own account (see slide </a:t>
            </a:r>
            <a:r>
              <a:rPr lang="en-US" sz="1400" i="1" dirty="0"/>
              <a:t>8.Researchers involved in the project</a:t>
            </a:r>
            <a:r>
              <a:rPr lang="en-US" sz="1400" dirty="0"/>
              <a:t>)</a:t>
            </a:r>
            <a:endParaRPr lang="en-GB" sz="1400" u="sng" dirty="0"/>
          </a:p>
          <a:p>
            <a:pPr>
              <a:spcBef>
                <a:spcPts val="600"/>
              </a:spcBef>
            </a:pPr>
            <a:r>
              <a:rPr lang="en-GB" sz="1400" b="1" dirty="0"/>
              <a:t>Results</a:t>
            </a:r>
            <a:r>
              <a:rPr lang="en-GB" sz="1400" dirty="0"/>
              <a:t> are intended as </a:t>
            </a:r>
            <a:r>
              <a:rPr lang="en-US" sz="1400" dirty="0"/>
              <a:t>discoveries and theories, products, services, methods etc. (not project results, as deliverables and milestones). </a:t>
            </a:r>
            <a:endParaRPr lang="en-GB" sz="1400" dirty="0"/>
          </a:p>
          <a:p>
            <a:pPr>
              <a:spcBef>
                <a:spcPts val="600"/>
              </a:spcBef>
            </a:pPr>
            <a:r>
              <a:rPr lang="en-GB" sz="1400" b="1" dirty="0"/>
              <a:t>Publications</a:t>
            </a:r>
            <a:r>
              <a:rPr lang="en-GB" sz="1400" dirty="0"/>
              <a:t>: if you have any, fill in the table in the template and possibly upload the file in our EMDESK platform. Please, contact PO to update the EURO-LABS website also.</a:t>
            </a:r>
          </a:p>
          <a:p>
            <a:pPr>
              <a:spcBef>
                <a:spcPts val="600"/>
              </a:spcBef>
            </a:pPr>
            <a:r>
              <a:rPr lang="en-US" sz="1400" b="1" dirty="0"/>
              <a:t>Access to research infrastructure:</a:t>
            </a:r>
            <a:r>
              <a:rPr lang="en-US" sz="1400" dirty="0"/>
              <a:t> the information in the template are complementary to the excel files filled by Facility coordinators with Users’ information and Users’ projects. This part in the template should be filled by the Facility Coordinators, in cooperation with Beneficiaries/Task Leaders and partners’ Financial Officers to ensure consistency  </a:t>
            </a:r>
            <a:endParaRPr lang="en-US" sz="1400" b="1" dirty="0"/>
          </a:p>
        </p:txBody>
      </p:sp>
    </p:spTree>
    <p:extLst>
      <p:ext uri="{BB962C8B-B14F-4D97-AF65-F5344CB8AC3E}">
        <p14:creationId xmlns:p14="http://schemas.microsoft.com/office/powerpoint/2010/main" val="62729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5885" y="2013527"/>
            <a:ext cx="11554691" cy="1798452"/>
          </a:xfrm>
        </p:spPr>
        <p:txBody>
          <a:bodyPr/>
          <a:lstStyle/>
          <a:p>
            <a:r>
              <a:rPr lang="fr-CH" dirty="0"/>
              <a:t>Information </a:t>
            </a:r>
            <a:r>
              <a:rPr lang="fr-CH" dirty="0" err="1"/>
              <a:t>is</a:t>
            </a:r>
            <a:r>
              <a:rPr lang="fr-CH" dirty="0"/>
              <a:t> </a:t>
            </a:r>
            <a:r>
              <a:rPr lang="fr-CH" dirty="0" err="1"/>
              <a:t>collected</a:t>
            </a:r>
            <a:r>
              <a:rPr lang="fr-CH" dirty="0"/>
              <a:t> </a:t>
            </a:r>
            <a:r>
              <a:rPr lang="fr-CH" dirty="0" err="1"/>
              <a:t>from</a:t>
            </a:r>
            <a:r>
              <a:rPr lang="fr-CH" dirty="0"/>
              <a:t> Beneficiaries / WP Leaders (deadline </a:t>
            </a:r>
            <a:r>
              <a:rPr lang="fr-CH" b="1" dirty="0">
                <a:solidFill>
                  <a:srgbClr val="C00000"/>
                </a:solidFill>
              </a:rPr>
              <a:t>06.10.2023</a:t>
            </a:r>
            <a:r>
              <a:rPr lang="fr-CH" dirty="0"/>
              <a:t>)</a:t>
            </a:r>
          </a:p>
          <a:p>
            <a:r>
              <a:rPr lang="fr-CH" dirty="0"/>
              <a:t>To </a:t>
            </a:r>
            <a:r>
              <a:rPr lang="fr-CH" dirty="0" err="1"/>
              <a:t>be</a:t>
            </a:r>
            <a:r>
              <a:rPr lang="fr-CH" dirty="0"/>
              <a:t> </a:t>
            </a:r>
            <a:r>
              <a:rPr lang="fr-CH" dirty="0" err="1"/>
              <a:t>reviewed</a:t>
            </a:r>
            <a:r>
              <a:rPr lang="fr-CH" dirty="0"/>
              <a:t> by Management Team (deadline </a:t>
            </a:r>
            <a:r>
              <a:rPr lang="fr-CH" b="1" dirty="0">
                <a:solidFill>
                  <a:srgbClr val="C00000"/>
                </a:solidFill>
              </a:rPr>
              <a:t>20.10.2023</a:t>
            </a:r>
            <a:r>
              <a:rPr lang="fr-CH" dirty="0"/>
              <a:t>)</a:t>
            </a:r>
          </a:p>
          <a:p>
            <a:r>
              <a:rPr lang="fr-CH" dirty="0"/>
              <a:t>To </a:t>
            </a:r>
            <a:r>
              <a:rPr lang="fr-CH" dirty="0" err="1"/>
              <a:t>be</a:t>
            </a:r>
            <a:r>
              <a:rPr lang="fr-CH" dirty="0"/>
              <a:t> </a:t>
            </a:r>
            <a:r>
              <a:rPr lang="fr-CH" dirty="0" err="1"/>
              <a:t>approved</a:t>
            </a:r>
            <a:r>
              <a:rPr lang="fr-CH" dirty="0"/>
              <a:t> by </a:t>
            </a:r>
            <a:r>
              <a:rPr lang="fr-CH" dirty="0" err="1"/>
              <a:t>Steering</a:t>
            </a:r>
            <a:r>
              <a:rPr lang="fr-CH" dirty="0"/>
              <a:t> </a:t>
            </a:r>
            <a:r>
              <a:rPr lang="fr-CH" dirty="0" err="1"/>
              <a:t>Committee</a:t>
            </a:r>
            <a:r>
              <a:rPr lang="fr-CH" dirty="0"/>
              <a:t> (deadline </a:t>
            </a:r>
            <a:r>
              <a:rPr lang="fr-CH" b="1" dirty="0">
                <a:solidFill>
                  <a:srgbClr val="C00000"/>
                </a:solidFill>
              </a:rPr>
              <a:t>26.10.2023</a:t>
            </a:r>
            <a:r>
              <a:rPr lang="fr-CH" dirty="0"/>
              <a:t>)</a:t>
            </a:r>
          </a:p>
          <a:p>
            <a:r>
              <a:rPr lang="fr-CH" dirty="0"/>
              <a:t>Information </a:t>
            </a:r>
            <a:r>
              <a:rPr lang="fr-CH" dirty="0" err="1"/>
              <a:t>added</a:t>
            </a:r>
            <a:r>
              <a:rPr lang="fr-CH" dirty="0"/>
              <a:t> to the EC Portal by the EURO-LABS Project Office (deadline </a:t>
            </a:r>
            <a:r>
              <a:rPr lang="fr-CH" b="1" dirty="0">
                <a:solidFill>
                  <a:srgbClr val="C00000"/>
                </a:solidFill>
              </a:rPr>
              <a:t>31.10.2023</a:t>
            </a:r>
            <a:r>
              <a:rPr lang="fr-CH" dirty="0"/>
              <a:t>)</a:t>
            </a:r>
          </a:p>
          <a:p>
            <a:endParaRPr lang="fr-CH" dirty="0"/>
          </a:p>
        </p:txBody>
      </p:sp>
      <p:sp>
        <p:nvSpPr>
          <p:cNvPr id="3" name="Footer Placeholder 2"/>
          <p:cNvSpPr>
            <a:spLocks noGrp="1"/>
          </p:cNvSpPr>
          <p:nvPr>
            <p:ph type="ftr" sz="quarter" idx="11"/>
          </p:nvPr>
        </p:nvSpPr>
        <p:spPr/>
        <p:txBody>
          <a:bodyPr/>
          <a:lstStyle/>
          <a:p>
            <a:r>
              <a:rPr lang="en-GB" dirty="0"/>
              <a:t>EURO-LABS Webinar</a:t>
            </a:r>
          </a:p>
        </p:txBody>
      </p:sp>
      <p:sp>
        <p:nvSpPr>
          <p:cNvPr id="4" name="Date Placeholder 3"/>
          <p:cNvSpPr>
            <a:spLocks noGrp="1"/>
          </p:cNvSpPr>
          <p:nvPr>
            <p:ph type="dt" sz="half" idx="10"/>
          </p:nvPr>
        </p:nvSpPr>
        <p:spPr/>
        <p:txBody>
          <a:bodyPr/>
          <a:lstStyle/>
          <a:p>
            <a:fld id="{B77521D4-B6A2-402E-A085-C880F30EB62E}" type="datetime3">
              <a:rPr lang="en-US" smtClean="0"/>
              <a:pPr/>
              <a:t>10 July 2023</a:t>
            </a:fld>
            <a:endParaRPr lang="en-GB" dirty="0"/>
          </a:p>
        </p:txBody>
      </p:sp>
      <p:sp>
        <p:nvSpPr>
          <p:cNvPr id="5" name="Slide Number Placeholder 4"/>
          <p:cNvSpPr>
            <a:spLocks noGrp="1"/>
          </p:cNvSpPr>
          <p:nvPr>
            <p:ph type="sldNum" sz="quarter" idx="12"/>
          </p:nvPr>
        </p:nvSpPr>
        <p:spPr/>
        <p:txBody>
          <a:bodyPr/>
          <a:lstStyle/>
          <a:p>
            <a:fld id="{FC4456CD-832E-41F2-9893-C7650CCC5376}" type="slidenum">
              <a:rPr lang="en-GB" smtClean="0"/>
              <a:t>4</a:t>
            </a:fld>
            <a:endParaRPr lang="en-GB"/>
          </a:p>
        </p:txBody>
      </p:sp>
      <p:sp>
        <p:nvSpPr>
          <p:cNvPr id="6" name="Title 5"/>
          <p:cNvSpPr>
            <a:spLocks noGrp="1"/>
          </p:cNvSpPr>
          <p:nvPr>
            <p:ph type="title"/>
          </p:nvPr>
        </p:nvSpPr>
        <p:spPr/>
        <p:txBody>
          <a:bodyPr/>
          <a:lstStyle/>
          <a:p>
            <a:pPr algn="r"/>
            <a:r>
              <a:rPr lang="fr-CH" dirty="0" err="1"/>
              <a:t>Technical</a:t>
            </a:r>
            <a:r>
              <a:rPr lang="fr-CH" dirty="0"/>
              <a:t> and TA/VA Report </a:t>
            </a:r>
            <a:endParaRPr lang="fr-FR" dirty="0"/>
          </a:p>
        </p:txBody>
      </p:sp>
      <p:sp>
        <p:nvSpPr>
          <p:cNvPr id="10" name="CasellaDiTesto 9">
            <a:extLst>
              <a:ext uri="{FF2B5EF4-FFF2-40B4-BE49-F238E27FC236}">
                <a16:creationId xmlns:a16="http://schemas.microsoft.com/office/drawing/2014/main" id="{C679AADD-AD27-3607-E5C4-8C7430BAF4C4}"/>
              </a:ext>
            </a:extLst>
          </p:cNvPr>
          <p:cNvSpPr txBox="1"/>
          <p:nvPr/>
        </p:nvSpPr>
        <p:spPr>
          <a:xfrm>
            <a:off x="464426" y="3990942"/>
            <a:ext cx="2445029" cy="1015663"/>
          </a:xfrm>
          <a:prstGeom prst="rect">
            <a:avLst/>
          </a:prstGeom>
          <a:noFill/>
        </p:spPr>
        <p:txBody>
          <a:bodyPr wrap="square">
            <a:spAutoFit/>
          </a:bodyPr>
          <a:lstStyle/>
          <a:p>
            <a:r>
              <a:rPr lang="en-US" dirty="0">
                <a:solidFill>
                  <a:srgbClr val="171A6C"/>
                </a:solidFill>
              </a:rPr>
              <a:t>Google docs </a:t>
            </a:r>
            <a:br>
              <a:rPr lang="en-US" dirty="0">
                <a:solidFill>
                  <a:srgbClr val="FF0000"/>
                </a:solidFill>
              </a:rPr>
            </a:br>
            <a:r>
              <a:rPr lang="en-US" sz="1400" dirty="0">
                <a:solidFill>
                  <a:srgbClr val="008000"/>
                </a:solidFill>
              </a:rPr>
              <a:t>it works</a:t>
            </a:r>
            <a:r>
              <a:rPr lang="en-US" sz="1400" dirty="0">
                <a:solidFill>
                  <a:srgbClr val="FF0000"/>
                </a:solidFill>
              </a:rPr>
              <a:t>, but: </a:t>
            </a:r>
          </a:p>
          <a:p>
            <a:pPr marL="285750" indent="-285750">
              <a:buFont typeface="Arial" panose="020B0604020202020204" pitchFamily="34" charset="0"/>
              <a:buChar char="•"/>
            </a:pPr>
            <a:r>
              <a:rPr lang="en-US" sz="1400" dirty="0">
                <a:solidFill>
                  <a:srgbClr val="FF0000"/>
                </a:solidFill>
              </a:rPr>
              <a:t>Google accounts needed</a:t>
            </a:r>
          </a:p>
          <a:p>
            <a:pPr marL="285750" indent="-285750">
              <a:buFont typeface="Arial" panose="020B0604020202020204" pitchFamily="34" charset="0"/>
              <a:buChar char="•"/>
            </a:pPr>
            <a:r>
              <a:rPr lang="en-US" sz="1400" dirty="0">
                <a:solidFill>
                  <a:srgbClr val="FF0000"/>
                </a:solidFill>
              </a:rPr>
              <a:t>Data protection </a:t>
            </a:r>
            <a:endParaRPr lang="fr-FR" sz="1400" dirty="0"/>
          </a:p>
        </p:txBody>
      </p:sp>
      <p:sp>
        <p:nvSpPr>
          <p:cNvPr id="12" name="CasellaDiTesto 11">
            <a:extLst>
              <a:ext uri="{FF2B5EF4-FFF2-40B4-BE49-F238E27FC236}">
                <a16:creationId xmlns:a16="http://schemas.microsoft.com/office/drawing/2014/main" id="{381D11B4-683D-1CB2-4C7A-A2D769493B20}"/>
              </a:ext>
            </a:extLst>
          </p:cNvPr>
          <p:cNvSpPr txBox="1"/>
          <p:nvPr/>
        </p:nvSpPr>
        <p:spPr>
          <a:xfrm>
            <a:off x="423059" y="3621610"/>
            <a:ext cx="6154386" cy="369332"/>
          </a:xfrm>
          <a:prstGeom prst="rect">
            <a:avLst/>
          </a:prstGeom>
          <a:noFill/>
        </p:spPr>
        <p:txBody>
          <a:bodyPr wrap="square">
            <a:spAutoFit/>
          </a:bodyPr>
          <a:lstStyle/>
          <a:p>
            <a:r>
              <a:rPr lang="fr-CH" dirty="0">
                <a:solidFill>
                  <a:srgbClr val="FF0000"/>
                </a:solidFill>
              </a:rPr>
              <a:t>How to </a:t>
            </a:r>
            <a:r>
              <a:rPr lang="fr-CH" dirty="0" err="1">
                <a:solidFill>
                  <a:srgbClr val="FF0000"/>
                </a:solidFill>
              </a:rPr>
              <a:t>work</a:t>
            </a:r>
            <a:r>
              <a:rPr lang="fr-CH" dirty="0">
                <a:solidFill>
                  <a:srgbClr val="FF0000"/>
                </a:solidFill>
              </a:rPr>
              <a:t> on</a:t>
            </a:r>
            <a:r>
              <a:rPr lang="en-US" dirty="0">
                <a:solidFill>
                  <a:srgbClr val="FF0000"/>
                </a:solidFill>
              </a:rPr>
              <a:t> shared word documents? </a:t>
            </a:r>
            <a:endParaRPr lang="it-IT" dirty="0"/>
          </a:p>
        </p:txBody>
      </p:sp>
      <p:sp>
        <p:nvSpPr>
          <p:cNvPr id="13" name="CasellaDiTesto 12">
            <a:extLst>
              <a:ext uri="{FF2B5EF4-FFF2-40B4-BE49-F238E27FC236}">
                <a16:creationId xmlns:a16="http://schemas.microsoft.com/office/drawing/2014/main" id="{C0C55D8A-F6E1-E3AA-687B-943C398F1392}"/>
              </a:ext>
            </a:extLst>
          </p:cNvPr>
          <p:cNvSpPr txBox="1"/>
          <p:nvPr/>
        </p:nvSpPr>
        <p:spPr>
          <a:xfrm>
            <a:off x="3745081" y="4112181"/>
            <a:ext cx="2445029" cy="800219"/>
          </a:xfrm>
          <a:prstGeom prst="rect">
            <a:avLst/>
          </a:prstGeom>
          <a:noFill/>
        </p:spPr>
        <p:txBody>
          <a:bodyPr wrap="square">
            <a:spAutoFit/>
          </a:bodyPr>
          <a:lstStyle/>
          <a:p>
            <a:r>
              <a:rPr lang="en-US" strike="sngStrike" dirty="0">
                <a:solidFill>
                  <a:srgbClr val="171A6C"/>
                </a:solidFill>
              </a:rPr>
              <a:t>INFN </a:t>
            </a:r>
            <a:r>
              <a:rPr lang="en-US" strike="sngStrike" dirty="0" err="1">
                <a:solidFill>
                  <a:srgbClr val="171A6C"/>
                </a:solidFill>
              </a:rPr>
              <a:t>sharepoint</a:t>
            </a:r>
            <a:br>
              <a:rPr lang="en-US" dirty="0">
                <a:solidFill>
                  <a:srgbClr val="FF0000"/>
                </a:solidFill>
              </a:rPr>
            </a:br>
            <a:r>
              <a:rPr lang="en-US" sz="1400" dirty="0">
                <a:solidFill>
                  <a:srgbClr val="008000"/>
                </a:solidFill>
              </a:rPr>
              <a:t>ok for data protection</a:t>
            </a:r>
            <a:r>
              <a:rPr lang="en-US" sz="1400" dirty="0">
                <a:solidFill>
                  <a:srgbClr val="FF0000"/>
                </a:solidFill>
              </a:rPr>
              <a:t>, but</a:t>
            </a:r>
            <a:endParaRPr lang="en-US" dirty="0">
              <a:solidFill>
                <a:srgbClr val="FF0000"/>
              </a:solidFill>
            </a:endParaRPr>
          </a:p>
          <a:p>
            <a:r>
              <a:rPr lang="en-US" sz="1400" dirty="0">
                <a:solidFill>
                  <a:srgbClr val="FF0000"/>
                </a:solidFill>
              </a:rPr>
              <a:t>INFN account needed </a:t>
            </a:r>
            <a:endParaRPr lang="fr-FR" sz="1400" dirty="0"/>
          </a:p>
        </p:txBody>
      </p:sp>
      <p:sp>
        <p:nvSpPr>
          <p:cNvPr id="15" name="CasellaDiTesto 14">
            <a:extLst>
              <a:ext uri="{FF2B5EF4-FFF2-40B4-BE49-F238E27FC236}">
                <a16:creationId xmlns:a16="http://schemas.microsoft.com/office/drawing/2014/main" id="{16A41D1D-0F65-8B76-2EC4-4F27F373F6B4}"/>
              </a:ext>
            </a:extLst>
          </p:cNvPr>
          <p:cNvSpPr txBox="1"/>
          <p:nvPr/>
        </p:nvSpPr>
        <p:spPr>
          <a:xfrm>
            <a:off x="7188925" y="3990942"/>
            <a:ext cx="2445029" cy="954107"/>
          </a:xfrm>
          <a:prstGeom prst="rect">
            <a:avLst/>
          </a:prstGeom>
          <a:noFill/>
        </p:spPr>
        <p:txBody>
          <a:bodyPr wrap="square">
            <a:spAutoFit/>
          </a:bodyPr>
          <a:lstStyle/>
          <a:p>
            <a:r>
              <a:rPr lang="en-US" sz="1400" dirty="0">
                <a:solidFill>
                  <a:srgbClr val="171A6C"/>
                </a:solidFill>
              </a:rPr>
              <a:t>Other?</a:t>
            </a:r>
            <a:br>
              <a:rPr lang="en-US" sz="1400" dirty="0">
                <a:solidFill>
                  <a:srgbClr val="171A6C"/>
                </a:solidFill>
              </a:rPr>
            </a:br>
            <a:r>
              <a:rPr lang="en-US" sz="1400" dirty="0">
                <a:solidFill>
                  <a:srgbClr val="171A6C"/>
                </a:solidFill>
              </a:rPr>
              <a:t>CERN?</a:t>
            </a:r>
            <a:br>
              <a:rPr lang="en-US" sz="1400" dirty="0">
                <a:solidFill>
                  <a:srgbClr val="171A6C"/>
                </a:solidFill>
              </a:rPr>
            </a:br>
            <a:r>
              <a:rPr lang="en-US" sz="1400" dirty="0">
                <a:solidFill>
                  <a:srgbClr val="171A6C"/>
                </a:solidFill>
              </a:rPr>
              <a:t>How did you manage it in other big projects?</a:t>
            </a:r>
          </a:p>
        </p:txBody>
      </p:sp>
    </p:spTree>
    <p:extLst>
      <p:ext uri="{BB962C8B-B14F-4D97-AF65-F5344CB8AC3E}">
        <p14:creationId xmlns:p14="http://schemas.microsoft.com/office/powerpoint/2010/main" val="2389376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C0EB89E-F711-C722-F240-11625A2D409C}"/>
              </a:ext>
            </a:extLst>
          </p:cNvPr>
          <p:cNvSpPr>
            <a:spLocks noGrp="1"/>
          </p:cNvSpPr>
          <p:nvPr>
            <p:ph type="ftr" sz="quarter" idx="11"/>
          </p:nvPr>
        </p:nvSpPr>
        <p:spPr/>
        <p:txBody>
          <a:bodyPr/>
          <a:lstStyle/>
          <a:p>
            <a:endParaRPr lang="en-GB" dirty="0"/>
          </a:p>
        </p:txBody>
      </p:sp>
      <p:sp>
        <p:nvSpPr>
          <p:cNvPr id="4" name="Date Placeholder 3">
            <a:extLst>
              <a:ext uri="{FF2B5EF4-FFF2-40B4-BE49-F238E27FC236}">
                <a16:creationId xmlns:a16="http://schemas.microsoft.com/office/drawing/2014/main" id="{150115E4-5934-7262-3A24-806548AB9F12}"/>
              </a:ext>
            </a:extLst>
          </p:cNvPr>
          <p:cNvSpPr>
            <a:spLocks noGrp="1"/>
          </p:cNvSpPr>
          <p:nvPr>
            <p:ph type="dt" sz="half" idx="10"/>
          </p:nvPr>
        </p:nvSpPr>
        <p:spPr/>
        <p:txBody>
          <a:bodyPr/>
          <a:lstStyle/>
          <a:p>
            <a:r>
              <a:rPr lang="fr-FR" dirty="0"/>
              <a:t>07th July 2023</a:t>
            </a:r>
            <a:endParaRPr lang="en-GB" dirty="0"/>
          </a:p>
        </p:txBody>
      </p:sp>
      <p:sp>
        <p:nvSpPr>
          <p:cNvPr id="5" name="Slide Number Placeholder 4">
            <a:extLst>
              <a:ext uri="{FF2B5EF4-FFF2-40B4-BE49-F238E27FC236}">
                <a16:creationId xmlns:a16="http://schemas.microsoft.com/office/drawing/2014/main" id="{E9443D1E-CD4E-CE65-3135-11ADB7E5DF73}"/>
              </a:ext>
            </a:extLst>
          </p:cNvPr>
          <p:cNvSpPr>
            <a:spLocks noGrp="1"/>
          </p:cNvSpPr>
          <p:nvPr>
            <p:ph type="sldNum" sz="quarter" idx="12"/>
          </p:nvPr>
        </p:nvSpPr>
        <p:spPr/>
        <p:txBody>
          <a:bodyPr/>
          <a:lstStyle/>
          <a:p>
            <a:fld id="{FC4456CD-832E-41F2-9893-C7650CCC5376}" type="slidenum">
              <a:rPr lang="en-GB" smtClean="0"/>
              <a:t>5</a:t>
            </a:fld>
            <a:endParaRPr lang="en-GB"/>
          </a:p>
        </p:txBody>
      </p:sp>
      <p:sp>
        <p:nvSpPr>
          <p:cNvPr id="6" name="Title 5">
            <a:extLst>
              <a:ext uri="{FF2B5EF4-FFF2-40B4-BE49-F238E27FC236}">
                <a16:creationId xmlns:a16="http://schemas.microsoft.com/office/drawing/2014/main" id="{2230326B-9507-2134-7E0C-78FDD851885F}"/>
              </a:ext>
            </a:extLst>
          </p:cNvPr>
          <p:cNvSpPr>
            <a:spLocks noGrp="1"/>
          </p:cNvSpPr>
          <p:nvPr>
            <p:ph type="title"/>
          </p:nvPr>
        </p:nvSpPr>
        <p:spPr/>
        <p:txBody>
          <a:bodyPr/>
          <a:lstStyle/>
          <a:p>
            <a:r>
              <a:rPr lang="en-GB" dirty="0"/>
              <a:t>TA Report</a:t>
            </a:r>
          </a:p>
        </p:txBody>
      </p:sp>
      <p:pic>
        <p:nvPicPr>
          <p:cNvPr id="10" name="Immagine 9">
            <a:extLst>
              <a:ext uri="{FF2B5EF4-FFF2-40B4-BE49-F238E27FC236}">
                <a16:creationId xmlns:a16="http://schemas.microsoft.com/office/drawing/2014/main" id="{03DE9707-51BE-0A26-394E-FEC2B9C2F7B3}"/>
              </a:ext>
            </a:extLst>
          </p:cNvPr>
          <p:cNvPicPr>
            <a:picLocks noChangeAspect="1"/>
          </p:cNvPicPr>
          <p:nvPr/>
        </p:nvPicPr>
        <p:blipFill>
          <a:blip r:embed="rId3"/>
          <a:stretch>
            <a:fillRect/>
          </a:stretch>
        </p:blipFill>
        <p:spPr>
          <a:xfrm>
            <a:off x="6095974" y="3428988"/>
            <a:ext cx="52" cy="23"/>
          </a:xfrm>
          <a:prstGeom prst="rect">
            <a:avLst/>
          </a:prstGeom>
        </p:spPr>
      </p:pic>
      <p:pic>
        <p:nvPicPr>
          <p:cNvPr id="16" name="Immagine 15">
            <a:extLst>
              <a:ext uri="{FF2B5EF4-FFF2-40B4-BE49-F238E27FC236}">
                <a16:creationId xmlns:a16="http://schemas.microsoft.com/office/drawing/2014/main" id="{99E31176-BAB4-42D7-AA86-F37FE22B3CA3}"/>
              </a:ext>
            </a:extLst>
          </p:cNvPr>
          <p:cNvPicPr>
            <a:picLocks noChangeAspect="1"/>
          </p:cNvPicPr>
          <p:nvPr/>
        </p:nvPicPr>
        <p:blipFill>
          <a:blip r:embed="rId4"/>
          <a:stretch>
            <a:fillRect/>
          </a:stretch>
        </p:blipFill>
        <p:spPr>
          <a:xfrm>
            <a:off x="315886" y="1203928"/>
            <a:ext cx="8274952" cy="3633359"/>
          </a:xfrm>
          <a:prstGeom prst="rect">
            <a:avLst/>
          </a:prstGeom>
        </p:spPr>
      </p:pic>
      <p:sp>
        <p:nvSpPr>
          <p:cNvPr id="17" name="CasellaDiTesto 16">
            <a:extLst>
              <a:ext uri="{FF2B5EF4-FFF2-40B4-BE49-F238E27FC236}">
                <a16:creationId xmlns:a16="http://schemas.microsoft.com/office/drawing/2014/main" id="{B352DBDC-B5DE-A454-BA2D-98B7448ED363}"/>
              </a:ext>
            </a:extLst>
          </p:cNvPr>
          <p:cNvSpPr txBox="1"/>
          <p:nvPr/>
        </p:nvSpPr>
        <p:spPr>
          <a:xfrm>
            <a:off x="423058" y="5050514"/>
            <a:ext cx="10965378" cy="1077218"/>
          </a:xfrm>
          <a:prstGeom prst="rect">
            <a:avLst/>
          </a:prstGeom>
          <a:noFill/>
        </p:spPr>
        <p:txBody>
          <a:bodyPr wrap="square">
            <a:spAutoFit/>
          </a:bodyPr>
          <a:lstStyle/>
          <a:p>
            <a:r>
              <a:rPr lang="it-IT" dirty="0">
                <a:solidFill>
                  <a:srgbClr val="171A6C"/>
                </a:solidFill>
              </a:rPr>
              <a:t>TA : </a:t>
            </a:r>
            <a:br>
              <a:rPr lang="it-IT" dirty="0">
                <a:solidFill>
                  <a:srgbClr val="FF0000"/>
                </a:solidFill>
              </a:rPr>
            </a:br>
            <a:r>
              <a:rPr lang="it-IT" sz="1400" dirty="0">
                <a:solidFill>
                  <a:srgbClr val="FF0000"/>
                </a:solidFill>
              </a:rPr>
              <a:t>users info to </a:t>
            </a:r>
            <a:r>
              <a:rPr lang="it-IT" sz="1400" dirty="0" err="1">
                <a:solidFill>
                  <a:srgbClr val="FF0000"/>
                </a:solidFill>
              </a:rPr>
              <a:t>enter</a:t>
            </a:r>
            <a:r>
              <a:rPr lang="it-IT" sz="1400" dirty="0">
                <a:solidFill>
                  <a:srgbClr val="FF0000"/>
                </a:solidFill>
              </a:rPr>
              <a:t> </a:t>
            </a:r>
            <a:r>
              <a:rPr lang="it-IT" sz="1400" dirty="0" err="1">
                <a:solidFill>
                  <a:srgbClr val="FF0000"/>
                </a:solidFill>
              </a:rPr>
              <a:t>manually</a:t>
            </a:r>
            <a:r>
              <a:rPr lang="it-IT" sz="1400" dirty="0">
                <a:solidFill>
                  <a:srgbClr val="FF0000"/>
                </a:solidFill>
              </a:rPr>
              <a:t> on the EC </a:t>
            </a:r>
            <a:r>
              <a:rPr lang="it-IT" sz="1400" dirty="0" err="1">
                <a:solidFill>
                  <a:srgbClr val="FF0000"/>
                </a:solidFill>
              </a:rPr>
              <a:t>portal</a:t>
            </a:r>
            <a:r>
              <a:rPr lang="it-IT" sz="1400" dirty="0">
                <a:solidFill>
                  <a:srgbClr val="FF0000"/>
                </a:solidFill>
              </a:rPr>
              <a:t> </a:t>
            </a:r>
            <a:r>
              <a:rPr lang="it-IT" sz="1400" dirty="0" err="1">
                <a:solidFill>
                  <a:srgbClr val="FF0000"/>
                </a:solidFill>
              </a:rPr>
              <a:t>could</a:t>
            </a:r>
            <a:r>
              <a:rPr lang="it-IT" sz="1400" dirty="0">
                <a:solidFill>
                  <a:srgbClr val="FF0000"/>
                </a:solidFill>
              </a:rPr>
              <a:t> be so </a:t>
            </a:r>
            <a:r>
              <a:rPr lang="it-IT" sz="1400" dirty="0" err="1">
                <a:solidFill>
                  <a:srgbClr val="FF0000"/>
                </a:solidFill>
              </a:rPr>
              <a:t>many</a:t>
            </a:r>
            <a:r>
              <a:rPr lang="it-IT" sz="1400" dirty="0">
                <a:solidFill>
                  <a:srgbClr val="FF0000"/>
                </a:solidFill>
              </a:rPr>
              <a:t> (more </a:t>
            </a:r>
            <a:r>
              <a:rPr lang="it-IT" sz="1400" dirty="0" err="1">
                <a:solidFill>
                  <a:srgbClr val="FF0000"/>
                </a:solidFill>
              </a:rPr>
              <a:t>than</a:t>
            </a:r>
            <a:r>
              <a:rPr lang="it-IT" sz="1400" dirty="0">
                <a:solidFill>
                  <a:srgbClr val="FF0000"/>
                </a:solidFill>
              </a:rPr>
              <a:t> 250 by </a:t>
            </a:r>
            <a:r>
              <a:rPr lang="it-IT" sz="1400" dirty="0" err="1">
                <a:solidFill>
                  <a:srgbClr val="FF0000"/>
                </a:solidFill>
              </a:rPr>
              <a:t>now</a:t>
            </a:r>
            <a:r>
              <a:rPr lang="it-IT" sz="1400" dirty="0">
                <a:solidFill>
                  <a:srgbClr val="FF0000"/>
                </a:solidFill>
              </a:rPr>
              <a:t>, just from CERN-PS SPS)</a:t>
            </a:r>
          </a:p>
          <a:p>
            <a:r>
              <a:rPr lang="it-IT" sz="1400" dirty="0" err="1">
                <a:solidFill>
                  <a:srgbClr val="FF0000"/>
                </a:solidFill>
              </a:rPr>
              <a:t>What</a:t>
            </a:r>
            <a:r>
              <a:rPr lang="it-IT" sz="1400" dirty="0">
                <a:solidFill>
                  <a:srgbClr val="FF0000"/>
                </a:solidFill>
              </a:rPr>
              <a:t> </a:t>
            </a:r>
            <a:r>
              <a:rPr lang="it-IT" sz="1400" dirty="0" err="1">
                <a:solidFill>
                  <a:srgbClr val="FF0000"/>
                </a:solidFill>
              </a:rPr>
              <a:t>about</a:t>
            </a:r>
            <a:r>
              <a:rPr lang="it-IT" sz="1400" dirty="0">
                <a:solidFill>
                  <a:srgbClr val="FF0000"/>
                </a:solidFill>
              </a:rPr>
              <a:t> the TA Remote users (e.g. </a:t>
            </a:r>
            <a:r>
              <a:rPr lang="it-IT" sz="1400" dirty="0" err="1">
                <a:solidFill>
                  <a:srgbClr val="FF0000"/>
                </a:solidFill>
              </a:rPr>
              <a:t>irradiations</a:t>
            </a:r>
            <a:r>
              <a:rPr lang="it-IT" sz="1400" dirty="0">
                <a:solidFill>
                  <a:srgbClr val="FF0000"/>
                </a:solidFill>
              </a:rPr>
              <a:t>)? Do </a:t>
            </a:r>
            <a:r>
              <a:rPr lang="it-IT" sz="1400" dirty="0" err="1">
                <a:solidFill>
                  <a:srgbClr val="FF0000"/>
                </a:solidFill>
              </a:rPr>
              <a:t>we</a:t>
            </a:r>
            <a:r>
              <a:rPr lang="it-IT" sz="1400" dirty="0">
                <a:solidFill>
                  <a:srgbClr val="FF0000"/>
                </a:solidFill>
              </a:rPr>
              <a:t> </a:t>
            </a:r>
            <a:r>
              <a:rPr lang="it-IT" sz="1400" dirty="0" err="1">
                <a:solidFill>
                  <a:srgbClr val="FF0000"/>
                </a:solidFill>
              </a:rPr>
              <a:t>have</a:t>
            </a:r>
            <a:r>
              <a:rPr lang="it-IT" sz="1400" dirty="0">
                <a:solidFill>
                  <a:srgbClr val="FF0000"/>
                </a:solidFill>
              </a:rPr>
              <a:t> to include </a:t>
            </a:r>
            <a:r>
              <a:rPr lang="it-IT" sz="1400" dirty="0" err="1">
                <a:solidFill>
                  <a:srgbClr val="FF0000"/>
                </a:solidFill>
              </a:rPr>
              <a:t>them</a:t>
            </a:r>
            <a:r>
              <a:rPr lang="it-IT" sz="1400" dirty="0">
                <a:solidFill>
                  <a:srgbClr val="FF0000"/>
                </a:solidFill>
              </a:rPr>
              <a:t> in the </a:t>
            </a:r>
            <a:r>
              <a:rPr lang="it-IT" sz="1400" dirty="0" err="1">
                <a:solidFill>
                  <a:srgbClr val="FF0000"/>
                </a:solidFill>
              </a:rPr>
              <a:t>portal</a:t>
            </a:r>
            <a:r>
              <a:rPr lang="it-IT" sz="1400" dirty="0">
                <a:solidFill>
                  <a:srgbClr val="FF0000"/>
                </a:solidFill>
              </a:rPr>
              <a:t>?</a:t>
            </a:r>
          </a:p>
          <a:p>
            <a:r>
              <a:rPr lang="it-IT" dirty="0">
                <a:solidFill>
                  <a:srgbClr val="FF0000"/>
                </a:solidFill>
              </a:rPr>
              <a:t> </a:t>
            </a:r>
            <a:endParaRPr lang="it-IT" dirty="0"/>
          </a:p>
        </p:txBody>
      </p:sp>
    </p:spTree>
    <p:extLst>
      <p:ext uri="{BB962C8B-B14F-4D97-AF65-F5344CB8AC3E}">
        <p14:creationId xmlns:p14="http://schemas.microsoft.com/office/powerpoint/2010/main" val="54109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1383BC-5A7F-01E0-B700-CB0610930B47}"/>
              </a:ext>
            </a:extLst>
          </p:cNvPr>
          <p:cNvSpPr>
            <a:spLocks noGrp="1"/>
          </p:cNvSpPr>
          <p:nvPr>
            <p:ph idx="1"/>
          </p:nvPr>
        </p:nvSpPr>
        <p:spPr/>
        <p:txBody>
          <a:bodyPr/>
          <a:lstStyle/>
          <a:p>
            <a:pPr marL="0" indent="0">
              <a:buNone/>
            </a:pPr>
            <a:endParaRPr lang="en-GB" dirty="0"/>
          </a:p>
          <a:p>
            <a:endParaRPr lang="en-GB" dirty="0"/>
          </a:p>
          <a:p>
            <a:r>
              <a:rPr lang="en-GB" dirty="0"/>
              <a:t>Slides and re-edited WP2 template : today SC09 meeting indico event https://agenda.infn.it/event/33382/</a:t>
            </a:r>
          </a:p>
          <a:p>
            <a:r>
              <a:rPr lang="en-GB" dirty="0"/>
              <a:t>Everybody please send your final suggestions for improving the template   </a:t>
            </a:r>
            <a:r>
              <a:rPr lang="en-GB" b="1" dirty="0">
                <a:solidFill>
                  <a:srgbClr val="FF0000"/>
                </a:solidFill>
              </a:rPr>
              <a:t>before</a:t>
            </a:r>
            <a:r>
              <a:rPr lang="en-GB" dirty="0"/>
              <a:t> the meeting </a:t>
            </a:r>
          </a:p>
          <a:p>
            <a:r>
              <a:rPr lang="en-GB" dirty="0"/>
              <a:t>so as to converge quickly.</a:t>
            </a:r>
          </a:p>
          <a:p>
            <a:r>
              <a:rPr lang="en-GB" dirty="0">
                <a:solidFill>
                  <a:srgbClr val="FF0000"/>
                </a:solidFill>
              </a:rPr>
              <a:t>We need to be finalize during the meeting.</a:t>
            </a:r>
          </a:p>
        </p:txBody>
      </p:sp>
      <p:sp>
        <p:nvSpPr>
          <p:cNvPr id="3" name="Footer Placeholder 2">
            <a:extLst>
              <a:ext uri="{FF2B5EF4-FFF2-40B4-BE49-F238E27FC236}">
                <a16:creationId xmlns:a16="http://schemas.microsoft.com/office/drawing/2014/main" id="{D927C859-664D-B334-9481-1E0BB8E0366D}"/>
              </a:ext>
            </a:extLst>
          </p:cNvPr>
          <p:cNvSpPr>
            <a:spLocks noGrp="1"/>
          </p:cNvSpPr>
          <p:nvPr>
            <p:ph type="ftr" sz="quarter" idx="11"/>
          </p:nvPr>
        </p:nvSpPr>
        <p:spPr/>
        <p:txBody>
          <a:bodyPr/>
          <a:lstStyle/>
          <a:p>
            <a:endParaRPr lang="en-GB" dirty="0"/>
          </a:p>
        </p:txBody>
      </p:sp>
      <p:sp>
        <p:nvSpPr>
          <p:cNvPr id="4" name="Date Placeholder 3">
            <a:extLst>
              <a:ext uri="{FF2B5EF4-FFF2-40B4-BE49-F238E27FC236}">
                <a16:creationId xmlns:a16="http://schemas.microsoft.com/office/drawing/2014/main" id="{E0A13572-81CA-1881-D175-3932898DFD03}"/>
              </a:ext>
            </a:extLst>
          </p:cNvPr>
          <p:cNvSpPr>
            <a:spLocks noGrp="1"/>
          </p:cNvSpPr>
          <p:nvPr>
            <p:ph type="dt" sz="half" idx="10"/>
          </p:nvPr>
        </p:nvSpPr>
        <p:spPr/>
        <p:txBody>
          <a:bodyPr/>
          <a:lstStyle/>
          <a:p>
            <a:r>
              <a:rPr lang="fr-FR" dirty="0"/>
              <a:t>07th July 2023</a:t>
            </a:r>
            <a:endParaRPr lang="en-GB" dirty="0"/>
          </a:p>
        </p:txBody>
      </p:sp>
      <p:sp>
        <p:nvSpPr>
          <p:cNvPr id="5" name="Slide Number Placeholder 4">
            <a:extLst>
              <a:ext uri="{FF2B5EF4-FFF2-40B4-BE49-F238E27FC236}">
                <a16:creationId xmlns:a16="http://schemas.microsoft.com/office/drawing/2014/main" id="{59E0C3A2-D968-D8A7-4BD5-21794FDC2998}"/>
              </a:ext>
            </a:extLst>
          </p:cNvPr>
          <p:cNvSpPr>
            <a:spLocks noGrp="1"/>
          </p:cNvSpPr>
          <p:nvPr>
            <p:ph type="sldNum" sz="quarter" idx="12"/>
          </p:nvPr>
        </p:nvSpPr>
        <p:spPr/>
        <p:txBody>
          <a:bodyPr/>
          <a:lstStyle/>
          <a:p>
            <a:fld id="{FC4456CD-832E-41F2-9893-C7650CCC5376}" type="slidenum">
              <a:rPr lang="en-GB" smtClean="0"/>
              <a:t>6</a:t>
            </a:fld>
            <a:endParaRPr lang="en-GB"/>
          </a:p>
        </p:txBody>
      </p:sp>
      <p:sp>
        <p:nvSpPr>
          <p:cNvPr id="6" name="Title 5">
            <a:extLst>
              <a:ext uri="{FF2B5EF4-FFF2-40B4-BE49-F238E27FC236}">
                <a16:creationId xmlns:a16="http://schemas.microsoft.com/office/drawing/2014/main" id="{8E1883D1-E0A0-A9CE-A168-4663B3028AB4}"/>
              </a:ext>
            </a:extLst>
          </p:cNvPr>
          <p:cNvSpPr>
            <a:spLocks noGrp="1"/>
          </p:cNvSpPr>
          <p:nvPr>
            <p:ph type="title"/>
          </p:nvPr>
        </p:nvSpPr>
        <p:spPr/>
        <p:txBody>
          <a:bodyPr/>
          <a:lstStyle/>
          <a:p>
            <a:r>
              <a:rPr lang="en-GB" dirty="0"/>
              <a:t>Technical annual report</a:t>
            </a:r>
          </a:p>
        </p:txBody>
      </p:sp>
    </p:spTree>
    <p:extLst>
      <p:ext uri="{BB962C8B-B14F-4D97-AF65-F5344CB8AC3E}">
        <p14:creationId xmlns:p14="http://schemas.microsoft.com/office/powerpoint/2010/main" val="1913823319"/>
      </p:ext>
    </p:extLst>
  </p:cSld>
  <p:clrMapOvr>
    <a:masterClrMapping/>
  </p:clrMapOvr>
</p:sld>
</file>

<file path=ppt/theme/theme1.xml><?xml version="1.0" encoding="utf-8"?>
<a:theme xmlns:a="http://schemas.openxmlformats.org/drawingml/2006/main" name="Office Theme">
  <a:themeElements>
    <a:clrScheme name="Custom 3">
      <a:dk1>
        <a:srgbClr val="045497"/>
      </a:dk1>
      <a:lt1>
        <a:srgbClr val="FFFFFF"/>
      </a:lt1>
      <a:dk2>
        <a:srgbClr val="FFFFFF"/>
      </a:dk2>
      <a:lt2>
        <a:srgbClr val="FFFFFF"/>
      </a:lt2>
      <a:accent1>
        <a:srgbClr val="045497"/>
      </a:accent1>
      <a:accent2>
        <a:srgbClr val="0573CD"/>
      </a:accent2>
      <a:accent3>
        <a:srgbClr val="4FADFB"/>
      </a:accent3>
      <a:accent4>
        <a:srgbClr val="BEE1FE"/>
      </a:accent4>
      <a:accent5>
        <a:srgbClr val="FFD213"/>
      </a:accent5>
      <a:accent6>
        <a:srgbClr val="FFEA8F"/>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IDA-2020_PowerPoint template-master file" id="{9FCF5474-3BEE-4A2F-8627-4954CBBE91E0}" vid="{25C60E07-C0BA-4867-868D-16DD711DE6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297D64DC01694398705FD739D63467" ma:contentTypeVersion="0" ma:contentTypeDescription="Create a new document." ma:contentTypeScope="" ma:versionID="d74227126e935054d2e2cd3ed0e1fd9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C118D4-9A13-4030-884E-F0CE0D4135A2}">
  <ds:schemaRefs>
    <ds:schemaRef ds:uri="http://schemas.microsoft.com/sharepoint/v3/contenttype/forms"/>
  </ds:schemaRefs>
</ds:datastoreItem>
</file>

<file path=customXml/itemProps2.xml><?xml version="1.0" encoding="utf-8"?>
<ds:datastoreItem xmlns:ds="http://schemas.openxmlformats.org/officeDocument/2006/customXml" ds:itemID="{D1AEB554-AD36-43C8-9DF6-A08380DEEEA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43D2B95-5EFD-46AE-B4B7-481492F764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AIDA-2020_PowerPoint template-master file</Template>
  <TotalTime>2014</TotalTime>
  <Words>1128</Words>
  <Application>Microsoft Macintosh PowerPoint</Application>
  <PresentationFormat>Widescreen</PresentationFormat>
  <Paragraphs>111</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Technical Reporting workflow</vt:lpstr>
      <vt:lpstr>Technical and TA report</vt:lpstr>
      <vt:lpstr>Technical and TA/VA report</vt:lpstr>
      <vt:lpstr>Technical and TA/VA Report </vt:lpstr>
      <vt:lpstr>TA Report</vt:lpstr>
      <vt:lpstr>Technical annual report</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Sabrina El Yacoubi</dc:creator>
  <cp:lastModifiedBy>Mikuž, Marko</cp:lastModifiedBy>
  <cp:revision>51</cp:revision>
  <dcterms:created xsi:type="dcterms:W3CDTF">2016-05-09T08:38:51Z</dcterms:created>
  <dcterms:modified xsi:type="dcterms:W3CDTF">2023-07-10T08:42:00Z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0x010100C1297D64DC01694398705FD739D63467</vt:lpwstr>
  </property>
</Properties>
</file>