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media/image7.jpg" ContentType="image/jpeg"/>
  <Override PartName="/ppt/media/image8.jpg" ContentType="image/jpeg"/>
  <Override PartName="/ppt/media/image11.jpg" ContentType="image/jpeg"/>
  <Override PartName="/ppt/media/image12.jpg" ContentType="image/jpeg"/>
  <Override PartName="/ppt/media/image13.jpg" ContentType="image/jpeg"/>
  <Override PartName="/ppt/tags/tag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media/image16.jpg" ContentType="image/jpeg"/>
  <Override PartName="/ppt/media/image17.jpg" ContentType="image/jpeg"/>
  <Override PartName="/ppt/theme/theme6.xml" ContentType="application/vnd.openxmlformats-officedocument.theme+xml"/>
  <Override PartName="/ppt/media/image21.jpg" ContentType="image/jpeg"/>
  <Override PartName="/ppt/notesSlides/notesSlide1.xml" ContentType="application/vnd.openxmlformats-officedocument.presentationml.notesSlide+xml"/>
  <Override PartName="/ppt/media/image50.jpg" ContentType="image/jpeg"/>
  <Override PartName="/ppt/media/image51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3" r:id="rId3"/>
    <p:sldMasterId id="2147483669" r:id="rId4"/>
    <p:sldMasterId id="2147483689" r:id="rId5"/>
  </p:sldMasterIdLst>
  <p:notesMasterIdLst>
    <p:notesMasterId r:id="rId22"/>
  </p:notesMasterIdLst>
  <p:sldIdLst>
    <p:sldId id="397" r:id="rId6"/>
    <p:sldId id="266" r:id="rId7"/>
    <p:sldId id="259" r:id="rId8"/>
    <p:sldId id="262" r:id="rId9"/>
    <p:sldId id="260" r:id="rId10"/>
    <p:sldId id="267" r:id="rId11"/>
    <p:sldId id="263" r:id="rId12"/>
    <p:sldId id="265" r:id="rId13"/>
    <p:sldId id="268" r:id="rId14"/>
    <p:sldId id="256" r:id="rId15"/>
    <p:sldId id="398" r:id="rId16"/>
    <p:sldId id="2145706877" r:id="rId17"/>
    <p:sldId id="274" r:id="rId18"/>
    <p:sldId id="2145706878" r:id="rId19"/>
    <p:sldId id="277" r:id="rId20"/>
    <p:sldId id="399" r:id="rId2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0"/>
    <p:restoredTop sz="96197"/>
  </p:normalViewPr>
  <p:slideViewPr>
    <p:cSldViewPr snapToGrid="0" snapToObjects="1">
      <p:cViewPr varScale="1">
        <p:scale>
          <a:sx n="78" d="100"/>
          <a:sy n="78" d="100"/>
        </p:scale>
        <p:origin x="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EDD58-D317-4648-B48C-1C0A399AB87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F0C82-C2AF-41B5-B664-17F6C7912E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61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F2187-BD6B-4CD4-8DF4-F350925E52C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8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F2187-BD6B-4CD4-8DF4-F350925E52C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20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F2187-BD6B-4CD4-8DF4-F350925E52C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1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2D73-6852-363D-1C77-9602B56D5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6535B-5B61-D6A5-710E-E55426A02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DB517-3C23-ED74-D1E3-319D064F5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06441-7E43-D04E-050C-695ACAE1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6A86E-3A8F-F1D7-EA0B-FDE1591F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086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63A9-0D35-EE90-4C21-FDA47E4D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115BA-19E0-C67A-D215-E0EFED44E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6DE69-DF7F-AC6A-0378-8CDC7AD2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FFAB5-C845-5200-C4C5-46685AD5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6516C-FA3D-1A9E-EC59-F84456EB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141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12AF4-8003-427D-F6E9-81CC0BB2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F083D9-030A-CEFE-E02F-80D0D9263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0A6FE-3D32-09B0-E529-66EE8D70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77820-0E98-2C23-F8A7-483CC2C8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FC5AC-4577-2C7E-2F2B-55C0F7EC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74660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0" y="2"/>
            <a:ext cx="1881909" cy="1079111"/>
            <a:chOff x="381000" y="257175"/>
            <a:chExt cx="10058400" cy="5767617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03"/>
            <a:stretch/>
          </p:blipFill>
          <p:spPr>
            <a:xfrm>
              <a:off x="381000" y="257175"/>
              <a:ext cx="10058400" cy="4287116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1769463" y="4544292"/>
              <a:ext cx="6521738" cy="1480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172C4F"/>
                  </a:solidFill>
                  <a:latin typeface="Impact" panose="020B0806030902050204" pitchFamily="34" charset="0"/>
                </a:rPr>
                <a:t>Sezione di Lecce</a:t>
              </a:r>
            </a:p>
          </p:txBody>
        </p:sp>
      </p:grpSp>
      <p:sp>
        <p:nvSpPr>
          <p:cNvPr id="14" name="Rettangolo 13"/>
          <p:cNvSpPr/>
          <p:nvPr/>
        </p:nvSpPr>
        <p:spPr>
          <a:xfrm>
            <a:off x="161638" y="1140666"/>
            <a:ext cx="11868727" cy="78534"/>
          </a:xfrm>
          <a:prstGeom prst="rect">
            <a:avLst/>
          </a:prstGeom>
          <a:solidFill>
            <a:srgbClr val="439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Rettangolo 14"/>
          <p:cNvSpPr/>
          <p:nvPr/>
        </p:nvSpPr>
        <p:spPr>
          <a:xfrm>
            <a:off x="161637" y="1246172"/>
            <a:ext cx="4928131" cy="78534"/>
          </a:xfrm>
          <a:prstGeom prst="rect">
            <a:avLst/>
          </a:prstGeom>
          <a:solidFill>
            <a:srgbClr val="182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0"/>
          </p:nvPr>
        </p:nvSpPr>
        <p:spPr>
          <a:xfrm>
            <a:off x="2112963" y="173038"/>
            <a:ext cx="8566151" cy="7985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Constantia" panose="02030602050306030303" pitchFamily="18" charset="0"/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765" y="6454588"/>
            <a:ext cx="2545976" cy="403412"/>
          </a:xfrm>
          <a:prstGeom prst="rect">
            <a:avLst/>
          </a:prstGeom>
          <a:solidFill>
            <a:srgbClr val="449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1" name="Rettangolo 20"/>
          <p:cNvSpPr/>
          <p:nvPr/>
        </p:nvSpPr>
        <p:spPr>
          <a:xfrm>
            <a:off x="2412831" y="6454588"/>
            <a:ext cx="2545976" cy="403412"/>
          </a:xfrm>
          <a:prstGeom prst="rect">
            <a:avLst/>
          </a:prstGeom>
          <a:solidFill>
            <a:srgbClr val="182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2" name="Rettangolo 21"/>
          <p:cNvSpPr/>
          <p:nvPr/>
        </p:nvSpPr>
        <p:spPr>
          <a:xfrm>
            <a:off x="4823895" y="6454588"/>
            <a:ext cx="2545976" cy="403412"/>
          </a:xfrm>
          <a:prstGeom prst="rect">
            <a:avLst/>
          </a:prstGeom>
          <a:solidFill>
            <a:srgbClr val="439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3" name="Rettangolo 22"/>
          <p:cNvSpPr/>
          <p:nvPr/>
        </p:nvSpPr>
        <p:spPr>
          <a:xfrm>
            <a:off x="7234960" y="6456062"/>
            <a:ext cx="2545976" cy="403412"/>
          </a:xfrm>
          <a:prstGeom prst="rect">
            <a:avLst/>
          </a:prstGeom>
          <a:solidFill>
            <a:srgbClr val="182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Rettangolo 23"/>
          <p:cNvSpPr/>
          <p:nvPr/>
        </p:nvSpPr>
        <p:spPr>
          <a:xfrm>
            <a:off x="9646024" y="6454588"/>
            <a:ext cx="2545976" cy="403412"/>
          </a:xfrm>
          <a:prstGeom prst="rect">
            <a:avLst/>
          </a:prstGeom>
          <a:solidFill>
            <a:srgbClr val="449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4140648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3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93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15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897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384" y="4204505"/>
            <a:ext cx="6615227" cy="2578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0322" y="167128"/>
            <a:ext cx="5288318" cy="41032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896" y="195943"/>
            <a:ext cx="4059138" cy="279307"/>
          </a:xfrm>
        </p:spPr>
        <p:txBody>
          <a:bodyPr lIns="0" tIns="0" rIns="0" bIns="0"/>
          <a:lstStyle>
            <a:lvl1pPr>
              <a:defRPr sz="1815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6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896" y="195943"/>
            <a:ext cx="4059138" cy="279307"/>
          </a:xfrm>
        </p:spPr>
        <p:txBody>
          <a:bodyPr lIns="0" tIns="0" rIns="0" bIns="0"/>
          <a:lstStyle>
            <a:lvl1pPr>
              <a:defRPr sz="1815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896" y="195943"/>
            <a:ext cx="4059138" cy="279307"/>
          </a:xfrm>
        </p:spPr>
        <p:txBody>
          <a:bodyPr lIns="0" tIns="0" rIns="0" bIns="0"/>
          <a:lstStyle>
            <a:lvl1pPr>
              <a:defRPr sz="1815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602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9859" y="3336792"/>
            <a:ext cx="6254577" cy="349124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8846" y="794048"/>
            <a:ext cx="4741289" cy="252545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8035"/>
            <a:ext cx="7074124" cy="30325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192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8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458D-5C0F-E4A5-CA80-84876CD3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A605A-8D91-E5B6-DCE6-D97C79FA6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3DE06-AA55-88C8-DAFA-BB3AAB15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1EEA-DB50-5EC3-D975-6467CD34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4CC0B-20DA-27CA-A818-029896F9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02072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529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51B5547A-2E04-2DFF-C735-1FB36F602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7426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43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ECDC807-0BA5-0A43-AC45-832D16E73821}"/>
              </a:ext>
            </a:extLst>
          </p:cNvPr>
          <p:cNvSpPr/>
          <p:nvPr userDrawn="1"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 descr="Immagine che contiene sfocatura&#10;&#10;Descrizione generata automaticamente">
            <a:extLst>
              <a:ext uri="{FF2B5EF4-FFF2-40B4-BE49-F238E27FC236}">
                <a16:creationId xmlns:a16="http://schemas.microsoft.com/office/drawing/2014/main" id="{7494694B-273B-A4EB-2F78-87086C2A2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1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vetro&#10;&#10;Descrizione generata automaticamente">
            <a:extLst>
              <a:ext uri="{FF2B5EF4-FFF2-40B4-BE49-F238E27FC236}">
                <a16:creationId xmlns:a16="http://schemas.microsoft.com/office/drawing/2014/main" id="{DFD075C1-3615-BF27-DC3D-19AA5EAAC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9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8417FA-0BF5-F4C0-D3E4-0E503E25D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2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F16576-E1C6-EA11-9D19-88841168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4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1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288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81401-7807-5D47-9483-FA6B4ED9F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5EBFF4-C67C-2E48-9B59-1D52B24CE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DD10D4-D7F6-984B-9D18-8E6EEBA3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9BF7A4-9011-7C41-9181-9F8AD8B0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BC15EF-158D-0544-BE1E-DF888F92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876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1B40E-548A-6441-B82E-AD88E121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938643-9188-A449-97AF-D7726BDEA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2745A-A90E-8B4B-84BA-E8703FCC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7617CA-9174-B740-9AFF-3816666E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FFDDED-061B-DB4B-BF88-73F77CB2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52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96BC-08D2-6603-0A87-A0058D26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97487-6D13-5654-E195-3B38D00D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C1F59-74B2-B6A9-C3F7-69263EF1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E174-5FD5-0A55-55EF-6843500B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0E98F-D6C1-E15C-8CB8-A05E3806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30744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E11D8-CBA3-9F4E-98CD-125BD94B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2FC71E-7607-074F-BA44-D13383289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5A3043-6250-644B-867A-455128F95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99B898-7438-D54B-9E3F-FE82159E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66D6E3-3C1F-B642-BA24-11D8087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396B45-733E-684E-A1AA-E88F3B02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555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83502-09F4-1C43-8A68-66866B03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7C4D49-7F97-0440-9996-BA453B776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CE1E94-9576-6A40-A509-1DC3C2500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FE8DB0E-4DA9-9143-9C60-2A9BC7E37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D4D65CA-F17A-AD4B-999E-C4EB147CE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895973-F8CE-AF4F-810F-EF61F692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F3CC015-35A1-4A45-A2FD-9260BFE3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6F76EF7-118C-4649-9819-C83084D7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663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2F868-5085-BA43-8571-F46B0AF3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61755F-11F1-584B-9237-C7268B95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D9B13A-E5A6-C04C-8051-02C9A4FA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0D80F5-7388-E44E-8F2D-A02BAFE5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516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518AD-7E9B-EE45-910F-10C5049D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8711ED-87F9-2540-A922-ACF1DB0B8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8A63BD-238C-AF4B-885C-EB7E66EFC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3D0972-CBF6-B04F-8032-073CDE87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A18E88-2C17-3047-8BBF-D4F6FB9F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AE8AF5-62D1-4E47-BD8A-F88EA455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811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EE51F-01C2-ED4A-B287-CF6939B4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DF8D27-2EFE-4D4E-A107-A196B79D6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C1E7E9-CA40-3248-9D80-5AAB54051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273CB0-3BC0-1B45-80CD-B2890784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AA66F6-3345-AD40-BF23-611516AA9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67DDF2-650A-D540-94DB-C55AA44B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734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9A8FF-812E-C448-8167-034BB147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B29107-5EE4-CD4F-8F49-EE6E19CD8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85FB2D-DE95-7C46-890F-A66B55CA2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D163A3-44C4-9544-808D-3FEAEEFE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7925B7-F635-024F-BD3C-201DB13A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603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ADFF75-78F7-F140-B864-B70D22E12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6568D5-9108-2040-9DF6-587D7EF5D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D53CA2-7320-C140-9B41-2BCA71E3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DB3039-D70B-5547-91D0-118F9CC2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9B73C5-7544-644F-9A30-BAEA09E35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920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 slide"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498" imgH="499" progId="TCLayout.ActiveDocument.1">
                  <p:embed/>
                </p:oleObj>
              </mc:Choice>
              <mc:Fallback>
                <p:oleObj name="Diapositiva think-cell" r:id="rId4" imgW="498" imgH="499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1pPr>
            <a:lvl2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2pPr>
            <a:lvl3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3pPr>
            <a:lvl4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4pPr>
            <a:lvl5pPr>
              <a:buClr>
                <a:schemeClr val="accent5"/>
              </a:buClr>
              <a:defRPr lang="en-GB" dirty="0">
                <a:latin typeface="EYInterstate Light" panose="02000506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2924" y="5"/>
            <a:ext cx="0" cy="10781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lang="en-GB" b="0" dirty="0">
                <a:solidFill>
                  <a:schemeClr val="accent5"/>
                </a:solidFill>
                <a:latin typeface="EYInterstate Light" panose="02000506000000020004" pitchFamily="2" charset="0"/>
              </a:defRPr>
            </a:lvl1pPr>
          </a:lstStyle>
          <a:p>
            <a:pPr marL="0" lvl="0" indent="0" defTabSz="912019">
              <a:lnSpc>
                <a:spcPct val="1000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900" b="0" i="0">
                <a:solidFill>
                  <a:schemeClr val="bg1"/>
                </a:solidFill>
                <a:latin typeface="EYInterstate Light" panose="02000506000000020004" pitchFamily="2" charset="0"/>
                <a:cs typeface="EYInterstate Bold"/>
              </a:rPr>
              <a:t>Page </a:t>
            </a:r>
            <a:fld id="{9AE4D82F-B047-469B-AC52-A46321747EAF}" type="slidenum">
              <a:rPr lang="en-GB" sz="900" b="0" i="0" smtClean="0">
                <a:solidFill>
                  <a:schemeClr val="bg1"/>
                </a:solidFill>
                <a:latin typeface="EYInterstate Light" panose="02000506000000020004" pitchFamily="2" charset="0"/>
                <a:cs typeface="EYInterstate Bold"/>
              </a:rPr>
              <a:pPr algn="l"/>
              <a:t>‹N›</a:t>
            </a:fld>
            <a:endParaRPr lang="en-GB" sz="900" b="0" i="0">
              <a:solidFill>
                <a:schemeClr val="bg1"/>
              </a:solidFill>
              <a:latin typeface="EYInterstate Light" panose="02000506000000020004" pitchFamily="2" charset="0"/>
              <a:cs typeface="EYInterstate Bold"/>
            </a:endParaRPr>
          </a:p>
        </p:txBody>
      </p:sp>
    </p:spTree>
    <p:extLst>
      <p:ext uri="{BB962C8B-B14F-4D97-AF65-F5344CB8AC3E}">
        <p14:creationId xmlns:p14="http://schemas.microsoft.com/office/powerpoint/2010/main" val="2936133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967198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3676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D8B4-5BA6-8CE7-6E79-FB13DA2C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F2B87-6412-87BF-A3B0-E00A90274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C1A59-F8EF-DBB3-78EA-B4DB579CC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E4733-BFEA-4387-A4C6-27159945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DEDD-13F2-8494-0970-AB031447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0046-6766-8008-8DB7-C89B1CE7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07435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2853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126470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10668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239929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81025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8870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269182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79386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21189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87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CABE-D555-64E2-7C20-C557DBCE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7F877-703B-3D08-F406-8AAA06FA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D33C2-554B-B836-4BAD-3B27CF3C5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F8BC6-C5DC-E17A-C20B-4978D3F66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3CA9C-A89A-57A4-C89F-205613B41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6A2FF-0958-65FC-752B-2FFD5956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E800F-2872-CEBC-AF8F-EC98B4C5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43655-3135-01EC-5507-CF61667A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9313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D7E3-6354-FB05-7C1D-E707C4F3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B9959-B834-5703-D98A-260DAA4B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37520-4526-7819-F8B7-0FB3907C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0D2E0-5EE2-8B84-642C-85135584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132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719AF6-8BE5-FB82-33ED-97A79750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BE638-18C3-3B71-03F1-E4FA19CA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68AC0-5FFE-6607-6A51-0E8D63FCC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194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F8ED6-24E6-5F44-1F59-C59D2D0A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E1348-E3FB-CD10-8D8B-AAD54B9DE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ED913-C5F7-286B-1B75-057A0125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E514D-2CC4-8AA4-3247-353A3A025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5A9DC-4E29-3CDA-99BB-FAB09C08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6BA41-A990-577D-A598-869E3ED3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5732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C7DC-3647-77E7-C0F0-F268534A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FFF35-31E8-44AE-5729-26EB1E1A8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3E6DF-07A8-C22F-6E93-93C62BBF5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C7450-AE73-91E5-3471-EED98353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C04BD-3265-10A0-7FC4-CCFAD9A9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059E0-8373-DDB9-181F-6F78F2D0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3656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6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6295E-6E28-44C8-577B-FF1E6EE7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FF845-45BC-3EB8-162D-23966C36D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A7701-8097-B1F8-F657-CF70DED9D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545B8-BABB-764A-B20C-76BE75FB93AF}" type="datetimeFigureOut">
              <a:rPr lang="en-IT" smtClean="0"/>
              <a:t>07/07/2023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BA4B-9BEE-D65C-D806-5FF786156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90734-F126-4FD8-4AAA-C1F42FF3E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1453D-EC7E-2E46-8A2F-A9CBD0E2F38B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0362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F1A0D-8947-4B92-95FC-73E8FD297C8D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D2DAE-8562-4CB5-9C9A-49D9F89F5A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68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896" y="195943"/>
            <a:ext cx="405913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246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955">
        <a:defRPr>
          <a:latin typeface="+mn-lt"/>
          <a:ea typeface="+mn-ea"/>
          <a:cs typeface="+mn-cs"/>
        </a:defRPr>
      </a:lvl2pPr>
      <a:lvl3pPr marL="829909">
        <a:defRPr>
          <a:latin typeface="+mn-lt"/>
          <a:ea typeface="+mn-ea"/>
          <a:cs typeface="+mn-cs"/>
        </a:defRPr>
      </a:lvl3pPr>
      <a:lvl4pPr marL="1244864">
        <a:defRPr>
          <a:latin typeface="+mn-lt"/>
          <a:ea typeface="+mn-ea"/>
          <a:cs typeface="+mn-cs"/>
        </a:defRPr>
      </a:lvl4pPr>
      <a:lvl5pPr marL="1659819">
        <a:defRPr>
          <a:latin typeface="+mn-lt"/>
          <a:ea typeface="+mn-ea"/>
          <a:cs typeface="+mn-cs"/>
        </a:defRPr>
      </a:lvl5pPr>
      <a:lvl6pPr marL="2074774">
        <a:defRPr>
          <a:latin typeface="+mn-lt"/>
          <a:ea typeface="+mn-ea"/>
          <a:cs typeface="+mn-cs"/>
        </a:defRPr>
      </a:lvl6pPr>
      <a:lvl7pPr marL="2489728">
        <a:defRPr>
          <a:latin typeface="+mn-lt"/>
          <a:ea typeface="+mn-ea"/>
          <a:cs typeface="+mn-cs"/>
        </a:defRPr>
      </a:lvl7pPr>
      <a:lvl8pPr marL="2904683">
        <a:defRPr>
          <a:latin typeface="+mn-lt"/>
          <a:ea typeface="+mn-ea"/>
          <a:cs typeface="+mn-cs"/>
        </a:defRPr>
      </a:lvl8pPr>
      <a:lvl9pPr marL="33196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955">
        <a:defRPr>
          <a:latin typeface="+mn-lt"/>
          <a:ea typeface="+mn-ea"/>
          <a:cs typeface="+mn-cs"/>
        </a:defRPr>
      </a:lvl2pPr>
      <a:lvl3pPr marL="829909">
        <a:defRPr>
          <a:latin typeface="+mn-lt"/>
          <a:ea typeface="+mn-ea"/>
          <a:cs typeface="+mn-cs"/>
        </a:defRPr>
      </a:lvl3pPr>
      <a:lvl4pPr marL="1244864">
        <a:defRPr>
          <a:latin typeface="+mn-lt"/>
          <a:ea typeface="+mn-ea"/>
          <a:cs typeface="+mn-cs"/>
        </a:defRPr>
      </a:lvl4pPr>
      <a:lvl5pPr marL="1659819">
        <a:defRPr>
          <a:latin typeface="+mn-lt"/>
          <a:ea typeface="+mn-ea"/>
          <a:cs typeface="+mn-cs"/>
        </a:defRPr>
      </a:lvl5pPr>
      <a:lvl6pPr marL="2074774">
        <a:defRPr>
          <a:latin typeface="+mn-lt"/>
          <a:ea typeface="+mn-ea"/>
          <a:cs typeface="+mn-cs"/>
        </a:defRPr>
      </a:lvl6pPr>
      <a:lvl7pPr marL="2489728">
        <a:defRPr>
          <a:latin typeface="+mn-lt"/>
          <a:ea typeface="+mn-ea"/>
          <a:cs typeface="+mn-cs"/>
        </a:defRPr>
      </a:lvl7pPr>
      <a:lvl8pPr marL="2904683">
        <a:defRPr>
          <a:latin typeface="+mn-lt"/>
          <a:ea typeface="+mn-ea"/>
          <a:cs typeface="+mn-cs"/>
        </a:defRPr>
      </a:lvl8pPr>
      <a:lvl9pPr marL="3319638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FBF3E3-4D68-E346-8AA3-9DDFC18B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62515A-E895-E54B-864A-D4E779930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7A42F1-FFB0-B745-9AAB-EFF130044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F47E-BC3D-384B-A957-4160B45311EF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32402A-D451-954F-B899-8A11F54D8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5BA0C6-C096-E24B-963E-D9AC2B125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6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689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jpg"/><Relationship Id="rId5" Type="http://schemas.openxmlformats.org/officeDocument/2006/relationships/image" Target="../media/image8.jp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309719C-8B1C-6825-3495-D2C976760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Progetti su fondi Esterni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B3C13C-0B9E-19DD-F2E7-8E9FD1B4A549}"/>
              </a:ext>
            </a:extLst>
          </p:cNvPr>
          <p:cNvSpPr txBox="1"/>
          <p:nvPr/>
        </p:nvSpPr>
        <p:spPr>
          <a:xfrm>
            <a:off x="1265464" y="1941518"/>
            <a:ext cx="93212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Progetti catalogati come Fondi Esterni in base all’organizzazione dell’INFN</a:t>
            </a:r>
          </a:p>
          <a:p>
            <a:endParaRPr lang="it-IT" sz="2400" dirty="0"/>
          </a:p>
          <a:p>
            <a:r>
              <a:rPr lang="it-IT" sz="2400" dirty="0"/>
              <a:t>	Sigla			    Comm. Vigilante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AIDAINNOVA  		 	(CSN1)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EURIZON	    			(CSN5)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NUSES              			(CSN5)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PNRR_ICSCS2  			(CSN1)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MAD	                 			(CSN5?)</a:t>
            </a:r>
          </a:p>
        </p:txBody>
      </p:sp>
    </p:spTree>
    <p:extLst>
      <p:ext uri="{BB962C8B-B14F-4D97-AF65-F5344CB8AC3E}">
        <p14:creationId xmlns:p14="http://schemas.microsoft.com/office/powerpoint/2010/main" val="2902036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35971" y="3135086"/>
            <a:ext cx="3853735" cy="323931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4984" defTabSz="829909">
              <a:lnSpc>
                <a:spcPts val="1892"/>
              </a:lnSpc>
              <a:spcBef>
                <a:spcPts val="91"/>
              </a:spcBef>
            </a:pPr>
            <a:r>
              <a:rPr sz="1634" kern="0" dirty="0">
                <a:solidFill>
                  <a:srgbClr val="FF3333"/>
                </a:solidFill>
                <a:latin typeface="Arial"/>
                <a:cs typeface="Arial"/>
              </a:rPr>
              <a:t>Joint</a:t>
            </a:r>
            <a:r>
              <a:rPr sz="1634" kern="0" spc="-18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rgbClr val="FF3333"/>
                </a:solidFill>
                <a:latin typeface="Arial"/>
                <a:cs typeface="Arial"/>
              </a:rPr>
              <a:t>project</a:t>
            </a:r>
            <a:r>
              <a:rPr sz="1634" kern="0" spc="-18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rgbClr val="FF3333"/>
                </a:solidFill>
                <a:latin typeface="Arial"/>
                <a:cs typeface="Arial"/>
              </a:rPr>
              <a:t>GSSI,</a:t>
            </a:r>
            <a:r>
              <a:rPr sz="1634" kern="0" spc="-27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rgbClr val="FF3333"/>
                </a:solidFill>
                <a:latin typeface="Arial"/>
                <a:cs typeface="Arial"/>
              </a:rPr>
              <a:t>INFN,</a:t>
            </a:r>
            <a:r>
              <a:rPr sz="1634" kern="0" spc="-109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spc="-23" dirty="0">
                <a:solidFill>
                  <a:srgbClr val="FF3333"/>
                </a:solidFill>
                <a:latin typeface="Arial"/>
                <a:cs typeface="Arial"/>
              </a:rPr>
              <a:t>ASI</a:t>
            </a:r>
            <a:endParaRPr sz="1634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4984" marR="4611" indent="57633" defTabSz="829909">
              <a:lnSpc>
                <a:spcPts val="1815"/>
              </a:lnSpc>
              <a:spcBef>
                <a:spcPts val="113"/>
              </a:spcBef>
            </a:pPr>
            <a:r>
              <a:rPr sz="1634" kern="0" dirty="0">
                <a:solidFill>
                  <a:srgbClr val="FF3333"/>
                </a:solidFill>
                <a:latin typeface="Arial"/>
                <a:cs typeface="Arial"/>
              </a:rPr>
              <a:t>industrial</a:t>
            </a:r>
            <a:r>
              <a:rPr sz="1634" kern="0" spc="-50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rgbClr val="FF3333"/>
                </a:solidFill>
                <a:latin typeface="Arial"/>
                <a:cs typeface="Arial"/>
              </a:rPr>
              <a:t>partners</a:t>
            </a:r>
            <a:r>
              <a:rPr sz="1634" kern="0" spc="-27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rgbClr val="FF3333"/>
                </a:solidFill>
                <a:latin typeface="Arial"/>
                <a:cs typeface="Arial"/>
              </a:rPr>
              <a:t>(Thales</a:t>
            </a:r>
            <a:r>
              <a:rPr sz="1634" kern="0" spc="-103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rgbClr val="FF3333"/>
                </a:solidFill>
                <a:latin typeface="Arial"/>
                <a:cs typeface="Arial"/>
              </a:rPr>
              <a:t>Alenia,Officina </a:t>
            </a:r>
            <a:r>
              <a:rPr sz="1634" kern="0" dirty="0">
                <a:solidFill>
                  <a:srgbClr val="FF3333"/>
                </a:solidFill>
                <a:latin typeface="Arial"/>
                <a:cs typeface="Arial"/>
              </a:rPr>
              <a:t>stellare,</a:t>
            </a:r>
            <a:r>
              <a:rPr sz="1634" kern="0" spc="-54" dirty="0">
                <a:solidFill>
                  <a:srgbClr val="FF3333"/>
                </a:solidFill>
                <a:latin typeface="Arial"/>
                <a:cs typeface="Arial"/>
              </a:rPr>
              <a:t> </a:t>
            </a:r>
            <a:r>
              <a:rPr sz="1634" kern="0" spc="-18" dirty="0">
                <a:solidFill>
                  <a:srgbClr val="FF3333"/>
                </a:solidFill>
                <a:latin typeface="Arial"/>
                <a:cs typeface="Arial"/>
              </a:rPr>
              <a:t>FBK)</a:t>
            </a:r>
            <a:endParaRPr sz="1634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marR="1421796" indent="140047" defTabSz="829909">
              <a:lnSpc>
                <a:spcPts val="2024"/>
              </a:lnSpc>
              <a:spcBef>
                <a:spcPts val="1475"/>
              </a:spcBef>
              <a:buFontTx/>
              <a:buChar char="-"/>
              <a:tabLst>
                <a:tab pos="151574" algn="l"/>
              </a:tabLst>
            </a:pP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New</a:t>
            </a:r>
            <a:r>
              <a:rPr sz="1815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technologies </a:t>
            </a:r>
            <a:r>
              <a:rPr sz="1815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and </a:t>
            </a:r>
            <a:r>
              <a:rPr sz="1815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approaches</a:t>
            </a:r>
            <a:endParaRPr sz="1815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marR="292774" defTabSz="829909">
              <a:lnSpc>
                <a:spcPts val="2024"/>
              </a:lnSpc>
            </a:pP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Development</a:t>
            </a:r>
            <a:r>
              <a:rPr sz="1815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815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new</a:t>
            </a:r>
            <a:r>
              <a:rPr sz="1815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observational techniques</a:t>
            </a:r>
            <a:endParaRPr sz="1815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829909">
              <a:spcBef>
                <a:spcPts val="41"/>
              </a:spcBef>
            </a:pPr>
            <a:endParaRPr sz="1724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marR="357322" indent="134284" defTabSz="829909">
              <a:lnSpc>
                <a:spcPts val="2024"/>
              </a:lnSpc>
              <a:buFontTx/>
              <a:buChar char="-"/>
              <a:tabLst>
                <a:tab pos="145810" algn="l"/>
              </a:tabLst>
            </a:pPr>
            <a:r>
              <a:rPr sz="1815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Testing</a:t>
            </a:r>
            <a:r>
              <a:rPr sz="1815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new</a:t>
            </a:r>
            <a:r>
              <a:rPr sz="1815" kern="0" spc="-1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sensors</a:t>
            </a:r>
            <a:r>
              <a:rPr sz="1815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(e.g.</a:t>
            </a:r>
            <a:r>
              <a:rPr sz="1815" kern="0" spc="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SiPM)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and</a:t>
            </a:r>
            <a:r>
              <a:rPr sz="1815" kern="0" spc="-1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related</a:t>
            </a:r>
            <a:r>
              <a:rPr sz="1815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electronics/DAQ</a:t>
            </a:r>
            <a:r>
              <a:rPr sz="1815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space</a:t>
            </a:r>
            <a:r>
              <a:rPr sz="1815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missions.</a:t>
            </a:r>
            <a:r>
              <a:rPr sz="1815" kern="0" spc="-1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New solutions</a:t>
            </a:r>
            <a:r>
              <a:rPr sz="1815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for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the</a:t>
            </a:r>
            <a:r>
              <a:rPr sz="1815" kern="0" spc="-1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dirty="0">
                <a:solidFill>
                  <a:sysClr val="windowText" lastClr="000000"/>
                </a:solidFill>
                <a:latin typeface="Arial"/>
                <a:cs typeface="Arial"/>
              </a:rPr>
              <a:t>satellite</a:t>
            </a:r>
            <a:r>
              <a:rPr sz="1815" kern="0" spc="-1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15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platform.</a:t>
            </a:r>
            <a:endParaRPr sz="1815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0510" y="112955"/>
            <a:ext cx="1163555" cy="2631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defTabSz="829909">
              <a:spcBef>
                <a:spcPts val="91"/>
              </a:spcBef>
            </a:pP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Cosmic</a:t>
            </a:r>
            <a:r>
              <a:rPr sz="1634" kern="0" spc="-1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rays</a:t>
            </a:r>
            <a:endParaRPr sz="163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06517" y="177831"/>
            <a:ext cx="3683924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dirty="0"/>
              <a:t>Attività</a:t>
            </a:r>
            <a:r>
              <a:rPr spc="-14" dirty="0"/>
              <a:t> </a:t>
            </a:r>
            <a:r>
              <a:rPr dirty="0"/>
              <a:t>del</a:t>
            </a:r>
            <a:r>
              <a:rPr spc="-14" dirty="0"/>
              <a:t> </a:t>
            </a:r>
            <a:r>
              <a:rPr dirty="0"/>
              <a:t>gruppo di</a:t>
            </a:r>
            <a:r>
              <a:rPr spc="-14" dirty="0"/>
              <a:t> </a:t>
            </a:r>
            <a:r>
              <a:rPr spc="-9" dirty="0"/>
              <a:t>Lecce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22417" y="685801"/>
            <a:ext cx="4073306" cy="3299543"/>
          </a:xfrm>
          <a:prstGeom prst="rect">
            <a:avLst/>
          </a:prstGeom>
        </p:spPr>
        <p:txBody>
          <a:bodyPr vert="horz" wrap="square" lIns="0" tIns="28815" rIns="0" bIns="0" rtlCol="0">
            <a:spAutoFit/>
          </a:bodyPr>
          <a:lstStyle/>
          <a:p>
            <a:pPr marL="11527" marR="144082" defTabSz="829909">
              <a:lnSpc>
                <a:spcPct val="92900"/>
              </a:lnSpc>
              <a:spcBef>
                <a:spcPts val="227"/>
              </a:spcBef>
            </a:pP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Contribuire</a:t>
            </a:r>
            <a:r>
              <a:rPr sz="1634" kern="0" spc="-5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alla</a:t>
            </a:r>
            <a:r>
              <a:rPr sz="1634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simulazione</a:t>
            </a:r>
            <a:r>
              <a:rPr sz="1634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del</a:t>
            </a:r>
            <a:r>
              <a:rPr sz="1634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segnale,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prevalentemente</a:t>
            </a:r>
            <a:r>
              <a:rPr sz="1634" kern="0" spc="-5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alla</a:t>
            </a: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generazioni</a:t>
            </a: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sciami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indotti</a:t>
            </a:r>
            <a:r>
              <a:rPr sz="1634" kern="0" spc="-3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dai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raggi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cosmici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(CORSIKA)</a:t>
            </a:r>
            <a:r>
              <a:rPr sz="163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o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neutrini,</a:t>
            </a:r>
            <a:r>
              <a:rPr sz="1634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per</a:t>
            </a:r>
            <a:r>
              <a:rPr sz="1634" kern="0" spc="-6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TERZINA</a:t>
            </a:r>
            <a:endParaRPr sz="163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829909">
              <a:spcBef>
                <a:spcPts val="27"/>
              </a:spcBef>
            </a:pPr>
            <a:endParaRPr sz="158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marR="4611" defTabSz="829909">
              <a:lnSpc>
                <a:spcPts val="1824"/>
              </a:lnSpc>
            </a:pP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Forti</a:t>
            </a:r>
            <a:r>
              <a:rPr sz="1634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sinergie</a:t>
            </a:r>
            <a:r>
              <a:rPr sz="1634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con</a:t>
            </a:r>
            <a:r>
              <a:rPr sz="1634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attività</a:t>
            </a:r>
            <a:r>
              <a:rPr sz="1634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multi-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messenger</a:t>
            </a:r>
            <a:r>
              <a:rPr sz="1634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di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AUGER</a:t>
            </a:r>
            <a:endParaRPr sz="163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829909">
              <a:spcBef>
                <a:spcPts val="41"/>
              </a:spcBef>
            </a:pPr>
            <a:endParaRPr sz="154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marR="114688" defTabSz="829909">
              <a:lnSpc>
                <a:spcPts val="1824"/>
              </a:lnSpc>
            </a:pPr>
            <a:r>
              <a:rPr sz="163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Scopo:</a:t>
            </a:r>
            <a:r>
              <a:rPr sz="1634" b="1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Coprire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lo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spazio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delle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fasi</a:t>
            </a:r>
            <a:r>
              <a:rPr sz="1634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in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energia,</a:t>
            </a:r>
            <a:r>
              <a:rPr sz="1634" kern="0" spc="-5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angoli,</a:t>
            </a:r>
            <a:r>
              <a:rPr sz="1634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differenti</a:t>
            </a:r>
            <a:r>
              <a:rPr sz="1634" kern="0" spc="-5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primari,</a:t>
            </a:r>
            <a:r>
              <a:rPr sz="1634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per</a:t>
            </a:r>
            <a:r>
              <a:rPr sz="1634"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avere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uno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studio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completo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sz="1634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exposure</a:t>
            </a:r>
            <a:endParaRPr sz="163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829909">
              <a:spcBef>
                <a:spcPts val="41"/>
              </a:spcBef>
            </a:pPr>
            <a:endParaRPr sz="154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marR="604566" defTabSz="829909">
              <a:lnSpc>
                <a:spcPts val="1824"/>
              </a:lnSpc>
            </a:pP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Lavoro</a:t>
            </a: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avviato,</a:t>
            </a:r>
            <a:r>
              <a:rPr sz="1634" kern="0" spc="-3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prime</a:t>
            </a: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produzioni</a:t>
            </a:r>
            <a:r>
              <a:rPr sz="1634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rese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disponibili</a:t>
            </a: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al</a:t>
            </a:r>
            <a:r>
              <a:rPr sz="1634" kern="0" spc="-3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gruppo</a:t>
            </a:r>
            <a:r>
              <a:rPr sz="1634" kern="0" spc="-3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sz="1634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lavoro</a:t>
            </a:r>
            <a:endParaRPr sz="163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82583" y="4907792"/>
            <a:ext cx="3007146" cy="172884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defTabSz="829909">
              <a:spcBef>
                <a:spcPts val="91"/>
              </a:spcBef>
            </a:pPr>
            <a:r>
              <a:rPr sz="1634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Persone</a:t>
            </a:r>
            <a:r>
              <a:rPr sz="1634" b="1" kern="0" spc="-3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coinvolte</a:t>
            </a:r>
            <a:endParaRPr sz="1634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829909">
              <a:spcBef>
                <a:spcPts val="18"/>
              </a:spcBef>
            </a:pPr>
            <a:endParaRPr sz="1452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defTabSz="829909">
              <a:lnSpc>
                <a:spcPts val="1888"/>
              </a:lnSpc>
            </a:pP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L.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Perrone</a:t>
            </a:r>
            <a:endParaRPr sz="1634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527" defTabSz="829909">
              <a:lnSpc>
                <a:spcPts val="1888"/>
              </a:lnSpc>
            </a:pPr>
            <a:r>
              <a:rPr sz="1634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V.</a:t>
            </a:r>
            <a:r>
              <a:rPr sz="1634" kern="0" spc="-6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 err="1">
                <a:solidFill>
                  <a:sysClr val="windowText" lastClr="000000"/>
                </a:solidFill>
                <a:latin typeface="Arial"/>
                <a:cs typeface="Arial"/>
              </a:rPr>
              <a:t>Scherini</a:t>
            </a:r>
            <a:r>
              <a:rPr lang="it-IT" sz="1634" kern="0" spc="-9">
                <a:solidFill>
                  <a:sysClr val="windowText" lastClr="000000"/>
                </a:solidFill>
                <a:latin typeface="Arial"/>
                <a:cs typeface="Arial"/>
              </a:rPr>
              <a:t> (RTDA cofinanziato)</a:t>
            </a:r>
            <a:endParaRPr sz="1634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829909">
              <a:spcBef>
                <a:spcPts val="5"/>
              </a:spcBef>
            </a:pPr>
            <a:endParaRPr sz="1906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84144" marR="4611" defTabSz="829909">
              <a:lnSpc>
                <a:spcPts val="1815"/>
              </a:lnSpc>
            </a:pP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Budget</a:t>
            </a:r>
            <a:r>
              <a:rPr sz="163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di</a:t>
            </a:r>
            <a:r>
              <a:rPr sz="163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2k</a:t>
            </a:r>
            <a:r>
              <a:rPr sz="1634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per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 partecipazione </a:t>
            </a:r>
            <a:r>
              <a:rPr sz="1634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634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34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meeting</a:t>
            </a:r>
            <a:endParaRPr sz="1634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72065" y="4845824"/>
            <a:ext cx="1541032" cy="1112264"/>
            <a:chOff x="621750" y="5376629"/>
            <a:chExt cx="1697989" cy="1225550"/>
          </a:xfrm>
        </p:grpSpPr>
        <p:sp>
          <p:nvSpPr>
            <p:cNvPr id="7" name="object 7"/>
            <p:cNvSpPr/>
            <p:nvPr/>
          </p:nvSpPr>
          <p:spPr>
            <a:xfrm>
              <a:off x="640079" y="5394959"/>
              <a:ext cx="1659889" cy="1188720"/>
            </a:xfrm>
            <a:custGeom>
              <a:avLst/>
              <a:gdLst/>
              <a:ahLst/>
              <a:cxnLst/>
              <a:rect l="l" t="t" r="r" b="b"/>
              <a:pathLst>
                <a:path w="1659889" h="1188720">
                  <a:moveTo>
                    <a:pt x="830580" y="0"/>
                  </a:moveTo>
                  <a:lnTo>
                    <a:pt x="886421" y="1226"/>
                  </a:lnTo>
                  <a:lnTo>
                    <a:pt x="941107" y="4858"/>
                  </a:lnTo>
                  <a:lnTo>
                    <a:pt x="994540" y="10827"/>
                  </a:lnTo>
                  <a:lnTo>
                    <a:pt x="1046626" y="19066"/>
                  </a:lnTo>
                  <a:lnTo>
                    <a:pt x="1097269" y="29504"/>
                  </a:lnTo>
                  <a:lnTo>
                    <a:pt x="1146374" y="42074"/>
                  </a:lnTo>
                  <a:lnTo>
                    <a:pt x="1193844" y="56705"/>
                  </a:lnTo>
                  <a:lnTo>
                    <a:pt x="1239584" y="73331"/>
                  </a:lnTo>
                  <a:lnTo>
                    <a:pt x="1283499" y="91881"/>
                  </a:lnTo>
                  <a:lnTo>
                    <a:pt x="1325493" y="112288"/>
                  </a:lnTo>
                  <a:lnTo>
                    <a:pt x="1365471" y="134482"/>
                  </a:lnTo>
                  <a:lnTo>
                    <a:pt x="1403336" y="158394"/>
                  </a:lnTo>
                  <a:lnTo>
                    <a:pt x="1438994" y="183956"/>
                  </a:lnTo>
                  <a:lnTo>
                    <a:pt x="1472348" y="211100"/>
                  </a:lnTo>
                  <a:lnTo>
                    <a:pt x="1503304" y="239755"/>
                  </a:lnTo>
                  <a:lnTo>
                    <a:pt x="1531765" y="269854"/>
                  </a:lnTo>
                  <a:lnTo>
                    <a:pt x="1557635" y="301328"/>
                  </a:lnTo>
                  <a:lnTo>
                    <a:pt x="1580821" y="334108"/>
                  </a:lnTo>
                  <a:lnTo>
                    <a:pt x="1601225" y="368125"/>
                  </a:lnTo>
                  <a:lnTo>
                    <a:pt x="1618752" y="403311"/>
                  </a:lnTo>
                  <a:lnTo>
                    <a:pt x="1633306" y="439596"/>
                  </a:lnTo>
                  <a:lnTo>
                    <a:pt x="1644793" y="476913"/>
                  </a:lnTo>
                  <a:lnTo>
                    <a:pt x="1653116" y="515191"/>
                  </a:lnTo>
                  <a:lnTo>
                    <a:pt x="1658180" y="554363"/>
                  </a:lnTo>
                  <a:lnTo>
                    <a:pt x="1659889" y="594359"/>
                  </a:lnTo>
                  <a:lnTo>
                    <a:pt x="1658180" y="634356"/>
                  </a:lnTo>
                  <a:lnTo>
                    <a:pt x="1653116" y="673528"/>
                  </a:lnTo>
                  <a:lnTo>
                    <a:pt x="1644793" y="711806"/>
                  </a:lnTo>
                  <a:lnTo>
                    <a:pt x="1633306" y="749123"/>
                  </a:lnTo>
                  <a:lnTo>
                    <a:pt x="1618752" y="785408"/>
                  </a:lnTo>
                  <a:lnTo>
                    <a:pt x="1601225" y="820594"/>
                  </a:lnTo>
                  <a:lnTo>
                    <a:pt x="1580821" y="854611"/>
                  </a:lnTo>
                  <a:lnTo>
                    <a:pt x="1557635" y="887391"/>
                  </a:lnTo>
                  <a:lnTo>
                    <a:pt x="1531765" y="918865"/>
                  </a:lnTo>
                  <a:lnTo>
                    <a:pt x="1503304" y="948964"/>
                  </a:lnTo>
                  <a:lnTo>
                    <a:pt x="1472348" y="977619"/>
                  </a:lnTo>
                  <a:lnTo>
                    <a:pt x="1438994" y="1004763"/>
                  </a:lnTo>
                  <a:lnTo>
                    <a:pt x="1403336" y="1030325"/>
                  </a:lnTo>
                  <a:lnTo>
                    <a:pt x="1365471" y="1054237"/>
                  </a:lnTo>
                  <a:lnTo>
                    <a:pt x="1325493" y="1076431"/>
                  </a:lnTo>
                  <a:lnTo>
                    <a:pt x="1283499" y="1096838"/>
                  </a:lnTo>
                  <a:lnTo>
                    <a:pt x="1239584" y="1115388"/>
                  </a:lnTo>
                  <a:lnTo>
                    <a:pt x="1193844" y="1132014"/>
                  </a:lnTo>
                  <a:lnTo>
                    <a:pt x="1146374" y="1146645"/>
                  </a:lnTo>
                  <a:lnTo>
                    <a:pt x="1097269" y="1159215"/>
                  </a:lnTo>
                  <a:lnTo>
                    <a:pt x="1046626" y="1169653"/>
                  </a:lnTo>
                  <a:lnTo>
                    <a:pt x="994540" y="1177892"/>
                  </a:lnTo>
                  <a:lnTo>
                    <a:pt x="941107" y="1183861"/>
                  </a:lnTo>
                  <a:lnTo>
                    <a:pt x="886421" y="1187493"/>
                  </a:lnTo>
                  <a:lnTo>
                    <a:pt x="830580" y="1188720"/>
                  </a:lnTo>
                  <a:lnTo>
                    <a:pt x="774591" y="1187493"/>
                  </a:lnTo>
                  <a:lnTo>
                    <a:pt x="719771" y="1183861"/>
                  </a:lnTo>
                  <a:lnTo>
                    <a:pt x="666214" y="1177892"/>
                  </a:lnTo>
                  <a:lnTo>
                    <a:pt x="614015" y="1169653"/>
                  </a:lnTo>
                  <a:lnTo>
                    <a:pt x="563270" y="1159215"/>
                  </a:lnTo>
                  <a:lnTo>
                    <a:pt x="514073" y="1146645"/>
                  </a:lnTo>
                  <a:lnTo>
                    <a:pt x="466519" y="1132014"/>
                  </a:lnTo>
                  <a:lnTo>
                    <a:pt x="420704" y="1115388"/>
                  </a:lnTo>
                  <a:lnTo>
                    <a:pt x="376723" y="1096838"/>
                  </a:lnTo>
                  <a:lnTo>
                    <a:pt x="334670" y="1076431"/>
                  </a:lnTo>
                  <a:lnTo>
                    <a:pt x="294641" y="1054237"/>
                  </a:lnTo>
                  <a:lnTo>
                    <a:pt x="256731" y="1030325"/>
                  </a:lnTo>
                  <a:lnTo>
                    <a:pt x="221036" y="1004763"/>
                  </a:lnTo>
                  <a:lnTo>
                    <a:pt x="187649" y="977619"/>
                  </a:lnTo>
                  <a:lnTo>
                    <a:pt x="156667" y="948964"/>
                  </a:lnTo>
                  <a:lnTo>
                    <a:pt x="128184" y="918865"/>
                  </a:lnTo>
                  <a:lnTo>
                    <a:pt x="102295" y="887391"/>
                  </a:lnTo>
                  <a:lnTo>
                    <a:pt x="79096" y="854611"/>
                  </a:lnTo>
                  <a:lnTo>
                    <a:pt x="58682" y="820594"/>
                  </a:lnTo>
                  <a:lnTo>
                    <a:pt x="41148" y="785408"/>
                  </a:lnTo>
                  <a:lnTo>
                    <a:pt x="26588" y="749123"/>
                  </a:lnTo>
                  <a:lnTo>
                    <a:pt x="15098" y="711806"/>
                  </a:lnTo>
                  <a:lnTo>
                    <a:pt x="6773" y="673528"/>
                  </a:lnTo>
                  <a:lnTo>
                    <a:pt x="1709" y="634356"/>
                  </a:lnTo>
                  <a:lnTo>
                    <a:pt x="0" y="594359"/>
                  </a:lnTo>
                  <a:lnTo>
                    <a:pt x="1709" y="554363"/>
                  </a:lnTo>
                  <a:lnTo>
                    <a:pt x="6773" y="515191"/>
                  </a:lnTo>
                  <a:lnTo>
                    <a:pt x="15098" y="476913"/>
                  </a:lnTo>
                  <a:lnTo>
                    <a:pt x="26588" y="439596"/>
                  </a:lnTo>
                  <a:lnTo>
                    <a:pt x="41147" y="403311"/>
                  </a:lnTo>
                  <a:lnTo>
                    <a:pt x="58682" y="368125"/>
                  </a:lnTo>
                  <a:lnTo>
                    <a:pt x="79096" y="334108"/>
                  </a:lnTo>
                  <a:lnTo>
                    <a:pt x="102295" y="301328"/>
                  </a:lnTo>
                  <a:lnTo>
                    <a:pt x="128184" y="269854"/>
                  </a:lnTo>
                  <a:lnTo>
                    <a:pt x="156667" y="239755"/>
                  </a:lnTo>
                  <a:lnTo>
                    <a:pt x="187649" y="211100"/>
                  </a:lnTo>
                  <a:lnTo>
                    <a:pt x="221036" y="183956"/>
                  </a:lnTo>
                  <a:lnTo>
                    <a:pt x="256731" y="158394"/>
                  </a:lnTo>
                  <a:lnTo>
                    <a:pt x="294641" y="134482"/>
                  </a:lnTo>
                  <a:lnTo>
                    <a:pt x="334670" y="112288"/>
                  </a:lnTo>
                  <a:lnTo>
                    <a:pt x="376723" y="91881"/>
                  </a:lnTo>
                  <a:lnTo>
                    <a:pt x="420704" y="73331"/>
                  </a:lnTo>
                  <a:lnTo>
                    <a:pt x="466519" y="56705"/>
                  </a:lnTo>
                  <a:lnTo>
                    <a:pt x="514073" y="42074"/>
                  </a:lnTo>
                  <a:lnTo>
                    <a:pt x="563270" y="29504"/>
                  </a:lnTo>
                  <a:lnTo>
                    <a:pt x="614015" y="19066"/>
                  </a:lnTo>
                  <a:lnTo>
                    <a:pt x="666214" y="10827"/>
                  </a:lnTo>
                  <a:lnTo>
                    <a:pt x="719771" y="4858"/>
                  </a:lnTo>
                  <a:lnTo>
                    <a:pt x="774591" y="1226"/>
                  </a:lnTo>
                  <a:lnTo>
                    <a:pt x="830580" y="0"/>
                  </a:lnTo>
                  <a:close/>
                </a:path>
              </a:pathLst>
            </a:custGeom>
            <a:ln w="36659">
              <a:solidFill>
                <a:srgbClr val="FF3333"/>
              </a:solidFill>
            </a:ln>
          </p:spPr>
          <p:txBody>
            <a:bodyPr wrap="square" lIns="0" tIns="0" rIns="0" bIns="0" rtlCol="0"/>
            <a:lstStyle/>
            <a:p>
              <a:pPr defTabSz="829909"/>
              <a:endParaRPr sz="163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21741" y="5376633"/>
              <a:ext cx="1697989" cy="1225550"/>
            </a:xfrm>
            <a:custGeom>
              <a:avLst/>
              <a:gdLst/>
              <a:ahLst/>
              <a:cxnLst/>
              <a:rect l="l" t="t" r="r" b="b"/>
              <a:pathLst>
                <a:path w="1697989" h="1225550">
                  <a:moveTo>
                    <a:pt x="36664" y="18326"/>
                  </a:moveTo>
                  <a:lnTo>
                    <a:pt x="31292" y="5372"/>
                  </a:lnTo>
                  <a:lnTo>
                    <a:pt x="18338" y="0"/>
                  </a:lnTo>
                  <a:lnTo>
                    <a:pt x="5372" y="5372"/>
                  </a:lnTo>
                  <a:lnTo>
                    <a:pt x="0" y="18326"/>
                  </a:lnTo>
                  <a:lnTo>
                    <a:pt x="5372" y="31292"/>
                  </a:lnTo>
                  <a:lnTo>
                    <a:pt x="18338" y="36664"/>
                  </a:lnTo>
                  <a:lnTo>
                    <a:pt x="31292" y="31292"/>
                  </a:lnTo>
                  <a:lnTo>
                    <a:pt x="36664" y="18326"/>
                  </a:lnTo>
                  <a:close/>
                </a:path>
                <a:path w="1697989" h="1225550">
                  <a:moveTo>
                    <a:pt x="1697824" y="1207046"/>
                  </a:moveTo>
                  <a:lnTo>
                    <a:pt x="1692452" y="1194092"/>
                  </a:lnTo>
                  <a:lnTo>
                    <a:pt x="1679498" y="1188720"/>
                  </a:lnTo>
                  <a:lnTo>
                    <a:pt x="1666532" y="1194092"/>
                  </a:lnTo>
                  <a:lnTo>
                    <a:pt x="1661160" y="1207046"/>
                  </a:lnTo>
                  <a:lnTo>
                    <a:pt x="1666532" y="1220012"/>
                  </a:lnTo>
                  <a:lnTo>
                    <a:pt x="1679498" y="1225384"/>
                  </a:lnTo>
                  <a:lnTo>
                    <a:pt x="1692452" y="1220012"/>
                  </a:lnTo>
                  <a:lnTo>
                    <a:pt x="1697824" y="1207046"/>
                  </a:lnTo>
                  <a:close/>
                </a:path>
              </a:pathLst>
            </a:custGeom>
            <a:solidFill>
              <a:srgbClr val="FF3333"/>
            </a:solidFill>
          </p:spPr>
          <p:txBody>
            <a:bodyPr wrap="square" lIns="0" tIns="0" rIns="0" bIns="0" rtlCol="0"/>
            <a:lstStyle/>
            <a:p>
              <a:pPr defTabSz="829909"/>
              <a:endParaRPr sz="1634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9A303975-88B3-2342-9994-4C2291F94611}"/>
              </a:ext>
            </a:extLst>
          </p:cNvPr>
          <p:cNvSpPr txBox="1"/>
          <p:nvPr/>
        </p:nvSpPr>
        <p:spPr>
          <a:xfrm>
            <a:off x="6776720" y="-772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953819-C536-EE47-8192-256CFA61E99C}"/>
              </a:ext>
            </a:extLst>
          </p:cNvPr>
          <p:cNvSpPr txBox="1"/>
          <p:nvPr/>
        </p:nvSpPr>
        <p:spPr>
          <a:xfrm>
            <a:off x="204947" y="2488312"/>
            <a:ext cx="2688097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L’ICSC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C7FFF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includerà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C7FFF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10 Spoke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tematici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1 Spoke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infrastruttura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7874521-0913-4B41-90B5-D4E57F996282}"/>
              </a:ext>
            </a:extLst>
          </p:cNvPr>
          <p:cNvGrpSpPr/>
          <p:nvPr/>
        </p:nvGrpSpPr>
        <p:grpSpPr>
          <a:xfrm>
            <a:off x="7497137" y="1379506"/>
            <a:ext cx="4694863" cy="4905731"/>
            <a:chOff x="6939281" y="1238190"/>
            <a:chExt cx="5232399" cy="5467410"/>
          </a:xfrm>
        </p:grpSpPr>
        <p:sp>
          <p:nvSpPr>
            <p:cNvPr id="37" name="Rettangolo 84">
              <a:extLst>
                <a:ext uri="{FF2B5EF4-FFF2-40B4-BE49-F238E27FC236}">
                  <a16:creationId xmlns:a16="http://schemas.microsoft.com/office/drawing/2014/main" id="{410C07F2-27AF-6C40-B341-725AA3C13DF9}"/>
                </a:ext>
              </a:extLst>
            </p:cNvPr>
            <p:cNvSpPr/>
            <p:nvPr/>
          </p:nvSpPr>
          <p:spPr>
            <a:xfrm rot="16200000">
              <a:off x="6639561" y="1539238"/>
              <a:ext cx="5466079" cy="48666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endParaRPr>
            </a:p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ISTRUZIONE E FORMAZIONE, IMPRENDITORIALITÀ,</a:t>
              </a:r>
            </a:p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TRASFERIMENTO DI CONOSCENZE, POLICY, OUTREACH</a:t>
              </a:r>
            </a:p>
          </p:txBody>
        </p: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0D383680-7977-694C-88AD-9A081F3C4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868" y="1238190"/>
              <a:ext cx="4060412" cy="5467410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BE0E7B7-8B74-A847-8743-A181582EFE10}"/>
                </a:ext>
              </a:extLst>
            </p:cNvPr>
            <p:cNvSpPr/>
            <p:nvPr/>
          </p:nvSpPr>
          <p:spPr>
            <a:xfrm>
              <a:off x="7780722" y="1727200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FUTURE HPC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&amp; BIG DATA</a:t>
              </a: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42B8A304-91F8-F94C-80FC-E6FF9DB538BE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FUNDAMENTAL RESEARCH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&amp; SPACE ECONOMY</a:t>
              </a:r>
            </a:p>
          </p:txBody>
        </p:sp>
        <p:sp>
          <p:nvSpPr>
            <p:cNvPr id="19" name="Rettangolo 28">
              <a:extLst>
                <a:ext uri="{FF2B5EF4-FFF2-40B4-BE49-F238E27FC236}">
                  <a16:creationId xmlns:a16="http://schemas.microsoft.com/office/drawing/2014/main" id="{6C72078D-0E10-054B-BF6F-3DF2B8C9C8E2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ASTROPHYSICS &amp; COSMOS OBSERVATIONS</a:t>
              </a:r>
            </a:p>
          </p:txBody>
        </p:sp>
        <p:sp>
          <p:nvSpPr>
            <p:cNvPr id="20" name="Rettangolo 29">
              <a:extLst>
                <a:ext uri="{FF2B5EF4-FFF2-40B4-BE49-F238E27FC236}">
                  <a16:creationId xmlns:a16="http://schemas.microsoft.com/office/drawing/2014/main" id="{79492131-7312-CC4C-9484-F6835C120B01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EARTH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&amp; CLIMATE</a:t>
              </a:r>
            </a:p>
          </p:txBody>
        </p:sp>
        <p:sp>
          <p:nvSpPr>
            <p:cNvPr id="21" name="Rettangolo 31">
              <a:extLst>
                <a:ext uri="{FF2B5EF4-FFF2-40B4-BE49-F238E27FC236}">
                  <a16:creationId xmlns:a16="http://schemas.microsoft.com/office/drawing/2014/main" id="{DDB979D1-9F40-0947-A372-260B5E2FC39C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ENVIRONMENT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&amp; NATURAL DISASTERS</a:t>
              </a:r>
            </a:p>
          </p:txBody>
        </p:sp>
        <p:sp>
          <p:nvSpPr>
            <p:cNvPr id="22" name="Rettangolo 32">
              <a:extLst>
                <a:ext uri="{FF2B5EF4-FFF2-40B4-BE49-F238E27FC236}">
                  <a16:creationId xmlns:a16="http://schemas.microsoft.com/office/drawing/2014/main" id="{0065F782-E46B-4346-96DA-9886A3C8E947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MULTISCALE MODELING 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&amp; ENGINEERING APPLICATIONS</a:t>
              </a:r>
            </a:p>
          </p:txBody>
        </p:sp>
        <p:sp>
          <p:nvSpPr>
            <p:cNvPr id="23" name="Rettangolo 34">
              <a:extLst>
                <a:ext uri="{FF2B5EF4-FFF2-40B4-BE49-F238E27FC236}">
                  <a16:creationId xmlns:a16="http://schemas.microsoft.com/office/drawing/2014/main" id="{FE716B34-B148-D244-95B8-39519CCCD3F7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MATERIALS &amp;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MOLECULAR SCIENCES</a:t>
              </a:r>
            </a:p>
          </p:txBody>
        </p:sp>
        <p:sp>
          <p:nvSpPr>
            <p:cNvPr id="24" name="Rettangolo 35">
              <a:extLst>
                <a:ext uri="{FF2B5EF4-FFF2-40B4-BE49-F238E27FC236}">
                  <a16:creationId xmlns:a16="http://schemas.microsoft.com/office/drawing/2014/main" id="{13895DAE-BB10-1745-809E-AD7A14D0144C}"/>
                </a:ext>
              </a:extLst>
            </p:cNvPr>
            <p:cNvSpPr/>
            <p:nvPr/>
          </p:nvSpPr>
          <p:spPr>
            <a:xfrm>
              <a:off x="9833282" y="4691446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IN-SILICO MEDICINE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&amp; OMICS DATA</a:t>
              </a:r>
            </a:p>
          </p:txBody>
        </p:sp>
        <p:sp>
          <p:nvSpPr>
            <p:cNvPr id="25" name="Rettangolo 37">
              <a:extLst>
                <a:ext uri="{FF2B5EF4-FFF2-40B4-BE49-F238E27FC236}">
                  <a16:creationId xmlns:a16="http://schemas.microsoft.com/office/drawing/2014/main" id="{FB7A9B83-37CC-2C41-8E23-8D85260A4DDE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DIGITAL SOCIETY</a:t>
              </a:r>
            </a:p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&amp; SMART CITIES</a:t>
              </a:r>
            </a:p>
          </p:txBody>
        </p:sp>
        <p:sp>
          <p:nvSpPr>
            <p:cNvPr id="26" name="Rettangolo 38">
              <a:extLst>
                <a:ext uri="{FF2B5EF4-FFF2-40B4-BE49-F238E27FC236}">
                  <a16:creationId xmlns:a16="http://schemas.microsoft.com/office/drawing/2014/main" id="{BBC14168-7D25-F14C-8270-2471261274DA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QUANTUM COMPUTING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2B8C15F5-3AB8-2F47-9ED3-3A562AC6EAA1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ACA330D5-D32F-904D-8027-573A6B9E661C}"/>
                </a:ext>
              </a:extLst>
            </p:cNvPr>
            <p:cNvSpPr txBox="1"/>
            <p:nvPr/>
          </p:nvSpPr>
          <p:spPr>
            <a:xfrm>
              <a:off x="9804400" y="124968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0ECFFF78-3D73-1046-A1C2-0704B55A7C7B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E9AD4878-45DA-6344-B8DE-22B96AAC8E2E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13AF6402-9907-254C-A0B8-433EF8D33DB6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8C394FE7-FDCD-C741-B4FD-907E3BD9CE51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4B47D2AA-AFDB-1543-990E-46F033746F97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C18F73E-C851-984B-83CA-CF8C73DE09BC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6A9B78BE-2EFE-A144-BCA3-E4E4294C6C46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D02BDC7C-F311-984E-9FBB-7A1F6F075368}"/>
                </a:ext>
              </a:extLst>
            </p:cNvPr>
            <p:cNvSpPr txBox="1"/>
            <p:nvPr/>
          </p:nvSpPr>
          <p:spPr>
            <a:xfrm>
              <a:off x="9794240" y="568960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66" name="Immagine 65">
            <a:extLst>
              <a:ext uri="{FF2B5EF4-FFF2-40B4-BE49-F238E27FC236}">
                <a16:creationId xmlns:a16="http://schemas.microsoft.com/office/drawing/2014/main" id="{7A647ED5-563B-3143-9D27-0A5DE989C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664" y="2977177"/>
            <a:ext cx="1489781" cy="903645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C08D48C4-4ADE-BD43-A9EF-167475915959}"/>
              </a:ext>
            </a:extLst>
          </p:cNvPr>
          <p:cNvGrpSpPr/>
          <p:nvPr/>
        </p:nvGrpSpPr>
        <p:grpSpPr>
          <a:xfrm>
            <a:off x="2750374" y="1383286"/>
            <a:ext cx="4350274" cy="4901951"/>
            <a:chOff x="501725" y="1242403"/>
            <a:chExt cx="4848356" cy="546319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61A9B47-F518-DD40-A585-B0507EC46857}"/>
                </a:ext>
              </a:extLst>
            </p:cNvPr>
            <p:cNvSpPr/>
            <p:nvPr/>
          </p:nvSpPr>
          <p:spPr>
            <a:xfrm>
              <a:off x="548641" y="1493078"/>
              <a:ext cx="4744720" cy="5212522"/>
            </a:xfrm>
            <a:prstGeom prst="rect">
              <a:avLst/>
            </a:prstGeom>
            <a:solidFill>
              <a:srgbClr val="FF0000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52">
              <a:extLst>
                <a:ext uri="{FF2B5EF4-FFF2-40B4-BE49-F238E27FC236}">
                  <a16:creationId xmlns:a16="http://schemas.microsoft.com/office/drawing/2014/main" id="{9DBD3087-10A8-574F-A099-49231DEF1AED}"/>
                </a:ext>
              </a:extLst>
            </p:cNvPr>
            <p:cNvSpPr txBox="1"/>
            <p:nvPr/>
          </p:nvSpPr>
          <p:spPr>
            <a:xfrm>
              <a:off x="721361" y="6126184"/>
              <a:ext cx="4216400" cy="4802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dotato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di un team di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esperti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di alto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livello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che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integrano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gruppi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di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lavoro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degli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Spoke (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gruppi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misti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trasversali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tillium Web SemiBold" pitchFamily="2" charset="77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" name="Rettangolo 7">
              <a:extLst>
                <a:ext uri="{FF2B5EF4-FFF2-40B4-BE49-F238E27FC236}">
                  <a16:creationId xmlns:a16="http://schemas.microsoft.com/office/drawing/2014/main" id="{956B0B8D-E573-784E-842C-C2132887906B}"/>
                </a:ext>
              </a:extLst>
            </p:cNvPr>
            <p:cNvSpPr/>
            <p:nvPr/>
          </p:nvSpPr>
          <p:spPr>
            <a:xfrm>
              <a:off x="538481" y="1242403"/>
              <a:ext cx="4754879" cy="464498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 anchorCtr="0"/>
            <a:lstStyle/>
            <a:p>
              <a:pPr marL="0" marR="0" lvl="0" indent="0" algn="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SUPERCOMPUTING CLOUD INFRASTRUCTURE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F2D22AE6-E61E-A449-868D-82ADC05B56C3}"/>
                </a:ext>
              </a:extLst>
            </p:cNvPr>
            <p:cNvSpPr txBox="1"/>
            <p:nvPr/>
          </p:nvSpPr>
          <p:spPr>
            <a:xfrm>
              <a:off x="528321" y="1259840"/>
              <a:ext cx="3577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0</a:t>
              </a:r>
            </a:p>
          </p:txBody>
        </p:sp>
        <p:pic>
          <p:nvPicPr>
            <p:cNvPr id="11" name="Immagine 10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7BF5BBA1-98B6-FD4E-8D81-719A12A81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5" y="1669774"/>
              <a:ext cx="4848356" cy="4572000"/>
            </a:xfrm>
            <a:prstGeom prst="rect">
              <a:avLst/>
            </a:prstGeom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E216634C-AC01-929A-F336-474834510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C7E102F-08EB-C2A0-E5CF-857D84CF3A1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EE8A858-BE23-EB13-077A-FDDACA191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B46BD58-4CF2-B6F2-CB2B-570555D67870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Titillium" pitchFamily="2" charset="77"/>
                  <a:ea typeface="+mn-ea"/>
                  <a:cs typeface="+mn-cs"/>
                </a:rPr>
                <a:t>Missione 4 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0"/>
                    </a:prstClr>
                  </a:solidFill>
                  <a:effectLst/>
                  <a:uLnTx/>
                  <a:uFillTx/>
                  <a:latin typeface="Titillium" pitchFamily="2" charset="77"/>
                  <a:ea typeface="+mn-ea"/>
                  <a:cs typeface="+mn-cs"/>
                </a:rPr>
                <a:t>• Istruzione e Ricerca 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39896A54-73E7-79EB-AADE-14C54F1A289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ICSC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Italian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Research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itchFamily="2" charset="77"/>
                  <a:ea typeface="+mn-ea"/>
                  <a:cs typeface="+mn-cs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949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98784"/>
            <a:ext cx="3795445" cy="852393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861265"/>
            <a:ext cx="4245428" cy="3924695"/>
          </a:xfrm>
        </p:spPr>
        <p:txBody>
          <a:bodyPr>
            <a:noAutofit/>
          </a:bodyPr>
          <a:lstStyle/>
          <a:p>
            <a:pPr algn="just"/>
            <a:r>
              <a:rPr lang="it-IT" sz="2300" b="1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Sviluppo di strumenti e algoritmi innovativi per esperimenti di fisica </a:t>
            </a:r>
            <a:r>
              <a:rPr lang="it-IT" sz="2300" b="1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Astroparticellar</a:t>
            </a:r>
            <a:r>
              <a:rPr lang="it-IT" sz="2300" b="1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3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GW</a:t>
            </a:r>
          </a:p>
          <a:p>
            <a:pPr algn="just"/>
            <a:endParaRPr lang="it-IT" sz="23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300" dirty="0">
                <a:solidFill>
                  <a:srgbClr val="006DB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Analisi dei dati, ricostruzione </a:t>
            </a:r>
            <a:r>
              <a:rPr lang="it-IT" sz="2300" dirty="0">
                <a:solidFill>
                  <a:srgbClr val="006D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segnale, analisi di serie temporali, algoritmi di cross correlazione (inclusi algoritmi di ML e AI)  e simulazioni per esperimenti di fisica </a:t>
            </a:r>
            <a:r>
              <a:rPr lang="it-IT" sz="2300" dirty="0" err="1">
                <a:solidFill>
                  <a:srgbClr val="006D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astroparticellare</a:t>
            </a:r>
            <a:r>
              <a:rPr lang="it-IT" sz="2300" dirty="0">
                <a:solidFill>
                  <a:srgbClr val="006D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300" dirty="0" err="1">
                <a:solidFill>
                  <a:srgbClr val="006D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endParaRPr lang="it-IT" sz="23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03DD4D5-9BAF-E9E5-0584-39E5E5CABB24}"/>
              </a:ext>
            </a:extLst>
          </p:cNvPr>
          <p:cNvGrpSpPr/>
          <p:nvPr/>
        </p:nvGrpSpPr>
        <p:grpSpPr>
          <a:xfrm>
            <a:off x="9921240" y="264847"/>
            <a:ext cx="1699260" cy="588593"/>
            <a:chOff x="9741178" y="234367"/>
            <a:chExt cx="2033077" cy="64091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75719B9-9DF7-9D9A-A152-4BB11AD1D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1178" y="234367"/>
              <a:ext cx="878284" cy="64091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C6F80A6A-E7F5-BA28-4F76-39AAB9627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462" y="234368"/>
              <a:ext cx="1154793" cy="640910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C133F7A-A0DA-0121-D940-F717BE411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085" y="1729335"/>
            <a:ext cx="4245427" cy="45157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E6DBDE-DC5B-A790-6B90-9F9F1A064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790" y="3112929"/>
            <a:ext cx="1739900" cy="17907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02782B5-05E1-4A46-0994-90A3E6CB6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3442" y="4750741"/>
            <a:ext cx="1378525" cy="136198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6BE721-FB40-BC55-FBD9-78528C087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2079" y="1833832"/>
            <a:ext cx="1401250" cy="14180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564C7D3-0E10-A48B-DAD7-46AC92D27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587" y="3330454"/>
            <a:ext cx="1407763" cy="14180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EFA9FC-2488-1DA3-CD1A-573CC6D43882}"/>
              </a:ext>
            </a:extLst>
          </p:cNvPr>
          <p:cNvSpPr txBox="1"/>
          <p:nvPr/>
        </p:nvSpPr>
        <p:spPr>
          <a:xfrm>
            <a:off x="7370994" y="1349610"/>
            <a:ext cx="1588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AUGER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D1EE3A-22E1-3995-3FA6-AA74CE634823}"/>
              </a:ext>
            </a:extLst>
          </p:cNvPr>
          <p:cNvSpPr txBox="1"/>
          <p:nvPr/>
        </p:nvSpPr>
        <p:spPr>
          <a:xfrm>
            <a:off x="8948679" y="5881891"/>
            <a:ext cx="246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DAMPE,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HERD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9644B9-E856-CB45-1537-89D3B808680A}"/>
              </a:ext>
            </a:extLst>
          </p:cNvPr>
          <p:cNvSpPr txBox="1"/>
          <p:nvPr/>
        </p:nvSpPr>
        <p:spPr>
          <a:xfrm>
            <a:off x="10144013" y="3823613"/>
            <a:ext cx="1126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EUCLID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E04671-CD7F-2057-ECF2-A1EFA4FFBB66}"/>
              </a:ext>
            </a:extLst>
          </p:cNvPr>
          <p:cNvSpPr txBox="1"/>
          <p:nvPr/>
        </p:nvSpPr>
        <p:spPr>
          <a:xfrm>
            <a:off x="4986049" y="3781078"/>
            <a:ext cx="1535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GW</a:t>
            </a:r>
          </a:p>
        </p:txBody>
      </p:sp>
    </p:spTree>
    <p:extLst>
      <p:ext uri="{BB962C8B-B14F-4D97-AF65-F5344CB8AC3E}">
        <p14:creationId xmlns:p14="http://schemas.microsoft.com/office/powerpoint/2010/main" val="77021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98784"/>
            <a:ext cx="3795445" cy="852393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861265"/>
            <a:ext cx="4245428" cy="3924695"/>
          </a:xfrm>
        </p:spPr>
        <p:txBody>
          <a:bodyPr>
            <a:noAutofit/>
          </a:bodyPr>
          <a:lstStyle/>
          <a:p>
            <a:pPr algn="just"/>
            <a:r>
              <a:rPr lang="it-IT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Sviluppo di algoritmi in intelligenza artificiale per identificare la natura del primario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03DD4D5-9BAF-E9E5-0584-39E5E5CABB24}"/>
              </a:ext>
            </a:extLst>
          </p:cNvPr>
          <p:cNvGrpSpPr/>
          <p:nvPr/>
        </p:nvGrpSpPr>
        <p:grpSpPr>
          <a:xfrm>
            <a:off x="9921240" y="264847"/>
            <a:ext cx="1699260" cy="588593"/>
            <a:chOff x="9741178" y="234367"/>
            <a:chExt cx="2033077" cy="640911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75719B9-9DF7-9D9A-A152-4BB11AD1D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1178" y="234367"/>
              <a:ext cx="878284" cy="64091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C6F80A6A-E7F5-BA28-4F76-39AAB9627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462" y="234368"/>
              <a:ext cx="1154793" cy="640910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857090FD-3ACF-FF94-DA18-6C224428C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63" y="2996292"/>
            <a:ext cx="4506691" cy="132789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C19A098-C01C-7D9B-E8A3-CF2DEFCEC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858" y="1509459"/>
            <a:ext cx="4245429" cy="46283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91F32B-C95C-29F6-2602-4D2A81EDBEF9}"/>
              </a:ext>
            </a:extLst>
          </p:cNvPr>
          <p:cNvSpPr txBox="1"/>
          <p:nvPr/>
        </p:nvSpPr>
        <p:spPr>
          <a:xfrm>
            <a:off x="-60563" y="4596492"/>
            <a:ext cx="452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U. Giaccari (20%)</a:t>
            </a:r>
            <a:r>
              <a:rPr lang="it-IT" dirty="0"/>
              <a:t>, G. Cataldi, DM, M. Conte, …</a:t>
            </a:r>
          </a:p>
        </p:txBody>
      </p:sp>
    </p:spTree>
    <p:extLst>
      <p:ext uri="{BB962C8B-B14F-4D97-AF65-F5344CB8AC3E}">
        <p14:creationId xmlns:p14="http://schemas.microsoft.com/office/powerpoint/2010/main" val="259126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F126D-1928-D017-3118-C7BD9468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2" y="1313386"/>
            <a:ext cx="10515600" cy="544535"/>
          </a:xfrm>
        </p:spPr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Case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9B543C-FF50-F7E3-EB9C-4C5412572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6400" y="1368881"/>
            <a:ext cx="10515600" cy="452007"/>
          </a:xfrm>
        </p:spPr>
        <p:txBody>
          <a:bodyPr/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Euclid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Simulazioni Monte Carlo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AA86606-1390-29E1-6150-70691B259BFD}"/>
              </a:ext>
            </a:extLst>
          </p:cNvPr>
          <p:cNvGrpSpPr/>
          <p:nvPr/>
        </p:nvGrpSpPr>
        <p:grpSpPr>
          <a:xfrm>
            <a:off x="9741178" y="234367"/>
            <a:ext cx="2033077" cy="640911"/>
            <a:chOff x="9741178" y="234367"/>
            <a:chExt cx="2033077" cy="64091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3893348-D488-D895-93AB-2AFA90B2F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1178" y="234367"/>
              <a:ext cx="878284" cy="64091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140745B-574A-37AC-D711-823E737F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462" y="234368"/>
              <a:ext cx="1154793" cy="640910"/>
            </a:xfrm>
            <a:prstGeom prst="rect">
              <a:avLst/>
            </a:prstGeom>
          </p:spPr>
        </p:pic>
      </p:grp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77442F8-71BA-55B2-07FD-5FC99A366C09}"/>
              </a:ext>
            </a:extLst>
          </p:cNvPr>
          <p:cNvSpPr txBox="1">
            <a:spLocks/>
          </p:cNvSpPr>
          <p:nvPr/>
        </p:nvSpPr>
        <p:spPr>
          <a:xfrm>
            <a:off x="159242" y="1842022"/>
            <a:ext cx="8997458" cy="3680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INFN Lecce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è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attivamente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coinvolta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nella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simulazione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immagini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campo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profondo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per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l’addestramento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degli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algoritmi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ricerca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delle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sorgenti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osservate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Euclid.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Responsabilità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della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pipeline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ricerca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oggetti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transienti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Scopi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: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Applicazione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algoritmi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AI (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quali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SOM)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alla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selezione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LSB (low surface brightness galaxy), GCs (Globular Clusters), UDGs (Ultra compact Galaxies) e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oggetti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transienti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.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Necessità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refactoring (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accelerazione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)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degli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algoritmi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ricerca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oggetti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in moto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tra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cataloghi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. </a:t>
            </a:r>
          </a:p>
        </p:txBody>
      </p:sp>
      <p:pic>
        <p:nvPicPr>
          <p:cNvPr id="1030" name="Picture 6" descr="Pie Chart">
            <a:extLst>
              <a:ext uri="{FF2B5EF4-FFF2-40B4-BE49-F238E27FC236}">
                <a16:creationId xmlns:a16="http://schemas.microsoft.com/office/drawing/2014/main" id="{8EFA5535-969E-829B-F4F6-52B40464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139" y="1531913"/>
            <a:ext cx="2564197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A6242E2-C319-C2CB-59C6-3B2AEB459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08" y="937607"/>
            <a:ext cx="1739900" cy="17907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33BDDE-2856-2D9E-B22A-E6289B2F368C}"/>
              </a:ext>
            </a:extLst>
          </p:cNvPr>
          <p:cNvSpPr txBox="1"/>
          <p:nvPr/>
        </p:nvSpPr>
        <p:spPr>
          <a:xfrm>
            <a:off x="159242" y="6383551"/>
            <a:ext cx="1051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Costruzione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software </a:t>
            </a:r>
            <a:r>
              <a:rPr kumimoji="0" lang="en-US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dedicati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e, </a:t>
            </a:r>
            <a:r>
              <a:rPr kumimoji="0" lang="en-US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preferibilmente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“general purpose” </a:t>
            </a:r>
            <a:r>
              <a:rPr kumimoji="0" lang="en-US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nell’ottica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del WP3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47E762-3A53-97C1-18B2-444E941177FB}"/>
              </a:ext>
            </a:extLst>
          </p:cNvPr>
          <p:cNvSpPr txBox="1"/>
          <p:nvPr/>
        </p:nvSpPr>
        <p:spPr>
          <a:xfrm>
            <a:off x="4735286" y="3880300"/>
            <a:ext cx="252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</a:t>
            </a:r>
            <a:r>
              <a:rPr lang="it-IT" dirty="0" err="1"/>
              <a:t>Nucita</a:t>
            </a:r>
            <a:r>
              <a:rPr lang="it-IT" dirty="0"/>
              <a:t>, F. De Paolis, ….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1797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ED5243-C587-E823-8DCB-791A091C91F2}"/>
              </a:ext>
            </a:extLst>
          </p:cNvPr>
          <p:cNvSpPr txBox="1"/>
          <p:nvPr/>
        </p:nvSpPr>
        <p:spPr>
          <a:xfrm>
            <a:off x="269421" y="440870"/>
            <a:ext cx="11478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 PON ”MAD - La Metamorfosi Additiva del Design” nell’ambito di realizzazione dell’azione II del Ministero dell’Università e della Ricerca del Progetto Operativo Nazionale ”Ricerca ed Innovazione” 2014-2020 nel cluster ”Design, Creatività Made in </a:t>
            </a:r>
            <a:r>
              <a:rPr lang="it-IT" b="1" dirty="0" err="1">
                <a:solidFill>
                  <a:srgbClr val="0070C0"/>
                </a:solidFill>
              </a:rPr>
              <a:t>Italy</a:t>
            </a:r>
            <a:r>
              <a:rPr lang="it-IT" b="1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6D1D5B-904A-2FC3-9E64-D36818E9ED9D}"/>
              </a:ext>
            </a:extLst>
          </p:cNvPr>
          <p:cNvSpPr txBox="1"/>
          <p:nvPr/>
        </p:nvSpPr>
        <p:spPr>
          <a:xfrm>
            <a:off x="356507" y="1608365"/>
            <a:ext cx="114789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Progetto sottomesso al ministero circa 6 anni fa ma definitivamente approvato ora. Partenza progetto 22 maggio 2023.</a:t>
            </a:r>
          </a:p>
          <a:p>
            <a:endParaRPr lang="it-IT" dirty="0"/>
          </a:p>
          <a:p>
            <a:r>
              <a:rPr lang="it-IT" dirty="0"/>
              <a:t>In estrema sintesi: </a:t>
            </a:r>
            <a:r>
              <a:rPr lang="it-IT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e sviluppo di stampanti </a:t>
            </a: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che utilizzano materiali innovativi con la possibilità di integrare componenti elettroniche (sensori, trasduttori, contatti etc.)  direttamente nell’elemento strutturale durante il processo di stampa.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  <a:p>
            <a:r>
              <a:rPr lang="it-IT" dirty="0"/>
              <a:t>Possibili use-case di interesse in sezione: Stampa di elementi meccanici realizzati con materiale a bassissima emissione di radiazioni in atmosfera controllata per esperimenti di ricerca per processi rari.  Altri possibili </a:t>
            </a:r>
            <a:r>
              <a:rPr lang="it-IT" dirty="0" err="1"/>
              <a:t>usecase</a:t>
            </a:r>
            <a:r>
              <a:rPr lang="it-IT" dirty="0"/>
              <a:t> in analisi.</a:t>
            </a:r>
          </a:p>
          <a:p>
            <a:endParaRPr lang="it-IT" dirty="0"/>
          </a:p>
          <a:p>
            <a:r>
              <a:rPr lang="it-IT" dirty="0"/>
              <a:t>Persone coinvolte:   G. Cataldi, </a:t>
            </a:r>
            <a:r>
              <a:rPr lang="it-IT" b="1" dirty="0"/>
              <a:t>R. Assiro (30%), A. Corvaglia (30%), P. Creti (20%)</a:t>
            </a:r>
            <a:r>
              <a:rPr lang="it-IT" dirty="0"/>
              <a:t>, DM, tecnico meccanico, ….</a:t>
            </a:r>
          </a:p>
          <a:p>
            <a:endParaRPr lang="it-IT" dirty="0"/>
          </a:p>
          <a:p>
            <a:r>
              <a:rPr lang="it-IT" dirty="0"/>
              <a:t>Sedi INFN coinvolte: LNGS (capofila progetto), Lecce, Pisa</a:t>
            </a:r>
          </a:p>
          <a:p>
            <a:r>
              <a:rPr lang="it-IT" dirty="0"/>
              <a:t>Altri partner: </a:t>
            </a:r>
            <a:r>
              <a:rPr lang="it-IT" dirty="0" err="1"/>
              <a:t>Unisalento</a:t>
            </a:r>
            <a:r>
              <a:rPr lang="it-IT" dirty="0"/>
              <a:t>, Università di Pisa, Normale di Pisa, DHITECH, IDEA &amp; SVILUPPO</a:t>
            </a:r>
          </a:p>
          <a:p>
            <a:endParaRPr lang="it-IT" dirty="0"/>
          </a:p>
          <a:p>
            <a:r>
              <a:rPr lang="it-IT" dirty="0"/>
              <a:t>Budget INFN-Lecce: 292 k€</a:t>
            </a:r>
          </a:p>
          <a:p>
            <a:r>
              <a:rPr lang="it-IT" dirty="0"/>
              <a:t>Durata Progetto: 36 mesi</a:t>
            </a:r>
          </a:p>
        </p:txBody>
      </p:sp>
    </p:spTree>
    <p:extLst>
      <p:ext uri="{BB962C8B-B14F-4D97-AF65-F5344CB8AC3E}">
        <p14:creationId xmlns:p14="http://schemas.microsoft.com/office/powerpoint/2010/main" val="1737350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CBD5F-6496-7638-11D8-197FC11E8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3174"/>
            <a:ext cx="7518400" cy="340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6EBE86-B74F-C3C6-BBC5-0FBCA423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54"/>
            <a:ext cx="12192000" cy="1574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38647-6446-CAA2-4A68-EB0845BF3D92}"/>
              </a:ext>
            </a:extLst>
          </p:cNvPr>
          <p:cNvSpPr txBox="1"/>
          <p:nvPr/>
        </p:nvSpPr>
        <p:spPr>
          <a:xfrm>
            <a:off x="0" y="5768238"/>
            <a:ext cx="8778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Lecce involved in WP 7 (Task 7.3.1 and 7.4.1) – </a:t>
            </a:r>
            <a:r>
              <a:rPr lang="en-US" sz="1800" b="1" dirty="0" err="1"/>
              <a:t>responsabile</a:t>
            </a:r>
            <a:r>
              <a:rPr lang="en-US" sz="1800" b="1" dirty="0"/>
              <a:t> locale: M. Primavera</a:t>
            </a:r>
          </a:p>
        </p:txBody>
      </p:sp>
    </p:spTree>
    <p:extLst>
      <p:ext uri="{BB962C8B-B14F-4D97-AF65-F5344CB8AC3E}">
        <p14:creationId xmlns:p14="http://schemas.microsoft.com/office/powerpoint/2010/main" val="326046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7BD191-DB40-E48F-EFAB-F176FB55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54"/>
            <a:ext cx="12192000" cy="15744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8EA33F-D85E-2469-7418-3AB22E662FC0}"/>
              </a:ext>
            </a:extLst>
          </p:cNvPr>
          <p:cNvSpPr/>
          <p:nvPr/>
        </p:nvSpPr>
        <p:spPr>
          <a:xfrm>
            <a:off x="119336" y="1454790"/>
            <a:ext cx="11875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/>
          </a:p>
          <a:p>
            <a:r>
              <a:rPr lang="en-US" sz="1800" b="1" dirty="0">
                <a:solidFill>
                  <a:srgbClr val="FF0000"/>
                </a:solidFill>
              </a:rPr>
              <a:t>7.3.1 </a:t>
            </a:r>
            <a:r>
              <a:rPr lang="en-US" sz="1800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800" b="1" dirty="0">
                <a:solidFill>
                  <a:srgbClr val="FF0000"/>
                </a:solidFill>
              </a:rPr>
              <a:t>Development of Resistive Electrodes for MPGDs (Micro Pattern Gaseous Detectors), </a:t>
            </a:r>
            <a:r>
              <a:rPr lang="en-US" sz="1800" b="1" dirty="0">
                <a:solidFill>
                  <a:srgbClr val="0070C0"/>
                </a:solidFill>
              </a:rPr>
              <a:t>Lecce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0070C0"/>
                </a:solidFill>
              </a:rPr>
              <a:t>contact person: A. </a:t>
            </a:r>
            <a:r>
              <a:rPr lang="en-US" sz="1800" b="1" dirty="0" err="1">
                <a:solidFill>
                  <a:srgbClr val="0070C0"/>
                </a:solidFill>
              </a:rPr>
              <a:t>Caricato</a:t>
            </a:r>
            <a:endParaRPr lang="en-US" sz="1800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sz="1800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sz="1800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b="1" dirty="0">
              <a:solidFill>
                <a:srgbClr val="FF0000"/>
              </a:solidFill>
              <a:sym typeface="Wingdings"/>
            </a:endParaRPr>
          </a:p>
          <a:p>
            <a:endParaRPr lang="en-US" sz="1800" b="1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DEFCC-8226-AE5E-9FF9-10ECD0658AA1}"/>
              </a:ext>
            </a:extLst>
          </p:cNvPr>
          <p:cNvSpPr txBox="1"/>
          <p:nvPr/>
        </p:nvSpPr>
        <p:spPr>
          <a:xfrm>
            <a:off x="263352" y="2718605"/>
            <a:ext cx="11017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Task </a:t>
            </a:r>
            <a:r>
              <a:rPr lang="it-IT" dirty="0" err="1"/>
              <a:t>aims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Investigate the use of carbon-based materials to develop spark-free high-gain GEM detectors with resistive electrodes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IT" dirty="0"/>
              <a:t>Develop small-scale prototypes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IT" dirty="0"/>
              <a:t>Keep an eye on possibility to scale-up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22F38F0F-C82E-01CA-F40F-EB992B7C36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45" y="3262813"/>
            <a:ext cx="8032955" cy="1353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A30B34-DBB3-D7D1-A243-2D4D195D73B8}"/>
              </a:ext>
            </a:extLst>
          </p:cNvPr>
          <p:cNvSpPr txBox="1"/>
          <p:nvPr/>
        </p:nvSpPr>
        <p:spPr>
          <a:xfrm>
            <a:off x="119336" y="4571352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/>
              <a:t>Benificiaries: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INFN Bari: Ion Beam Deposition DLC, Detector Design &amp; Testing, </a:t>
            </a:r>
            <a:r>
              <a:rPr lang="en-IT" sz="1200" b="1" dirty="0"/>
              <a:t>Task Leader </a:t>
            </a:r>
            <a:r>
              <a:rPr lang="it-IT" sz="1200" b="1" dirty="0"/>
              <a:t> (Piet </a:t>
            </a:r>
            <a:r>
              <a:rPr lang="it-IT" sz="1200" b="1" dirty="0" err="1"/>
              <a:t>Verwilligen</a:t>
            </a:r>
            <a:r>
              <a:rPr lang="it-IT" sz="1200" b="1" dirty="0"/>
              <a:t>)</a:t>
            </a:r>
            <a:endParaRPr lang="en-IT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INFN Lecce: Pulsed Laser Deposition DLC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INFN Pavia: Detector Testing</a:t>
            </a:r>
          </a:p>
          <a:p>
            <a:r>
              <a:rPr lang="en-IT" sz="1200" b="1" dirty="0"/>
              <a:t>AIDA innova collaborators </a:t>
            </a:r>
            <a:r>
              <a:rPr lang="en-IT" sz="1200" dirty="0"/>
              <a:t>(not included in Proposal, but essential contributors):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CERN: Micro-Pattern Technology (MPT) Workshop: Rui De Oliveira</a:t>
            </a:r>
          </a:p>
          <a:p>
            <a:r>
              <a:rPr lang="en-IT" sz="1200" b="1" dirty="0"/>
              <a:t>Collaborating Institutes: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CNR Nanotec (Bari)	ML-Graphene Deposition, ML-Graphene Etching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CNR IFN (Bari)		Photo-Lithography, Patterning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200" dirty="0"/>
              <a:t>CNR Nanotec (Lecce)	 Photo-Lithography, Patterning, DLC Etching</a:t>
            </a:r>
          </a:p>
        </p:txBody>
      </p:sp>
      <p:pic>
        <p:nvPicPr>
          <p:cNvPr id="14" name="Grafik 2">
            <a:extLst>
              <a:ext uri="{FF2B5EF4-FFF2-40B4-BE49-F238E27FC236}">
                <a16:creationId xmlns:a16="http://schemas.microsoft.com/office/drawing/2014/main" id="{D202A5D3-C561-9843-15D7-A6E5158E3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92275" y="73564"/>
            <a:ext cx="1330099" cy="887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21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B0EEC0D-A80B-1BEA-E0EC-8CA238C0B9EE}"/>
              </a:ext>
            </a:extLst>
          </p:cNvPr>
          <p:cNvSpPr/>
          <p:nvPr/>
        </p:nvSpPr>
        <p:spPr>
          <a:xfrm>
            <a:off x="3938862" y="10707"/>
            <a:ext cx="8253138" cy="1418043"/>
          </a:xfrm>
          <a:prstGeom prst="rect">
            <a:avLst/>
          </a:prstGeom>
          <a:gradFill flip="none" rotWithShape="1">
            <a:gsLst>
              <a:gs pos="3700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68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0C649-EA9E-BBC5-5E36-DEC983115F43}"/>
              </a:ext>
            </a:extLst>
          </p:cNvPr>
          <p:cNvSpPr txBox="1"/>
          <p:nvPr/>
        </p:nvSpPr>
        <p:spPr>
          <a:xfrm>
            <a:off x="220401" y="1733126"/>
            <a:ext cx="6984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Task 7.3.1:</a:t>
            </a:r>
          </a:p>
          <a:p>
            <a:pPr algn="l"/>
            <a:r>
              <a:rPr lang="it-IT" sz="1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Pietro Creti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: 10% (</a:t>
            </a:r>
            <a:r>
              <a:rPr lang="it-IT" sz="1600" dirty="0" err="1">
                <a:solidFill>
                  <a:srgbClr val="333333"/>
                </a:solidFill>
                <a:latin typeface="Verdana" panose="020B0604030504040204" pitchFamily="34" charset="0"/>
              </a:rPr>
              <a:t>E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lectonic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support)</a:t>
            </a:r>
          </a:p>
          <a:p>
            <a:pPr algn="l"/>
            <a:r>
              <a:rPr lang="it-IT" sz="1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Enrico M.V. Fasanelli 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5% (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Informatic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support)</a:t>
            </a:r>
          </a:p>
          <a:p>
            <a:pPr algn="l"/>
            <a:r>
              <a:rPr lang="it-IT" sz="1600" b="1" i="0" dirty="0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Gabriella Cataldi </a:t>
            </a:r>
            <a:r>
              <a:rPr lang="it-IT" sz="1600" b="0" i="0" dirty="0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5% (data </a:t>
            </a:r>
            <a:r>
              <a:rPr lang="it-IT" sz="1600" b="0" i="0" dirty="0" err="1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analysis</a:t>
            </a:r>
            <a:r>
              <a:rPr lang="it-IT" sz="1600" b="0" i="0" dirty="0">
                <a:solidFill>
                  <a:srgbClr val="0070C0"/>
                </a:solidFill>
                <a:effectLst/>
                <a:latin typeface="Verdana" panose="020B0604030504040204" pitchFamily="34" charset="0"/>
              </a:rPr>
              <a:t> support)</a:t>
            </a:r>
          </a:p>
          <a:p>
            <a:pPr algn="l"/>
            <a:r>
              <a:rPr lang="it-IT" sz="1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Alessandro Miccoli 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10% (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mechanical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workshop support)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43F97-4B2B-DEAA-8E9A-9F3A41ACE5D3}"/>
              </a:ext>
            </a:extLst>
          </p:cNvPr>
          <p:cNvSpPr txBox="1"/>
          <p:nvPr/>
        </p:nvSpPr>
        <p:spPr>
          <a:xfrm>
            <a:off x="220401" y="3284984"/>
            <a:ext cx="111612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Lecce Section – Activities </a:t>
            </a:r>
            <a:r>
              <a:rPr lang="en-GB" dirty="0">
                <a:solidFill>
                  <a:srgbClr val="333333"/>
                </a:solidFill>
                <a:latin typeface="Verdana" panose="020B0604030504040204" pitchFamily="34" charset="0"/>
              </a:rPr>
              <a:t>J</a:t>
            </a:r>
            <a:r>
              <a:rPr lang="en-GB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uly 2022/July 2023</a:t>
            </a:r>
          </a:p>
          <a:p>
            <a:pPr algn="l"/>
            <a:endParaRPr lang="en-GB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</a:rPr>
              <a:t>Diamond like carbon (DLC) as resistive electrode - </a:t>
            </a:r>
            <a:r>
              <a:rPr lang="en-GB" sz="1400" dirty="0" err="1">
                <a:solidFill>
                  <a:srgbClr val="333333"/>
                </a:solidFill>
                <a:latin typeface="Verdana" panose="020B0604030504040204" pitchFamily="34" charset="0"/>
              </a:rPr>
              <a:t>desidered</a:t>
            </a: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</a:rPr>
              <a:t> properties: reproducibility; control on sheet resistance (100 M</a:t>
            </a: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/); good adhesion on Kapton substrates; thickness uniformity (1010cm</a:t>
            </a:r>
            <a:r>
              <a:rPr lang="en-GB" sz="1400" baseline="300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)</a:t>
            </a:r>
            <a:endParaRPr lang="en-GB" sz="14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GB" sz="1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Study of the influence of the deposition conditions on electrical properties;</a:t>
            </a:r>
          </a:p>
          <a:p>
            <a:pPr marL="285750" indent="-285750" algn="l">
              <a:buFontTx/>
              <a:buChar char="-"/>
            </a:pP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</a:rPr>
              <a:t>Study of the set –up geometry for uniform deposition on an area of about </a:t>
            </a: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22 cm</a:t>
            </a:r>
            <a:r>
              <a:rPr lang="en-GB" sz="1400" baseline="300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;</a:t>
            </a:r>
          </a:p>
          <a:p>
            <a:pPr marL="285750" indent="-285750" algn="l">
              <a:buFontTx/>
              <a:buChar char="-"/>
            </a:pPr>
            <a:r>
              <a:rPr lang="en-GB" sz="14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Plasma treatments evaluation to improve DLC adhesion on Kapton substrates;</a:t>
            </a:r>
          </a:p>
          <a:p>
            <a:pPr marL="285750" indent="-285750" algn="l">
              <a:buFontTx/>
              <a:buChar char="-"/>
            </a:pPr>
            <a:r>
              <a:rPr lang="en-US" sz="1400" dirty="0">
                <a:solidFill>
                  <a:srgbClr val="333333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First small area prototype and their performances</a:t>
            </a:r>
            <a:endParaRPr lang="en-GB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0E826D-96CB-6386-AA6C-B9B7069B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0"/>
            <a:ext cx="3819525" cy="1428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0F86F8-0D1D-C8DC-88DE-D01E5BA6BE6E}"/>
              </a:ext>
            </a:extLst>
          </p:cNvPr>
          <p:cNvSpPr txBox="1"/>
          <p:nvPr/>
        </p:nvSpPr>
        <p:spPr>
          <a:xfrm>
            <a:off x="7392144" y="132447"/>
            <a:ext cx="46085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Lecce Activities </a:t>
            </a:r>
          </a:p>
          <a:p>
            <a:pPr algn="l"/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</a:rPr>
              <a:t>J</a:t>
            </a:r>
            <a:r>
              <a:rPr lang="en-GB" sz="32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uly 2022/July 2023</a:t>
            </a:r>
          </a:p>
          <a:p>
            <a:pPr algn="l"/>
            <a:endParaRPr lang="en-GB" sz="3200" b="0" i="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14" name="Immagine 10">
            <a:extLst>
              <a:ext uri="{FF2B5EF4-FFF2-40B4-BE49-F238E27FC236}">
                <a16:creationId xmlns:a16="http://schemas.microsoft.com/office/drawing/2014/main" id="{88BB85EF-D952-4099-A9B0-9480CF67A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07" y="5091236"/>
            <a:ext cx="2468308" cy="1938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F2811966-91A5-E50A-9922-D3C4D40B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5263465"/>
            <a:ext cx="2578214" cy="1594535"/>
          </a:xfrm>
          <a:prstGeom prst="rect">
            <a:avLst/>
          </a:prstGeom>
        </p:spPr>
      </p:pic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0379189-F363-436B-98A3-9E8395755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6" t="34651" r="2530" b="19003"/>
          <a:stretch/>
        </p:blipFill>
        <p:spPr>
          <a:xfrm>
            <a:off x="5180172" y="5234096"/>
            <a:ext cx="1095366" cy="1056008"/>
          </a:xfrm>
          <a:prstGeom prst="rect">
            <a:avLst/>
          </a:prstGeom>
        </p:spPr>
      </p:pic>
      <p:pic>
        <p:nvPicPr>
          <p:cNvPr id="17" name="Picture 16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9F7C26AF-0EBF-F9C5-0BCF-45D300549B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25604" r="26468" b="40893"/>
          <a:stretch/>
        </p:blipFill>
        <p:spPr bwMode="auto">
          <a:xfrm>
            <a:off x="6298254" y="5234096"/>
            <a:ext cx="1093890" cy="972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2B6007-6384-4827-ABA5-CDA82E32B1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46" y="6109552"/>
            <a:ext cx="970416" cy="72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2649-BA50-7CFA-4A8E-FEA7D4F7E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3952" y="1563918"/>
            <a:ext cx="6056714" cy="1008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EB05D-B649-18D2-E04D-D8D0695AF353}"/>
              </a:ext>
            </a:extLst>
          </p:cNvPr>
          <p:cNvSpPr txBox="1"/>
          <p:nvPr/>
        </p:nvSpPr>
        <p:spPr>
          <a:xfrm>
            <a:off x="7574303" y="5400645"/>
            <a:ext cx="4498361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900" b="1" dirty="0">
                <a:solidFill>
                  <a:schemeClr val="accent6">
                    <a:lumMod val="75000"/>
                  </a:schemeClr>
                </a:solidFill>
              </a:rPr>
              <a:t>Test Pulsed Laser Deposition made DLC foil</a:t>
            </a:r>
          </a:p>
          <a:p>
            <a:pPr lvl="1"/>
            <a:r>
              <a:rPr lang="en-IT" sz="1500" dirty="0"/>
              <a:t>Microscope observations: not perfect holes</a:t>
            </a:r>
          </a:p>
          <a:p>
            <a:pPr lvl="1"/>
            <a:r>
              <a:rPr lang="en-IT" sz="1500" dirty="0"/>
              <a:t>Gain up to 1000 measured – Good for very first prod</a:t>
            </a:r>
          </a:p>
          <a:p>
            <a:pPr lvl="1"/>
            <a:r>
              <a:rPr lang="en-IT" sz="1500" dirty="0"/>
              <a:t>Stable performance under High Voltage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30077D2-6CE7-A880-02CA-6178243B5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01" y="2968385"/>
            <a:ext cx="2787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Finanziamento 22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KEuro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endParaRPr kumimoji="0" lang="it-IT" altLang="it-IT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1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D4C82-91A7-1AEA-6460-83404D9B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54"/>
            <a:ext cx="12192000" cy="1295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5F8D9-B7C8-4454-DADC-7839C8A01251}"/>
              </a:ext>
            </a:extLst>
          </p:cNvPr>
          <p:cNvSpPr txBox="1"/>
          <p:nvPr/>
        </p:nvSpPr>
        <p:spPr>
          <a:xfrm>
            <a:off x="6058790" y="290127"/>
            <a:ext cx="6045689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Task 7.4.1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b="1" dirty="0">
                <a:solidFill>
                  <a:srgbClr val="0070C0"/>
                </a:solidFill>
                <a:sym typeface="Wingdings"/>
              </a:rPr>
              <a:t>G. </a:t>
            </a:r>
            <a:r>
              <a:rPr lang="en-US" sz="2000" b="1" dirty="0" err="1">
                <a:solidFill>
                  <a:srgbClr val="0070C0"/>
                </a:solidFill>
                <a:sym typeface="Wingdings"/>
              </a:rPr>
              <a:t>Chiarello</a:t>
            </a:r>
            <a:r>
              <a:rPr lang="en-US" sz="2000" dirty="0">
                <a:sym typeface="Wingdings"/>
              </a:rPr>
              <a:t>, </a:t>
            </a:r>
            <a:r>
              <a:rPr lang="en-US" sz="2000" b="1" dirty="0"/>
              <a:t>A. </a:t>
            </a:r>
            <a:r>
              <a:rPr lang="en-US" sz="2000" b="1" dirty="0" err="1"/>
              <a:t>Corvaglia</a:t>
            </a:r>
            <a:r>
              <a:rPr lang="en-US" sz="2000" dirty="0"/>
              <a:t>, E. Gorini, </a:t>
            </a:r>
          </a:p>
          <a:p>
            <a:r>
              <a:rPr lang="en-US" sz="2000" dirty="0"/>
              <a:t>F. </a:t>
            </a:r>
            <a:r>
              <a:rPr lang="en-US" sz="2000" dirty="0" err="1"/>
              <a:t>Grancagnolo</a:t>
            </a:r>
            <a:r>
              <a:rPr lang="en-US" sz="2000" dirty="0"/>
              <a:t>, M. </a:t>
            </a:r>
            <a:r>
              <a:rPr lang="en-US" sz="2000" dirty="0" err="1"/>
              <a:t>Panareo</a:t>
            </a:r>
            <a:r>
              <a:rPr lang="en-US" sz="2000" dirty="0"/>
              <a:t>, </a:t>
            </a:r>
            <a:r>
              <a:rPr lang="en-US" sz="2000" b="1" dirty="0"/>
              <a:t>M. Primavera</a:t>
            </a:r>
            <a:r>
              <a:rPr lang="en-US" sz="2000" dirty="0"/>
              <a:t>, A. Ventura</a:t>
            </a:r>
            <a:endParaRPr lang="en-US" sz="2000" i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ED73B7-E780-C80F-0093-CB03135A5C7E}"/>
              </a:ext>
            </a:extLst>
          </p:cNvPr>
          <p:cNvGrpSpPr/>
          <p:nvPr/>
        </p:nvGrpSpPr>
        <p:grpSpPr>
          <a:xfrm>
            <a:off x="170262" y="1722385"/>
            <a:ext cx="5591762" cy="2504077"/>
            <a:chOff x="222764" y="1334173"/>
            <a:chExt cx="5897411" cy="2752492"/>
          </a:xfrm>
        </p:grpSpPr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55149D98-58BF-6347-CE36-8EEA545D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6" y="1730254"/>
              <a:ext cx="2097566" cy="2143528"/>
            </a:xfrm>
            <a:prstGeom prst="rect">
              <a:avLst/>
            </a:prstGeom>
          </p:spPr>
        </p:pic>
        <p:pic>
          <p:nvPicPr>
            <p:cNvPr id="48" name="Picture 4">
              <a:extLst>
                <a:ext uri="{FF2B5EF4-FFF2-40B4-BE49-F238E27FC236}">
                  <a16:creationId xmlns:a16="http://schemas.microsoft.com/office/drawing/2014/main" id="{E56EC740-2D5A-A63A-D6C4-7E2071AD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1210" y="2391222"/>
              <a:ext cx="3231887" cy="1482560"/>
            </a:xfrm>
            <a:prstGeom prst="rect">
              <a:avLst/>
            </a:prstGeom>
          </p:spPr>
        </p:pic>
        <p:sp>
          <p:nvSpPr>
            <p:cNvPr id="49" name="CasellaDiTesto 12">
              <a:extLst>
                <a:ext uri="{FF2B5EF4-FFF2-40B4-BE49-F238E27FC236}">
                  <a16:creationId xmlns:a16="http://schemas.microsoft.com/office/drawing/2014/main" id="{BC882B9D-4897-59FC-EA63-B77B0B47D4ED}"/>
                </a:ext>
              </a:extLst>
            </p:cNvPr>
            <p:cNvSpPr txBox="1"/>
            <p:nvPr/>
          </p:nvSpPr>
          <p:spPr>
            <a:xfrm>
              <a:off x="2480117" y="1727804"/>
              <a:ext cx="36400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dirty="0"/>
                <a:t>some </a:t>
              </a:r>
              <a:r>
                <a:rPr lang="it-IT" dirty="0" err="1"/>
                <a:t>synchronization</a:t>
              </a:r>
              <a:r>
                <a:rPr lang="it-IT" dirty="0"/>
                <a:t> </a:t>
              </a:r>
              <a:r>
                <a:rPr lang="it-IT" dirty="0" err="1"/>
                <a:t>issues</a:t>
              </a:r>
              <a:r>
                <a:rPr lang="it-IT" dirty="0"/>
                <a:t> </a:t>
              </a:r>
            </a:p>
            <a:p>
              <a:pPr algn="ctr"/>
              <a:r>
                <a:rPr lang="it-IT" dirty="0" err="1"/>
                <a:t>still</a:t>
              </a:r>
              <a:r>
                <a:rPr lang="it-IT" dirty="0"/>
                <a:t> to be </a:t>
              </a:r>
              <a:r>
                <a:rPr lang="it-IT" dirty="0" err="1"/>
                <a:t>solved</a:t>
              </a:r>
              <a:endParaRPr lang="it-IT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D2BB37E-57ED-3ABF-1F63-F00E968B5ADD}"/>
                </a:ext>
              </a:extLst>
            </p:cNvPr>
            <p:cNvSpPr txBox="1"/>
            <p:nvPr/>
          </p:nvSpPr>
          <p:spPr>
            <a:xfrm>
              <a:off x="424530" y="1352106"/>
              <a:ext cx="546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a</a:t>
              </a:r>
              <a:r>
                <a:rPr lang="en-IT" b="1" dirty="0">
                  <a:solidFill>
                    <a:srgbClr val="0070C0"/>
                  </a:solidFill>
                </a:rPr>
                <a:t>pproach #1: KINTEX </a:t>
              </a:r>
              <a:r>
                <a:rPr lang="en-GB" b="1" dirty="0">
                  <a:solidFill>
                    <a:srgbClr val="0070C0"/>
                  </a:solidFill>
                </a:rPr>
                <a:t>KCU105 + TEXAS ADC ADC32RF45 </a:t>
              </a:r>
              <a:endParaRPr lang="en-IT" b="1" dirty="0">
                <a:solidFill>
                  <a:srgbClr val="0070C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7000E03-6125-6C00-E667-AE1CEA3BF8B3}"/>
                </a:ext>
              </a:extLst>
            </p:cNvPr>
            <p:cNvSpPr/>
            <p:nvPr/>
          </p:nvSpPr>
          <p:spPr>
            <a:xfrm>
              <a:off x="222764" y="1334173"/>
              <a:ext cx="5873235" cy="275249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0BB1E29-DE49-A0D1-08AD-10C8A90BA461}"/>
              </a:ext>
            </a:extLst>
          </p:cNvPr>
          <p:cNvGrpSpPr/>
          <p:nvPr/>
        </p:nvGrpSpPr>
        <p:grpSpPr>
          <a:xfrm>
            <a:off x="6103034" y="1722385"/>
            <a:ext cx="5568839" cy="2504077"/>
            <a:chOff x="6195543" y="1376377"/>
            <a:chExt cx="5873235" cy="2752492"/>
          </a:xfrm>
        </p:grpSpPr>
        <p:pic>
          <p:nvPicPr>
            <p:cNvPr id="53" name="Immagine 6">
              <a:extLst>
                <a:ext uri="{FF2B5EF4-FFF2-40B4-BE49-F238E27FC236}">
                  <a16:creationId xmlns:a16="http://schemas.microsoft.com/office/drawing/2014/main" id="{932B4C24-44AD-A80A-B612-942E40BE6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929"/>
            <a:stretch/>
          </p:blipFill>
          <p:spPr>
            <a:xfrm>
              <a:off x="6204604" y="1772458"/>
              <a:ext cx="4076303" cy="235641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0B58D56-5E44-AB53-55E7-22D3C36303F3}"/>
                </a:ext>
              </a:extLst>
            </p:cNvPr>
            <p:cNvSpPr txBox="1"/>
            <p:nvPr/>
          </p:nvSpPr>
          <p:spPr>
            <a:xfrm>
              <a:off x="6496598" y="1376377"/>
              <a:ext cx="5271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a</a:t>
              </a:r>
              <a:r>
                <a:rPr lang="en-IT" b="1" dirty="0">
                  <a:solidFill>
                    <a:srgbClr val="0070C0"/>
                  </a:solidFill>
                </a:rPr>
                <a:t>pproach #2: CAEN VX2740 (VX2751, when available)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8325E71-0327-0976-68EA-D0885AF47D09}"/>
                </a:ext>
              </a:extLst>
            </p:cNvPr>
            <p:cNvSpPr/>
            <p:nvPr/>
          </p:nvSpPr>
          <p:spPr>
            <a:xfrm>
              <a:off x="6195543" y="1376377"/>
              <a:ext cx="5873235" cy="275249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E44508B-C471-3EEF-14F7-787C70681005}"/>
                </a:ext>
              </a:extLst>
            </p:cNvPr>
            <p:cNvSpPr txBox="1"/>
            <p:nvPr/>
          </p:nvSpPr>
          <p:spPr>
            <a:xfrm>
              <a:off x="10231498" y="2093173"/>
              <a:ext cx="181511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j</a:t>
              </a:r>
              <a:r>
                <a:rPr lang="en-IT" dirty="0"/>
                <a:t>ust received the </a:t>
              </a:r>
            </a:p>
            <a:p>
              <a:pPr algn="ctr"/>
              <a:r>
                <a:rPr lang="en-IT" dirty="0"/>
                <a:t>software license</a:t>
              </a:r>
            </a:p>
            <a:p>
              <a:pPr algn="ctr"/>
              <a:r>
                <a:rPr lang="en-GB" dirty="0"/>
                <a:t>t</a:t>
              </a:r>
              <a:r>
                <a:rPr lang="en-IT" dirty="0"/>
                <a:t>o program our </a:t>
              </a:r>
            </a:p>
            <a:p>
              <a:pPr algn="ctr"/>
              <a:r>
                <a:rPr lang="en-IT" dirty="0"/>
                <a:t>cluster finding </a:t>
              </a:r>
            </a:p>
            <a:p>
              <a:pPr algn="ctr"/>
              <a:r>
                <a:rPr lang="en-IT" dirty="0"/>
                <a:t>algorithms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C30FD4-3030-5AB4-4D08-F10F6FB07C2D}"/>
              </a:ext>
            </a:extLst>
          </p:cNvPr>
          <p:cNvGrpSpPr/>
          <p:nvPr/>
        </p:nvGrpSpPr>
        <p:grpSpPr>
          <a:xfrm>
            <a:off x="872049" y="4278601"/>
            <a:ext cx="10461970" cy="2347487"/>
            <a:chOff x="872049" y="4320805"/>
            <a:chExt cx="10461970" cy="2347487"/>
          </a:xfrm>
        </p:grpSpPr>
        <p:pic>
          <p:nvPicPr>
            <p:cNvPr id="58" name="Immagine 3">
              <a:extLst>
                <a:ext uri="{FF2B5EF4-FFF2-40B4-BE49-F238E27FC236}">
                  <a16:creationId xmlns:a16="http://schemas.microsoft.com/office/drawing/2014/main" id="{BA7B5677-920C-F8BB-7C6B-374570C0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408" y="4672980"/>
              <a:ext cx="3764346" cy="1831303"/>
            </a:xfrm>
            <a:prstGeom prst="rect">
              <a:avLst/>
            </a:prstGeom>
          </p:spPr>
        </p:pic>
        <p:sp>
          <p:nvSpPr>
            <p:cNvPr id="59" name="Titolo 1">
              <a:extLst>
                <a:ext uri="{FF2B5EF4-FFF2-40B4-BE49-F238E27FC236}">
                  <a16:creationId xmlns:a16="http://schemas.microsoft.com/office/drawing/2014/main" id="{30CB90D0-7BA2-878F-92AC-C638E18C47FC}"/>
                </a:ext>
              </a:extLst>
            </p:cNvPr>
            <p:cNvSpPr txBox="1">
              <a:spLocks/>
            </p:cNvSpPr>
            <p:nvPr/>
          </p:nvSpPr>
          <p:spPr>
            <a:xfrm>
              <a:off x="7315057" y="5022166"/>
              <a:ext cx="4018962" cy="1040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real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signals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read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out with the 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AsoC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chip, (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used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AWG with low performance: </a:t>
              </a:r>
              <a:r>
                <a:rPr lang="it-IT" sz="1800" dirty="0" err="1">
                  <a:latin typeface="+mn-lt"/>
                </a:rPr>
                <a:t>not</a:t>
              </a:r>
              <a:r>
                <a:rPr lang="it-IT" sz="1800" dirty="0">
                  <a:latin typeface="+mn-lt"/>
                </a:rPr>
                <a:t> </a:t>
              </a:r>
              <a:r>
                <a:rPr lang="it-IT" sz="1800" dirty="0" err="1">
                  <a:latin typeface="+mn-lt"/>
                </a:rPr>
                <a:t>all</a:t>
              </a:r>
              <a:r>
                <a:rPr lang="it-IT" sz="1800" dirty="0">
                  <a:latin typeface="+mn-lt"/>
                </a:rPr>
                <a:t> </a:t>
              </a:r>
              <a:r>
                <a:rPr lang="it-IT" sz="1800" dirty="0" err="1">
                  <a:latin typeface="+mn-lt"/>
                </a:rPr>
                <a:t>peaks</a:t>
              </a:r>
              <a:r>
                <a:rPr lang="it-IT" sz="1800" dirty="0">
                  <a:latin typeface="+mn-lt"/>
                </a:rPr>
                <a:t> </a:t>
              </a:r>
              <a:r>
                <a:rPr lang="it-IT" sz="1800" dirty="0" err="1">
                  <a:latin typeface="+mn-lt"/>
                </a:rPr>
                <a:t>detected</a:t>
              </a:r>
              <a:r>
                <a:rPr lang="it-IT" sz="1800" dirty="0">
                  <a:latin typeface="+mn-lt"/>
                </a:rPr>
                <a:t>)</a:t>
              </a:r>
              <a:endParaRPr lang="it-IT" altLang="it-IT" sz="1800" dirty="0">
                <a:latin typeface="+mn-lt"/>
              </a:endParaRPr>
            </a:p>
          </p:txBody>
        </p:sp>
        <p:pic>
          <p:nvPicPr>
            <p:cNvPr id="60" name="Immagine 17">
              <a:extLst>
                <a:ext uri="{FF2B5EF4-FFF2-40B4-BE49-F238E27FC236}">
                  <a16:creationId xmlns:a16="http://schemas.microsoft.com/office/drawing/2014/main" id="{F15BDC0C-6EBC-D15E-395D-0BC2E62D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441" y="4685447"/>
              <a:ext cx="2279186" cy="181883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CB1A712-352B-4C00-E570-2370337A5E87}"/>
                </a:ext>
              </a:extLst>
            </p:cNvPr>
            <p:cNvSpPr/>
            <p:nvPr/>
          </p:nvSpPr>
          <p:spPr>
            <a:xfrm>
              <a:off x="872049" y="4335292"/>
              <a:ext cx="10461970" cy="233300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02ADA6-2D85-827A-64C6-96537F1FC29E}"/>
                </a:ext>
              </a:extLst>
            </p:cNvPr>
            <p:cNvSpPr txBox="1"/>
            <p:nvPr/>
          </p:nvSpPr>
          <p:spPr>
            <a:xfrm>
              <a:off x="4243593" y="4320805"/>
              <a:ext cx="3703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a</a:t>
              </a:r>
              <a:r>
                <a:rPr lang="en-IT" b="1" dirty="0">
                  <a:solidFill>
                    <a:srgbClr val="0070C0"/>
                  </a:solidFill>
                </a:rPr>
                <a:t>pproach #3: </a:t>
              </a:r>
              <a:r>
                <a:rPr lang="it-IT" b="1" dirty="0">
                  <a:solidFill>
                    <a:srgbClr val="0070C0"/>
                  </a:solidFill>
                </a:rPr>
                <a:t>NALU Scientific ASoCv3</a:t>
              </a:r>
              <a:endParaRPr lang="en-IT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9B8F26-0F2D-5B7A-58DC-6717BF76548F}"/>
              </a:ext>
            </a:extLst>
          </p:cNvPr>
          <p:cNvSpPr txBox="1"/>
          <p:nvPr/>
        </p:nvSpPr>
        <p:spPr>
          <a:xfrm>
            <a:off x="0" y="1002898"/>
            <a:ext cx="63879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sym typeface="Wingdings"/>
              </a:rPr>
              <a:t>7.4.1  </a:t>
            </a:r>
            <a:r>
              <a:rPr lang="en-US" sz="1800" b="1" dirty="0">
                <a:solidFill>
                  <a:srgbClr val="FF0000"/>
                </a:solidFill>
              </a:rPr>
              <a:t>Cluster counting electronics for ultra-light drift chambers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C9D96F-96E0-F069-C1BA-6C28160DA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531" y="1307445"/>
            <a:ext cx="2787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Finanziamento 20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KEuro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endParaRPr kumimoji="0" lang="it-IT" altLang="it-IT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8D559F-FDCB-6EC5-C22E-4196074A3E05}"/>
              </a:ext>
            </a:extLst>
          </p:cNvPr>
          <p:cNvSpPr txBox="1"/>
          <p:nvPr/>
        </p:nvSpPr>
        <p:spPr>
          <a:xfrm>
            <a:off x="206645" y="1210360"/>
            <a:ext cx="69847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Alessadro</a:t>
            </a:r>
            <a:r>
              <a:rPr lang="it-IT" sz="1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Corvaglia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: 10% (</a:t>
            </a:r>
            <a:r>
              <a:rPr lang="it-IT" sz="1600" dirty="0" err="1">
                <a:solidFill>
                  <a:srgbClr val="333333"/>
                </a:solidFill>
                <a:latin typeface="Verdana" panose="020B0604030504040204" pitchFamily="34" charset="0"/>
              </a:rPr>
              <a:t>E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lectonic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support)</a:t>
            </a:r>
          </a:p>
          <a:p>
            <a:pPr algn="l"/>
            <a:r>
              <a:rPr lang="it-IT" sz="1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Margherita Primavera 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10% (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Coordination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318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3E1F65-4623-DAB5-0CFD-47E93410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15592" cy="1504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4B8CCF-74BD-2F0E-B5BF-2B467E6A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46" y="1574800"/>
            <a:ext cx="3441700" cy="528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02BD8-10EA-61ED-B714-4EAC0AD79A54}"/>
              </a:ext>
            </a:extLst>
          </p:cNvPr>
          <p:cNvSpPr txBox="1"/>
          <p:nvPr/>
        </p:nvSpPr>
        <p:spPr>
          <a:xfrm>
            <a:off x="3678646" y="2413924"/>
            <a:ext cx="8136194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C00000"/>
                </a:solidFill>
                <a:effectLst/>
                <a:latin typeface="SourceSansPro Regular"/>
              </a:rPr>
              <a:t>Ex </a:t>
            </a:r>
            <a:r>
              <a:rPr lang="en-GB" b="1" i="0" u="none" strike="noStrike" dirty="0" err="1">
                <a:solidFill>
                  <a:srgbClr val="C00000"/>
                </a:solidFill>
                <a:effectLst/>
                <a:latin typeface="SourceSansPro Regular"/>
              </a:rPr>
              <a:t>CremlinPlus</a:t>
            </a:r>
            <a:r>
              <a:rPr lang="en-GB" b="1" i="0" u="none" strike="noStrike" dirty="0">
                <a:solidFill>
                  <a:srgbClr val="C00000"/>
                </a:solidFill>
                <a:effectLst/>
                <a:latin typeface="SourceSansPro Regular"/>
              </a:rPr>
              <a:t>! 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SourceSansPro Regular"/>
              </a:rPr>
              <a:t>On 28 March 2023, the full reorientation of the project´s work programme and the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SourceSansPro Regular"/>
              </a:rPr>
              <a:t>recomposition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SourceSansPro Regular"/>
              </a:rPr>
              <a:t> of its consortium has taken the final step of formal approval </a:t>
            </a:r>
            <a:r>
              <a:rPr lang="en-US" sz="1800" i="1" dirty="0"/>
              <a:t>(01.02.2020-31.01.2024) </a:t>
            </a:r>
          </a:p>
          <a:p>
            <a:endParaRPr lang="en-US" i="1" dirty="0"/>
          </a:p>
          <a:p>
            <a:r>
              <a:rPr lang="en-IT" b="1" dirty="0"/>
              <a:t>Proposta sottomessa per Lecce da F. Grancagnolo</a:t>
            </a:r>
          </a:p>
          <a:p>
            <a:r>
              <a:rPr lang="en-US" sz="1800" b="1" dirty="0" err="1"/>
              <a:t>responsabile</a:t>
            </a:r>
            <a:r>
              <a:rPr lang="en-US" sz="1800" b="1" dirty="0"/>
              <a:t> locale: M. Primavera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1D4BC-0AFB-165C-43CE-BF40D24084CB}"/>
              </a:ext>
            </a:extLst>
          </p:cNvPr>
          <p:cNvSpPr txBox="1"/>
          <p:nvPr/>
        </p:nvSpPr>
        <p:spPr>
          <a:xfrm>
            <a:off x="3678646" y="4320306"/>
            <a:ext cx="7755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164194"/>
                </a:solidFill>
                <a:effectLst/>
                <a:latin typeface="SourceSansPro Regular"/>
              </a:rPr>
              <a:t>WP5 Lepton Colliders </a:t>
            </a:r>
            <a:r>
              <a:rPr lang="en-GB" b="1" i="0" u="none" strike="noStrike" dirty="0">
                <a:solidFill>
                  <a:srgbClr val="164194"/>
                </a:solidFill>
                <a:effectLst/>
                <a:latin typeface="SourceSansPro Regular"/>
                <a:sym typeface="Wingdings" pitchFamily="2" charset="2"/>
              </a:rPr>
              <a:t> 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SourceSansPro Regular"/>
              </a:rPr>
              <a:t>Task 5.5: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SansPro Regular"/>
              </a:rPr>
              <a:t> 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SourceSansPro Regular"/>
              </a:rPr>
              <a:t>Development and design of Central Tracker for a flavour factory detector (INFN) </a:t>
            </a:r>
            <a:endParaRPr lang="en-US" sz="1800" b="1" dirty="0"/>
          </a:p>
          <a:p>
            <a:pPr algn="l"/>
            <a:endParaRPr lang="en-GB" b="1" i="0" u="none" strike="noStrike" dirty="0">
              <a:solidFill>
                <a:srgbClr val="164194"/>
              </a:solidFill>
              <a:effectLst/>
              <a:latin typeface="SourceSansPro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D5DEC-49EF-97C9-D4BB-B99A4BE07861}"/>
              </a:ext>
            </a:extLst>
          </p:cNvPr>
          <p:cNvSpPr txBox="1"/>
          <p:nvPr/>
        </p:nvSpPr>
        <p:spPr>
          <a:xfrm>
            <a:off x="4788965" y="5243636"/>
            <a:ext cx="6239414" cy="132343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Lecce:</a:t>
            </a:r>
          </a:p>
          <a:p>
            <a:r>
              <a:rPr lang="en-US" sz="1600" b="1" dirty="0"/>
              <a:t>A. </a:t>
            </a:r>
            <a:r>
              <a:rPr lang="en-US" sz="1600" b="1" dirty="0" err="1"/>
              <a:t>Corvaglia</a:t>
            </a:r>
            <a:r>
              <a:rPr lang="en-US" sz="1600" dirty="0"/>
              <a:t>, E. Gorini, F. </a:t>
            </a:r>
            <a:r>
              <a:rPr lang="en-US" sz="1600" dirty="0" err="1"/>
              <a:t>Grancagnolo</a:t>
            </a:r>
            <a:r>
              <a:rPr lang="en-US" sz="1600" dirty="0"/>
              <a:t>, </a:t>
            </a:r>
            <a:r>
              <a:rPr lang="en-US" sz="1600" b="1" dirty="0"/>
              <a:t>A. </a:t>
            </a:r>
            <a:r>
              <a:rPr lang="en-US" sz="1600" b="1" dirty="0" err="1"/>
              <a:t>Miccoli</a:t>
            </a:r>
            <a:r>
              <a:rPr lang="en-US" sz="1600" dirty="0"/>
              <a:t>, M. </a:t>
            </a:r>
            <a:r>
              <a:rPr lang="en-US" sz="1600" dirty="0" err="1"/>
              <a:t>Panareo</a:t>
            </a:r>
            <a:r>
              <a:rPr lang="en-US" sz="1600" dirty="0"/>
              <a:t>, </a:t>
            </a:r>
            <a:r>
              <a:rPr lang="en-US" sz="1600" b="1" dirty="0"/>
              <a:t>M. Primavera</a:t>
            </a:r>
            <a:r>
              <a:rPr lang="en-US" sz="1600" dirty="0"/>
              <a:t>, A. Ventura</a:t>
            </a:r>
          </a:p>
          <a:p>
            <a:endParaRPr lang="en-US" sz="1600" dirty="0"/>
          </a:p>
          <a:p>
            <a:r>
              <a:rPr lang="en-US" sz="1600" dirty="0" err="1"/>
              <a:t>Missioni</a:t>
            </a:r>
            <a:r>
              <a:rPr lang="en-US" sz="1600" dirty="0"/>
              <a:t>: 17 </a:t>
            </a:r>
            <a:r>
              <a:rPr lang="en-US" sz="1600" dirty="0" err="1"/>
              <a:t>Keuro</a:t>
            </a:r>
            <a:r>
              <a:rPr lang="en-US" sz="1600" dirty="0"/>
              <a:t>, </a:t>
            </a:r>
            <a:r>
              <a:rPr lang="en-US" sz="1600" dirty="0" err="1"/>
              <a:t>Consumi</a:t>
            </a:r>
            <a:r>
              <a:rPr lang="en-US" sz="1600" dirty="0"/>
              <a:t>: 109 </a:t>
            </a:r>
            <a:r>
              <a:rPr lang="en-US" sz="1600" dirty="0" err="1"/>
              <a:t>Keuro</a:t>
            </a:r>
            <a:r>
              <a:rPr lang="en-US" sz="1600" dirty="0"/>
              <a:t>, </a:t>
            </a:r>
            <a:r>
              <a:rPr lang="en-US" sz="1600" dirty="0" err="1"/>
              <a:t>Contratti</a:t>
            </a:r>
            <a:r>
              <a:rPr lang="en-US" sz="1600" dirty="0"/>
              <a:t>: 96 </a:t>
            </a:r>
            <a:r>
              <a:rPr lang="en-US" sz="1600" dirty="0" err="1"/>
              <a:t>Keuro</a:t>
            </a:r>
            <a:endParaRPr lang="en-US" sz="1600" dirty="0"/>
          </a:p>
        </p:txBody>
      </p:sp>
      <p:pic>
        <p:nvPicPr>
          <p:cNvPr id="10" name="Grafik 2">
            <a:extLst>
              <a:ext uri="{FF2B5EF4-FFF2-40B4-BE49-F238E27FC236}">
                <a16:creationId xmlns:a16="http://schemas.microsoft.com/office/drawing/2014/main" id="{D9AB5004-6CC8-0A9B-1622-84DB4237E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55604" y="86618"/>
            <a:ext cx="610965" cy="4077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B0E90D-B00D-952B-F1BC-1587AAEC59A3}"/>
              </a:ext>
            </a:extLst>
          </p:cNvPr>
          <p:cNvSpPr/>
          <p:nvPr/>
        </p:nvSpPr>
        <p:spPr>
          <a:xfrm>
            <a:off x="4243698" y="863688"/>
            <a:ext cx="6118304" cy="1200329"/>
          </a:xfrm>
          <a:prstGeom prst="rect">
            <a:avLst/>
          </a:prstGeom>
          <a:ln w="38100" cmpd="sng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i="1" dirty="0"/>
              <a:t>Funded under Horizon 2020 </a:t>
            </a:r>
          </a:p>
          <a:p>
            <a:pPr marL="342900" indent="-342900">
              <a:buFont typeface="Arial"/>
              <a:buChar char="•"/>
            </a:pPr>
            <a:r>
              <a:rPr lang="en-US" sz="1800" i="1" dirty="0"/>
              <a:t>4 years (01.02.2020-31.01.2024) </a:t>
            </a:r>
          </a:p>
          <a:p>
            <a:pPr marL="342900" indent="-342900">
              <a:buFont typeface="Arial"/>
              <a:buChar char="•"/>
            </a:pPr>
            <a:r>
              <a:rPr lang="en-US" sz="1800" i="1" dirty="0"/>
              <a:t>coordination: DESY </a:t>
            </a:r>
          </a:p>
          <a:p>
            <a:pPr marL="342900" indent="-342900">
              <a:buFont typeface="Arial"/>
              <a:buChar char="•"/>
            </a:pPr>
            <a:r>
              <a:rPr lang="en-US" sz="1800" i="1" dirty="0"/>
              <a:t>Budget: 25 million EUR </a:t>
            </a:r>
          </a:p>
        </p:txBody>
      </p:sp>
    </p:spTree>
    <p:extLst>
      <p:ext uri="{BB962C8B-B14F-4D97-AF65-F5344CB8AC3E}">
        <p14:creationId xmlns:p14="http://schemas.microsoft.com/office/powerpoint/2010/main" val="386874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F0FE9C50-B9E1-ABE3-2B5D-9CFFF9057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35" y="1704346"/>
            <a:ext cx="4093223" cy="16443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019D23-DD72-AA90-52C6-BEE7CF670819}"/>
              </a:ext>
            </a:extLst>
          </p:cNvPr>
          <p:cNvSpPr txBox="1">
            <a:spLocks/>
          </p:cNvSpPr>
          <p:nvPr/>
        </p:nvSpPr>
        <p:spPr>
          <a:xfrm>
            <a:off x="110315" y="79204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S</a:t>
            </a:r>
            <a:r>
              <a:rPr lang="en-IT" sz="2400" b="1" dirty="0"/>
              <a:t>ubtask 5.5.1 - Mechanical design of the IDEA drift chamber (sinergia con  FCC)</a:t>
            </a: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13D022E0-A313-E1E2-D868-D16394D2A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90" y="186759"/>
            <a:ext cx="2277268" cy="845627"/>
          </a:xfrm>
          <a:prstGeom prst="rect">
            <a:avLst/>
          </a:prstGeom>
        </p:spPr>
      </p:pic>
      <p:pic>
        <p:nvPicPr>
          <p:cNvPr id="7" name="Picture 6" descr="A close-up of a solar panel&#10;&#10;Description automatically generated with low confidence">
            <a:extLst>
              <a:ext uri="{FF2B5EF4-FFF2-40B4-BE49-F238E27FC236}">
                <a16:creationId xmlns:a16="http://schemas.microsoft.com/office/drawing/2014/main" id="{B35833B0-024C-34E2-8BDE-EC367F227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" y="1704346"/>
            <a:ext cx="3552203" cy="164433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CA016E-E04A-2313-10C8-43CBAB8CC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58" y="1704346"/>
            <a:ext cx="4150335" cy="1644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1BD9F-6CC3-F402-B1EC-7794F409F1E0}"/>
              </a:ext>
            </a:extLst>
          </p:cNvPr>
          <p:cNvSpPr txBox="1"/>
          <p:nvPr/>
        </p:nvSpPr>
        <p:spPr>
          <a:xfrm>
            <a:off x="148183" y="1396569"/>
            <a:ext cx="3476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70C0"/>
                </a:solidFill>
              </a:rPr>
              <a:t>Boundary conditions of the end-plate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BFC4E-ABD8-4EFC-A61D-56F89768AC29}"/>
              </a:ext>
            </a:extLst>
          </p:cNvPr>
          <p:cNvSpPr txBox="1"/>
          <p:nvPr/>
        </p:nvSpPr>
        <p:spPr>
          <a:xfrm>
            <a:off x="3710725" y="1396569"/>
            <a:ext cx="4177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70C0"/>
                </a:solidFill>
              </a:rPr>
              <a:t>Pre-stressing of stays to compensate DC wires tension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15307-0D1D-EEEC-1E8E-FDAB6E8CC1C9}"/>
              </a:ext>
            </a:extLst>
          </p:cNvPr>
          <p:cNvSpPr txBox="1"/>
          <p:nvPr/>
        </p:nvSpPr>
        <p:spPr>
          <a:xfrm>
            <a:off x="7973843" y="1396568"/>
            <a:ext cx="4025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70C0"/>
                </a:solidFill>
              </a:rPr>
              <a:t>Stays and spoke deformation (to be fully optimized)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B83BF-CC38-9B60-13F2-4FBD23FB49AE}"/>
              </a:ext>
            </a:extLst>
          </p:cNvPr>
          <p:cNvSpPr txBox="1"/>
          <p:nvPr/>
        </p:nvSpPr>
        <p:spPr>
          <a:xfrm>
            <a:off x="103236" y="3504702"/>
            <a:ext cx="6946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</a:t>
            </a:r>
            <a:r>
              <a:rPr lang="en-IT" sz="2000" dirty="0"/>
              <a:t>onceptual design of the IDEA drift chamber completed.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Preliminary Finite Element Analysis with homogeneous materials in conclusive phases.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Transition to composite materials undergoing.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000" dirty="0"/>
              <a:t>Goal is to complete the full design by fall 2023 and to start construction of </a:t>
            </a:r>
          </a:p>
          <a:p>
            <a:pPr lvl="1"/>
            <a:r>
              <a:rPr lang="en-IT" sz="2000" dirty="0"/>
              <a:t>a full-length, 1/12 wedge, prototype before the end of 2023.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F8177-A7BC-03EB-5EAD-6A853D8C3765}"/>
              </a:ext>
            </a:extLst>
          </p:cNvPr>
          <p:cNvSpPr txBox="1">
            <a:spLocks/>
          </p:cNvSpPr>
          <p:nvPr/>
        </p:nvSpPr>
        <p:spPr>
          <a:xfrm>
            <a:off x="0" y="6221476"/>
            <a:ext cx="12186274" cy="7125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S</a:t>
            </a:r>
            <a:r>
              <a:rPr lang="en-IT" sz="2400" b="1" dirty="0"/>
              <a:t>ubtask 5.5.2 - </a:t>
            </a:r>
            <a:r>
              <a:rPr lang="en-GB" sz="2400" b="1" dirty="0"/>
              <a:t>FPGA-based fast digitizer for the cluster counting regime (</a:t>
            </a:r>
            <a:r>
              <a:rPr lang="en-GB" sz="2400" b="1" dirty="0" err="1"/>
              <a:t>piena</a:t>
            </a:r>
            <a:r>
              <a:rPr lang="en-GB" sz="2400" b="1" dirty="0"/>
              <a:t> </a:t>
            </a:r>
            <a:r>
              <a:rPr lang="en-GB" sz="2400" b="1" dirty="0" err="1"/>
              <a:t>sinergia</a:t>
            </a:r>
            <a:r>
              <a:rPr lang="en-GB" sz="2400" b="1" dirty="0"/>
              <a:t> con  </a:t>
            </a:r>
            <a:r>
              <a:rPr lang="en-GB" sz="2400" b="1" dirty="0" err="1"/>
              <a:t>AIDAInnova</a:t>
            </a:r>
            <a:r>
              <a:rPr lang="en-GB" sz="2400" b="1" dirty="0"/>
              <a:t> Task 7.4.1)</a:t>
            </a:r>
            <a:endParaRPr lang="en-IT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82E79-1FB2-B85D-8383-6A4D3F4BA06A}"/>
              </a:ext>
            </a:extLst>
          </p:cNvPr>
          <p:cNvSpPr txBox="1"/>
          <p:nvPr/>
        </p:nvSpPr>
        <p:spPr>
          <a:xfrm>
            <a:off x="1578094" y="84306"/>
            <a:ext cx="9041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i="0" dirty="0" err="1">
                <a:solidFill>
                  <a:srgbClr val="0070C0"/>
                </a:solidFill>
                <a:effectLst/>
              </a:rPr>
              <a:t>Attivita</a:t>
            </a:r>
            <a:r>
              <a:rPr lang="en-GB" sz="2400" b="1" i="0" dirty="0">
                <a:solidFill>
                  <a:srgbClr val="0070C0"/>
                </a:solidFill>
                <a:effectLst/>
              </a:rPr>
              <a:t>’ </a:t>
            </a:r>
            <a:r>
              <a:rPr lang="en-GB" sz="2400" b="1" i="0" dirty="0" err="1">
                <a:solidFill>
                  <a:srgbClr val="0070C0"/>
                </a:solidFill>
                <a:effectLst/>
              </a:rPr>
              <a:t>Luglio</a:t>
            </a:r>
            <a:r>
              <a:rPr lang="en-GB" sz="2400" b="1" i="0" dirty="0">
                <a:solidFill>
                  <a:srgbClr val="0070C0"/>
                </a:solidFill>
                <a:effectLst/>
              </a:rPr>
              <a:t> 2022-Luglio 2023 (</a:t>
            </a:r>
            <a:r>
              <a:rPr lang="en-GB" sz="2400" b="1" i="0" dirty="0" err="1">
                <a:solidFill>
                  <a:srgbClr val="0070C0"/>
                </a:solidFill>
                <a:effectLst/>
              </a:rPr>
              <a:t>SubTasks</a:t>
            </a:r>
            <a:r>
              <a:rPr lang="en-GB" sz="2400" b="1" i="0" dirty="0">
                <a:solidFill>
                  <a:srgbClr val="0070C0"/>
                </a:solidFill>
                <a:effectLst/>
              </a:rPr>
              <a:t> 5.5.1, 5.5.2, 5.5.3)</a:t>
            </a:r>
          </a:p>
          <a:p>
            <a:pPr algn="l"/>
            <a:endParaRPr lang="en-GB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B234CA-03C5-EFF6-60BC-ABBC179194DF}"/>
              </a:ext>
            </a:extLst>
          </p:cNvPr>
          <p:cNvSpPr txBox="1"/>
          <p:nvPr/>
        </p:nvSpPr>
        <p:spPr>
          <a:xfrm>
            <a:off x="6993315" y="3898984"/>
            <a:ext cx="49895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 err="1">
                <a:solidFill>
                  <a:srgbClr val="C00000"/>
                </a:solidFill>
                <a:effectLst/>
              </a:rPr>
              <a:t>Collaborazione</a:t>
            </a:r>
            <a:r>
              <a:rPr lang="en-GB" i="0" dirty="0">
                <a:solidFill>
                  <a:srgbClr val="C00000"/>
                </a:solidFill>
                <a:effectLst/>
              </a:rPr>
              <a:t> con </a:t>
            </a:r>
            <a:r>
              <a:rPr lang="en-GB" i="0" dirty="0" err="1">
                <a:solidFill>
                  <a:srgbClr val="C00000"/>
                </a:solidFill>
                <a:effectLst/>
              </a:rPr>
              <a:t>EnginSoft</a:t>
            </a:r>
            <a:r>
              <a:rPr lang="en-GB" i="0" dirty="0">
                <a:solidFill>
                  <a:srgbClr val="C00000"/>
                </a:solidFill>
                <a:effectLst/>
              </a:rPr>
              <a:t> per:</a:t>
            </a:r>
          </a:p>
          <a:p>
            <a:pPr marL="342900" indent="-342900">
              <a:buAutoNum type="alphaLcParenR"/>
            </a:pPr>
            <a:r>
              <a:rPr lang="en-GB" dirty="0" err="1">
                <a:solidFill>
                  <a:srgbClr val="212121"/>
                </a:solidFill>
                <a:effectLst/>
              </a:rPr>
              <a:t>modellazione</a:t>
            </a:r>
            <a:r>
              <a:rPr lang="en-GB" dirty="0">
                <a:solidFill>
                  <a:srgbClr val="212121"/>
                </a:solidFill>
                <a:effectLst/>
              </a:rPr>
              <a:t> </a:t>
            </a:r>
            <a:r>
              <a:rPr lang="en-GB" dirty="0" err="1">
                <a:solidFill>
                  <a:srgbClr val="212121"/>
                </a:solidFill>
                <a:effectLst/>
              </a:rPr>
              <a:t>geometrica</a:t>
            </a:r>
            <a:r>
              <a:rPr lang="en-GB" dirty="0">
                <a:solidFill>
                  <a:srgbClr val="212121"/>
                </a:solidFill>
                <a:effectLst/>
              </a:rPr>
              <a:t> 3D e </a:t>
            </a:r>
            <a:r>
              <a:rPr lang="en-GB" dirty="0" err="1">
                <a:solidFill>
                  <a:srgbClr val="212121"/>
                </a:solidFill>
                <a:effectLst/>
              </a:rPr>
              <a:t>definizione</a:t>
            </a:r>
            <a:r>
              <a:rPr lang="en-GB" dirty="0">
                <a:solidFill>
                  <a:srgbClr val="212121"/>
                </a:solidFill>
                <a:effectLst/>
              </a:rPr>
              <a:t> </a:t>
            </a:r>
            <a:r>
              <a:rPr lang="en-GB" dirty="0" err="1">
                <a:solidFill>
                  <a:srgbClr val="212121"/>
                </a:solidFill>
                <a:effectLst/>
              </a:rPr>
              <a:t>completa</a:t>
            </a:r>
            <a:r>
              <a:rPr lang="en-GB" dirty="0">
                <a:solidFill>
                  <a:srgbClr val="212121"/>
                </a:solidFill>
                <a:effectLst/>
              </a:rPr>
              <a:t> </a:t>
            </a:r>
            <a:r>
              <a:rPr lang="en-GB" dirty="0" err="1">
                <a:solidFill>
                  <a:srgbClr val="212121"/>
                </a:solidFill>
                <a:effectLst/>
              </a:rPr>
              <a:t>delle</a:t>
            </a:r>
            <a:r>
              <a:rPr lang="en-GB" dirty="0">
                <a:solidFill>
                  <a:srgbClr val="212121"/>
                </a:solidFill>
                <a:effectLst/>
              </a:rPr>
              <a:t> </a:t>
            </a:r>
            <a:r>
              <a:rPr lang="en-GB" dirty="0" err="1">
                <a:solidFill>
                  <a:srgbClr val="212121"/>
                </a:solidFill>
                <a:effectLst/>
              </a:rPr>
              <a:t>condizioni</a:t>
            </a:r>
            <a:r>
              <a:rPr lang="en-GB" dirty="0">
                <a:solidFill>
                  <a:srgbClr val="212121"/>
                </a:solidFill>
                <a:effectLst/>
              </a:rPr>
              <a:t> operative di </a:t>
            </a:r>
            <a:r>
              <a:rPr lang="en-GB" dirty="0" err="1">
                <a:solidFill>
                  <a:srgbClr val="212121"/>
                </a:solidFill>
                <a:effectLst/>
              </a:rPr>
              <a:t>esercizio</a:t>
            </a:r>
            <a:r>
              <a:rPr lang="en-GB" dirty="0">
                <a:solidFill>
                  <a:srgbClr val="212121"/>
                </a:solidFill>
                <a:effectLst/>
              </a:rPr>
              <a:t> </a:t>
            </a:r>
          </a:p>
          <a:p>
            <a:r>
              <a:rPr lang="en-GB" i="0" dirty="0">
                <a:solidFill>
                  <a:srgbClr val="333333"/>
                </a:solidFill>
                <a:effectLst/>
              </a:rPr>
              <a:t>b) </a:t>
            </a:r>
            <a:r>
              <a:rPr lang="en-GB" i="0" dirty="0" err="1">
                <a:solidFill>
                  <a:srgbClr val="333333"/>
                </a:solidFill>
                <a:effectLst/>
              </a:rPr>
              <a:t>Simulazione</a:t>
            </a:r>
            <a:r>
              <a:rPr lang="en-GB" i="0" dirty="0">
                <a:solidFill>
                  <a:srgbClr val="333333"/>
                </a:solidFill>
                <a:effectLst/>
              </a:rPr>
              <a:t> e </a:t>
            </a:r>
            <a:r>
              <a:rPr lang="en-GB" dirty="0">
                <a:solidFill>
                  <a:srgbClr val="212121"/>
                </a:solidFill>
                <a:effectLst/>
              </a:rPr>
              <a:t>ed </a:t>
            </a:r>
            <a:r>
              <a:rPr lang="en-GB" dirty="0" err="1">
                <a:solidFill>
                  <a:srgbClr val="212121"/>
                </a:solidFill>
                <a:effectLst/>
              </a:rPr>
              <a:t>ottimizzazione</a:t>
            </a:r>
            <a:r>
              <a:rPr lang="en-GB" dirty="0">
                <a:solidFill>
                  <a:srgbClr val="212121"/>
                </a:solidFill>
                <a:effectLst/>
              </a:rPr>
              <a:t> </a:t>
            </a:r>
            <a:r>
              <a:rPr lang="en-GB" dirty="0" err="1">
                <a:solidFill>
                  <a:srgbClr val="212121"/>
                </a:solidFill>
                <a:effectLst/>
              </a:rPr>
              <a:t>multiobiettivo</a:t>
            </a:r>
            <a:r>
              <a:rPr lang="en-GB" dirty="0">
                <a:solidFill>
                  <a:srgbClr val="212121"/>
                </a:solidFill>
                <a:effectLst/>
              </a:rPr>
              <a:t> – Ansys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212121"/>
              </a:solidFill>
            </a:endParaRPr>
          </a:p>
          <a:p>
            <a:pPr algn="l"/>
            <a:endParaRPr lang="en-GB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093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EBC1-C643-73BD-49DC-FD6392381B1F}"/>
              </a:ext>
            </a:extLst>
          </p:cNvPr>
          <p:cNvSpPr txBox="1">
            <a:spLocks/>
          </p:cNvSpPr>
          <p:nvPr/>
        </p:nvSpPr>
        <p:spPr>
          <a:xfrm>
            <a:off x="228345" y="37838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S</a:t>
            </a:r>
            <a:r>
              <a:rPr lang="en-IT" sz="2800" b="1" dirty="0"/>
              <a:t>ubtask 5.5.3 - </a:t>
            </a:r>
            <a:r>
              <a:rPr lang="en-GB" sz="2800" b="1" dirty="0"/>
              <a:t>Analysis of beam tests data for cluster counting</a:t>
            </a:r>
          </a:p>
          <a:p>
            <a:r>
              <a:rPr lang="en-IT" sz="2800" b="1" dirty="0"/>
              <a:t>(sinergia con  FCC)</a:t>
            </a: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8ECF61CB-456C-3C3D-0A11-977A4422B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15" y="186759"/>
            <a:ext cx="2277268" cy="845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059AB0-3047-040E-27FD-90E50F49B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45" y="1672200"/>
            <a:ext cx="3776529" cy="2520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E38C8-E0D7-27FA-AB7A-BFAE8559EC3A}"/>
              </a:ext>
            </a:extLst>
          </p:cNvPr>
          <p:cNvSpPr txBox="1"/>
          <p:nvPr/>
        </p:nvSpPr>
        <p:spPr>
          <a:xfrm>
            <a:off x="677497" y="1302868"/>
            <a:ext cx="28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Beam</a:t>
            </a:r>
            <a:r>
              <a:rPr lang="it-IT" b="1" dirty="0">
                <a:solidFill>
                  <a:srgbClr val="0070C0"/>
                </a:solidFill>
              </a:rPr>
              <a:t> test setup </a:t>
            </a:r>
            <a:r>
              <a:rPr lang="it-IT" b="1" dirty="0" err="1">
                <a:solidFill>
                  <a:srgbClr val="0070C0"/>
                </a:solidFill>
              </a:rPr>
              <a:t>at</a:t>
            </a:r>
            <a:r>
              <a:rPr lang="it-IT" b="1" dirty="0">
                <a:solidFill>
                  <a:srgbClr val="0070C0"/>
                </a:solidFill>
              </a:rPr>
              <a:t> CERN-H8</a:t>
            </a:r>
            <a:endParaRPr lang="en-IT" b="1" dirty="0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44903E-BDF6-5C9D-B7B7-4FEB5855923A}"/>
              </a:ext>
            </a:extLst>
          </p:cNvPr>
          <p:cNvGrpSpPr/>
          <p:nvPr/>
        </p:nvGrpSpPr>
        <p:grpSpPr>
          <a:xfrm>
            <a:off x="4193567" y="1442131"/>
            <a:ext cx="7577714" cy="2820380"/>
            <a:chOff x="4193567" y="1442131"/>
            <a:chExt cx="7577714" cy="28203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64EBAB-0A4D-9943-A322-0AC7B578191C}"/>
                </a:ext>
              </a:extLst>
            </p:cNvPr>
            <p:cNvGrpSpPr/>
            <p:nvPr/>
          </p:nvGrpSpPr>
          <p:grpSpPr>
            <a:xfrm>
              <a:off x="4193567" y="1442131"/>
              <a:ext cx="7577714" cy="2820380"/>
              <a:chOff x="405974" y="2979275"/>
              <a:chExt cx="8899804" cy="331245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8B9E067-A4A0-4D8F-3594-1CB898D390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2000"/>
              <a:stretch/>
            </p:blipFill>
            <p:spPr>
              <a:xfrm>
                <a:off x="405974" y="2979275"/>
                <a:ext cx="4557292" cy="329184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C1225FE-AABE-33D5-7D10-531661939F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90" t="50000"/>
              <a:stretch/>
            </p:blipFill>
            <p:spPr>
              <a:xfrm>
                <a:off x="4869212" y="2997763"/>
                <a:ext cx="4436566" cy="32939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3BDC5E-CC52-FA58-D33B-6A4E25250F47}"/>
                </a:ext>
              </a:extLst>
            </p:cNvPr>
            <p:cNvSpPr txBox="1"/>
            <p:nvPr/>
          </p:nvSpPr>
          <p:spPr>
            <a:xfrm>
              <a:off x="6273288" y="298938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b="1" dirty="0">
                  <a:solidFill>
                    <a:srgbClr val="0070C0"/>
                  </a:solidFill>
                </a:rPr>
                <a:t>0.8 cm drift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0E9F51-DA8C-238E-B249-F41B72EB0303}"/>
                </a:ext>
              </a:extLst>
            </p:cNvPr>
            <p:cNvSpPr txBox="1"/>
            <p:nvPr/>
          </p:nvSpPr>
          <p:spPr>
            <a:xfrm>
              <a:off x="10073500" y="298938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b="1" dirty="0">
                  <a:solidFill>
                    <a:srgbClr val="0070C0"/>
                  </a:solidFill>
                </a:rPr>
                <a:t>1.8 cm drift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5C280D-3FC8-5269-9958-7CF0F8AA3DAC}"/>
              </a:ext>
            </a:extLst>
          </p:cNvPr>
          <p:cNvGrpSpPr/>
          <p:nvPr/>
        </p:nvGrpSpPr>
        <p:grpSpPr>
          <a:xfrm>
            <a:off x="4726741" y="4293769"/>
            <a:ext cx="2391507" cy="2424191"/>
            <a:chOff x="4860387" y="4293769"/>
            <a:chExt cx="2391507" cy="242419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DAE062-09BC-5211-D803-2CFB7503260F}"/>
                </a:ext>
              </a:extLst>
            </p:cNvPr>
            <p:cNvGrpSpPr/>
            <p:nvPr/>
          </p:nvGrpSpPr>
          <p:grpSpPr>
            <a:xfrm>
              <a:off x="4860387" y="4689090"/>
              <a:ext cx="2391507" cy="2028870"/>
              <a:chOff x="4688845" y="4318474"/>
              <a:chExt cx="2889738" cy="245036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9BE424-57FF-7F47-D819-01D3DA2F8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8845" y="4318474"/>
                <a:ext cx="2889738" cy="245036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DDEA24-DB32-9115-0AA3-5DD87D691730}"/>
                  </a:ext>
                </a:extLst>
              </p:cNvPr>
              <p:cNvSpPr txBox="1"/>
              <p:nvPr/>
            </p:nvSpPr>
            <p:spPr>
              <a:xfrm>
                <a:off x="6025956" y="5533298"/>
                <a:ext cx="1164278" cy="277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T" sz="1000" b="1" dirty="0">
                    <a:solidFill>
                      <a:srgbClr val="0070C0"/>
                    </a:solidFill>
                  </a:rPr>
                  <a:t>0.8 cm drift, 45°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CC2F58-9C3F-E21D-078B-FF6FC43808DB}"/>
                </a:ext>
              </a:extLst>
            </p:cNvPr>
            <p:cNvSpPr txBox="1"/>
            <p:nvPr/>
          </p:nvSpPr>
          <p:spPr>
            <a:xfrm>
              <a:off x="4954300" y="4293769"/>
              <a:ext cx="224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b="1" dirty="0">
                  <a:solidFill>
                    <a:srgbClr val="0070C0"/>
                  </a:solidFill>
                </a:rPr>
                <a:t>Poisson distributions!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2EABE3E-6C69-5DCC-0717-B40F3E740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330" y="4477343"/>
            <a:ext cx="2179363" cy="2240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F74DD9-7F13-F3EA-BCAC-783CD4DB6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794" y="4477342"/>
            <a:ext cx="2381692" cy="22406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6F23B5-F6BF-6460-2AB3-C70EDC8A3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45" y="4288669"/>
            <a:ext cx="4437185" cy="25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7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18A58E-9097-50F8-F3E7-AEE4D0EEBB05}"/>
              </a:ext>
            </a:extLst>
          </p:cNvPr>
          <p:cNvSpPr txBox="1"/>
          <p:nvPr/>
        </p:nvSpPr>
        <p:spPr>
          <a:xfrm>
            <a:off x="0" y="510319"/>
            <a:ext cx="609845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C00000"/>
                </a:solidFill>
                <a:ea typeface="+mj-ea"/>
                <a:cs typeface="+mj-cs"/>
              </a:rPr>
              <a:t>Organizzazione</a:t>
            </a:r>
            <a:r>
              <a:rPr lang="en-US" sz="28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+mj-ea"/>
                <a:cs typeface="+mj-cs"/>
              </a:rPr>
              <a:t>scuola</a:t>
            </a:r>
            <a:r>
              <a:rPr lang="en-US" sz="28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a typeface="+mj-ea"/>
                <a:cs typeface="+mj-cs"/>
              </a:rPr>
              <a:t>Eurizon</a:t>
            </a:r>
            <a:r>
              <a:rPr lang="en-US" sz="28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+mj-ea"/>
                <a:cs typeface="+mj-cs"/>
              </a:rPr>
              <a:t>su</a:t>
            </a:r>
            <a:r>
              <a:rPr lang="en-US" sz="2800" b="1" dirty="0">
                <a:solidFill>
                  <a:srgbClr val="C00000"/>
                </a:solidFill>
                <a:ea typeface="+mj-ea"/>
                <a:cs typeface="+mj-cs"/>
              </a:rPr>
              <a:t> Particle Detectors 16-28 </a:t>
            </a:r>
            <a:r>
              <a:rPr lang="en-US" sz="2800" b="1" dirty="0" err="1">
                <a:solidFill>
                  <a:srgbClr val="C00000"/>
                </a:solidFill>
                <a:ea typeface="+mj-ea"/>
                <a:cs typeface="+mj-cs"/>
              </a:rPr>
              <a:t>luglio</a:t>
            </a:r>
            <a:r>
              <a:rPr lang="en-US" sz="2800" b="1" dirty="0">
                <a:solidFill>
                  <a:srgbClr val="C00000"/>
                </a:solidFill>
                <a:ea typeface="+mj-ea"/>
                <a:cs typeface="+mj-cs"/>
              </a:rPr>
              <a:t> 2023 a Wuppertal</a:t>
            </a:r>
            <a:r>
              <a:rPr lang="en-US" sz="2800" b="1" dirty="0">
                <a:ea typeface="+mj-ea"/>
                <a:cs typeface="+mj-cs"/>
              </a:rPr>
              <a:t> </a:t>
            </a:r>
          </a:p>
          <a:p>
            <a:pPr lvl="1"/>
            <a:r>
              <a:rPr lang="en-US" sz="2800" dirty="0">
                <a:ea typeface="+mj-ea"/>
                <a:cs typeface="+mj-cs"/>
                <a:sym typeface="Wingdings" pitchFamily="2" charset="2"/>
              </a:rPr>
              <a:t> ~ 70 </a:t>
            </a:r>
            <a:r>
              <a:rPr lang="en-US" sz="2800" dirty="0" err="1">
                <a:ea typeface="+mj-ea"/>
                <a:cs typeface="+mj-cs"/>
                <a:sym typeface="Wingdings" pitchFamily="2" charset="2"/>
              </a:rPr>
              <a:t>studenti</a:t>
            </a:r>
            <a:r>
              <a:rPr lang="en-US" sz="2800" dirty="0"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800" dirty="0" err="1">
                <a:ea typeface="+mj-ea"/>
                <a:cs typeface="+mj-cs"/>
                <a:sym typeface="Wingdings" pitchFamily="2" charset="2"/>
              </a:rPr>
              <a:t>selezionati</a:t>
            </a:r>
            <a:r>
              <a:rPr lang="en-US" sz="2800" dirty="0"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800" dirty="0" err="1">
                <a:ea typeface="+mj-ea"/>
                <a:cs typeface="+mj-cs"/>
                <a:sym typeface="Wingdings" pitchFamily="2" charset="2"/>
              </a:rPr>
              <a:t>su</a:t>
            </a:r>
            <a:r>
              <a:rPr lang="en-US" sz="2800" dirty="0">
                <a:ea typeface="+mj-ea"/>
                <a:cs typeface="+mj-cs"/>
                <a:sym typeface="Wingdings" pitchFamily="2" charset="2"/>
              </a:rPr>
              <a:t> ~170 “applicants”, </a:t>
            </a:r>
            <a:r>
              <a:rPr lang="en-US" sz="2800" i="1" dirty="0">
                <a:ea typeface="+mj-ea"/>
                <a:cs typeface="+mj-cs"/>
              </a:rPr>
              <a:t>M. Primavera </a:t>
            </a:r>
            <a:r>
              <a:rPr lang="en-US" sz="2800" dirty="0" err="1">
                <a:ea typeface="+mj-ea"/>
                <a:cs typeface="+mj-cs"/>
              </a:rPr>
              <a:t>nel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2800" dirty="0" err="1">
                <a:ea typeface="+mj-ea"/>
                <a:cs typeface="+mj-cs"/>
              </a:rPr>
              <a:t>comitato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2800" dirty="0" err="1">
                <a:ea typeface="+mj-ea"/>
                <a:cs typeface="+mj-cs"/>
              </a:rPr>
              <a:t>scientifico</a:t>
            </a:r>
            <a:r>
              <a:rPr lang="en-US" sz="2800" dirty="0">
                <a:ea typeface="+mj-ea"/>
                <a:cs typeface="+mj-cs"/>
              </a:rPr>
              <a:t>, </a:t>
            </a:r>
            <a:r>
              <a:rPr lang="en-US" sz="2800" i="1" dirty="0">
                <a:ea typeface="+mj-ea"/>
                <a:cs typeface="+mj-cs"/>
              </a:rPr>
              <a:t>E. </a:t>
            </a:r>
            <a:r>
              <a:rPr lang="en-US" sz="2800" i="1" dirty="0" err="1">
                <a:ea typeface="+mj-ea"/>
                <a:cs typeface="+mj-cs"/>
              </a:rPr>
              <a:t>Gorini</a:t>
            </a:r>
            <a:r>
              <a:rPr lang="en-US" sz="2800" i="1" dirty="0">
                <a:ea typeface="+mj-ea"/>
                <a:cs typeface="+mj-cs"/>
              </a:rPr>
              <a:t>, F.G. </a:t>
            </a:r>
            <a:r>
              <a:rPr lang="en-US" sz="2800" i="1" dirty="0" err="1">
                <a:ea typeface="+mj-ea"/>
                <a:cs typeface="+mj-cs"/>
              </a:rPr>
              <a:t>Gravili</a:t>
            </a:r>
            <a:r>
              <a:rPr lang="en-US" sz="2800" i="1" dirty="0">
                <a:ea typeface="+mj-ea"/>
                <a:cs typeface="+mj-cs"/>
              </a:rPr>
              <a:t>, M. Greco ed M. Primavera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2800" dirty="0" err="1">
                <a:ea typeface="+mj-ea"/>
                <a:cs typeface="+mj-cs"/>
              </a:rPr>
              <a:t>organizzatori</a:t>
            </a:r>
            <a:r>
              <a:rPr lang="en-US" sz="2800" dirty="0">
                <a:ea typeface="+mj-ea"/>
                <a:cs typeface="+mj-cs"/>
              </a:rPr>
              <a:t> ed </a:t>
            </a:r>
            <a:r>
              <a:rPr lang="en-US" sz="2800" dirty="0" err="1">
                <a:ea typeface="+mj-ea"/>
                <a:cs typeface="+mj-cs"/>
              </a:rPr>
              <a:t>esercitatori</a:t>
            </a:r>
            <a:r>
              <a:rPr lang="en-US" sz="2800" dirty="0">
                <a:ea typeface="+mj-ea"/>
                <a:cs typeface="+mj-cs"/>
              </a:rPr>
              <a:t> per Gaseous Detectors, </a:t>
            </a:r>
            <a:r>
              <a:rPr lang="en-US" sz="2800" dirty="0" err="1">
                <a:ea typeface="+mj-ea"/>
                <a:cs typeface="+mj-cs"/>
              </a:rPr>
              <a:t>consulenza</a:t>
            </a:r>
            <a:r>
              <a:rPr lang="en-US" sz="2800" dirty="0">
                <a:ea typeface="+mj-ea"/>
                <a:cs typeface="+mj-cs"/>
              </a:rPr>
              <a:t>: </a:t>
            </a:r>
            <a:r>
              <a:rPr lang="en-US" sz="2800" i="1" dirty="0">
                <a:ea typeface="+mj-ea"/>
                <a:cs typeface="+mj-cs"/>
              </a:rPr>
              <a:t>F. </a:t>
            </a:r>
            <a:r>
              <a:rPr lang="en-US" sz="2800" i="1" dirty="0" err="1">
                <a:ea typeface="+mj-ea"/>
                <a:cs typeface="+mj-cs"/>
              </a:rPr>
              <a:t>Grancagnolo</a:t>
            </a:r>
            <a:r>
              <a:rPr lang="en-US" sz="2800" dirty="0">
                <a:ea typeface="+mj-ea"/>
                <a:cs typeface="+mj-cs"/>
              </a:rPr>
              <a:t>.</a:t>
            </a:r>
            <a:endParaRPr lang="en-GB" sz="2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18CBE-85D6-7DE1-49B7-7BEF6954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746" y="132735"/>
            <a:ext cx="5861252" cy="6725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D7B6B-B2A0-E334-32B8-62C6B706E9A1}"/>
              </a:ext>
            </a:extLst>
          </p:cNvPr>
          <p:cNvSpPr txBox="1"/>
          <p:nvPr/>
        </p:nvSpPr>
        <p:spPr>
          <a:xfrm>
            <a:off x="232288" y="5353353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800" b="1" dirty="0">
                <a:solidFill>
                  <a:srgbClr val="0070C0"/>
                </a:solidFill>
              </a:rPr>
              <a:t>https://indico.cern.ch/event/1224299/</a:t>
            </a:r>
          </a:p>
        </p:txBody>
      </p:sp>
    </p:spTree>
    <p:extLst>
      <p:ext uri="{BB962C8B-B14F-4D97-AF65-F5344CB8AC3E}">
        <p14:creationId xmlns:p14="http://schemas.microsoft.com/office/powerpoint/2010/main" val="624594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35958C9C-F4C4-4B51-8E27-4D22C7EED839}" vid="{122229A7-EDB7-4B8F-ACA3-F1DBB4DBB45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10527</TotalTime>
  <Words>1600</Words>
  <Application>Microsoft Office PowerPoint</Application>
  <PresentationFormat>Widescreen</PresentationFormat>
  <Paragraphs>209</Paragraphs>
  <Slides>16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36" baseType="lpstr">
      <vt:lpstr>Arial</vt:lpstr>
      <vt:lpstr>Arial Unicode MS</vt:lpstr>
      <vt:lpstr>Calibri</vt:lpstr>
      <vt:lpstr>Calibri Light</vt:lpstr>
      <vt:lpstr>Constantia</vt:lpstr>
      <vt:lpstr>EYInterstate Light</vt:lpstr>
      <vt:lpstr>Impact</vt:lpstr>
      <vt:lpstr>SourceSansPro Regular</vt:lpstr>
      <vt:lpstr>Times New Roman</vt:lpstr>
      <vt:lpstr>Titillium</vt:lpstr>
      <vt:lpstr>Titillium Bd</vt:lpstr>
      <vt:lpstr>Titillium Web</vt:lpstr>
      <vt:lpstr>Titillium Web SemiBold</vt:lpstr>
      <vt:lpstr>Verdana</vt:lpstr>
      <vt:lpstr>Office Theme</vt:lpstr>
      <vt:lpstr>Tema1</vt:lpstr>
      <vt:lpstr>1_Office Theme</vt:lpstr>
      <vt:lpstr>Tema di Office</vt:lpstr>
      <vt:lpstr>1_Tema di Office</vt:lpstr>
      <vt:lpstr>Diapositiva think-cell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 del gruppo di Lecce</vt:lpstr>
      <vt:lpstr>Presentazione standard di PowerPoint</vt:lpstr>
      <vt:lpstr>WP 3</vt:lpstr>
      <vt:lpstr>WP 3</vt:lpstr>
      <vt:lpstr>Use Case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Margherita Primavera</dc:creator>
  <cp:lastModifiedBy>Daniele Martello</cp:lastModifiedBy>
  <cp:revision>61</cp:revision>
  <dcterms:created xsi:type="dcterms:W3CDTF">2022-06-23T13:22:14Z</dcterms:created>
  <dcterms:modified xsi:type="dcterms:W3CDTF">2023-07-07T07:03:04Z</dcterms:modified>
</cp:coreProperties>
</file>