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348" r:id="rId3"/>
    <p:sldId id="390" r:id="rId4"/>
    <p:sldId id="396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900"/>
    <a:srgbClr val="EB5602"/>
    <a:srgbClr val="FFE598"/>
    <a:srgbClr val="FEFF00"/>
    <a:srgbClr val="F3F3F3"/>
    <a:srgbClr val="FF66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0" y="1"/>
            <a:ext cx="1415040" cy="1079111"/>
            <a:chOff x="381000" y="257175"/>
            <a:chExt cx="10084112" cy="5767617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03"/>
            <a:stretch/>
          </p:blipFill>
          <p:spPr>
            <a:xfrm>
              <a:off x="381000" y="257175"/>
              <a:ext cx="10058400" cy="4287116"/>
            </a:xfrm>
            <a:prstGeom prst="rect">
              <a:avLst/>
            </a:prstGeom>
          </p:spPr>
        </p:pic>
        <p:sp>
          <p:nvSpPr>
            <p:cNvPr id="13" name="CasellaDiTesto 12"/>
            <p:cNvSpPr txBox="1"/>
            <p:nvPr/>
          </p:nvSpPr>
          <p:spPr>
            <a:xfrm>
              <a:off x="1769461" y="4544292"/>
              <a:ext cx="8695651" cy="1480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>
                  <a:solidFill>
                    <a:srgbClr val="172C4F"/>
                  </a:solidFill>
                  <a:latin typeface="Impact" panose="020B0806030902050204" pitchFamily="34" charset="0"/>
                </a:rPr>
                <a:t>Sezione di Lecce</a:t>
              </a:r>
            </a:p>
          </p:txBody>
        </p:sp>
      </p:grpSp>
      <p:sp>
        <p:nvSpPr>
          <p:cNvPr id="14" name="Rettangolo 13"/>
          <p:cNvSpPr/>
          <p:nvPr/>
        </p:nvSpPr>
        <p:spPr>
          <a:xfrm>
            <a:off x="121228" y="1140666"/>
            <a:ext cx="8901545" cy="78534"/>
          </a:xfrm>
          <a:prstGeom prst="rect">
            <a:avLst/>
          </a:prstGeom>
          <a:solidFill>
            <a:srgbClr val="4396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5" name="Rettangolo 14"/>
          <p:cNvSpPr/>
          <p:nvPr/>
        </p:nvSpPr>
        <p:spPr>
          <a:xfrm>
            <a:off x="121228" y="1246172"/>
            <a:ext cx="3696098" cy="78534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9" name="Segnaposto testo 18"/>
          <p:cNvSpPr>
            <a:spLocks noGrp="1"/>
          </p:cNvSpPr>
          <p:nvPr>
            <p:ph type="body" sz="quarter" idx="10"/>
          </p:nvPr>
        </p:nvSpPr>
        <p:spPr>
          <a:xfrm>
            <a:off x="1584722" y="173038"/>
            <a:ext cx="6424613" cy="798512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latin typeface="Constantia" panose="02030602050306030303" pitchFamily="18" charset="0"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324" y="6454588"/>
            <a:ext cx="1909482" cy="403412"/>
          </a:xfrm>
          <a:prstGeom prst="rect">
            <a:avLst/>
          </a:prstGeom>
          <a:solidFill>
            <a:srgbClr val="449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1" name="Rettangolo 20"/>
          <p:cNvSpPr/>
          <p:nvPr/>
        </p:nvSpPr>
        <p:spPr>
          <a:xfrm>
            <a:off x="1809623" y="6454588"/>
            <a:ext cx="1909482" cy="403412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/>
          <p:nvPr/>
        </p:nvSpPr>
        <p:spPr>
          <a:xfrm>
            <a:off x="3617921" y="6454588"/>
            <a:ext cx="1909482" cy="403412"/>
          </a:xfrm>
          <a:prstGeom prst="rect">
            <a:avLst/>
          </a:prstGeom>
          <a:solidFill>
            <a:srgbClr val="4396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3" name="Rettangolo 22"/>
          <p:cNvSpPr/>
          <p:nvPr/>
        </p:nvSpPr>
        <p:spPr>
          <a:xfrm>
            <a:off x="5426220" y="6456062"/>
            <a:ext cx="1909482" cy="403412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/>
          <p:nvPr/>
        </p:nvSpPr>
        <p:spPr>
          <a:xfrm>
            <a:off x="7234518" y="6454588"/>
            <a:ext cx="1909482" cy="403412"/>
          </a:xfrm>
          <a:prstGeom prst="rect">
            <a:avLst/>
          </a:prstGeom>
          <a:solidFill>
            <a:srgbClr val="449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:p14="http://schemas.microsoft.com/office/powerpoint/2010/main" val="381760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10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F1A0D-8947-4B92-95FC-73E8FD297C8D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2DAE-8562-4CB5-9C9A-49D9F89F5A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93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93087A-6DD4-4F0D-A9BF-160331DB98DE}"/>
              </a:ext>
            </a:extLst>
          </p:cNvPr>
          <p:cNvSpPr txBox="1"/>
          <p:nvPr/>
        </p:nvSpPr>
        <p:spPr>
          <a:xfrm>
            <a:off x="1610732" y="1604359"/>
            <a:ext cx="5898281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dirty="0"/>
              <a:t>Agenda</a:t>
            </a:r>
          </a:p>
          <a:p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Comunicazioni (15 min) DM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Formazione (10 min) Debora De Falco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e Richieste Gruppo 1 (45 min) Marco </a:t>
            </a:r>
            <a:r>
              <a:rPr lang="it-IT" dirty="0" err="1"/>
              <a:t>Panareo</a:t>
            </a:r>
            <a:r>
              <a:rPr lang="it-IT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e Richieste Gruppo 2 (45 min) Gabriella Cataldi </a:t>
            </a:r>
            <a:br>
              <a:rPr lang="it-IT" dirty="0"/>
            </a:br>
            <a:br>
              <a:rPr lang="it-IT" dirty="0"/>
            </a:br>
            <a:r>
              <a:rPr lang="it-IT" dirty="0"/>
              <a:t>Pausa Pranzo </a:t>
            </a:r>
            <a:br>
              <a:rPr lang="it-IT"/>
            </a:br>
            <a:endParaRPr lang="it-IT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Attività </a:t>
            </a:r>
            <a:r>
              <a:rPr lang="it-IT" dirty="0"/>
              <a:t>e Richieste Gruppo 4 (30 min) Daniele Montanino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e Richieste Gruppo 5 (45 min) Gianluca Quarta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Terza Missione (10 min) Gabriella Cataldi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Trasferimento Tecnologico  (10  min) Andrea Ventura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Fondi Esterni (10 min) DM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Discussione e valutazione impatto sui servizi </a:t>
            </a:r>
            <a:br>
              <a:rPr lang="it-IT" dirty="0"/>
            </a:b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997506C2-8F61-404C-85AF-366A65BD4A01}"/>
              </a:ext>
            </a:extLst>
          </p:cNvPr>
          <p:cNvGrpSpPr/>
          <p:nvPr/>
        </p:nvGrpSpPr>
        <p:grpSpPr>
          <a:xfrm>
            <a:off x="5137265" y="123771"/>
            <a:ext cx="2302350" cy="1106514"/>
            <a:chOff x="381000" y="257175"/>
            <a:chExt cx="10058400" cy="5408228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D4711919-E8D3-43A0-9DEE-81D89D5723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03"/>
            <a:stretch/>
          </p:blipFill>
          <p:spPr>
            <a:xfrm>
              <a:off x="381000" y="257175"/>
              <a:ext cx="10058400" cy="4287116"/>
            </a:xfrm>
            <a:prstGeom prst="rect">
              <a:avLst/>
            </a:prstGeom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28295284-7F3D-4536-A1C9-C779DB2C0239}"/>
                </a:ext>
              </a:extLst>
            </p:cNvPr>
            <p:cNvSpPr txBox="1"/>
            <p:nvPr/>
          </p:nvSpPr>
          <p:spPr>
            <a:xfrm>
              <a:off x="1769461" y="4544293"/>
              <a:ext cx="5994787" cy="1121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600" dirty="0">
                  <a:solidFill>
                    <a:srgbClr val="172C4F"/>
                  </a:solidFill>
                  <a:latin typeface="Impact" panose="020B0806030902050204" pitchFamily="34" charset="0"/>
                </a:rPr>
                <a:t>Sezione di Lecce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516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72D409-07E7-4677-A2FC-35AAF8F77B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Bandi e Concorsi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56C3E2-AEA2-BB7C-75FC-62AD5D04378D}"/>
              </a:ext>
            </a:extLst>
          </p:cNvPr>
          <p:cNvSpPr txBox="1"/>
          <p:nvPr/>
        </p:nvSpPr>
        <p:spPr>
          <a:xfrm>
            <a:off x="246490" y="1486894"/>
            <a:ext cx="8364772" cy="4942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Ulteriori 100 posizione di Primo Tecnologo e 120 di primo ricercatore entro il 2023.</a:t>
            </a:r>
          </a:p>
          <a:p>
            <a:r>
              <a:rPr lang="it-IT" dirty="0"/>
              <a:t>Novità: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posizioni riservate per tecnologi dei servizi (30) due commissioni separate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Struttura analoga anche per primi ricercatori (da definire)</a:t>
            </a:r>
          </a:p>
          <a:p>
            <a:pPr lvl="2"/>
            <a:endParaRPr lang="it-IT" dirty="0"/>
          </a:p>
          <a:p>
            <a:r>
              <a:rPr lang="it-IT" dirty="0"/>
              <a:t>Terminati i lavori della commissione per art. 52 e 65. Esiti per noi positivi</a:t>
            </a:r>
          </a:p>
          <a:p>
            <a:endParaRPr lang="it-IT" dirty="0"/>
          </a:p>
          <a:p>
            <a:r>
              <a:rPr lang="it-IT" dirty="0"/>
              <a:t>Nuova tornata di art. 53 in programmazione (problema # posizioni)</a:t>
            </a:r>
          </a:p>
          <a:p>
            <a:endParaRPr lang="it-IT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TD a tempo determinato abbiamo 51 rinunce e 5 posizioni che non riusciamo a coprire che potrebbero diventare 20 nel caso più pessimistico.</a:t>
            </a:r>
            <a:endParaRPr lang="it-IT" dirty="0"/>
          </a:p>
          <a:p>
            <a:r>
              <a:rPr lang="it-IT" dirty="0"/>
              <a:t>Bandi da Progettualità:</a:t>
            </a:r>
          </a:p>
          <a:p>
            <a:pPr lvl="1"/>
            <a:r>
              <a:rPr lang="it-IT" dirty="0"/>
              <a:t>HPC  nuove posizioni 1 PhD, 1 </a:t>
            </a:r>
            <a:r>
              <a:rPr lang="it-IT" dirty="0" err="1"/>
              <a:t>RTDa</a:t>
            </a:r>
            <a:endParaRPr lang="it-IT" dirty="0"/>
          </a:p>
          <a:p>
            <a:pPr lvl="1"/>
            <a:endParaRPr lang="it-IT" dirty="0"/>
          </a:p>
          <a:p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Comma2 TAR annulla il concorso vanno rifatte le ammissioni con nuova commissione per i 40 vincitori e 7 ricorrenti. Ricorso al </a:t>
            </a:r>
            <a:r>
              <a:rPr lang="it-I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CdS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365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72D409-07E7-4677-A2FC-35AAF8F77B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Altre novità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56C3E2-AEA2-BB7C-75FC-62AD5D04378D}"/>
              </a:ext>
            </a:extLst>
          </p:cNvPr>
          <p:cNvSpPr txBox="1"/>
          <p:nvPr/>
        </p:nvSpPr>
        <p:spPr>
          <a:xfrm>
            <a:off x="532738" y="1789044"/>
            <a:ext cx="5319277" cy="31620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2022: percentuali nazionali per tecnici e amministrativi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eccellenti 34%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ttimi 64%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percentuali Lecce: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eccellenti 38%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ttimi 62%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77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72D409-07E7-4677-A2FC-35AAF8F77B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Altre novità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56C3E2-AEA2-BB7C-75FC-62AD5D04378D}"/>
              </a:ext>
            </a:extLst>
          </p:cNvPr>
          <p:cNvSpPr txBox="1"/>
          <p:nvPr/>
        </p:nvSpPr>
        <p:spPr>
          <a:xfrm>
            <a:off x="333955" y="1804946"/>
            <a:ext cx="63748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Area Fisica del Neutrino con Acceleratori spostata da CSN2 a CSN1</a:t>
            </a:r>
          </a:p>
          <a:p>
            <a:endParaRPr lang="it-IT" dirty="0"/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scadenza contratto con Cisalpina</a:t>
            </a:r>
          </a:p>
          <a:p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Nuovo codice appalti  (C. </a:t>
            </a: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Gentile)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55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35958C9C-F4C4-4B51-8E27-4D22C7EED839}" vid="{122229A7-EDB7-4B8F-ACA3-F1DBB4DBB4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TemplateCdS</Template>
  <TotalTime>9117</TotalTime>
  <Words>280</Words>
  <Application>Microsoft Office PowerPoint</Application>
  <PresentationFormat>Presentazione su schermo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Constantia</vt:lpstr>
      <vt:lpstr>Impact</vt:lpstr>
      <vt:lpstr>Tema1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martello</dc:creator>
  <cp:lastModifiedBy>Daniele Martello</cp:lastModifiedBy>
  <cp:revision>259</cp:revision>
  <dcterms:created xsi:type="dcterms:W3CDTF">2020-01-21T09:53:09Z</dcterms:created>
  <dcterms:modified xsi:type="dcterms:W3CDTF">2023-07-06T14:21:00Z</dcterms:modified>
</cp:coreProperties>
</file>