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42.jpg" ContentType="image/jpg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437" r:id="rId2"/>
    <p:sldId id="442" r:id="rId3"/>
    <p:sldId id="1114" r:id="rId4"/>
    <p:sldId id="1026" r:id="rId5"/>
    <p:sldId id="1095" r:id="rId6"/>
    <p:sldId id="441" r:id="rId7"/>
    <p:sldId id="1091" r:id="rId8"/>
    <p:sldId id="1082" r:id="rId9"/>
    <p:sldId id="1101" r:id="rId10"/>
    <p:sldId id="1113" r:id="rId11"/>
    <p:sldId id="440" r:id="rId12"/>
    <p:sldId id="1102" r:id="rId13"/>
    <p:sldId id="1097" r:id="rId14"/>
    <p:sldId id="1106" r:id="rId15"/>
    <p:sldId id="1104" r:id="rId16"/>
    <p:sldId id="1103" r:id="rId17"/>
    <p:sldId id="1105" r:id="rId18"/>
    <p:sldId id="1092" r:id="rId19"/>
    <p:sldId id="1070" r:id="rId20"/>
    <p:sldId id="1111" r:id="rId21"/>
    <p:sldId id="1108" r:id="rId22"/>
    <p:sldId id="1109" r:id="rId23"/>
    <p:sldId id="1110" r:id="rId24"/>
    <p:sldId id="1099" r:id="rId25"/>
    <p:sldId id="1112" r:id="rId26"/>
  </p:sldIdLst>
  <p:sldSz cx="12192000" cy="6858000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900" kern="1200">
        <a:solidFill>
          <a:schemeClr val="bg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900" kern="1200">
        <a:solidFill>
          <a:schemeClr val="bg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900" kern="1200">
        <a:solidFill>
          <a:schemeClr val="bg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900" kern="1200">
        <a:solidFill>
          <a:schemeClr val="bg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1728" userDrawn="1">
          <p15:clr>
            <a:srgbClr val="A4A3A4"/>
          </p15:clr>
        </p15:guide>
        <p15:guide id="3" orient="horz" pos="336" userDrawn="1">
          <p15:clr>
            <a:srgbClr val="A4A3A4"/>
          </p15:clr>
        </p15:guide>
        <p15:guide id="4" orient="horz" pos="552" userDrawn="1">
          <p15:clr>
            <a:srgbClr val="A4A3A4"/>
          </p15:clr>
        </p15:guide>
        <p15:guide id="5" orient="horz" pos="3984" userDrawn="1">
          <p15:clr>
            <a:srgbClr val="A4A3A4"/>
          </p15:clr>
        </p15:guide>
        <p15:guide id="6" pos="3840" userDrawn="1">
          <p15:clr>
            <a:srgbClr val="A4A3A4"/>
          </p15:clr>
        </p15:guide>
        <p15:guide id="7" pos="1979" userDrawn="1">
          <p15:clr>
            <a:srgbClr val="A4A3A4"/>
          </p15:clr>
        </p15:guide>
        <p15:guide id="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E9EBF6"/>
    <a:srgbClr val="AAC9B6"/>
    <a:srgbClr val="790022"/>
    <a:srgbClr val="0432FF"/>
    <a:srgbClr val="007F50"/>
    <a:srgbClr val="006778"/>
    <a:srgbClr val="822433"/>
    <a:srgbClr val="830022"/>
    <a:srgbClr val="7836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4" autoAdjust="0"/>
    <p:restoredTop sz="96327" autoAdjust="0"/>
  </p:normalViewPr>
  <p:slideViewPr>
    <p:cSldViewPr snapToGrid="0">
      <p:cViewPr varScale="1">
        <p:scale>
          <a:sx n="128" d="100"/>
          <a:sy n="128" d="100"/>
        </p:scale>
        <p:origin x="520" y="176"/>
      </p:cViewPr>
      <p:guideLst>
        <p:guide orient="horz" pos="2160"/>
        <p:guide orient="horz" pos="1728"/>
        <p:guide orient="horz" pos="336"/>
        <p:guide orient="horz" pos="552"/>
        <p:guide orient="horz" pos="3984"/>
        <p:guide pos="3840"/>
        <p:guide pos="1979"/>
        <p:guide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10" d="100"/>
          <a:sy n="110" d="100"/>
        </p:scale>
        <p:origin x="-1688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BEB713E-6DF2-DF43-AAD7-DB6BA10430F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173389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E330379-EB2D-3245-821C-EE7EDDA79ADA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57961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30379-EB2D-3245-821C-EE7EDDA79ADA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7253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C3E7E9-873B-4148-9475-77317C81F30E}" type="slidenum">
              <a:rPr lang="it-IT"/>
              <a:pPr/>
              <a:t>2</a:t>
            </a:fld>
            <a:endParaRPr lang="it-IT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noProof="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528854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C3E7E9-873B-4148-9475-77317C81F30E}" type="slidenum">
              <a:rPr lang="it-IT"/>
              <a:pPr/>
              <a:t>5</a:t>
            </a:fld>
            <a:endParaRPr lang="it-IT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noProof="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4724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C3E7E9-873B-4148-9475-77317C81F30E}" type="slidenum">
              <a:rPr lang="it-IT"/>
              <a:pPr/>
              <a:t>6</a:t>
            </a:fld>
            <a:endParaRPr lang="it-IT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noProof="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601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30379-EB2D-3245-821C-EE7EDDA79ADA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48536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C3E7E9-873B-4148-9475-77317C81F30E}" type="slidenum">
              <a:rPr lang="it-IT"/>
              <a:pPr/>
              <a:t>10</a:t>
            </a:fld>
            <a:endParaRPr lang="it-IT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noProof="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47498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C3E7E9-873B-4148-9475-77317C81F30E}" type="slidenum">
              <a:rPr lang="it-IT"/>
              <a:pPr/>
              <a:t>11</a:t>
            </a:fld>
            <a:endParaRPr lang="it-IT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noProof="0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28236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330379-EB2D-3245-821C-EE7EDDA79ADA}" type="slidenum">
              <a:rPr lang="it-IT" smtClean="0"/>
              <a:pPr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6924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/>
              <a:t>INFN4LS - Migliorati - 14/07/2023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INFN4LS - Migliorati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Pag. </a:t>
            </a:r>
            <a:fld id="{E7B50AD0-5114-114D-BFAF-D6F77DEE390F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/>
              <a:t>INFN4LS - Migliorati - 14/07/2023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INFN4LS - Migliorati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Pag. </a:t>
            </a:r>
            <a:fld id="{623FAD43-BFD4-274B-A506-0F3CE5CCBBF3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9048752" y="409576"/>
            <a:ext cx="2518833" cy="54578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488018" y="409576"/>
            <a:ext cx="7357533" cy="54578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/>
              <a:t>INFN4LS - Migliorati - 14/07/2023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INFN4LS - Migliorati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Pag. </a:t>
            </a:r>
            <a:fld id="{6B2E7ABC-098F-984E-BE6F-DB9FF2D33E89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88018" y="409576"/>
            <a:ext cx="10079567" cy="581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488018" y="1752600"/>
            <a:ext cx="4938183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629400" y="1752600"/>
            <a:ext cx="4938184" cy="4114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/>
              <a:t>INFN4LS - Migliorati - 14/07/2023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INFN4LS - Migliorati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Pag. </a:t>
            </a:r>
            <a:fld id="{D3C61D5C-66C6-C74F-975E-A9D6E855B281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88018" y="409576"/>
            <a:ext cx="10079567" cy="581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1488018" y="1752600"/>
            <a:ext cx="10079567" cy="4114800"/>
          </a:xfrm>
        </p:spPr>
        <p:txBody>
          <a:bodyPr/>
          <a:lstStyle/>
          <a:p>
            <a:pPr lvl="0"/>
            <a:r>
              <a:rPr lang="it-IT" noProof="0"/>
              <a:t>Fare clic sull'icona per inserire una tabella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/>
              <a:t>INFN4LS - Migliorati - 14/07/2023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INFN4LS - Migliorati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Pag. </a:t>
            </a:r>
            <a:fld id="{CBDD7553-32B6-AF41-A7B5-8C68EC4C6086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488018" y="409576"/>
            <a:ext cx="10079567" cy="581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1488018" y="1752600"/>
            <a:ext cx="10079567" cy="4114800"/>
          </a:xfrm>
        </p:spPr>
        <p:txBody>
          <a:bodyPr/>
          <a:lstStyle/>
          <a:p>
            <a:pPr lvl="0"/>
            <a:r>
              <a:rPr lang="it-IT" noProof="0"/>
              <a:t>Fare clic sull'icona per inserire un grafico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/>
              <a:t>INFN4LS - Migliorati - 14/07/2023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INFN4LS - Migliorati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Pag. </a:t>
            </a:r>
            <a:fld id="{117EB865-EA62-E740-84BE-EFA1EDB34EC3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/>
              <a:t>INFN4LS - Migliorati - 14/07/2023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INFN4LS - Migliorati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Pag. </a:t>
            </a:r>
            <a:fld id="{A1292C01-2A3D-0A44-81FF-B77D718938CB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/>
              <a:t>INFN4LS - Migliorati - 14/07/2023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INFN4LS - Migliorati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Pag. </a:t>
            </a:r>
            <a:fld id="{1D6FDE76-05C6-1940-B5EA-225DE777EDCD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488018" y="1752600"/>
            <a:ext cx="4938183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629400" y="1752600"/>
            <a:ext cx="4938184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/>
              <a:t>INFN4LS - Migliorati - 14/07/2023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INFN4LS - Migliorati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Pag. </a:t>
            </a:r>
            <a:fld id="{E4AA1BCC-0549-AC44-BB05-AFF4571691F2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/>
              <a:t>INFN4LS - Migliorati - 14/07/2023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INFN4LS - Migliorati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Pag. </a:t>
            </a:r>
            <a:fld id="{4A8D3F67-D53C-DB4B-89D3-0F9D7613C8CF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/>
              <a:t>INFN4LS - Migliorati - 14/07/2023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INFN4LS - Migliorati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Pag. </a:t>
            </a:r>
            <a:fld id="{BFBF7122-E485-A34B-A033-193A3ADCCB38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/>
              <a:t>INFN4LS - Migliorati - 14/07/2023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INFN4LS - Migliorati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Pag. </a:t>
            </a:r>
            <a:fld id="{AB86FDA9-73B4-8348-B058-6E024D28C42E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/>
              <a:t>INFN4LS - Migliorati - 14/07/2023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INFN4LS - Migliorati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Pag. </a:t>
            </a:r>
            <a:fld id="{3F72E95A-28A0-DD47-A6FC-6A5A182892FF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Trascinare l'immagine su un segnaposto o fare clic sull'icona per aggiungerla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/>
              <a:t>INFN4LS - Migliorati - 14/07/2023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INFN4LS - Migliorati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Pag. </a:t>
            </a:r>
            <a:fld id="{4CFF2E79-C39B-0F4F-8D04-4978C9783A71}" type="slidenum">
              <a:rPr lang="it-IT"/>
              <a:pPr/>
              <a:t>‹N›</a:t>
            </a:fld>
            <a:endParaRPr lang="it-IT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5"/>
          <p:cNvGrpSpPr>
            <a:grpSpLocks/>
          </p:cNvGrpSpPr>
          <p:nvPr/>
        </p:nvGrpSpPr>
        <p:grpSpPr bwMode="auto">
          <a:xfrm>
            <a:off x="0" y="6096000"/>
            <a:ext cx="12192000" cy="762000"/>
            <a:chOff x="0" y="3840"/>
            <a:chExt cx="5760" cy="480"/>
          </a:xfrm>
        </p:grpSpPr>
        <p:sp>
          <p:nvSpPr>
            <p:cNvPr id="1037" name="Rectangle 13"/>
            <p:cNvSpPr>
              <a:spLocks noChangeArrowheads="1"/>
            </p:cNvSpPr>
            <p:nvPr userDrawn="1"/>
          </p:nvSpPr>
          <p:spPr bwMode="auto">
            <a:xfrm>
              <a:off x="0" y="3984"/>
              <a:ext cx="5760" cy="336"/>
            </a:xfrm>
            <a:prstGeom prst="rect">
              <a:avLst/>
            </a:prstGeom>
            <a:solidFill>
              <a:srgbClr val="8224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it-IT" sz="900">
                <a:ea typeface="ＭＳ Ｐゴシック" pitchFamily="1" charset="-128"/>
                <a:cs typeface="+mn-cs"/>
              </a:endParaRPr>
            </a:p>
          </p:txBody>
        </p:sp>
        <p:sp>
          <p:nvSpPr>
            <p:cNvPr id="1038" name="Rectangle 14"/>
            <p:cNvSpPr>
              <a:spLocks noChangeArrowheads="1"/>
            </p:cNvSpPr>
            <p:nvPr userDrawn="1"/>
          </p:nvSpPr>
          <p:spPr bwMode="auto">
            <a:xfrm>
              <a:off x="768" y="3840"/>
              <a:ext cx="4992" cy="480"/>
            </a:xfrm>
            <a:prstGeom prst="rect">
              <a:avLst/>
            </a:prstGeom>
            <a:solidFill>
              <a:srgbClr val="822433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it-IT" sz="900">
                <a:ea typeface="ＭＳ Ｐゴシック" pitchFamily="1" charset="-128"/>
                <a:cs typeface="+mn-cs"/>
              </a:endParaRPr>
            </a:p>
          </p:txBody>
        </p:sp>
      </p:grpSp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88018" y="409576"/>
            <a:ext cx="1007956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88018" y="1752600"/>
            <a:ext cx="10079567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791200" y="6148388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r>
              <a:rPr lang="it-IT"/>
              <a:t>INFN4LS - Migliorati - 14/07/2023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25600" y="6148388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 smtClean="0"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r>
              <a:rPr lang="it-IT"/>
              <a:t>INFN4LS - Migliorati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148388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r>
              <a:rPr lang="it-IT" dirty="0"/>
              <a:t>Pag. </a:t>
            </a:r>
            <a:fld id="{84F3E2DF-3CD5-B448-B909-71EF67D9F9AF}" type="slidenum">
              <a:rPr lang="it-IT"/>
              <a:pPr/>
              <a:t>‹N›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+mj-lt"/>
          <a:ea typeface="+mj-ea"/>
          <a:cs typeface="ＭＳ Ｐゴシック" charset="-128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charset="0"/>
          <a:ea typeface="ＭＳ Ｐゴシック" pitchFamily="1" charset="-128"/>
          <a:cs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charset="0"/>
          <a:ea typeface="ＭＳ Ｐゴシック" pitchFamily="1" charset="-128"/>
          <a:cs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charset="0"/>
          <a:ea typeface="ＭＳ Ｐゴシック" pitchFamily="1" charset="-128"/>
          <a:cs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charset="0"/>
          <a:ea typeface="ＭＳ Ｐゴシック" pitchFamily="1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charset="0"/>
          <a:ea typeface="ＭＳ Ｐゴシック" pitchFamily="1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charset="0"/>
          <a:ea typeface="ＭＳ Ｐゴシック" pitchFamily="1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charset="0"/>
          <a:ea typeface="ＭＳ Ｐゴシック" pitchFamily="1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822433"/>
        </a:buClr>
        <a:buChar char="•"/>
        <a:defRPr sz="2400">
          <a:solidFill>
            <a:srgbClr val="000000"/>
          </a:solidFill>
          <a:latin typeface="+mn-lt"/>
          <a:ea typeface="+mn-ea"/>
          <a:cs typeface="ＭＳ Ｐゴシック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600">
          <a:solidFill>
            <a:srgbClr val="000000"/>
          </a:solidFill>
          <a:latin typeface="+mn-lt"/>
          <a:ea typeface="+mn-ea"/>
        </a:defRPr>
      </a:lvl3pPr>
      <a:lvl4pPr marL="15621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rgbClr val="000000"/>
          </a:solidFill>
          <a:latin typeface="+mn-lt"/>
          <a:ea typeface="+mn-ea"/>
        </a:defRPr>
      </a:lvl4pPr>
      <a:lvl5pPr marL="1981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5pPr>
      <a:lvl6pPr marL="2438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6pPr>
      <a:lvl7pPr marL="2895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7pPr>
      <a:lvl8pPr marL="3352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8pPr>
      <a:lvl9pPr marL="3810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2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26.gif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gif"/><Relationship Id="rId4" Type="http://schemas.openxmlformats.org/officeDocument/2006/relationships/image" Target="../media/image27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30.tiff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tiff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35.png"/><Relationship Id="rId7" Type="http://schemas.openxmlformats.org/officeDocument/2006/relationships/image" Target="../media/image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0.png"/><Relationship Id="rId7" Type="http://schemas.openxmlformats.org/officeDocument/2006/relationships/image" Target="../media/image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42.jpg"/><Relationship Id="rId4" Type="http://schemas.openxmlformats.org/officeDocument/2006/relationships/image" Target="../media/image41.png"/><Relationship Id="rId9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10.tiff"/><Relationship Id="rId4" Type="http://schemas.openxmlformats.org/officeDocument/2006/relationships/image" Target="../media/image46.png"/><Relationship Id="rId9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2.gif"/><Relationship Id="rId7" Type="http://schemas.openxmlformats.org/officeDocument/2006/relationships/image" Target="../media/image55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10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tiff"/><Relationship Id="rId5" Type="http://schemas.openxmlformats.org/officeDocument/2006/relationships/image" Target="../media/image9.jpe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tiff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tiff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tiff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0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1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16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tiff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2696938" y="1990371"/>
            <a:ext cx="7302942" cy="562810"/>
          </a:xfrm>
        </p:spPr>
        <p:txBody>
          <a:bodyPr/>
          <a:lstStyle/>
          <a:p>
            <a:pPr algn="ctr"/>
            <a:r>
              <a:rPr lang="it-IT" dirty="0"/>
              <a:t>Stato del progetto VHEE a Roma La Sapienza</a:t>
            </a:r>
            <a:endParaRPr lang="en-GB" dirty="0"/>
          </a:p>
        </p:txBody>
      </p:sp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3336544" y="630238"/>
            <a:ext cx="184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5" name="Picture 13" descr="logo +marchio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08173" y="339888"/>
            <a:ext cx="2123132" cy="86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4527" y="172883"/>
            <a:ext cx="3289300" cy="1117600"/>
          </a:xfrm>
          <a:prstGeom prst="rect">
            <a:avLst/>
          </a:prstGeom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B3CC0FFE-1942-554D-B255-E3AE1399F35A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570" y="262414"/>
            <a:ext cx="1897380" cy="99822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ottotitolo 2">
            <a:extLst>
              <a:ext uri="{FF2B5EF4-FFF2-40B4-BE49-F238E27FC236}">
                <a16:creationId xmlns:a16="http://schemas.microsoft.com/office/drawing/2014/main" id="{297469FA-1C5E-C925-0BD1-FF602E9E51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66528" y="2711699"/>
            <a:ext cx="8436669" cy="1752600"/>
          </a:xfrm>
        </p:spPr>
        <p:txBody>
          <a:bodyPr/>
          <a:lstStyle/>
          <a:p>
            <a:pPr>
              <a:lnSpc>
                <a:spcPct val="140000"/>
              </a:lnSpc>
            </a:pPr>
            <a:r>
              <a:rPr lang="en-GB" sz="2000" b="1" dirty="0">
                <a:solidFill>
                  <a:srgbClr val="FF0000"/>
                </a:solidFill>
              </a:rPr>
              <a:t>M. Migliorati</a:t>
            </a:r>
          </a:p>
          <a:p>
            <a:pPr>
              <a:lnSpc>
                <a:spcPct val="140000"/>
              </a:lnSpc>
            </a:pPr>
            <a:endParaRPr lang="en-GB" sz="2000" b="1" dirty="0">
              <a:solidFill>
                <a:srgbClr val="FF0000"/>
              </a:solidFill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C1B3F966-E03F-A605-2F18-74881E99A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9570" y="4728287"/>
            <a:ext cx="11129915" cy="99719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BB19ECEC-A22F-8591-58FD-D53E49AB5F8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2772"/>
          <a:stretch/>
        </p:blipFill>
        <p:spPr>
          <a:xfrm>
            <a:off x="9016122" y="3429000"/>
            <a:ext cx="2618700" cy="820022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869CAAAE-BFCC-02A3-D5B0-D7F42D1EEC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9570" y="2162376"/>
            <a:ext cx="1675434" cy="10986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  <p:pic>
        <p:nvPicPr>
          <p:cNvPr id="9" name="Immagine 1">
            <a:extLst>
              <a:ext uri="{FF2B5EF4-FFF2-40B4-BE49-F238E27FC236}">
                <a16:creationId xmlns:a16="http://schemas.microsoft.com/office/drawing/2014/main" id="{75E66466-A6B1-86A6-4FD5-47CAB1DBD75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560" b="1048"/>
          <a:stretch/>
        </p:blipFill>
        <p:spPr>
          <a:xfrm>
            <a:off x="9947050" y="828201"/>
            <a:ext cx="1301172" cy="1046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357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031B986-C2D5-E845-A729-BCC981A01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INFN4LS - Migliorati - 14/07/2023</a:t>
            </a:r>
            <a:endParaRPr lang="it-IT" dirty="0"/>
          </a:p>
        </p:txBody>
      </p:sp>
      <p:sp>
        <p:nvSpPr>
          <p:cNvPr id="25" name="Segnaposto numero diapositiva 24">
            <a:extLst>
              <a:ext uri="{FF2B5EF4-FFF2-40B4-BE49-F238E27FC236}">
                <a16:creationId xmlns:a16="http://schemas.microsoft.com/office/drawing/2014/main" id="{033708D0-26CA-12CF-FE81-1DC912449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Pag. </a:t>
            </a:r>
            <a:fld id="{AB86FDA9-73B4-8348-B058-6E024D28C42E}" type="slidenum">
              <a:rPr lang="it-IT" smtClean="0"/>
              <a:pPr/>
              <a:t>10</a:t>
            </a:fld>
            <a:endParaRPr lang="it-IT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421400-4AFA-1657-DED2-E1A183893792}"/>
              </a:ext>
            </a:extLst>
          </p:cNvPr>
          <p:cNvSpPr txBox="1"/>
          <p:nvPr/>
        </p:nvSpPr>
        <p:spPr>
          <a:xfrm>
            <a:off x="5455409" y="1054421"/>
            <a:ext cx="2425502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Prototype design: 5 cells including the central coupler</a:t>
            </a:r>
          </a:p>
        </p:txBody>
      </p:sp>
      <p:pic>
        <p:nvPicPr>
          <p:cNvPr id="9" name="Picture 29" descr="A picture containing screenshot, text, diagram, colorfulness&#10;&#10;Description automatically generated">
            <a:extLst>
              <a:ext uri="{FF2B5EF4-FFF2-40B4-BE49-F238E27FC236}">
                <a16:creationId xmlns:a16="http://schemas.microsoft.com/office/drawing/2014/main" id="{26990049-8F24-6BBD-DC28-EE9DFADCFC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1" r="32281"/>
          <a:stretch/>
        </p:blipFill>
        <p:spPr>
          <a:xfrm>
            <a:off x="8519986" y="634945"/>
            <a:ext cx="3240432" cy="3555081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id="{D9E14B4B-7052-449E-1D29-1D68D17794A8}"/>
              </a:ext>
            </a:extLst>
          </p:cNvPr>
          <p:cNvSpPr txBox="1"/>
          <p:nvPr/>
        </p:nvSpPr>
        <p:spPr>
          <a:xfrm>
            <a:off x="9568190" y="461896"/>
            <a:ext cx="1278155" cy="3077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/>
            <a:r>
              <a:rPr lang="en-GB" sz="1400" b="1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Input power</a:t>
            </a:r>
          </a:p>
        </p:txBody>
      </p:sp>
      <p:cxnSp>
        <p:nvCxnSpPr>
          <p:cNvPr id="11" name="Straight Arrow Connector 12">
            <a:extLst>
              <a:ext uri="{FF2B5EF4-FFF2-40B4-BE49-F238E27FC236}">
                <a16:creationId xmlns:a16="http://schemas.microsoft.com/office/drawing/2014/main" id="{790E3211-1001-64B6-E287-FF81C0B4D971}"/>
              </a:ext>
            </a:extLst>
          </p:cNvPr>
          <p:cNvCxnSpPr>
            <a:cxnSpLocks/>
          </p:cNvCxnSpPr>
          <p:nvPr/>
        </p:nvCxnSpPr>
        <p:spPr>
          <a:xfrm>
            <a:off x="10207268" y="769673"/>
            <a:ext cx="0" cy="569497"/>
          </a:xfrm>
          <a:prstGeom prst="straightConnector1">
            <a:avLst/>
          </a:prstGeom>
          <a:noFill/>
          <a:ln w="76200" cap="flat" cmpd="sng" algn="ctr">
            <a:solidFill>
              <a:srgbClr val="FF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12" name="TextBox 16">
            <a:extLst>
              <a:ext uri="{FF2B5EF4-FFF2-40B4-BE49-F238E27FC236}">
                <a16:creationId xmlns:a16="http://schemas.microsoft.com/office/drawing/2014/main" id="{7F2B3DB2-9E13-643A-9051-84470362B819}"/>
              </a:ext>
            </a:extLst>
          </p:cNvPr>
          <p:cNvSpPr txBox="1"/>
          <p:nvPr/>
        </p:nvSpPr>
        <p:spPr>
          <a:xfrm>
            <a:off x="11017388" y="980111"/>
            <a:ext cx="877163" cy="369332"/>
          </a:xfrm>
          <a:prstGeom prst="rect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chemeClr val="bg1"/>
                </a:solidFill>
              </a:rPr>
              <a:t>E field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F66BFFAE-79DA-E1DA-E753-930397A71B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76605" y="3769630"/>
            <a:ext cx="374256" cy="369332"/>
          </a:xfrm>
          <a:prstGeom prst="rect">
            <a:avLst/>
          </a:prstGeom>
        </p:spPr>
      </p:pic>
      <p:pic>
        <p:nvPicPr>
          <p:cNvPr id="15" name="Picture 37" descr="A picture containing screenshot, text, diagram, colorfulness&#10;&#10;Description automatically generated">
            <a:extLst>
              <a:ext uri="{FF2B5EF4-FFF2-40B4-BE49-F238E27FC236}">
                <a16:creationId xmlns:a16="http://schemas.microsoft.com/office/drawing/2014/main" id="{090BB84D-099D-1F14-ADE6-4D8855CC24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1" t="65317" r="36219"/>
          <a:stretch/>
        </p:blipFill>
        <p:spPr>
          <a:xfrm>
            <a:off x="8181364" y="454123"/>
            <a:ext cx="1314538" cy="2572414"/>
          </a:xfrm>
          <a:prstGeom prst="rect">
            <a:avLst/>
          </a:prstGeom>
        </p:spPr>
      </p:pic>
      <p:pic>
        <p:nvPicPr>
          <p:cNvPr id="17" name="Picture 45" descr="A picture containing screenshot, electric blue&#10;&#10;Description automatically generated">
            <a:extLst>
              <a:ext uri="{FF2B5EF4-FFF2-40B4-BE49-F238E27FC236}">
                <a16:creationId xmlns:a16="http://schemas.microsoft.com/office/drawing/2014/main" id="{45023DF4-30E2-FA89-7433-744BABC285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1" r="33856"/>
          <a:stretch/>
        </p:blipFill>
        <p:spPr>
          <a:xfrm>
            <a:off x="602445" y="874970"/>
            <a:ext cx="3369383" cy="3997131"/>
          </a:xfrm>
          <a:prstGeom prst="rect">
            <a:avLst/>
          </a:prstGeom>
        </p:spPr>
      </p:pic>
      <p:pic>
        <p:nvPicPr>
          <p:cNvPr id="18" name="Picture 48" descr="A picture containing screenshot, electric blue&#10;&#10;Description automatically generated">
            <a:extLst>
              <a:ext uri="{FF2B5EF4-FFF2-40B4-BE49-F238E27FC236}">
                <a16:creationId xmlns:a16="http://schemas.microsoft.com/office/drawing/2014/main" id="{86179B84-4FA6-D9D3-2202-AEC30A2076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1" t="65904" r="55562"/>
          <a:stretch/>
        </p:blipFill>
        <p:spPr>
          <a:xfrm>
            <a:off x="3457955" y="970953"/>
            <a:ext cx="1867899" cy="2237406"/>
          </a:xfrm>
          <a:prstGeom prst="rect">
            <a:avLst/>
          </a:prstGeom>
        </p:spPr>
      </p:pic>
      <p:sp>
        <p:nvSpPr>
          <p:cNvPr id="19" name="TextBox 16">
            <a:extLst>
              <a:ext uri="{FF2B5EF4-FFF2-40B4-BE49-F238E27FC236}">
                <a16:creationId xmlns:a16="http://schemas.microsoft.com/office/drawing/2014/main" id="{A7CAA33A-BDC6-1ABD-5723-E1048F6A6FC8}"/>
              </a:ext>
            </a:extLst>
          </p:cNvPr>
          <p:cNvSpPr txBox="1"/>
          <p:nvPr/>
        </p:nvSpPr>
        <p:spPr>
          <a:xfrm>
            <a:off x="602445" y="1724504"/>
            <a:ext cx="889987" cy="369332"/>
          </a:xfrm>
          <a:prstGeom prst="rect">
            <a:avLst/>
          </a:prstGeom>
          <a:solidFill>
            <a:srgbClr val="0432FF"/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chemeClr val="bg1"/>
                </a:solidFill>
              </a:rPr>
              <a:t>H field</a:t>
            </a:r>
          </a:p>
        </p:txBody>
      </p:sp>
      <p:pic>
        <p:nvPicPr>
          <p:cNvPr id="20" name="Picture 23">
            <a:extLst>
              <a:ext uri="{FF2B5EF4-FFF2-40B4-BE49-F238E27FC236}">
                <a16:creationId xmlns:a16="http://schemas.microsoft.com/office/drawing/2014/main" id="{118C2DAC-A74F-785C-C5D2-5560E70346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7002" y="4124681"/>
            <a:ext cx="4958366" cy="1842885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E1BCEC5B-AE10-4787-9339-D970F57C1F75}"/>
              </a:ext>
            </a:extLst>
          </p:cNvPr>
          <p:cNvSpPr txBox="1"/>
          <p:nvPr/>
        </p:nvSpPr>
        <p:spPr>
          <a:xfrm>
            <a:off x="517383" y="166164"/>
            <a:ext cx="8136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tx1"/>
                </a:solidFill>
              </a:rPr>
              <a:t>SW biperiodic 𝜋/2 structure with magnetic coupling </a:t>
            </a:r>
          </a:p>
        </p:txBody>
      </p:sp>
      <p:sp>
        <p:nvSpPr>
          <p:cNvPr id="22" name="TextBox 24">
            <a:extLst>
              <a:ext uri="{FF2B5EF4-FFF2-40B4-BE49-F238E27FC236}">
                <a16:creationId xmlns:a16="http://schemas.microsoft.com/office/drawing/2014/main" id="{034686EA-44A1-CCFB-F022-FF97062A2AE5}"/>
              </a:ext>
            </a:extLst>
          </p:cNvPr>
          <p:cNvSpPr txBox="1"/>
          <p:nvPr/>
        </p:nvSpPr>
        <p:spPr>
          <a:xfrm>
            <a:off x="8987057" y="4579713"/>
            <a:ext cx="27733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08080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Resulting profile of the on-axis accelerating  electric field </a:t>
            </a:r>
          </a:p>
        </p:txBody>
      </p:sp>
      <p:pic>
        <p:nvPicPr>
          <p:cNvPr id="4" name="Picture 13" descr="logo +marchio">
            <a:extLst>
              <a:ext uri="{FF2B5EF4-FFF2-40B4-BE49-F238E27FC236}">
                <a16:creationId xmlns:a16="http://schemas.microsoft.com/office/drawing/2014/main" id="{905271DC-DFC6-F755-6414-A774190D7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0282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7B13441D-EEC1-C866-8424-7310A72562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2870" y="6169683"/>
            <a:ext cx="749772" cy="41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852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031B986-C2D5-E845-A729-BCC981A01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INFN4LS - Migliorati - 14/07/2023</a:t>
            </a:r>
            <a:endParaRPr lang="it-IT" dirty="0"/>
          </a:p>
        </p:txBody>
      </p:sp>
      <p:sp>
        <p:nvSpPr>
          <p:cNvPr id="25" name="Segnaposto numero diapositiva 24">
            <a:extLst>
              <a:ext uri="{FF2B5EF4-FFF2-40B4-BE49-F238E27FC236}">
                <a16:creationId xmlns:a16="http://schemas.microsoft.com/office/drawing/2014/main" id="{033708D0-26CA-12CF-FE81-1DC912449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Pag. </a:t>
            </a:r>
            <a:fld id="{AB86FDA9-73B4-8348-B058-6E024D28C42E}" type="slidenum">
              <a:rPr lang="it-IT" smtClean="0"/>
              <a:pPr/>
              <a:t>11</a:t>
            </a:fld>
            <a:endParaRPr lang="it-IT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421400-4AFA-1657-DED2-E1A183893792}"/>
              </a:ext>
            </a:extLst>
          </p:cNvPr>
          <p:cNvSpPr txBox="1"/>
          <p:nvPr/>
        </p:nvSpPr>
        <p:spPr>
          <a:xfrm>
            <a:off x="1099319" y="333504"/>
            <a:ext cx="10582897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it-IT" sz="2800" b="1" dirty="0">
                <a:solidFill>
                  <a:srgbClr val="002060"/>
                </a:solidFill>
              </a:rPr>
              <a:t>FIRST TESTS 5 ACCELERATING CELLS – SAPIENZA RF LAB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0299BDF8-28E0-B04C-F13F-31F56DB51C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" t="8111" r="-140" b="24876"/>
          <a:stretch/>
        </p:blipFill>
        <p:spPr>
          <a:xfrm>
            <a:off x="589175" y="965069"/>
            <a:ext cx="6949252" cy="2801663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D37816A9-FFD8-75F9-38C5-9E984580DF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7" r="7846"/>
          <a:stretch/>
        </p:blipFill>
        <p:spPr>
          <a:xfrm>
            <a:off x="589175" y="3820905"/>
            <a:ext cx="6263247" cy="2219138"/>
          </a:xfrm>
          <a:prstGeom prst="rect">
            <a:avLst/>
          </a:prstGeom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EF35B8BE-E696-F113-BA26-2A0512279930}"/>
              </a:ext>
            </a:extLst>
          </p:cNvPr>
          <p:cNvSpPr txBox="1"/>
          <p:nvPr/>
        </p:nvSpPr>
        <p:spPr>
          <a:xfrm>
            <a:off x="7804573" y="4930474"/>
            <a:ext cx="3590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2060"/>
                </a:solidFill>
              </a:rPr>
              <a:t>FINAL PROTOTYPE IN CONSTRUCTION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BC0F9D08-F359-619D-0DCD-008E07CDCE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273" b="-29196"/>
          <a:stretch/>
        </p:blipFill>
        <p:spPr>
          <a:xfrm>
            <a:off x="7631670" y="965069"/>
            <a:ext cx="1066925" cy="95731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45030EA9-9342-0D59-4304-BE98369A03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4573" y="1122999"/>
            <a:ext cx="4015121" cy="2801662"/>
          </a:xfrm>
          <a:prstGeom prst="rect">
            <a:avLst/>
          </a:prstGeom>
        </p:spPr>
      </p:pic>
      <p:pic>
        <p:nvPicPr>
          <p:cNvPr id="9" name="Picture 13" descr="logo +marchio">
            <a:extLst>
              <a:ext uri="{FF2B5EF4-FFF2-40B4-BE49-F238E27FC236}">
                <a16:creationId xmlns:a16="http://schemas.microsoft.com/office/drawing/2014/main" id="{0E803C80-34C4-6A54-B8EB-B83CDD0DD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0282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31B3DCE7-4969-B751-3D42-C985415C89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2870" y="6169683"/>
            <a:ext cx="749772" cy="41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33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3190B-C058-27BF-AF3A-4BB2A52C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Pag.</a:t>
            </a:r>
            <a:r>
              <a:rPr lang="it-IT" altLang="it-IT" dirty="0"/>
              <a:t> </a:t>
            </a:r>
            <a:fld id="{99F93ADF-C203-46DC-9479-698135C8D2A7}" type="slidenum">
              <a:rPr lang="it-IT" altLang="it-IT" smtClean="0"/>
              <a:pPr>
                <a:defRPr/>
              </a:pPr>
              <a:t>12</a:t>
            </a:fld>
            <a:endParaRPr lang="it-IT" altLang="it-IT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F8FB67B-BC25-0139-56BD-B39D4B601DC8}"/>
              </a:ext>
            </a:extLst>
          </p:cNvPr>
          <p:cNvSpPr txBox="1"/>
          <p:nvPr/>
        </p:nvSpPr>
        <p:spPr>
          <a:xfrm>
            <a:off x="917949" y="73329"/>
            <a:ext cx="8262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400" b="1" dirty="0">
                <a:solidFill>
                  <a:schemeClr val="tx1"/>
                </a:solidFill>
              </a:rPr>
              <a:t> DESIGN AND PROTOTYPE  TW HIGH GRADIENT</a:t>
            </a:r>
            <a:r>
              <a:rPr lang="it-IT" sz="2400" b="1" dirty="0">
                <a:solidFill>
                  <a:schemeClr val="tx1"/>
                </a:solidFill>
              </a:rPr>
              <a:t> (2/3)𝜋</a:t>
            </a:r>
            <a:endParaRPr lang="en-IT" sz="2400" b="1" dirty="0">
              <a:solidFill>
                <a:schemeClr val="tx1"/>
              </a:solidFill>
            </a:endParaRP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8439049-6CB2-82D7-6B61-0927B2763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INFN4LS - Migliorati - 14/07/2023</a:t>
            </a:r>
          </a:p>
        </p:txBody>
      </p:sp>
      <p:pic>
        <p:nvPicPr>
          <p:cNvPr id="5" name="Picture 11">
            <a:extLst>
              <a:ext uri="{FF2B5EF4-FFF2-40B4-BE49-F238E27FC236}">
                <a16:creationId xmlns:a16="http://schemas.microsoft.com/office/drawing/2014/main" id="{C2A7B1ED-D9DF-AA91-965F-B1782C65A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1508" y="2534132"/>
            <a:ext cx="3899384" cy="3232352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4CE1E325-ABB8-8716-410B-B30878DFE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06" y="3333808"/>
            <a:ext cx="3308468" cy="2706384"/>
          </a:xfrm>
          <a:prstGeom prst="rect">
            <a:avLst/>
          </a:prstGeom>
        </p:spPr>
      </p:pic>
      <p:pic>
        <p:nvPicPr>
          <p:cNvPr id="7" name="image1.png">
            <a:extLst>
              <a:ext uri="{FF2B5EF4-FFF2-40B4-BE49-F238E27FC236}">
                <a16:creationId xmlns:a16="http://schemas.microsoft.com/office/drawing/2014/main" id="{3D0FD7B3-631E-A65D-8C5C-F4742BBC1A5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068800" y="546963"/>
            <a:ext cx="4898886" cy="1842316"/>
          </a:xfrm>
          <a:prstGeom prst="rect">
            <a:avLst/>
          </a:prstGeom>
          <a:ln/>
        </p:spPr>
      </p:pic>
      <p:grpSp>
        <p:nvGrpSpPr>
          <p:cNvPr id="10" name="Group 2">
            <a:extLst>
              <a:ext uri="{FF2B5EF4-FFF2-40B4-BE49-F238E27FC236}">
                <a16:creationId xmlns:a16="http://schemas.microsoft.com/office/drawing/2014/main" id="{3BA5B5DB-4148-9735-E37F-7EA8519009F8}"/>
              </a:ext>
            </a:extLst>
          </p:cNvPr>
          <p:cNvGrpSpPr/>
          <p:nvPr/>
        </p:nvGrpSpPr>
        <p:grpSpPr>
          <a:xfrm>
            <a:off x="261561" y="534994"/>
            <a:ext cx="2173536" cy="2275525"/>
            <a:chOff x="13200" y="3305293"/>
            <a:chExt cx="2023522" cy="2416040"/>
          </a:xfrm>
        </p:grpSpPr>
        <p:sp>
          <p:nvSpPr>
            <p:cNvPr id="16" name="CasellaDiTesto 1">
              <a:extLst>
                <a:ext uri="{FF2B5EF4-FFF2-40B4-BE49-F238E27FC236}">
                  <a16:creationId xmlns:a16="http://schemas.microsoft.com/office/drawing/2014/main" id="{621F6F4D-A81C-D923-816E-C5E94CFE5C4C}"/>
                </a:ext>
              </a:extLst>
            </p:cNvPr>
            <p:cNvSpPr txBox="1"/>
            <p:nvPr/>
          </p:nvSpPr>
          <p:spPr>
            <a:xfrm>
              <a:off x="13200" y="3305293"/>
              <a:ext cx="1868695" cy="23032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050" b="1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Single Cell design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4C75F80F-6680-E5A1-56E5-686EA7BA97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241" t="4133"/>
            <a:stretch/>
          </p:blipFill>
          <p:spPr>
            <a:xfrm>
              <a:off x="105170" y="3535621"/>
              <a:ext cx="1931552" cy="2185712"/>
            </a:xfrm>
            <a:prstGeom prst="rect">
              <a:avLst/>
            </a:prstGeom>
          </p:spPr>
        </p:pic>
      </p:grpSp>
      <p:sp>
        <p:nvSpPr>
          <p:cNvPr id="19" name="TextBox 1">
            <a:extLst>
              <a:ext uri="{FF2B5EF4-FFF2-40B4-BE49-F238E27FC236}">
                <a16:creationId xmlns:a16="http://schemas.microsoft.com/office/drawing/2014/main" id="{22DDA23A-BFAC-DF3F-04E2-210FE2D24598}"/>
              </a:ext>
            </a:extLst>
          </p:cNvPr>
          <p:cNvSpPr txBox="1"/>
          <p:nvPr/>
        </p:nvSpPr>
        <p:spPr>
          <a:xfrm>
            <a:off x="2698118" y="777222"/>
            <a:ext cx="3600430" cy="276999"/>
          </a:xfrm>
          <a:prstGeom prst="rect">
            <a:avLst/>
          </a:prstGeom>
          <a:noFill/>
          <a:ln>
            <a:solidFill>
              <a:srgbClr val="E8E7FF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Single </a:t>
            </a:r>
            <a:r>
              <a:rPr lang="it-IT" sz="12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cell</a:t>
            </a:r>
            <a:r>
              <a:rPr lang="it-IT" sz="1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RF </a:t>
            </a:r>
            <a:r>
              <a:rPr lang="it-IT" sz="12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parameters</a:t>
            </a:r>
            <a:r>
              <a:rPr lang="it-IT" sz="1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mm</a:t>
            </a:r>
            <a:endParaRPr lang="en-US" sz="12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20" name="Table 44">
            <a:extLst>
              <a:ext uri="{FF2B5EF4-FFF2-40B4-BE49-F238E27FC236}">
                <a16:creationId xmlns:a16="http://schemas.microsoft.com/office/drawing/2014/main" id="{F9177172-1C1B-9833-2837-553841B52A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6145804"/>
              </p:ext>
            </p:extLst>
          </p:nvPr>
        </p:nvGraphicFramePr>
        <p:xfrm>
          <a:off x="2698117" y="1054221"/>
          <a:ext cx="3600431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0073">
                  <a:extLst>
                    <a:ext uri="{9D8B030D-6E8A-4147-A177-3AD203B41FA5}">
                      <a16:colId xmlns:a16="http://schemas.microsoft.com/office/drawing/2014/main" val="1269491526"/>
                    </a:ext>
                  </a:extLst>
                </a:gridCol>
                <a:gridCol w="703541">
                  <a:extLst>
                    <a:ext uri="{9D8B030D-6E8A-4147-A177-3AD203B41FA5}">
                      <a16:colId xmlns:a16="http://schemas.microsoft.com/office/drawing/2014/main" val="3179103649"/>
                    </a:ext>
                  </a:extLst>
                </a:gridCol>
                <a:gridCol w="621807">
                  <a:extLst>
                    <a:ext uri="{9D8B030D-6E8A-4147-A177-3AD203B41FA5}">
                      <a16:colId xmlns:a16="http://schemas.microsoft.com/office/drawing/2014/main" val="3025912181"/>
                    </a:ext>
                  </a:extLst>
                </a:gridCol>
                <a:gridCol w="544081">
                  <a:extLst>
                    <a:ext uri="{9D8B030D-6E8A-4147-A177-3AD203B41FA5}">
                      <a16:colId xmlns:a16="http://schemas.microsoft.com/office/drawing/2014/main" val="3950437861"/>
                    </a:ext>
                  </a:extLst>
                </a:gridCol>
                <a:gridCol w="621807">
                  <a:extLst>
                    <a:ext uri="{9D8B030D-6E8A-4147-A177-3AD203B41FA5}">
                      <a16:colId xmlns:a16="http://schemas.microsoft.com/office/drawing/2014/main" val="2485570726"/>
                    </a:ext>
                  </a:extLst>
                </a:gridCol>
                <a:gridCol w="569122">
                  <a:extLst>
                    <a:ext uri="{9D8B030D-6E8A-4147-A177-3AD203B41FA5}">
                      <a16:colId xmlns:a16="http://schemas.microsoft.com/office/drawing/2014/main" val="3645235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a</a:t>
                      </a:r>
                    </a:p>
                  </a:txBody>
                  <a:tcP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b</a:t>
                      </a:r>
                    </a:p>
                  </a:txBody>
                  <a:tcP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</a:t>
                      </a:r>
                    </a:p>
                  </a:txBody>
                  <a:tcP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</a:t>
                      </a:r>
                      <a:r>
                        <a:rPr lang="en-US" sz="1100" dirty="0"/>
                        <a:t>0</a:t>
                      </a:r>
                      <a:endParaRPr lang="en-US" sz="1600" dirty="0"/>
                    </a:p>
                  </a:txBody>
                  <a:tcP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</a:t>
                      </a:r>
                    </a:p>
                  </a:txBody>
                  <a:tcPr>
                    <a:solidFill>
                      <a:srgbClr val="009FD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r</a:t>
                      </a:r>
                      <a:r>
                        <a:rPr lang="it-IT" sz="900" dirty="0"/>
                        <a:t>1</a:t>
                      </a:r>
                      <a:r>
                        <a:rPr lang="it-IT" sz="1400" dirty="0"/>
                        <a:t>/r</a:t>
                      </a:r>
                      <a:r>
                        <a:rPr lang="it-IT" sz="1100" baseline="-25000" dirty="0"/>
                        <a:t>2</a:t>
                      </a:r>
                      <a:endParaRPr lang="it-IT" sz="1400" baseline="-25000" dirty="0"/>
                    </a:p>
                  </a:txBody>
                  <a:tcPr marL="68580" marR="68580" marT="34290" marB="34290">
                    <a:solidFill>
                      <a:srgbClr val="009FD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38845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002060"/>
                          </a:solidFill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21.03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17.5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1400" kern="1200" dirty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1.25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1934765"/>
                  </a:ext>
                </a:extLst>
              </a:tr>
            </a:tbl>
          </a:graphicData>
        </a:graphic>
      </p:graphicFrame>
      <p:grpSp>
        <p:nvGrpSpPr>
          <p:cNvPr id="21" name="Group 44">
            <a:extLst>
              <a:ext uri="{FF2B5EF4-FFF2-40B4-BE49-F238E27FC236}">
                <a16:creationId xmlns:a16="http://schemas.microsoft.com/office/drawing/2014/main" id="{ADE403FE-5EC6-053D-2646-0B22FCF4461E}"/>
              </a:ext>
            </a:extLst>
          </p:cNvPr>
          <p:cNvGrpSpPr/>
          <p:nvPr/>
        </p:nvGrpSpPr>
        <p:grpSpPr>
          <a:xfrm>
            <a:off x="8493945" y="2527106"/>
            <a:ext cx="3027310" cy="3483455"/>
            <a:chOff x="2930314" y="1766793"/>
            <a:chExt cx="2762447" cy="3483455"/>
          </a:xfrm>
        </p:grpSpPr>
        <p:pic>
          <p:nvPicPr>
            <p:cNvPr id="23" name="Picture 35">
              <a:extLst>
                <a:ext uri="{FF2B5EF4-FFF2-40B4-BE49-F238E27FC236}">
                  <a16:creationId xmlns:a16="http://schemas.microsoft.com/office/drawing/2014/main" id="{159EE150-B633-D8B7-A76D-51E64FC767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2542" r="33372" b="2410"/>
            <a:stretch/>
          </p:blipFill>
          <p:spPr>
            <a:xfrm>
              <a:off x="3003681" y="1896870"/>
              <a:ext cx="2651539" cy="2692787"/>
            </a:xfrm>
            <a:prstGeom prst="rect">
              <a:avLst/>
            </a:prstGeom>
          </p:spPr>
        </p:pic>
        <p:sp>
          <p:nvSpPr>
            <p:cNvPr id="24" name="TextBox 40">
              <a:extLst>
                <a:ext uri="{FF2B5EF4-FFF2-40B4-BE49-F238E27FC236}">
                  <a16:creationId xmlns:a16="http://schemas.microsoft.com/office/drawing/2014/main" id="{59A51919-3087-DDE0-F8AB-E5A9B6D7245F}"/>
                </a:ext>
              </a:extLst>
            </p:cNvPr>
            <p:cNvSpPr txBox="1"/>
            <p:nvPr/>
          </p:nvSpPr>
          <p:spPr>
            <a:xfrm>
              <a:off x="3056900" y="4628301"/>
              <a:ext cx="250927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it-IT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Shunt </a:t>
              </a:r>
              <a:r>
                <a:rPr lang="it-IT" sz="1400" dirty="0" err="1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impedance</a:t>
              </a:r>
              <a:r>
                <a:rPr lang="it-IT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it-IT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R = 95 M</a:t>
              </a:r>
              <a:r>
                <a:rPr lang="it-IT" sz="1400" b="1" dirty="0">
                  <a:solidFill>
                    <a:schemeClr val="tx1"/>
                  </a:solidFill>
                  <a:latin typeface="Symbol" panose="05050102010706020507" pitchFamily="18" charset="2"/>
                  <a:ea typeface="Calibri" panose="020F0502020204030204" pitchFamily="34" charset="0"/>
                  <a:cs typeface="Calibri" panose="020F0502020204030204" pitchFamily="34" charset="0"/>
                </a:rPr>
                <a:t>W</a:t>
              </a:r>
              <a:r>
                <a:rPr lang="it-IT" sz="1400" b="1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/m</a:t>
              </a:r>
              <a:r>
                <a:rPr lang="it-IT" sz="1400" dirty="0">
                  <a:solidFill>
                    <a:schemeClr val="tx1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for r1/r2 = 1.25 and t=3</a:t>
              </a:r>
              <a:endParaRPr lang="en-US" sz="14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Rectangle 41">
              <a:extLst>
                <a:ext uri="{FF2B5EF4-FFF2-40B4-BE49-F238E27FC236}">
                  <a16:creationId xmlns:a16="http://schemas.microsoft.com/office/drawing/2014/main" id="{C1BB3199-DCCD-20B2-46DF-D802525D757B}"/>
                </a:ext>
              </a:extLst>
            </p:cNvPr>
            <p:cNvSpPr/>
            <p:nvPr/>
          </p:nvSpPr>
          <p:spPr>
            <a:xfrm>
              <a:off x="2930314" y="1766793"/>
              <a:ext cx="2762447" cy="3483455"/>
            </a:xfrm>
            <a:prstGeom prst="rect">
              <a:avLst/>
            </a:prstGeom>
            <a:noFill/>
            <a:ln>
              <a:solidFill>
                <a:srgbClr val="009F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13" descr="logo +marchio">
            <a:extLst>
              <a:ext uri="{FF2B5EF4-FFF2-40B4-BE49-F238E27FC236}">
                <a16:creationId xmlns:a16="http://schemas.microsoft.com/office/drawing/2014/main" id="{FC8CCC62-7244-E326-8011-58EFD96C0F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0282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BC6888C3-BD1C-57EE-AE50-9858888B01D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2870" y="6169683"/>
            <a:ext cx="749772" cy="41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810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3190B-C058-27BF-AF3A-4BB2A52C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Pag.</a:t>
            </a:r>
            <a:r>
              <a:rPr lang="it-IT" altLang="it-IT" dirty="0"/>
              <a:t> </a:t>
            </a:r>
            <a:fld id="{99F93ADF-C203-46DC-9479-698135C8D2A7}" type="slidenum">
              <a:rPr lang="it-IT" altLang="it-IT" smtClean="0"/>
              <a:pPr>
                <a:defRPr/>
              </a:pPr>
              <a:t>13</a:t>
            </a:fld>
            <a:endParaRPr lang="it-IT" altLang="it-IT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8439049-6CB2-82D7-6B61-0927B2763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INFN4LS - Migliorati - 14/07/2023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AEEB7F9D-5DDF-7C5E-8876-C3B635B99D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4030" y="3737180"/>
            <a:ext cx="4210812" cy="2242257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133F0E89-0234-2DC4-BBD8-67525A7BB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872" y="3779288"/>
            <a:ext cx="4210812" cy="2158041"/>
          </a:xfrm>
          <a:prstGeom prst="rect">
            <a:avLst/>
          </a:prstGeom>
        </p:spPr>
      </p:pic>
      <p:cxnSp>
        <p:nvCxnSpPr>
          <p:cNvPr id="12" name="Straight Arrow Connector 8">
            <a:extLst>
              <a:ext uri="{FF2B5EF4-FFF2-40B4-BE49-F238E27FC236}">
                <a16:creationId xmlns:a16="http://schemas.microsoft.com/office/drawing/2014/main" id="{43EE855F-E785-3813-6F1A-29FEEDF3A480}"/>
              </a:ext>
            </a:extLst>
          </p:cNvPr>
          <p:cNvCxnSpPr/>
          <p:nvPr/>
        </p:nvCxnSpPr>
        <p:spPr>
          <a:xfrm>
            <a:off x="9904602" y="3474139"/>
            <a:ext cx="0" cy="61029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9">
            <a:extLst>
              <a:ext uri="{FF2B5EF4-FFF2-40B4-BE49-F238E27FC236}">
                <a16:creationId xmlns:a16="http://schemas.microsoft.com/office/drawing/2014/main" id="{2E0DBE9E-8468-1251-CE3F-174814EF286D}"/>
              </a:ext>
            </a:extLst>
          </p:cNvPr>
          <p:cNvSpPr txBox="1"/>
          <p:nvPr/>
        </p:nvSpPr>
        <p:spPr>
          <a:xfrm>
            <a:off x="2287397" y="3208628"/>
            <a:ext cx="1399742" cy="25391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>
                <a:solidFill>
                  <a:srgbClr val="002060"/>
                </a:solidFill>
              </a:rPr>
              <a:t>bolts to join the cells</a:t>
            </a:r>
          </a:p>
        </p:txBody>
      </p:sp>
      <p:cxnSp>
        <p:nvCxnSpPr>
          <p:cNvPr id="14" name="Straight Arrow Connector 12">
            <a:extLst>
              <a:ext uri="{FF2B5EF4-FFF2-40B4-BE49-F238E27FC236}">
                <a16:creationId xmlns:a16="http://schemas.microsoft.com/office/drawing/2014/main" id="{79CE6787-24D8-55E7-9237-E3FC17224616}"/>
              </a:ext>
            </a:extLst>
          </p:cNvPr>
          <p:cNvCxnSpPr/>
          <p:nvPr/>
        </p:nvCxnSpPr>
        <p:spPr>
          <a:xfrm>
            <a:off x="2909232" y="3485629"/>
            <a:ext cx="0" cy="610299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0B3CB66-96C6-4419-A0C2-29504176E405}"/>
              </a:ext>
            </a:extLst>
          </p:cNvPr>
          <p:cNvSpPr txBox="1"/>
          <p:nvPr/>
        </p:nvSpPr>
        <p:spPr>
          <a:xfrm>
            <a:off x="9238867" y="3208628"/>
            <a:ext cx="1175322" cy="25391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none" rtlCol="0">
            <a:spAutoFit/>
          </a:bodyPr>
          <a:lstStyle/>
          <a:p>
            <a:r>
              <a:rPr lang="en-US" sz="1050">
                <a:solidFill>
                  <a:srgbClr val="002060"/>
                </a:solidFill>
              </a:rPr>
              <a:t>water for cooling</a:t>
            </a:r>
          </a:p>
        </p:txBody>
      </p:sp>
      <p:cxnSp>
        <p:nvCxnSpPr>
          <p:cNvPr id="17" name="Straight Arrow Connector 15">
            <a:extLst>
              <a:ext uri="{FF2B5EF4-FFF2-40B4-BE49-F238E27FC236}">
                <a16:creationId xmlns:a16="http://schemas.microsoft.com/office/drawing/2014/main" id="{9F1BDED2-9FAF-A7A3-07F5-1CFCEAAD88B2}"/>
              </a:ext>
            </a:extLst>
          </p:cNvPr>
          <p:cNvCxnSpPr>
            <a:cxnSpLocks/>
          </p:cNvCxnSpPr>
          <p:nvPr/>
        </p:nvCxnSpPr>
        <p:spPr>
          <a:xfrm flipH="1">
            <a:off x="2529484" y="3494924"/>
            <a:ext cx="374786" cy="1602962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2A2CA4C3-7F67-951A-2413-718217636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0062" y="1669875"/>
            <a:ext cx="3796314" cy="1921127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5F14F57-A880-8866-83B4-C79A0E9DF5D3}"/>
              </a:ext>
            </a:extLst>
          </p:cNvPr>
          <p:cNvCxnSpPr>
            <a:cxnSpLocks/>
          </p:cNvCxnSpPr>
          <p:nvPr/>
        </p:nvCxnSpPr>
        <p:spPr>
          <a:xfrm flipH="1">
            <a:off x="7605972" y="1853109"/>
            <a:ext cx="902915" cy="80086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39902CB2-999F-47E9-15E4-87D556F8D4E5}"/>
              </a:ext>
            </a:extLst>
          </p:cNvPr>
          <p:cNvSpPr txBox="1"/>
          <p:nvPr/>
        </p:nvSpPr>
        <p:spPr>
          <a:xfrm>
            <a:off x="8211325" y="1576109"/>
            <a:ext cx="595118" cy="25391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en-US" sz="1050">
                <a:solidFill>
                  <a:srgbClr val="002060"/>
                </a:solidFill>
              </a:rPr>
              <a:t>tuners</a:t>
            </a:r>
          </a:p>
        </p:txBody>
      </p:sp>
      <p:sp>
        <p:nvSpPr>
          <p:cNvPr id="41" name="object 7">
            <a:extLst>
              <a:ext uri="{FF2B5EF4-FFF2-40B4-BE49-F238E27FC236}">
                <a16:creationId xmlns:a16="http://schemas.microsoft.com/office/drawing/2014/main" id="{01450FDA-0EE0-5733-D390-E40D2DDB1570}"/>
              </a:ext>
            </a:extLst>
          </p:cNvPr>
          <p:cNvSpPr/>
          <p:nvPr/>
        </p:nvSpPr>
        <p:spPr>
          <a:xfrm>
            <a:off x="9011392" y="1645926"/>
            <a:ext cx="1656608" cy="5321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578"/>
          </a:p>
        </p:txBody>
      </p:sp>
      <p:sp>
        <p:nvSpPr>
          <p:cNvPr id="42" name="Google Shape;154;p32">
            <a:extLst>
              <a:ext uri="{FF2B5EF4-FFF2-40B4-BE49-F238E27FC236}">
                <a16:creationId xmlns:a16="http://schemas.microsoft.com/office/drawing/2014/main" id="{28556CF2-5B93-425F-235F-E7B88FE0CC5F}"/>
              </a:ext>
            </a:extLst>
          </p:cNvPr>
          <p:cNvSpPr txBox="1">
            <a:spLocks/>
          </p:cNvSpPr>
          <p:nvPr/>
        </p:nvSpPr>
        <p:spPr>
          <a:xfrm>
            <a:off x="2122528" y="38156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buClr>
                <a:schemeClr val="dk1"/>
              </a:buClr>
              <a:buSzPts val="2800"/>
              <a:buFont typeface="Abril Fatface"/>
              <a:buNone/>
              <a:defRPr sz="2800" b="1">
                <a:solidFill>
                  <a:srgbClr val="FF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pPr algn="l"/>
            <a:r>
              <a:rPr lang="en-GB" dirty="0">
                <a:solidFill>
                  <a:srgbClr val="822433"/>
                </a:solidFill>
                <a:latin typeface="+mj-lt"/>
                <a:ea typeface="+mj-ea"/>
                <a:cs typeface="+mj-cs"/>
              </a:rPr>
              <a:t>Accelerating structure: mechanical design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D83386EA-1D47-EA1D-5B2D-D142EF18164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23638" y="2265906"/>
            <a:ext cx="1357230" cy="71276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676B7F6-A3DA-5FD9-241A-5CDFC8ABDD97}"/>
              </a:ext>
            </a:extLst>
          </p:cNvPr>
          <p:cNvSpPr txBox="1"/>
          <p:nvPr/>
        </p:nvSpPr>
        <p:spPr>
          <a:xfrm>
            <a:off x="884780" y="2329912"/>
            <a:ext cx="2644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charset="0"/>
                <a:ea typeface="ＭＳ Ｐゴシック" charset="-128"/>
              </a:rPr>
              <a:t>MARCO MAGI</a:t>
            </a:r>
            <a:endParaRPr lang="it-IT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EA85815-5275-499A-B1B3-0F1C63F2F0E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87" y="1148306"/>
            <a:ext cx="3289300" cy="1117600"/>
          </a:xfrm>
          <a:prstGeom prst="rect">
            <a:avLst/>
          </a:prstGeom>
        </p:spPr>
      </p:pic>
      <p:pic>
        <p:nvPicPr>
          <p:cNvPr id="6" name="Picture 13" descr="logo +marchio">
            <a:extLst>
              <a:ext uri="{FF2B5EF4-FFF2-40B4-BE49-F238E27FC236}">
                <a16:creationId xmlns:a16="http://schemas.microsoft.com/office/drawing/2014/main" id="{8AE8715F-DEC4-52C1-55E4-58D3E0AE1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0282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6EE0D74A-C5FB-C309-6A8D-003D69A70E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72870" y="6169683"/>
            <a:ext cx="749772" cy="41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513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D9931FC-8BDE-3C8A-2EA8-F9CBDA091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INFN4LS - Migliorati - 14/07/2023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1D1C9E-3F1C-1BBC-BC42-6F9B32C87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Pag.</a:t>
            </a:r>
            <a:r>
              <a:rPr lang="it-IT" altLang="it-IT" dirty="0"/>
              <a:t> </a:t>
            </a:r>
            <a:fld id="{99F93ADF-C203-46DC-9479-698135C8D2A7}" type="slidenum">
              <a:rPr lang="it-IT" altLang="it-IT" smtClean="0"/>
              <a:pPr>
                <a:defRPr/>
              </a:pPr>
              <a:t>14</a:t>
            </a:fld>
            <a:endParaRPr lang="it-IT" alt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80DD01-0CC2-1B51-0B08-A8AC1B7D09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695" y="272748"/>
            <a:ext cx="7034840" cy="52761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39558A-54B9-4075-2BAD-F1746F5E105A}"/>
              </a:ext>
            </a:extLst>
          </p:cNvPr>
          <p:cNvSpPr txBox="1"/>
          <p:nvPr/>
        </p:nvSpPr>
        <p:spPr>
          <a:xfrm>
            <a:off x="803471" y="1457604"/>
            <a:ext cx="37427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822433"/>
                </a:solidFill>
                <a:latin typeface="+mj-lt"/>
                <a:ea typeface="+mj-ea"/>
                <a:cs typeface="+mj-cs"/>
              </a:rPr>
              <a:t>PROTOTYPING (constant impedance) WITH SAPIENZA FUNDING</a:t>
            </a:r>
          </a:p>
          <a:p>
            <a:endParaRPr lang="en-GB" sz="2400" b="1" dirty="0">
              <a:solidFill>
                <a:srgbClr val="822433"/>
              </a:solidFill>
              <a:latin typeface="+mj-lt"/>
              <a:ea typeface="+mj-ea"/>
              <a:cs typeface="+mj-cs"/>
            </a:endParaRPr>
          </a:p>
          <a:p>
            <a:r>
              <a:rPr lang="en-GB" sz="2400" dirty="0">
                <a:solidFill>
                  <a:srgbClr val="002060"/>
                </a:solidFill>
              </a:rPr>
              <a:t>LAVOR. : MARCO MAGI</a:t>
            </a:r>
          </a:p>
          <a:p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dirty="0">
                <a:solidFill>
                  <a:srgbClr val="002060"/>
                </a:solidFill>
              </a:rPr>
              <a:t>OFF. MECC. </a:t>
            </a:r>
          </a:p>
          <a:p>
            <a:r>
              <a:rPr lang="en-GB" sz="2400" dirty="0">
                <a:solidFill>
                  <a:srgbClr val="002060"/>
                </a:solidFill>
              </a:rPr>
              <a:t>INFN-ROMA1</a:t>
            </a:r>
          </a:p>
        </p:txBody>
      </p:sp>
      <p:pic>
        <p:nvPicPr>
          <p:cNvPr id="3" name="Picture 13" descr="logo +marchio">
            <a:extLst>
              <a:ext uri="{FF2B5EF4-FFF2-40B4-BE49-F238E27FC236}">
                <a16:creationId xmlns:a16="http://schemas.microsoft.com/office/drawing/2014/main" id="{E7BEE6B1-4B36-C3EA-6206-F9C6946DC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0282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E3145C79-D884-93A3-0056-DDDD7E7B8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2870" y="6169683"/>
            <a:ext cx="749772" cy="41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93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3190B-C058-27BF-AF3A-4BB2A52C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Pag.</a:t>
            </a:r>
            <a:r>
              <a:rPr lang="it-IT" altLang="it-IT" dirty="0"/>
              <a:t> </a:t>
            </a:r>
            <a:fld id="{99F93ADF-C203-46DC-9479-698135C8D2A7}" type="slidenum">
              <a:rPr lang="it-IT" altLang="it-IT" smtClean="0"/>
              <a:pPr>
                <a:defRPr/>
              </a:pPr>
              <a:t>15</a:t>
            </a:fld>
            <a:endParaRPr lang="it-IT" altLang="it-IT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8439049-6CB2-82D7-6B61-0927B2763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INFN4LS - Migliorati - 14/07/2023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C7CB1BD-A3B6-970A-689A-4181B2B33BEA}"/>
              </a:ext>
            </a:extLst>
          </p:cNvPr>
          <p:cNvSpPr txBox="1"/>
          <p:nvPr/>
        </p:nvSpPr>
        <p:spPr>
          <a:xfrm>
            <a:off x="1227540" y="0"/>
            <a:ext cx="7204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First 5 cells prototype for vacuum and  </a:t>
            </a:r>
            <a:r>
              <a:rPr lang="en-US" sz="2800" b="1" dirty="0">
                <a:solidFill>
                  <a:srgbClr val="080808"/>
                </a:solidFill>
                <a:latin typeface="Calibri"/>
              </a:rPr>
              <a:t>RF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 tests </a:t>
            </a:r>
          </a:p>
        </p:txBody>
      </p:sp>
      <p:sp>
        <p:nvSpPr>
          <p:cNvPr id="10" name="Arrow: Right 59">
            <a:extLst>
              <a:ext uri="{FF2B5EF4-FFF2-40B4-BE49-F238E27FC236}">
                <a16:creationId xmlns:a16="http://schemas.microsoft.com/office/drawing/2014/main" id="{33C3D62B-6269-E890-3582-D1F97C416341}"/>
              </a:ext>
            </a:extLst>
          </p:cNvPr>
          <p:cNvSpPr/>
          <p:nvPr/>
        </p:nvSpPr>
        <p:spPr>
          <a:xfrm>
            <a:off x="3370281" y="1416880"/>
            <a:ext cx="978408" cy="401129"/>
          </a:xfrm>
          <a:prstGeom prst="rightArrow">
            <a:avLst/>
          </a:prstGeom>
          <a:solidFill>
            <a:srgbClr val="009FDF"/>
          </a:solidFill>
          <a:ln>
            <a:solidFill>
              <a:srgbClr val="009FDF"/>
            </a:solidFill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RF signal</a:t>
            </a:r>
          </a:p>
        </p:txBody>
      </p:sp>
      <p:pic>
        <p:nvPicPr>
          <p:cNvPr id="16" name="Picture 1">
            <a:extLst>
              <a:ext uri="{FF2B5EF4-FFF2-40B4-BE49-F238E27FC236}">
                <a16:creationId xmlns:a16="http://schemas.microsoft.com/office/drawing/2014/main" id="{3C162D2A-96DF-16F1-D8A6-4492185B2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1628" y="581369"/>
            <a:ext cx="3215331" cy="2519691"/>
          </a:xfrm>
          <a:prstGeom prst="rect">
            <a:avLst/>
          </a:prstGeom>
          <a:ln w="19050">
            <a:solidFill>
              <a:srgbClr val="009FDF"/>
            </a:solidFill>
          </a:ln>
        </p:spPr>
      </p:pic>
      <p:sp>
        <p:nvSpPr>
          <p:cNvPr id="18" name="Rettangolo 14">
            <a:extLst>
              <a:ext uri="{FF2B5EF4-FFF2-40B4-BE49-F238E27FC236}">
                <a16:creationId xmlns:a16="http://schemas.microsoft.com/office/drawing/2014/main" id="{5D3F34A5-DCFF-7371-C056-A183A45AF885}"/>
              </a:ext>
            </a:extLst>
          </p:cNvPr>
          <p:cNvSpPr/>
          <p:nvPr/>
        </p:nvSpPr>
        <p:spPr>
          <a:xfrm>
            <a:off x="3586454" y="3145594"/>
            <a:ext cx="860554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solidFill>
                  <a:srgbClr val="790022"/>
                </a:solidFill>
              </a:rPr>
              <a:t>The </a:t>
            </a:r>
            <a:r>
              <a:rPr lang="en-US" sz="1600" b="1" dirty="0">
                <a:solidFill>
                  <a:srgbClr val="790022"/>
                </a:solidFill>
              </a:rPr>
              <a:t>bead-pull technique </a:t>
            </a:r>
            <a:r>
              <a:rPr lang="en-US" sz="1600" dirty="0">
                <a:solidFill>
                  <a:srgbClr val="790022"/>
                </a:solidFill>
              </a:rPr>
              <a:t>was used to measure the on-axis electric field inside the prototype.</a:t>
            </a:r>
          </a:p>
        </p:txBody>
      </p:sp>
      <p:pic>
        <p:nvPicPr>
          <p:cNvPr id="19" name="Picture 9">
            <a:extLst>
              <a:ext uri="{FF2B5EF4-FFF2-40B4-BE49-F238E27FC236}">
                <a16:creationId xmlns:a16="http://schemas.microsoft.com/office/drawing/2014/main" id="{60DCCE05-C079-748C-490C-45E3E16A9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051" y="3520832"/>
            <a:ext cx="4851348" cy="2381514"/>
          </a:xfrm>
          <a:prstGeom prst="rect">
            <a:avLst/>
          </a:prstGeom>
        </p:spPr>
      </p:pic>
      <p:grpSp>
        <p:nvGrpSpPr>
          <p:cNvPr id="20" name="Group 17">
            <a:extLst>
              <a:ext uri="{FF2B5EF4-FFF2-40B4-BE49-F238E27FC236}">
                <a16:creationId xmlns:a16="http://schemas.microsoft.com/office/drawing/2014/main" id="{B26B259F-6A04-3C67-4821-CC1185936158}"/>
              </a:ext>
            </a:extLst>
          </p:cNvPr>
          <p:cNvGrpSpPr/>
          <p:nvPr/>
        </p:nvGrpSpPr>
        <p:grpSpPr>
          <a:xfrm>
            <a:off x="3466695" y="3683595"/>
            <a:ext cx="2879150" cy="2055989"/>
            <a:chOff x="434706" y="3996423"/>
            <a:chExt cx="2879150" cy="2055989"/>
          </a:xfrm>
        </p:grpSpPr>
        <p:pic>
          <p:nvPicPr>
            <p:cNvPr id="21" name="Picture 11">
              <a:extLst>
                <a:ext uri="{FF2B5EF4-FFF2-40B4-BE49-F238E27FC236}">
                  <a16:creationId xmlns:a16="http://schemas.microsoft.com/office/drawing/2014/main" id="{09AC82F4-268D-3602-41AC-DFED979F3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4706" y="3996423"/>
              <a:ext cx="2879150" cy="2055989"/>
            </a:xfrm>
            <a:prstGeom prst="rect">
              <a:avLst/>
            </a:prstGeom>
          </p:spPr>
        </p:pic>
        <p:pic>
          <p:nvPicPr>
            <p:cNvPr id="22" name="Picture 12">
              <a:extLst>
                <a:ext uri="{FF2B5EF4-FFF2-40B4-BE49-F238E27FC236}">
                  <a16:creationId xmlns:a16="http://schemas.microsoft.com/office/drawing/2014/main" id="{AB358BBE-F69D-3C9F-6008-9928DBF882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6317" r="2282"/>
            <a:stretch/>
          </p:blipFill>
          <p:spPr>
            <a:xfrm>
              <a:off x="1665999" y="5278974"/>
              <a:ext cx="704274" cy="478651"/>
            </a:xfrm>
            <a:prstGeom prst="rect">
              <a:avLst/>
            </a:prstGeom>
          </p:spPr>
        </p:pic>
      </p:grpSp>
      <p:pic>
        <p:nvPicPr>
          <p:cNvPr id="23" name="Picture 16">
            <a:extLst>
              <a:ext uri="{FF2B5EF4-FFF2-40B4-BE49-F238E27FC236}">
                <a16:creationId xmlns:a16="http://schemas.microsoft.com/office/drawing/2014/main" id="{A4E6C8A2-4BA8-DEAF-0183-D47C48BF761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347" t="8141" r="12942" b="22261"/>
          <a:stretch/>
        </p:blipFill>
        <p:spPr>
          <a:xfrm>
            <a:off x="4614827" y="706954"/>
            <a:ext cx="3462035" cy="206750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5E3DA3F-8408-8811-32A9-E93C9C0D83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9472" y="3053498"/>
            <a:ext cx="2220962" cy="2961283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CAEFC2B3-7C42-B10B-2956-EA79B035BBF0}"/>
              </a:ext>
            </a:extLst>
          </p:cNvPr>
          <p:cNvSpPr txBox="1"/>
          <p:nvPr/>
        </p:nvSpPr>
        <p:spPr>
          <a:xfrm>
            <a:off x="-4294" y="3314871"/>
            <a:ext cx="134932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rgbClr val="C00000"/>
                </a:solidFill>
              </a:rPr>
              <a:t>COTTURA E BRASATURA </a:t>
            </a:r>
          </a:p>
          <a:p>
            <a:r>
              <a:rPr lang="it-IT" sz="1400" b="1" dirty="0">
                <a:solidFill>
                  <a:srgbClr val="C00000"/>
                </a:solidFill>
              </a:rPr>
              <a:t>M. MAGI</a:t>
            </a:r>
          </a:p>
          <a:p>
            <a:r>
              <a:rPr lang="it-IT" sz="1400" b="1" dirty="0" err="1">
                <a:solidFill>
                  <a:srgbClr val="C00000"/>
                </a:solidFill>
              </a:rPr>
              <a:t>R</a:t>
            </a:r>
            <a:r>
              <a:rPr lang="it-IT" sz="1400" b="1" dirty="0">
                <a:solidFill>
                  <a:srgbClr val="C00000"/>
                </a:solidFill>
              </a:rPr>
              <a:t>. DI RADDO</a:t>
            </a:r>
          </a:p>
          <a:p>
            <a:r>
              <a:rPr lang="it-IT" sz="1400" b="1" dirty="0">
                <a:solidFill>
                  <a:srgbClr val="C00000"/>
                </a:solidFill>
              </a:rPr>
              <a:t>V. LOLLO</a:t>
            </a:r>
          </a:p>
          <a:p>
            <a:endParaRPr lang="it-IT" sz="1400" b="1" dirty="0">
              <a:solidFill>
                <a:srgbClr val="C00000"/>
              </a:solidFill>
            </a:endParaRPr>
          </a:p>
          <a:p>
            <a:r>
              <a:rPr lang="it-IT" sz="1400" b="1" dirty="0">
                <a:solidFill>
                  <a:srgbClr val="C00000"/>
                </a:solidFill>
              </a:rPr>
              <a:t>FORNO LNF</a:t>
            </a:r>
          </a:p>
        </p:txBody>
      </p:sp>
      <p:grpSp>
        <p:nvGrpSpPr>
          <p:cNvPr id="11" name="Group 27">
            <a:extLst>
              <a:ext uri="{FF2B5EF4-FFF2-40B4-BE49-F238E27FC236}">
                <a16:creationId xmlns:a16="http://schemas.microsoft.com/office/drawing/2014/main" id="{95B40DD6-1873-5A25-9433-63159B7F7EA4}"/>
              </a:ext>
            </a:extLst>
          </p:cNvPr>
          <p:cNvGrpSpPr/>
          <p:nvPr/>
        </p:nvGrpSpPr>
        <p:grpSpPr>
          <a:xfrm>
            <a:off x="166325" y="452134"/>
            <a:ext cx="2842146" cy="2731749"/>
            <a:chOff x="3380264" y="1949801"/>
            <a:chExt cx="3661399" cy="3468641"/>
          </a:xfrm>
        </p:grpSpPr>
        <p:pic>
          <p:nvPicPr>
            <p:cNvPr id="12" name="Picture 10">
              <a:extLst>
                <a:ext uri="{FF2B5EF4-FFF2-40B4-BE49-F238E27FC236}">
                  <a16:creationId xmlns:a16="http://schemas.microsoft.com/office/drawing/2014/main" id="{4BA5C4E2-F2F7-5C4E-8805-410405E9F9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107" t="47098" r="24449" b="12797"/>
            <a:stretch/>
          </p:blipFill>
          <p:spPr>
            <a:xfrm>
              <a:off x="3380264" y="1949801"/>
              <a:ext cx="3661399" cy="3468641"/>
            </a:xfrm>
            <a:prstGeom prst="rect">
              <a:avLst/>
            </a:prstGeom>
          </p:spPr>
        </p:pic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840DD320-272B-9A88-D6A4-47C9520EE051}"/>
                </a:ext>
              </a:extLst>
            </p:cNvPr>
            <p:cNvSpPr txBox="1"/>
            <p:nvPr/>
          </p:nvSpPr>
          <p:spPr>
            <a:xfrm>
              <a:off x="3548868" y="1996052"/>
              <a:ext cx="2200535" cy="3979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chemeClr val="bg1"/>
                  </a:solidFill>
                </a:rPr>
                <a:t>Brazing alloy</a:t>
              </a:r>
            </a:p>
          </p:txBody>
        </p:sp>
        <p:cxnSp>
          <p:nvCxnSpPr>
            <p:cNvPr id="14" name="Straight Arrow Connector 15">
              <a:extLst>
                <a:ext uri="{FF2B5EF4-FFF2-40B4-BE49-F238E27FC236}">
                  <a16:creationId xmlns:a16="http://schemas.microsoft.com/office/drawing/2014/main" id="{FE47B628-A678-AD47-E241-DF7F009065D5}"/>
                </a:ext>
              </a:extLst>
            </p:cNvPr>
            <p:cNvCxnSpPr>
              <a:cxnSpLocks/>
            </p:cNvCxnSpPr>
            <p:nvPr/>
          </p:nvCxnSpPr>
          <p:spPr>
            <a:xfrm>
              <a:off x="4417622" y="2380858"/>
              <a:ext cx="154379" cy="492652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9">
              <a:extLst>
                <a:ext uri="{FF2B5EF4-FFF2-40B4-BE49-F238E27FC236}">
                  <a16:creationId xmlns:a16="http://schemas.microsoft.com/office/drawing/2014/main" id="{7822A4C2-62CC-E1F7-F2A7-72993DE04A4C}"/>
                </a:ext>
              </a:extLst>
            </p:cNvPr>
            <p:cNvCxnSpPr>
              <a:cxnSpLocks/>
            </p:cNvCxnSpPr>
            <p:nvPr/>
          </p:nvCxnSpPr>
          <p:spPr>
            <a:xfrm>
              <a:off x="4867926" y="2334607"/>
              <a:ext cx="1063462" cy="350667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22">
              <a:extLst>
                <a:ext uri="{FF2B5EF4-FFF2-40B4-BE49-F238E27FC236}">
                  <a16:creationId xmlns:a16="http://schemas.microsoft.com/office/drawing/2014/main" id="{7711F33E-1C21-6443-1BE2-B75138716EE9}"/>
                </a:ext>
              </a:extLst>
            </p:cNvPr>
            <p:cNvCxnSpPr>
              <a:cxnSpLocks/>
            </p:cNvCxnSpPr>
            <p:nvPr/>
          </p:nvCxnSpPr>
          <p:spPr>
            <a:xfrm>
              <a:off x="4006830" y="2380858"/>
              <a:ext cx="137658" cy="1718356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13" descr="logo +marchio">
            <a:extLst>
              <a:ext uri="{FF2B5EF4-FFF2-40B4-BE49-F238E27FC236}">
                <a16:creationId xmlns:a16="http://schemas.microsoft.com/office/drawing/2014/main" id="{DB109378-423A-7ECE-552A-A1C40009A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0282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68105663-D828-2C33-3DA9-FAFC07A83F5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72870" y="6169683"/>
            <a:ext cx="749772" cy="41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49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3190B-C058-27BF-AF3A-4BB2A52C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Pag.</a:t>
            </a:r>
            <a:r>
              <a:rPr lang="it-IT" altLang="it-IT" dirty="0"/>
              <a:t> </a:t>
            </a:r>
            <a:fld id="{99F93ADF-C203-46DC-9479-698135C8D2A7}" type="slidenum">
              <a:rPr lang="it-IT" altLang="it-IT" smtClean="0"/>
              <a:pPr>
                <a:defRPr/>
              </a:pPr>
              <a:t>16</a:t>
            </a:fld>
            <a:endParaRPr lang="it-IT" altLang="it-IT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8439049-6CB2-82D7-6B61-0927B2763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INFN4LS - Migliorati - 14/07/2023</a:t>
            </a:r>
          </a:p>
        </p:txBody>
      </p:sp>
      <p:sp>
        <p:nvSpPr>
          <p:cNvPr id="26" name="Google Shape;154;p32">
            <a:extLst>
              <a:ext uri="{FF2B5EF4-FFF2-40B4-BE49-F238E27FC236}">
                <a16:creationId xmlns:a16="http://schemas.microsoft.com/office/drawing/2014/main" id="{081685B4-CC76-695E-71B7-E0DFE6B8A4D0}"/>
              </a:ext>
            </a:extLst>
          </p:cNvPr>
          <p:cNvSpPr txBox="1">
            <a:spLocks/>
          </p:cNvSpPr>
          <p:nvPr/>
        </p:nvSpPr>
        <p:spPr>
          <a:xfrm>
            <a:off x="1939200" y="360241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buClr>
                <a:schemeClr val="dk1"/>
              </a:buClr>
              <a:buSzPts val="2800"/>
              <a:buFont typeface="Abril Fatface"/>
              <a:buNone/>
              <a:defRPr sz="2800" b="1">
                <a:solidFill>
                  <a:srgbClr val="FF0000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>
              <a:buClr>
                <a:schemeClr val="dk1"/>
              </a:buClr>
              <a:buSzPts val="2800"/>
              <a:buFont typeface="Abril Fatface"/>
              <a:buNone/>
              <a:defRPr sz="28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r>
              <a:rPr lang="en-GB" sz="2400" dirty="0">
                <a:solidFill>
                  <a:srgbClr val="822433"/>
                </a:solidFill>
                <a:latin typeface="+mj-lt"/>
                <a:ea typeface="+mj-ea"/>
                <a:cs typeface="+mj-cs"/>
              </a:rPr>
              <a:t>Prototype design of TW and couplers</a:t>
            </a:r>
          </a:p>
        </p:txBody>
      </p:sp>
      <p:grpSp>
        <p:nvGrpSpPr>
          <p:cNvPr id="27" name="Group 10">
            <a:extLst>
              <a:ext uri="{FF2B5EF4-FFF2-40B4-BE49-F238E27FC236}">
                <a16:creationId xmlns:a16="http://schemas.microsoft.com/office/drawing/2014/main" id="{500BC764-E490-BF68-7E43-44A576A259A9}"/>
              </a:ext>
            </a:extLst>
          </p:cNvPr>
          <p:cNvGrpSpPr/>
          <p:nvPr/>
        </p:nvGrpSpPr>
        <p:grpSpPr>
          <a:xfrm>
            <a:off x="3429025" y="1368271"/>
            <a:ext cx="3773102" cy="2152195"/>
            <a:chOff x="4653637" y="1016112"/>
            <a:chExt cx="4351255" cy="2524822"/>
          </a:xfrm>
        </p:grpSpPr>
        <p:pic>
          <p:nvPicPr>
            <p:cNvPr id="28" name="image2.jpeg" descr="A picture containing screenshot  Description automatically generated">
              <a:extLst>
                <a:ext uri="{FF2B5EF4-FFF2-40B4-BE49-F238E27FC236}">
                  <a16:creationId xmlns:a16="http://schemas.microsoft.com/office/drawing/2014/main" id="{726ECE19-167A-D8E8-DC13-9BC708E626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/>
            <a:srcRect t="13034" r="14965"/>
            <a:stretch/>
          </p:blipFill>
          <p:spPr>
            <a:xfrm>
              <a:off x="4862786" y="1016112"/>
              <a:ext cx="4033611" cy="2524822"/>
            </a:xfrm>
            <a:prstGeom prst="rect">
              <a:avLst/>
            </a:prstGeom>
          </p:spPr>
        </p:pic>
        <p:sp>
          <p:nvSpPr>
            <p:cNvPr id="29" name="TextBox 19">
              <a:extLst>
                <a:ext uri="{FF2B5EF4-FFF2-40B4-BE49-F238E27FC236}">
                  <a16:creationId xmlns:a16="http://schemas.microsoft.com/office/drawing/2014/main" id="{143DAB7A-C5CF-40A4-3371-DFD41D628AC5}"/>
                </a:ext>
              </a:extLst>
            </p:cNvPr>
            <p:cNvSpPr txBox="1"/>
            <p:nvPr/>
          </p:nvSpPr>
          <p:spPr>
            <a:xfrm>
              <a:off x="4653637" y="1016112"/>
              <a:ext cx="890844" cy="48743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FF0000"/>
                  </a:solidFill>
                </a:rPr>
                <a:t>Power  in</a:t>
              </a:r>
            </a:p>
          </p:txBody>
        </p:sp>
        <p:sp>
          <p:nvSpPr>
            <p:cNvPr id="30" name="TextBox 19">
              <a:extLst>
                <a:ext uri="{FF2B5EF4-FFF2-40B4-BE49-F238E27FC236}">
                  <a16:creationId xmlns:a16="http://schemas.microsoft.com/office/drawing/2014/main" id="{2B222AAD-B067-F951-8E23-C70574F8DA52}"/>
                </a:ext>
              </a:extLst>
            </p:cNvPr>
            <p:cNvSpPr txBox="1"/>
            <p:nvPr/>
          </p:nvSpPr>
          <p:spPr>
            <a:xfrm>
              <a:off x="7862018" y="3145361"/>
              <a:ext cx="1142874" cy="2978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FF0000"/>
                  </a:solidFill>
                </a:rPr>
                <a:t>Power  out</a:t>
              </a:r>
            </a:p>
          </p:txBody>
        </p:sp>
      </p:grpSp>
      <p:pic>
        <p:nvPicPr>
          <p:cNvPr id="31" name="Picture 27" descr="A picture containing text, screenshot, diagram, design&#10;&#10;Description automatically generated">
            <a:extLst>
              <a:ext uri="{FF2B5EF4-FFF2-40B4-BE49-F238E27FC236}">
                <a16:creationId xmlns:a16="http://schemas.microsoft.com/office/drawing/2014/main" id="{8AFD26DA-5928-CE5D-6180-162A3F4A8A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4" t="13226" r="40156" b="32096"/>
          <a:stretch/>
        </p:blipFill>
        <p:spPr>
          <a:xfrm>
            <a:off x="3633355" y="3729375"/>
            <a:ext cx="3474692" cy="21912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2" name="Picture 30">
            <a:extLst>
              <a:ext uri="{FF2B5EF4-FFF2-40B4-BE49-F238E27FC236}">
                <a16:creationId xmlns:a16="http://schemas.microsoft.com/office/drawing/2014/main" id="{545C483E-995F-AC42-0483-79A01F7272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55" t="2763"/>
          <a:stretch/>
        </p:blipFill>
        <p:spPr>
          <a:xfrm>
            <a:off x="8693678" y="1367746"/>
            <a:ext cx="2411007" cy="2361630"/>
          </a:xfrm>
          <a:prstGeom prst="rect">
            <a:avLst/>
          </a:prstGeom>
        </p:spPr>
      </p:pic>
      <p:pic>
        <p:nvPicPr>
          <p:cNvPr id="33" name="Picture 34">
            <a:extLst>
              <a:ext uri="{FF2B5EF4-FFF2-40B4-BE49-F238E27FC236}">
                <a16:creationId xmlns:a16="http://schemas.microsoft.com/office/drawing/2014/main" id="{2F048534-F9B8-8C43-FA6D-83B037AF77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0234" y="3966204"/>
            <a:ext cx="4271363" cy="1843186"/>
          </a:xfrm>
          <a:prstGeom prst="rect">
            <a:avLst/>
          </a:prstGeom>
        </p:spPr>
      </p:pic>
      <p:pic>
        <p:nvPicPr>
          <p:cNvPr id="34" name="Picture 37">
            <a:extLst>
              <a:ext uri="{FF2B5EF4-FFF2-40B4-BE49-F238E27FC236}">
                <a16:creationId xmlns:a16="http://schemas.microsoft.com/office/drawing/2014/main" id="{55F805C0-1A1F-B3A6-948D-D49275831C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569" y="444046"/>
            <a:ext cx="1237051" cy="977789"/>
          </a:xfrm>
          <a:prstGeom prst="rect">
            <a:avLst/>
          </a:prstGeom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id="{00559EC5-78FA-86C1-94B1-4E5FDED262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112" y="1908570"/>
            <a:ext cx="3399211" cy="2549408"/>
          </a:xfrm>
          <a:prstGeom prst="rect">
            <a:avLst/>
          </a:prstGeom>
        </p:spPr>
      </p:pic>
      <p:pic>
        <p:nvPicPr>
          <p:cNvPr id="5" name="Picture 13" descr="logo +marchio">
            <a:extLst>
              <a:ext uri="{FF2B5EF4-FFF2-40B4-BE49-F238E27FC236}">
                <a16:creationId xmlns:a16="http://schemas.microsoft.com/office/drawing/2014/main" id="{4C7CF130-0FE8-E775-BF0B-A8142D311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0282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33234BDE-7819-A529-E58A-9978C45138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72870" y="6169683"/>
            <a:ext cx="749772" cy="41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09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136CBFFB-6D8C-9044-B15E-398847D8B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INFN4LS - Migliorati - 14/07/2023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F25A0-F8D0-BD67-3EB5-AE31B71B0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Pag.</a:t>
            </a:r>
            <a:r>
              <a:rPr lang="it-IT" altLang="it-IT" dirty="0"/>
              <a:t> </a:t>
            </a:r>
            <a:fld id="{99F93ADF-C203-46DC-9479-698135C8D2A7}" type="slidenum">
              <a:rPr lang="it-IT" altLang="it-IT" smtClean="0"/>
              <a:pPr>
                <a:defRPr/>
              </a:pPr>
              <a:t>17</a:t>
            </a:fld>
            <a:endParaRPr lang="it-IT" altLang="it-IT" dirty="0"/>
          </a:p>
        </p:txBody>
      </p:sp>
      <p:grpSp>
        <p:nvGrpSpPr>
          <p:cNvPr id="16" name="Group 8">
            <a:extLst>
              <a:ext uri="{FF2B5EF4-FFF2-40B4-BE49-F238E27FC236}">
                <a16:creationId xmlns:a16="http://schemas.microsoft.com/office/drawing/2014/main" id="{391076F2-FB5D-6E33-AA28-898E63B7331E}"/>
              </a:ext>
            </a:extLst>
          </p:cNvPr>
          <p:cNvGrpSpPr/>
          <p:nvPr/>
        </p:nvGrpSpPr>
        <p:grpSpPr>
          <a:xfrm>
            <a:off x="1625600" y="1485755"/>
            <a:ext cx="4948646" cy="3558534"/>
            <a:chOff x="1293321" y="1630537"/>
            <a:chExt cx="4948646" cy="3558534"/>
          </a:xfrm>
        </p:grpSpPr>
        <p:sp>
          <p:nvSpPr>
            <p:cNvPr id="18" name="Triangle 6">
              <a:extLst>
                <a:ext uri="{FF2B5EF4-FFF2-40B4-BE49-F238E27FC236}">
                  <a16:creationId xmlns:a16="http://schemas.microsoft.com/office/drawing/2014/main" id="{471F8922-6586-7648-BF28-E1AEF4303B9D}"/>
                </a:ext>
              </a:extLst>
            </p:cNvPr>
            <p:cNvSpPr/>
            <p:nvPr/>
          </p:nvSpPr>
          <p:spPr>
            <a:xfrm rot="10800000">
              <a:off x="3801533" y="1630537"/>
              <a:ext cx="440267" cy="458933"/>
            </a:xfrm>
            <a:prstGeom prst="triangle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675"/>
            </a:p>
          </p:txBody>
        </p:sp>
        <p:sp>
          <p:nvSpPr>
            <p:cNvPr id="20" name="Oval 7">
              <a:extLst>
                <a:ext uri="{FF2B5EF4-FFF2-40B4-BE49-F238E27FC236}">
                  <a16:creationId xmlns:a16="http://schemas.microsoft.com/office/drawing/2014/main" id="{DDCC7A59-EBC6-BC78-3F8D-79809C3C74AF}"/>
                </a:ext>
              </a:extLst>
            </p:cNvPr>
            <p:cNvSpPr/>
            <p:nvPr/>
          </p:nvSpPr>
          <p:spPr>
            <a:xfrm>
              <a:off x="3581400" y="2181080"/>
              <a:ext cx="440267" cy="437238"/>
            </a:xfrm>
            <a:prstGeom prst="ellipse">
              <a:avLst/>
            </a:prstGeom>
            <a:solidFill>
              <a:schemeClr val="accent5">
                <a:lumMod val="2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675"/>
            </a:p>
          </p:txBody>
        </p:sp>
        <p:cxnSp>
          <p:nvCxnSpPr>
            <p:cNvPr id="21" name="Straight Connector 9">
              <a:extLst>
                <a:ext uri="{FF2B5EF4-FFF2-40B4-BE49-F238E27FC236}">
                  <a16:creationId xmlns:a16="http://schemas.microsoft.com/office/drawing/2014/main" id="{7A52E13B-5CB3-7831-1C30-3B93BAB61D19}"/>
                </a:ext>
              </a:extLst>
            </p:cNvPr>
            <p:cNvCxnSpPr/>
            <p:nvPr/>
          </p:nvCxnSpPr>
          <p:spPr>
            <a:xfrm>
              <a:off x="4021667" y="2089470"/>
              <a:ext cx="0" cy="782848"/>
            </a:xfrm>
            <a:prstGeom prst="line">
              <a:avLst/>
            </a:prstGeom>
            <a:ln w="22225">
              <a:solidFill>
                <a:srgbClr val="0067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10">
              <a:extLst>
                <a:ext uri="{FF2B5EF4-FFF2-40B4-BE49-F238E27FC236}">
                  <a16:creationId xmlns:a16="http://schemas.microsoft.com/office/drawing/2014/main" id="{B3A5A910-FBC7-F59A-5902-C451F4E2CB27}"/>
                </a:ext>
              </a:extLst>
            </p:cNvPr>
            <p:cNvSpPr/>
            <p:nvPr/>
          </p:nvSpPr>
          <p:spPr>
            <a:xfrm>
              <a:off x="3793067" y="2872317"/>
              <a:ext cx="457200" cy="245533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675"/>
            </a:p>
          </p:txBody>
        </p:sp>
        <p:cxnSp>
          <p:nvCxnSpPr>
            <p:cNvPr id="23" name="Straight Connector 14">
              <a:extLst>
                <a:ext uri="{FF2B5EF4-FFF2-40B4-BE49-F238E27FC236}">
                  <a16:creationId xmlns:a16="http://schemas.microsoft.com/office/drawing/2014/main" id="{AA4F7420-6ACB-91DF-6401-E7F98AA5C972}"/>
                </a:ext>
              </a:extLst>
            </p:cNvPr>
            <p:cNvCxnSpPr>
              <a:cxnSpLocks/>
              <a:endCxn id="22" idx="1"/>
            </p:cNvCxnSpPr>
            <p:nvPr/>
          </p:nvCxnSpPr>
          <p:spPr>
            <a:xfrm>
              <a:off x="2370667" y="2995083"/>
              <a:ext cx="1422400" cy="0"/>
            </a:xfrm>
            <a:prstGeom prst="line">
              <a:avLst/>
            </a:prstGeom>
            <a:ln w="22225">
              <a:solidFill>
                <a:srgbClr val="0067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7">
              <a:extLst>
                <a:ext uri="{FF2B5EF4-FFF2-40B4-BE49-F238E27FC236}">
                  <a16:creationId xmlns:a16="http://schemas.microsoft.com/office/drawing/2014/main" id="{A52F1E34-0D67-F15F-BA75-BDA7FD1CF8B2}"/>
                </a:ext>
              </a:extLst>
            </p:cNvPr>
            <p:cNvCxnSpPr>
              <a:cxnSpLocks/>
            </p:cNvCxnSpPr>
            <p:nvPr/>
          </p:nvCxnSpPr>
          <p:spPr>
            <a:xfrm>
              <a:off x="2362200" y="2995083"/>
              <a:ext cx="0" cy="1646767"/>
            </a:xfrm>
            <a:prstGeom prst="line">
              <a:avLst/>
            </a:prstGeom>
            <a:ln w="22225">
              <a:solidFill>
                <a:srgbClr val="0067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0">
              <a:extLst>
                <a:ext uri="{FF2B5EF4-FFF2-40B4-BE49-F238E27FC236}">
                  <a16:creationId xmlns:a16="http://schemas.microsoft.com/office/drawing/2014/main" id="{4C7BC4E8-7669-FE87-ACA4-0F1E22A3336D}"/>
                </a:ext>
              </a:extLst>
            </p:cNvPr>
            <p:cNvSpPr/>
            <p:nvPr/>
          </p:nvSpPr>
          <p:spPr>
            <a:xfrm>
              <a:off x="2133600" y="4641850"/>
              <a:ext cx="490979" cy="26246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675"/>
            </a:p>
          </p:txBody>
        </p:sp>
        <p:cxnSp>
          <p:nvCxnSpPr>
            <p:cNvPr id="26" name="Straight Connector 21">
              <a:extLst>
                <a:ext uri="{FF2B5EF4-FFF2-40B4-BE49-F238E27FC236}">
                  <a16:creationId xmlns:a16="http://schemas.microsoft.com/office/drawing/2014/main" id="{DF81A523-7398-C816-8323-41D70D3E18D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24579" y="4756150"/>
              <a:ext cx="431975" cy="0"/>
            </a:xfrm>
            <a:prstGeom prst="line">
              <a:avLst/>
            </a:prstGeom>
            <a:ln w="22225">
              <a:solidFill>
                <a:srgbClr val="0067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4">
              <a:extLst>
                <a:ext uri="{FF2B5EF4-FFF2-40B4-BE49-F238E27FC236}">
                  <a16:creationId xmlns:a16="http://schemas.microsoft.com/office/drawing/2014/main" id="{A8DE85C7-3AA8-063B-42E9-1E3B9161B609}"/>
                </a:ext>
              </a:extLst>
            </p:cNvPr>
            <p:cNvSpPr/>
            <p:nvPr/>
          </p:nvSpPr>
          <p:spPr>
            <a:xfrm>
              <a:off x="3056554" y="4646083"/>
              <a:ext cx="965113" cy="245511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675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C227F91C-3E5C-23BC-2AE1-BB2EB17AA503}"/>
                </a:ext>
              </a:extLst>
            </p:cNvPr>
            <p:cNvSpPr/>
            <p:nvPr/>
          </p:nvSpPr>
          <p:spPr>
            <a:xfrm rot="16200000">
              <a:off x="2127300" y="3403606"/>
              <a:ext cx="465617" cy="232862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675"/>
            </a:p>
          </p:txBody>
        </p:sp>
        <p:cxnSp>
          <p:nvCxnSpPr>
            <p:cNvPr id="29" name="Straight Connector 30">
              <a:extLst>
                <a:ext uri="{FF2B5EF4-FFF2-40B4-BE49-F238E27FC236}">
                  <a16:creationId xmlns:a16="http://schemas.microsoft.com/office/drawing/2014/main" id="{10AE387F-ED19-F9BD-53F2-FC217789DD7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40958" y="4163530"/>
              <a:ext cx="889132" cy="0"/>
            </a:xfrm>
            <a:prstGeom prst="line">
              <a:avLst/>
            </a:prstGeom>
            <a:ln w="22225">
              <a:solidFill>
                <a:srgbClr val="0067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32">
              <a:extLst>
                <a:ext uri="{FF2B5EF4-FFF2-40B4-BE49-F238E27FC236}">
                  <a16:creationId xmlns:a16="http://schemas.microsoft.com/office/drawing/2014/main" id="{AE0C91C6-A8B0-82B3-35A0-272AF079C8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40958" y="4163530"/>
              <a:ext cx="0" cy="478320"/>
            </a:xfrm>
            <a:prstGeom prst="line">
              <a:avLst/>
            </a:prstGeom>
            <a:ln w="22225">
              <a:solidFill>
                <a:srgbClr val="0067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5">
              <a:extLst>
                <a:ext uri="{FF2B5EF4-FFF2-40B4-BE49-F238E27FC236}">
                  <a16:creationId xmlns:a16="http://schemas.microsoft.com/office/drawing/2014/main" id="{742A89B4-3F6B-983E-5FAE-CDB605E6B806}"/>
                </a:ext>
              </a:extLst>
            </p:cNvPr>
            <p:cNvCxnSpPr>
              <a:cxnSpLocks/>
              <a:stCxn id="22" idx="2"/>
            </p:cNvCxnSpPr>
            <p:nvPr/>
          </p:nvCxnSpPr>
          <p:spPr>
            <a:xfrm>
              <a:off x="4021667" y="3117849"/>
              <a:ext cx="6331" cy="1045681"/>
            </a:xfrm>
            <a:prstGeom prst="line">
              <a:avLst/>
            </a:prstGeom>
            <a:ln w="22225">
              <a:solidFill>
                <a:srgbClr val="0067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28">
              <a:extLst>
                <a:ext uri="{FF2B5EF4-FFF2-40B4-BE49-F238E27FC236}">
                  <a16:creationId xmlns:a16="http://schemas.microsoft.com/office/drawing/2014/main" id="{6F483663-15EF-E086-5962-073203D2DD77}"/>
                </a:ext>
              </a:extLst>
            </p:cNvPr>
            <p:cNvSpPr/>
            <p:nvPr/>
          </p:nvSpPr>
          <p:spPr>
            <a:xfrm rot="16200000">
              <a:off x="3797281" y="3477694"/>
              <a:ext cx="465617" cy="232862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 sz="675"/>
            </a:p>
          </p:txBody>
        </p:sp>
        <p:cxnSp>
          <p:nvCxnSpPr>
            <p:cNvPr id="37" name="Straight Connector 38">
              <a:extLst>
                <a:ext uri="{FF2B5EF4-FFF2-40B4-BE49-F238E27FC236}">
                  <a16:creationId xmlns:a16="http://schemas.microsoft.com/office/drawing/2014/main" id="{885FF8FB-D94D-9F84-FFD5-4072B003BA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21624" y="4768838"/>
              <a:ext cx="431975" cy="0"/>
            </a:xfrm>
            <a:prstGeom prst="line">
              <a:avLst/>
            </a:prstGeom>
            <a:ln w="22225">
              <a:solidFill>
                <a:srgbClr val="00677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39">
              <a:extLst>
                <a:ext uri="{FF2B5EF4-FFF2-40B4-BE49-F238E27FC236}">
                  <a16:creationId xmlns:a16="http://schemas.microsoft.com/office/drawing/2014/main" id="{C8A359AB-5D6A-19C9-A00E-ECEDAE33B5A1}"/>
                </a:ext>
              </a:extLst>
            </p:cNvPr>
            <p:cNvSpPr txBox="1"/>
            <p:nvPr/>
          </p:nvSpPr>
          <p:spPr>
            <a:xfrm>
              <a:off x="4250266" y="2836007"/>
              <a:ext cx="1728358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50" dirty="0">
                  <a:solidFill>
                    <a:srgbClr val="002060"/>
                  </a:solidFill>
                </a:rPr>
                <a:t>Asymmetric power splitter</a:t>
              </a:r>
            </a:p>
          </p:txBody>
        </p:sp>
        <p:sp>
          <p:nvSpPr>
            <p:cNvPr id="49" name="TextBox 40">
              <a:extLst>
                <a:ext uri="{FF2B5EF4-FFF2-40B4-BE49-F238E27FC236}">
                  <a16:creationId xmlns:a16="http://schemas.microsoft.com/office/drawing/2014/main" id="{F91574AA-D6A0-30CB-F726-633FC9D72D4D}"/>
                </a:ext>
              </a:extLst>
            </p:cNvPr>
            <p:cNvSpPr txBox="1"/>
            <p:nvPr/>
          </p:nvSpPr>
          <p:spPr>
            <a:xfrm>
              <a:off x="1293321" y="3403559"/>
              <a:ext cx="97174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50" dirty="0">
                  <a:solidFill>
                    <a:srgbClr val="002060"/>
                  </a:solidFill>
                </a:rPr>
                <a:t>Phase shifter</a:t>
              </a:r>
            </a:p>
          </p:txBody>
        </p:sp>
        <p:sp>
          <p:nvSpPr>
            <p:cNvPr id="50" name="TextBox 41">
              <a:extLst>
                <a:ext uri="{FF2B5EF4-FFF2-40B4-BE49-F238E27FC236}">
                  <a16:creationId xmlns:a16="http://schemas.microsoft.com/office/drawing/2014/main" id="{F8904CDE-483D-A802-26AC-AE474195E71C}"/>
                </a:ext>
              </a:extLst>
            </p:cNvPr>
            <p:cNvSpPr txBox="1"/>
            <p:nvPr/>
          </p:nvSpPr>
          <p:spPr>
            <a:xfrm>
              <a:off x="3160461" y="3432117"/>
              <a:ext cx="806631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50" dirty="0">
                  <a:solidFill>
                    <a:srgbClr val="002060"/>
                  </a:solidFill>
                </a:rPr>
                <a:t>Attenuator</a:t>
              </a:r>
            </a:p>
          </p:txBody>
        </p:sp>
        <p:sp>
          <p:nvSpPr>
            <p:cNvPr id="51" name="TextBox 42">
              <a:extLst>
                <a:ext uri="{FF2B5EF4-FFF2-40B4-BE49-F238E27FC236}">
                  <a16:creationId xmlns:a16="http://schemas.microsoft.com/office/drawing/2014/main" id="{F8CED578-5B39-DF4E-4839-BB6173682489}"/>
                </a:ext>
              </a:extLst>
            </p:cNvPr>
            <p:cNvSpPr txBox="1"/>
            <p:nvPr/>
          </p:nvSpPr>
          <p:spPr>
            <a:xfrm>
              <a:off x="2010935" y="4933994"/>
              <a:ext cx="88036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50" dirty="0">
                  <a:solidFill>
                    <a:srgbClr val="002060"/>
                  </a:solidFill>
                </a:rPr>
                <a:t>SW Injector</a:t>
              </a:r>
            </a:p>
          </p:txBody>
        </p:sp>
        <p:sp>
          <p:nvSpPr>
            <p:cNvPr id="52" name="TextBox 43">
              <a:extLst>
                <a:ext uri="{FF2B5EF4-FFF2-40B4-BE49-F238E27FC236}">
                  <a16:creationId xmlns:a16="http://schemas.microsoft.com/office/drawing/2014/main" id="{7D1D7E08-637B-E1B3-24DD-71FF321D9288}"/>
                </a:ext>
              </a:extLst>
            </p:cNvPr>
            <p:cNvSpPr txBox="1"/>
            <p:nvPr/>
          </p:nvSpPr>
          <p:spPr>
            <a:xfrm>
              <a:off x="3054751" y="4935155"/>
              <a:ext cx="976549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50" dirty="0">
                  <a:solidFill>
                    <a:srgbClr val="002060"/>
                  </a:solidFill>
                </a:rPr>
                <a:t>TW Structure</a:t>
              </a:r>
            </a:p>
          </p:txBody>
        </p:sp>
        <p:sp>
          <p:nvSpPr>
            <p:cNvPr id="53" name="TextBox 44">
              <a:extLst>
                <a:ext uri="{FF2B5EF4-FFF2-40B4-BE49-F238E27FC236}">
                  <a16:creationId xmlns:a16="http://schemas.microsoft.com/office/drawing/2014/main" id="{10A338AE-F09B-52E3-A91D-F5BEC3570B5D}"/>
                </a:ext>
              </a:extLst>
            </p:cNvPr>
            <p:cNvSpPr txBox="1"/>
            <p:nvPr/>
          </p:nvSpPr>
          <p:spPr>
            <a:xfrm>
              <a:off x="3230138" y="4664111"/>
              <a:ext cx="760144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50" dirty="0"/>
                <a:t>30  MV/m</a:t>
              </a:r>
            </a:p>
          </p:txBody>
        </p:sp>
        <p:sp>
          <p:nvSpPr>
            <p:cNvPr id="54" name="TextBox 48">
              <a:extLst>
                <a:ext uri="{FF2B5EF4-FFF2-40B4-BE49-F238E27FC236}">
                  <a16:creationId xmlns:a16="http://schemas.microsoft.com/office/drawing/2014/main" id="{8C8DE171-AD36-F966-B717-F04E9D85FA21}"/>
                </a:ext>
              </a:extLst>
            </p:cNvPr>
            <p:cNvSpPr txBox="1"/>
            <p:nvPr/>
          </p:nvSpPr>
          <p:spPr>
            <a:xfrm>
              <a:off x="4237611" y="1731092"/>
              <a:ext cx="829073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50" dirty="0">
                  <a:solidFill>
                    <a:srgbClr val="002060"/>
                  </a:solidFill>
                </a:rPr>
                <a:t>5 MW 4 </a:t>
              </a:r>
              <a:r>
                <a:rPr lang="en-IT" sz="1050" dirty="0">
                  <a:solidFill>
                    <a:srgbClr val="002060"/>
                  </a:solidFill>
                  <a:latin typeface="Symbol" pitchFamily="2" charset="2"/>
                </a:rPr>
                <a:t>m</a:t>
              </a:r>
              <a:r>
                <a:rPr lang="en-IT" sz="1050" dirty="0">
                  <a:solidFill>
                    <a:srgbClr val="002060"/>
                  </a:solidFill>
                </a:rPr>
                <a:t>s</a:t>
              </a:r>
            </a:p>
          </p:txBody>
        </p:sp>
        <p:sp>
          <p:nvSpPr>
            <p:cNvPr id="55" name="TextBox 49">
              <a:extLst>
                <a:ext uri="{FF2B5EF4-FFF2-40B4-BE49-F238E27FC236}">
                  <a16:creationId xmlns:a16="http://schemas.microsoft.com/office/drawing/2014/main" id="{A84098BA-E7FF-EF70-7B07-B26CBA1C10E7}"/>
                </a:ext>
              </a:extLst>
            </p:cNvPr>
            <p:cNvSpPr txBox="1"/>
            <p:nvPr/>
          </p:nvSpPr>
          <p:spPr>
            <a:xfrm>
              <a:off x="4146522" y="2308682"/>
              <a:ext cx="209544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050" dirty="0">
                  <a:solidFill>
                    <a:srgbClr val="002060"/>
                  </a:solidFill>
                </a:rPr>
                <a:t>Pulse compressor  20 MW, 1 </a:t>
              </a:r>
              <a:r>
                <a:rPr lang="en-IT" sz="1050" dirty="0">
                  <a:solidFill>
                    <a:srgbClr val="002060"/>
                  </a:solidFill>
                  <a:latin typeface="Symbol" pitchFamily="2" charset="2"/>
                </a:rPr>
                <a:t>m</a:t>
              </a:r>
              <a:r>
                <a:rPr lang="en-IT" sz="1050" dirty="0">
                  <a:solidFill>
                    <a:srgbClr val="002060"/>
                  </a:solidFill>
                </a:rPr>
                <a:t>s</a:t>
              </a:r>
            </a:p>
          </p:txBody>
        </p:sp>
      </p:grpSp>
      <p:pic>
        <p:nvPicPr>
          <p:cNvPr id="56" name="Picture 50">
            <a:extLst>
              <a:ext uri="{FF2B5EF4-FFF2-40B4-BE49-F238E27FC236}">
                <a16:creationId xmlns:a16="http://schemas.microsoft.com/office/drawing/2014/main" id="{FE193A0F-BB04-A1A3-5893-75B4490A8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9517" y="2986201"/>
            <a:ext cx="4455758" cy="2269739"/>
          </a:xfrm>
          <a:prstGeom prst="rect">
            <a:avLst/>
          </a:prstGeom>
        </p:spPr>
      </p:pic>
      <p:sp>
        <p:nvSpPr>
          <p:cNvPr id="57" name="Title 1">
            <a:extLst>
              <a:ext uri="{FF2B5EF4-FFF2-40B4-BE49-F238E27FC236}">
                <a16:creationId xmlns:a16="http://schemas.microsoft.com/office/drawing/2014/main" id="{6E2FB5DD-3FD8-456F-6FDF-1B36F0A26541}"/>
              </a:ext>
            </a:extLst>
          </p:cNvPr>
          <p:cNvSpPr txBox="1">
            <a:spLocks/>
          </p:cNvSpPr>
          <p:nvPr/>
        </p:nvSpPr>
        <p:spPr bwMode="auto">
          <a:xfrm>
            <a:off x="904373" y="713146"/>
            <a:ext cx="7559675" cy="83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800" dirty="0"/>
              <a:t>RIMODULAZIONE 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800" dirty="0"/>
              <a:t>LAYOUT FOR A TEST SYSTEM @ SAPIENZA</a:t>
            </a:r>
          </a:p>
        </p:txBody>
      </p:sp>
      <p:pic>
        <p:nvPicPr>
          <p:cNvPr id="58" name="Picture 13" descr="A logo with a symbol and text&#10;&#10;Description automatically generated">
            <a:extLst>
              <a:ext uri="{FF2B5EF4-FFF2-40B4-BE49-F238E27FC236}">
                <a16:creationId xmlns:a16="http://schemas.microsoft.com/office/drawing/2014/main" id="{1F31CE94-F5CF-4EE3-DFBB-8812E2E09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5410" y="406960"/>
            <a:ext cx="2591923" cy="2591923"/>
          </a:xfrm>
          <a:prstGeom prst="rect">
            <a:avLst/>
          </a:prstGeom>
        </p:spPr>
      </p:pic>
      <p:pic>
        <p:nvPicPr>
          <p:cNvPr id="59" name="Immagine 1">
            <a:extLst>
              <a:ext uri="{FF2B5EF4-FFF2-40B4-BE49-F238E27FC236}">
                <a16:creationId xmlns:a16="http://schemas.microsoft.com/office/drawing/2014/main" id="{D2B11CDD-C6AE-170F-2390-066888E92A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60" b="1048"/>
          <a:stretch/>
        </p:blipFill>
        <p:spPr>
          <a:xfrm>
            <a:off x="1793608" y="5502058"/>
            <a:ext cx="803733" cy="646330"/>
          </a:xfrm>
          <a:prstGeom prst="rect">
            <a:avLst/>
          </a:prstGeom>
        </p:spPr>
      </p:pic>
      <p:sp>
        <p:nvSpPr>
          <p:cNvPr id="60" name="TextBox 4">
            <a:extLst>
              <a:ext uri="{FF2B5EF4-FFF2-40B4-BE49-F238E27FC236}">
                <a16:creationId xmlns:a16="http://schemas.microsoft.com/office/drawing/2014/main" id="{720DBB7C-40C0-F10A-2672-2A4B07A1C7AA}"/>
              </a:ext>
            </a:extLst>
          </p:cNvPr>
          <p:cNvSpPr txBox="1"/>
          <p:nvPr/>
        </p:nvSpPr>
        <p:spPr>
          <a:xfrm>
            <a:off x="8861435" y="3163583"/>
            <a:ext cx="55015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dirty="0">
                <a:solidFill>
                  <a:srgbClr val="000000"/>
                </a:solidFill>
              </a:rPr>
              <a:t>15 MW</a:t>
            </a: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3599C9C1-9ABA-24CB-49D7-E8E105916657}"/>
              </a:ext>
            </a:extLst>
          </p:cNvPr>
          <p:cNvSpPr txBox="1"/>
          <p:nvPr/>
        </p:nvSpPr>
        <p:spPr>
          <a:xfrm>
            <a:off x="4197838" y="5166078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800" dirty="0">
                <a:solidFill>
                  <a:srgbClr val="000000"/>
                </a:solidFill>
              </a:rPr>
              <a:t>Max 40 MeV</a:t>
            </a:r>
          </a:p>
        </p:txBody>
      </p:sp>
      <p:sp>
        <p:nvSpPr>
          <p:cNvPr id="62" name="Freccia giù 61">
            <a:extLst>
              <a:ext uri="{FF2B5EF4-FFF2-40B4-BE49-F238E27FC236}">
                <a16:creationId xmlns:a16="http://schemas.microsoft.com/office/drawing/2014/main" id="{D21A7BB6-1A62-21A3-00E0-173FF8CC864C}"/>
              </a:ext>
            </a:extLst>
          </p:cNvPr>
          <p:cNvSpPr/>
          <p:nvPr/>
        </p:nvSpPr>
        <p:spPr bwMode="auto">
          <a:xfrm rot="10800000">
            <a:off x="4582545" y="4812729"/>
            <a:ext cx="203333" cy="333431"/>
          </a:xfrm>
          <a:prstGeom prst="downArrow">
            <a:avLst/>
          </a:prstGeom>
          <a:solidFill>
            <a:srgbClr val="0432FF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rgbClr val="0432FF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5FD6CB-3744-D28C-30BC-1E3A4892D726}"/>
              </a:ext>
            </a:extLst>
          </p:cNvPr>
          <p:cNvSpPr txBox="1"/>
          <p:nvPr/>
        </p:nvSpPr>
        <p:spPr>
          <a:xfrm>
            <a:off x="894810" y="284049"/>
            <a:ext cx="9525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>
                <a:solidFill>
                  <a:srgbClr val="790022"/>
                </a:solidFill>
              </a:rPr>
              <a:t>CRITICITA’ : FRANCESCO ZANETTI NON E’ PIU’ INTENZIONATO A SVILUPPARE </a:t>
            </a:r>
            <a:r>
              <a:rPr lang="en-IT" sz="1400" b="1">
                <a:solidFill>
                  <a:srgbClr val="790022"/>
                </a:solidFill>
              </a:rPr>
              <a:t>IL PROTOTIPO </a:t>
            </a:r>
            <a:r>
              <a:rPr lang="en-IT" sz="1400" b="1" dirty="0">
                <a:solidFill>
                  <a:srgbClr val="790022"/>
                </a:solidFill>
              </a:rPr>
              <a:t>PRESSO SIT</a:t>
            </a:r>
          </a:p>
        </p:txBody>
      </p:sp>
      <p:pic>
        <p:nvPicPr>
          <p:cNvPr id="3" name="Picture 13" descr="logo +marchio">
            <a:extLst>
              <a:ext uri="{FF2B5EF4-FFF2-40B4-BE49-F238E27FC236}">
                <a16:creationId xmlns:a16="http://schemas.microsoft.com/office/drawing/2014/main" id="{A34DDBC9-C53F-6AD0-16D7-FBD238ED0F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0282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489C82B1-BC2E-4666-A4D4-F0C45D8547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72870" y="6169683"/>
            <a:ext cx="749772" cy="41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40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B3190B-C058-27BF-AF3A-4BB2A52C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Pag.</a:t>
            </a:r>
            <a:r>
              <a:rPr lang="it-IT" altLang="it-IT" dirty="0"/>
              <a:t> </a:t>
            </a:r>
            <a:fld id="{99F93ADF-C203-46DC-9479-698135C8D2A7}" type="slidenum">
              <a:rPr lang="it-IT" altLang="it-IT" smtClean="0"/>
              <a:pPr>
                <a:defRPr/>
              </a:pPr>
              <a:t>18</a:t>
            </a:fld>
            <a:endParaRPr lang="it-IT" altLang="it-IT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8439049-6CB2-82D7-6B61-0927B2763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INFN4LS - Migliorati - 14/07/2023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68797DA-5550-B8CA-0573-B237CF9A5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186" y="0"/>
            <a:ext cx="6665264" cy="608154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E823E29-06B1-A5E6-FD00-FE0F8B4F9626}"/>
              </a:ext>
            </a:extLst>
          </p:cNvPr>
          <p:cNvSpPr txBox="1">
            <a:spLocks/>
          </p:cNvSpPr>
          <p:nvPr/>
        </p:nvSpPr>
        <p:spPr bwMode="auto">
          <a:xfrm>
            <a:off x="220641" y="448095"/>
            <a:ext cx="4853636" cy="223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it-IT" dirty="0"/>
              <a:t>Laboratorio FLASH presso SBAI</a:t>
            </a:r>
          </a:p>
          <a:p>
            <a:endParaRPr lang="it-IT" dirty="0"/>
          </a:p>
          <a:p>
            <a:endParaRPr lang="it-IT" dirty="0"/>
          </a:p>
          <a:p>
            <a:r>
              <a:rPr lang="it-IT" sz="1800" b="0" dirty="0">
                <a:solidFill>
                  <a:srgbClr val="002060"/>
                </a:solidFill>
              </a:rPr>
              <a:t>Lavori per adeguamento laboratorio da iniziare in autunno</a:t>
            </a:r>
            <a:endParaRPr lang="en-IT" sz="1800" b="0" dirty="0">
              <a:solidFill>
                <a:srgbClr val="002060"/>
              </a:solidFill>
            </a:endParaRPr>
          </a:p>
        </p:txBody>
      </p:sp>
      <p:sp>
        <p:nvSpPr>
          <p:cNvPr id="19" name="TextBox 43">
            <a:extLst>
              <a:ext uri="{FF2B5EF4-FFF2-40B4-BE49-F238E27FC236}">
                <a16:creationId xmlns:a16="http://schemas.microsoft.com/office/drawing/2014/main" id="{85570329-1C15-096B-F108-73CEA001E9B9}"/>
              </a:ext>
            </a:extLst>
          </p:cNvPr>
          <p:cNvSpPr txBox="1"/>
          <p:nvPr/>
        </p:nvSpPr>
        <p:spPr>
          <a:xfrm>
            <a:off x="7943472" y="1460645"/>
            <a:ext cx="829073" cy="215444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IT" sz="800" b="1" dirty="0"/>
              <a:t>TW Structure</a:t>
            </a:r>
          </a:p>
        </p:txBody>
      </p:sp>
      <p:sp>
        <p:nvSpPr>
          <p:cNvPr id="18" name="Rectangle 24">
            <a:extLst>
              <a:ext uri="{FF2B5EF4-FFF2-40B4-BE49-F238E27FC236}">
                <a16:creationId xmlns:a16="http://schemas.microsoft.com/office/drawing/2014/main" id="{19525E46-2ACC-9979-DF78-4B2969D9823C}"/>
              </a:ext>
            </a:extLst>
          </p:cNvPr>
          <p:cNvSpPr/>
          <p:nvPr/>
        </p:nvSpPr>
        <p:spPr>
          <a:xfrm>
            <a:off x="8051800" y="1312333"/>
            <a:ext cx="672921" cy="20842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675"/>
          </a:p>
        </p:txBody>
      </p:sp>
      <p:pic>
        <p:nvPicPr>
          <p:cNvPr id="7" name="Picture 13" descr="logo +marchio">
            <a:extLst>
              <a:ext uri="{FF2B5EF4-FFF2-40B4-BE49-F238E27FC236}">
                <a16:creationId xmlns:a16="http://schemas.microsoft.com/office/drawing/2014/main" id="{347CBD4B-3E27-EC98-5256-C4AF0DC7C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0282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4">
            <a:extLst>
              <a:ext uri="{FF2B5EF4-FFF2-40B4-BE49-F238E27FC236}">
                <a16:creationId xmlns:a16="http://schemas.microsoft.com/office/drawing/2014/main" id="{F660D028-41AF-F86A-7BE7-0AEEDC0AEC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2870" y="6169683"/>
            <a:ext cx="749772" cy="41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634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75310-9380-1B4E-B418-2A9F223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5691" y="2786618"/>
            <a:ext cx="5943600" cy="504825"/>
          </a:xfrm>
        </p:spPr>
        <p:txBody>
          <a:bodyPr/>
          <a:lstStyle/>
          <a:p>
            <a:r>
              <a:rPr lang="it-IT" sz="3600" dirty="0"/>
              <a:t> SCHEDULE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178D3-7893-4744-9693-2220BE9DF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Pag.</a:t>
            </a:r>
            <a:r>
              <a:rPr lang="it-IT" altLang="it-IT" dirty="0"/>
              <a:t> </a:t>
            </a:r>
            <a:fld id="{99F93ADF-C203-46DC-9479-698135C8D2A7}" type="slidenum">
              <a:rPr lang="it-IT" altLang="it-IT" smtClean="0"/>
              <a:pPr>
                <a:defRPr/>
              </a:pPr>
              <a:t>19</a:t>
            </a:fld>
            <a:endParaRPr lang="it-IT" alt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64F5C3F-F284-D322-046C-E61A47169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INFN4LS - Migliorati - 14/07/2023</a:t>
            </a:r>
          </a:p>
        </p:txBody>
      </p:sp>
      <p:pic>
        <p:nvPicPr>
          <p:cNvPr id="5" name="Picture 13" descr="logo +marchio">
            <a:extLst>
              <a:ext uri="{FF2B5EF4-FFF2-40B4-BE49-F238E27FC236}">
                <a16:creationId xmlns:a16="http://schemas.microsoft.com/office/drawing/2014/main" id="{97E43BDE-D147-A933-AB2F-0D5F8A110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0282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7F2CA8EA-115B-4334-B63D-12DA64D1A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2870" y="6169683"/>
            <a:ext cx="749772" cy="41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064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031B986-C2D5-E845-A729-BCC981A01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INFN4LS - Migliorati - 14/07/2023</a:t>
            </a:r>
            <a:endParaRPr lang="it-IT" dirty="0"/>
          </a:p>
        </p:txBody>
      </p:sp>
      <p:sp>
        <p:nvSpPr>
          <p:cNvPr id="25" name="Segnaposto numero diapositiva 24">
            <a:extLst>
              <a:ext uri="{FF2B5EF4-FFF2-40B4-BE49-F238E27FC236}">
                <a16:creationId xmlns:a16="http://schemas.microsoft.com/office/drawing/2014/main" id="{033708D0-26CA-12CF-FE81-1DC912449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Pag. </a:t>
            </a:r>
            <a:fld id="{AB86FDA9-73B4-8348-B058-6E024D28C42E}" type="slidenum">
              <a:rPr lang="it-IT" smtClean="0"/>
              <a:pPr/>
              <a:t>2</a:t>
            </a:fld>
            <a:endParaRPr lang="it-IT" dirty="0"/>
          </a:p>
        </p:txBody>
      </p:sp>
      <p:pic>
        <p:nvPicPr>
          <p:cNvPr id="3" name="Picture 7">
            <a:extLst>
              <a:ext uri="{FF2B5EF4-FFF2-40B4-BE49-F238E27FC236}">
                <a16:creationId xmlns:a16="http://schemas.microsoft.com/office/drawing/2014/main" id="{CF825CF5-0E7C-08E1-F1B8-7E000E67E1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621" t="6737" r="18350" b="45270"/>
          <a:stretch/>
        </p:blipFill>
        <p:spPr>
          <a:xfrm>
            <a:off x="483130" y="252411"/>
            <a:ext cx="4828565" cy="3968881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F95AFF23-E7C7-EA88-CCA9-4EF18CA01B45}"/>
              </a:ext>
            </a:extLst>
          </p:cNvPr>
          <p:cNvSpPr txBox="1"/>
          <p:nvPr/>
        </p:nvSpPr>
        <p:spPr>
          <a:xfrm>
            <a:off x="1569199" y="4134304"/>
            <a:ext cx="2748509" cy="1569660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IT" sz="2400" dirty="0">
                <a:solidFill>
                  <a:srgbClr val="002060"/>
                </a:solidFill>
              </a:rPr>
              <a:t>JOINT</a:t>
            </a:r>
          </a:p>
          <a:p>
            <a:pPr algn="ctr"/>
            <a:r>
              <a:rPr lang="en-IT" sz="2400" dirty="0">
                <a:solidFill>
                  <a:srgbClr val="002060"/>
                </a:solidFill>
              </a:rPr>
              <a:t>STUDY GROUP</a:t>
            </a:r>
          </a:p>
          <a:p>
            <a:pPr algn="ctr"/>
            <a:r>
              <a:rPr lang="en-IT" sz="2400" dirty="0">
                <a:solidFill>
                  <a:srgbClr val="002060"/>
                </a:solidFill>
              </a:rPr>
              <a:t>SAPIENZA – INFN</a:t>
            </a:r>
          </a:p>
          <a:p>
            <a:pPr algn="ctr"/>
            <a:r>
              <a:rPr lang="en-IT" sz="2400" dirty="0">
                <a:solidFill>
                  <a:srgbClr val="002060"/>
                </a:solidFill>
              </a:rPr>
              <a:t>2021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5F6F762C-0EC6-7A6B-7C65-1B4B8262CEF5}"/>
              </a:ext>
            </a:extLst>
          </p:cNvPr>
          <p:cNvSpPr txBox="1"/>
          <p:nvPr/>
        </p:nvSpPr>
        <p:spPr>
          <a:xfrm>
            <a:off x="6675355" y="1275869"/>
            <a:ext cx="48285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2000" dirty="0">
                <a:solidFill>
                  <a:srgbClr val="002060"/>
                </a:solidFill>
              </a:rPr>
              <a:t>Costituito a seguito di un incontro</a:t>
            </a:r>
          </a:p>
          <a:p>
            <a:r>
              <a:rPr lang="en-GB" sz="2000" dirty="0">
                <a:solidFill>
                  <a:srgbClr val="002060"/>
                </a:solidFill>
              </a:rPr>
              <a:t>t</a:t>
            </a:r>
            <a:r>
              <a:rPr lang="en-IT" sz="2000" dirty="0">
                <a:solidFill>
                  <a:srgbClr val="002060"/>
                </a:solidFill>
              </a:rPr>
              <a:t>ra  Rettrice Sapienza e Presidente INFN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F9042FA9-3F4A-2893-5835-32C44932D2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690" t="58810" r="11370"/>
          <a:stretch/>
        </p:blipFill>
        <p:spPr>
          <a:xfrm>
            <a:off x="5566666" y="1983755"/>
            <a:ext cx="6341868" cy="3968881"/>
          </a:xfrm>
          <a:prstGeom prst="rect">
            <a:avLst/>
          </a:prstGeom>
        </p:spPr>
      </p:pic>
      <p:pic>
        <p:nvPicPr>
          <p:cNvPr id="10" name="Picture 13" descr="logo +marchio">
            <a:extLst>
              <a:ext uri="{FF2B5EF4-FFF2-40B4-BE49-F238E27FC236}">
                <a16:creationId xmlns:a16="http://schemas.microsoft.com/office/drawing/2014/main" id="{EC0B8B89-AE7A-D66C-D447-0C942E075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0282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09E3F6A8-E29E-B501-9DBB-75751F586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2870" y="6169683"/>
            <a:ext cx="749772" cy="41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6351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26A8F7C-1248-38AA-590C-C4EB51504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INFN4LS - Migliorati - 14/07/2023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692500-D4C5-9CDD-0286-FFEDF56E6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Pag.</a:t>
            </a:r>
            <a:r>
              <a:rPr lang="it-IT" altLang="it-IT" dirty="0"/>
              <a:t> </a:t>
            </a:r>
            <a:fld id="{99F93ADF-C203-46DC-9479-698135C8D2A7}" type="slidenum">
              <a:rPr lang="it-IT" altLang="it-IT" smtClean="0"/>
              <a:pPr>
                <a:defRPr/>
              </a:pPr>
              <a:t>20</a:t>
            </a:fld>
            <a:endParaRPr lang="it-IT" alt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8000D83-B46B-95DD-0C91-86583F317B87}"/>
              </a:ext>
            </a:extLst>
          </p:cNvPr>
          <p:cNvSpPr txBox="1"/>
          <p:nvPr/>
        </p:nvSpPr>
        <p:spPr>
          <a:xfrm>
            <a:off x="558800" y="304421"/>
            <a:ext cx="1013281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C00000"/>
                </a:solidFill>
              </a:rPr>
              <a:t>Cronoprogramma: laboratorio</a:t>
            </a:r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605179A9-8B10-B978-F87E-2C147613D2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821233"/>
              </p:ext>
            </p:extLst>
          </p:nvPr>
        </p:nvGraphicFramePr>
        <p:xfrm>
          <a:off x="283335" y="1906073"/>
          <a:ext cx="11284781" cy="2668655"/>
        </p:xfrm>
        <a:graphic>
          <a:graphicData uri="http://schemas.openxmlformats.org/drawingml/2006/table">
            <a:tbl>
              <a:tblPr/>
              <a:tblGrid>
                <a:gridCol w="3735050">
                  <a:extLst>
                    <a:ext uri="{9D8B030D-6E8A-4147-A177-3AD203B41FA5}">
                      <a16:colId xmlns:a16="http://schemas.microsoft.com/office/drawing/2014/main" val="2548591867"/>
                    </a:ext>
                  </a:extLst>
                </a:gridCol>
                <a:gridCol w="723846">
                  <a:extLst>
                    <a:ext uri="{9D8B030D-6E8A-4147-A177-3AD203B41FA5}">
                      <a16:colId xmlns:a16="http://schemas.microsoft.com/office/drawing/2014/main" val="1580200660"/>
                    </a:ext>
                  </a:extLst>
                </a:gridCol>
                <a:gridCol w="665940">
                  <a:extLst>
                    <a:ext uri="{9D8B030D-6E8A-4147-A177-3AD203B41FA5}">
                      <a16:colId xmlns:a16="http://schemas.microsoft.com/office/drawing/2014/main" val="1152886218"/>
                    </a:ext>
                  </a:extLst>
                </a:gridCol>
                <a:gridCol w="166485">
                  <a:extLst>
                    <a:ext uri="{9D8B030D-6E8A-4147-A177-3AD203B41FA5}">
                      <a16:colId xmlns:a16="http://schemas.microsoft.com/office/drawing/2014/main" val="3848634230"/>
                    </a:ext>
                  </a:extLst>
                </a:gridCol>
                <a:gridCol w="166485">
                  <a:extLst>
                    <a:ext uri="{9D8B030D-6E8A-4147-A177-3AD203B41FA5}">
                      <a16:colId xmlns:a16="http://schemas.microsoft.com/office/drawing/2014/main" val="1988930148"/>
                    </a:ext>
                  </a:extLst>
                </a:gridCol>
                <a:gridCol w="166485">
                  <a:extLst>
                    <a:ext uri="{9D8B030D-6E8A-4147-A177-3AD203B41FA5}">
                      <a16:colId xmlns:a16="http://schemas.microsoft.com/office/drawing/2014/main" val="1716940071"/>
                    </a:ext>
                  </a:extLst>
                </a:gridCol>
                <a:gridCol w="166485">
                  <a:extLst>
                    <a:ext uri="{9D8B030D-6E8A-4147-A177-3AD203B41FA5}">
                      <a16:colId xmlns:a16="http://schemas.microsoft.com/office/drawing/2014/main" val="3718120621"/>
                    </a:ext>
                  </a:extLst>
                </a:gridCol>
                <a:gridCol w="166485">
                  <a:extLst>
                    <a:ext uri="{9D8B030D-6E8A-4147-A177-3AD203B41FA5}">
                      <a16:colId xmlns:a16="http://schemas.microsoft.com/office/drawing/2014/main" val="823115450"/>
                    </a:ext>
                  </a:extLst>
                </a:gridCol>
                <a:gridCol w="166485">
                  <a:extLst>
                    <a:ext uri="{9D8B030D-6E8A-4147-A177-3AD203B41FA5}">
                      <a16:colId xmlns:a16="http://schemas.microsoft.com/office/drawing/2014/main" val="2720432909"/>
                    </a:ext>
                  </a:extLst>
                </a:gridCol>
                <a:gridCol w="166485">
                  <a:extLst>
                    <a:ext uri="{9D8B030D-6E8A-4147-A177-3AD203B41FA5}">
                      <a16:colId xmlns:a16="http://schemas.microsoft.com/office/drawing/2014/main" val="2664292260"/>
                    </a:ext>
                  </a:extLst>
                </a:gridCol>
                <a:gridCol w="166485">
                  <a:extLst>
                    <a:ext uri="{9D8B030D-6E8A-4147-A177-3AD203B41FA5}">
                      <a16:colId xmlns:a16="http://schemas.microsoft.com/office/drawing/2014/main" val="4200826447"/>
                    </a:ext>
                  </a:extLst>
                </a:gridCol>
                <a:gridCol w="166485">
                  <a:extLst>
                    <a:ext uri="{9D8B030D-6E8A-4147-A177-3AD203B41FA5}">
                      <a16:colId xmlns:a16="http://schemas.microsoft.com/office/drawing/2014/main" val="3593390779"/>
                    </a:ext>
                  </a:extLst>
                </a:gridCol>
                <a:gridCol w="166485">
                  <a:extLst>
                    <a:ext uri="{9D8B030D-6E8A-4147-A177-3AD203B41FA5}">
                      <a16:colId xmlns:a16="http://schemas.microsoft.com/office/drawing/2014/main" val="590614065"/>
                    </a:ext>
                  </a:extLst>
                </a:gridCol>
                <a:gridCol w="166485">
                  <a:extLst>
                    <a:ext uri="{9D8B030D-6E8A-4147-A177-3AD203B41FA5}">
                      <a16:colId xmlns:a16="http://schemas.microsoft.com/office/drawing/2014/main" val="2677930230"/>
                    </a:ext>
                  </a:extLst>
                </a:gridCol>
                <a:gridCol w="166485">
                  <a:extLst>
                    <a:ext uri="{9D8B030D-6E8A-4147-A177-3AD203B41FA5}">
                      <a16:colId xmlns:a16="http://schemas.microsoft.com/office/drawing/2014/main" val="3622382074"/>
                    </a:ext>
                  </a:extLst>
                </a:gridCol>
                <a:gridCol w="166485">
                  <a:extLst>
                    <a:ext uri="{9D8B030D-6E8A-4147-A177-3AD203B41FA5}">
                      <a16:colId xmlns:a16="http://schemas.microsoft.com/office/drawing/2014/main" val="3686469788"/>
                    </a:ext>
                  </a:extLst>
                </a:gridCol>
                <a:gridCol w="166485">
                  <a:extLst>
                    <a:ext uri="{9D8B030D-6E8A-4147-A177-3AD203B41FA5}">
                      <a16:colId xmlns:a16="http://schemas.microsoft.com/office/drawing/2014/main" val="4140674649"/>
                    </a:ext>
                  </a:extLst>
                </a:gridCol>
                <a:gridCol w="166485">
                  <a:extLst>
                    <a:ext uri="{9D8B030D-6E8A-4147-A177-3AD203B41FA5}">
                      <a16:colId xmlns:a16="http://schemas.microsoft.com/office/drawing/2014/main" val="1198426737"/>
                    </a:ext>
                  </a:extLst>
                </a:gridCol>
                <a:gridCol w="166485">
                  <a:extLst>
                    <a:ext uri="{9D8B030D-6E8A-4147-A177-3AD203B41FA5}">
                      <a16:colId xmlns:a16="http://schemas.microsoft.com/office/drawing/2014/main" val="717461893"/>
                    </a:ext>
                  </a:extLst>
                </a:gridCol>
                <a:gridCol w="166485">
                  <a:extLst>
                    <a:ext uri="{9D8B030D-6E8A-4147-A177-3AD203B41FA5}">
                      <a16:colId xmlns:a16="http://schemas.microsoft.com/office/drawing/2014/main" val="2190407996"/>
                    </a:ext>
                  </a:extLst>
                </a:gridCol>
                <a:gridCol w="166485">
                  <a:extLst>
                    <a:ext uri="{9D8B030D-6E8A-4147-A177-3AD203B41FA5}">
                      <a16:colId xmlns:a16="http://schemas.microsoft.com/office/drawing/2014/main" val="262273507"/>
                    </a:ext>
                  </a:extLst>
                </a:gridCol>
                <a:gridCol w="166485">
                  <a:extLst>
                    <a:ext uri="{9D8B030D-6E8A-4147-A177-3AD203B41FA5}">
                      <a16:colId xmlns:a16="http://schemas.microsoft.com/office/drawing/2014/main" val="340313736"/>
                    </a:ext>
                  </a:extLst>
                </a:gridCol>
                <a:gridCol w="166485">
                  <a:extLst>
                    <a:ext uri="{9D8B030D-6E8A-4147-A177-3AD203B41FA5}">
                      <a16:colId xmlns:a16="http://schemas.microsoft.com/office/drawing/2014/main" val="1474125267"/>
                    </a:ext>
                  </a:extLst>
                </a:gridCol>
                <a:gridCol w="166485">
                  <a:extLst>
                    <a:ext uri="{9D8B030D-6E8A-4147-A177-3AD203B41FA5}">
                      <a16:colId xmlns:a16="http://schemas.microsoft.com/office/drawing/2014/main" val="4187414460"/>
                    </a:ext>
                  </a:extLst>
                </a:gridCol>
                <a:gridCol w="166485">
                  <a:extLst>
                    <a:ext uri="{9D8B030D-6E8A-4147-A177-3AD203B41FA5}">
                      <a16:colId xmlns:a16="http://schemas.microsoft.com/office/drawing/2014/main" val="433599444"/>
                    </a:ext>
                  </a:extLst>
                </a:gridCol>
                <a:gridCol w="166485">
                  <a:extLst>
                    <a:ext uri="{9D8B030D-6E8A-4147-A177-3AD203B41FA5}">
                      <a16:colId xmlns:a16="http://schemas.microsoft.com/office/drawing/2014/main" val="3437213034"/>
                    </a:ext>
                  </a:extLst>
                </a:gridCol>
                <a:gridCol w="166485">
                  <a:extLst>
                    <a:ext uri="{9D8B030D-6E8A-4147-A177-3AD203B41FA5}">
                      <a16:colId xmlns:a16="http://schemas.microsoft.com/office/drawing/2014/main" val="2828621377"/>
                    </a:ext>
                  </a:extLst>
                </a:gridCol>
                <a:gridCol w="166485">
                  <a:extLst>
                    <a:ext uri="{9D8B030D-6E8A-4147-A177-3AD203B41FA5}">
                      <a16:colId xmlns:a16="http://schemas.microsoft.com/office/drawing/2014/main" val="4128734485"/>
                    </a:ext>
                  </a:extLst>
                </a:gridCol>
                <a:gridCol w="166485">
                  <a:extLst>
                    <a:ext uri="{9D8B030D-6E8A-4147-A177-3AD203B41FA5}">
                      <a16:colId xmlns:a16="http://schemas.microsoft.com/office/drawing/2014/main" val="2889122543"/>
                    </a:ext>
                  </a:extLst>
                </a:gridCol>
                <a:gridCol w="166485">
                  <a:extLst>
                    <a:ext uri="{9D8B030D-6E8A-4147-A177-3AD203B41FA5}">
                      <a16:colId xmlns:a16="http://schemas.microsoft.com/office/drawing/2014/main" val="991510312"/>
                    </a:ext>
                  </a:extLst>
                </a:gridCol>
                <a:gridCol w="166485">
                  <a:extLst>
                    <a:ext uri="{9D8B030D-6E8A-4147-A177-3AD203B41FA5}">
                      <a16:colId xmlns:a16="http://schemas.microsoft.com/office/drawing/2014/main" val="975199089"/>
                    </a:ext>
                  </a:extLst>
                </a:gridCol>
                <a:gridCol w="166485">
                  <a:extLst>
                    <a:ext uri="{9D8B030D-6E8A-4147-A177-3AD203B41FA5}">
                      <a16:colId xmlns:a16="http://schemas.microsoft.com/office/drawing/2014/main" val="3421362049"/>
                    </a:ext>
                  </a:extLst>
                </a:gridCol>
                <a:gridCol w="166485">
                  <a:extLst>
                    <a:ext uri="{9D8B030D-6E8A-4147-A177-3AD203B41FA5}">
                      <a16:colId xmlns:a16="http://schemas.microsoft.com/office/drawing/2014/main" val="2178412615"/>
                    </a:ext>
                  </a:extLst>
                </a:gridCol>
                <a:gridCol w="166485">
                  <a:extLst>
                    <a:ext uri="{9D8B030D-6E8A-4147-A177-3AD203B41FA5}">
                      <a16:colId xmlns:a16="http://schemas.microsoft.com/office/drawing/2014/main" val="1962393982"/>
                    </a:ext>
                  </a:extLst>
                </a:gridCol>
                <a:gridCol w="166485">
                  <a:extLst>
                    <a:ext uri="{9D8B030D-6E8A-4147-A177-3AD203B41FA5}">
                      <a16:colId xmlns:a16="http://schemas.microsoft.com/office/drawing/2014/main" val="2351560216"/>
                    </a:ext>
                  </a:extLst>
                </a:gridCol>
                <a:gridCol w="166485">
                  <a:extLst>
                    <a:ext uri="{9D8B030D-6E8A-4147-A177-3AD203B41FA5}">
                      <a16:colId xmlns:a16="http://schemas.microsoft.com/office/drawing/2014/main" val="2963216107"/>
                    </a:ext>
                  </a:extLst>
                </a:gridCol>
                <a:gridCol w="166485">
                  <a:extLst>
                    <a:ext uri="{9D8B030D-6E8A-4147-A177-3AD203B41FA5}">
                      <a16:colId xmlns:a16="http://schemas.microsoft.com/office/drawing/2014/main" val="2206957673"/>
                    </a:ext>
                  </a:extLst>
                </a:gridCol>
                <a:gridCol w="166485">
                  <a:extLst>
                    <a:ext uri="{9D8B030D-6E8A-4147-A177-3AD203B41FA5}">
                      <a16:colId xmlns:a16="http://schemas.microsoft.com/office/drawing/2014/main" val="2769110677"/>
                    </a:ext>
                  </a:extLst>
                </a:gridCol>
                <a:gridCol w="166485">
                  <a:extLst>
                    <a:ext uri="{9D8B030D-6E8A-4147-A177-3AD203B41FA5}">
                      <a16:colId xmlns:a16="http://schemas.microsoft.com/office/drawing/2014/main" val="395938494"/>
                    </a:ext>
                  </a:extLst>
                </a:gridCol>
                <a:gridCol w="166485">
                  <a:extLst>
                    <a:ext uri="{9D8B030D-6E8A-4147-A177-3AD203B41FA5}">
                      <a16:colId xmlns:a16="http://schemas.microsoft.com/office/drawing/2014/main" val="3139383900"/>
                    </a:ext>
                  </a:extLst>
                </a:gridCol>
              </a:tblGrid>
              <a:tr h="242605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LAVORI PER LABORATORIO FLASH @ SAPIENZA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it-IT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2978060"/>
                  </a:ext>
                </a:extLst>
              </a:tr>
              <a:tr h="242605"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DESCRIZIONE ATTIVITA'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 inizio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 fine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7807570"/>
                  </a:ext>
                </a:extLst>
              </a:tr>
              <a:tr h="242605">
                <a:tc gridSpan="40">
                  <a:txBody>
                    <a:bodyPr/>
                    <a:lstStyle/>
                    <a:p>
                      <a:pPr algn="ctr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5142860"/>
                  </a:ext>
                </a:extLst>
              </a:tr>
              <a:tr h="242605"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Individuazione laboratorio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01.03.2023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30.04.2023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3993958"/>
                  </a:ext>
                </a:extLst>
              </a:tr>
              <a:tr h="242605"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Valutazione esigenze radioprotezione e impiantistiche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01.05.2023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30.06.2023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9645932"/>
                  </a:ext>
                </a:extLst>
              </a:tr>
              <a:tr h="242605"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Disegno di massima in pianta con requisiti impiantistici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01.06.2023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30.06.2023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4699407"/>
                  </a:ext>
                </a:extLst>
              </a:tr>
              <a:tr h="242605"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Progetto tecnico opere edili con capitolato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01.08.2023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31.10.2023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6478979"/>
                  </a:ext>
                </a:extLst>
              </a:tr>
              <a:tr h="242605"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Gara per esecuzione lavori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01.11.2023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31.12.2023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305496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0221633"/>
                  </a:ext>
                </a:extLst>
              </a:tr>
              <a:tr h="242605"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Esecuzione opere edile con impiantistica generale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01.01.2024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30.06.2024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83639605"/>
                  </a:ext>
                </a:extLst>
              </a:tr>
              <a:tr h="242605"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Installazione impianti radioprotezione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01.05.2024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30.06.2024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92186770"/>
                  </a:ext>
                </a:extLst>
              </a:tr>
              <a:tr h="242605"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Sala controllo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01.06.2024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30.09.2024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518" marR="6518" marT="651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5318941"/>
                  </a:ext>
                </a:extLst>
              </a:tr>
            </a:tbl>
          </a:graphicData>
        </a:graphic>
      </p:graphicFrame>
      <p:pic>
        <p:nvPicPr>
          <p:cNvPr id="3" name="Picture 13" descr="logo +marchio">
            <a:extLst>
              <a:ext uri="{FF2B5EF4-FFF2-40B4-BE49-F238E27FC236}">
                <a16:creationId xmlns:a16="http://schemas.microsoft.com/office/drawing/2014/main" id="{04293AC4-A521-BB43-6759-283203C21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0282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36EB0EAF-D075-B8B9-BF8A-5E5A4300A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2870" y="6169683"/>
            <a:ext cx="749772" cy="41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942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26A8F7C-1248-38AA-590C-C4EB51504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INFN4LS - Migliorati - 14/07/2023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692500-D4C5-9CDD-0286-FFEDF56E6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Pag.</a:t>
            </a:r>
            <a:r>
              <a:rPr lang="it-IT" altLang="it-IT" dirty="0"/>
              <a:t> </a:t>
            </a:r>
            <a:fld id="{99F93ADF-C203-46DC-9479-698135C8D2A7}" type="slidenum">
              <a:rPr lang="it-IT" altLang="it-IT" smtClean="0"/>
              <a:pPr>
                <a:defRPr/>
              </a:pPr>
              <a:t>21</a:t>
            </a:fld>
            <a:endParaRPr lang="it-IT" alt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8000D83-B46B-95DD-0C91-86583F317B87}"/>
              </a:ext>
            </a:extLst>
          </p:cNvPr>
          <p:cNvSpPr txBox="1"/>
          <p:nvPr/>
        </p:nvSpPr>
        <p:spPr>
          <a:xfrm>
            <a:off x="558800" y="304421"/>
            <a:ext cx="101328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C00000"/>
                </a:solidFill>
              </a:rPr>
              <a:t>Cronoprogramma</a:t>
            </a:r>
          </a:p>
          <a:p>
            <a:r>
              <a:rPr lang="it-IT" sz="2400" dirty="0">
                <a:solidFill>
                  <a:srgbClr val="C00000"/>
                </a:solidFill>
              </a:rPr>
              <a:t>Iniettore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D6AB840-23F2-7428-DE32-FFE79F47FC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05" y="1384272"/>
            <a:ext cx="11707789" cy="3380911"/>
          </a:xfrm>
          <a:prstGeom prst="rect">
            <a:avLst/>
          </a:prstGeom>
        </p:spPr>
      </p:pic>
      <p:pic>
        <p:nvPicPr>
          <p:cNvPr id="3" name="Picture 13" descr="logo +marchio">
            <a:extLst>
              <a:ext uri="{FF2B5EF4-FFF2-40B4-BE49-F238E27FC236}">
                <a16:creationId xmlns:a16="http://schemas.microsoft.com/office/drawing/2014/main" id="{1FC47D45-8652-36FA-ADC2-A5EFC508D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0282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E4D945CC-B1E8-194D-3D2B-E0D07833C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2870" y="6169683"/>
            <a:ext cx="749772" cy="41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6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26A8F7C-1248-38AA-590C-C4EB51504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INFN4LS - Migliorati - 14/07/2023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692500-D4C5-9CDD-0286-FFEDF56E6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Pag.</a:t>
            </a:r>
            <a:r>
              <a:rPr lang="it-IT" altLang="it-IT" dirty="0"/>
              <a:t> </a:t>
            </a:r>
            <a:fld id="{99F93ADF-C203-46DC-9479-698135C8D2A7}" type="slidenum">
              <a:rPr lang="it-IT" altLang="it-IT" smtClean="0"/>
              <a:pPr>
                <a:defRPr/>
              </a:pPr>
              <a:t>22</a:t>
            </a:fld>
            <a:endParaRPr lang="it-IT" alt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8000D83-B46B-95DD-0C91-86583F317B87}"/>
              </a:ext>
            </a:extLst>
          </p:cNvPr>
          <p:cNvSpPr txBox="1"/>
          <p:nvPr/>
        </p:nvSpPr>
        <p:spPr>
          <a:xfrm>
            <a:off x="558800" y="304421"/>
            <a:ext cx="101328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C00000"/>
                </a:solidFill>
              </a:rPr>
              <a:t>Cronoprogramma</a:t>
            </a:r>
          </a:p>
          <a:p>
            <a:r>
              <a:rPr lang="it-IT" sz="2400" dirty="0">
                <a:solidFill>
                  <a:srgbClr val="C00000"/>
                </a:solidFill>
              </a:rPr>
              <a:t>sviluppo TW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76A3A8B-A330-F8B8-66C7-0A1137173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59" y="1398803"/>
            <a:ext cx="11635172" cy="3359941"/>
          </a:xfrm>
          <a:prstGeom prst="rect">
            <a:avLst/>
          </a:prstGeom>
        </p:spPr>
      </p:pic>
      <p:pic>
        <p:nvPicPr>
          <p:cNvPr id="5" name="Picture 13" descr="logo +marchio">
            <a:extLst>
              <a:ext uri="{FF2B5EF4-FFF2-40B4-BE49-F238E27FC236}">
                <a16:creationId xmlns:a16="http://schemas.microsoft.com/office/drawing/2014/main" id="{DE4EF2B6-FD66-8740-F305-FE3D3BEA5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0282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C7EDCE86-2FD7-D66F-8685-53BAC78A5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2870" y="6169683"/>
            <a:ext cx="749772" cy="41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981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26A8F7C-1248-38AA-590C-C4EB51504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INFN4LS - Migliorati - 14/07/2023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692500-D4C5-9CDD-0286-FFEDF56E6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Pag.</a:t>
            </a:r>
            <a:r>
              <a:rPr lang="it-IT" altLang="it-IT" dirty="0"/>
              <a:t> </a:t>
            </a:r>
            <a:fld id="{99F93ADF-C203-46DC-9479-698135C8D2A7}" type="slidenum">
              <a:rPr lang="it-IT" altLang="it-IT" smtClean="0"/>
              <a:pPr>
                <a:defRPr/>
              </a:pPr>
              <a:t>23</a:t>
            </a:fld>
            <a:endParaRPr lang="it-IT" alt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8000D83-B46B-95DD-0C91-86583F317B87}"/>
              </a:ext>
            </a:extLst>
          </p:cNvPr>
          <p:cNvSpPr txBox="1"/>
          <p:nvPr/>
        </p:nvSpPr>
        <p:spPr>
          <a:xfrm>
            <a:off x="0" y="279937"/>
            <a:ext cx="27768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C00000"/>
                </a:solidFill>
              </a:rPr>
              <a:t>Cronoprogramma</a:t>
            </a:r>
          </a:p>
          <a:p>
            <a:r>
              <a:rPr lang="it-IT" sz="2400" dirty="0">
                <a:solidFill>
                  <a:srgbClr val="C00000"/>
                </a:solidFill>
              </a:rPr>
              <a:t>Treatment Plan</a:t>
            </a:r>
          </a:p>
        </p:txBody>
      </p:sp>
      <p:graphicFrame>
        <p:nvGraphicFramePr>
          <p:cNvPr id="6" name="Tabella 5">
            <a:extLst>
              <a:ext uri="{FF2B5EF4-FFF2-40B4-BE49-F238E27FC236}">
                <a16:creationId xmlns:a16="http://schemas.microsoft.com/office/drawing/2014/main" id="{0B3133B1-0D6D-36A3-448A-2C80135EB8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051841"/>
              </p:ext>
            </p:extLst>
          </p:nvPr>
        </p:nvGraphicFramePr>
        <p:xfrm>
          <a:off x="2615360" y="252413"/>
          <a:ext cx="9297594" cy="5614974"/>
        </p:xfrm>
        <a:graphic>
          <a:graphicData uri="http://schemas.openxmlformats.org/drawingml/2006/table">
            <a:tbl>
              <a:tblPr/>
              <a:tblGrid>
                <a:gridCol w="3077326">
                  <a:extLst>
                    <a:ext uri="{9D8B030D-6E8A-4147-A177-3AD203B41FA5}">
                      <a16:colId xmlns:a16="http://schemas.microsoft.com/office/drawing/2014/main" val="3058506499"/>
                    </a:ext>
                  </a:extLst>
                </a:gridCol>
                <a:gridCol w="596381">
                  <a:extLst>
                    <a:ext uri="{9D8B030D-6E8A-4147-A177-3AD203B41FA5}">
                      <a16:colId xmlns:a16="http://schemas.microsoft.com/office/drawing/2014/main" val="2112869150"/>
                    </a:ext>
                  </a:extLst>
                </a:gridCol>
                <a:gridCol w="548671">
                  <a:extLst>
                    <a:ext uri="{9D8B030D-6E8A-4147-A177-3AD203B41FA5}">
                      <a16:colId xmlns:a16="http://schemas.microsoft.com/office/drawing/2014/main" val="3551574876"/>
                    </a:ext>
                  </a:extLst>
                </a:gridCol>
                <a:gridCol w="137168">
                  <a:extLst>
                    <a:ext uri="{9D8B030D-6E8A-4147-A177-3AD203B41FA5}">
                      <a16:colId xmlns:a16="http://schemas.microsoft.com/office/drawing/2014/main" val="3695756796"/>
                    </a:ext>
                  </a:extLst>
                </a:gridCol>
                <a:gridCol w="137168">
                  <a:extLst>
                    <a:ext uri="{9D8B030D-6E8A-4147-A177-3AD203B41FA5}">
                      <a16:colId xmlns:a16="http://schemas.microsoft.com/office/drawing/2014/main" val="3392944697"/>
                    </a:ext>
                  </a:extLst>
                </a:gridCol>
                <a:gridCol w="137168">
                  <a:extLst>
                    <a:ext uri="{9D8B030D-6E8A-4147-A177-3AD203B41FA5}">
                      <a16:colId xmlns:a16="http://schemas.microsoft.com/office/drawing/2014/main" val="2625187331"/>
                    </a:ext>
                  </a:extLst>
                </a:gridCol>
                <a:gridCol w="137168">
                  <a:extLst>
                    <a:ext uri="{9D8B030D-6E8A-4147-A177-3AD203B41FA5}">
                      <a16:colId xmlns:a16="http://schemas.microsoft.com/office/drawing/2014/main" val="2911604590"/>
                    </a:ext>
                  </a:extLst>
                </a:gridCol>
                <a:gridCol w="137168">
                  <a:extLst>
                    <a:ext uri="{9D8B030D-6E8A-4147-A177-3AD203B41FA5}">
                      <a16:colId xmlns:a16="http://schemas.microsoft.com/office/drawing/2014/main" val="314005254"/>
                    </a:ext>
                  </a:extLst>
                </a:gridCol>
                <a:gridCol w="137168">
                  <a:extLst>
                    <a:ext uri="{9D8B030D-6E8A-4147-A177-3AD203B41FA5}">
                      <a16:colId xmlns:a16="http://schemas.microsoft.com/office/drawing/2014/main" val="630632498"/>
                    </a:ext>
                  </a:extLst>
                </a:gridCol>
                <a:gridCol w="137168">
                  <a:extLst>
                    <a:ext uri="{9D8B030D-6E8A-4147-A177-3AD203B41FA5}">
                      <a16:colId xmlns:a16="http://schemas.microsoft.com/office/drawing/2014/main" val="1165330224"/>
                    </a:ext>
                  </a:extLst>
                </a:gridCol>
                <a:gridCol w="137168">
                  <a:extLst>
                    <a:ext uri="{9D8B030D-6E8A-4147-A177-3AD203B41FA5}">
                      <a16:colId xmlns:a16="http://schemas.microsoft.com/office/drawing/2014/main" val="2780064821"/>
                    </a:ext>
                  </a:extLst>
                </a:gridCol>
                <a:gridCol w="137168">
                  <a:extLst>
                    <a:ext uri="{9D8B030D-6E8A-4147-A177-3AD203B41FA5}">
                      <a16:colId xmlns:a16="http://schemas.microsoft.com/office/drawing/2014/main" val="3403710054"/>
                    </a:ext>
                  </a:extLst>
                </a:gridCol>
                <a:gridCol w="137168">
                  <a:extLst>
                    <a:ext uri="{9D8B030D-6E8A-4147-A177-3AD203B41FA5}">
                      <a16:colId xmlns:a16="http://schemas.microsoft.com/office/drawing/2014/main" val="1383129190"/>
                    </a:ext>
                  </a:extLst>
                </a:gridCol>
                <a:gridCol w="137168">
                  <a:extLst>
                    <a:ext uri="{9D8B030D-6E8A-4147-A177-3AD203B41FA5}">
                      <a16:colId xmlns:a16="http://schemas.microsoft.com/office/drawing/2014/main" val="2622099512"/>
                    </a:ext>
                  </a:extLst>
                </a:gridCol>
                <a:gridCol w="137168">
                  <a:extLst>
                    <a:ext uri="{9D8B030D-6E8A-4147-A177-3AD203B41FA5}">
                      <a16:colId xmlns:a16="http://schemas.microsoft.com/office/drawing/2014/main" val="2828127417"/>
                    </a:ext>
                  </a:extLst>
                </a:gridCol>
                <a:gridCol w="137168">
                  <a:extLst>
                    <a:ext uri="{9D8B030D-6E8A-4147-A177-3AD203B41FA5}">
                      <a16:colId xmlns:a16="http://schemas.microsoft.com/office/drawing/2014/main" val="3042243972"/>
                    </a:ext>
                  </a:extLst>
                </a:gridCol>
                <a:gridCol w="137168">
                  <a:extLst>
                    <a:ext uri="{9D8B030D-6E8A-4147-A177-3AD203B41FA5}">
                      <a16:colId xmlns:a16="http://schemas.microsoft.com/office/drawing/2014/main" val="434295371"/>
                    </a:ext>
                  </a:extLst>
                </a:gridCol>
                <a:gridCol w="137168">
                  <a:extLst>
                    <a:ext uri="{9D8B030D-6E8A-4147-A177-3AD203B41FA5}">
                      <a16:colId xmlns:a16="http://schemas.microsoft.com/office/drawing/2014/main" val="3716904335"/>
                    </a:ext>
                  </a:extLst>
                </a:gridCol>
                <a:gridCol w="137168">
                  <a:extLst>
                    <a:ext uri="{9D8B030D-6E8A-4147-A177-3AD203B41FA5}">
                      <a16:colId xmlns:a16="http://schemas.microsoft.com/office/drawing/2014/main" val="203414185"/>
                    </a:ext>
                  </a:extLst>
                </a:gridCol>
                <a:gridCol w="137168">
                  <a:extLst>
                    <a:ext uri="{9D8B030D-6E8A-4147-A177-3AD203B41FA5}">
                      <a16:colId xmlns:a16="http://schemas.microsoft.com/office/drawing/2014/main" val="2970400039"/>
                    </a:ext>
                  </a:extLst>
                </a:gridCol>
                <a:gridCol w="137168">
                  <a:extLst>
                    <a:ext uri="{9D8B030D-6E8A-4147-A177-3AD203B41FA5}">
                      <a16:colId xmlns:a16="http://schemas.microsoft.com/office/drawing/2014/main" val="1568780397"/>
                    </a:ext>
                  </a:extLst>
                </a:gridCol>
                <a:gridCol w="137168">
                  <a:extLst>
                    <a:ext uri="{9D8B030D-6E8A-4147-A177-3AD203B41FA5}">
                      <a16:colId xmlns:a16="http://schemas.microsoft.com/office/drawing/2014/main" val="3360091933"/>
                    </a:ext>
                  </a:extLst>
                </a:gridCol>
                <a:gridCol w="137168">
                  <a:extLst>
                    <a:ext uri="{9D8B030D-6E8A-4147-A177-3AD203B41FA5}">
                      <a16:colId xmlns:a16="http://schemas.microsoft.com/office/drawing/2014/main" val="2370544276"/>
                    </a:ext>
                  </a:extLst>
                </a:gridCol>
                <a:gridCol w="137168">
                  <a:extLst>
                    <a:ext uri="{9D8B030D-6E8A-4147-A177-3AD203B41FA5}">
                      <a16:colId xmlns:a16="http://schemas.microsoft.com/office/drawing/2014/main" val="3693211605"/>
                    </a:ext>
                  </a:extLst>
                </a:gridCol>
                <a:gridCol w="137168">
                  <a:extLst>
                    <a:ext uri="{9D8B030D-6E8A-4147-A177-3AD203B41FA5}">
                      <a16:colId xmlns:a16="http://schemas.microsoft.com/office/drawing/2014/main" val="3644214793"/>
                    </a:ext>
                  </a:extLst>
                </a:gridCol>
                <a:gridCol w="137168">
                  <a:extLst>
                    <a:ext uri="{9D8B030D-6E8A-4147-A177-3AD203B41FA5}">
                      <a16:colId xmlns:a16="http://schemas.microsoft.com/office/drawing/2014/main" val="48268536"/>
                    </a:ext>
                  </a:extLst>
                </a:gridCol>
                <a:gridCol w="137168">
                  <a:extLst>
                    <a:ext uri="{9D8B030D-6E8A-4147-A177-3AD203B41FA5}">
                      <a16:colId xmlns:a16="http://schemas.microsoft.com/office/drawing/2014/main" val="3386231765"/>
                    </a:ext>
                  </a:extLst>
                </a:gridCol>
                <a:gridCol w="137168">
                  <a:extLst>
                    <a:ext uri="{9D8B030D-6E8A-4147-A177-3AD203B41FA5}">
                      <a16:colId xmlns:a16="http://schemas.microsoft.com/office/drawing/2014/main" val="2840760620"/>
                    </a:ext>
                  </a:extLst>
                </a:gridCol>
                <a:gridCol w="137168">
                  <a:extLst>
                    <a:ext uri="{9D8B030D-6E8A-4147-A177-3AD203B41FA5}">
                      <a16:colId xmlns:a16="http://schemas.microsoft.com/office/drawing/2014/main" val="3792816415"/>
                    </a:ext>
                  </a:extLst>
                </a:gridCol>
                <a:gridCol w="137168">
                  <a:extLst>
                    <a:ext uri="{9D8B030D-6E8A-4147-A177-3AD203B41FA5}">
                      <a16:colId xmlns:a16="http://schemas.microsoft.com/office/drawing/2014/main" val="157149871"/>
                    </a:ext>
                  </a:extLst>
                </a:gridCol>
                <a:gridCol w="137168">
                  <a:extLst>
                    <a:ext uri="{9D8B030D-6E8A-4147-A177-3AD203B41FA5}">
                      <a16:colId xmlns:a16="http://schemas.microsoft.com/office/drawing/2014/main" val="988256342"/>
                    </a:ext>
                  </a:extLst>
                </a:gridCol>
                <a:gridCol w="137168">
                  <a:extLst>
                    <a:ext uri="{9D8B030D-6E8A-4147-A177-3AD203B41FA5}">
                      <a16:colId xmlns:a16="http://schemas.microsoft.com/office/drawing/2014/main" val="507687753"/>
                    </a:ext>
                  </a:extLst>
                </a:gridCol>
                <a:gridCol w="137168">
                  <a:extLst>
                    <a:ext uri="{9D8B030D-6E8A-4147-A177-3AD203B41FA5}">
                      <a16:colId xmlns:a16="http://schemas.microsoft.com/office/drawing/2014/main" val="1443404369"/>
                    </a:ext>
                  </a:extLst>
                </a:gridCol>
                <a:gridCol w="137168">
                  <a:extLst>
                    <a:ext uri="{9D8B030D-6E8A-4147-A177-3AD203B41FA5}">
                      <a16:colId xmlns:a16="http://schemas.microsoft.com/office/drawing/2014/main" val="3895515597"/>
                    </a:ext>
                  </a:extLst>
                </a:gridCol>
                <a:gridCol w="137168">
                  <a:extLst>
                    <a:ext uri="{9D8B030D-6E8A-4147-A177-3AD203B41FA5}">
                      <a16:colId xmlns:a16="http://schemas.microsoft.com/office/drawing/2014/main" val="584028449"/>
                    </a:ext>
                  </a:extLst>
                </a:gridCol>
                <a:gridCol w="137168">
                  <a:extLst>
                    <a:ext uri="{9D8B030D-6E8A-4147-A177-3AD203B41FA5}">
                      <a16:colId xmlns:a16="http://schemas.microsoft.com/office/drawing/2014/main" val="3703106844"/>
                    </a:ext>
                  </a:extLst>
                </a:gridCol>
                <a:gridCol w="137168">
                  <a:extLst>
                    <a:ext uri="{9D8B030D-6E8A-4147-A177-3AD203B41FA5}">
                      <a16:colId xmlns:a16="http://schemas.microsoft.com/office/drawing/2014/main" val="3593865888"/>
                    </a:ext>
                  </a:extLst>
                </a:gridCol>
                <a:gridCol w="137168">
                  <a:extLst>
                    <a:ext uri="{9D8B030D-6E8A-4147-A177-3AD203B41FA5}">
                      <a16:colId xmlns:a16="http://schemas.microsoft.com/office/drawing/2014/main" val="1263374913"/>
                    </a:ext>
                  </a:extLst>
                </a:gridCol>
                <a:gridCol w="137168">
                  <a:extLst>
                    <a:ext uri="{9D8B030D-6E8A-4147-A177-3AD203B41FA5}">
                      <a16:colId xmlns:a16="http://schemas.microsoft.com/office/drawing/2014/main" val="195081919"/>
                    </a:ext>
                  </a:extLst>
                </a:gridCol>
                <a:gridCol w="137168">
                  <a:extLst>
                    <a:ext uri="{9D8B030D-6E8A-4147-A177-3AD203B41FA5}">
                      <a16:colId xmlns:a16="http://schemas.microsoft.com/office/drawing/2014/main" val="2387478108"/>
                    </a:ext>
                  </a:extLst>
                </a:gridCol>
              </a:tblGrid>
              <a:tr h="147278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OBIETTIVO 3)  LINEA SVILUPPO STUDI PROSPETTICI TRATTAMENTI CON FASCI ELETTRONI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t-IT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2024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12">
                  <a:txBody>
                    <a:bodyPr/>
                    <a:lstStyle/>
                    <a:p>
                      <a:pPr algn="ctr" fontAlgn="b"/>
                      <a:r>
                        <a:rPr lang="it-IT" sz="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2025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3582836"/>
                  </a:ext>
                </a:extLst>
              </a:tr>
              <a:tr h="147278"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DESCRIZIONE ATTIVITA'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 inizio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data fine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5059" marR="5059" marT="50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5059" marR="5059" marT="50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5059" marR="5059" marT="50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5059" marR="5059" marT="5059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III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it-IT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IV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3030674"/>
                  </a:ext>
                </a:extLst>
              </a:tr>
              <a:tr h="147278">
                <a:tc gridSpan="40">
                  <a:txBody>
                    <a:bodyPr/>
                    <a:lstStyle/>
                    <a:p>
                      <a:pPr algn="ctr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0661566"/>
                  </a:ext>
                </a:extLst>
              </a:tr>
              <a:tr h="147278"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Sviluppo algoritmi di valutazione di dose di fasci di elettroni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01.12.2022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31.8.2023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549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5074774"/>
                  </a:ext>
                </a:extLst>
              </a:tr>
              <a:tr h="165688"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Sviluppo algorotmo analitico in acqua equivalente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01.12.2023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28.02.2023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9824363"/>
                  </a:ext>
                </a:extLst>
              </a:tr>
              <a:tr h="147278"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Sviluppo algoritmo Monte Carlo in acqua equivalente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01.02.2023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30.04.2023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24420103"/>
                  </a:ext>
                </a:extLst>
              </a:tr>
              <a:tr h="147278"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Porting algoritmo Monte Carlo su GPU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01.03.2023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31.08.2023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9139793"/>
                  </a:ext>
                </a:extLst>
              </a:tr>
              <a:tr h="147278"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Valutazione algoritmi  in CT paziente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01.04.2023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31.08.2023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6940601"/>
                  </a:ext>
                </a:extLst>
              </a:tr>
              <a:tr h="147278"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Sviluppo software interfaccia mappe CT-mappa di dose 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01.05.2023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31.08.2023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384112"/>
                  </a:ext>
                </a:extLst>
              </a:tr>
              <a:tr h="147278"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764266"/>
                  </a:ext>
                </a:extLst>
              </a:tr>
              <a:tr h="147278"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Sviluppo Piani di Trattamenti per VHEE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01.09.2023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31.11.2025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591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5030484"/>
                  </a:ext>
                </a:extLst>
              </a:tr>
              <a:tr h="147278"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Svilippo software ottimizzazione per fasci VHEE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01.09.2023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28.02.2023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2972354"/>
                  </a:ext>
                </a:extLst>
              </a:tr>
              <a:tr h="147278"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realizzazione infrastruttura software ottimizzaizone 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01.09.2023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31.11.2023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3507496"/>
                  </a:ext>
                </a:extLst>
              </a:tr>
              <a:tr h="147278"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sviluppo algoritmo di ottimizzazione voxel based (steepest descend)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01.11.2023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30.04.2024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2481959"/>
                  </a:ext>
                </a:extLst>
              </a:tr>
              <a:tr h="147278"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sviluppo algoritmo di ottimizzazione volume based (sim annhealing)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01.02.2024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31.06.2024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6337568"/>
                  </a:ext>
                </a:extLst>
              </a:tr>
              <a:tr h="147278"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integrazione sofware interfaccia ottimizzatore-CT-mappe di dose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01.05.2024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31.06.2024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3636632"/>
                  </a:ext>
                </a:extLst>
              </a:tr>
              <a:tr h="147278"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 software Treatment Planning System NO FLASH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01.07.2024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31.09.2024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2074258"/>
                  </a:ext>
                </a:extLst>
              </a:tr>
              <a:tr h="147278"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Sviluppo algoritmo ottimizzazione Dose-rate  dependent (FLASH)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01.10.2024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28.02.2025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515304"/>
                  </a:ext>
                </a:extLst>
              </a:tr>
              <a:tr h="147278"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Integrazione algoritmo ottimizzazione Dose-rate dependent (FLASH)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01.01.2025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28.02.2025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2604323"/>
                  </a:ext>
                </a:extLst>
              </a:tr>
              <a:tr h="147278"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Studi propettici con fasci VHEE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01.10.2024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30.11.2025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B08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4579486"/>
                  </a:ext>
                </a:extLst>
              </a:tr>
              <a:tr h="147278"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Studio prospettico Tumore prostata VHEE NO FLASH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01.10.2024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28.02.2025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9522014"/>
                  </a:ext>
                </a:extLst>
              </a:tr>
              <a:tr h="147278"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Studio prospettico Tumore Head &amp; Neck VHEE NO FLASH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01.10.2024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30.04.2025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8EA9DB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8EA9DB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8EA9DB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24607"/>
                  </a:ext>
                </a:extLst>
              </a:tr>
              <a:tr h="147278"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Studio prospettico Tumore Pancreas VHEE NO FLASH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01.02.2025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31.06.2025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0054724"/>
                  </a:ext>
                </a:extLst>
              </a:tr>
              <a:tr h="147278"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 software Treatment Planning System FLASH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01.03.2025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30.04.2023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827103"/>
                  </a:ext>
                </a:extLst>
              </a:tr>
              <a:tr h="147278"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Studio prospettico Tumore prostata VHEE FLASH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01.05.2025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31.08.2025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4152441"/>
                  </a:ext>
                </a:extLst>
              </a:tr>
              <a:tr h="147278"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Studio prospettico Tumore Head &amp; Neck VHEE FLASH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01.07.2023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30.10.2025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8EA9DB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8EA9DB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8EA9DB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6899961"/>
                  </a:ext>
                </a:extLst>
              </a:tr>
              <a:tr h="147278"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Studio prospettico Tumore Pancreas VHEE FLASH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01.09.2025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31.11.2025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8266934"/>
                  </a:ext>
                </a:extLst>
              </a:tr>
              <a:tr h="147278"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1346511"/>
                  </a:ext>
                </a:extLst>
              </a:tr>
              <a:tr h="147278"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Sviluppo piani di trattamento per Intra Operative Radio Therapy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01.09.2023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30.11.2025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48235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65880367"/>
                  </a:ext>
                </a:extLst>
              </a:tr>
              <a:tr h="147278"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Studio beam delivery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01.09.2023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31.03.2024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102602"/>
                  </a:ext>
                </a:extLst>
              </a:tr>
              <a:tr h="147278"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Studio beam delivery con quadrupoli defocheggianti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01.09.2023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31.12.2023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078466"/>
                  </a:ext>
                </a:extLst>
              </a:tr>
              <a:tr h="147278"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Studio beam delivery con filtro di scattering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01.11.2023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31.01.2023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5720320"/>
                  </a:ext>
                </a:extLst>
              </a:tr>
              <a:tr h="147278"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Studio beam delivery: sistemi di collimazioni multileaf 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01.01.2024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31.03.2024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0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2496907"/>
                  </a:ext>
                </a:extLst>
              </a:tr>
              <a:tr h="147278"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integrazione software Interfaccia imaging ecografico - mappe di dose 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01.03.2024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31.05.2024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8EA9DB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8EA9DB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8EA9DB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5348836"/>
                  </a:ext>
                </a:extLst>
              </a:tr>
              <a:tr h="147278"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 software Treatment Planning System IORT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01.05.2024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31.07.2024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0777312"/>
                  </a:ext>
                </a:extLst>
              </a:tr>
              <a:tr h="147278"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Test valutazione dose IORT (no ottimizzazione)su fantoccio acqua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01.08.2024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30.11.2024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00558197"/>
                  </a:ext>
                </a:extLst>
              </a:tr>
              <a:tr h="147278"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sviluppo algoritmo di ottimizzazione voxel based per IORT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01.11.2024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31.03.2025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8EA9DB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8EA9DB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8EA9DB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283595"/>
                  </a:ext>
                </a:extLst>
              </a:tr>
              <a:tr h="147278"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Studio prospettico tumore Breast con IORT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01.05.2025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31.05.2025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9D08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5059" marR="5059" marT="5059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4836278"/>
                  </a:ext>
                </a:extLst>
              </a:tr>
            </a:tbl>
          </a:graphicData>
        </a:graphic>
      </p:graphicFrame>
      <p:pic>
        <p:nvPicPr>
          <p:cNvPr id="3" name="Picture 13" descr="logo +marchio">
            <a:extLst>
              <a:ext uri="{FF2B5EF4-FFF2-40B4-BE49-F238E27FC236}">
                <a16:creationId xmlns:a16="http://schemas.microsoft.com/office/drawing/2014/main" id="{E02C2B3E-9F6B-BAE4-C895-C23EC832F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0282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661AD54F-0F8E-C33C-FC16-C02A4C5551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2870" y="6169683"/>
            <a:ext cx="749772" cy="41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7343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26A8F7C-1248-38AA-590C-C4EB51504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INFN4LS - Migliorati - 14/07/2023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692500-D4C5-9CDD-0286-FFEDF56E6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Pag.</a:t>
            </a:r>
            <a:r>
              <a:rPr lang="it-IT" altLang="it-IT" dirty="0"/>
              <a:t> </a:t>
            </a:r>
            <a:fld id="{99F93ADF-C203-46DC-9479-698135C8D2A7}" type="slidenum">
              <a:rPr lang="it-IT" altLang="it-IT" smtClean="0"/>
              <a:pPr>
                <a:defRPr/>
              </a:pPr>
              <a:t>24</a:t>
            </a:fld>
            <a:endParaRPr lang="it-IT" altLang="it-IT" dirty="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410760E-BA0A-598D-0A0D-0522419458FC}"/>
              </a:ext>
            </a:extLst>
          </p:cNvPr>
          <p:cNvSpPr/>
          <p:nvPr/>
        </p:nvSpPr>
        <p:spPr>
          <a:xfrm>
            <a:off x="282200" y="1163849"/>
            <a:ext cx="3762185" cy="3547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800" b="1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HEAL_ITALIA VHEE-FLASH</a:t>
            </a:r>
          </a:p>
        </p:txBody>
      </p:sp>
      <p:grpSp>
        <p:nvGrpSpPr>
          <p:cNvPr id="5" name="Group 10">
            <a:extLst>
              <a:ext uri="{FF2B5EF4-FFF2-40B4-BE49-F238E27FC236}">
                <a16:creationId xmlns:a16="http://schemas.microsoft.com/office/drawing/2014/main" id="{72689EA1-2B62-4C74-00C6-C77823759F49}"/>
              </a:ext>
            </a:extLst>
          </p:cNvPr>
          <p:cNvGrpSpPr>
            <a:grpSpLocks noChangeAspect="1"/>
          </p:cNvGrpSpPr>
          <p:nvPr/>
        </p:nvGrpSpPr>
        <p:grpSpPr>
          <a:xfrm>
            <a:off x="1892233" y="252412"/>
            <a:ext cx="9913401" cy="5537549"/>
            <a:chOff x="905453" y="1172102"/>
            <a:chExt cx="7324915" cy="4091641"/>
          </a:xfrm>
        </p:grpSpPr>
        <p:sp>
          <p:nvSpPr>
            <p:cNvPr id="6" name="Rectangle 6">
              <a:extLst>
                <a:ext uri="{FF2B5EF4-FFF2-40B4-BE49-F238E27FC236}">
                  <a16:creationId xmlns:a16="http://schemas.microsoft.com/office/drawing/2014/main" id="{A6987B9C-A251-17E3-0C7A-8D876E802EB6}"/>
                </a:ext>
              </a:extLst>
            </p:cNvPr>
            <p:cNvSpPr/>
            <p:nvPr/>
          </p:nvSpPr>
          <p:spPr>
            <a:xfrm>
              <a:off x="2720694" y="1172102"/>
              <a:ext cx="1390131" cy="35471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Referente Sapienza </a:t>
              </a:r>
            </a:p>
            <a:p>
              <a:pPr algn="ctr"/>
              <a:r>
                <a:rPr lang="en-IT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Vincenzo Patera</a:t>
              </a:r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D1DF6E73-EB96-9211-A928-A63882895592}"/>
                </a:ext>
              </a:extLst>
            </p:cNvPr>
            <p:cNvSpPr/>
            <p:nvPr/>
          </p:nvSpPr>
          <p:spPr>
            <a:xfrm>
              <a:off x="4872202" y="1184577"/>
              <a:ext cx="1390131" cy="352663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Project Coordinator</a:t>
              </a:r>
            </a:p>
            <a:p>
              <a:pPr algn="ctr"/>
              <a:r>
                <a:rPr lang="en-IT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Luigi Palumbo</a:t>
              </a:r>
            </a:p>
          </p:txBody>
        </p:sp>
        <p:cxnSp>
          <p:nvCxnSpPr>
            <p:cNvPr id="65" name="Straight Connector 9">
              <a:extLst>
                <a:ext uri="{FF2B5EF4-FFF2-40B4-BE49-F238E27FC236}">
                  <a16:creationId xmlns:a16="http://schemas.microsoft.com/office/drawing/2014/main" id="{A174A563-5403-493C-E3D7-D0AF723E4CE0}"/>
                </a:ext>
              </a:extLst>
            </p:cNvPr>
            <p:cNvCxnSpPr>
              <a:cxnSpLocks/>
              <a:stCxn id="6" idx="2"/>
            </p:cNvCxnSpPr>
            <p:nvPr/>
          </p:nvCxnSpPr>
          <p:spPr>
            <a:xfrm>
              <a:off x="3415760" y="1526816"/>
              <a:ext cx="0" cy="363086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Straight Connector 11">
              <a:extLst>
                <a:ext uri="{FF2B5EF4-FFF2-40B4-BE49-F238E27FC236}">
                  <a16:creationId xmlns:a16="http://schemas.microsoft.com/office/drawing/2014/main" id="{0FC4A366-348C-196E-BCB5-25E4DD0C6F39}"/>
                </a:ext>
              </a:extLst>
            </p:cNvPr>
            <p:cNvCxnSpPr>
              <a:cxnSpLocks/>
            </p:cNvCxnSpPr>
            <p:nvPr/>
          </p:nvCxnSpPr>
          <p:spPr>
            <a:xfrm>
              <a:off x="3415760" y="1889902"/>
              <a:ext cx="2153295" cy="8526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7" name="Straight Connector 14">
              <a:extLst>
                <a:ext uri="{FF2B5EF4-FFF2-40B4-BE49-F238E27FC236}">
                  <a16:creationId xmlns:a16="http://schemas.microsoft.com/office/drawing/2014/main" id="{8C357B86-869A-1136-2636-841A318F53DF}"/>
                </a:ext>
              </a:extLst>
            </p:cNvPr>
            <p:cNvCxnSpPr>
              <a:cxnSpLocks/>
            </p:cNvCxnSpPr>
            <p:nvPr/>
          </p:nvCxnSpPr>
          <p:spPr>
            <a:xfrm>
              <a:off x="4535487" y="1908831"/>
              <a:ext cx="0" cy="166413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8" name="Rectangle 15">
              <a:extLst>
                <a:ext uri="{FF2B5EF4-FFF2-40B4-BE49-F238E27FC236}">
                  <a16:creationId xmlns:a16="http://schemas.microsoft.com/office/drawing/2014/main" id="{76DF9454-820C-4151-041E-964AD4CCF7E6}"/>
                </a:ext>
              </a:extLst>
            </p:cNvPr>
            <p:cNvSpPr/>
            <p:nvPr/>
          </p:nvSpPr>
          <p:spPr>
            <a:xfrm>
              <a:off x="2538389" y="2405490"/>
              <a:ext cx="1390127" cy="298299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Treatment Plans VHEE</a:t>
              </a:r>
            </a:p>
            <a:p>
              <a:pPr algn="ctr"/>
              <a:r>
                <a:rPr lang="en-IT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A. Sarti</a:t>
              </a:r>
            </a:p>
          </p:txBody>
        </p:sp>
        <p:cxnSp>
          <p:nvCxnSpPr>
            <p:cNvPr id="69" name="Straight Connector 16">
              <a:extLst>
                <a:ext uri="{FF2B5EF4-FFF2-40B4-BE49-F238E27FC236}">
                  <a16:creationId xmlns:a16="http://schemas.microsoft.com/office/drawing/2014/main" id="{376B2D7D-989B-5B02-1C50-76407CB8FBFA}"/>
                </a:ext>
              </a:extLst>
            </p:cNvPr>
            <p:cNvCxnSpPr>
              <a:cxnSpLocks/>
            </p:cNvCxnSpPr>
            <p:nvPr/>
          </p:nvCxnSpPr>
          <p:spPr>
            <a:xfrm>
              <a:off x="3171457" y="2083626"/>
              <a:ext cx="2623695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0" name="Straight Connector 17">
              <a:extLst>
                <a:ext uri="{FF2B5EF4-FFF2-40B4-BE49-F238E27FC236}">
                  <a16:creationId xmlns:a16="http://schemas.microsoft.com/office/drawing/2014/main" id="{DBCEF6EF-C3D0-73F5-B97B-B0F68D457772}"/>
                </a:ext>
              </a:extLst>
            </p:cNvPr>
            <p:cNvCxnSpPr>
              <a:cxnSpLocks/>
            </p:cNvCxnSpPr>
            <p:nvPr/>
          </p:nvCxnSpPr>
          <p:spPr>
            <a:xfrm>
              <a:off x="3172887" y="2076622"/>
              <a:ext cx="0" cy="32120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1" name="Rectangle 18">
              <a:extLst>
                <a:ext uri="{FF2B5EF4-FFF2-40B4-BE49-F238E27FC236}">
                  <a16:creationId xmlns:a16="http://schemas.microsoft.com/office/drawing/2014/main" id="{282CC712-D740-CFED-D9A4-30D11AEC33DD}"/>
                </a:ext>
              </a:extLst>
            </p:cNvPr>
            <p:cNvSpPr/>
            <p:nvPr/>
          </p:nvSpPr>
          <p:spPr>
            <a:xfrm>
              <a:off x="6442201" y="3118747"/>
              <a:ext cx="1788167" cy="18881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RF Design : L. Giuliano </a:t>
              </a:r>
            </a:p>
          </p:txBody>
        </p:sp>
        <p:cxnSp>
          <p:nvCxnSpPr>
            <p:cNvPr id="72" name="Straight Connector 19">
              <a:extLst>
                <a:ext uri="{FF2B5EF4-FFF2-40B4-BE49-F238E27FC236}">
                  <a16:creationId xmlns:a16="http://schemas.microsoft.com/office/drawing/2014/main" id="{BEE13E41-6AED-872C-DCEF-032E520F1553}"/>
                </a:ext>
              </a:extLst>
            </p:cNvPr>
            <p:cNvCxnSpPr>
              <a:cxnSpLocks/>
            </p:cNvCxnSpPr>
            <p:nvPr/>
          </p:nvCxnSpPr>
          <p:spPr>
            <a:xfrm>
              <a:off x="5804337" y="2076622"/>
              <a:ext cx="0" cy="32120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3" name="Straight Connector 20">
              <a:extLst>
                <a:ext uri="{FF2B5EF4-FFF2-40B4-BE49-F238E27FC236}">
                  <a16:creationId xmlns:a16="http://schemas.microsoft.com/office/drawing/2014/main" id="{F6ED5A97-75EA-4B8D-079A-2260595FEE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58004" y="2613176"/>
              <a:ext cx="10129" cy="2539141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4" name="Straight Connector 21">
              <a:extLst>
                <a:ext uri="{FF2B5EF4-FFF2-40B4-BE49-F238E27FC236}">
                  <a16:creationId xmlns:a16="http://schemas.microsoft.com/office/drawing/2014/main" id="{3841C762-BC77-3746-223E-23DB25FE2FB5}"/>
                </a:ext>
              </a:extLst>
            </p:cNvPr>
            <p:cNvCxnSpPr>
              <a:cxnSpLocks/>
            </p:cNvCxnSpPr>
            <p:nvPr/>
          </p:nvCxnSpPr>
          <p:spPr>
            <a:xfrm>
              <a:off x="6186398" y="3219886"/>
              <a:ext cx="253031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5" name="Rectangle 26">
              <a:extLst>
                <a:ext uri="{FF2B5EF4-FFF2-40B4-BE49-F238E27FC236}">
                  <a16:creationId xmlns:a16="http://schemas.microsoft.com/office/drawing/2014/main" id="{236AF73D-2BF9-A763-61C3-03953C83F16D}"/>
                </a:ext>
              </a:extLst>
            </p:cNvPr>
            <p:cNvSpPr/>
            <p:nvPr/>
          </p:nvSpPr>
          <p:spPr>
            <a:xfrm>
              <a:off x="5047123" y="2407271"/>
              <a:ext cx="1390131" cy="28707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LINAC VHEE-FLASH</a:t>
              </a:r>
            </a:p>
            <a:p>
              <a:pPr algn="ctr"/>
              <a:r>
                <a:rPr lang="en-IT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M. Migliorati</a:t>
              </a:r>
            </a:p>
          </p:txBody>
        </p:sp>
        <p:sp>
          <p:nvSpPr>
            <p:cNvPr id="76" name="Rectangle 27">
              <a:extLst>
                <a:ext uri="{FF2B5EF4-FFF2-40B4-BE49-F238E27FC236}">
                  <a16:creationId xmlns:a16="http://schemas.microsoft.com/office/drawing/2014/main" id="{84BE75EF-90DE-1D6C-5EB8-B705322BA0FB}"/>
                </a:ext>
              </a:extLst>
            </p:cNvPr>
            <p:cNvSpPr/>
            <p:nvPr/>
          </p:nvSpPr>
          <p:spPr>
            <a:xfrm>
              <a:off x="6445090" y="3406123"/>
              <a:ext cx="1775267" cy="1874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RF prototype: L. Giuliano</a:t>
              </a:r>
            </a:p>
          </p:txBody>
        </p:sp>
        <p:sp>
          <p:nvSpPr>
            <p:cNvPr id="77" name="Rectangle 42">
              <a:extLst>
                <a:ext uri="{FF2B5EF4-FFF2-40B4-BE49-F238E27FC236}">
                  <a16:creationId xmlns:a16="http://schemas.microsoft.com/office/drawing/2014/main" id="{6AA39BBA-9DD7-3BB1-AA1B-7EB1B62236B7}"/>
                </a:ext>
              </a:extLst>
            </p:cNvPr>
            <p:cNvSpPr/>
            <p:nvPr/>
          </p:nvSpPr>
          <p:spPr>
            <a:xfrm>
              <a:off x="6445090" y="3940627"/>
              <a:ext cx="1775267" cy="18012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Beam Dynamics : L. Faillace</a:t>
              </a:r>
            </a:p>
          </p:txBody>
        </p:sp>
        <p:sp>
          <p:nvSpPr>
            <p:cNvPr id="78" name="Rectangle 44">
              <a:extLst>
                <a:ext uri="{FF2B5EF4-FFF2-40B4-BE49-F238E27FC236}">
                  <a16:creationId xmlns:a16="http://schemas.microsoft.com/office/drawing/2014/main" id="{790E7C0C-0F25-8180-228E-1227AE0ECB8A}"/>
                </a:ext>
              </a:extLst>
            </p:cNvPr>
            <p:cNvSpPr/>
            <p:nvPr/>
          </p:nvSpPr>
          <p:spPr>
            <a:xfrm>
              <a:off x="3742387" y="4356371"/>
              <a:ext cx="1864422" cy="24609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Beam Delivery : A. Vannozzi (INFN) &amp; A. Trigilio</a:t>
              </a:r>
            </a:p>
          </p:txBody>
        </p:sp>
        <p:sp>
          <p:nvSpPr>
            <p:cNvPr id="79" name="Rectangle 2">
              <a:extLst>
                <a:ext uri="{FF2B5EF4-FFF2-40B4-BE49-F238E27FC236}">
                  <a16:creationId xmlns:a16="http://schemas.microsoft.com/office/drawing/2014/main" id="{DF077C81-9516-8D22-F6B7-928F3DAD5012}"/>
                </a:ext>
              </a:extLst>
            </p:cNvPr>
            <p:cNvSpPr/>
            <p:nvPr/>
          </p:nvSpPr>
          <p:spPr>
            <a:xfrm>
              <a:off x="6445090" y="3686874"/>
              <a:ext cx="1775267" cy="18012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Diagnostics : A. Mostacci </a:t>
              </a:r>
            </a:p>
          </p:txBody>
        </p:sp>
        <p:sp>
          <p:nvSpPr>
            <p:cNvPr id="80" name="Rectangle 22">
              <a:extLst>
                <a:ext uri="{FF2B5EF4-FFF2-40B4-BE49-F238E27FC236}">
                  <a16:creationId xmlns:a16="http://schemas.microsoft.com/office/drawing/2014/main" id="{BACAC7A1-4EF5-ABDC-8D57-577C2EB74DD5}"/>
                </a:ext>
              </a:extLst>
            </p:cNvPr>
            <p:cNvSpPr/>
            <p:nvPr/>
          </p:nvSpPr>
          <p:spPr>
            <a:xfrm>
              <a:off x="6445090" y="4205595"/>
              <a:ext cx="1775267" cy="18012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Beam measur. : E. Chiadroni</a:t>
              </a:r>
            </a:p>
          </p:txBody>
        </p:sp>
        <p:sp>
          <p:nvSpPr>
            <p:cNvPr id="81" name="Rectangle 25">
              <a:extLst>
                <a:ext uri="{FF2B5EF4-FFF2-40B4-BE49-F238E27FC236}">
                  <a16:creationId xmlns:a16="http://schemas.microsoft.com/office/drawing/2014/main" id="{F68AE2D3-2FF3-B460-F5CD-0F86748A6F7D}"/>
                </a:ext>
              </a:extLst>
            </p:cNvPr>
            <p:cNvSpPr/>
            <p:nvPr/>
          </p:nvSpPr>
          <p:spPr>
            <a:xfrm>
              <a:off x="6437254" y="2800265"/>
              <a:ext cx="1775267" cy="2394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Linac Parameters :  M. Migliorati &amp; L. Giuliano</a:t>
              </a:r>
            </a:p>
          </p:txBody>
        </p:sp>
        <p:cxnSp>
          <p:nvCxnSpPr>
            <p:cNvPr id="82" name="Straight Connector 1">
              <a:extLst>
                <a:ext uri="{FF2B5EF4-FFF2-40B4-BE49-F238E27FC236}">
                  <a16:creationId xmlns:a16="http://schemas.microsoft.com/office/drawing/2014/main" id="{61CBC13A-F19B-43F2-01FF-3434328F79FF}"/>
                </a:ext>
              </a:extLst>
            </p:cNvPr>
            <p:cNvCxnSpPr>
              <a:cxnSpLocks/>
            </p:cNvCxnSpPr>
            <p:nvPr/>
          </p:nvCxnSpPr>
          <p:spPr>
            <a:xfrm>
              <a:off x="3171457" y="2694342"/>
              <a:ext cx="4855" cy="2457975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3" name="Straight Connector 8">
              <a:extLst>
                <a:ext uri="{FF2B5EF4-FFF2-40B4-BE49-F238E27FC236}">
                  <a16:creationId xmlns:a16="http://schemas.microsoft.com/office/drawing/2014/main" id="{7F6ED3EE-B3A5-5470-93D3-9BF8A96A3DC5}"/>
                </a:ext>
              </a:extLst>
            </p:cNvPr>
            <p:cNvCxnSpPr>
              <a:cxnSpLocks/>
              <a:stCxn id="93" idx="3"/>
            </p:cNvCxnSpPr>
            <p:nvPr/>
          </p:nvCxnSpPr>
          <p:spPr>
            <a:xfrm>
              <a:off x="2905430" y="3037839"/>
              <a:ext cx="266027" cy="4147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84" name="Rectangle 31">
              <a:extLst>
                <a:ext uri="{FF2B5EF4-FFF2-40B4-BE49-F238E27FC236}">
                  <a16:creationId xmlns:a16="http://schemas.microsoft.com/office/drawing/2014/main" id="{D2F780EC-4AB5-D00E-67FC-7CDADAF59EFE}"/>
                </a:ext>
              </a:extLst>
            </p:cNvPr>
            <p:cNvSpPr/>
            <p:nvPr/>
          </p:nvSpPr>
          <p:spPr>
            <a:xfrm>
              <a:off x="3726884" y="4709314"/>
              <a:ext cx="1879925" cy="24609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e-beam/dose character               L. Giuliano</a:t>
              </a:r>
            </a:p>
          </p:txBody>
        </p:sp>
        <p:cxnSp>
          <p:nvCxnSpPr>
            <p:cNvPr id="85" name="Straight Connector 39">
              <a:extLst>
                <a:ext uri="{FF2B5EF4-FFF2-40B4-BE49-F238E27FC236}">
                  <a16:creationId xmlns:a16="http://schemas.microsoft.com/office/drawing/2014/main" id="{74090AF6-2CE6-4434-60BF-5F1770F9909E}"/>
                </a:ext>
              </a:extLst>
            </p:cNvPr>
            <p:cNvCxnSpPr>
              <a:cxnSpLocks/>
            </p:cNvCxnSpPr>
            <p:nvPr/>
          </p:nvCxnSpPr>
          <p:spPr>
            <a:xfrm>
              <a:off x="6181334" y="2919981"/>
              <a:ext cx="253031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6" name="Straight Connector 49">
              <a:extLst>
                <a:ext uri="{FF2B5EF4-FFF2-40B4-BE49-F238E27FC236}">
                  <a16:creationId xmlns:a16="http://schemas.microsoft.com/office/drawing/2014/main" id="{A6A8E0A1-7439-D5A9-DB1E-B46784B19940}"/>
                </a:ext>
              </a:extLst>
            </p:cNvPr>
            <p:cNvCxnSpPr>
              <a:cxnSpLocks/>
            </p:cNvCxnSpPr>
            <p:nvPr/>
          </p:nvCxnSpPr>
          <p:spPr>
            <a:xfrm>
              <a:off x="2837768" y="3451204"/>
              <a:ext cx="338544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87" name="Rectangle 50">
              <a:extLst>
                <a:ext uri="{FF2B5EF4-FFF2-40B4-BE49-F238E27FC236}">
                  <a16:creationId xmlns:a16="http://schemas.microsoft.com/office/drawing/2014/main" id="{A6AF48C1-0EA1-85CE-4623-04B317B54679}"/>
                </a:ext>
              </a:extLst>
            </p:cNvPr>
            <p:cNvSpPr/>
            <p:nvPr/>
          </p:nvSpPr>
          <p:spPr>
            <a:xfrm>
              <a:off x="6437254" y="4458980"/>
              <a:ext cx="1775267" cy="18012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Linac Controls   :  A. Mostacci </a:t>
              </a:r>
            </a:p>
          </p:txBody>
        </p:sp>
        <p:sp>
          <p:nvSpPr>
            <p:cNvPr id="88" name="Rectangle 51">
              <a:extLst>
                <a:ext uri="{FF2B5EF4-FFF2-40B4-BE49-F238E27FC236}">
                  <a16:creationId xmlns:a16="http://schemas.microsoft.com/office/drawing/2014/main" id="{14C56245-DF1C-4648-4278-86899CF23C85}"/>
                </a:ext>
              </a:extLst>
            </p:cNvPr>
            <p:cNvSpPr/>
            <p:nvPr/>
          </p:nvSpPr>
          <p:spPr>
            <a:xfrm>
              <a:off x="6437254" y="4748829"/>
              <a:ext cx="1775267" cy="18012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Magnets:  A. Vannozzi (INFN)</a:t>
              </a:r>
            </a:p>
          </p:txBody>
        </p:sp>
        <p:cxnSp>
          <p:nvCxnSpPr>
            <p:cNvPr id="89" name="Straight Connector 53">
              <a:extLst>
                <a:ext uri="{FF2B5EF4-FFF2-40B4-BE49-F238E27FC236}">
                  <a16:creationId xmlns:a16="http://schemas.microsoft.com/office/drawing/2014/main" id="{13653AA6-6A97-03FE-12D6-38C18100D934}"/>
                </a:ext>
              </a:extLst>
            </p:cNvPr>
            <p:cNvCxnSpPr>
              <a:cxnSpLocks/>
              <a:endCxn id="78" idx="1"/>
            </p:cNvCxnSpPr>
            <p:nvPr/>
          </p:nvCxnSpPr>
          <p:spPr>
            <a:xfrm flipV="1">
              <a:off x="3176312" y="4479418"/>
              <a:ext cx="566075" cy="1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0" name="Straight Connector 54">
              <a:extLst>
                <a:ext uri="{FF2B5EF4-FFF2-40B4-BE49-F238E27FC236}">
                  <a16:creationId xmlns:a16="http://schemas.microsoft.com/office/drawing/2014/main" id="{5D92F0F2-18A7-1CC1-3A5C-6C244CD8762D}"/>
                </a:ext>
              </a:extLst>
            </p:cNvPr>
            <p:cNvCxnSpPr>
              <a:cxnSpLocks/>
            </p:cNvCxnSpPr>
            <p:nvPr/>
          </p:nvCxnSpPr>
          <p:spPr>
            <a:xfrm>
              <a:off x="3175689" y="4832360"/>
              <a:ext cx="551196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91" name="Rectangle 5">
              <a:extLst>
                <a:ext uri="{FF2B5EF4-FFF2-40B4-BE49-F238E27FC236}">
                  <a16:creationId xmlns:a16="http://schemas.microsoft.com/office/drawing/2014/main" id="{CFDFEBC9-8956-FA15-78D6-5076B4B3D943}"/>
                </a:ext>
              </a:extLst>
            </p:cNvPr>
            <p:cNvSpPr/>
            <p:nvPr/>
          </p:nvSpPr>
          <p:spPr>
            <a:xfrm>
              <a:off x="905453" y="3684973"/>
              <a:ext cx="2003843" cy="27502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Online Beam Monitor : M. Marafini &amp; A. Trigilio</a:t>
              </a:r>
            </a:p>
          </p:txBody>
        </p:sp>
        <p:cxnSp>
          <p:nvCxnSpPr>
            <p:cNvPr id="92" name="Straight Connector 23">
              <a:extLst>
                <a:ext uri="{FF2B5EF4-FFF2-40B4-BE49-F238E27FC236}">
                  <a16:creationId xmlns:a16="http://schemas.microsoft.com/office/drawing/2014/main" id="{3B7F042D-0DC2-17C5-5B20-FEFE76DEC4B4}"/>
                </a:ext>
              </a:extLst>
            </p:cNvPr>
            <p:cNvCxnSpPr>
              <a:cxnSpLocks/>
              <a:stCxn id="91" idx="3"/>
            </p:cNvCxnSpPr>
            <p:nvPr/>
          </p:nvCxnSpPr>
          <p:spPr>
            <a:xfrm>
              <a:off x="2909295" y="3822487"/>
              <a:ext cx="267017" cy="1061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93" name="Rectangle 32">
              <a:extLst>
                <a:ext uri="{FF2B5EF4-FFF2-40B4-BE49-F238E27FC236}">
                  <a16:creationId xmlns:a16="http://schemas.microsoft.com/office/drawing/2014/main" id="{8D724EF8-0DCD-0C70-D03B-5FF31ED9E824}"/>
                </a:ext>
              </a:extLst>
            </p:cNvPr>
            <p:cNvSpPr/>
            <p:nvPr/>
          </p:nvSpPr>
          <p:spPr>
            <a:xfrm>
              <a:off x="1149936" y="2905534"/>
              <a:ext cx="1755495" cy="26461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Dose engine: G. Traini &amp; G. Franciosini</a:t>
              </a:r>
            </a:p>
          </p:txBody>
        </p:sp>
        <p:sp>
          <p:nvSpPr>
            <p:cNvPr id="94" name="Rectangle 35">
              <a:extLst>
                <a:ext uri="{FF2B5EF4-FFF2-40B4-BE49-F238E27FC236}">
                  <a16:creationId xmlns:a16="http://schemas.microsoft.com/office/drawing/2014/main" id="{A629D1B2-9997-B54B-86F1-9B7D196B08D1}"/>
                </a:ext>
              </a:extLst>
            </p:cNvPr>
            <p:cNvSpPr/>
            <p:nvPr/>
          </p:nvSpPr>
          <p:spPr>
            <a:xfrm>
              <a:off x="1155904" y="3322046"/>
              <a:ext cx="1747642" cy="26461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Optimization: A. Schiavi &amp; A. Di Gregorio</a:t>
              </a:r>
            </a:p>
          </p:txBody>
        </p:sp>
        <p:sp>
          <p:nvSpPr>
            <p:cNvPr id="95" name="Rectangle 38">
              <a:extLst>
                <a:ext uri="{FF2B5EF4-FFF2-40B4-BE49-F238E27FC236}">
                  <a16:creationId xmlns:a16="http://schemas.microsoft.com/office/drawing/2014/main" id="{DDD054C4-E808-8317-553B-555334FE5EC2}"/>
                </a:ext>
              </a:extLst>
            </p:cNvPr>
            <p:cNvSpPr/>
            <p:nvPr/>
          </p:nvSpPr>
          <p:spPr>
            <a:xfrm>
              <a:off x="3742387" y="3954530"/>
              <a:ext cx="1864421" cy="322715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Radioprotection: A. Di Gregorio &amp; G. Franciosini, F. Perondi</a:t>
              </a:r>
            </a:p>
          </p:txBody>
        </p:sp>
        <p:cxnSp>
          <p:nvCxnSpPr>
            <p:cNvPr id="96" name="Straight Connector 151">
              <a:extLst>
                <a:ext uri="{FF2B5EF4-FFF2-40B4-BE49-F238E27FC236}">
                  <a16:creationId xmlns:a16="http://schemas.microsoft.com/office/drawing/2014/main" id="{101CB438-D08A-441A-A0C1-7653C2EBC8A6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>
              <a:off x="5567268" y="1537240"/>
              <a:ext cx="4294" cy="371591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7" name="Straight Connector 161">
              <a:extLst>
                <a:ext uri="{FF2B5EF4-FFF2-40B4-BE49-F238E27FC236}">
                  <a16:creationId xmlns:a16="http://schemas.microsoft.com/office/drawing/2014/main" id="{4D883135-324F-82D3-A32C-20B801C4E731}"/>
                </a:ext>
              </a:extLst>
            </p:cNvPr>
            <p:cNvCxnSpPr>
              <a:cxnSpLocks/>
            </p:cNvCxnSpPr>
            <p:nvPr/>
          </p:nvCxnSpPr>
          <p:spPr>
            <a:xfrm>
              <a:off x="6186398" y="3502193"/>
              <a:ext cx="253031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8" name="Straight Connector 163">
              <a:extLst>
                <a:ext uri="{FF2B5EF4-FFF2-40B4-BE49-F238E27FC236}">
                  <a16:creationId xmlns:a16="http://schemas.microsoft.com/office/drawing/2014/main" id="{8963F9A6-BC70-7D5B-1FEE-2411A2C3F12A}"/>
                </a:ext>
              </a:extLst>
            </p:cNvPr>
            <p:cNvCxnSpPr>
              <a:cxnSpLocks/>
            </p:cNvCxnSpPr>
            <p:nvPr/>
          </p:nvCxnSpPr>
          <p:spPr>
            <a:xfrm>
              <a:off x="6187054" y="3786966"/>
              <a:ext cx="253031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9" name="Straight Connector 164">
              <a:extLst>
                <a:ext uri="{FF2B5EF4-FFF2-40B4-BE49-F238E27FC236}">
                  <a16:creationId xmlns:a16="http://schemas.microsoft.com/office/drawing/2014/main" id="{58C4C948-06B7-0C00-7E1A-BD5F9D5D93FD}"/>
                </a:ext>
              </a:extLst>
            </p:cNvPr>
            <p:cNvCxnSpPr>
              <a:cxnSpLocks/>
            </p:cNvCxnSpPr>
            <p:nvPr/>
          </p:nvCxnSpPr>
          <p:spPr>
            <a:xfrm>
              <a:off x="6186281" y="4032886"/>
              <a:ext cx="253031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0" name="Straight Connector 165">
              <a:extLst>
                <a:ext uri="{FF2B5EF4-FFF2-40B4-BE49-F238E27FC236}">
                  <a16:creationId xmlns:a16="http://schemas.microsoft.com/office/drawing/2014/main" id="{AEB08EC7-76C2-5B99-5854-FE96244522E6}"/>
                </a:ext>
              </a:extLst>
            </p:cNvPr>
            <p:cNvCxnSpPr>
              <a:cxnSpLocks/>
            </p:cNvCxnSpPr>
            <p:nvPr/>
          </p:nvCxnSpPr>
          <p:spPr>
            <a:xfrm>
              <a:off x="6181276" y="4293269"/>
              <a:ext cx="253031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1" name="Straight Connector 166">
              <a:extLst>
                <a:ext uri="{FF2B5EF4-FFF2-40B4-BE49-F238E27FC236}">
                  <a16:creationId xmlns:a16="http://schemas.microsoft.com/office/drawing/2014/main" id="{4CD9270C-E21F-B207-0621-08581EC65A22}"/>
                </a:ext>
              </a:extLst>
            </p:cNvPr>
            <p:cNvCxnSpPr>
              <a:cxnSpLocks/>
            </p:cNvCxnSpPr>
            <p:nvPr/>
          </p:nvCxnSpPr>
          <p:spPr>
            <a:xfrm>
              <a:off x="6181276" y="4540368"/>
              <a:ext cx="253031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2" name="Straight Connector 167">
              <a:extLst>
                <a:ext uri="{FF2B5EF4-FFF2-40B4-BE49-F238E27FC236}">
                  <a16:creationId xmlns:a16="http://schemas.microsoft.com/office/drawing/2014/main" id="{C72D74DC-3D79-0C9E-A264-79E40E88DDB1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52" y="4832409"/>
              <a:ext cx="253031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3" name="Straight Connector 177">
              <a:extLst>
                <a:ext uri="{FF2B5EF4-FFF2-40B4-BE49-F238E27FC236}">
                  <a16:creationId xmlns:a16="http://schemas.microsoft.com/office/drawing/2014/main" id="{3D1DA38F-B9C0-0B25-7BC8-08761BB3EB98}"/>
                </a:ext>
              </a:extLst>
            </p:cNvPr>
            <p:cNvCxnSpPr>
              <a:cxnSpLocks/>
            </p:cNvCxnSpPr>
            <p:nvPr/>
          </p:nvCxnSpPr>
          <p:spPr>
            <a:xfrm>
              <a:off x="5611815" y="4832360"/>
              <a:ext cx="551196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4" name="Straight Connector 180">
              <a:extLst>
                <a:ext uri="{FF2B5EF4-FFF2-40B4-BE49-F238E27FC236}">
                  <a16:creationId xmlns:a16="http://schemas.microsoft.com/office/drawing/2014/main" id="{529A7EFD-2A2C-0266-2E69-38F1B6A73394}"/>
                </a:ext>
              </a:extLst>
            </p:cNvPr>
            <p:cNvCxnSpPr>
              <a:cxnSpLocks/>
            </p:cNvCxnSpPr>
            <p:nvPr/>
          </p:nvCxnSpPr>
          <p:spPr>
            <a:xfrm>
              <a:off x="5606808" y="4479417"/>
              <a:ext cx="551196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5" name="Straight Connector 181">
              <a:extLst>
                <a:ext uri="{FF2B5EF4-FFF2-40B4-BE49-F238E27FC236}">
                  <a16:creationId xmlns:a16="http://schemas.microsoft.com/office/drawing/2014/main" id="{CE0855A4-A001-6409-CB68-D7631A960F06}"/>
                </a:ext>
              </a:extLst>
            </p:cNvPr>
            <p:cNvCxnSpPr>
              <a:cxnSpLocks/>
            </p:cNvCxnSpPr>
            <p:nvPr/>
          </p:nvCxnSpPr>
          <p:spPr>
            <a:xfrm>
              <a:off x="5611815" y="4143192"/>
              <a:ext cx="551196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6" name="Straight Connector 182">
              <a:extLst>
                <a:ext uri="{FF2B5EF4-FFF2-40B4-BE49-F238E27FC236}">
                  <a16:creationId xmlns:a16="http://schemas.microsoft.com/office/drawing/2014/main" id="{4504C0F9-785C-5AA9-B6B0-5E97576D2342}"/>
                </a:ext>
              </a:extLst>
            </p:cNvPr>
            <p:cNvCxnSpPr>
              <a:cxnSpLocks/>
            </p:cNvCxnSpPr>
            <p:nvPr/>
          </p:nvCxnSpPr>
          <p:spPr>
            <a:xfrm>
              <a:off x="3176312" y="4143192"/>
              <a:ext cx="551196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7" name="Rectangle 190">
              <a:extLst>
                <a:ext uri="{FF2B5EF4-FFF2-40B4-BE49-F238E27FC236}">
                  <a16:creationId xmlns:a16="http://schemas.microsoft.com/office/drawing/2014/main" id="{A2C02A9D-DBC7-2011-54E8-895877A5E1A7}"/>
                </a:ext>
              </a:extLst>
            </p:cNvPr>
            <p:cNvSpPr/>
            <p:nvPr/>
          </p:nvSpPr>
          <p:spPr>
            <a:xfrm>
              <a:off x="6455101" y="5058135"/>
              <a:ext cx="1775267" cy="18012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Mech. machining: M. Magi </a:t>
              </a:r>
            </a:p>
          </p:txBody>
        </p:sp>
        <p:cxnSp>
          <p:nvCxnSpPr>
            <p:cNvPr id="108" name="Straight Connector 191">
              <a:extLst>
                <a:ext uri="{FF2B5EF4-FFF2-40B4-BE49-F238E27FC236}">
                  <a16:creationId xmlns:a16="http://schemas.microsoft.com/office/drawing/2014/main" id="{C3596D9F-262F-4453-7621-14D04DB46912}"/>
                </a:ext>
              </a:extLst>
            </p:cNvPr>
            <p:cNvCxnSpPr>
              <a:cxnSpLocks/>
            </p:cNvCxnSpPr>
            <p:nvPr/>
          </p:nvCxnSpPr>
          <p:spPr>
            <a:xfrm>
              <a:off x="6190099" y="5141715"/>
              <a:ext cx="253031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9" name="Rectangle 192">
              <a:extLst>
                <a:ext uri="{FF2B5EF4-FFF2-40B4-BE49-F238E27FC236}">
                  <a16:creationId xmlns:a16="http://schemas.microsoft.com/office/drawing/2014/main" id="{527A4421-CAB4-CF51-481D-B6016E5C0722}"/>
                </a:ext>
              </a:extLst>
            </p:cNvPr>
            <p:cNvSpPr/>
            <p:nvPr/>
          </p:nvSpPr>
          <p:spPr>
            <a:xfrm>
              <a:off x="3767869" y="5017652"/>
              <a:ext cx="1817516" cy="246091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WEB, Repository &amp; Network   M. Coppola</a:t>
              </a:r>
            </a:p>
          </p:txBody>
        </p:sp>
        <p:cxnSp>
          <p:nvCxnSpPr>
            <p:cNvPr id="110" name="Straight Connector 193">
              <a:extLst>
                <a:ext uri="{FF2B5EF4-FFF2-40B4-BE49-F238E27FC236}">
                  <a16:creationId xmlns:a16="http://schemas.microsoft.com/office/drawing/2014/main" id="{21D953A2-54C9-36F7-8535-056B591E9A4F}"/>
                </a:ext>
              </a:extLst>
            </p:cNvPr>
            <p:cNvCxnSpPr>
              <a:cxnSpLocks/>
            </p:cNvCxnSpPr>
            <p:nvPr/>
          </p:nvCxnSpPr>
          <p:spPr>
            <a:xfrm>
              <a:off x="5589502" y="5143391"/>
              <a:ext cx="59678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1" name="Straight Connector 196">
              <a:extLst>
                <a:ext uri="{FF2B5EF4-FFF2-40B4-BE49-F238E27FC236}">
                  <a16:creationId xmlns:a16="http://schemas.microsoft.com/office/drawing/2014/main" id="{96E94BA1-48E9-12EB-4741-66AE123B5E8A}"/>
                </a:ext>
              </a:extLst>
            </p:cNvPr>
            <p:cNvCxnSpPr>
              <a:cxnSpLocks/>
            </p:cNvCxnSpPr>
            <p:nvPr/>
          </p:nvCxnSpPr>
          <p:spPr>
            <a:xfrm>
              <a:off x="3160959" y="5152317"/>
              <a:ext cx="59678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9" name="Picture 13" descr="logo +marchio">
            <a:extLst>
              <a:ext uri="{FF2B5EF4-FFF2-40B4-BE49-F238E27FC236}">
                <a16:creationId xmlns:a16="http://schemas.microsoft.com/office/drawing/2014/main" id="{5630F828-1908-9790-74C6-560A539A7A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0282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F09360DF-A424-CAF2-6CA7-C2DD2843D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2870" y="6169683"/>
            <a:ext cx="749772" cy="41460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CC3ADE4-1451-DCBC-1A09-F6C93D348E6D}"/>
              </a:ext>
            </a:extLst>
          </p:cNvPr>
          <p:cNvSpPr txBox="1"/>
          <p:nvPr/>
        </p:nvSpPr>
        <p:spPr>
          <a:xfrm>
            <a:off x="566531" y="277106"/>
            <a:ext cx="1893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790022"/>
                </a:solidFill>
              </a:rPr>
              <a:t>Organigramma</a:t>
            </a:r>
          </a:p>
        </p:txBody>
      </p:sp>
    </p:spTree>
    <p:extLst>
      <p:ext uri="{BB962C8B-B14F-4D97-AF65-F5344CB8AC3E}">
        <p14:creationId xmlns:p14="http://schemas.microsoft.com/office/powerpoint/2010/main" val="3187455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egnaposto data 41">
            <a:extLst>
              <a:ext uri="{FF2B5EF4-FFF2-40B4-BE49-F238E27FC236}">
                <a16:creationId xmlns:a16="http://schemas.microsoft.com/office/drawing/2014/main" id="{E2D9E93F-DFE7-8FBF-14B1-F1AA5EFCA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INFN4LS - Migliorati - 14/07/2023</a:t>
            </a:r>
          </a:p>
        </p:txBody>
      </p:sp>
      <p:sp>
        <p:nvSpPr>
          <p:cNvPr id="44" name="Segnaposto numero diapositiva 43">
            <a:extLst>
              <a:ext uri="{FF2B5EF4-FFF2-40B4-BE49-F238E27FC236}">
                <a16:creationId xmlns:a16="http://schemas.microsoft.com/office/drawing/2014/main" id="{322731DC-F401-1ECF-0D0F-79507CAF9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Pag. </a:t>
            </a:r>
            <a:fld id="{A1292C01-2A3D-0A44-81FF-B77D718938CB}" type="slidenum">
              <a:rPr lang="it-IT" smtClean="0"/>
              <a:pPr/>
              <a:t>25</a:t>
            </a:fld>
            <a:endParaRPr lang="it-IT" dirty="0"/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BEDA4BDB-B782-6998-177B-E167B3E78DC4}"/>
              </a:ext>
            </a:extLst>
          </p:cNvPr>
          <p:cNvGrpSpPr/>
          <p:nvPr/>
        </p:nvGrpSpPr>
        <p:grpSpPr>
          <a:xfrm>
            <a:off x="7682968" y="1188410"/>
            <a:ext cx="3842054" cy="3920421"/>
            <a:chOff x="3928810" y="1255519"/>
            <a:chExt cx="3842054" cy="3920421"/>
          </a:xfrm>
        </p:grpSpPr>
        <p:grpSp>
          <p:nvGrpSpPr>
            <p:cNvPr id="6" name="Group 1">
              <a:extLst>
                <a:ext uri="{FF2B5EF4-FFF2-40B4-BE49-F238E27FC236}">
                  <a16:creationId xmlns:a16="http://schemas.microsoft.com/office/drawing/2014/main" id="{63E11DF0-D789-6EFD-ED53-DF909A3EB2CD}"/>
                </a:ext>
              </a:extLst>
            </p:cNvPr>
            <p:cNvGrpSpPr/>
            <p:nvPr/>
          </p:nvGrpSpPr>
          <p:grpSpPr>
            <a:xfrm>
              <a:off x="3928810" y="1255519"/>
              <a:ext cx="3842054" cy="3821781"/>
              <a:chOff x="3138609" y="1430443"/>
              <a:chExt cx="2976298" cy="3097246"/>
            </a:xfrm>
          </p:grpSpPr>
          <p:sp>
            <p:nvSpPr>
              <p:cNvPr id="47" name="Rectangle 4">
                <a:extLst>
                  <a:ext uri="{FF2B5EF4-FFF2-40B4-BE49-F238E27FC236}">
                    <a16:creationId xmlns:a16="http://schemas.microsoft.com/office/drawing/2014/main" id="{E0F1332B-B8A7-82B4-D81F-C2B43EDDCD43}"/>
                  </a:ext>
                </a:extLst>
              </p:cNvPr>
              <p:cNvSpPr/>
              <p:nvPr/>
            </p:nvSpPr>
            <p:spPr>
              <a:xfrm>
                <a:off x="4336752" y="2288561"/>
                <a:ext cx="1739072" cy="32271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sz="1200" dirty="0">
                    <a:ln w="0"/>
                    <a:solidFill>
                      <a:srgbClr val="0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RF Structures : L Faillace,  Alesini</a:t>
                </a:r>
              </a:p>
            </p:txBody>
          </p:sp>
          <p:cxnSp>
            <p:nvCxnSpPr>
              <p:cNvPr id="48" name="Straight Connector 6">
                <a:extLst>
                  <a:ext uri="{FF2B5EF4-FFF2-40B4-BE49-F238E27FC236}">
                    <a16:creationId xmlns:a16="http://schemas.microsoft.com/office/drawing/2014/main" id="{621A9CA5-A877-96BC-51A2-B2D980045D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0949" y="1758646"/>
                <a:ext cx="5661" cy="2769043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7">
                <a:extLst>
                  <a:ext uri="{FF2B5EF4-FFF2-40B4-BE49-F238E27FC236}">
                    <a16:creationId xmlns:a16="http://schemas.microsoft.com/office/drawing/2014/main" id="{BF535911-7316-E6BF-F523-323A86A87DD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0949" y="2467515"/>
                <a:ext cx="253031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50" name="Rectangle 9">
                <a:extLst>
                  <a:ext uri="{FF2B5EF4-FFF2-40B4-BE49-F238E27FC236}">
                    <a16:creationId xmlns:a16="http://schemas.microsoft.com/office/drawing/2014/main" id="{B7C4F3EA-93C7-24B7-7EAF-9B94E3B8CD20}"/>
                  </a:ext>
                </a:extLst>
              </p:cNvPr>
              <p:cNvSpPr/>
              <p:nvPr/>
            </p:nvSpPr>
            <p:spPr>
              <a:xfrm>
                <a:off x="4339640" y="2680824"/>
                <a:ext cx="1775267" cy="18743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sz="1200" dirty="0">
                    <a:ln w="0"/>
                    <a:solidFill>
                      <a:srgbClr val="0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Controls: L. Piersanti</a:t>
                </a:r>
              </a:p>
            </p:txBody>
          </p:sp>
          <p:sp>
            <p:nvSpPr>
              <p:cNvPr id="51" name="Rectangle 10">
                <a:extLst>
                  <a:ext uri="{FF2B5EF4-FFF2-40B4-BE49-F238E27FC236}">
                    <a16:creationId xmlns:a16="http://schemas.microsoft.com/office/drawing/2014/main" id="{E0E16A1E-5CB3-0257-CC5E-854FF57151F2}"/>
                  </a:ext>
                </a:extLst>
              </p:cNvPr>
              <p:cNvSpPr/>
              <p:nvPr/>
            </p:nvSpPr>
            <p:spPr>
              <a:xfrm>
                <a:off x="4339640" y="3233376"/>
                <a:ext cx="1775267" cy="18012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sz="1200" dirty="0">
                    <a:ln w="0"/>
                    <a:solidFill>
                      <a:srgbClr val="0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Beam Dynamics :  L. Faillace</a:t>
                </a:r>
              </a:p>
            </p:txBody>
          </p:sp>
          <p:sp>
            <p:nvSpPr>
              <p:cNvPr id="52" name="Rectangle 12">
                <a:extLst>
                  <a:ext uri="{FF2B5EF4-FFF2-40B4-BE49-F238E27FC236}">
                    <a16:creationId xmlns:a16="http://schemas.microsoft.com/office/drawing/2014/main" id="{4E1402B1-51CB-69D2-BA56-789FA7C55E7A}"/>
                  </a:ext>
                </a:extLst>
              </p:cNvPr>
              <p:cNvSpPr/>
              <p:nvPr/>
            </p:nvSpPr>
            <p:spPr>
              <a:xfrm>
                <a:off x="4339640" y="2952551"/>
                <a:ext cx="1775267" cy="18012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sz="1200" dirty="0">
                    <a:ln w="0"/>
                    <a:solidFill>
                      <a:srgbClr val="0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Diagnostics :  G. Franzini </a:t>
                </a:r>
              </a:p>
            </p:txBody>
          </p:sp>
          <p:sp>
            <p:nvSpPr>
              <p:cNvPr id="53" name="Rectangle 17">
                <a:extLst>
                  <a:ext uri="{FF2B5EF4-FFF2-40B4-BE49-F238E27FC236}">
                    <a16:creationId xmlns:a16="http://schemas.microsoft.com/office/drawing/2014/main" id="{2D849CDB-6C5F-66F6-0D01-DF55FCB6EA9D}"/>
                  </a:ext>
                </a:extLst>
              </p:cNvPr>
              <p:cNvSpPr/>
              <p:nvPr/>
            </p:nvSpPr>
            <p:spPr>
              <a:xfrm>
                <a:off x="4338985" y="3499256"/>
                <a:ext cx="1775267" cy="18012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sz="1200" dirty="0">
                    <a:ln w="0"/>
                    <a:solidFill>
                      <a:srgbClr val="0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RF Linac Controls  :  S. Gallo </a:t>
                </a:r>
              </a:p>
            </p:txBody>
          </p:sp>
          <p:sp>
            <p:nvSpPr>
              <p:cNvPr id="54" name="Rectangle 18">
                <a:extLst>
                  <a:ext uri="{FF2B5EF4-FFF2-40B4-BE49-F238E27FC236}">
                    <a16:creationId xmlns:a16="http://schemas.microsoft.com/office/drawing/2014/main" id="{49A27A99-0C2A-CE8D-1EBF-7C27D571CBBA}"/>
                  </a:ext>
                </a:extLst>
              </p:cNvPr>
              <p:cNvSpPr/>
              <p:nvPr/>
            </p:nvSpPr>
            <p:spPr>
              <a:xfrm>
                <a:off x="4328857" y="3780081"/>
                <a:ext cx="1775267" cy="18012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sz="1200" dirty="0">
                    <a:ln w="0"/>
                    <a:solidFill>
                      <a:srgbClr val="0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Magnets: A. Vannozzi</a:t>
                </a:r>
              </a:p>
            </p:txBody>
          </p:sp>
          <p:sp>
            <p:nvSpPr>
              <p:cNvPr id="55" name="Rectangle 19">
                <a:extLst>
                  <a:ext uri="{FF2B5EF4-FFF2-40B4-BE49-F238E27FC236}">
                    <a16:creationId xmlns:a16="http://schemas.microsoft.com/office/drawing/2014/main" id="{593B006A-E69F-34DD-D022-65AD1DBA23D2}"/>
                  </a:ext>
                </a:extLst>
              </p:cNvPr>
              <p:cNvSpPr/>
              <p:nvPr/>
            </p:nvSpPr>
            <p:spPr>
              <a:xfrm>
                <a:off x="3138609" y="1430443"/>
                <a:ext cx="1864421" cy="322715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sz="1200" dirty="0">
                    <a:ln w="0"/>
                    <a:solidFill>
                      <a:srgbClr val="0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LNF INFN Collaboration</a:t>
                </a:r>
              </a:p>
            </p:txBody>
          </p:sp>
          <p:cxnSp>
            <p:nvCxnSpPr>
              <p:cNvPr id="56" name="Straight Connector 20">
                <a:extLst>
                  <a:ext uri="{FF2B5EF4-FFF2-40B4-BE49-F238E27FC236}">
                    <a16:creationId xmlns:a16="http://schemas.microsoft.com/office/drawing/2014/main" id="{DB1BDD33-5E09-5149-4D01-DDC52D6347F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0949" y="2776894"/>
                <a:ext cx="253031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21">
                <a:extLst>
                  <a:ext uri="{FF2B5EF4-FFF2-40B4-BE49-F238E27FC236}">
                    <a16:creationId xmlns:a16="http://schemas.microsoft.com/office/drawing/2014/main" id="{41B15EDD-0074-12E3-56D4-B0E2969F73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1604" y="3052642"/>
                <a:ext cx="253031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22">
                <a:extLst>
                  <a:ext uri="{FF2B5EF4-FFF2-40B4-BE49-F238E27FC236}">
                    <a16:creationId xmlns:a16="http://schemas.microsoft.com/office/drawing/2014/main" id="{BAA773A4-1E86-BE49-8EF0-66ABEFC4C77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80832" y="3325635"/>
                <a:ext cx="253031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23">
                <a:extLst>
                  <a:ext uri="{FF2B5EF4-FFF2-40B4-BE49-F238E27FC236}">
                    <a16:creationId xmlns:a16="http://schemas.microsoft.com/office/drawing/2014/main" id="{478B2ABB-7670-E91F-B4F9-CF115B36387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75826" y="3576994"/>
                <a:ext cx="253031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24">
                <a:extLst>
                  <a:ext uri="{FF2B5EF4-FFF2-40B4-BE49-F238E27FC236}">
                    <a16:creationId xmlns:a16="http://schemas.microsoft.com/office/drawing/2014/main" id="{CFEE6B67-1A73-5C5B-0094-F92EC7FC7B9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75826" y="3833116"/>
                <a:ext cx="253031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25">
                <a:extLst>
                  <a:ext uri="{FF2B5EF4-FFF2-40B4-BE49-F238E27FC236}">
                    <a16:creationId xmlns:a16="http://schemas.microsoft.com/office/drawing/2014/main" id="{91E1DD5E-762D-6C3D-0F9F-48790A3240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75826" y="4116134"/>
                <a:ext cx="253031" cy="0"/>
              </a:xfrm>
              <a:prstGeom prst="line">
                <a:avLst/>
              </a:prstGeom>
              <a:ln w="19050">
                <a:solidFill>
                  <a:srgbClr val="002060"/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62" name="Rectangle 31">
                <a:extLst>
                  <a:ext uri="{FF2B5EF4-FFF2-40B4-BE49-F238E27FC236}">
                    <a16:creationId xmlns:a16="http://schemas.microsoft.com/office/drawing/2014/main" id="{68CB1848-AEEC-6378-CF87-334441BE347B}"/>
                  </a:ext>
                </a:extLst>
              </p:cNvPr>
              <p:cNvSpPr/>
              <p:nvPr/>
            </p:nvSpPr>
            <p:spPr>
              <a:xfrm>
                <a:off x="4328857" y="4044498"/>
                <a:ext cx="1775267" cy="180122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IT" sz="1200" dirty="0">
                    <a:ln w="0"/>
                    <a:solidFill>
                      <a:srgbClr val="000000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RF Power : F. Cardelli</a:t>
                </a:r>
              </a:p>
            </p:txBody>
          </p:sp>
        </p:grpSp>
        <p:sp>
          <p:nvSpPr>
            <p:cNvPr id="45" name="Rectangle 8">
              <a:extLst>
                <a:ext uri="{FF2B5EF4-FFF2-40B4-BE49-F238E27FC236}">
                  <a16:creationId xmlns:a16="http://schemas.microsoft.com/office/drawing/2014/main" id="{6D59858C-ABF0-8F72-4425-3D3353928DB7}"/>
                </a:ext>
              </a:extLst>
            </p:cNvPr>
            <p:cNvSpPr/>
            <p:nvPr/>
          </p:nvSpPr>
          <p:spPr>
            <a:xfrm>
              <a:off x="5479201" y="4953682"/>
              <a:ext cx="2291663" cy="22225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200" dirty="0">
                  <a:ln w="0"/>
                  <a:solidFill>
                    <a:srgbClr val="00000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Brazing:  Lollo, Di Raddo</a:t>
              </a:r>
            </a:p>
          </p:txBody>
        </p:sp>
        <p:cxnSp>
          <p:nvCxnSpPr>
            <p:cNvPr id="46" name="Straight Connector 11">
              <a:extLst>
                <a:ext uri="{FF2B5EF4-FFF2-40B4-BE49-F238E27FC236}">
                  <a16:creationId xmlns:a16="http://schemas.microsoft.com/office/drawing/2014/main" id="{0C988635-27BB-6791-E20A-241F59235E52}"/>
                </a:ext>
              </a:extLst>
            </p:cNvPr>
            <p:cNvCxnSpPr>
              <a:cxnSpLocks/>
            </p:cNvCxnSpPr>
            <p:nvPr/>
          </p:nvCxnSpPr>
          <p:spPr>
            <a:xfrm>
              <a:off x="5164565" y="5064676"/>
              <a:ext cx="326634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63" name="Group 3">
            <a:extLst>
              <a:ext uri="{FF2B5EF4-FFF2-40B4-BE49-F238E27FC236}">
                <a16:creationId xmlns:a16="http://schemas.microsoft.com/office/drawing/2014/main" id="{847AD5F4-04D1-7E22-9570-7601DDE6865D}"/>
              </a:ext>
            </a:extLst>
          </p:cNvPr>
          <p:cNvGrpSpPr/>
          <p:nvPr/>
        </p:nvGrpSpPr>
        <p:grpSpPr>
          <a:xfrm>
            <a:off x="3545365" y="1124195"/>
            <a:ext cx="3841361" cy="2001678"/>
            <a:chOff x="4857317" y="1143465"/>
            <a:chExt cx="3841361" cy="2001678"/>
          </a:xfrm>
        </p:grpSpPr>
        <p:sp>
          <p:nvSpPr>
            <p:cNvPr id="64" name="Rectangle 15">
              <a:extLst>
                <a:ext uri="{FF2B5EF4-FFF2-40B4-BE49-F238E27FC236}">
                  <a16:creationId xmlns:a16="http://schemas.microsoft.com/office/drawing/2014/main" id="{ED849C52-CCA6-0026-D977-FCDB3785C4D1}"/>
                </a:ext>
              </a:extLst>
            </p:cNvPr>
            <p:cNvSpPr/>
            <p:nvPr/>
          </p:nvSpPr>
          <p:spPr>
            <a:xfrm>
              <a:off x="6403980" y="2320281"/>
              <a:ext cx="2244939" cy="2527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G. Cuttone</a:t>
              </a:r>
            </a:p>
          </p:txBody>
        </p:sp>
        <p:cxnSp>
          <p:nvCxnSpPr>
            <p:cNvPr id="65" name="Straight Connector 16">
              <a:extLst>
                <a:ext uri="{FF2B5EF4-FFF2-40B4-BE49-F238E27FC236}">
                  <a16:creationId xmlns:a16="http://schemas.microsoft.com/office/drawing/2014/main" id="{52F7D7EB-4BC6-0735-30F9-F11C04DFCD14}"/>
                </a:ext>
              </a:extLst>
            </p:cNvPr>
            <p:cNvCxnSpPr>
              <a:cxnSpLocks/>
            </p:cNvCxnSpPr>
            <p:nvPr/>
          </p:nvCxnSpPr>
          <p:spPr>
            <a:xfrm>
              <a:off x="6073768" y="1548444"/>
              <a:ext cx="0" cy="1596699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Straight Connector 26">
              <a:extLst>
                <a:ext uri="{FF2B5EF4-FFF2-40B4-BE49-F238E27FC236}">
                  <a16:creationId xmlns:a16="http://schemas.microsoft.com/office/drawing/2014/main" id="{126D247B-A411-1B10-1B02-847A421C0CEF}"/>
                </a:ext>
              </a:extLst>
            </p:cNvPr>
            <p:cNvCxnSpPr>
              <a:cxnSpLocks/>
            </p:cNvCxnSpPr>
            <p:nvPr/>
          </p:nvCxnSpPr>
          <p:spPr>
            <a:xfrm>
              <a:off x="6073768" y="2423138"/>
              <a:ext cx="326634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8" name="Rectangle 28">
              <a:extLst>
                <a:ext uri="{FF2B5EF4-FFF2-40B4-BE49-F238E27FC236}">
                  <a16:creationId xmlns:a16="http://schemas.microsoft.com/office/drawing/2014/main" id="{45BDAB09-625D-9490-DA39-B0F2583F3D45}"/>
                </a:ext>
              </a:extLst>
            </p:cNvPr>
            <p:cNvSpPr/>
            <p:nvPr/>
          </p:nvSpPr>
          <p:spPr>
            <a:xfrm>
              <a:off x="6407015" y="2709768"/>
              <a:ext cx="2291663" cy="22225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G. Torrisi (Pulse compresor)</a:t>
              </a:r>
            </a:p>
          </p:txBody>
        </p:sp>
        <p:sp>
          <p:nvSpPr>
            <p:cNvPr id="69" name="Rectangle 33">
              <a:extLst>
                <a:ext uri="{FF2B5EF4-FFF2-40B4-BE49-F238E27FC236}">
                  <a16:creationId xmlns:a16="http://schemas.microsoft.com/office/drawing/2014/main" id="{11311CA3-B0D7-FDD0-E45E-101D76EFB7CD}"/>
                </a:ext>
              </a:extLst>
            </p:cNvPr>
            <p:cNvSpPr/>
            <p:nvPr/>
          </p:nvSpPr>
          <p:spPr>
            <a:xfrm>
              <a:off x="4857317" y="1143465"/>
              <a:ext cx="2406750" cy="39820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LNS Collaboration</a:t>
              </a:r>
            </a:p>
          </p:txBody>
        </p:sp>
        <p:cxnSp>
          <p:nvCxnSpPr>
            <p:cNvPr id="70" name="Straight Connector 34">
              <a:extLst>
                <a:ext uri="{FF2B5EF4-FFF2-40B4-BE49-F238E27FC236}">
                  <a16:creationId xmlns:a16="http://schemas.microsoft.com/office/drawing/2014/main" id="{51F220D7-9F2D-324B-C685-EC0175D93214}"/>
                </a:ext>
              </a:extLst>
            </p:cNvPr>
            <p:cNvCxnSpPr>
              <a:cxnSpLocks/>
            </p:cNvCxnSpPr>
            <p:nvPr/>
          </p:nvCxnSpPr>
          <p:spPr>
            <a:xfrm>
              <a:off x="6073768" y="2804890"/>
              <a:ext cx="326634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1" name="Straight Connector 35">
              <a:extLst>
                <a:ext uri="{FF2B5EF4-FFF2-40B4-BE49-F238E27FC236}">
                  <a16:creationId xmlns:a16="http://schemas.microsoft.com/office/drawing/2014/main" id="{F2891C18-0809-D80D-913E-65A71FC7672A}"/>
                </a:ext>
              </a:extLst>
            </p:cNvPr>
            <p:cNvCxnSpPr>
              <a:cxnSpLocks/>
            </p:cNvCxnSpPr>
            <p:nvPr/>
          </p:nvCxnSpPr>
          <p:spPr>
            <a:xfrm>
              <a:off x="6074614" y="3145143"/>
              <a:ext cx="326634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72" name="Group 14">
            <a:extLst>
              <a:ext uri="{FF2B5EF4-FFF2-40B4-BE49-F238E27FC236}">
                <a16:creationId xmlns:a16="http://schemas.microsoft.com/office/drawing/2014/main" id="{3D6FC095-6FD2-ADA3-D859-541144759EEC}"/>
              </a:ext>
            </a:extLst>
          </p:cNvPr>
          <p:cNvGrpSpPr/>
          <p:nvPr/>
        </p:nvGrpSpPr>
        <p:grpSpPr>
          <a:xfrm>
            <a:off x="3620453" y="3720475"/>
            <a:ext cx="3842054" cy="2001678"/>
            <a:chOff x="4857317" y="1143465"/>
            <a:chExt cx="3842054" cy="2001678"/>
          </a:xfrm>
        </p:grpSpPr>
        <p:sp>
          <p:nvSpPr>
            <p:cNvPr id="73" name="Rectangle 29">
              <a:extLst>
                <a:ext uri="{FF2B5EF4-FFF2-40B4-BE49-F238E27FC236}">
                  <a16:creationId xmlns:a16="http://schemas.microsoft.com/office/drawing/2014/main" id="{CDBFF29D-7886-361F-4F69-19A2A7404A30}"/>
                </a:ext>
              </a:extLst>
            </p:cNvPr>
            <p:cNvSpPr/>
            <p:nvPr/>
          </p:nvSpPr>
          <p:spPr>
            <a:xfrm>
              <a:off x="6403980" y="2320281"/>
              <a:ext cx="2244939" cy="25272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L. Ficcadenti</a:t>
              </a:r>
            </a:p>
          </p:txBody>
        </p:sp>
        <p:cxnSp>
          <p:nvCxnSpPr>
            <p:cNvPr id="74" name="Straight Connector 30">
              <a:extLst>
                <a:ext uri="{FF2B5EF4-FFF2-40B4-BE49-F238E27FC236}">
                  <a16:creationId xmlns:a16="http://schemas.microsoft.com/office/drawing/2014/main" id="{4F4E35AE-B1D6-1B73-E69B-34BEDBE39AE4}"/>
                </a:ext>
              </a:extLst>
            </p:cNvPr>
            <p:cNvCxnSpPr>
              <a:cxnSpLocks/>
            </p:cNvCxnSpPr>
            <p:nvPr/>
          </p:nvCxnSpPr>
          <p:spPr>
            <a:xfrm>
              <a:off x="6073768" y="1548444"/>
              <a:ext cx="0" cy="1596699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5" name="Straight Connector 32">
              <a:extLst>
                <a:ext uri="{FF2B5EF4-FFF2-40B4-BE49-F238E27FC236}">
                  <a16:creationId xmlns:a16="http://schemas.microsoft.com/office/drawing/2014/main" id="{4E7B1F33-2747-7A94-669C-4AE2402444A5}"/>
                </a:ext>
              </a:extLst>
            </p:cNvPr>
            <p:cNvCxnSpPr>
              <a:cxnSpLocks/>
            </p:cNvCxnSpPr>
            <p:nvPr/>
          </p:nvCxnSpPr>
          <p:spPr>
            <a:xfrm>
              <a:off x="6073768" y="2423138"/>
              <a:ext cx="326634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76" name="Rectangle 36">
              <a:extLst>
                <a:ext uri="{FF2B5EF4-FFF2-40B4-BE49-F238E27FC236}">
                  <a16:creationId xmlns:a16="http://schemas.microsoft.com/office/drawing/2014/main" id="{59A1ADE8-EEDF-5B8A-93AC-2536EABC49E9}"/>
                </a:ext>
              </a:extLst>
            </p:cNvPr>
            <p:cNvSpPr/>
            <p:nvPr/>
          </p:nvSpPr>
          <p:spPr>
            <a:xfrm>
              <a:off x="6407708" y="2686346"/>
              <a:ext cx="2291663" cy="23127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( </a:t>
              </a:r>
              <a:r>
                <a:rPr lang="en-GB" sz="1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M</a:t>
              </a:r>
              <a:r>
                <a:rPr lang="en-IT" sz="1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achining workshop)</a:t>
              </a:r>
            </a:p>
          </p:txBody>
        </p:sp>
        <p:sp>
          <p:nvSpPr>
            <p:cNvPr id="77" name="Rectangle 38">
              <a:extLst>
                <a:ext uri="{FF2B5EF4-FFF2-40B4-BE49-F238E27FC236}">
                  <a16:creationId xmlns:a16="http://schemas.microsoft.com/office/drawing/2014/main" id="{9BF2BAAA-A54B-A8D0-45EE-C9CC02E3745D}"/>
                </a:ext>
              </a:extLst>
            </p:cNvPr>
            <p:cNvSpPr/>
            <p:nvPr/>
          </p:nvSpPr>
          <p:spPr>
            <a:xfrm>
              <a:off x="4857317" y="1143465"/>
              <a:ext cx="2406750" cy="398207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IT" sz="1200" dirty="0">
                  <a:ln w="0"/>
                  <a:solidFill>
                    <a:srgbClr val="00206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Roma1 Collaboration</a:t>
              </a:r>
            </a:p>
          </p:txBody>
        </p:sp>
        <p:cxnSp>
          <p:nvCxnSpPr>
            <p:cNvPr id="78" name="Straight Connector 39">
              <a:extLst>
                <a:ext uri="{FF2B5EF4-FFF2-40B4-BE49-F238E27FC236}">
                  <a16:creationId xmlns:a16="http://schemas.microsoft.com/office/drawing/2014/main" id="{1EF03F83-212D-91FC-C9AE-D9391BF0547E}"/>
                </a:ext>
              </a:extLst>
            </p:cNvPr>
            <p:cNvCxnSpPr>
              <a:cxnSpLocks/>
            </p:cNvCxnSpPr>
            <p:nvPr/>
          </p:nvCxnSpPr>
          <p:spPr>
            <a:xfrm>
              <a:off x="6073768" y="2804890"/>
              <a:ext cx="326634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79" name="TextBox 44">
            <a:extLst>
              <a:ext uri="{FF2B5EF4-FFF2-40B4-BE49-F238E27FC236}">
                <a16:creationId xmlns:a16="http://schemas.microsoft.com/office/drawing/2014/main" id="{9ADA30BD-D312-5FB4-C587-6C9B946E5A90}"/>
              </a:ext>
            </a:extLst>
          </p:cNvPr>
          <p:cNvSpPr txBox="1"/>
          <p:nvPr/>
        </p:nvSpPr>
        <p:spPr>
          <a:xfrm>
            <a:off x="186754" y="166549"/>
            <a:ext cx="5408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hangingPunct="1"/>
            <a:r>
              <a:rPr lang="en-IT" sz="3600" b="1" dirty="0">
                <a:solidFill>
                  <a:srgbClr val="822433"/>
                </a:solidFill>
                <a:latin typeface="+mj-lt"/>
                <a:ea typeface="+mj-ea"/>
              </a:rPr>
              <a:t>INFN COLLABORATION</a:t>
            </a:r>
          </a:p>
        </p:txBody>
      </p:sp>
      <p:pic>
        <p:nvPicPr>
          <p:cNvPr id="2" name="Picture 13" descr="logo +marchio">
            <a:extLst>
              <a:ext uri="{FF2B5EF4-FFF2-40B4-BE49-F238E27FC236}">
                <a16:creationId xmlns:a16="http://schemas.microsoft.com/office/drawing/2014/main" id="{1A5C1051-CBC1-71DC-C597-466B9E1E2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0282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>
            <a:extLst>
              <a:ext uri="{FF2B5EF4-FFF2-40B4-BE49-F238E27FC236}">
                <a16:creationId xmlns:a16="http://schemas.microsoft.com/office/drawing/2014/main" id="{6001D04E-2950-5960-1371-13326D341A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2870" y="6169683"/>
            <a:ext cx="749772" cy="414609"/>
          </a:xfrm>
          <a:prstGeom prst="rect">
            <a:avLst/>
          </a:prstGeom>
        </p:spPr>
      </p:pic>
      <p:sp>
        <p:nvSpPr>
          <p:cNvPr id="7" name="Rectangle 28">
            <a:extLst>
              <a:ext uri="{FF2B5EF4-FFF2-40B4-BE49-F238E27FC236}">
                <a16:creationId xmlns:a16="http://schemas.microsoft.com/office/drawing/2014/main" id="{2FC28B67-EC56-521B-DC04-54F025A7228D}"/>
              </a:ext>
            </a:extLst>
          </p:cNvPr>
          <p:cNvSpPr/>
          <p:nvPr/>
        </p:nvSpPr>
        <p:spPr>
          <a:xfrm>
            <a:off x="5095063" y="2992502"/>
            <a:ext cx="2291663" cy="22225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</a:t>
            </a:r>
            <a:r>
              <a:rPr lang="en-IT" sz="120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it-IT" sz="120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Cirrone</a:t>
            </a:r>
            <a:endParaRPr lang="en-IT" sz="120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3DD48F7-5C73-9E91-DF5E-A6620C234C27}"/>
              </a:ext>
            </a:extLst>
          </p:cNvPr>
          <p:cNvSpPr txBox="1"/>
          <p:nvPr/>
        </p:nvSpPr>
        <p:spPr>
          <a:xfrm>
            <a:off x="285331" y="2192682"/>
            <a:ext cx="3260034" cy="107721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rgbClr val="002060"/>
                </a:solidFill>
              </a:rPr>
              <a:t>Nell’ambito di </a:t>
            </a:r>
            <a:r>
              <a:rPr lang="it-IT" sz="1600" dirty="0" err="1">
                <a:solidFill>
                  <a:srgbClr val="002060"/>
                </a:solidFill>
              </a:rPr>
              <a:t>Technopole</a:t>
            </a:r>
            <a:r>
              <a:rPr lang="it-IT" sz="1600" dirty="0">
                <a:solidFill>
                  <a:srgbClr val="002060"/>
                </a:solidFill>
              </a:rPr>
              <a:t> è stata avviata l’iniziativa </a:t>
            </a:r>
            <a:r>
              <a:rPr lang="it-IT" sz="1600" dirty="0" err="1">
                <a:solidFill>
                  <a:srgbClr val="002060"/>
                </a:solidFill>
              </a:rPr>
              <a:t>JointLAB</a:t>
            </a:r>
            <a:r>
              <a:rPr lang="it-IT" sz="1600" dirty="0">
                <a:solidFill>
                  <a:srgbClr val="002060"/>
                </a:solidFill>
              </a:rPr>
              <a:t> tra Sapienza e INFN/LNF su Acceleratori Medicali</a:t>
            </a:r>
          </a:p>
        </p:txBody>
      </p:sp>
    </p:spTree>
    <p:extLst>
      <p:ext uri="{BB962C8B-B14F-4D97-AF65-F5344CB8AC3E}">
        <p14:creationId xmlns:p14="http://schemas.microsoft.com/office/powerpoint/2010/main" val="4462190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B1C57-877A-084B-BF77-AA2889980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Pag. </a:t>
            </a:r>
            <a:fld id="{99F93ADF-C203-46DC-9479-698135C8D2A7}" type="slidenum">
              <a:rPr lang="it-IT" altLang="it-IT" smtClean="0"/>
              <a:pPr>
                <a:defRPr/>
              </a:pPr>
              <a:t>3</a:t>
            </a:fld>
            <a:endParaRPr lang="it-IT" altLang="it-IT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3AD7BC3-9354-51DC-7956-639CD531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INFN4LS - Migliorati - 14/07/2023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6F587460-3019-2D1A-4280-5411FBFDEB02}"/>
              </a:ext>
            </a:extLst>
          </p:cNvPr>
          <p:cNvSpPr txBox="1">
            <a:spLocks/>
          </p:cNvSpPr>
          <p:nvPr/>
        </p:nvSpPr>
        <p:spPr>
          <a:xfrm>
            <a:off x="1470182" y="712614"/>
            <a:ext cx="9101724" cy="52062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rgbClr val="2B217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it-IT" sz="2400" dirty="0">
                <a:latin typeface="Calibri Light" panose="020F0302020204030204"/>
              </a:rPr>
              <a:t>Beam Dynamics for the VHEE-Linac, energy gain and beam trasport</a:t>
            </a:r>
            <a:endParaRPr lang="en-US" sz="2400" dirty="0">
              <a:latin typeface="Calibri Light" panose="020F03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ontent Placeholder 2">
                <a:extLst>
                  <a:ext uri="{FF2B5EF4-FFF2-40B4-BE49-F238E27FC236}">
                    <a16:creationId xmlns:a16="http://schemas.microsoft.com/office/drawing/2014/main" id="{D750AE8A-D973-5259-FAB3-82542A3D35E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737600" y="1630492"/>
                <a:ext cx="2751699" cy="3553267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62500" lnSpcReduction="20000"/>
              </a:bodyPr>
              <a:lstStyle>
                <a:lvl1pPr marL="171450" indent="-171450" algn="l" defTabSz="685800" rtl="0" eaLnBrk="1" latinLnBrk="0" hangingPunct="1">
                  <a:lnSpc>
                    <a:spcPct val="90000"/>
                  </a:lnSpc>
                  <a:spcBef>
                    <a:spcPts val="750"/>
                  </a:spcBef>
                  <a:buClr>
                    <a:srgbClr val="E30613"/>
                  </a:buClr>
                  <a:buFont typeface="Arial" panose="020B0604020202020204" pitchFamily="34" charset="0"/>
                  <a:buChar char="•"/>
                  <a:defRPr sz="2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5143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Clr>
                    <a:srgbClr val="E30613"/>
                  </a:buClr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8572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Clr>
                    <a:srgbClr val="E30613"/>
                  </a:buClr>
                  <a:buFont typeface="Arial" panose="020B0604020202020204" pitchFamily="34" charset="0"/>
                  <a:buChar char="•"/>
                  <a:defRPr sz="15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2001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Clr>
                    <a:srgbClr val="E30613"/>
                  </a:buClr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5430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Clr>
                    <a:srgbClr val="E30613"/>
                  </a:buClr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8859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2288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5717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14650" indent="-171450" algn="l" defTabSz="685800" rtl="0" eaLnBrk="1" latinLnBrk="0" hangingPunct="1">
                  <a:lnSpc>
                    <a:spcPct val="90000"/>
                  </a:lnSpc>
                  <a:spcBef>
                    <a:spcPts val="375"/>
                  </a:spcBef>
                  <a:buFont typeface="Arial" panose="020B0604020202020204" pitchFamily="34" charset="0"/>
                  <a:buChar char="•"/>
                  <a:defRPr sz="135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fontAlgn="auto">
                  <a:spcAft>
                    <a:spcPts val="0"/>
                  </a:spcAft>
                </a:pPr>
                <a:r>
                  <a:rPr lang="it-IT" sz="2800" dirty="0">
                    <a:solidFill>
                      <a:prstClr val="black"/>
                    </a:solidFill>
                    <a:latin typeface="Calibri" panose="020F0502020204030204"/>
                  </a:rPr>
                  <a:t>Output e-beam </a:t>
                </a:r>
                <a:r>
                  <a:rPr lang="it-IT" sz="2800" dirty="0">
                    <a:solidFill>
                      <a:srgbClr val="FF0000"/>
                    </a:solidFill>
                    <a:latin typeface="Calibri" panose="020F0502020204030204"/>
                  </a:rPr>
                  <a:t>130 MeV and 200 mA </a:t>
                </a:r>
                <a:r>
                  <a:rPr lang="it-IT" sz="2800" dirty="0">
                    <a:solidFill>
                      <a:prstClr val="black"/>
                    </a:solidFill>
                    <a:latin typeface="Calibri" panose="020F0502020204030204"/>
                  </a:rPr>
                  <a:t>output e-beam;</a:t>
                </a:r>
              </a:p>
              <a:p>
                <a:pPr fontAlgn="auto">
                  <a:spcAft>
                    <a:spcPts val="0"/>
                  </a:spcAft>
                </a:pPr>
                <a:r>
                  <a:rPr lang="it-IT" sz="2800" dirty="0">
                    <a:solidFill>
                      <a:prstClr val="black"/>
                    </a:solidFill>
                    <a:latin typeface="Calibri" panose="020F0502020204030204"/>
                  </a:rPr>
                  <a:t>Input e-gun </a:t>
                </a:r>
                <a:r>
                  <a:rPr lang="it-IT" sz="2800" dirty="0" err="1">
                    <a:solidFill>
                      <a:prstClr val="black"/>
                    </a:solidFill>
                    <a:latin typeface="Calibri" panose="020F0502020204030204"/>
                  </a:rPr>
                  <a:t>current</a:t>
                </a:r>
                <a:r>
                  <a:rPr lang="it-IT" sz="2800" dirty="0">
                    <a:solidFill>
                      <a:prstClr val="black"/>
                    </a:solidFill>
                    <a:latin typeface="Calibri" panose="020F0502020204030204"/>
                  </a:rPr>
                  <a:t> = 600 mA;</a:t>
                </a:r>
              </a:p>
              <a:p>
                <a:pPr fontAlgn="auto">
                  <a:spcAft>
                    <a:spcPts val="0"/>
                  </a:spcAft>
                </a:pPr>
                <a:r>
                  <a:rPr lang="it-IT" sz="2800" dirty="0">
                    <a:solidFill>
                      <a:srgbClr val="FF0000"/>
                    </a:solidFill>
                    <a:latin typeface="Calibri" panose="020F0502020204030204"/>
                  </a:rPr>
                  <a:t>No focusing </a:t>
                </a:r>
                <a:r>
                  <a:rPr lang="it-IT" sz="2800" dirty="0" err="1">
                    <a:solidFill>
                      <a:srgbClr val="FF0000"/>
                    </a:solidFill>
                    <a:latin typeface="Calibri" panose="020F0502020204030204"/>
                  </a:rPr>
                  <a:t>solenoids</a:t>
                </a:r>
                <a:r>
                  <a:rPr lang="it-IT" sz="2800" dirty="0">
                    <a:solidFill>
                      <a:srgbClr val="FF0000"/>
                    </a:solidFill>
                    <a:latin typeface="Calibri" panose="020F0502020204030204"/>
                  </a:rPr>
                  <a:t> are </a:t>
                </a:r>
                <a:r>
                  <a:rPr lang="it-IT" sz="2800" dirty="0" err="1">
                    <a:solidFill>
                      <a:srgbClr val="FF0000"/>
                    </a:solidFill>
                    <a:latin typeface="Calibri" panose="020F0502020204030204"/>
                  </a:rPr>
                  <a:t>needed</a:t>
                </a:r>
                <a:r>
                  <a:rPr lang="it-IT" sz="2800" dirty="0">
                    <a:solidFill>
                      <a:prstClr val="black"/>
                    </a:solidFill>
                    <a:latin typeface="Calibri" panose="020F0502020204030204"/>
                  </a:rPr>
                  <a:t>;</a:t>
                </a:r>
              </a:p>
              <a:p>
                <a:pPr fontAlgn="auto">
                  <a:spcAft>
                    <a:spcPts val="0"/>
                  </a:spcAft>
                </a:pPr>
                <a:r>
                  <a:rPr lang="it-IT" sz="2800" dirty="0">
                    <a:solidFill>
                      <a:prstClr val="black"/>
                    </a:solidFill>
                    <a:latin typeface="Calibri" panose="020F0502020204030204"/>
                  </a:rPr>
                  <a:t>Total beam capture </a:t>
                </a:r>
                <a14:m>
                  <m:oMath xmlns:m="http://schemas.openxmlformats.org/officeDocument/2006/math">
                    <m:r>
                      <a:rPr lang="it-IT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it-IT" sz="2800" dirty="0">
                    <a:solidFill>
                      <a:prstClr val="black"/>
                    </a:solidFill>
                    <a:latin typeface="Calibri" panose="020F0502020204030204"/>
                  </a:rPr>
                  <a:t>40%;</a:t>
                </a:r>
              </a:p>
              <a:p>
                <a:pPr fontAlgn="auto">
                  <a:spcAft>
                    <a:spcPts val="0"/>
                  </a:spcAft>
                </a:pPr>
                <a:r>
                  <a:rPr lang="it-IT" sz="2800" dirty="0">
                    <a:solidFill>
                      <a:prstClr val="black"/>
                    </a:solidFill>
                    <a:latin typeface="Calibri" panose="020F0502020204030204"/>
                  </a:rPr>
                  <a:t>Lost e-current phase-space evaluated for </a:t>
                </a:r>
                <a:r>
                  <a:rPr lang="it-IT" sz="2800" dirty="0" err="1">
                    <a:solidFill>
                      <a:prstClr val="black"/>
                    </a:solidFill>
                    <a:latin typeface="Calibri" panose="020F0502020204030204"/>
                  </a:rPr>
                  <a:t>required</a:t>
                </a:r>
                <a:r>
                  <a:rPr lang="it-IT" sz="2800" dirty="0">
                    <a:solidFill>
                      <a:prstClr val="black"/>
                    </a:solidFill>
                    <a:latin typeface="Calibri" panose="020F0502020204030204"/>
                  </a:rPr>
                  <a:t> radio </a:t>
                </a:r>
                <a:r>
                  <a:rPr lang="it-IT" sz="2800" dirty="0" err="1">
                    <a:solidFill>
                      <a:prstClr val="black"/>
                    </a:solidFill>
                    <a:latin typeface="Calibri" panose="020F0502020204030204"/>
                  </a:rPr>
                  <a:t>safety</a:t>
                </a:r>
                <a:r>
                  <a:rPr lang="it-IT" sz="2800" dirty="0">
                    <a:solidFill>
                      <a:prstClr val="black"/>
                    </a:solidFill>
                    <a:latin typeface="Calibri" panose="020F0502020204030204"/>
                  </a:rPr>
                  <a:t> protocols;</a:t>
                </a:r>
              </a:p>
              <a:p>
                <a:pPr fontAlgn="auto">
                  <a:spcAft>
                    <a:spcPts val="0"/>
                  </a:spcAft>
                </a:pPr>
                <a:r>
                  <a:rPr lang="it-IT" sz="2800" dirty="0">
                    <a:solidFill>
                      <a:srgbClr val="FF0000"/>
                    </a:solidFill>
                    <a:latin typeface="Calibri" panose="020F0502020204030204"/>
                  </a:rPr>
                  <a:t>Very low energy spread </a:t>
                </a:r>
                <a:r>
                  <a:rPr lang="it-IT" sz="2800" dirty="0">
                    <a:solidFill>
                      <a:prstClr val="black"/>
                    </a:solidFill>
                    <a:latin typeface="Calibri" panose="020F0502020204030204"/>
                  </a:rPr>
                  <a:t>200 keV @ 130 MeV</a:t>
                </a:r>
              </a:p>
            </p:txBody>
          </p:sp>
        </mc:Choice>
        <mc:Fallback xmlns="">
          <p:sp>
            <p:nvSpPr>
              <p:cNvPr id="33" name="Content Placeholder 2">
                <a:extLst>
                  <a:ext uri="{FF2B5EF4-FFF2-40B4-BE49-F238E27FC236}">
                    <a16:creationId xmlns:a16="http://schemas.microsoft.com/office/drawing/2014/main" id="{D750AE8A-D973-5259-FAB3-82542A3D35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7600" y="1630492"/>
                <a:ext cx="2751699" cy="3553267"/>
              </a:xfrm>
              <a:prstGeom prst="rect">
                <a:avLst/>
              </a:prstGeom>
              <a:blipFill>
                <a:blip r:embed="rId2"/>
                <a:stretch>
                  <a:fillRect l="-1376" t="-2847" r="-3211" b="-10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Immagine 40">
            <a:extLst>
              <a:ext uri="{FF2B5EF4-FFF2-40B4-BE49-F238E27FC236}">
                <a16:creationId xmlns:a16="http://schemas.microsoft.com/office/drawing/2014/main" id="{704B833B-BCB7-2A5C-7F94-BBA65FC1A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773" y="1332383"/>
            <a:ext cx="7416442" cy="4716857"/>
          </a:xfrm>
          <a:prstGeom prst="rect">
            <a:avLst/>
          </a:prstGeom>
        </p:spPr>
      </p:pic>
      <p:pic>
        <p:nvPicPr>
          <p:cNvPr id="2" name="Picture 13" descr="logo +marchio">
            <a:extLst>
              <a:ext uri="{FF2B5EF4-FFF2-40B4-BE49-F238E27FC236}">
                <a16:creationId xmlns:a16="http://schemas.microsoft.com/office/drawing/2014/main" id="{FC580D8E-9EF2-9432-30B4-94AA6716A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0282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4">
            <a:extLst>
              <a:ext uri="{FF2B5EF4-FFF2-40B4-BE49-F238E27FC236}">
                <a16:creationId xmlns:a16="http://schemas.microsoft.com/office/drawing/2014/main" id="{43B2B696-B2CB-50DC-7E15-5A28988CC5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2870" y="6169683"/>
            <a:ext cx="749772" cy="41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68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B1C57-877A-084B-BF77-AA2889980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Pag. </a:t>
            </a:r>
            <a:fld id="{99F93ADF-C203-46DC-9479-698135C8D2A7}" type="slidenum">
              <a:rPr lang="it-IT" altLang="it-IT" smtClean="0"/>
              <a:pPr>
                <a:defRPr/>
              </a:pPr>
              <a:t>4</a:t>
            </a:fld>
            <a:endParaRPr lang="it-IT" altLang="it-IT" dirty="0"/>
          </a:p>
        </p:txBody>
      </p:sp>
      <p:pic>
        <p:nvPicPr>
          <p:cNvPr id="5122" name="Picture 2" descr="https://lh5.googleusercontent.com/pyhGc4X0tnvUVpkWFmCaHApfmb48adnoRxpqJ7_7zrwyaO9iAQEi-pUATP3Yn2ubVjCpqIi_VlLeibjUoSpx-7BzGomXhCiw_N3Zo-FfYgMFYNRcNBxpGCeA0oDRsg">
            <a:extLst>
              <a:ext uri="{FF2B5EF4-FFF2-40B4-BE49-F238E27FC236}">
                <a16:creationId xmlns:a16="http://schemas.microsoft.com/office/drawing/2014/main" id="{4701DB76-52CB-7940-9AB7-A410712F6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96" y="161091"/>
            <a:ext cx="7774104" cy="3953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38FBA12-EF53-AED0-F410-B52A0EEBA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715468"/>
            <a:ext cx="5766647" cy="23189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A2A402-46B4-6EE0-1E88-4C7D2371F059}"/>
              </a:ext>
            </a:extLst>
          </p:cNvPr>
          <p:cNvSpPr txBox="1"/>
          <p:nvPr/>
        </p:nvSpPr>
        <p:spPr>
          <a:xfrm>
            <a:off x="7856627" y="5685414"/>
            <a:ext cx="441146" cy="230832"/>
          </a:xfrm>
          <a:prstGeom prst="rect">
            <a:avLst/>
          </a:prstGeom>
          <a:noFill/>
          <a:ln>
            <a:solidFill>
              <a:schemeClr val="accent5">
                <a:lumMod val="1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002060"/>
                </a:solidFill>
              </a:rPr>
              <a:t>2022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3AD7BC3-9354-51DC-7956-639CD531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INFN4LS - Migliorati - 14/07/2023</a:t>
            </a: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1C78C7EE-EFB9-C525-52D6-C9186447E520}"/>
              </a:ext>
            </a:extLst>
          </p:cNvPr>
          <p:cNvSpPr txBox="1"/>
          <p:nvPr/>
        </p:nvSpPr>
        <p:spPr>
          <a:xfrm>
            <a:off x="9142455" y="468719"/>
            <a:ext cx="2135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T" sz="1400" b="1" dirty="0">
                <a:solidFill>
                  <a:srgbClr val="000000"/>
                </a:solidFill>
              </a:rPr>
              <a:t>BEAM DYNAMICS</a:t>
            </a:r>
          </a:p>
          <a:p>
            <a:pPr algn="ctr"/>
            <a:r>
              <a:rPr lang="it-IT" sz="1400" b="1" dirty="0">
                <a:solidFill>
                  <a:srgbClr val="000000"/>
                </a:solidFill>
              </a:rPr>
              <a:t>STUDIES</a:t>
            </a:r>
            <a:endParaRPr lang="en-IT" sz="1400" b="1" dirty="0">
              <a:solidFill>
                <a:srgbClr val="000000"/>
              </a:solidFill>
            </a:endParaRPr>
          </a:p>
        </p:txBody>
      </p:sp>
      <p:pic>
        <p:nvPicPr>
          <p:cNvPr id="8" name="Picture 13" descr="logo +marchio">
            <a:extLst>
              <a:ext uri="{FF2B5EF4-FFF2-40B4-BE49-F238E27FC236}">
                <a16:creationId xmlns:a16="http://schemas.microsoft.com/office/drawing/2014/main" id="{F341E096-2987-7C07-1278-B567FA233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0282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4">
            <a:extLst>
              <a:ext uri="{FF2B5EF4-FFF2-40B4-BE49-F238E27FC236}">
                <a16:creationId xmlns:a16="http://schemas.microsoft.com/office/drawing/2014/main" id="{F80D2B33-E2D6-49F5-E00B-4AF744C7B3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2870" y="6169683"/>
            <a:ext cx="749772" cy="41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29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031B986-C2D5-E845-A729-BCC981A01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INFN4LS - Migliorati - 14/07/2023</a:t>
            </a:r>
            <a:endParaRPr lang="it-IT" dirty="0"/>
          </a:p>
        </p:txBody>
      </p:sp>
      <p:sp>
        <p:nvSpPr>
          <p:cNvPr id="25" name="Segnaposto numero diapositiva 24">
            <a:extLst>
              <a:ext uri="{FF2B5EF4-FFF2-40B4-BE49-F238E27FC236}">
                <a16:creationId xmlns:a16="http://schemas.microsoft.com/office/drawing/2014/main" id="{033708D0-26CA-12CF-FE81-1DC912449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Pag. </a:t>
            </a:r>
            <a:fld id="{AB86FDA9-73B4-8348-B058-6E024D28C42E}" type="slidenum">
              <a:rPr lang="it-IT" smtClean="0"/>
              <a:pPr/>
              <a:t>5</a:t>
            </a:fld>
            <a:endParaRPr lang="it-IT" dirty="0"/>
          </a:p>
        </p:txBody>
      </p:sp>
      <p:pic>
        <p:nvPicPr>
          <p:cNvPr id="8" name="Picture 4" descr="https://lh4.googleusercontent.com/Wixyy0wWOEyiCz62JLwQh7JG8HpjcAdCKx1X68XOkUTlFcet1khcNpls_CWlhY-uoC2cNgab-iAeUZoX7eOcCyNtJOgn8kR_q2aY6RRTxrEPMgGb1jLnOH9imKIwvg">
            <a:extLst>
              <a:ext uri="{FF2B5EF4-FFF2-40B4-BE49-F238E27FC236}">
                <a16:creationId xmlns:a16="http://schemas.microsoft.com/office/drawing/2014/main" id="{C01C080A-8025-8F15-29DB-F33CDB035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849" y="782273"/>
            <a:ext cx="9144000" cy="426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 descr="logo +marchio">
            <a:extLst>
              <a:ext uri="{FF2B5EF4-FFF2-40B4-BE49-F238E27FC236}">
                <a16:creationId xmlns:a16="http://schemas.microsoft.com/office/drawing/2014/main" id="{99C3B258-A3D5-2276-684A-7A5794409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0282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>
            <a:extLst>
              <a:ext uri="{FF2B5EF4-FFF2-40B4-BE49-F238E27FC236}">
                <a16:creationId xmlns:a16="http://schemas.microsoft.com/office/drawing/2014/main" id="{3C41E66A-325C-B0DE-8D71-00D1A253E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2870" y="6169683"/>
            <a:ext cx="749772" cy="41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28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031B986-C2D5-E845-A729-BCC981A01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INFN4LS - Migliorati - 14/07/2023</a:t>
            </a:r>
            <a:endParaRPr lang="it-IT" dirty="0"/>
          </a:p>
        </p:txBody>
      </p:sp>
      <p:sp>
        <p:nvSpPr>
          <p:cNvPr id="25" name="Segnaposto numero diapositiva 24">
            <a:extLst>
              <a:ext uri="{FF2B5EF4-FFF2-40B4-BE49-F238E27FC236}">
                <a16:creationId xmlns:a16="http://schemas.microsoft.com/office/drawing/2014/main" id="{033708D0-26CA-12CF-FE81-1DC912449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/>
              <a:t>Pag. </a:t>
            </a:r>
            <a:fld id="{AB86FDA9-73B4-8348-B058-6E024D28C42E}" type="slidenum">
              <a:rPr lang="it-IT" smtClean="0"/>
              <a:pPr/>
              <a:t>6</a:t>
            </a:fld>
            <a:endParaRPr lang="it-IT" dirty="0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9779D7EA-7EC2-4009-50DA-1FE2FFFE4F63}"/>
              </a:ext>
            </a:extLst>
          </p:cNvPr>
          <p:cNvSpPr txBox="1">
            <a:spLocks/>
          </p:cNvSpPr>
          <p:nvPr/>
        </p:nvSpPr>
        <p:spPr>
          <a:xfrm>
            <a:off x="1975203" y="709644"/>
            <a:ext cx="8241593" cy="1356740"/>
          </a:xfrm>
          <a:prstGeom prst="rect">
            <a:avLst/>
          </a:prstGeom>
          <a:solidFill>
            <a:schemeClr val="accent5"/>
          </a:solidFill>
          <a:ln w="38100" cmpd="sng">
            <a:noFill/>
          </a:ln>
          <a:effectLst/>
        </p:spPr>
        <p:txBody>
          <a:bodyPr vert="horz" lIns="68580" tIns="34290" rIns="68580" bIns="34290" rtlCol="0" anchor="t" anchorCtr="0">
            <a:noAutofit/>
          </a:bodyPr>
          <a:lstStyle>
            <a:defPPr>
              <a:defRPr lang="it-IT"/>
            </a:defPPr>
            <a:lvl1pPr marL="0" indent="0" algn="ctr" defTabSz="914400" eaLnBrk="1" latinLnBrk="0" hangingPunct="1"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None/>
              <a:defRPr sz="2800" b="0" i="0">
                <a:ln w="0"/>
                <a:solidFill>
                  <a:srgbClr val="79002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 dirty="0">
                <a:solidFill>
                  <a:srgbClr val="82243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TOWARD</a:t>
            </a:r>
            <a:r>
              <a:rPr lang="en-US" sz="3600" b="1" dirty="0">
                <a:solidFill>
                  <a:srgbClr val="822433"/>
                </a:solidFill>
              </a:rPr>
              <a:t> VHEE LINACS </a:t>
            </a:r>
          </a:p>
          <a:p>
            <a:r>
              <a:rPr lang="en-US" sz="3600" b="1" dirty="0">
                <a:solidFill>
                  <a:srgbClr val="822433"/>
                </a:solidFill>
              </a:rPr>
              <a:t>FOR DEEP TUMORS </a:t>
            </a:r>
          </a:p>
        </p:txBody>
      </p:sp>
      <p:cxnSp>
        <p:nvCxnSpPr>
          <p:cNvPr id="3" name="Straight Arrow Connector 6">
            <a:extLst>
              <a:ext uri="{FF2B5EF4-FFF2-40B4-BE49-F238E27FC236}">
                <a16:creationId xmlns:a16="http://schemas.microsoft.com/office/drawing/2014/main" id="{75400D05-B510-AEB2-853A-4B5916D463B6}"/>
              </a:ext>
            </a:extLst>
          </p:cNvPr>
          <p:cNvCxnSpPr/>
          <p:nvPr/>
        </p:nvCxnSpPr>
        <p:spPr bwMode="auto">
          <a:xfrm>
            <a:off x="5868029" y="2199820"/>
            <a:ext cx="1" cy="1220516"/>
          </a:xfrm>
          <a:prstGeom prst="straightConnector1">
            <a:avLst/>
          </a:prstGeom>
          <a:noFill/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4" name="Straight Arrow Connector 9">
            <a:extLst>
              <a:ext uri="{FF2B5EF4-FFF2-40B4-BE49-F238E27FC236}">
                <a16:creationId xmlns:a16="http://schemas.microsoft.com/office/drawing/2014/main" id="{5103671A-E2E3-BF3D-3034-689D739CE63F}"/>
              </a:ext>
            </a:extLst>
          </p:cNvPr>
          <p:cNvCxnSpPr/>
          <p:nvPr/>
        </p:nvCxnSpPr>
        <p:spPr bwMode="auto">
          <a:xfrm>
            <a:off x="5868029" y="2230401"/>
            <a:ext cx="3443396" cy="1038831"/>
          </a:xfrm>
          <a:prstGeom prst="straightConnector1">
            <a:avLst/>
          </a:prstGeom>
          <a:noFill/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5" name="Picture 17">
            <a:extLst>
              <a:ext uri="{FF2B5EF4-FFF2-40B4-BE49-F238E27FC236}">
                <a16:creationId xmlns:a16="http://schemas.microsoft.com/office/drawing/2014/main" id="{40403AC9-4DE7-53D1-D8EE-EA304190D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2951" y="3932938"/>
            <a:ext cx="2120900" cy="1676400"/>
          </a:xfrm>
          <a:prstGeom prst="rect">
            <a:avLst/>
          </a:prstGeom>
        </p:spPr>
      </p:pic>
      <p:pic>
        <p:nvPicPr>
          <p:cNvPr id="7" name="Picture 18">
            <a:extLst>
              <a:ext uri="{FF2B5EF4-FFF2-40B4-BE49-F238E27FC236}">
                <a16:creationId xmlns:a16="http://schemas.microsoft.com/office/drawing/2014/main" id="{FBA8A6D9-FD49-8552-D45E-9CFDD53695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772"/>
          <a:stretch/>
        </p:blipFill>
        <p:spPr>
          <a:xfrm>
            <a:off x="9168256" y="4276074"/>
            <a:ext cx="2358673" cy="738597"/>
          </a:xfrm>
          <a:prstGeom prst="rect">
            <a:avLst/>
          </a:prstGeom>
        </p:spPr>
      </p:pic>
      <p:sp>
        <p:nvSpPr>
          <p:cNvPr id="8" name="TextBox 19">
            <a:extLst>
              <a:ext uri="{FF2B5EF4-FFF2-40B4-BE49-F238E27FC236}">
                <a16:creationId xmlns:a16="http://schemas.microsoft.com/office/drawing/2014/main" id="{89DD9325-D88F-7778-9A97-4522A1A761A6}"/>
              </a:ext>
            </a:extLst>
          </p:cNvPr>
          <p:cNvSpPr txBox="1"/>
          <p:nvPr/>
        </p:nvSpPr>
        <p:spPr>
          <a:xfrm>
            <a:off x="4894045" y="3394578"/>
            <a:ext cx="19479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IT" sz="1400" b="1" dirty="0">
                <a:solidFill>
                  <a:srgbClr val="000000"/>
                </a:solidFill>
              </a:rPr>
              <a:t>INFN PROJECT 2021</a:t>
            </a:r>
          </a:p>
          <a:p>
            <a:pPr algn="ctr"/>
            <a:r>
              <a:rPr lang="en-IT" sz="1400" b="1" dirty="0">
                <a:solidFill>
                  <a:srgbClr val="000000"/>
                </a:solidFill>
              </a:rPr>
              <a:t>FRIDA</a:t>
            </a: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A2A4D547-1FEF-991C-F59E-BAF8B8810C5B}"/>
              </a:ext>
            </a:extLst>
          </p:cNvPr>
          <p:cNvSpPr txBox="1"/>
          <p:nvPr/>
        </p:nvSpPr>
        <p:spPr>
          <a:xfrm>
            <a:off x="8737600" y="3429000"/>
            <a:ext cx="2998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>
                <a:solidFill>
                  <a:srgbClr val="000000"/>
                </a:solidFill>
              </a:rPr>
              <a:t>PNRR NATIONAL PROJECT 2022</a:t>
            </a:r>
          </a:p>
        </p:txBody>
      </p:sp>
      <p:sp>
        <p:nvSpPr>
          <p:cNvPr id="12" name="TextBox 23">
            <a:extLst>
              <a:ext uri="{FF2B5EF4-FFF2-40B4-BE49-F238E27FC236}">
                <a16:creationId xmlns:a16="http://schemas.microsoft.com/office/drawing/2014/main" id="{DD7EDEDF-1695-DDCB-B37B-BD58850E1C06}"/>
              </a:ext>
            </a:extLst>
          </p:cNvPr>
          <p:cNvSpPr txBox="1"/>
          <p:nvPr/>
        </p:nvSpPr>
        <p:spPr>
          <a:xfrm>
            <a:off x="3978141" y="5637522"/>
            <a:ext cx="3857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>
                <a:solidFill>
                  <a:srgbClr val="790022"/>
                </a:solidFill>
              </a:rPr>
              <a:t>R&amp;D RF Structure and Pulse Compressor</a:t>
            </a:r>
          </a:p>
        </p:txBody>
      </p:sp>
      <p:sp>
        <p:nvSpPr>
          <p:cNvPr id="13" name="TextBox 24">
            <a:extLst>
              <a:ext uri="{FF2B5EF4-FFF2-40B4-BE49-F238E27FC236}">
                <a16:creationId xmlns:a16="http://schemas.microsoft.com/office/drawing/2014/main" id="{028978C1-A2DF-BB4D-4D02-1F7B5214B08B}"/>
              </a:ext>
            </a:extLst>
          </p:cNvPr>
          <p:cNvSpPr txBox="1"/>
          <p:nvPr/>
        </p:nvSpPr>
        <p:spPr>
          <a:xfrm>
            <a:off x="9777039" y="3816113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800" b="1" dirty="0">
                <a:solidFill>
                  <a:srgbClr val="790022"/>
                </a:solidFill>
              </a:rPr>
              <a:t>SAFEST</a:t>
            </a:r>
          </a:p>
        </p:txBody>
      </p:sp>
      <p:pic>
        <p:nvPicPr>
          <p:cNvPr id="16" name="Picture 13" descr="logo +marchio">
            <a:extLst>
              <a:ext uri="{FF2B5EF4-FFF2-40B4-BE49-F238E27FC236}">
                <a16:creationId xmlns:a16="http://schemas.microsoft.com/office/drawing/2014/main" id="{A29EC3A2-C32D-988C-F22F-2DDA3F7B7A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63179" y="3394578"/>
            <a:ext cx="2123132" cy="867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Straight Arrow Connector 9">
            <a:extLst>
              <a:ext uri="{FF2B5EF4-FFF2-40B4-BE49-F238E27FC236}">
                <a16:creationId xmlns:a16="http://schemas.microsoft.com/office/drawing/2014/main" id="{71A99931-FE61-E904-C09F-75DBC7D1A9AB}"/>
              </a:ext>
            </a:extLst>
          </p:cNvPr>
          <p:cNvCxnSpPr/>
          <p:nvPr/>
        </p:nvCxnSpPr>
        <p:spPr bwMode="auto">
          <a:xfrm flipH="1">
            <a:off x="2497257" y="2230401"/>
            <a:ext cx="3370772" cy="969866"/>
          </a:xfrm>
          <a:prstGeom prst="straightConnector1">
            <a:avLst/>
          </a:prstGeom>
          <a:noFill/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9CB99036-5A45-8D70-3BCA-87C58FA2A30C}"/>
              </a:ext>
            </a:extLst>
          </p:cNvPr>
          <p:cNvSpPr txBox="1"/>
          <p:nvPr/>
        </p:nvSpPr>
        <p:spPr>
          <a:xfrm>
            <a:off x="230831" y="4820313"/>
            <a:ext cx="3488744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333333"/>
                </a:solidFill>
                <a:effectLst/>
                <a:latin typeface="NimbusSanL"/>
              </a:rPr>
              <a:t>A compact C-band </a:t>
            </a:r>
            <a:r>
              <a:rPr lang="en-GB" sz="1400" dirty="0" err="1">
                <a:solidFill>
                  <a:srgbClr val="333333"/>
                </a:solidFill>
                <a:effectLst/>
                <a:latin typeface="NimbusSanL"/>
              </a:rPr>
              <a:t>Linac</a:t>
            </a:r>
            <a:r>
              <a:rPr lang="en-GB" sz="1400" dirty="0">
                <a:solidFill>
                  <a:srgbClr val="333333"/>
                </a:solidFill>
                <a:effectLst/>
                <a:latin typeface="NimbusSanL"/>
              </a:rPr>
              <a:t> for FLASH therapy: accelerator and dosimetry study (2020)</a:t>
            </a:r>
          </a:p>
          <a:p>
            <a:r>
              <a:rPr lang="en-GB" sz="1400" b="1" dirty="0" err="1">
                <a:solidFill>
                  <a:srgbClr val="002060"/>
                </a:solidFill>
                <a:latin typeface="Roboto"/>
                <a:ea typeface="Roboto"/>
                <a:sym typeface="Roboto"/>
              </a:rPr>
              <a:t>Commissione</a:t>
            </a:r>
            <a:r>
              <a:rPr lang="en-GB" sz="1400" b="1" dirty="0">
                <a:solidFill>
                  <a:srgbClr val="002060"/>
                </a:solidFill>
                <a:latin typeface="Roboto"/>
                <a:ea typeface="Roboto"/>
                <a:sym typeface="Roboto"/>
              </a:rPr>
              <a:t> </a:t>
            </a:r>
            <a:r>
              <a:rPr lang="en-GB" sz="1400" b="1" dirty="0" err="1">
                <a:solidFill>
                  <a:srgbClr val="002060"/>
                </a:solidFill>
                <a:latin typeface="Roboto"/>
                <a:ea typeface="Roboto"/>
                <a:sym typeface="Roboto"/>
              </a:rPr>
              <a:t>Scientifica</a:t>
            </a:r>
            <a:r>
              <a:rPr lang="en-GB" sz="1400" b="1" dirty="0">
                <a:solidFill>
                  <a:srgbClr val="002060"/>
                </a:solidFill>
                <a:latin typeface="Roboto"/>
                <a:ea typeface="Roboto"/>
                <a:sym typeface="Roboto"/>
              </a:rPr>
              <a:t> Ateneo</a:t>
            </a:r>
          </a:p>
        </p:txBody>
      </p:sp>
      <p:sp>
        <p:nvSpPr>
          <p:cNvPr id="14" name="TextBox 23">
            <a:extLst>
              <a:ext uri="{FF2B5EF4-FFF2-40B4-BE49-F238E27FC236}">
                <a16:creationId xmlns:a16="http://schemas.microsoft.com/office/drawing/2014/main" id="{B38F8497-5AA0-5D7E-493E-17FDE6E627BB}"/>
              </a:ext>
            </a:extLst>
          </p:cNvPr>
          <p:cNvSpPr txBox="1"/>
          <p:nvPr/>
        </p:nvSpPr>
        <p:spPr>
          <a:xfrm>
            <a:off x="9140476" y="5105390"/>
            <a:ext cx="2137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>
                <a:solidFill>
                  <a:srgbClr val="790022"/>
                </a:solidFill>
              </a:rPr>
              <a:t>Basic VHEE Prototype </a:t>
            </a:r>
          </a:p>
        </p:txBody>
      </p:sp>
      <p:pic>
        <p:nvPicPr>
          <p:cNvPr id="10" name="Picture 13" descr="logo +marchio">
            <a:extLst>
              <a:ext uri="{FF2B5EF4-FFF2-40B4-BE49-F238E27FC236}">
                <a16:creationId xmlns:a16="http://schemas.microsoft.com/office/drawing/2014/main" id="{BE387462-FE77-2CDD-7A9F-A2449CC05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0282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E97B34D-7A0E-20C8-0AF3-C4CB034778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2870" y="6169683"/>
            <a:ext cx="749772" cy="41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690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3591CE-A536-85A1-5480-B914D987B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Pag.</a:t>
            </a:r>
            <a:r>
              <a:rPr lang="it-IT" altLang="it-IT" dirty="0"/>
              <a:t> </a:t>
            </a:r>
            <a:fld id="{99F93ADF-C203-46DC-9479-698135C8D2A7}" type="slidenum">
              <a:rPr lang="it-IT" altLang="it-IT" smtClean="0"/>
              <a:pPr>
                <a:defRPr/>
              </a:pPr>
              <a:t>7</a:t>
            </a:fld>
            <a:endParaRPr lang="it-IT" altLang="it-IT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5AEC35-3CB3-ABDD-DD25-3D314A979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3341" y="3556464"/>
            <a:ext cx="9180521" cy="1082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77EDA5-A1F4-2A8F-766A-61365E8E0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3340" y="4662560"/>
            <a:ext cx="9180521" cy="8432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FF3070-7EE3-770B-819D-5C00E83077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6862" y="136246"/>
            <a:ext cx="4230339" cy="331650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28E7E2-97F1-10D1-725A-D2AD0845B4FC}"/>
              </a:ext>
            </a:extLst>
          </p:cNvPr>
          <p:cNvSpPr/>
          <p:nvPr/>
        </p:nvSpPr>
        <p:spPr bwMode="auto">
          <a:xfrm>
            <a:off x="3103809" y="4226641"/>
            <a:ext cx="7210054" cy="158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40750D5-5ABA-2129-E2E0-FDCCF72D13AF}"/>
              </a:ext>
            </a:extLst>
          </p:cNvPr>
          <p:cNvSpPr/>
          <p:nvPr/>
        </p:nvSpPr>
        <p:spPr bwMode="auto">
          <a:xfrm>
            <a:off x="1133340" y="4412434"/>
            <a:ext cx="9180521" cy="17987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CEF36C5-1ABD-83BB-D8CE-2E481DC3F115}"/>
              </a:ext>
            </a:extLst>
          </p:cNvPr>
          <p:cNvSpPr/>
          <p:nvPr/>
        </p:nvSpPr>
        <p:spPr bwMode="auto">
          <a:xfrm>
            <a:off x="1181031" y="4629640"/>
            <a:ext cx="1394213" cy="2226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EC5B63-2B24-4955-3D1F-3468EF298792}"/>
              </a:ext>
            </a:extLst>
          </p:cNvPr>
          <p:cNvSpPr/>
          <p:nvPr/>
        </p:nvSpPr>
        <p:spPr bwMode="auto">
          <a:xfrm>
            <a:off x="2962141" y="5272815"/>
            <a:ext cx="7351721" cy="1754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352F9DA-02E2-5736-817E-7B3EC8E30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INFN4LS - Migliorati - 14/07/2023</a:t>
            </a:r>
          </a:p>
        </p:txBody>
      </p:sp>
      <p:sp>
        <p:nvSpPr>
          <p:cNvPr id="5" name="TextBox 20">
            <a:extLst>
              <a:ext uri="{FF2B5EF4-FFF2-40B4-BE49-F238E27FC236}">
                <a16:creationId xmlns:a16="http://schemas.microsoft.com/office/drawing/2014/main" id="{C1309CCF-FD55-AEE0-653A-97A0242273A0}"/>
              </a:ext>
            </a:extLst>
          </p:cNvPr>
          <p:cNvSpPr txBox="1"/>
          <p:nvPr/>
        </p:nvSpPr>
        <p:spPr>
          <a:xfrm>
            <a:off x="8461344" y="1361194"/>
            <a:ext cx="14670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790022"/>
                </a:solidFill>
              </a:rPr>
              <a:t>12 UNIVERSITIES</a:t>
            </a:r>
          </a:p>
          <a:p>
            <a:endParaRPr lang="en-IT" sz="1200" b="1" dirty="0">
              <a:solidFill>
                <a:srgbClr val="790022"/>
              </a:solidFill>
            </a:endParaRPr>
          </a:p>
          <a:p>
            <a:r>
              <a:rPr lang="en-IT" sz="1200" b="1" dirty="0">
                <a:solidFill>
                  <a:srgbClr val="790022"/>
                </a:solidFill>
              </a:rPr>
              <a:t>12 PARTNERS</a:t>
            </a:r>
          </a:p>
        </p:txBody>
      </p:sp>
      <p:pic>
        <p:nvPicPr>
          <p:cNvPr id="6" name="Immagine 1">
            <a:extLst>
              <a:ext uri="{FF2B5EF4-FFF2-40B4-BE49-F238E27FC236}">
                <a16:creationId xmlns:a16="http://schemas.microsoft.com/office/drawing/2014/main" id="{124E4A17-F3EC-F8CF-6D1D-934434D2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560" b="1048"/>
          <a:stretch/>
        </p:blipFill>
        <p:spPr>
          <a:xfrm>
            <a:off x="8737600" y="2323941"/>
            <a:ext cx="803733" cy="64633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E3427FE-80C5-CA94-BF99-B21F76087C21}"/>
              </a:ext>
            </a:extLst>
          </p:cNvPr>
          <p:cNvSpPr txBox="1">
            <a:spLocks/>
          </p:cNvSpPr>
          <p:nvPr/>
        </p:nvSpPr>
        <p:spPr>
          <a:xfrm>
            <a:off x="3917202" y="5494489"/>
            <a:ext cx="7559675" cy="5048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IT" kern="0" dirty="0"/>
              <a:t>FUNDING 1.6 ME</a:t>
            </a:r>
            <a:br>
              <a:rPr lang="en-IT" kern="0" dirty="0"/>
            </a:br>
            <a:r>
              <a:rPr lang="en-IT" kern="0" dirty="0"/>
              <a:t> </a:t>
            </a:r>
          </a:p>
        </p:txBody>
      </p:sp>
      <p:pic>
        <p:nvPicPr>
          <p:cNvPr id="8" name="Picture 13" descr="logo +marchio">
            <a:extLst>
              <a:ext uri="{FF2B5EF4-FFF2-40B4-BE49-F238E27FC236}">
                <a16:creationId xmlns:a16="http://schemas.microsoft.com/office/drawing/2014/main" id="{9597A24D-3085-7C3C-E7BE-939A050F4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0282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4">
            <a:extLst>
              <a:ext uri="{FF2B5EF4-FFF2-40B4-BE49-F238E27FC236}">
                <a16:creationId xmlns:a16="http://schemas.microsoft.com/office/drawing/2014/main" id="{57270C01-976E-86BC-17A8-B858F0C60D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72870" y="6169683"/>
            <a:ext cx="749772" cy="41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984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136CBFFB-6D8C-9044-B15E-398847D8B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INFN4LS - Migliorati - 14/07/2023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0F25A0-F8D0-BD67-3EB5-AE31B71B0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Pag.</a:t>
            </a:r>
            <a:r>
              <a:rPr lang="it-IT" altLang="it-IT" dirty="0"/>
              <a:t> </a:t>
            </a:r>
            <a:fld id="{99F93ADF-C203-46DC-9479-698135C8D2A7}" type="slidenum">
              <a:rPr lang="it-IT" altLang="it-IT" smtClean="0"/>
              <a:pPr>
                <a:defRPr/>
              </a:pPr>
              <a:t>8</a:t>
            </a:fld>
            <a:endParaRPr lang="it-IT" altLang="it-IT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59A70CE5-2F2C-FED1-C11E-68CDEC53E203}"/>
              </a:ext>
            </a:extLst>
          </p:cNvPr>
          <p:cNvSpPr txBox="1">
            <a:spLocks/>
          </p:cNvSpPr>
          <p:nvPr/>
        </p:nvSpPr>
        <p:spPr>
          <a:xfrm>
            <a:off x="1532531" y="637637"/>
            <a:ext cx="7559675" cy="504825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+mj-lt"/>
                <a:ea typeface="+mj-ea"/>
                <a:cs typeface="ＭＳ Ｐゴシック" charset="-128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  <a:cs typeface="ＭＳ Ｐゴシック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charset="0"/>
                <a:ea typeface="ＭＳ Ｐゴシック" pitchFamily="1" charset="-128"/>
              </a:defRPr>
            </a:lvl9pPr>
          </a:lstStyle>
          <a:p>
            <a:r>
              <a:rPr lang="en-IT" kern="0" dirty="0"/>
              <a:t>SCHEME FOR 100 MeV Linac @ SIT</a:t>
            </a:r>
            <a:br>
              <a:rPr lang="en-IT" kern="0" dirty="0"/>
            </a:br>
            <a:r>
              <a:rPr lang="en-IT" kern="0" dirty="0"/>
              <a:t> </a:t>
            </a:r>
          </a:p>
        </p:txBody>
      </p:sp>
      <p:pic>
        <p:nvPicPr>
          <p:cNvPr id="20" name="Picture 14">
            <a:extLst>
              <a:ext uri="{FF2B5EF4-FFF2-40B4-BE49-F238E27FC236}">
                <a16:creationId xmlns:a16="http://schemas.microsoft.com/office/drawing/2014/main" id="{E0272E9E-0F48-5071-25D0-DEEE6D6DBA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772"/>
          <a:stretch/>
        </p:blipFill>
        <p:spPr>
          <a:xfrm>
            <a:off x="8472663" y="663596"/>
            <a:ext cx="2358673" cy="738597"/>
          </a:xfrm>
          <a:prstGeom prst="rect">
            <a:avLst/>
          </a:prstGeom>
        </p:spPr>
      </p:pic>
      <p:grpSp>
        <p:nvGrpSpPr>
          <p:cNvPr id="21" name="Group 17">
            <a:extLst>
              <a:ext uri="{FF2B5EF4-FFF2-40B4-BE49-F238E27FC236}">
                <a16:creationId xmlns:a16="http://schemas.microsoft.com/office/drawing/2014/main" id="{62A550FB-5092-A744-F51C-5F1A95FBA5AE}"/>
              </a:ext>
            </a:extLst>
          </p:cNvPr>
          <p:cNvGrpSpPr>
            <a:grpSpLocks noChangeAspect="1"/>
          </p:cNvGrpSpPr>
          <p:nvPr/>
        </p:nvGrpSpPr>
        <p:grpSpPr>
          <a:xfrm>
            <a:off x="780541" y="1402193"/>
            <a:ext cx="7101329" cy="4258044"/>
            <a:chOff x="1152988" y="13118564"/>
            <a:chExt cx="10540969" cy="6661654"/>
          </a:xfrm>
        </p:grpSpPr>
        <p:pic>
          <p:nvPicPr>
            <p:cNvPr id="22" name="Picture 19">
              <a:extLst>
                <a:ext uri="{FF2B5EF4-FFF2-40B4-BE49-F238E27FC236}">
                  <a16:creationId xmlns:a16="http://schemas.microsoft.com/office/drawing/2014/main" id="{56A61CE6-F38D-6BF8-F92A-CEB54A5EE5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821" t="4231"/>
            <a:stretch/>
          </p:blipFill>
          <p:spPr>
            <a:xfrm>
              <a:off x="1159713" y="13123232"/>
              <a:ext cx="10534244" cy="6656986"/>
            </a:xfrm>
            <a:prstGeom prst="rect">
              <a:avLst/>
            </a:prstGeom>
          </p:spPr>
        </p:pic>
        <p:sp>
          <p:nvSpPr>
            <p:cNvPr id="23" name="Rectangle 20">
              <a:extLst>
                <a:ext uri="{FF2B5EF4-FFF2-40B4-BE49-F238E27FC236}">
                  <a16:creationId xmlns:a16="http://schemas.microsoft.com/office/drawing/2014/main" id="{D11FA929-8769-8CB2-ABBA-8D637581E87F}"/>
                </a:ext>
              </a:extLst>
            </p:cNvPr>
            <p:cNvSpPr/>
            <p:nvPr/>
          </p:nvSpPr>
          <p:spPr>
            <a:xfrm>
              <a:off x="1152988" y="13118564"/>
              <a:ext cx="3742092" cy="196786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45" dirty="0"/>
            </a:p>
          </p:txBody>
        </p:sp>
      </p:grpSp>
      <p:graphicFrame>
        <p:nvGraphicFramePr>
          <p:cNvPr id="24" name="Tabella 6">
            <a:extLst>
              <a:ext uri="{FF2B5EF4-FFF2-40B4-BE49-F238E27FC236}">
                <a16:creationId xmlns:a16="http://schemas.microsoft.com/office/drawing/2014/main" id="{7F048EC3-DA89-7ADB-9C18-AFEF707E0D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97670"/>
              </p:ext>
            </p:extLst>
          </p:nvPr>
        </p:nvGraphicFramePr>
        <p:xfrm>
          <a:off x="8223175" y="1842746"/>
          <a:ext cx="2857650" cy="3517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196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9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96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Frequency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5.712 GHz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96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Beam Energy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65 - 100 MeV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635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RF Repetition 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100 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9748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Current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100 mA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8931431"/>
                  </a:ext>
                </a:extLst>
              </a:tr>
              <a:tr h="689690">
                <a:tc>
                  <a:txBody>
                    <a:bodyPr/>
                    <a:lstStyle/>
                    <a:p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C-band average accelerating gradient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45 MV/m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7365"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RF pulse duration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1.2 – 2.5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  <a:latin typeface="Symbol" panose="05050102010706020507" pitchFamily="18" charset="2"/>
                        </a:rPr>
                        <a:t>m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s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7365"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 pulse dose rate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&gt; 10^6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Gy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/s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7365"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Average dose rate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&gt; 100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Gy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/s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7365">
                <a:tc>
                  <a:txBody>
                    <a:bodyPr/>
                    <a:lstStyle/>
                    <a:p>
                      <a:r>
                        <a:rPr lang="en-US" sz="1400" b="1" i="0" u="none" strike="noStrike" kern="1200" baseline="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Dose per pulse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&gt;&gt; 1 </a:t>
                      </a:r>
                      <a:r>
                        <a:rPr lang="en-US" sz="1400" b="0" dirty="0" err="1">
                          <a:solidFill>
                            <a:schemeClr val="tx1"/>
                          </a:solidFill>
                        </a:rPr>
                        <a:t>Gy</a:t>
                      </a:r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6527164"/>
                  </a:ext>
                </a:extLst>
              </a:tr>
            </a:tbl>
          </a:graphicData>
        </a:graphic>
      </p:graphicFrame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7DB7CA6-6C5C-094A-275D-746B692B33D2}"/>
              </a:ext>
            </a:extLst>
          </p:cNvPr>
          <p:cNvSpPr txBox="1"/>
          <p:nvPr/>
        </p:nvSpPr>
        <p:spPr>
          <a:xfrm>
            <a:off x="297290" y="1624914"/>
            <a:ext cx="1743753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1400" b="0" i="0" u="none" strike="noStrike" kern="1200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Electron source: pulsed DC thermionic electron gun (e-gun) at 15-30 kV</a:t>
            </a:r>
          </a:p>
        </p:txBody>
      </p:sp>
      <p:cxnSp>
        <p:nvCxnSpPr>
          <p:cNvPr id="30" name="Connettore 1 29">
            <a:extLst>
              <a:ext uri="{FF2B5EF4-FFF2-40B4-BE49-F238E27FC236}">
                <a16:creationId xmlns:a16="http://schemas.microsoft.com/office/drawing/2014/main" id="{934B2CC9-7F6E-6402-FF97-81CB3A6906D7}"/>
              </a:ext>
            </a:extLst>
          </p:cNvPr>
          <p:cNvCxnSpPr>
            <a:cxnSpLocks/>
            <a:endCxn id="26" idx="2"/>
          </p:cNvCxnSpPr>
          <p:nvPr/>
        </p:nvCxnSpPr>
        <p:spPr bwMode="auto">
          <a:xfrm flipH="1" flipV="1">
            <a:off x="1169167" y="2492844"/>
            <a:ext cx="397793" cy="2374491"/>
          </a:xfrm>
          <a:prstGeom prst="line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" name="Pie 2">
            <a:extLst>
              <a:ext uri="{FF2B5EF4-FFF2-40B4-BE49-F238E27FC236}">
                <a16:creationId xmlns:a16="http://schemas.microsoft.com/office/drawing/2014/main" id="{7FCE0104-3E7C-74B1-FA1F-B66F1C1E45FC}"/>
              </a:ext>
            </a:extLst>
          </p:cNvPr>
          <p:cNvSpPr/>
          <p:nvPr/>
        </p:nvSpPr>
        <p:spPr bwMode="auto">
          <a:xfrm>
            <a:off x="1532531" y="4868827"/>
            <a:ext cx="464234" cy="347117"/>
          </a:xfrm>
          <a:prstGeom prst="pie">
            <a:avLst>
              <a:gd name="adj1" fmla="val 5400000"/>
              <a:gd name="adj2" fmla="val 16200000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pic>
        <p:nvPicPr>
          <p:cNvPr id="2" name="Picture 13" descr="logo +marchio">
            <a:extLst>
              <a:ext uri="{FF2B5EF4-FFF2-40B4-BE49-F238E27FC236}">
                <a16:creationId xmlns:a16="http://schemas.microsoft.com/office/drawing/2014/main" id="{D4651796-0293-113D-E63B-56D60D836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0282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4">
            <a:extLst>
              <a:ext uri="{FF2B5EF4-FFF2-40B4-BE49-F238E27FC236}">
                <a16:creationId xmlns:a16="http://schemas.microsoft.com/office/drawing/2014/main" id="{5B218E0A-4F39-4654-2C1F-F1EA51E01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72870" y="6169683"/>
            <a:ext cx="749772" cy="414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3508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B1C57-877A-084B-BF77-AA2889980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Pag. </a:t>
            </a:r>
            <a:fld id="{99F93ADF-C203-46DC-9479-698135C8D2A7}" type="slidenum">
              <a:rPr lang="it-IT" altLang="it-IT" smtClean="0"/>
              <a:pPr>
                <a:defRPr/>
              </a:pPr>
              <a:t>9</a:t>
            </a:fld>
            <a:endParaRPr lang="it-IT" altLang="it-IT" dirty="0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3AD7BC3-9354-51DC-7956-639CD531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INFN4LS - Migliorati - 14/07/2023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F6C90E2-72B7-D65C-3B8B-8530932EF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417" y="165841"/>
            <a:ext cx="8426541" cy="504825"/>
          </a:xfrm>
        </p:spPr>
        <p:txBody>
          <a:bodyPr/>
          <a:lstStyle/>
          <a:p>
            <a:r>
              <a:rPr lang="en-IT" dirty="0"/>
              <a:t>Design and prototype of </a:t>
            </a:r>
            <a:r>
              <a:rPr lang="en-IT"/>
              <a:t>SW biperiodic</a:t>
            </a:r>
            <a:r>
              <a:rPr lang="it-IT" dirty="0"/>
              <a:t> </a:t>
            </a:r>
            <a:r>
              <a:rPr lang="en-IT" sz="2400" b="1">
                <a:solidFill>
                  <a:srgbClr val="822433"/>
                </a:solidFill>
                <a:latin typeface="Symbol" pitchFamily="2" charset="2"/>
                <a:ea typeface="+mj-ea"/>
                <a:cs typeface="+mj-cs"/>
              </a:rPr>
              <a:t>p</a:t>
            </a:r>
            <a:r>
              <a:rPr lang="en-IT" sz="2400" b="1">
                <a:solidFill>
                  <a:srgbClr val="822433"/>
                </a:solidFill>
                <a:latin typeface="+mj-lt"/>
                <a:ea typeface="+mj-ea"/>
                <a:cs typeface="+mj-cs"/>
              </a:rPr>
              <a:t>/2</a:t>
            </a:r>
            <a:r>
              <a:rPr lang="it-IT" sz="2400" b="1" dirty="0">
                <a:solidFill>
                  <a:srgbClr val="8224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it-IT" sz="2400" b="1" dirty="0" err="1">
                <a:solidFill>
                  <a:srgbClr val="822433"/>
                </a:solidFill>
                <a:latin typeface="+mj-lt"/>
                <a:ea typeface="+mj-ea"/>
                <a:cs typeface="+mj-cs"/>
              </a:rPr>
              <a:t>structure</a:t>
            </a:r>
            <a:endParaRPr lang="en-IT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CBCD4E4-6ACE-3F35-790F-2D9176484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11" y="725457"/>
            <a:ext cx="5346700" cy="2552700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FC26ABEA-E026-4616-1E3D-9830E4325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011" y="3566883"/>
            <a:ext cx="5114034" cy="2112840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DD1CCFC8-D99E-716A-5930-F6436443F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716" y="418254"/>
            <a:ext cx="2560867" cy="2117906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8841C702-8EE7-4B11-0D62-8BDDF1E02F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0699" y="725457"/>
            <a:ext cx="2440812" cy="3326316"/>
          </a:xfrm>
          <a:prstGeom prst="rect">
            <a:avLst/>
          </a:prstGeom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16AA6605-ED50-AC00-D369-A8FC62293F5B}"/>
              </a:ext>
            </a:extLst>
          </p:cNvPr>
          <p:cNvSpPr txBox="1"/>
          <p:nvPr/>
        </p:nvSpPr>
        <p:spPr>
          <a:xfrm>
            <a:off x="643309" y="872594"/>
            <a:ext cx="2457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solidFill>
                  <a:srgbClr val="790022"/>
                </a:solidFill>
              </a:rPr>
              <a:t>Shunt Impedance 110 M</a:t>
            </a:r>
            <a:r>
              <a:rPr lang="en-IT" sz="1400" dirty="0">
                <a:solidFill>
                  <a:srgbClr val="790022"/>
                </a:solidFill>
                <a:latin typeface="Symbol" pitchFamily="2" charset="2"/>
              </a:rPr>
              <a:t>W</a:t>
            </a:r>
            <a:r>
              <a:rPr lang="en-IT" sz="1400" dirty="0">
                <a:solidFill>
                  <a:srgbClr val="790022"/>
                </a:solidFill>
              </a:rPr>
              <a:t>/m</a:t>
            </a: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3171F55A-66E9-EC5B-2CF9-B1E6B8F759BC}"/>
              </a:ext>
            </a:extLst>
          </p:cNvPr>
          <p:cNvSpPr/>
          <p:nvPr/>
        </p:nvSpPr>
        <p:spPr bwMode="auto">
          <a:xfrm>
            <a:off x="10668086" y="1982847"/>
            <a:ext cx="672214" cy="217381"/>
          </a:xfrm>
          <a:prstGeom prst="rect">
            <a:avLst/>
          </a:prstGeom>
          <a:solidFill>
            <a:srgbClr val="CED6EC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rPr>
              <a:t>10 MeV</a:t>
            </a:r>
          </a:p>
        </p:txBody>
      </p:sp>
      <p:sp>
        <p:nvSpPr>
          <p:cNvPr id="16" name="Rectangle 13">
            <a:extLst>
              <a:ext uri="{FF2B5EF4-FFF2-40B4-BE49-F238E27FC236}">
                <a16:creationId xmlns:a16="http://schemas.microsoft.com/office/drawing/2014/main" id="{55819BE9-25EA-063D-04FB-8CC8C41C98ED}"/>
              </a:ext>
            </a:extLst>
          </p:cNvPr>
          <p:cNvSpPr/>
          <p:nvPr/>
        </p:nvSpPr>
        <p:spPr bwMode="auto">
          <a:xfrm>
            <a:off x="10573081" y="2258909"/>
            <a:ext cx="767219" cy="231995"/>
          </a:xfrm>
          <a:prstGeom prst="rect">
            <a:avLst/>
          </a:prstGeom>
          <a:solidFill>
            <a:srgbClr val="E9ECF6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IT" sz="11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rPr>
              <a:t> 100 mA</a:t>
            </a:r>
          </a:p>
        </p:txBody>
      </p:sp>
      <p:pic>
        <p:nvPicPr>
          <p:cNvPr id="18" name="Immagine 17" descr="Immagine che contiene testo, linea, diagramma, schermata&#10;&#10;Descrizione generata automaticamente">
            <a:extLst>
              <a:ext uri="{FF2B5EF4-FFF2-40B4-BE49-F238E27FC236}">
                <a16:creationId xmlns:a16="http://schemas.microsoft.com/office/drawing/2014/main" id="{395F9F21-D982-039A-FCE7-13AA665454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716" y="2647220"/>
            <a:ext cx="2980268" cy="2235201"/>
          </a:xfrm>
          <a:prstGeom prst="rect">
            <a:avLst/>
          </a:prstGeom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9ABC0334-BC07-636B-B9A3-96C68AAFF9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5422" y="4638997"/>
            <a:ext cx="3936362" cy="11646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B53337-37BF-444D-838D-FF397D1DCFAF}"/>
              </a:ext>
            </a:extLst>
          </p:cNvPr>
          <p:cNvSpPr txBox="1"/>
          <p:nvPr/>
        </p:nvSpPr>
        <p:spPr>
          <a:xfrm>
            <a:off x="5990009" y="4741333"/>
            <a:ext cx="44114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b="1" dirty="0">
                <a:solidFill>
                  <a:srgbClr val="790022"/>
                </a:solidFill>
              </a:rPr>
              <a:t>2023</a:t>
            </a:r>
          </a:p>
        </p:txBody>
      </p:sp>
      <p:pic>
        <p:nvPicPr>
          <p:cNvPr id="6" name="Picture 13" descr="logo +marchio">
            <a:extLst>
              <a:ext uri="{FF2B5EF4-FFF2-40B4-BE49-F238E27FC236}">
                <a16:creationId xmlns:a16="http://schemas.microsoft.com/office/drawing/2014/main" id="{5764D3E1-7F73-CDFC-1CFF-5BDBBF19B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90282"/>
            <a:ext cx="4140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">
            <a:extLst>
              <a:ext uri="{FF2B5EF4-FFF2-40B4-BE49-F238E27FC236}">
                <a16:creationId xmlns:a16="http://schemas.microsoft.com/office/drawing/2014/main" id="{DA31ED60-054F-1211-3212-A282D6AF7E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72870" y="6169683"/>
            <a:ext cx="749772" cy="414609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9DE9880-B560-9451-528B-BE104EDAE57B}"/>
              </a:ext>
            </a:extLst>
          </p:cNvPr>
          <p:cNvSpPr txBox="1"/>
          <p:nvPr/>
        </p:nvSpPr>
        <p:spPr>
          <a:xfrm>
            <a:off x="9099435" y="1035494"/>
            <a:ext cx="733679" cy="184666"/>
          </a:xfrm>
          <a:prstGeom prst="rect">
            <a:avLst/>
          </a:prstGeom>
          <a:solidFill>
            <a:srgbClr val="E9EBF6"/>
          </a:solidFill>
          <a:ln>
            <a:noFill/>
          </a:ln>
        </p:spPr>
        <p:txBody>
          <a:bodyPr wrap="square" tIns="0" rIns="0" bIns="0" rtlCol="0">
            <a:spAutoFit/>
          </a:bodyPr>
          <a:lstStyle/>
          <a:p>
            <a:r>
              <a:rPr lang="it-IT" sz="12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rPr>
              <a:t>       Input</a:t>
            </a:r>
          </a:p>
        </p:txBody>
      </p:sp>
    </p:spTree>
    <p:extLst>
      <p:ext uri="{BB962C8B-B14F-4D97-AF65-F5344CB8AC3E}">
        <p14:creationId xmlns:p14="http://schemas.microsoft.com/office/powerpoint/2010/main" val="506904731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_presentazione">
  <a:themeElements>
    <a:clrScheme name="">
      <a:dk1>
        <a:srgbClr val="822433"/>
      </a:dk1>
      <a:lt1>
        <a:srgbClr val="FFFFFF"/>
      </a:lt1>
      <a:dk2>
        <a:srgbClr val="822433"/>
      </a:dk2>
      <a:lt2>
        <a:srgbClr val="808080"/>
      </a:lt2>
      <a:accent1>
        <a:srgbClr val="BBE0E3"/>
      </a:accent1>
      <a:accent2>
        <a:srgbClr val="FFFF00"/>
      </a:accent2>
      <a:accent3>
        <a:srgbClr val="FFFFFF"/>
      </a:accent3>
      <a:accent4>
        <a:srgbClr val="6E1D2A"/>
      </a:accent4>
      <a:accent5>
        <a:srgbClr val="DAEDEF"/>
      </a:accent5>
      <a:accent6>
        <a:srgbClr val="E7E700"/>
      </a:accent6>
      <a:hlink>
        <a:srgbClr val="0000FF"/>
      </a:hlink>
      <a:folHlink>
        <a:srgbClr val="FF0000"/>
      </a:folHlink>
    </a:clrScheme>
    <a:fontScheme name="la sapienz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la sapienza 1">
        <a:dk1>
          <a:srgbClr val="000000"/>
        </a:dk1>
        <a:lt1>
          <a:srgbClr val="FFFFFF"/>
        </a:lt1>
        <a:dk2>
          <a:srgbClr val="FFFFFF"/>
        </a:dk2>
        <a:lt2>
          <a:srgbClr val="2D2015"/>
        </a:lt2>
        <a:accent1>
          <a:srgbClr val="7C7C7C"/>
        </a:accent1>
        <a:accent2>
          <a:srgbClr val="FFFF7E"/>
        </a:accent2>
        <a:accent3>
          <a:srgbClr val="FFFFFF"/>
        </a:accent3>
        <a:accent4>
          <a:srgbClr val="000000"/>
        </a:accent4>
        <a:accent5>
          <a:srgbClr val="BFBFBF"/>
        </a:accent5>
        <a:accent6>
          <a:srgbClr val="E7E772"/>
        </a:accent6>
        <a:hlink>
          <a:srgbClr val="066778"/>
        </a:hlink>
        <a:folHlink>
          <a:srgbClr val="8300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template_presentazione.potx</Template>
  <TotalTime>52029</TotalTime>
  <Words>3008</Words>
  <Application>Microsoft Macintosh PowerPoint</Application>
  <PresentationFormat>Widescreen</PresentationFormat>
  <Paragraphs>2012</Paragraphs>
  <Slides>25</Slides>
  <Notes>8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5" baseType="lpstr">
      <vt:lpstr>Abril Fatface</vt:lpstr>
      <vt:lpstr>Arial</vt:lpstr>
      <vt:lpstr>Calibri</vt:lpstr>
      <vt:lpstr>Calibri Light</vt:lpstr>
      <vt:lpstr>Cambria Math</vt:lpstr>
      <vt:lpstr>Georgia</vt:lpstr>
      <vt:lpstr>NimbusSanL</vt:lpstr>
      <vt:lpstr>Roboto</vt:lpstr>
      <vt:lpstr>Symbol</vt:lpstr>
      <vt:lpstr>template_presentazione</vt:lpstr>
      <vt:lpstr>Stato del progetto VHEE a Roma La Sapienza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Design and prototype of SW biperiodic p/2 structure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SCHEDULE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- -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- -</dc:creator>
  <cp:lastModifiedBy>Mauro Migliorati</cp:lastModifiedBy>
  <cp:revision>1170</cp:revision>
  <cp:lastPrinted>2023-03-17T09:30:22Z</cp:lastPrinted>
  <dcterms:created xsi:type="dcterms:W3CDTF">2010-12-13T21:23:21Z</dcterms:created>
  <dcterms:modified xsi:type="dcterms:W3CDTF">2023-07-14T07:52:42Z</dcterms:modified>
</cp:coreProperties>
</file>