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8" r:id="rId3"/>
    <p:sldId id="269" r:id="rId4"/>
    <p:sldId id="371" r:id="rId5"/>
    <p:sldId id="372" r:id="rId6"/>
    <p:sldId id="365" r:id="rId7"/>
    <p:sldId id="370" r:id="rId8"/>
    <p:sldId id="373" r:id="rId9"/>
    <p:sldId id="374" r:id="rId10"/>
    <p:sldId id="375" r:id="rId11"/>
    <p:sldId id="367" r:id="rId12"/>
    <p:sldId id="272" r:id="rId13"/>
    <p:sldId id="273" r:id="rId14"/>
    <p:sldId id="274" r:id="rId15"/>
    <p:sldId id="276" r:id="rId16"/>
    <p:sldId id="275" r:id="rId17"/>
    <p:sldId id="277" r:id="rId18"/>
    <p:sldId id="283" r:id="rId19"/>
    <p:sldId id="285" r:id="rId20"/>
    <p:sldId id="286" r:id="rId21"/>
    <p:sldId id="376" r:id="rId22"/>
    <p:sldId id="377" r:id="rId23"/>
    <p:sldId id="279" r:id="rId24"/>
    <p:sldId id="281" r:id="rId25"/>
    <p:sldId id="282" r:id="rId26"/>
    <p:sldId id="278" r:id="rId27"/>
    <p:sldId id="280" r:id="rId28"/>
    <p:sldId id="263" r:id="rId2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736"/>
    <p:restoredTop sz="93429"/>
  </p:normalViewPr>
  <p:slideViewPr>
    <p:cSldViewPr snapToGrid="0" snapToObjects="1">
      <p:cViewPr varScale="1">
        <p:scale>
          <a:sx n="130" d="100"/>
          <a:sy n="130" d="100"/>
        </p:scale>
        <p:origin x="89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AA775C26-CAC5-0845-9F1A-37113E368898}" type="datetimeFigureOut">
              <a:rPr lang="it-IT" smtClean="0"/>
              <a:t>23/10/23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3383562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A775C26-CAC5-0845-9F1A-37113E368898}" type="datetimeFigureOut">
              <a:rPr lang="it-IT" smtClean="0"/>
              <a:t>23/10/23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50949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A775C26-CAC5-0845-9F1A-37113E368898}" type="datetimeFigureOut">
              <a:rPr lang="it-IT" smtClean="0"/>
              <a:t>23/10/23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116382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A775C26-CAC5-0845-9F1A-37113E368898}" type="datetimeFigureOut">
              <a:rPr lang="it-IT" smtClean="0"/>
              <a:t>23/10/23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283919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AA775C26-CAC5-0845-9F1A-37113E368898}" type="datetimeFigureOut">
              <a:rPr lang="it-IT" smtClean="0"/>
              <a:t>23/10/23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44917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AA775C26-CAC5-0845-9F1A-37113E368898}" type="datetimeFigureOut">
              <a:rPr lang="it-IT" smtClean="0"/>
              <a:t>23/10/23</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1170912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AA775C26-CAC5-0845-9F1A-37113E368898}" type="datetimeFigureOut">
              <a:rPr lang="it-IT" smtClean="0"/>
              <a:t>23/10/23</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93783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data 2"/>
          <p:cNvSpPr>
            <a:spLocks noGrp="1"/>
          </p:cNvSpPr>
          <p:nvPr>
            <p:ph type="dt" sz="half" idx="10"/>
          </p:nvPr>
        </p:nvSpPr>
        <p:spPr/>
        <p:txBody>
          <a:bodyPr/>
          <a:lstStyle/>
          <a:p>
            <a:fld id="{AA775C26-CAC5-0845-9F1A-37113E368898}" type="datetimeFigureOut">
              <a:rPr lang="it-IT" smtClean="0"/>
              <a:t>23/10/23</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1961113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A775C26-CAC5-0845-9F1A-37113E368898}" type="datetimeFigureOut">
              <a:rPr lang="it-IT" smtClean="0"/>
              <a:t>23/10/23</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1133317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AA775C26-CAC5-0845-9F1A-37113E368898}" type="datetimeFigureOut">
              <a:rPr lang="it-IT" smtClean="0"/>
              <a:t>23/10/23</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234081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AA775C26-CAC5-0845-9F1A-37113E368898}" type="datetimeFigureOut">
              <a:rPr lang="it-IT" smtClean="0"/>
              <a:t>23/10/23</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2134682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75C26-CAC5-0845-9F1A-37113E368898}" type="datetimeFigureOut">
              <a:rPr lang="it-IT" smtClean="0"/>
              <a:t>23/10/23</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EFDD7-D7D8-0244-A0D5-6009958A9F69}" type="slidenum">
              <a:rPr lang="en-US" smtClean="0"/>
              <a:t>‹N›</a:t>
            </a:fld>
            <a:endParaRPr lang="en-US"/>
          </a:p>
        </p:txBody>
      </p:sp>
    </p:spTree>
    <p:extLst>
      <p:ext uri="{BB962C8B-B14F-4D97-AF65-F5344CB8AC3E}">
        <p14:creationId xmlns:p14="http://schemas.microsoft.com/office/powerpoint/2010/main" val="1977256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0"/>
          </a:xfrm>
          <a:prstGeom prst="rect">
            <a:avLst/>
          </a:prstGeom>
        </p:spPr>
      </p:pic>
      <p:sp>
        <p:nvSpPr>
          <p:cNvPr id="6" name="CasellaDiTesto 5"/>
          <p:cNvSpPr txBox="1"/>
          <p:nvPr/>
        </p:nvSpPr>
        <p:spPr>
          <a:xfrm>
            <a:off x="0" y="5921283"/>
            <a:ext cx="9144000" cy="707886"/>
          </a:xfrm>
          <a:prstGeom prst="rect">
            <a:avLst/>
          </a:prstGeom>
          <a:noFill/>
        </p:spPr>
        <p:txBody>
          <a:bodyPr wrap="square" rtlCol="0">
            <a:spAutoFit/>
          </a:bodyPr>
          <a:lstStyle/>
          <a:p>
            <a:r>
              <a:rPr lang="it-IT" sz="2000" b="1" dirty="0"/>
              <a:t>Calore e temperatura sono concetti che vengono spesso confusi nell’uso comune, ma sono in realtà due grandezze  fisiche ben distinte.</a:t>
            </a:r>
          </a:p>
        </p:txBody>
      </p:sp>
    </p:spTree>
    <p:extLst>
      <p:ext uri="{BB962C8B-B14F-4D97-AF65-F5344CB8AC3E}">
        <p14:creationId xmlns:p14="http://schemas.microsoft.com/office/powerpoint/2010/main" val="2068599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30170870-32C2-2349-A021-3D48694E5B60}"/>
              </a:ext>
            </a:extLst>
          </p:cNvPr>
          <p:cNvSpPr>
            <a:spLocks noGrp="1"/>
          </p:cNvSpPr>
          <p:nvPr>
            <p:ph type="title"/>
          </p:nvPr>
        </p:nvSpPr>
        <p:spPr>
          <a:xfrm>
            <a:off x="457200" y="274638"/>
            <a:ext cx="8229600" cy="1143000"/>
          </a:xfrm>
        </p:spPr>
        <p:txBody>
          <a:bodyPr/>
          <a:lstStyle/>
          <a:p>
            <a:r>
              <a:rPr lang="it-IT" dirty="0"/>
              <a:t>I moti convettivi</a:t>
            </a:r>
          </a:p>
        </p:txBody>
      </p:sp>
      <p:pic>
        <p:nvPicPr>
          <p:cNvPr id="5122" name="Picture 2" descr="Moti convettivi">
            <a:extLst>
              <a:ext uri="{FF2B5EF4-FFF2-40B4-BE49-F238E27FC236}">
                <a16:creationId xmlns:a16="http://schemas.microsoft.com/office/drawing/2014/main" id="{7D86F294-6487-49F8-5755-788900604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1738"/>
            <a:ext cx="9144000" cy="422592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CCEE3AAD-0290-0072-6826-AB5C448B633B}"/>
              </a:ext>
            </a:extLst>
          </p:cNvPr>
          <p:cNvSpPr txBox="1"/>
          <p:nvPr/>
        </p:nvSpPr>
        <p:spPr>
          <a:xfrm>
            <a:off x="0" y="5426839"/>
            <a:ext cx="9144000" cy="2862322"/>
          </a:xfrm>
          <a:prstGeom prst="rect">
            <a:avLst/>
          </a:prstGeom>
          <a:noFill/>
        </p:spPr>
        <p:txBody>
          <a:bodyPr wrap="square">
            <a:spAutoFit/>
          </a:bodyPr>
          <a:lstStyle/>
          <a:p>
            <a:r>
              <a:rPr lang="it-IT" b="0" i="0" dirty="0">
                <a:effectLst/>
                <a:latin typeface="Arial" panose="020B0604020202020204" pitchFamily="34" charset="0"/>
                <a:cs typeface="Arial" panose="020B0604020202020204" pitchFamily="34" charset="0"/>
              </a:rPr>
              <a:t>in un contenitore di acqua fredda viene immerso un contenitore più piccolo contenente</a:t>
            </a:r>
            <a:r>
              <a:rPr lang="it-IT" b="1" i="0" dirty="0">
                <a:effectLst/>
                <a:latin typeface="Arial" panose="020B0604020202020204" pitchFamily="34" charset="0"/>
                <a:cs typeface="Arial" panose="020B0604020202020204" pitchFamily="34" charset="0"/>
              </a:rPr>
              <a:t> acqua calda colorata</a:t>
            </a:r>
            <a:r>
              <a:rPr lang="it-IT" b="0" i="0" dirty="0">
                <a:effectLst/>
                <a:latin typeface="Arial" panose="020B0604020202020204" pitchFamily="34" charset="0"/>
                <a:cs typeface="Arial" panose="020B0604020202020204" pitchFamily="34" charset="0"/>
              </a:rPr>
              <a:t> (fig. A). L’acqua calda meno densa, e quindi più leggera a parità di volume , per il principio di Archimede galleggerà sull’acqua fredda. Al contrario l’acqua fredda, più densa,  occuperà il posto dell’acqua calda all’interno del contenitore più piccolo. Ne consegue che l’acqua calda colorata si vedrà salire, con un pennacchio, verso l’alto, disponendosi  negli  strati più  superficiali del liquido (fig. B). Dopo poco tempo gli strati più superficiali cominciano a raffreddarsi, ovvero a porsi in equilibrio termico con l’ambiente circostante (principio zero della termodinamica):  si vedranno pennacchi  colorati freddi scenderanno verso il basso dove l’acqua è stata scaldata dal contenuto del  contenitore piccolo (Fig. C).</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368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03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heat experiment4">
            <a:extLst>
              <a:ext uri="{FF2B5EF4-FFF2-40B4-BE49-F238E27FC236}">
                <a16:creationId xmlns:a16="http://schemas.microsoft.com/office/drawing/2014/main" id="{3978DF70-1341-4D0E-A468-B13831367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227263"/>
            <a:ext cx="3338513" cy="3338513"/>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heat experiment3">
            <a:extLst>
              <a:ext uri="{FF2B5EF4-FFF2-40B4-BE49-F238E27FC236}">
                <a16:creationId xmlns:a16="http://schemas.microsoft.com/office/drawing/2014/main" id="{B41CEF48-59E1-C9FC-7E6E-9980F429D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27263"/>
            <a:ext cx="4476750" cy="3338513"/>
          </a:xfrm>
          <a:prstGeom prst="rect">
            <a:avLst/>
          </a:prstGeom>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BBBEA858-B85A-20DA-7C27-50B0F7F4AD4C}"/>
              </a:ext>
            </a:extLst>
          </p:cNvPr>
          <p:cNvSpPr>
            <a:spLocks noGrp="1"/>
          </p:cNvSpPr>
          <p:nvPr>
            <p:ph type="title"/>
          </p:nvPr>
        </p:nvSpPr>
        <p:spPr>
          <a:xfrm>
            <a:off x="628650" y="672747"/>
            <a:ext cx="7886700" cy="715556"/>
          </a:xfrm>
        </p:spPr>
        <p:txBody>
          <a:bodyPr>
            <a:normAutofit/>
          </a:bodyPr>
          <a:lstStyle/>
          <a:p>
            <a:r>
              <a:rPr lang="it-IT" sz="2800">
                <a:solidFill>
                  <a:schemeClr val="bg1"/>
                </a:solidFill>
              </a:rPr>
              <a:t>La convezione</a:t>
            </a:r>
          </a:p>
        </p:txBody>
      </p:sp>
    </p:spTree>
    <p:extLst>
      <p:ext uri="{BB962C8B-B14F-4D97-AF65-F5344CB8AC3E}">
        <p14:creationId xmlns:p14="http://schemas.microsoft.com/office/powerpoint/2010/main" val="238019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07 alle 11.17.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74342"/>
            <a:ext cx="3721100" cy="2819400"/>
          </a:xfrm>
          <a:prstGeom prst="rect">
            <a:avLst/>
          </a:prstGeom>
        </p:spPr>
      </p:pic>
      <p:pic>
        <p:nvPicPr>
          <p:cNvPr id="5" name="Immagine 4" descr="Schermata 2018-10-07 alle 11.18.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00" y="4051300"/>
            <a:ext cx="4152900" cy="2806700"/>
          </a:xfrm>
          <a:prstGeom prst="rect">
            <a:avLst/>
          </a:prstGeom>
        </p:spPr>
      </p:pic>
      <p:sp>
        <p:nvSpPr>
          <p:cNvPr id="6" name="CasellaDiTesto 5"/>
          <p:cNvSpPr txBox="1"/>
          <p:nvPr/>
        </p:nvSpPr>
        <p:spPr>
          <a:xfrm>
            <a:off x="4577879" y="1850229"/>
            <a:ext cx="4566121" cy="1323439"/>
          </a:xfrm>
          <a:prstGeom prst="rect">
            <a:avLst/>
          </a:prstGeom>
          <a:noFill/>
        </p:spPr>
        <p:txBody>
          <a:bodyPr wrap="square" rtlCol="0">
            <a:spAutoFit/>
          </a:bodyPr>
          <a:lstStyle/>
          <a:p>
            <a:r>
              <a:rPr lang="it-IT" sz="2000" dirty="0"/>
              <a:t>Invertendo la configurazione, acqua calda (colorata) sopra e acqua fredda sotto. L’acqua calda rimane in alto e quella fredda in basso, senza mescolarsi</a:t>
            </a:r>
          </a:p>
        </p:txBody>
      </p:sp>
      <p:sp>
        <p:nvSpPr>
          <p:cNvPr id="7" name="CasellaDiTesto 6"/>
          <p:cNvSpPr txBox="1"/>
          <p:nvPr/>
        </p:nvSpPr>
        <p:spPr>
          <a:xfrm>
            <a:off x="457200" y="4970531"/>
            <a:ext cx="4120679" cy="1323439"/>
          </a:xfrm>
          <a:prstGeom prst="rect">
            <a:avLst/>
          </a:prstGeom>
          <a:noFill/>
        </p:spPr>
        <p:txBody>
          <a:bodyPr wrap="square" rtlCol="0">
            <a:spAutoFit/>
          </a:bodyPr>
          <a:lstStyle/>
          <a:p>
            <a:r>
              <a:rPr lang="it-IT" sz="2000" dirty="0"/>
              <a:t>Succede lo stesso in </a:t>
            </a:r>
            <a:r>
              <a:rPr lang="it-IT" sz="2000" dirty="0">
                <a:solidFill>
                  <a:srgbClr val="FF0000"/>
                </a:solidFill>
              </a:rPr>
              <a:t>atmosfera</a:t>
            </a:r>
            <a:r>
              <a:rPr lang="it-IT" sz="2000" dirty="0"/>
              <a:t> nei giorni di </a:t>
            </a:r>
            <a:r>
              <a:rPr lang="it-IT" sz="2000" dirty="0">
                <a:solidFill>
                  <a:srgbClr val="FF0000"/>
                </a:solidFill>
              </a:rPr>
              <a:t>inversione termica</a:t>
            </a:r>
            <a:r>
              <a:rPr lang="it-IT" sz="2000" dirty="0"/>
              <a:t>, quando l’aria più calda negli strati alti provoca il ristagno dello smog.</a:t>
            </a:r>
          </a:p>
        </p:txBody>
      </p:sp>
      <p:sp>
        <p:nvSpPr>
          <p:cNvPr id="8" name="Titolo 1"/>
          <p:cNvSpPr>
            <a:spLocks noGrp="1"/>
          </p:cNvSpPr>
          <p:nvPr>
            <p:ph type="title"/>
          </p:nvPr>
        </p:nvSpPr>
        <p:spPr>
          <a:xfrm>
            <a:off x="457200" y="274638"/>
            <a:ext cx="8229600" cy="1143000"/>
          </a:xfrm>
        </p:spPr>
        <p:txBody>
          <a:bodyPr/>
          <a:lstStyle/>
          <a:p>
            <a:r>
              <a:rPr lang="it-IT"/>
              <a:t>La convezione</a:t>
            </a:r>
          </a:p>
        </p:txBody>
      </p:sp>
    </p:spTree>
    <p:extLst>
      <p:ext uri="{BB962C8B-B14F-4D97-AF65-F5344CB8AC3E}">
        <p14:creationId xmlns:p14="http://schemas.microsoft.com/office/powerpoint/2010/main" val="174031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64878"/>
            <a:ext cx="8229600" cy="1143000"/>
          </a:xfrm>
        </p:spPr>
        <p:txBody>
          <a:bodyPr/>
          <a:lstStyle/>
          <a:p>
            <a:r>
              <a:rPr lang="it-IT" dirty="0"/>
              <a:t>Irraggiamento</a:t>
            </a:r>
          </a:p>
        </p:txBody>
      </p:sp>
      <p:pic>
        <p:nvPicPr>
          <p:cNvPr id="4" name="Immagine 3"/>
          <p:cNvPicPr>
            <a:picLocks noChangeAspect="1"/>
          </p:cNvPicPr>
          <p:nvPr/>
        </p:nvPicPr>
        <p:blipFill>
          <a:blip r:embed="rId2"/>
          <a:stretch>
            <a:fillRect/>
          </a:stretch>
        </p:blipFill>
        <p:spPr>
          <a:xfrm>
            <a:off x="2194875" y="1026175"/>
            <a:ext cx="5032418" cy="3988657"/>
          </a:xfrm>
          <a:prstGeom prst="rect">
            <a:avLst/>
          </a:prstGeom>
        </p:spPr>
      </p:pic>
      <p:sp>
        <p:nvSpPr>
          <p:cNvPr id="5" name="Rettangolo 4"/>
          <p:cNvSpPr/>
          <p:nvPr/>
        </p:nvSpPr>
        <p:spPr>
          <a:xfrm>
            <a:off x="62709" y="5014832"/>
            <a:ext cx="9053853" cy="1938992"/>
          </a:xfrm>
          <a:prstGeom prst="rect">
            <a:avLst/>
          </a:prstGeom>
        </p:spPr>
        <p:txBody>
          <a:bodyPr wrap="square">
            <a:spAutoFit/>
          </a:bodyPr>
          <a:lstStyle/>
          <a:p>
            <a:r>
              <a:rPr lang="it-IT" sz="2000" dirty="0">
                <a:latin typeface="Times New Roman"/>
                <a:cs typeface="Times New Roman"/>
              </a:rPr>
              <a:t>Tutti  i  corpi  a  temperature  sopra  lo  zero  assoluto  emettono  in  </a:t>
            </a:r>
            <a:r>
              <a:rPr lang="it-IT" sz="2000" dirty="0" err="1">
                <a:latin typeface="Times New Roman"/>
                <a:cs typeface="Times New Roman"/>
              </a:rPr>
              <a:t>realt`a</a:t>
            </a:r>
            <a:r>
              <a:rPr lang="it-IT" sz="2000" dirty="0">
                <a:latin typeface="Times New Roman"/>
                <a:cs typeface="Times New Roman"/>
              </a:rPr>
              <a:t>  onde</a:t>
            </a:r>
          </a:p>
          <a:p>
            <a:r>
              <a:rPr lang="it-IT" sz="2000" dirty="0">
                <a:latin typeface="Times New Roman"/>
                <a:cs typeface="Times New Roman"/>
              </a:rPr>
              <a:t>elettromagnetiche.  A temperatura  ambiente (</a:t>
            </a:r>
            <a:r>
              <a:rPr lang="it-IT" sz="2000" i="1" dirty="0">
                <a:latin typeface="Times New Roman"/>
                <a:cs typeface="Times New Roman"/>
              </a:rPr>
              <a:t>T≈</a:t>
            </a:r>
            <a:r>
              <a:rPr lang="it-IT" sz="2000" dirty="0">
                <a:latin typeface="Times New Roman"/>
                <a:cs typeface="Times New Roman"/>
              </a:rPr>
              <a:t>300  K)  la </a:t>
            </a:r>
            <a:r>
              <a:rPr lang="it-IT" sz="2000" i="1" dirty="0">
                <a:latin typeface="Times New Roman"/>
                <a:cs typeface="Times New Roman"/>
              </a:rPr>
              <a:t>legge  di </a:t>
            </a:r>
            <a:r>
              <a:rPr lang="it-IT" sz="2000" i="1" dirty="0" err="1">
                <a:latin typeface="Times New Roman"/>
                <a:cs typeface="Times New Roman"/>
              </a:rPr>
              <a:t>Wien</a:t>
            </a:r>
            <a:endParaRPr lang="it-IT" sz="2000" i="1" dirty="0">
              <a:latin typeface="Times New Roman"/>
              <a:cs typeface="Times New Roman"/>
            </a:endParaRPr>
          </a:p>
          <a:p>
            <a:r>
              <a:rPr lang="it-IT" sz="2000" i="1" dirty="0" err="1"/>
              <a:t>Λ</a:t>
            </a:r>
            <a:r>
              <a:rPr lang="it-IT" sz="2000" baseline="-25000" dirty="0" err="1"/>
              <a:t>max</a:t>
            </a:r>
            <a:r>
              <a:rPr lang="it-IT" sz="2000" i="1" dirty="0">
                <a:latin typeface="Times New Roman"/>
                <a:cs typeface="Times New Roman"/>
              </a:rPr>
              <a:t>∼ </a:t>
            </a:r>
            <a:r>
              <a:rPr lang="it-IT" sz="2000" dirty="0">
                <a:latin typeface="Times New Roman"/>
                <a:cs typeface="Times New Roman"/>
              </a:rPr>
              <a:t>1</a:t>
            </a:r>
            <a:r>
              <a:rPr lang="it-IT" sz="2000" i="1" dirty="0">
                <a:latin typeface="Times New Roman"/>
                <a:cs typeface="Times New Roman"/>
              </a:rPr>
              <a:t>/T </a:t>
            </a:r>
            <a:r>
              <a:rPr lang="it-IT" sz="2000" dirty="0">
                <a:latin typeface="Times New Roman"/>
                <a:cs typeface="Times New Roman"/>
              </a:rPr>
              <a:t>implica  che  la  radiazione  emessa  sta  nella  regione dell’</a:t>
            </a:r>
            <a:r>
              <a:rPr lang="it-IT" sz="2000" dirty="0">
                <a:solidFill>
                  <a:srgbClr val="FF0000"/>
                </a:solidFill>
                <a:latin typeface="Times New Roman"/>
                <a:cs typeface="Times New Roman"/>
              </a:rPr>
              <a:t>infrarosso</a:t>
            </a:r>
            <a:r>
              <a:rPr lang="it-IT" sz="2000" dirty="0">
                <a:latin typeface="Times New Roman"/>
                <a:cs typeface="Times New Roman"/>
              </a:rPr>
              <a:t>.  La  luce  infrarossa,  è  quella  emessa  ad  esempio  da  un telecomando,   non  è  in  grado  di  eccitare  i  recettori  della  nostra  retina, ma  viene  rivelata  da  una  fotocamera  digitale</a:t>
            </a:r>
          </a:p>
        </p:txBody>
      </p:sp>
    </p:spTree>
    <p:extLst>
      <p:ext uri="{BB962C8B-B14F-4D97-AF65-F5344CB8AC3E}">
        <p14:creationId xmlns:p14="http://schemas.microsoft.com/office/powerpoint/2010/main" val="363271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La </a:t>
            </a:r>
            <a:r>
              <a:rPr lang="en-US" dirty="0" err="1"/>
              <a:t>radiazione</a:t>
            </a:r>
            <a:r>
              <a:rPr lang="en-US" dirty="0"/>
              <a:t> </a:t>
            </a:r>
            <a:r>
              <a:rPr lang="en-US" dirty="0" err="1"/>
              <a:t>termica</a:t>
            </a:r>
            <a:r>
              <a:rPr lang="en-US" dirty="0"/>
              <a:t> </a:t>
            </a:r>
            <a:r>
              <a:rPr lang="en-US" dirty="0" err="1"/>
              <a:t>dei</a:t>
            </a:r>
            <a:r>
              <a:rPr lang="en-US" dirty="0"/>
              <a:t> </a:t>
            </a:r>
            <a:r>
              <a:rPr lang="en-US" dirty="0" err="1"/>
              <a:t>corpi</a:t>
            </a:r>
            <a:endParaRPr lang="en-US" dirty="0"/>
          </a:p>
        </p:txBody>
      </p:sp>
      <p:pic>
        <p:nvPicPr>
          <p:cNvPr id="4" name="Immagine 3" descr="Schermata 2018-10-07 alle 11.45.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07" y="1417638"/>
            <a:ext cx="3340100" cy="2438400"/>
          </a:xfrm>
          <a:prstGeom prst="rect">
            <a:avLst/>
          </a:prstGeom>
        </p:spPr>
      </p:pic>
      <p:sp>
        <p:nvSpPr>
          <p:cNvPr id="5" name="CasellaDiTesto 4"/>
          <p:cNvSpPr txBox="1"/>
          <p:nvPr/>
        </p:nvSpPr>
        <p:spPr>
          <a:xfrm>
            <a:off x="3935095" y="1740469"/>
            <a:ext cx="5208906" cy="1015663"/>
          </a:xfrm>
          <a:prstGeom prst="rect">
            <a:avLst/>
          </a:prstGeom>
          <a:noFill/>
        </p:spPr>
        <p:txBody>
          <a:bodyPr wrap="square" rtlCol="0">
            <a:spAutoFit/>
          </a:bodyPr>
          <a:lstStyle/>
          <a:p>
            <a:r>
              <a:rPr lang="en-US" sz="2000" dirty="0"/>
              <a:t>Il </a:t>
            </a:r>
            <a:r>
              <a:rPr lang="en-US" sz="2000" dirty="0" err="1"/>
              <a:t>foglio</a:t>
            </a:r>
            <a:r>
              <a:rPr lang="en-US" sz="2000" dirty="0"/>
              <a:t> di </a:t>
            </a:r>
            <a:r>
              <a:rPr lang="en-US" sz="2000" dirty="0" err="1">
                <a:solidFill>
                  <a:srgbClr val="FF0000"/>
                </a:solidFill>
              </a:rPr>
              <a:t>alluminio</a:t>
            </a:r>
            <a:r>
              <a:rPr lang="en-US" sz="2000" dirty="0"/>
              <a:t>, come </a:t>
            </a:r>
            <a:r>
              <a:rPr lang="en-US" sz="2000" dirty="0" err="1"/>
              <a:t>tutti</a:t>
            </a:r>
            <a:r>
              <a:rPr lang="en-US" sz="2000" dirty="0"/>
              <a:t> I </a:t>
            </a:r>
            <a:r>
              <a:rPr lang="en-US" sz="2000" dirty="0" err="1"/>
              <a:t>metalli</a:t>
            </a:r>
            <a:r>
              <a:rPr lang="en-US" sz="2000" dirty="0"/>
              <a:t>, ha la </a:t>
            </a:r>
            <a:r>
              <a:rPr lang="en-US" sz="2000" dirty="0" err="1"/>
              <a:t>proprietà</a:t>
            </a:r>
            <a:r>
              <a:rPr lang="en-US" sz="2000" dirty="0"/>
              <a:t> di </a:t>
            </a:r>
            <a:r>
              <a:rPr lang="en-US" sz="2000" dirty="0" err="1"/>
              <a:t>riflette</a:t>
            </a:r>
            <a:r>
              <a:rPr lang="en-US" sz="2000" dirty="0"/>
              <a:t> </a:t>
            </a:r>
            <a:r>
              <a:rPr lang="en-US" sz="2000" dirty="0">
                <a:solidFill>
                  <a:srgbClr val="FF0000"/>
                </a:solidFill>
              </a:rPr>
              <a:t>le </a:t>
            </a:r>
            <a:r>
              <a:rPr lang="en-US" sz="2000" dirty="0" err="1">
                <a:solidFill>
                  <a:srgbClr val="FF0000"/>
                </a:solidFill>
              </a:rPr>
              <a:t>onde</a:t>
            </a:r>
            <a:r>
              <a:rPr lang="en-US" sz="2000" dirty="0">
                <a:solidFill>
                  <a:srgbClr val="FF0000"/>
                </a:solidFill>
              </a:rPr>
              <a:t> </a:t>
            </a:r>
            <a:r>
              <a:rPr lang="en-US" sz="2000" dirty="0" err="1">
                <a:solidFill>
                  <a:srgbClr val="FF0000"/>
                </a:solidFill>
              </a:rPr>
              <a:t>elettromagnetiche</a:t>
            </a:r>
            <a:r>
              <a:rPr lang="en-US" sz="2000" dirty="0"/>
              <a:t>, non solo </a:t>
            </a:r>
            <a:r>
              <a:rPr lang="en-US" sz="2000" dirty="0" err="1"/>
              <a:t>nel</a:t>
            </a:r>
            <a:r>
              <a:rPr lang="en-US" sz="2000" dirty="0"/>
              <a:t> </a:t>
            </a:r>
            <a:r>
              <a:rPr lang="en-US" sz="2000" dirty="0" err="1"/>
              <a:t>visibile</a:t>
            </a:r>
            <a:r>
              <a:rPr lang="en-US" sz="2000" dirty="0"/>
              <a:t>, ma </a:t>
            </a:r>
            <a:r>
              <a:rPr lang="en-US" sz="2000" dirty="0">
                <a:solidFill>
                  <a:srgbClr val="FF0000"/>
                </a:solidFill>
              </a:rPr>
              <a:t>in </a:t>
            </a:r>
            <a:r>
              <a:rPr lang="en-US" sz="2000" dirty="0" err="1">
                <a:solidFill>
                  <a:srgbClr val="FF0000"/>
                </a:solidFill>
              </a:rPr>
              <a:t>tutto</a:t>
            </a:r>
            <a:r>
              <a:rPr lang="en-US" sz="2000" dirty="0">
                <a:solidFill>
                  <a:srgbClr val="FF0000"/>
                </a:solidFill>
              </a:rPr>
              <a:t> lo </a:t>
            </a:r>
            <a:r>
              <a:rPr lang="en-US" sz="2000" dirty="0" err="1">
                <a:solidFill>
                  <a:srgbClr val="FF0000"/>
                </a:solidFill>
              </a:rPr>
              <a:t>spettro</a:t>
            </a:r>
            <a:r>
              <a:rPr lang="en-US" sz="2000" dirty="0"/>
              <a:t>.</a:t>
            </a:r>
          </a:p>
        </p:txBody>
      </p:sp>
      <p:pic>
        <p:nvPicPr>
          <p:cNvPr id="6" name="Immagine 5" descr="Schermata 2018-10-07 alle 11.46.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124" y="4151128"/>
            <a:ext cx="1892300" cy="2413000"/>
          </a:xfrm>
          <a:prstGeom prst="rect">
            <a:avLst/>
          </a:prstGeom>
        </p:spPr>
      </p:pic>
      <p:sp>
        <p:nvSpPr>
          <p:cNvPr id="7" name="CasellaDiTesto 6"/>
          <p:cNvSpPr txBox="1"/>
          <p:nvPr/>
        </p:nvSpPr>
        <p:spPr>
          <a:xfrm>
            <a:off x="457200" y="4453094"/>
            <a:ext cx="5704124" cy="1477328"/>
          </a:xfrm>
          <a:prstGeom prst="rect">
            <a:avLst/>
          </a:prstGeom>
          <a:noFill/>
        </p:spPr>
        <p:txBody>
          <a:bodyPr wrap="square" rtlCol="0">
            <a:spAutoFit/>
          </a:bodyPr>
          <a:lstStyle/>
          <a:p>
            <a:r>
              <a:rPr lang="it-IT" dirty="0"/>
              <a:t>Avvolgendo la bottiglia con la pellicola di alluminio </a:t>
            </a:r>
            <a:r>
              <a:rPr lang="it-IT" dirty="0">
                <a:solidFill>
                  <a:srgbClr val="FF0000"/>
                </a:solidFill>
              </a:rPr>
              <a:t>l’energia irradiata in radiazione infrarossa dall’acqua viene pertanto riflessa</a:t>
            </a:r>
            <a:r>
              <a:rPr lang="it-IT" dirty="0"/>
              <a:t>. Questo fa si che l’acqua di raffreddi più lentamente rispetto a una bottiglia su cui non è stato avvolta la pellicola.</a:t>
            </a:r>
          </a:p>
        </p:txBody>
      </p:sp>
    </p:spTree>
    <p:extLst>
      <p:ext uri="{BB962C8B-B14F-4D97-AF65-F5344CB8AC3E}">
        <p14:creationId xmlns:p14="http://schemas.microsoft.com/office/powerpoint/2010/main" val="225244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42690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L’effetto</a:t>
            </a:r>
            <a:r>
              <a:rPr lang="en-US" dirty="0"/>
              <a:t> </a:t>
            </a:r>
            <a:r>
              <a:rPr lang="en-US" dirty="0" err="1"/>
              <a:t>serra</a:t>
            </a:r>
            <a:endParaRPr lang="en-US" dirty="0"/>
          </a:p>
        </p:txBody>
      </p:sp>
      <p:sp>
        <p:nvSpPr>
          <p:cNvPr id="4" name="Rettangolo 3"/>
          <p:cNvSpPr/>
          <p:nvPr/>
        </p:nvSpPr>
        <p:spPr>
          <a:xfrm>
            <a:off x="1502116" y="4438752"/>
            <a:ext cx="6603238" cy="1938992"/>
          </a:xfrm>
          <a:prstGeom prst="rect">
            <a:avLst/>
          </a:prstGeom>
        </p:spPr>
        <p:txBody>
          <a:bodyPr wrap="square">
            <a:spAutoFit/>
          </a:bodyPr>
          <a:lstStyle/>
          <a:p>
            <a:r>
              <a:rPr lang="it-IT" sz="2000" dirty="0"/>
              <a:t>Il  ruolo  del  foglio  di  alluminio  che,  riflettendo  la  radiazione  infrarossa, mantiene  l’acqua  nella  bottiglia  calda  più  a   lungo  è  simile  a  quello dell’atmosfera che, assorbendo  la  radiazione  infrarossa  emessa  dalla superficie  terrestre,  mantiene  la  Terra a  una  temperatura  più  calda di quella  che  si  avrebbe  in  sua  assenza.  </a:t>
            </a:r>
          </a:p>
        </p:txBody>
      </p:sp>
      <p:pic>
        <p:nvPicPr>
          <p:cNvPr id="7" name="Immagine 6"/>
          <p:cNvPicPr>
            <a:picLocks noChangeAspect="1"/>
          </p:cNvPicPr>
          <p:nvPr/>
        </p:nvPicPr>
        <p:blipFill>
          <a:blip r:embed="rId2"/>
          <a:stretch>
            <a:fillRect/>
          </a:stretch>
        </p:blipFill>
        <p:spPr>
          <a:xfrm>
            <a:off x="2906901" y="1348395"/>
            <a:ext cx="3048000" cy="2667000"/>
          </a:xfrm>
          <a:prstGeom prst="rect">
            <a:avLst/>
          </a:prstGeom>
        </p:spPr>
      </p:pic>
    </p:spTree>
    <p:extLst>
      <p:ext uri="{BB962C8B-B14F-4D97-AF65-F5344CB8AC3E}">
        <p14:creationId xmlns:p14="http://schemas.microsoft.com/office/powerpoint/2010/main" val="3360482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07 alle 14.26.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2387600"/>
            <a:ext cx="7861300" cy="2082800"/>
          </a:xfrm>
          <a:prstGeom prst="rect">
            <a:avLst/>
          </a:prstGeom>
        </p:spPr>
      </p:pic>
      <p:sp>
        <p:nvSpPr>
          <p:cNvPr id="5" name="Titolo 1"/>
          <p:cNvSpPr>
            <a:spLocks noGrp="1"/>
          </p:cNvSpPr>
          <p:nvPr>
            <p:ph type="title"/>
          </p:nvPr>
        </p:nvSpPr>
        <p:spPr>
          <a:xfrm>
            <a:off x="457200" y="274638"/>
            <a:ext cx="8229600" cy="1143000"/>
          </a:xfrm>
        </p:spPr>
        <p:txBody>
          <a:bodyPr/>
          <a:lstStyle/>
          <a:p>
            <a:r>
              <a:rPr lang="en-US" dirty="0" err="1"/>
              <a:t>L’effetto</a:t>
            </a:r>
            <a:r>
              <a:rPr lang="en-US" dirty="0"/>
              <a:t> </a:t>
            </a:r>
            <a:r>
              <a:rPr lang="en-US" dirty="0" err="1"/>
              <a:t>serra</a:t>
            </a:r>
            <a:endParaRPr lang="en-US" dirty="0"/>
          </a:p>
        </p:txBody>
      </p:sp>
      <p:sp>
        <p:nvSpPr>
          <p:cNvPr id="6" name="Rettangolo 5"/>
          <p:cNvSpPr/>
          <p:nvPr/>
        </p:nvSpPr>
        <p:spPr>
          <a:xfrm>
            <a:off x="344909" y="5018898"/>
            <a:ext cx="8481617" cy="1200329"/>
          </a:xfrm>
          <a:prstGeom prst="rect">
            <a:avLst/>
          </a:prstGeom>
        </p:spPr>
        <p:txBody>
          <a:bodyPr wrap="square">
            <a:spAutoFit/>
          </a:bodyPr>
          <a:lstStyle/>
          <a:p>
            <a:pPr algn="just"/>
            <a:r>
              <a:rPr lang="it-IT" dirty="0"/>
              <a:t>La  radiazione  termica  infrarossa  emessa  dalla  Terra  ha  la  frequenza  giusta </a:t>
            </a:r>
            <a:r>
              <a:rPr lang="it-IT" dirty="0">
                <a:solidFill>
                  <a:srgbClr val="FF0000"/>
                </a:solidFill>
              </a:rPr>
              <a:t>per eccitare  le vibrazioni  di </a:t>
            </a:r>
            <a:r>
              <a:rPr lang="it-IT" i="1" dirty="0">
                <a:solidFill>
                  <a:srgbClr val="FF0000"/>
                </a:solidFill>
              </a:rPr>
              <a:t>molecole  triatomiche </a:t>
            </a:r>
            <a:r>
              <a:rPr lang="it-IT" dirty="0">
                <a:solidFill>
                  <a:srgbClr val="FF0000"/>
                </a:solidFill>
              </a:rPr>
              <a:t>presenti  nell’atmosfera</a:t>
            </a:r>
            <a:r>
              <a:rPr lang="it-IT" dirty="0"/>
              <a:t> (CO</a:t>
            </a:r>
            <a:r>
              <a:rPr lang="it-IT" baseline="-25000" dirty="0"/>
              <a:t>2</a:t>
            </a:r>
            <a:r>
              <a:rPr lang="it-IT" dirty="0"/>
              <a:t>,  H</a:t>
            </a:r>
            <a:r>
              <a:rPr lang="it-IT" baseline="-25000" dirty="0"/>
              <a:t>2</a:t>
            </a:r>
            <a:r>
              <a:rPr lang="it-IT" dirty="0"/>
              <a:t>0,  O</a:t>
            </a:r>
            <a:r>
              <a:rPr lang="it-IT" baseline="-25000" dirty="0"/>
              <a:t>3</a:t>
            </a:r>
            <a:r>
              <a:rPr lang="it-IT" dirty="0"/>
              <a:t>) che  la  assorbono  impendendo  che  si  disperda  direttamente  nello  spazio. La  radiazione  assorbita  è  poi  riemessa  in  tutte  le  direzioni</a:t>
            </a:r>
          </a:p>
        </p:txBody>
      </p:sp>
    </p:spTree>
    <p:extLst>
      <p:ext uri="{BB962C8B-B14F-4D97-AF65-F5344CB8AC3E}">
        <p14:creationId xmlns:p14="http://schemas.microsoft.com/office/powerpoint/2010/main" val="1096456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5E2684C9-C31B-6F46-8BC4-8AF06F6492C3}"/>
              </a:ext>
            </a:extLst>
          </p:cNvPr>
          <p:cNvSpPr>
            <a:spLocks noGrp="1"/>
          </p:cNvSpPr>
          <p:nvPr>
            <p:ph type="title"/>
          </p:nvPr>
        </p:nvSpPr>
        <p:spPr>
          <a:xfrm>
            <a:off x="457200" y="274638"/>
            <a:ext cx="8229600" cy="1143000"/>
          </a:xfrm>
        </p:spPr>
        <p:txBody>
          <a:bodyPr/>
          <a:lstStyle/>
          <a:p>
            <a:r>
              <a:rPr lang="it-IT" dirty="0"/>
              <a:t>Scioglimento dei ghiacciai</a:t>
            </a:r>
          </a:p>
        </p:txBody>
      </p:sp>
      <p:sp>
        <p:nvSpPr>
          <p:cNvPr id="6" name="CasellaDiTesto 5">
            <a:extLst>
              <a:ext uri="{FF2B5EF4-FFF2-40B4-BE49-F238E27FC236}">
                <a16:creationId xmlns:a16="http://schemas.microsoft.com/office/drawing/2014/main" id="{0D8F7DAB-2A76-8347-A92F-FDD36855F122}"/>
              </a:ext>
            </a:extLst>
          </p:cNvPr>
          <p:cNvSpPr txBox="1"/>
          <p:nvPr/>
        </p:nvSpPr>
        <p:spPr>
          <a:xfrm>
            <a:off x="268638" y="1703084"/>
            <a:ext cx="7971472" cy="707886"/>
          </a:xfrm>
          <a:prstGeom prst="rect">
            <a:avLst/>
          </a:prstGeom>
          <a:noFill/>
        </p:spPr>
        <p:txBody>
          <a:bodyPr wrap="square" rtlCol="0">
            <a:spAutoFit/>
          </a:bodyPr>
          <a:lstStyle/>
          <a:p>
            <a:r>
              <a:rPr lang="it-IT" sz="2000" dirty="0"/>
              <a:t>Perché è più pericoloso lo scioglimento del ghiaccio del polo sud rispetto a quello del polo nord?</a:t>
            </a:r>
          </a:p>
        </p:txBody>
      </p:sp>
      <p:pic>
        <p:nvPicPr>
          <p:cNvPr id="7" name="Immagine 6">
            <a:extLst>
              <a:ext uri="{FF2B5EF4-FFF2-40B4-BE49-F238E27FC236}">
                <a16:creationId xmlns:a16="http://schemas.microsoft.com/office/drawing/2014/main" id="{C30A509C-F58B-3047-952A-84530EBC47A0}"/>
              </a:ext>
            </a:extLst>
          </p:cNvPr>
          <p:cNvPicPr>
            <a:picLocks noChangeAspect="1"/>
          </p:cNvPicPr>
          <p:nvPr/>
        </p:nvPicPr>
        <p:blipFill>
          <a:blip r:embed="rId2"/>
          <a:stretch>
            <a:fillRect/>
          </a:stretch>
        </p:blipFill>
        <p:spPr>
          <a:xfrm>
            <a:off x="457200" y="2550510"/>
            <a:ext cx="2794000" cy="3606800"/>
          </a:xfrm>
          <a:prstGeom prst="rect">
            <a:avLst/>
          </a:prstGeom>
        </p:spPr>
      </p:pic>
      <p:pic>
        <p:nvPicPr>
          <p:cNvPr id="8" name="Immagine 7">
            <a:extLst>
              <a:ext uri="{FF2B5EF4-FFF2-40B4-BE49-F238E27FC236}">
                <a16:creationId xmlns:a16="http://schemas.microsoft.com/office/drawing/2014/main" id="{A48B4445-BEBD-A94A-A5B1-4876992FEAB3}"/>
              </a:ext>
            </a:extLst>
          </p:cNvPr>
          <p:cNvPicPr>
            <a:picLocks noChangeAspect="1"/>
          </p:cNvPicPr>
          <p:nvPr/>
        </p:nvPicPr>
        <p:blipFill>
          <a:blip r:embed="rId3"/>
          <a:stretch>
            <a:fillRect/>
          </a:stretch>
        </p:blipFill>
        <p:spPr>
          <a:xfrm>
            <a:off x="3845911" y="2463800"/>
            <a:ext cx="3302000" cy="1930400"/>
          </a:xfrm>
          <a:prstGeom prst="rect">
            <a:avLst/>
          </a:prstGeom>
        </p:spPr>
      </p:pic>
      <p:pic>
        <p:nvPicPr>
          <p:cNvPr id="10" name="Immagine 9">
            <a:extLst>
              <a:ext uri="{FF2B5EF4-FFF2-40B4-BE49-F238E27FC236}">
                <a16:creationId xmlns:a16="http://schemas.microsoft.com/office/drawing/2014/main" id="{C57A380E-B748-2A4C-A7D0-24A7402E9AB6}"/>
              </a:ext>
            </a:extLst>
          </p:cNvPr>
          <p:cNvPicPr>
            <a:picLocks noChangeAspect="1"/>
          </p:cNvPicPr>
          <p:nvPr/>
        </p:nvPicPr>
        <p:blipFill>
          <a:blip r:embed="rId4"/>
          <a:stretch>
            <a:fillRect/>
          </a:stretch>
        </p:blipFill>
        <p:spPr>
          <a:xfrm>
            <a:off x="3474198" y="4405038"/>
            <a:ext cx="5484908" cy="2178324"/>
          </a:xfrm>
          <a:prstGeom prst="rect">
            <a:avLst/>
          </a:prstGeom>
        </p:spPr>
      </p:pic>
    </p:spTree>
    <p:extLst>
      <p:ext uri="{BB962C8B-B14F-4D97-AF65-F5344CB8AC3E}">
        <p14:creationId xmlns:p14="http://schemas.microsoft.com/office/powerpoint/2010/main" val="3421687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5E2684C9-C31B-6F46-8BC4-8AF06F6492C3}"/>
              </a:ext>
            </a:extLst>
          </p:cNvPr>
          <p:cNvSpPr>
            <a:spLocks noGrp="1"/>
          </p:cNvSpPr>
          <p:nvPr>
            <p:ph type="title"/>
          </p:nvPr>
        </p:nvSpPr>
        <p:spPr>
          <a:xfrm>
            <a:off x="457200" y="274638"/>
            <a:ext cx="8229600" cy="1143000"/>
          </a:xfrm>
        </p:spPr>
        <p:txBody>
          <a:bodyPr/>
          <a:lstStyle/>
          <a:p>
            <a:r>
              <a:rPr lang="it-IT" dirty="0"/>
              <a:t>Scioglimento dei ghiacciai</a:t>
            </a:r>
          </a:p>
        </p:txBody>
      </p:sp>
      <p:sp>
        <p:nvSpPr>
          <p:cNvPr id="6" name="CasellaDiTesto 5">
            <a:extLst>
              <a:ext uri="{FF2B5EF4-FFF2-40B4-BE49-F238E27FC236}">
                <a16:creationId xmlns:a16="http://schemas.microsoft.com/office/drawing/2014/main" id="{0D8F7DAB-2A76-8347-A92F-FDD36855F122}"/>
              </a:ext>
            </a:extLst>
          </p:cNvPr>
          <p:cNvSpPr txBox="1"/>
          <p:nvPr/>
        </p:nvSpPr>
        <p:spPr>
          <a:xfrm>
            <a:off x="268638" y="1703084"/>
            <a:ext cx="7971472" cy="707886"/>
          </a:xfrm>
          <a:prstGeom prst="rect">
            <a:avLst/>
          </a:prstGeom>
          <a:noFill/>
        </p:spPr>
        <p:txBody>
          <a:bodyPr wrap="square" rtlCol="0">
            <a:spAutoFit/>
          </a:bodyPr>
          <a:lstStyle/>
          <a:p>
            <a:r>
              <a:rPr lang="it-IT" sz="2000" dirty="0"/>
              <a:t>Perché è più pericoloso lo scioglimento dei ghiaccio del polo sud rispetto a quello del polo nord?</a:t>
            </a:r>
          </a:p>
        </p:txBody>
      </p:sp>
      <p:pic>
        <p:nvPicPr>
          <p:cNvPr id="8" name="Immagine 7">
            <a:extLst>
              <a:ext uri="{FF2B5EF4-FFF2-40B4-BE49-F238E27FC236}">
                <a16:creationId xmlns:a16="http://schemas.microsoft.com/office/drawing/2014/main" id="{A48B4445-BEBD-A94A-A5B1-4876992FEAB3}"/>
              </a:ext>
            </a:extLst>
          </p:cNvPr>
          <p:cNvPicPr>
            <a:picLocks noChangeAspect="1"/>
          </p:cNvPicPr>
          <p:nvPr/>
        </p:nvPicPr>
        <p:blipFill>
          <a:blip r:embed="rId2"/>
          <a:stretch>
            <a:fillRect/>
          </a:stretch>
        </p:blipFill>
        <p:spPr>
          <a:xfrm>
            <a:off x="3845911" y="2463800"/>
            <a:ext cx="3302000" cy="1930400"/>
          </a:xfrm>
          <a:prstGeom prst="rect">
            <a:avLst/>
          </a:prstGeom>
        </p:spPr>
      </p:pic>
      <p:pic>
        <p:nvPicPr>
          <p:cNvPr id="2" name="Immagine 1">
            <a:extLst>
              <a:ext uri="{FF2B5EF4-FFF2-40B4-BE49-F238E27FC236}">
                <a16:creationId xmlns:a16="http://schemas.microsoft.com/office/drawing/2014/main" id="{70CE50BD-6D17-1646-84A0-081A1CEFB111}"/>
              </a:ext>
            </a:extLst>
          </p:cNvPr>
          <p:cNvPicPr>
            <a:picLocks noChangeAspect="1"/>
          </p:cNvPicPr>
          <p:nvPr/>
        </p:nvPicPr>
        <p:blipFill>
          <a:blip r:embed="rId3"/>
          <a:stretch>
            <a:fillRect/>
          </a:stretch>
        </p:blipFill>
        <p:spPr>
          <a:xfrm>
            <a:off x="268638" y="2463800"/>
            <a:ext cx="3302000" cy="2738244"/>
          </a:xfrm>
          <a:prstGeom prst="rect">
            <a:avLst/>
          </a:prstGeom>
        </p:spPr>
      </p:pic>
      <p:pic>
        <p:nvPicPr>
          <p:cNvPr id="3" name="Immagine 2">
            <a:extLst>
              <a:ext uri="{FF2B5EF4-FFF2-40B4-BE49-F238E27FC236}">
                <a16:creationId xmlns:a16="http://schemas.microsoft.com/office/drawing/2014/main" id="{A3AA8A06-6B8E-A04A-B683-0AB10FF9DD74}"/>
              </a:ext>
            </a:extLst>
          </p:cNvPr>
          <p:cNvPicPr>
            <a:picLocks noChangeAspect="1"/>
          </p:cNvPicPr>
          <p:nvPr/>
        </p:nvPicPr>
        <p:blipFill>
          <a:blip r:embed="rId4"/>
          <a:stretch>
            <a:fillRect/>
          </a:stretch>
        </p:blipFill>
        <p:spPr>
          <a:xfrm>
            <a:off x="3516267" y="4647105"/>
            <a:ext cx="5627733" cy="2210895"/>
          </a:xfrm>
          <a:prstGeom prst="rect">
            <a:avLst/>
          </a:prstGeom>
        </p:spPr>
      </p:pic>
    </p:spTree>
    <p:extLst>
      <p:ext uri="{BB962C8B-B14F-4D97-AF65-F5344CB8AC3E}">
        <p14:creationId xmlns:p14="http://schemas.microsoft.com/office/powerpoint/2010/main" val="455648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06 alle 17.26.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16" y="1089226"/>
            <a:ext cx="3505200" cy="2882900"/>
          </a:xfrm>
          <a:prstGeom prst="rect">
            <a:avLst/>
          </a:prstGeom>
        </p:spPr>
      </p:pic>
      <p:sp>
        <p:nvSpPr>
          <p:cNvPr id="5" name="CasellaDiTesto 4"/>
          <p:cNvSpPr txBox="1"/>
          <p:nvPr/>
        </p:nvSpPr>
        <p:spPr>
          <a:xfrm>
            <a:off x="3976637" y="1171102"/>
            <a:ext cx="4808255" cy="1323439"/>
          </a:xfrm>
          <a:prstGeom prst="rect">
            <a:avLst/>
          </a:prstGeom>
          <a:noFill/>
        </p:spPr>
        <p:txBody>
          <a:bodyPr wrap="square" rtlCol="0">
            <a:spAutoFit/>
          </a:bodyPr>
          <a:lstStyle/>
          <a:p>
            <a:r>
              <a:rPr lang="it-IT" sz="2000" dirty="0"/>
              <a:t>Il calore è una forma di energia che ha tendenza a trasferirsi  dai corpi a temperatura maggiore a un corpo a temperatura minore</a:t>
            </a:r>
          </a:p>
        </p:txBody>
      </p:sp>
      <p:pic>
        <p:nvPicPr>
          <p:cNvPr id="6" name="Immagine 5" descr="Schermata 2018-10-06 alle 17.3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148" y="2386330"/>
            <a:ext cx="2616200" cy="4279900"/>
          </a:xfrm>
          <a:prstGeom prst="rect">
            <a:avLst/>
          </a:prstGeom>
        </p:spPr>
      </p:pic>
      <p:sp>
        <p:nvSpPr>
          <p:cNvPr id="7" name="CasellaDiTesto 6"/>
          <p:cNvSpPr txBox="1"/>
          <p:nvPr/>
        </p:nvSpPr>
        <p:spPr>
          <a:xfrm>
            <a:off x="287286" y="4338928"/>
            <a:ext cx="5791074" cy="646331"/>
          </a:xfrm>
          <a:prstGeom prst="rect">
            <a:avLst/>
          </a:prstGeom>
          <a:noFill/>
        </p:spPr>
        <p:txBody>
          <a:bodyPr wrap="square" rtlCol="0">
            <a:spAutoFit/>
          </a:bodyPr>
          <a:lstStyle/>
          <a:p>
            <a:r>
              <a:rPr lang="it-IT" dirty="0"/>
              <a:t>La temperatura di un corpo misura il grado di agitazione delle particelle che lo compongono</a:t>
            </a:r>
          </a:p>
        </p:txBody>
      </p:sp>
    </p:spTree>
    <p:extLst>
      <p:ext uri="{BB962C8B-B14F-4D97-AF65-F5344CB8AC3E}">
        <p14:creationId xmlns:p14="http://schemas.microsoft.com/office/powerpoint/2010/main" val="4242064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5E2684C9-C31B-6F46-8BC4-8AF06F6492C3}"/>
              </a:ext>
            </a:extLst>
          </p:cNvPr>
          <p:cNvSpPr>
            <a:spLocks noGrp="1"/>
          </p:cNvSpPr>
          <p:nvPr>
            <p:ph type="title"/>
          </p:nvPr>
        </p:nvSpPr>
        <p:spPr>
          <a:xfrm>
            <a:off x="457200" y="274638"/>
            <a:ext cx="8229600" cy="1143000"/>
          </a:xfrm>
        </p:spPr>
        <p:txBody>
          <a:bodyPr/>
          <a:lstStyle/>
          <a:p>
            <a:r>
              <a:rPr lang="it-IT" dirty="0"/>
              <a:t>Comportamento del ghiaccio</a:t>
            </a:r>
          </a:p>
        </p:txBody>
      </p:sp>
      <p:pic>
        <p:nvPicPr>
          <p:cNvPr id="4" name="Immagine 3">
            <a:extLst>
              <a:ext uri="{FF2B5EF4-FFF2-40B4-BE49-F238E27FC236}">
                <a16:creationId xmlns:a16="http://schemas.microsoft.com/office/drawing/2014/main" id="{4C525A6A-5F04-C640-9C2E-11F216A055A5}"/>
              </a:ext>
            </a:extLst>
          </p:cNvPr>
          <p:cNvPicPr>
            <a:picLocks noChangeAspect="1"/>
          </p:cNvPicPr>
          <p:nvPr/>
        </p:nvPicPr>
        <p:blipFill>
          <a:blip r:embed="rId2"/>
          <a:stretch>
            <a:fillRect/>
          </a:stretch>
        </p:blipFill>
        <p:spPr>
          <a:xfrm>
            <a:off x="10510" y="1232216"/>
            <a:ext cx="9144000" cy="2312520"/>
          </a:xfrm>
          <a:prstGeom prst="rect">
            <a:avLst/>
          </a:prstGeom>
        </p:spPr>
      </p:pic>
      <p:sp>
        <p:nvSpPr>
          <p:cNvPr id="7" name="Rettangolo 6">
            <a:extLst>
              <a:ext uri="{FF2B5EF4-FFF2-40B4-BE49-F238E27FC236}">
                <a16:creationId xmlns:a16="http://schemas.microsoft.com/office/drawing/2014/main" id="{E1387D7D-024A-8A44-BEDD-312BF994BBE3}"/>
              </a:ext>
            </a:extLst>
          </p:cNvPr>
          <p:cNvSpPr/>
          <p:nvPr/>
        </p:nvSpPr>
        <p:spPr>
          <a:xfrm>
            <a:off x="0" y="3544736"/>
            <a:ext cx="6367298" cy="1754326"/>
          </a:xfrm>
          <a:prstGeom prst="rect">
            <a:avLst/>
          </a:prstGeom>
        </p:spPr>
        <p:txBody>
          <a:bodyPr wrap="square">
            <a:spAutoFit/>
          </a:bodyPr>
          <a:lstStyle/>
          <a:p>
            <a:r>
              <a:rPr lang="it-IT" dirty="0"/>
              <a:t>Cosa `e successo? </a:t>
            </a:r>
            <a:r>
              <a:rPr lang="it-IT" dirty="0">
                <a:solidFill>
                  <a:srgbClr val="FF0000"/>
                </a:solidFill>
              </a:rPr>
              <a:t>La pressione molto forte che abbiamo esercitato con il filo ha fatto sciogliere il ghiaccio senza aumentare la temperatura</a:t>
            </a:r>
            <a:r>
              <a:rPr lang="it-IT" dirty="0"/>
              <a:t>. Poiché la temperatura del cubetto è rimasta sotto 0</a:t>
            </a:r>
            <a:r>
              <a:rPr lang="it-IT" baseline="30000" dirty="0"/>
              <a:t>o</a:t>
            </a:r>
            <a:r>
              <a:rPr lang="it-IT" dirty="0"/>
              <a:t> C, appena il filo è penetrato nel ghiaccio l’acqua è tornata allo stato solido, imprigionandolo. </a:t>
            </a:r>
            <a:r>
              <a:rPr lang="it-IT" dirty="0">
                <a:solidFill>
                  <a:srgbClr val="00B050"/>
                </a:solidFill>
              </a:rPr>
              <a:t>Questo è alla base del pattinaggio su ghiaccio e del moto dei ghiacciai.</a:t>
            </a:r>
          </a:p>
        </p:txBody>
      </p:sp>
      <p:pic>
        <p:nvPicPr>
          <p:cNvPr id="9" name="Immagine 8">
            <a:extLst>
              <a:ext uri="{FF2B5EF4-FFF2-40B4-BE49-F238E27FC236}">
                <a16:creationId xmlns:a16="http://schemas.microsoft.com/office/drawing/2014/main" id="{31FE07F5-FF31-3547-A657-C6CE94E46104}"/>
              </a:ext>
            </a:extLst>
          </p:cNvPr>
          <p:cNvPicPr>
            <a:picLocks noChangeAspect="1"/>
          </p:cNvPicPr>
          <p:nvPr/>
        </p:nvPicPr>
        <p:blipFill>
          <a:blip r:embed="rId3"/>
          <a:stretch>
            <a:fillRect/>
          </a:stretch>
        </p:blipFill>
        <p:spPr>
          <a:xfrm>
            <a:off x="6746240" y="3554964"/>
            <a:ext cx="2308422" cy="2130851"/>
          </a:xfrm>
          <a:prstGeom prst="rect">
            <a:avLst/>
          </a:prstGeom>
        </p:spPr>
      </p:pic>
      <p:pic>
        <p:nvPicPr>
          <p:cNvPr id="11" name="Immagine 10">
            <a:extLst>
              <a:ext uri="{FF2B5EF4-FFF2-40B4-BE49-F238E27FC236}">
                <a16:creationId xmlns:a16="http://schemas.microsoft.com/office/drawing/2014/main" id="{68A99B6D-A398-E64B-8143-BA141F22C731}"/>
              </a:ext>
            </a:extLst>
          </p:cNvPr>
          <p:cNvPicPr>
            <a:picLocks noChangeAspect="1"/>
          </p:cNvPicPr>
          <p:nvPr/>
        </p:nvPicPr>
        <p:blipFill>
          <a:blip r:embed="rId4"/>
          <a:stretch>
            <a:fillRect/>
          </a:stretch>
        </p:blipFill>
        <p:spPr>
          <a:xfrm>
            <a:off x="3580085" y="5047933"/>
            <a:ext cx="2660405" cy="1754325"/>
          </a:xfrm>
          <a:prstGeom prst="rect">
            <a:avLst/>
          </a:prstGeom>
        </p:spPr>
      </p:pic>
    </p:spTree>
    <p:extLst>
      <p:ext uri="{BB962C8B-B14F-4D97-AF65-F5344CB8AC3E}">
        <p14:creationId xmlns:p14="http://schemas.microsoft.com/office/powerpoint/2010/main" val="504545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6507A3-C618-FEFA-0F0E-1BB656A9055B}"/>
              </a:ext>
            </a:extLst>
          </p:cNvPr>
          <p:cNvSpPr>
            <a:spLocks noGrp="1"/>
          </p:cNvSpPr>
          <p:nvPr>
            <p:ph type="title"/>
          </p:nvPr>
        </p:nvSpPr>
        <p:spPr/>
        <p:txBody>
          <a:bodyPr/>
          <a:lstStyle/>
          <a:p>
            <a:r>
              <a:rPr lang="it-IT" dirty="0"/>
              <a:t>Il calore specifico</a:t>
            </a:r>
          </a:p>
        </p:txBody>
      </p:sp>
      <p:sp>
        <p:nvSpPr>
          <p:cNvPr id="5" name="CasellaDiTesto 4">
            <a:extLst>
              <a:ext uri="{FF2B5EF4-FFF2-40B4-BE49-F238E27FC236}">
                <a16:creationId xmlns:a16="http://schemas.microsoft.com/office/drawing/2014/main" id="{B351780A-0422-E2C6-CBE4-10953C5D3E80}"/>
              </a:ext>
            </a:extLst>
          </p:cNvPr>
          <p:cNvSpPr txBox="1"/>
          <p:nvPr/>
        </p:nvSpPr>
        <p:spPr>
          <a:xfrm>
            <a:off x="2285999" y="1531740"/>
            <a:ext cx="4675239" cy="1631216"/>
          </a:xfrm>
          <a:prstGeom prst="rect">
            <a:avLst/>
          </a:prstGeom>
          <a:solidFill>
            <a:schemeClr val="bg2"/>
          </a:solidFill>
        </p:spPr>
        <p:txBody>
          <a:bodyPr wrap="square">
            <a:spAutoFit/>
          </a:bodyPr>
          <a:lstStyle/>
          <a:p>
            <a:pPr algn="l"/>
            <a:r>
              <a:rPr lang="it-IT" sz="2000" b="0" i="0">
                <a:solidFill>
                  <a:srgbClr val="4D5156"/>
                </a:solidFill>
                <a:effectLst/>
                <a:latin typeface="Arial" panose="020B0604020202020204" pitchFamily="34" charset="0"/>
                <a:cs typeface="Arial" panose="020B0604020202020204" pitchFamily="34" charset="0"/>
              </a:rPr>
              <a:t>Il calore specifico di una sostanza è la </a:t>
            </a:r>
            <a:r>
              <a:rPr lang="it-IT" sz="2000" b="0" i="0">
                <a:solidFill>
                  <a:srgbClr val="040C28"/>
                </a:solidFill>
                <a:effectLst/>
                <a:latin typeface="Arial" panose="020B0604020202020204" pitchFamily="34" charset="0"/>
                <a:cs typeface="Arial" panose="020B0604020202020204" pitchFamily="34" charset="0"/>
              </a:rPr>
              <a:t>quantità di calore richiesta per aumentare o abbassare la temperatura dell'unità di massa di 1 grado centigrado</a:t>
            </a:r>
            <a:r>
              <a:rPr lang="it-IT" sz="2000" b="0" i="0">
                <a:solidFill>
                  <a:srgbClr val="4D5156"/>
                </a:solidFill>
                <a:effectLst/>
                <a:latin typeface="Arial" panose="020B0604020202020204" pitchFamily="34" charset="0"/>
                <a:cs typeface="Arial" panose="020B0604020202020204" pitchFamily="34" charset="0"/>
              </a:rPr>
              <a:t>. </a:t>
            </a:r>
            <a:endParaRPr lang="it-IT" sz="2000" b="0" i="0" dirty="0">
              <a:solidFill>
                <a:srgbClr val="202124"/>
              </a:solidFill>
              <a:effectLst/>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6E06F088-16D6-04D0-7765-55F799A2D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761" y="3334384"/>
            <a:ext cx="4331970" cy="32489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alloncino su piccola fiamma che scoppia senza far vedere la nuovoletta. Immagine 4 di 4">
            <a:extLst>
              <a:ext uri="{FF2B5EF4-FFF2-40B4-BE49-F238E27FC236}">
                <a16:creationId xmlns:a16="http://schemas.microsoft.com/office/drawing/2014/main" id="{81F75BAC-8579-9618-7A5D-B89B6B47D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00" y="3277058"/>
            <a:ext cx="3968699" cy="324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152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0795DA9-CAFA-037E-5661-E9719F8334FA}"/>
              </a:ext>
            </a:extLst>
          </p:cNvPr>
          <p:cNvSpPr txBox="1"/>
          <p:nvPr/>
        </p:nvSpPr>
        <p:spPr>
          <a:xfrm>
            <a:off x="231058" y="1407904"/>
            <a:ext cx="4572000" cy="2862322"/>
          </a:xfrm>
          <a:prstGeom prst="rect">
            <a:avLst/>
          </a:prstGeom>
          <a:solidFill>
            <a:schemeClr val="bg2"/>
          </a:solidFill>
          <a:ln>
            <a:solidFill>
              <a:schemeClr val="bg2"/>
            </a:solidFill>
          </a:ln>
        </p:spPr>
        <p:txBody>
          <a:bodyPr wrap="square">
            <a:spAutoFit/>
          </a:bodyPr>
          <a:lstStyle/>
          <a:p>
            <a:r>
              <a:rPr lang="it-IT" b="0" i="0" dirty="0">
                <a:solidFill>
                  <a:srgbClr val="000000"/>
                </a:solidFill>
                <a:effectLst/>
                <a:latin typeface="Merriweather" panose="020F0502020204030204" pitchFamily="34" charset="0"/>
              </a:rPr>
              <a:t>L'acqua è una  sostanza che conduce molto bene il calore. Il sottile palloncino permette al calore di passare molto rapidamente e di riscaldare quindi l'acqua. L'acqua che si trova più vicino alla fiamma si riscalderà più velocemente e , comincerà a salire verso l'alto, mentre quella più fredda prenderà il suo posto:</a:t>
            </a:r>
            <a:endParaRPr lang="it-IT" dirty="0"/>
          </a:p>
        </p:txBody>
      </p:sp>
      <p:sp>
        <p:nvSpPr>
          <p:cNvPr id="6" name="Titolo 1">
            <a:extLst>
              <a:ext uri="{FF2B5EF4-FFF2-40B4-BE49-F238E27FC236}">
                <a16:creationId xmlns:a16="http://schemas.microsoft.com/office/drawing/2014/main" id="{9F294EE1-B70C-2C3D-CC56-5D11396259BD}"/>
              </a:ext>
            </a:extLst>
          </p:cNvPr>
          <p:cNvSpPr>
            <a:spLocks noGrp="1"/>
          </p:cNvSpPr>
          <p:nvPr>
            <p:ph type="title"/>
          </p:nvPr>
        </p:nvSpPr>
        <p:spPr>
          <a:xfrm>
            <a:off x="457200" y="274638"/>
            <a:ext cx="8229600" cy="1143000"/>
          </a:xfrm>
        </p:spPr>
        <p:txBody>
          <a:bodyPr/>
          <a:lstStyle/>
          <a:p>
            <a:r>
              <a:rPr lang="it-IT" dirty="0"/>
              <a:t>Il calore specifico</a:t>
            </a:r>
          </a:p>
        </p:txBody>
      </p:sp>
      <p:pic>
        <p:nvPicPr>
          <p:cNvPr id="7170" name="Picture 2">
            <a:extLst>
              <a:ext uri="{FF2B5EF4-FFF2-40B4-BE49-F238E27FC236}">
                <a16:creationId xmlns:a16="http://schemas.microsoft.com/office/drawing/2014/main" id="{5893F177-3F39-61D4-8F6D-6B35CBC2D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058" y="1407904"/>
            <a:ext cx="4194809" cy="3146107"/>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C10390AE-6803-685F-EC09-02C0F8E18AE9}"/>
              </a:ext>
            </a:extLst>
          </p:cNvPr>
          <p:cNvSpPr txBox="1"/>
          <p:nvPr/>
        </p:nvSpPr>
        <p:spPr>
          <a:xfrm>
            <a:off x="457199" y="4937093"/>
            <a:ext cx="5904271" cy="400110"/>
          </a:xfrm>
          <a:prstGeom prst="rect">
            <a:avLst/>
          </a:prstGeom>
          <a:noFill/>
        </p:spPr>
        <p:txBody>
          <a:bodyPr wrap="square">
            <a:spAutoFit/>
          </a:bodyPr>
          <a:lstStyle/>
          <a:p>
            <a:r>
              <a:rPr lang="it-IT" sz="2000" b="0" i="0" dirty="0">
                <a:solidFill>
                  <a:srgbClr val="202124"/>
                </a:solidFill>
                <a:effectLst/>
                <a:latin typeface="Arial" panose="020B0604020202020204" pitchFamily="34" charset="0"/>
                <a:cs typeface="Arial" panose="020B0604020202020204" pitchFamily="34" charset="0"/>
              </a:rPr>
              <a:t>Il calore specifico dell'acqua è circa </a:t>
            </a:r>
            <a:r>
              <a:rPr lang="it-IT" sz="2000" b="0" i="0" dirty="0">
                <a:solidFill>
                  <a:srgbClr val="040C28"/>
                </a:solidFill>
                <a:effectLst/>
                <a:latin typeface="Arial" panose="020B0604020202020204" pitchFamily="34" charset="0"/>
                <a:cs typeface="Arial" panose="020B0604020202020204" pitchFamily="34" charset="0"/>
              </a:rPr>
              <a:t>4200 </a:t>
            </a:r>
            <a:r>
              <a:rPr lang="it-IT" sz="2000" b="0" i="0" dirty="0" err="1">
                <a:solidFill>
                  <a:srgbClr val="040C28"/>
                </a:solidFill>
                <a:effectLst/>
                <a:latin typeface="Arial" panose="020B0604020202020204" pitchFamily="34" charset="0"/>
                <a:cs typeface="Arial" panose="020B0604020202020204" pitchFamily="34" charset="0"/>
              </a:rPr>
              <a:t>J</a:t>
            </a:r>
            <a:r>
              <a:rPr lang="it-IT" sz="2000" b="0" i="0" dirty="0">
                <a:solidFill>
                  <a:srgbClr val="040C28"/>
                </a:solidFill>
                <a:effectLst/>
                <a:latin typeface="Arial" panose="020B0604020202020204" pitchFamily="34" charset="0"/>
                <a:cs typeface="Arial" panose="020B0604020202020204" pitchFamily="34" charset="0"/>
              </a:rPr>
              <a:t>/kg K</a:t>
            </a:r>
            <a:endParaRPr lang="it-IT" sz="2000" dirty="0">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5FC1387E-C6B8-61BB-7FAD-98BE1F66336D}"/>
              </a:ext>
            </a:extLst>
          </p:cNvPr>
          <p:cNvSpPr txBox="1"/>
          <p:nvPr/>
        </p:nvSpPr>
        <p:spPr>
          <a:xfrm>
            <a:off x="452285" y="5286139"/>
            <a:ext cx="5481484" cy="400110"/>
          </a:xfrm>
          <a:prstGeom prst="rect">
            <a:avLst/>
          </a:prstGeom>
          <a:noFill/>
        </p:spPr>
        <p:txBody>
          <a:bodyPr wrap="square">
            <a:spAutoFit/>
          </a:bodyPr>
          <a:lstStyle/>
          <a:p>
            <a:r>
              <a:rPr lang="it-IT" sz="2000" b="0" i="0" dirty="0">
                <a:solidFill>
                  <a:srgbClr val="202124"/>
                </a:solidFill>
                <a:effectLst/>
                <a:latin typeface="Arial" panose="020B0604020202020204" pitchFamily="34" charset="0"/>
                <a:cs typeface="Arial" panose="020B0604020202020204" pitchFamily="34" charset="0"/>
              </a:rPr>
              <a:t>Il calore specifico dell’aria è circa </a:t>
            </a:r>
            <a:r>
              <a:rPr lang="it-IT" sz="2000" b="0" i="0" dirty="0">
                <a:solidFill>
                  <a:srgbClr val="040C28"/>
                </a:solidFill>
                <a:effectLst/>
                <a:latin typeface="Arial" panose="020B0604020202020204" pitchFamily="34" charset="0"/>
                <a:cs typeface="Arial" panose="020B0604020202020204" pitchFamily="34" charset="0"/>
              </a:rPr>
              <a:t>1600 </a:t>
            </a:r>
            <a:r>
              <a:rPr lang="it-IT" sz="2000" b="0" i="0" dirty="0" err="1">
                <a:solidFill>
                  <a:srgbClr val="040C28"/>
                </a:solidFill>
                <a:effectLst/>
                <a:latin typeface="Arial" panose="020B0604020202020204" pitchFamily="34" charset="0"/>
                <a:cs typeface="Arial" panose="020B0604020202020204" pitchFamily="34" charset="0"/>
              </a:rPr>
              <a:t>J</a:t>
            </a:r>
            <a:r>
              <a:rPr lang="it-IT" sz="2000" b="0" i="0" dirty="0">
                <a:solidFill>
                  <a:srgbClr val="040C28"/>
                </a:solidFill>
                <a:effectLst/>
                <a:latin typeface="Arial" panose="020B0604020202020204" pitchFamily="34" charset="0"/>
                <a:cs typeface="Arial" panose="020B0604020202020204" pitchFamily="34" charset="0"/>
              </a:rPr>
              <a:t>/kg K</a:t>
            </a:r>
            <a:endParaRPr lang="it-IT" sz="2000" dirty="0">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9F7D93F1-EBEB-71CB-87F4-A6EE39A713B6}"/>
              </a:ext>
            </a:extLst>
          </p:cNvPr>
          <p:cNvSpPr txBox="1"/>
          <p:nvPr/>
        </p:nvSpPr>
        <p:spPr>
          <a:xfrm>
            <a:off x="231058" y="5937031"/>
            <a:ext cx="8558980" cy="646331"/>
          </a:xfrm>
          <a:prstGeom prst="rect">
            <a:avLst/>
          </a:prstGeom>
          <a:noFill/>
        </p:spPr>
        <p:txBody>
          <a:bodyPr wrap="square">
            <a:spAutoFit/>
          </a:bodyPr>
          <a:lstStyle/>
          <a:p>
            <a:r>
              <a:rPr lang="it-IT" b="0" i="0" dirty="0">
                <a:solidFill>
                  <a:srgbClr val="000000"/>
                </a:solidFill>
                <a:effectLst/>
                <a:latin typeface="Merriweather" pitchFamily="2" charset="77"/>
              </a:rPr>
              <a:t>La fuliggine che si vede sul fondo del pallone è carbonio. Il carbonio è stato depositato sul pallone dalla fiamma.</a:t>
            </a:r>
            <a:endParaRPr lang="it-IT" dirty="0"/>
          </a:p>
        </p:txBody>
      </p:sp>
    </p:spTree>
    <p:extLst>
      <p:ext uri="{BB962C8B-B14F-4D97-AF65-F5344CB8AC3E}">
        <p14:creationId xmlns:p14="http://schemas.microsoft.com/office/powerpoint/2010/main" val="3752207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Perché</a:t>
            </a:r>
            <a:r>
              <a:rPr lang="en-US" dirty="0"/>
              <a:t> </a:t>
            </a:r>
            <a:r>
              <a:rPr lang="en-US" dirty="0" err="1"/>
              <a:t>l’acqua</a:t>
            </a:r>
            <a:r>
              <a:rPr lang="en-US" dirty="0"/>
              <a:t> </a:t>
            </a:r>
            <a:r>
              <a:rPr lang="en-US" dirty="0" err="1"/>
              <a:t>bolle</a:t>
            </a:r>
            <a:r>
              <a:rPr lang="en-US" dirty="0"/>
              <a:t>?</a:t>
            </a:r>
          </a:p>
        </p:txBody>
      </p:sp>
      <p:sp>
        <p:nvSpPr>
          <p:cNvPr id="4" name="Rettangolo 3"/>
          <p:cNvSpPr/>
          <p:nvPr/>
        </p:nvSpPr>
        <p:spPr>
          <a:xfrm>
            <a:off x="599670" y="4343250"/>
            <a:ext cx="8087130" cy="1631216"/>
          </a:xfrm>
          <a:prstGeom prst="rect">
            <a:avLst/>
          </a:prstGeom>
        </p:spPr>
        <p:txBody>
          <a:bodyPr wrap="square">
            <a:spAutoFit/>
          </a:bodyPr>
          <a:lstStyle/>
          <a:p>
            <a:r>
              <a:rPr lang="it-IT" sz="2000" dirty="0"/>
              <a:t>I  liquidi  ed i  gas  sono  fluidi. In  condizioni  particolari le  sostanze  possono  mostrare  una </a:t>
            </a:r>
            <a:r>
              <a:rPr lang="it-IT" sz="2000" i="1" dirty="0"/>
              <a:t>transizione  di  fase </a:t>
            </a:r>
            <a:r>
              <a:rPr lang="it-IT" sz="2000" dirty="0"/>
              <a:t>tra  lo  stato  liquido  e quello  gassoso.</a:t>
            </a:r>
          </a:p>
          <a:p>
            <a:r>
              <a:rPr lang="it-IT" sz="2000" dirty="0"/>
              <a:t>E’  il  caso  dell’acqua  quando  bolle.  Siamo  abituati  a pensare  che  questo  avvenga  alla  temperatura  di  100  gradi.</a:t>
            </a:r>
          </a:p>
          <a:p>
            <a:r>
              <a:rPr lang="it-IT" sz="2000" dirty="0"/>
              <a:t>E’  sempre così ?  </a:t>
            </a:r>
          </a:p>
        </p:txBody>
      </p:sp>
      <p:pic>
        <p:nvPicPr>
          <p:cNvPr id="8" name="Immagine 7"/>
          <p:cNvPicPr>
            <a:picLocks noChangeAspect="1"/>
          </p:cNvPicPr>
          <p:nvPr/>
        </p:nvPicPr>
        <p:blipFill>
          <a:blip r:embed="rId2"/>
          <a:stretch>
            <a:fillRect/>
          </a:stretch>
        </p:blipFill>
        <p:spPr>
          <a:xfrm>
            <a:off x="2479658" y="1618504"/>
            <a:ext cx="3683000" cy="2197100"/>
          </a:xfrm>
          <a:prstGeom prst="rect">
            <a:avLst/>
          </a:prstGeom>
        </p:spPr>
      </p:pic>
    </p:spTree>
    <p:extLst>
      <p:ext uri="{BB962C8B-B14F-4D97-AF65-F5344CB8AC3E}">
        <p14:creationId xmlns:p14="http://schemas.microsoft.com/office/powerpoint/2010/main" val="310438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l’acqua bolle?</a:t>
            </a:r>
          </a:p>
        </p:txBody>
      </p:sp>
      <p:pic>
        <p:nvPicPr>
          <p:cNvPr id="4" name="Immagine 3" descr="Schermata 2018-10-07 alle 15.1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00" y="2044700"/>
            <a:ext cx="4089400" cy="2755900"/>
          </a:xfrm>
          <a:prstGeom prst="rect">
            <a:avLst/>
          </a:prstGeom>
        </p:spPr>
      </p:pic>
      <p:sp>
        <p:nvSpPr>
          <p:cNvPr id="5" name="Rettangolo 4"/>
          <p:cNvSpPr/>
          <p:nvPr/>
        </p:nvSpPr>
        <p:spPr>
          <a:xfrm>
            <a:off x="457200" y="5010962"/>
            <a:ext cx="8369327" cy="1200328"/>
          </a:xfrm>
          <a:prstGeom prst="rect">
            <a:avLst/>
          </a:prstGeom>
        </p:spPr>
        <p:txBody>
          <a:bodyPr wrap="square">
            <a:spAutoFit/>
          </a:bodyPr>
          <a:lstStyle/>
          <a:p>
            <a:r>
              <a:rPr lang="it-IT" sz="2400" dirty="0"/>
              <a:t>Perché  l’acqua  nella  siringa  bolle  anche  se  </a:t>
            </a:r>
            <a:r>
              <a:rPr lang="it-IT" sz="2400" i="1" dirty="0">
                <a:solidFill>
                  <a:srgbClr val="FF0000"/>
                </a:solidFill>
              </a:rPr>
              <a:t>appena  tiepida</a:t>
            </a:r>
            <a:r>
              <a:rPr lang="it-IT" sz="2400" dirty="0"/>
              <a:t>?</a:t>
            </a:r>
          </a:p>
          <a:p>
            <a:r>
              <a:rPr lang="it-IT" sz="2400" dirty="0"/>
              <a:t>Per  capirlo occorre  comprendere  il  meccanismo  generale  dell’ebollizione.</a:t>
            </a:r>
          </a:p>
        </p:txBody>
      </p:sp>
    </p:spTree>
    <p:extLst>
      <p:ext uri="{BB962C8B-B14F-4D97-AF65-F5344CB8AC3E}">
        <p14:creationId xmlns:p14="http://schemas.microsoft.com/office/powerpoint/2010/main" val="1564041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l’acqua bolle?</a:t>
            </a:r>
            <a:endParaRPr lang="en-US" dirty="0"/>
          </a:p>
        </p:txBody>
      </p:sp>
      <p:pic>
        <p:nvPicPr>
          <p:cNvPr id="5" name="Immagine 4" descr="Schermata 2018-10-07 alle 15.22.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1307878"/>
            <a:ext cx="4495800" cy="2908300"/>
          </a:xfrm>
          <a:prstGeom prst="rect">
            <a:avLst/>
          </a:prstGeom>
        </p:spPr>
      </p:pic>
      <p:sp>
        <p:nvSpPr>
          <p:cNvPr id="6" name="Rettangolo 5"/>
          <p:cNvSpPr/>
          <p:nvPr/>
        </p:nvSpPr>
        <p:spPr>
          <a:xfrm>
            <a:off x="0" y="3912037"/>
            <a:ext cx="9144000" cy="2862322"/>
          </a:xfrm>
          <a:prstGeom prst="rect">
            <a:avLst/>
          </a:prstGeom>
        </p:spPr>
        <p:txBody>
          <a:bodyPr wrap="square">
            <a:spAutoFit/>
          </a:bodyPr>
          <a:lstStyle/>
          <a:p>
            <a:r>
              <a:rPr lang="it-IT" sz="2000" dirty="0"/>
              <a:t>In  un  liquido le  molecole che  si  muovono  più  velocemente possono formare  delle </a:t>
            </a:r>
            <a:r>
              <a:rPr lang="it-IT" sz="2000" i="1" dirty="0"/>
              <a:t>bolle </a:t>
            </a:r>
            <a:r>
              <a:rPr lang="it-IT" sz="2000" dirty="0"/>
              <a:t>di  vapore. Le  molecole contenute in  queste  bolle esercitano  una  pressione,  detta </a:t>
            </a:r>
            <a:r>
              <a:rPr lang="it-IT" sz="2000" i="1" dirty="0">
                <a:solidFill>
                  <a:srgbClr val="FF0000"/>
                </a:solidFill>
              </a:rPr>
              <a:t>tensione  di  vapore</a:t>
            </a:r>
            <a:r>
              <a:rPr lang="it-IT" sz="2000" i="1" dirty="0"/>
              <a:t>. </a:t>
            </a:r>
          </a:p>
          <a:p>
            <a:r>
              <a:rPr lang="it-IT" sz="2000" dirty="0"/>
              <a:t>Per  contro,  il  liquido  esercita  su  queste  bolle una  </a:t>
            </a:r>
            <a:r>
              <a:rPr lang="it-IT" sz="2000" dirty="0">
                <a:solidFill>
                  <a:srgbClr val="FF0000"/>
                </a:solidFill>
              </a:rPr>
              <a:t>pressione  opposta</a:t>
            </a:r>
            <a:r>
              <a:rPr lang="it-IT" sz="2000" dirty="0"/>
              <a:t>, dovuta  alla  </a:t>
            </a:r>
            <a:r>
              <a:rPr lang="it-IT" sz="2000" dirty="0">
                <a:solidFill>
                  <a:srgbClr val="FF0000"/>
                </a:solidFill>
              </a:rPr>
              <a:t>pressione  atmosferica </a:t>
            </a:r>
            <a:r>
              <a:rPr lang="it-IT" sz="2000" dirty="0"/>
              <a:t>dell’aria  sovrastante. </a:t>
            </a:r>
          </a:p>
          <a:p>
            <a:r>
              <a:rPr lang="it-IT" sz="2000" dirty="0"/>
              <a:t>Se </a:t>
            </a:r>
            <a:r>
              <a:rPr lang="it-IT" sz="2000" i="1" dirty="0" err="1">
                <a:solidFill>
                  <a:srgbClr val="FF0000"/>
                </a:solidFill>
              </a:rPr>
              <a:t>P</a:t>
            </a:r>
            <a:r>
              <a:rPr lang="it-IT" sz="2000" baseline="-25000" dirty="0" err="1">
                <a:solidFill>
                  <a:srgbClr val="FF0000"/>
                </a:solidFill>
              </a:rPr>
              <a:t>atm</a:t>
            </a:r>
            <a:r>
              <a:rPr lang="it-IT" sz="2000" i="1" baseline="-25000" dirty="0">
                <a:solidFill>
                  <a:srgbClr val="FF0000"/>
                </a:solidFill>
              </a:rPr>
              <a:t> </a:t>
            </a:r>
            <a:r>
              <a:rPr lang="it-IT" sz="2000" i="1" dirty="0">
                <a:solidFill>
                  <a:srgbClr val="FF0000"/>
                </a:solidFill>
              </a:rPr>
              <a:t>&gt; </a:t>
            </a:r>
            <a:r>
              <a:rPr lang="it-IT" sz="2000" i="1" dirty="0" err="1">
                <a:solidFill>
                  <a:srgbClr val="FF0000"/>
                </a:solidFill>
              </a:rPr>
              <a:t>P</a:t>
            </a:r>
            <a:r>
              <a:rPr lang="it-IT" sz="2000" baseline="-25000" dirty="0" err="1">
                <a:solidFill>
                  <a:srgbClr val="FF0000"/>
                </a:solidFill>
              </a:rPr>
              <a:t>vap</a:t>
            </a:r>
            <a:r>
              <a:rPr lang="it-IT" sz="2000" dirty="0">
                <a:solidFill>
                  <a:srgbClr val="FF0000"/>
                </a:solidFill>
              </a:rPr>
              <a:t> </a:t>
            </a:r>
            <a:r>
              <a:rPr lang="it-IT" sz="2000" dirty="0"/>
              <a:t>la  bolla  viene  schiacciata  e  si  contrae. </a:t>
            </a:r>
          </a:p>
          <a:p>
            <a:r>
              <a:rPr lang="it-IT" sz="2000" dirty="0"/>
              <a:t>Quando </a:t>
            </a:r>
            <a:r>
              <a:rPr lang="it-IT" sz="2000" i="1" dirty="0" err="1">
                <a:solidFill>
                  <a:srgbClr val="FF0000"/>
                </a:solidFill>
              </a:rPr>
              <a:t>P</a:t>
            </a:r>
            <a:r>
              <a:rPr lang="it-IT" sz="2000" baseline="-25000" dirty="0" err="1">
                <a:solidFill>
                  <a:srgbClr val="FF0000"/>
                </a:solidFill>
              </a:rPr>
              <a:t>vap</a:t>
            </a:r>
            <a:r>
              <a:rPr lang="it-IT" sz="2000" dirty="0">
                <a:solidFill>
                  <a:srgbClr val="FF0000"/>
                </a:solidFill>
              </a:rPr>
              <a:t>=</a:t>
            </a:r>
            <a:r>
              <a:rPr lang="it-IT" sz="2000" i="1" dirty="0" err="1">
                <a:solidFill>
                  <a:srgbClr val="FF0000"/>
                </a:solidFill>
              </a:rPr>
              <a:t>P</a:t>
            </a:r>
            <a:r>
              <a:rPr lang="it-IT" sz="2000" baseline="-25000" dirty="0" err="1">
                <a:solidFill>
                  <a:srgbClr val="FF0000"/>
                </a:solidFill>
              </a:rPr>
              <a:t>atm</a:t>
            </a:r>
            <a:r>
              <a:rPr lang="it-IT" sz="2000" dirty="0">
                <a:solidFill>
                  <a:srgbClr val="FF0000"/>
                </a:solidFill>
              </a:rPr>
              <a:t> </a:t>
            </a:r>
            <a:r>
              <a:rPr lang="it-IT" sz="2000" dirty="0"/>
              <a:t>la  pressione  atmosferica  non  è  più  in grado  di  opporsi  alla crescita  della  bolla,  che  sale  a  causa  della forza  di  Archimede  (è  meno  densa  dell’acqua!) e  arriva  fino  in superficie: </a:t>
            </a:r>
            <a:r>
              <a:rPr lang="it-IT" sz="2000" dirty="0">
                <a:solidFill>
                  <a:srgbClr val="FF0000"/>
                </a:solidFill>
              </a:rPr>
              <a:t>l’acqua  bolle</a:t>
            </a:r>
            <a:r>
              <a:rPr lang="it-IT" sz="2000" dirty="0"/>
              <a:t>.</a:t>
            </a:r>
          </a:p>
        </p:txBody>
      </p:sp>
    </p:spTree>
    <p:extLst>
      <p:ext uri="{BB962C8B-B14F-4D97-AF65-F5344CB8AC3E}">
        <p14:creationId xmlns:p14="http://schemas.microsoft.com/office/powerpoint/2010/main" val="2652600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8969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Quando</a:t>
            </a:r>
            <a:r>
              <a:rPr lang="en-US" dirty="0"/>
              <a:t> </a:t>
            </a:r>
            <a:r>
              <a:rPr lang="en-US" dirty="0" err="1"/>
              <a:t>l’acqua</a:t>
            </a:r>
            <a:r>
              <a:rPr lang="en-US" dirty="0"/>
              <a:t> </a:t>
            </a:r>
            <a:r>
              <a:rPr lang="en-US" dirty="0" err="1"/>
              <a:t>bolle</a:t>
            </a:r>
            <a:r>
              <a:rPr lang="en-US" dirty="0"/>
              <a:t>?</a:t>
            </a:r>
          </a:p>
        </p:txBody>
      </p:sp>
      <p:pic>
        <p:nvPicPr>
          <p:cNvPr id="5" name="Immagine 4"/>
          <p:cNvPicPr>
            <a:picLocks noChangeAspect="1"/>
          </p:cNvPicPr>
          <p:nvPr/>
        </p:nvPicPr>
        <p:blipFill>
          <a:blip r:embed="rId2"/>
          <a:stretch>
            <a:fillRect/>
          </a:stretch>
        </p:blipFill>
        <p:spPr>
          <a:xfrm>
            <a:off x="1092200" y="1816100"/>
            <a:ext cx="6946900" cy="3213100"/>
          </a:xfrm>
          <a:prstGeom prst="rect">
            <a:avLst/>
          </a:prstGeom>
        </p:spPr>
      </p:pic>
    </p:spTree>
    <p:extLst>
      <p:ext uri="{BB962C8B-B14F-4D97-AF65-F5344CB8AC3E}">
        <p14:creationId xmlns:p14="http://schemas.microsoft.com/office/powerpoint/2010/main" val="598555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89000" y="762000"/>
            <a:ext cx="7353300" cy="5334000"/>
          </a:xfrm>
          <a:prstGeom prst="rect">
            <a:avLst/>
          </a:prstGeom>
        </p:spPr>
      </p:pic>
    </p:spTree>
    <p:extLst>
      <p:ext uri="{BB962C8B-B14F-4D97-AF65-F5344CB8AC3E}">
        <p14:creationId xmlns:p14="http://schemas.microsoft.com/office/powerpoint/2010/main" val="67595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Temperatura</a:t>
            </a:r>
            <a:r>
              <a:rPr lang="en-US" dirty="0"/>
              <a:t> e </a:t>
            </a:r>
            <a:r>
              <a:rPr lang="en-US" dirty="0" err="1"/>
              <a:t>Calore</a:t>
            </a:r>
            <a:endParaRPr lang="en-US" dirty="0"/>
          </a:p>
        </p:txBody>
      </p:sp>
      <p:pic>
        <p:nvPicPr>
          <p:cNvPr id="4" name="Immagine 3"/>
          <p:cNvPicPr>
            <a:picLocks noChangeAspect="1"/>
          </p:cNvPicPr>
          <p:nvPr/>
        </p:nvPicPr>
        <p:blipFill>
          <a:blip r:embed="rId2"/>
          <a:stretch>
            <a:fillRect/>
          </a:stretch>
        </p:blipFill>
        <p:spPr>
          <a:xfrm>
            <a:off x="457200" y="1726703"/>
            <a:ext cx="3289300" cy="2463800"/>
          </a:xfrm>
          <a:prstGeom prst="rect">
            <a:avLst/>
          </a:prstGeom>
        </p:spPr>
      </p:pic>
      <p:pic>
        <p:nvPicPr>
          <p:cNvPr id="8" name="Immagine 7"/>
          <p:cNvPicPr>
            <a:picLocks noChangeAspect="1"/>
          </p:cNvPicPr>
          <p:nvPr/>
        </p:nvPicPr>
        <p:blipFill>
          <a:blip r:embed="rId3"/>
          <a:stretch>
            <a:fillRect/>
          </a:stretch>
        </p:blipFill>
        <p:spPr>
          <a:xfrm>
            <a:off x="457200" y="4480621"/>
            <a:ext cx="3314700" cy="2209800"/>
          </a:xfrm>
          <a:prstGeom prst="rect">
            <a:avLst/>
          </a:prstGeom>
        </p:spPr>
      </p:pic>
      <p:sp>
        <p:nvSpPr>
          <p:cNvPr id="9" name="Rettangolo 8"/>
          <p:cNvSpPr/>
          <p:nvPr/>
        </p:nvSpPr>
        <p:spPr>
          <a:xfrm>
            <a:off x="3963510" y="1681999"/>
            <a:ext cx="4572000" cy="1200329"/>
          </a:xfrm>
          <a:prstGeom prst="rect">
            <a:avLst/>
          </a:prstGeom>
        </p:spPr>
        <p:txBody>
          <a:bodyPr>
            <a:spAutoFit/>
          </a:bodyPr>
          <a:lstStyle/>
          <a:p>
            <a:r>
              <a:rPr lang="en-US" dirty="0" err="1"/>
              <a:t>Sentiamo</a:t>
            </a:r>
            <a:r>
              <a:rPr lang="en-US" dirty="0"/>
              <a:t> </a:t>
            </a:r>
            <a:r>
              <a:rPr lang="en-US" dirty="0" err="1"/>
              <a:t>freddo</a:t>
            </a:r>
            <a:r>
              <a:rPr lang="en-US" dirty="0"/>
              <a:t> </a:t>
            </a:r>
            <a:r>
              <a:rPr lang="en-US" dirty="0" err="1"/>
              <a:t>quando</a:t>
            </a:r>
            <a:r>
              <a:rPr lang="en-US" dirty="0"/>
              <a:t> </a:t>
            </a:r>
            <a:r>
              <a:rPr lang="en-US" dirty="0" err="1"/>
              <a:t>il</a:t>
            </a:r>
            <a:r>
              <a:rPr lang="en-US" dirty="0"/>
              <a:t> </a:t>
            </a:r>
            <a:r>
              <a:rPr lang="en-US" dirty="0" err="1"/>
              <a:t>nostro</a:t>
            </a:r>
            <a:r>
              <a:rPr lang="en-US" dirty="0"/>
              <a:t> </a:t>
            </a:r>
            <a:r>
              <a:rPr lang="en-US" dirty="0" err="1"/>
              <a:t>corpo</a:t>
            </a:r>
            <a:r>
              <a:rPr lang="en-US" dirty="0"/>
              <a:t> cede </a:t>
            </a:r>
            <a:r>
              <a:rPr lang="en-US" dirty="0" err="1"/>
              <a:t>calore</a:t>
            </a:r>
            <a:r>
              <a:rPr lang="en-US" dirty="0"/>
              <a:t>, e </a:t>
            </a:r>
            <a:r>
              <a:rPr lang="en-US" dirty="0" err="1"/>
              <a:t>sentiamo</a:t>
            </a:r>
            <a:r>
              <a:rPr lang="en-US" dirty="0"/>
              <a:t> </a:t>
            </a:r>
            <a:r>
              <a:rPr lang="en-US" dirty="0" err="1"/>
              <a:t>caldo</a:t>
            </a:r>
            <a:r>
              <a:rPr lang="en-US" dirty="0"/>
              <a:t> </a:t>
            </a:r>
            <a:r>
              <a:rPr lang="en-US" dirty="0" err="1"/>
              <a:t>quando</a:t>
            </a:r>
            <a:r>
              <a:rPr lang="en-US" dirty="0"/>
              <a:t> </a:t>
            </a:r>
            <a:r>
              <a:rPr lang="en-US" dirty="0" err="1"/>
              <a:t>il</a:t>
            </a:r>
            <a:r>
              <a:rPr lang="en-US" dirty="0"/>
              <a:t> </a:t>
            </a:r>
            <a:r>
              <a:rPr lang="en-US" dirty="0" err="1"/>
              <a:t>nostro</a:t>
            </a:r>
            <a:r>
              <a:rPr lang="en-US" dirty="0"/>
              <a:t> </a:t>
            </a:r>
            <a:r>
              <a:rPr lang="en-US" dirty="0" err="1"/>
              <a:t>corpo</a:t>
            </a:r>
            <a:r>
              <a:rPr lang="en-US" dirty="0"/>
              <a:t> </a:t>
            </a:r>
            <a:r>
              <a:rPr lang="en-US" dirty="0" err="1"/>
              <a:t>assorbe</a:t>
            </a:r>
            <a:r>
              <a:rPr lang="en-US" dirty="0"/>
              <a:t> </a:t>
            </a:r>
            <a:r>
              <a:rPr lang="en-US" dirty="0" err="1"/>
              <a:t>calore</a:t>
            </a:r>
            <a:r>
              <a:rPr lang="en-US" dirty="0"/>
              <a:t>. In </a:t>
            </a:r>
            <a:r>
              <a:rPr lang="en-US" dirty="0" err="1"/>
              <a:t>questo</a:t>
            </a:r>
            <a:r>
              <a:rPr lang="en-US" dirty="0"/>
              <a:t> </a:t>
            </a:r>
            <a:r>
              <a:rPr lang="en-US" dirty="0" err="1"/>
              <a:t>processo</a:t>
            </a:r>
            <a:r>
              <a:rPr lang="en-US" dirty="0"/>
              <a:t>, la </a:t>
            </a:r>
            <a:r>
              <a:rPr lang="en-US" dirty="0" err="1"/>
              <a:t>temperatura</a:t>
            </a:r>
            <a:r>
              <a:rPr lang="en-US" dirty="0"/>
              <a:t> </a:t>
            </a:r>
            <a:r>
              <a:rPr lang="en-US" dirty="0" err="1"/>
              <a:t>importa</a:t>
            </a:r>
            <a:r>
              <a:rPr lang="en-US" dirty="0"/>
              <a:t> </a:t>
            </a:r>
            <a:r>
              <a:rPr lang="en-US" dirty="0" err="1"/>
              <a:t>relativamente</a:t>
            </a:r>
            <a:r>
              <a:rPr lang="en-US" dirty="0"/>
              <a:t>.</a:t>
            </a:r>
          </a:p>
        </p:txBody>
      </p:sp>
      <p:sp>
        <p:nvSpPr>
          <p:cNvPr id="10" name="Rettangolo 9"/>
          <p:cNvSpPr/>
          <p:nvPr/>
        </p:nvSpPr>
        <p:spPr>
          <a:xfrm>
            <a:off x="3963510" y="2952866"/>
            <a:ext cx="5180490" cy="3693319"/>
          </a:xfrm>
          <a:prstGeom prst="rect">
            <a:avLst/>
          </a:prstGeom>
        </p:spPr>
        <p:txBody>
          <a:bodyPr wrap="square">
            <a:spAutoFit/>
          </a:bodyPr>
          <a:lstStyle/>
          <a:p>
            <a:r>
              <a:rPr lang="en-US" dirty="0" err="1"/>
              <a:t>Dato</a:t>
            </a:r>
            <a:r>
              <a:rPr lang="en-US" dirty="0"/>
              <a:t> </a:t>
            </a:r>
            <a:r>
              <a:rPr lang="en-US" dirty="0" err="1"/>
              <a:t>che</a:t>
            </a:r>
            <a:r>
              <a:rPr lang="en-US" dirty="0"/>
              <a:t>, in </a:t>
            </a:r>
            <a:r>
              <a:rPr lang="en-US" dirty="0" err="1"/>
              <a:t>condizioni</a:t>
            </a:r>
            <a:r>
              <a:rPr lang="en-US" dirty="0"/>
              <a:t> </a:t>
            </a:r>
            <a:r>
              <a:rPr lang="en-US" dirty="0" err="1"/>
              <a:t>normali</a:t>
            </a:r>
            <a:r>
              <a:rPr lang="en-US" dirty="0"/>
              <a:t>, le </a:t>
            </a:r>
            <a:r>
              <a:rPr lang="en-US" dirty="0" err="1"/>
              <a:t>nostre</a:t>
            </a:r>
            <a:r>
              <a:rPr lang="en-US" dirty="0"/>
              <a:t> </a:t>
            </a:r>
            <a:r>
              <a:rPr lang="en-US" dirty="0" err="1"/>
              <a:t>mani</a:t>
            </a:r>
            <a:r>
              <a:rPr lang="en-US" dirty="0"/>
              <a:t> </a:t>
            </a:r>
            <a:r>
              <a:rPr lang="en-US" dirty="0" err="1"/>
              <a:t>sono</a:t>
            </a:r>
            <a:r>
              <a:rPr lang="en-US" dirty="0"/>
              <a:t> </a:t>
            </a:r>
            <a:r>
              <a:rPr lang="en-US" dirty="0" err="1"/>
              <a:t>più</a:t>
            </a:r>
            <a:r>
              <a:rPr lang="en-US" dirty="0"/>
              <a:t> </a:t>
            </a:r>
            <a:r>
              <a:rPr lang="en-US" dirty="0" err="1"/>
              <a:t>calde</a:t>
            </a:r>
            <a:r>
              <a:rPr lang="en-US" dirty="0"/>
              <a:t> </a:t>
            </a:r>
            <a:r>
              <a:rPr lang="en-US" dirty="0" err="1"/>
              <a:t>degli</a:t>
            </a:r>
            <a:r>
              <a:rPr lang="en-US" dirty="0"/>
              <a:t> </a:t>
            </a:r>
            <a:r>
              <a:rPr lang="en-US" dirty="0" err="1"/>
              <a:t>oggetti</a:t>
            </a:r>
            <a:r>
              <a:rPr lang="en-US" dirty="0"/>
              <a:t> </a:t>
            </a:r>
            <a:r>
              <a:rPr lang="en-US" dirty="0" err="1"/>
              <a:t>che</a:t>
            </a:r>
            <a:r>
              <a:rPr lang="en-US" dirty="0"/>
              <a:t> </a:t>
            </a:r>
            <a:r>
              <a:rPr lang="en-US" dirty="0" err="1"/>
              <a:t>tocchiamo</a:t>
            </a:r>
            <a:r>
              <a:rPr lang="en-US" dirty="0"/>
              <a:t>, </a:t>
            </a:r>
            <a:r>
              <a:rPr lang="en-US" dirty="0" err="1"/>
              <a:t>almeno</a:t>
            </a:r>
            <a:r>
              <a:rPr lang="en-US" dirty="0"/>
              <a:t> </a:t>
            </a:r>
            <a:r>
              <a:rPr lang="en-US" dirty="0" err="1"/>
              <a:t>quando</a:t>
            </a:r>
            <a:r>
              <a:rPr lang="en-US" dirty="0"/>
              <a:t> </a:t>
            </a:r>
            <a:r>
              <a:rPr lang="en-US" dirty="0" err="1"/>
              <a:t>questi</a:t>
            </a:r>
            <a:r>
              <a:rPr lang="en-US" dirty="0"/>
              <a:t> </a:t>
            </a:r>
            <a:r>
              <a:rPr lang="en-US" dirty="0" err="1"/>
              <a:t>si</a:t>
            </a:r>
            <a:r>
              <a:rPr lang="en-US" dirty="0"/>
              <a:t> </a:t>
            </a:r>
            <a:r>
              <a:rPr lang="en-US" dirty="0" err="1"/>
              <a:t>trovano</a:t>
            </a:r>
            <a:r>
              <a:rPr lang="en-US" dirty="0"/>
              <a:t> </a:t>
            </a:r>
            <a:r>
              <a:rPr lang="en-US" dirty="0" err="1"/>
              <a:t>alla</a:t>
            </a:r>
            <a:r>
              <a:rPr lang="en-US" dirty="0"/>
              <a:t> </a:t>
            </a:r>
            <a:r>
              <a:rPr lang="en-US" dirty="0" err="1"/>
              <a:t>temperatura</a:t>
            </a:r>
            <a:r>
              <a:rPr lang="en-US" dirty="0"/>
              <a:t> </a:t>
            </a:r>
            <a:r>
              <a:rPr lang="en-US" dirty="0" err="1"/>
              <a:t>ambiente</a:t>
            </a:r>
            <a:r>
              <a:rPr lang="en-US" dirty="0"/>
              <a:t> e non </a:t>
            </a:r>
            <a:r>
              <a:rPr lang="en-US" dirty="0" err="1"/>
              <a:t>fa</a:t>
            </a:r>
            <a:r>
              <a:rPr lang="en-US" dirty="0"/>
              <a:t> </a:t>
            </a:r>
            <a:r>
              <a:rPr lang="en-US" dirty="0" err="1"/>
              <a:t>troppo</a:t>
            </a:r>
            <a:r>
              <a:rPr lang="en-US" dirty="0"/>
              <a:t> </a:t>
            </a:r>
            <a:r>
              <a:rPr lang="en-US" dirty="0" err="1"/>
              <a:t>caldo</a:t>
            </a:r>
            <a:r>
              <a:rPr lang="en-US" dirty="0"/>
              <a:t>, </a:t>
            </a:r>
            <a:r>
              <a:rPr lang="en-US" dirty="0" err="1"/>
              <a:t>il</a:t>
            </a:r>
            <a:r>
              <a:rPr lang="en-US" dirty="0"/>
              <a:t> </a:t>
            </a:r>
            <a:r>
              <a:rPr lang="en-US" dirty="0" err="1"/>
              <a:t>calore</a:t>
            </a:r>
            <a:r>
              <a:rPr lang="en-US" dirty="0"/>
              <a:t> </a:t>
            </a:r>
            <a:r>
              <a:rPr lang="en-US" dirty="0" err="1"/>
              <a:t>passa</a:t>
            </a:r>
            <a:r>
              <a:rPr lang="en-US" dirty="0"/>
              <a:t> </a:t>
            </a:r>
            <a:r>
              <a:rPr lang="en-US" dirty="0" err="1"/>
              <a:t>generalmente</a:t>
            </a:r>
            <a:r>
              <a:rPr lang="en-US" dirty="0"/>
              <a:t> </a:t>
            </a:r>
            <a:r>
              <a:rPr lang="en-US" dirty="0" err="1"/>
              <a:t>dalle</a:t>
            </a:r>
            <a:r>
              <a:rPr lang="en-US" dirty="0"/>
              <a:t> </a:t>
            </a:r>
            <a:r>
              <a:rPr lang="en-US" dirty="0" err="1"/>
              <a:t>mani</a:t>
            </a:r>
            <a:r>
              <a:rPr lang="en-US" dirty="0"/>
              <a:t> </a:t>
            </a:r>
            <a:r>
              <a:rPr lang="en-US" dirty="0" err="1"/>
              <a:t>all'oggetto</a:t>
            </a:r>
            <a:r>
              <a:rPr lang="en-US" dirty="0"/>
              <a:t>. </a:t>
            </a:r>
          </a:p>
          <a:p>
            <a:r>
              <a:rPr lang="en-US" dirty="0"/>
              <a:t>Se </a:t>
            </a:r>
            <a:r>
              <a:rPr lang="en-US" dirty="0" err="1"/>
              <a:t>però</a:t>
            </a:r>
            <a:r>
              <a:rPr lang="en-US" dirty="0"/>
              <a:t> </a:t>
            </a:r>
            <a:r>
              <a:rPr lang="en-US" dirty="0" err="1"/>
              <a:t>quest'oggetto</a:t>
            </a:r>
            <a:r>
              <a:rPr lang="en-US" dirty="0"/>
              <a:t> </a:t>
            </a:r>
            <a:r>
              <a:rPr lang="en-US" dirty="0" err="1"/>
              <a:t>è</a:t>
            </a:r>
            <a:r>
              <a:rPr lang="en-US" dirty="0"/>
              <a:t> </a:t>
            </a:r>
            <a:r>
              <a:rPr lang="en-US" dirty="0" err="1"/>
              <a:t>fatto</a:t>
            </a:r>
            <a:r>
              <a:rPr lang="en-US" dirty="0"/>
              <a:t> di un </a:t>
            </a:r>
            <a:r>
              <a:rPr lang="en-US" dirty="0" err="1"/>
              <a:t>materiale</a:t>
            </a:r>
            <a:r>
              <a:rPr lang="en-US" dirty="0"/>
              <a:t> </a:t>
            </a:r>
            <a:r>
              <a:rPr lang="en-US" dirty="0" err="1"/>
              <a:t>cattivo</a:t>
            </a:r>
            <a:r>
              <a:rPr lang="en-US" dirty="0"/>
              <a:t> </a:t>
            </a:r>
            <a:r>
              <a:rPr lang="en-US" dirty="0" err="1"/>
              <a:t>conduttore</a:t>
            </a:r>
            <a:r>
              <a:rPr lang="en-US" dirty="0"/>
              <a:t> del </a:t>
            </a:r>
            <a:r>
              <a:rPr lang="en-US" dirty="0" err="1"/>
              <a:t>calore</a:t>
            </a:r>
            <a:r>
              <a:rPr lang="en-US" dirty="0"/>
              <a:t> (come per </a:t>
            </a:r>
            <a:r>
              <a:rPr lang="en-US" dirty="0" err="1"/>
              <a:t>esempio</a:t>
            </a:r>
            <a:r>
              <a:rPr lang="en-US" dirty="0"/>
              <a:t> </a:t>
            </a:r>
            <a:r>
              <a:rPr lang="en-US" dirty="0" err="1"/>
              <a:t>il</a:t>
            </a:r>
            <a:r>
              <a:rPr lang="en-US" dirty="0"/>
              <a:t> </a:t>
            </a:r>
            <a:r>
              <a:rPr lang="en-US" dirty="0" err="1"/>
              <a:t>legno</a:t>
            </a:r>
            <a:r>
              <a:rPr lang="en-US" dirty="0"/>
              <a:t>, o </a:t>
            </a:r>
            <a:r>
              <a:rPr lang="en-US" dirty="0" err="1"/>
              <a:t>il</a:t>
            </a:r>
            <a:r>
              <a:rPr lang="en-US" dirty="0"/>
              <a:t> </a:t>
            </a:r>
            <a:r>
              <a:rPr lang="en-US" dirty="0" err="1"/>
              <a:t>cartone</a:t>
            </a:r>
            <a:r>
              <a:rPr lang="en-US" dirty="0"/>
              <a:t>, o </a:t>
            </a:r>
            <a:r>
              <a:rPr lang="en-US" dirty="0" err="1"/>
              <a:t>il</a:t>
            </a:r>
            <a:r>
              <a:rPr lang="en-US" dirty="0"/>
              <a:t> </a:t>
            </a:r>
            <a:r>
              <a:rPr lang="en-US" dirty="0" err="1"/>
              <a:t>polistirolo</a:t>
            </a:r>
            <a:r>
              <a:rPr lang="en-US" dirty="0"/>
              <a:t>) </a:t>
            </a:r>
            <a:r>
              <a:rPr lang="en-US" dirty="0" err="1"/>
              <a:t>il</a:t>
            </a:r>
            <a:r>
              <a:rPr lang="en-US" dirty="0"/>
              <a:t> </a:t>
            </a:r>
            <a:r>
              <a:rPr lang="en-US" dirty="0" err="1"/>
              <a:t>calore</a:t>
            </a:r>
            <a:r>
              <a:rPr lang="en-US" dirty="0"/>
              <a:t> </a:t>
            </a:r>
            <a:r>
              <a:rPr lang="en-US" dirty="0" err="1"/>
              <a:t>che</a:t>
            </a:r>
            <a:r>
              <a:rPr lang="en-US" dirty="0"/>
              <a:t> </a:t>
            </a:r>
            <a:r>
              <a:rPr lang="en-US" dirty="0" err="1"/>
              <a:t>passa</a:t>
            </a:r>
            <a:r>
              <a:rPr lang="en-US" dirty="0"/>
              <a:t> </a:t>
            </a:r>
            <a:r>
              <a:rPr lang="en-US" dirty="0" err="1"/>
              <a:t>è</a:t>
            </a:r>
            <a:r>
              <a:rPr lang="en-US" dirty="0"/>
              <a:t> molto </a:t>
            </a:r>
            <a:r>
              <a:rPr lang="en-US" dirty="0" err="1"/>
              <a:t>poco</a:t>
            </a:r>
            <a:r>
              <a:rPr lang="en-US" dirty="0"/>
              <a:t>, e </a:t>
            </a:r>
            <a:r>
              <a:rPr lang="en-US" dirty="0" err="1"/>
              <a:t>quindi</a:t>
            </a:r>
            <a:r>
              <a:rPr lang="en-US" dirty="0"/>
              <a:t> non </a:t>
            </a:r>
            <a:r>
              <a:rPr lang="en-US" dirty="0" err="1"/>
              <a:t>percepiamo</a:t>
            </a:r>
            <a:r>
              <a:rPr lang="en-US" dirty="0"/>
              <a:t> la </a:t>
            </a:r>
            <a:r>
              <a:rPr lang="en-US" dirty="0" err="1"/>
              <a:t>sensazione</a:t>
            </a:r>
            <a:r>
              <a:rPr lang="en-US" dirty="0"/>
              <a:t> di </a:t>
            </a:r>
            <a:r>
              <a:rPr lang="en-US" dirty="0" err="1"/>
              <a:t>freddo</a:t>
            </a:r>
            <a:r>
              <a:rPr lang="en-US" dirty="0"/>
              <a:t>. </a:t>
            </a:r>
          </a:p>
          <a:p>
            <a:r>
              <a:rPr lang="en-US" dirty="0" err="1"/>
              <a:t>Viceversa</a:t>
            </a:r>
            <a:r>
              <a:rPr lang="en-US" dirty="0"/>
              <a:t>, se </a:t>
            </a:r>
            <a:r>
              <a:rPr lang="en-US" dirty="0" err="1"/>
              <a:t>l'oggetto</a:t>
            </a:r>
            <a:r>
              <a:rPr lang="en-US" dirty="0"/>
              <a:t> </a:t>
            </a:r>
            <a:r>
              <a:rPr lang="en-US" dirty="0" err="1"/>
              <a:t>è</a:t>
            </a:r>
            <a:r>
              <a:rPr lang="en-US" dirty="0"/>
              <a:t> di </a:t>
            </a:r>
            <a:r>
              <a:rPr lang="en-US" dirty="0" err="1"/>
              <a:t>metallo</a:t>
            </a:r>
            <a:r>
              <a:rPr lang="en-US" dirty="0"/>
              <a:t>, </a:t>
            </a:r>
            <a:r>
              <a:rPr lang="en-US" dirty="0" err="1"/>
              <a:t>che</a:t>
            </a:r>
            <a:r>
              <a:rPr lang="en-US" dirty="0"/>
              <a:t> </a:t>
            </a:r>
            <a:r>
              <a:rPr lang="en-US" dirty="0" err="1"/>
              <a:t>è</a:t>
            </a:r>
            <a:r>
              <a:rPr lang="en-US" dirty="0"/>
              <a:t> un </a:t>
            </a:r>
            <a:r>
              <a:rPr lang="en-US" dirty="0" err="1"/>
              <a:t>buon</a:t>
            </a:r>
            <a:r>
              <a:rPr lang="en-US" dirty="0"/>
              <a:t> </a:t>
            </a:r>
            <a:r>
              <a:rPr lang="en-US" dirty="0" err="1"/>
              <a:t>conduttore</a:t>
            </a:r>
            <a:r>
              <a:rPr lang="en-US" dirty="0"/>
              <a:t>, </a:t>
            </a:r>
            <a:r>
              <a:rPr lang="en-US" dirty="0" err="1"/>
              <a:t>c'è</a:t>
            </a:r>
            <a:r>
              <a:rPr lang="en-US" dirty="0"/>
              <a:t> un </a:t>
            </a:r>
            <a:r>
              <a:rPr lang="en-US" dirty="0" err="1"/>
              <a:t>flusso</a:t>
            </a:r>
            <a:r>
              <a:rPr lang="en-US" dirty="0"/>
              <a:t> </a:t>
            </a:r>
            <a:r>
              <a:rPr lang="en-US" dirty="0" err="1"/>
              <a:t>importante</a:t>
            </a:r>
            <a:r>
              <a:rPr lang="en-US" dirty="0"/>
              <a:t> di </a:t>
            </a:r>
            <a:r>
              <a:rPr lang="en-US" dirty="0" err="1"/>
              <a:t>calore</a:t>
            </a:r>
            <a:r>
              <a:rPr lang="en-US" dirty="0"/>
              <a:t> </a:t>
            </a:r>
            <a:r>
              <a:rPr lang="en-US" dirty="0" err="1"/>
              <a:t>dalle</a:t>
            </a:r>
            <a:r>
              <a:rPr lang="en-US" dirty="0"/>
              <a:t> </a:t>
            </a:r>
            <a:r>
              <a:rPr lang="en-US" dirty="0" err="1"/>
              <a:t>nostre</a:t>
            </a:r>
            <a:r>
              <a:rPr lang="en-US" dirty="0"/>
              <a:t> </a:t>
            </a:r>
            <a:r>
              <a:rPr lang="en-US" dirty="0" err="1"/>
              <a:t>mani</a:t>
            </a:r>
            <a:r>
              <a:rPr lang="en-US" dirty="0"/>
              <a:t> </a:t>
            </a:r>
            <a:r>
              <a:rPr lang="en-US" dirty="0" err="1"/>
              <a:t>all'oggetto</a:t>
            </a:r>
            <a:r>
              <a:rPr lang="en-US" dirty="0"/>
              <a:t>, e </a:t>
            </a:r>
            <a:r>
              <a:rPr lang="en-US" dirty="0" err="1"/>
              <a:t>quindi</a:t>
            </a:r>
            <a:r>
              <a:rPr lang="en-US" dirty="0"/>
              <a:t> </a:t>
            </a:r>
            <a:r>
              <a:rPr lang="en-US" dirty="0" err="1"/>
              <a:t>sentiamo</a:t>
            </a:r>
            <a:r>
              <a:rPr lang="en-US" dirty="0"/>
              <a:t> </a:t>
            </a:r>
            <a:r>
              <a:rPr lang="en-US" dirty="0" err="1"/>
              <a:t>freddo</a:t>
            </a:r>
            <a:r>
              <a:rPr lang="en-US" dirty="0"/>
              <a:t>.</a:t>
            </a:r>
          </a:p>
        </p:txBody>
      </p:sp>
    </p:spTree>
    <p:extLst>
      <p:ext uri="{BB962C8B-B14F-4D97-AF65-F5344CB8AC3E}">
        <p14:creationId xmlns:p14="http://schemas.microsoft.com/office/powerpoint/2010/main" val="95158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8235CA-EB09-1107-7BF3-40C9D8D9435F}"/>
              </a:ext>
            </a:extLst>
          </p:cNvPr>
          <p:cNvSpPr>
            <a:spLocks noGrp="1"/>
          </p:cNvSpPr>
          <p:nvPr>
            <p:ph type="title"/>
          </p:nvPr>
        </p:nvSpPr>
        <p:spPr/>
        <p:txBody>
          <a:bodyPr/>
          <a:lstStyle/>
          <a:p>
            <a:endParaRPr lang="it-IT"/>
          </a:p>
        </p:txBody>
      </p:sp>
      <p:pic>
        <p:nvPicPr>
          <p:cNvPr id="1026" name="Picture 2" descr="calore che fluisce dalle mani ad un piastra di aluminio. Immagine 1 di 4">
            <a:extLst>
              <a:ext uri="{FF2B5EF4-FFF2-40B4-BE49-F238E27FC236}">
                <a16:creationId xmlns:a16="http://schemas.microsoft.com/office/drawing/2014/main" id="{5515C299-114D-DD24-A889-D8E646F39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 y="1988820"/>
            <a:ext cx="4114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ore che fluisce dalle mani ad un piastra di alluminio il flusso deve essere indicato da line rosse. Immagine 3 di 4">
            <a:extLst>
              <a:ext uri="{FF2B5EF4-FFF2-40B4-BE49-F238E27FC236}">
                <a16:creationId xmlns:a16="http://schemas.microsoft.com/office/drawing/2014/main" id="{59A33B7E-95CC-21FE-E2E5-427DC1E69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730" y="198882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97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B1EAAC1-0718-09A3-A7C6-D280EEFF4735}"/>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defTabSz="914400">
              <a:lnSpc>
                <a:spcPct val="90000"/>
              </a:lnSpc>
            </a:pPr>
            <a:r>
              <a:rPr lang="en-US" sz="2600" kern="1200">
                <a:solidFill>
                  <a:srgbClr val="FFFFFF"/>
                </a:solidFill>
                <a:latin typeface="+mj-lt"/>
                <a:ea typeface="+mj-ea"/>
                <a:cs typeface="+mj-cs"/>
              </a:rPr>
              <a:t>Trasmissione del calore</a:t>
            </a:r>
          </a:p>
        </p:txBody>
      </p:sp>
      <p:pic>
        <p:nvPicPr>
          <p:cNvPr id="2050" name="Picture 2" descr="Esperimento sul calore con le mani - YouTube">
            <a:extLst>
              <a:ext uri="{FF2B5EF4-FFF2-40B4-BE49-F238E27FC236}">
                <a16:creationId xmlns:a16="http://schemas.microsoft.com/office/drawing/2014/main" id="{84232FAB-EB3A-B2EE-AD26-6762EA4F81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82987" y="1523218"/>
            <a:ext cx="5085525" cy="380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63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60171BB-665B-97FA-5919-2165CA4D5F8E}"/>
              </a:ext>
            </a:extLst>
          </p:cNvPr>
          <p:cNvSpPr>
            <a:spLocks noGrp="1"/>
          </p:cNvSpPr>
          <p:nvPr>
            <p:ph type="title"/>
          </p:nvPr>
        </p:nvSpPr>
        <p:spPr>
          <a:xfrm>
            <a:off x="479161" y="3577456"/>
            <a:ext cx="8182230" cy="1687814"/>
          </a:xfrm>
        </p:spPr>
        <p:txBody>
          <a:bodyPr vert="horz" lIns="91440" tIns="45720" rIns="91440" bIns="45720" rtlCol="0" anchor="b">
            <a:normAutofit/>
          </a:bodyPr>
          <a:lstStyle/>
          <a:p>
            <a:pPr defTabSz="914400">
              <a:lnSpc>
                <a:spcPct val="90000"/>
              </a:lnSpc>
            </a:pPr>
            <a:r>
              <a:rPr lang="en-US" sz="5700" kern="1200">
                <a:solidFill>
                  <a:schemeClr val="tx1"/>
                </a:solidFill>
                <a:latin typeface="+mj-lt"/>
                <a:ea typeface="+mj-ea"/>
                <a:cs typeface="+mj-cs"/>
              </a:rPr>
              <a:t>Trasmissione del calore</a:t>
            </a:r>
          </a:p>
        </p:txBody>
      </p:sp>
      <p:pic>
        <p:nvPicPr>
          <p:cNvPr id="14338" name="Picture 2" descr="Sistemi di riscaldamento ad irraggiamento - Easytech Solution">
            <a:extLst>
              <a:ext uri="{FF2B5EF4-FFF2-40B4-BE49-F238E27FC236}">
                <a16:creationId xmlns:a16="http://schemas.microsoft.com/office/drawing/2014/main" id="{7E3FA528-1A8F-6B53-9CD6-7FCB1BBFBF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33" b="335"/>
          <a:stretch/>
        </p:blipFill>
        <p:spPr bwMode="auto">
          <a:xfrm>
            <a:off x="1522405" y="604580"/>
            <a:ext cx="6354656" cy="3573812"/>
          </a:xfrm>
          <a:prstGeom prst="rect">
            <a:avLst/>
          </a:prstGeom>
          <a:noFill/>
          <a:extLst>
            <a:ext uri="{909E8E84-426E-40DD-AFC4-6F175D3DCCD1}">
              <a14:hiddenFill xmlns:a14="http://schemas.microsoft.com/office/drawing/2010/main">
                <a:solidFill>
                  <a:srgbClr val="FFFFFF"/>
                </a:solidFill>
              </a14:hiddenFill>
            </a:ext>
          </a:extLst>
        </p:spPr>
      </p:pic>
      <p:sp>
        <p:nvSpPr>
          <p:cNvPr id="14345"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5509052"/>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661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6682E74-DFCC-07DC-7534-B57B425214A8}"/>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defTabSz="914400">
              <a:lnSpc>
                <a:spcPct val="90000"/>
              </a:lnSpc>
            </a:pPr>
            <a:r>
              <a:rPr lang="en-US" sz="2900" kern="1200">
                <a:solidFill>
                  <a:srgbClr val="FFFFFF"/>
                </a:solidFill>
                <a:latin typeface="+mj-lt"/>
                <a:ea typeface="+mj-ea"/>
                <a:cs typeface="+mj-cs"/>
              </a:rPr>
              <a:t>La conduzione</a:t>
            </a:r>
          </a:p>
        </p:txBody>
      </p:sp>
      <p:pic>
        <p:nvPicPr>
          <p:cNvPr id="4098" name="Picture 2" descr="Conduction | Heat | Physics - YouTube">
            <a:extLst>
              <a:ext uri="{FF2B5EF4-FFF2-40B4-BE49-F238E27FC236}">
                <a16:creationId xmlns:a16="http://schemas.microsoft.com/office/drawing/2014/main" id="{BA1BCCA8-5472-6452-6379-87E7A8E8D9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62395" y="1208180"/>
            <a:ext cx="5506117" cy="412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527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AA8809-8D5F-95F1-E063-C0272FA62FF2}"/>
              </a:ext>
            </a:extLst>
          </p:cNvPr>
          <p:cNvSpPr>
            <a:spLocks noGrp="1"/>
          </p:cNvSpPr>
          <p:nvPr>
            <p:ph type="title"/>
          </p:nvPr>
        </p:nvSpPr>
        <p:spPr/>
        <p:txBody>
          <a:bodyPr/>
          <a:lstStyle/>
          <a:p>
            <a:r>
              <a:rPr lang="it-IT" dirty="0"/>
              <a:t>I moti convettivi</a:t>
            </a:r>
          </a:p>
        </p:txBody>
      </p:sp>
      <p:pic>
        <p:nvPicPr>
          <p:cNvPr id="3074" name="Picture 2" descr="Convezione">
            <a:extLst>
              <a:ext uri="{FF2B5EF4-FFF2-40B4-BE49-F238E27FC236}">
                <a16:creationId xmlns:a16="http://schemas.microsoft.com/office/drawing/2014/main" id="{8B616AD0-75F8-4A92-2B5B-12401BE99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 y="164973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4A9DE27-9B8C-812D-1E51-6B7385E8FC05}"/>
              </a:ext>
            </a:extLst>
          </p:cNvPr>
          <p:cNvSpPr txBox="1"/>
          <p:nvPr/>
        </p:nvSpPr>
        <p:spPr>
          <a:xfrm>
            <a:off x="4773562" y="1154073"/>
            <a:ext cx="4291780" cy="5078313"/>
          </a:xfrm>
          <a:prstGeom prst="rect">
            <a:avLst/>
          </a:prstGeom>
          <a:noFill/>
        </p:spPr>
        <p:txBody>
          <a:bodyPr wrap="square">
            <a:spAutoFit/>
          </a:bodyPr>
          <a:lstStyle/>
          <a:p>
            <a:r>
              <a:rPr lang="it-IT" sz="1800" dirty="0"/>
              <a:t>La trasmissione del calore per convezione si verifica ogni volta che un corpo viene posto in un fluido che si trovi a una temperatura diversa da quella del corpo stesso. A causa della differenza di temperatura, si ha un flusso di calore di natura conduttiva tra le pareti del corpo e le particelle del fluido con le quali è a contatto, provocando variazioni nella densità degli strati fluidi prossimi alla superficie. Le differenze di densità determinano il moto verso l’alto del fluido più leggero e verso il basso del fluido più pesante. In questo modo si ha un movimento di particelle verso regioni a temperature inferiori dove l’energia viene ceduta ad altre particelle. Assistiamo perciò ad un rimescolamento sia di particelle che di energia</a:t>
            </a:r>
            <a:r>
              <a:rPr lang="it-IT" dirty="0"/>
              <a:t>.</a:t>
            </a:r>
          </a:p>
        </p:txBody>
      </p:sp>
    </p:spTree>
    <p:extLst>
      <p:ext uri="{BB962C8B-B14F-4D97-AF65-F5344CB8AC3E}">
        <p14:creationId xmlns:p14="http://schemas.microsoft.com/office/powerpoint/2010/main" val="198211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6E99C7A-A52D-7185-0074-14C47EE64BA0}"/>
              </a:ext>
            </a:extLst>
          </p:cNvPr>
          <p:cNvSpPr>
            <a:spLocks noGrp="1"/>
          </p:cNvSpPr>
          <p:nvPr>
            <p:ph type="title"/>
          </p:nvPr>
        </p:nvSpPr>
        <p:spPr>
          <a:xfrm>
            <a:off x="457200" y="274638"/>
            <a:ext cx="8229600" cy="1143000"/>
          </a:xfrm>
        </p:spPr>
        <p:txBody>
          <a:bodyPr/>
          <a:lstStyle/>
          <a:p>
            <a:r>
              <a:rPr lang="it-IT" dirty="0"/>
              <a:t>I moti convettivi</a:t>
            </a:r>
          </a:p>
        </p:txBody>
      </p:sp>
      <p:pic>
        <p:nvPicPr>
          <p:cNvPr id="4098" name="Picture 2" descr="Moti convettivi">
            <a:extLst>
              <a:ext uri="{FF2B5EF4-FFF2-40B4-BE49-F238E27FC236}">
                <a16:creationId xmlns:a16="http://schemas.microsoft.com/office/drawing/2014/main" id="{788DA10E-7E13-4DE4-F89D-66593BAAC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5270"/>
            <a:ext cx="9144000" cy="2868613"/>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64407BA-315B-35F0-63AA-84890AF5EC8D}"/>
              </a:ext>
            </a:extLst>
          </p:cNvPr>
          <p:cNvSpPr txBox="1"/>
          <p:nvPr/>
        </p:nvSpPr>
        <p:spPr>
          <a:xfrm>
            <a:off x="0" y="4817016"/>
            <a:ext cx="9144000" cy="1477328"/>
          </a:xfrm>
          <a:prstGeom prst="rect">
            <a:avLst/>
          </a:prstGeom>
          <a:noFill/>
        </p:spPr>
        <p:txBody>
          <a:bodyPr wrap="square">
            <a:spAutoFit/>
          </a:bodyPr>
          <a:lstStyle/>
          <a:p>
            <a:r>
              <a:rPr lang="it-IT" b="0" i="0" dirty="0">
                <a:effectLst/>
                <a:latin typeface="Arial" panose="020B0604020202020204" pitchFamily="34" charset="0"/>
                <a:cs typeface="Arial" panose="020B0604020202020204" pitchFamily="34" charset="0"/>
              </a:rPr>
              <a:t>In un contenitore di acqua calda aggiungere alcune gocce di inchiostro, </a:t>
            </a:r>
            <a:br>
              <a:rPr lang="it-IT" b="0" i="0" dirty="0">
                <a:effectLst/>
                <a:latin typeface="Arial" panose="020B0604020202020204" pitchFamily="34" charset="0"/>
                <a:cs typeface="Arial" panose="020B0604020202020204" pitchFamily="34" charset="0"/>
              </a:rPr>
            </a:br>
            <a:r>
              <a:rPr lang="it-IT" b="0" i="0" dirty="0">
                <a:effectLst/>
                <a:latin typeface="Arial" panose="020B0604020202020204" pitchFamily="34" charset="0"/>
                <a:cs typeface="Arial" panose="020B0604020202020204" pitchFamily="34" charset="0"/>
              </a:rPr>
              <a:t>L’inchiostro più freddo, e quindi  più denso  dell’acqua calda, viene attirato dalla forza di gravità e va verso il fondo del contenitore ma nel contempo si scalda: colonne di inchiostro, simile a sbuffi di fumo, si alzano verso la superficie rendendo palese  che  l’inchiostro raggiunge presto la stessa temperatura</a:t>
            </a:r>
          </a:p>
        </p:txBody>
      </p:sp>
    </p:spTree>
    <p:extLst>
      <p:ext uri="{BB962C8B-B14F-4D97-AF65-F5344CB8AC3E}">
        <p14:creationId xmlns:p14="http://schemas.microsoft.com/office/powerpoint/2010/main" val="101196552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25270</TotalTime>
  <Words>1314</Words>
  <Application>Microsoft Macintosh PowerPoint</Application>
  <PresentationFormat>Presentazione su schermo (4:3)</PresentationFormat>
  <Paragraphs>58</Paragraphs>
  <Slides>28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28</vt:i4>
      </vt:variant>
    </vt:vector>
  </HeadingPairs>
  <TitlesOfParts>
    <vt:vector size="33" baseType="lpstr">
      <vt:lpstr>Arial</vt:lpstr>
      <vt:lpstr>Calibri</vt:lpstr>
      <vt:lpstr>Merriweather</vt:lpstr>
      <vt:lpstr>Times New Roman</vt:lpstr>
      <vt:lpstr>Tema di Office</vt:lpstr>
      <vt:lpstr>Presentazione standard di PowerPoint</vt:lpstr>
      <vt:lpstr>Presentazione standard di PowerPoint</vt:lpstr>
      <vt:lpstr>Temperatura e Calore</vt:lpstr>
      <vt:lpstr>Presentazione standard di PowerPoint</vt:lpstr>
      <vt:lpstr>Trasmissione del calore</vt:lpstr>
      <vt:lpstr>Trasmissione del calore</vt:lpstr>
      <vt:lpstr>La conduzione</vt:lpstr>
      <vt:lpstr>I moti convettivi</vt:lpstr>
      <vt:lpstr>I moti convettivi</vt:lpstr>
      <vt:lpstr>I moti convettivi</vt:lpstr>
      <vt:lpstr>La convezione</vt:lpstr>
      <vt:lpstr>La convezione</vt:lpstr>
      <vt:lpstr>Irraggiamento</vt:lpstr>
      <vt:lpstr>La radiazione termica dei corpi</vt:lpstr>
      <vt:lpstr>Presentazione standard di PowerPoint</vt:lpstr>
      <vt:lpstr>L’effetto serra</vt:lpstr>
      <vt:lpstr>L’effetto serra</vt:lpstr>
      <vt:lpstr>Scioglimento dei ghiacciai</vt:lpstr>
      <vt:lpstr>Scioglimento dei ghiacciai</vt:lpstr>
      <vt:lpstr>Comportamento del ghiaccio</vt:lpstr>
      <vt:lpstr>Il calore specifico</vt:lpstr>
      <vt:lpstr>Il calore specifico</vt:lpstr>
      <vt:lpstr>Perché l’acqua bolle?</vt:lpstr>
      <vt:lpstr>Perché l’acqua bolle?</vt:lpstr>
      <vt:lpstr>Perché l’acqua bolle?</vt:lpstr>
      <vt:lpstr>Presentazione standard di PowerPoint</vt:lpstr>
      <vt:lpstr>Quando l’acqua bolle?</vt:lpstr>
      <vt:lpstr>Presentazione standard di PowerPoint</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Giuseppe Tagliente</dc:creator>
  <cp:lastModifiedBy>Giuseppe Tagliente</cp:lastModifiedBy>
  <cp:revision>46</cp:revision>
  <dcterms:created xsi:type="dcterms:W3CDTF">2018-10-02T18:55:27Z</dcterms:created>
  <dcterms:modified xsi:type="dcterms:W3CDTF">2023-10-27T18:22:04Z</dcterms:modified>
</cp:coreProperties>
</file>