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0" r:id="rId2"/>
    <p:sldId id="258" r:id="rId3"/>
    <p:sldId id="366" r:id="rId4"/>
    <p:sldId id="367" r:id="rId5"/>
    <p:sldId id="377" r:id="rId6"/>
    <p:sldId id="368" r:id="rId7"/>
    <p:sldId id="259" r:id="rId8"/>
    <p:sldId id="260" r:id="rId9"/>
    <p:sldId id="376" r:id="rId10"/>
    <p:sldId id="261" r:id="rId11"/>
    <p:sldId id="369" r:id="rId12"/>
    <p:sldId id="371" r:id="rId13"/>
    <p:sldId id="370" r:id="rId14"/>
    <p:sldId id="372" r:id="rId15"/>
    <p:sldId id="267" r:id="rId16"/>
    <p:sldId id="268" r:id="rId17"/>
    <p:sldId id="269" r:id="rId18"/>
    <p:sldId id="274" r:id="rId19"/>
    <p:sldId id="275" r:id="rId20"/>
    <p:sldId id="277" r:id="rId21"/>
    <p:sldId id="278" r:id="rId22"/>
    <p:sldId id="271" r:id="rId23"/>
    <p:sldId id="272" r:id="rId24"/>
    <p:sldId id="273" r:id="rId25"/>
    <p:sldId id="265" r:id="rId26"/>
    <p:sldId id="263" r:id="rId27"/>
    <p:sldId id="264" r:id="rId28"/>
    <p:sldId id="279" r:id="rId29"/>
    <p:sldId id="375" r:id="rId30"/>
    <p:sldId id="373" r:id="rId31"/>
    <p:sldId id="374" r:id="rId32"/>
    <p:sldId id="266" r:id="rId33"/>
    <p:sldId id="378" r:id="rId3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36"/>
    <p:restoredTop sz="93401"/>
  </p:normalViewPr>
  <p:slideViewPr>
    <p:cSldViewPr snapToGrid="0" snapToObjects="1">
      <p:cViewPr varScale="1">
        <p:scale>
          <a:sx n="104" d="100"/>
          <a:sy n="104" d="100"/>
        </p:scale>
        <p:origin x="216" y="5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4AEF316-594C-024D-8D5D-62FB2336D273}" type="datetimeFigureOut">
              <a:rPr lang="it-IT" smtClean="0"/>
              <a:t>12/10/23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211845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4AEF316-594C-024D-8D5D-62FB2336D273}" type="datetimeFigureOut">
              <a:rPr lang="it-IT" smtClean="0"/>
              <a:t>12/10/23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183832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4AEF316-594C-024D-8D5D-62FB2336D273}" type="datetimeFigureOut">
              <a:rPr lang="it-IT" smtClean="0"/>
              <a:t>12/10/23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41923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4AEF316-594C-024D-8D5D-62FB2336D273}" type="datetimeFigureOut">
              <a:rPr lang="it-IT" smtClean="0"/>
              <a:t>12/10/23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17370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84AEF316-594C-024D-8D5D-62FB2336D273}" type="datetimeFigureOut">
              <a:rPr lang="it-IT" smtClean="0"/>
              <a:t>12/10/23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135315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4AEF316-594C-024D-8D5D-62FB2336D273}" type="datetimeFigureOut">
              <a:rPr lang="it-IT" smtClean="0"/>
              <a:t>12/10/23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87618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4AEF316-594C-024D-8D5D-62FB2336D273}" type="datetimeFigureOut">
              <a:rPr lang="it-IT" smtClean="0"/>
              <a:t>12/10/23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54143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84AEF316-594C-024D-8D5D-62FB2336D273}" type="datetimeFigureOut">
              <a:rPr lang="it-IT" smtClean="0"/>
              <a:t>12/10/23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203201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4AEF316-594C-024D-8D5D-62FB2336D273}" type="datetimeFigureOut">
              <a:rPr lang="it-IT" smtClean="0"/>
              <a:t>12/10/23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38679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84AEF316-594C-024D-8D5D-62FB2336D273}" type="datetimeFigureOut">
              <a:rPr lang="it-IT" smtClean="0"/>
              <a:t>12/10/23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192505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84AEF316-594C-024D-8D5D-62FB2336D273}" type="datetimeFigureOut">
              <a:rPr lang="it-IT" smtClean="0"/>
              <a:t>12/10/23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3239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EF316-594C-024D-8D5D-62FB2336D273}" type="datetimeFigureOut">
              <a:rPr lang="it-IT" smtClean="0"/>
              <a:t>12/10/23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21148-4734-774E-A234-52B734D73D16}" type="slidenum">
              <a:rPr lang="it-IT" smtClean="0"/>
              <a:t>‹N›</a:t>
            </a:fld>
            <a:endParaRPr lang="it-IT"/>
          </a:p>
        </p:txBody>
      </p:sp>
    </p:spTree>
    <p:extLst>
      <p:ext uri="{BB962C8B-B14F-4D97-AF65-F5344CB8AC3E}">
        <p14:creationId xmlns:p14="http://schemas.microsoft.com/office/powerpoint/2010/main" val="49519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ggiornaMenti">
            <a:extLst>
              <a:ext uri="{FF2B5EF4-FFF2-40B4-BE49-F238E27FC236}">
                <a16:creationId xmlns:a16="http://schemas.microsoft.com/office/drawing/2014/main" id="{E02BA9D4-3522-ED4C-CAA8-26455AA050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2900" y="2551462"/>
            <a:ext cx="8458200" cy="175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05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80060" y="325369"/>
            <a:ext cx="3276451" cy="1956841"/>
          </a:xfrm>
        </p:spPr>
        <p:txBody>
          <a:bodyPr vert="horz" lIns="91440" tIns="45720" rIns="91440" bIns="45720" rtlCol="0" anchor="b">
            <a:normAutofit/>
          </a:bodyPr>
          <a:lstStyle/>
          <a:p>
            <a:pPr algn="l" defTabSz="914400">
              <a:lnSpc>
                <a:spcPct val="90000"/>
              </a:lnSpc>
            </a:pPr>
            <a:r>
              <a:rPr lang="en-US" sz="4300" dirty="0" err="1"/>
              <a:t>Fluidi</a:t>
            </a:r>
            <a:r>
              <a:rPr lang="en-US" sz="4300" dirty="0"/>
              <a:t>: Principio di </a:t>
            </a:r>
            <a:r>
              <a:rPr lang="en-US" sz="4300" dirty="0" err="1"/>
              <a:t>Archimede</a:t>
            </a:r>
            <a:endParaRPr lang="en-US" sz="4300"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480060" y="2872899"/>
            <a:ext cx="3182691" cy="3320668"/>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900"/>
              <a:t>Principio di Archimede</a:t>
            </a:r>
          </a:p>
          <a:p>
            <a:pPr indent="-228600" defTabSz="914400">
              <a:lnSpc>
                <a:spcPct val="90000"/>
              </a:lnSpc>
              <a:spcAft>
                <a:spcPts val="600"/>
              </a:spcAft>
              <a:buFont typeface="Arial" panose="020B0604020202020204" pitchFamily="34" charset="0"/>
              <a:buChar char="•"/>
            </a:pPr>
            <a:endParaRPr lang="en-US" sz="1900"/>
          </a:p>
          <a:p>
            <a:pPr indent="-228600" defTabSz="914400">
              <a:lnSpc>
                <a:spcPct val="90000"/>
              </a:lnSpc>
              <a:spcAft>
                <a:spcPts val="600"/>
              </a:spcAft>
              <a:buFont typeface="Arial" panose="020B0604020202020204" pitchFamily="34" charset="0"/>
              <a:buChar char="•"/>
            </a:pPr>
            <a:r>
              <a:rPr lang="en-US" sz="1900"/>
              <a:t>“Un corpo immerso in un fluido riceve una spinta verticale dal basso verso l’alto pari al peso del fluido spostato” </a:t>
            </a:r>
          </a:p>
        </p:txBody>
      </p:sp>
      <p:pic>
        <p:nvPicPr>
          <p:cNvPr id="6" name="Immagine 5" descr="elef-258.jpg"/>
          <p:cNvPicPr>
            <a:picLocks noChangeAspect="1"/>
          </p:cNvPicPr>
          <p:nvPr/>
        </p:nvPicPr>
        <p:blipFill rotWithShape="1">
          <a:blip r:embed="rId2">
            <a:extLst>
              <a:ext uri="{28A0092B-C50C-407E-A947-70E740481C1C}">
                <a14:useLocalDpi xmlns:a14="http://schemas.microsoft.com/office/drawing/2010/main" val="0"/>
              </a:ext>
            </a:extLst>
          </a:blip>
          <a:srcRect l="10157" r="14615"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18614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308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4A30842B-4140-7B0E-8EBA-15A0C6A80BBB}"/>
              </a:ext>
            </a:extLst>
          </p:cNvPr>
          <p:cNvSpPr>
            <a:spLocks noGrp="1"/>
          </p:cNvSpPr>
          <p:nvPr>
            <p:ph type="title"/>
          </p:nvPr>
        </p:nvSpPr>
        <p:spPr>
          <a:xfrm>
            <a:off x="479160" y="457200"/>
            <a:ext cx="8182230" cy="1368614"/>
          </a:xfrm>
        </p:spPr>
        <p:txBody>
          <a:bodyPr vert="horz" lIns="91440" tIns="45720" rIns="91440" bIns="45720" rtlCol="0" anchor="ctr">
            <a:normAutofit/>
          </a:bodyPr>
          <a:lstStyle/>
          <a:p>
            <a:pPr defTabSz="914400">
              <a:lnSpc>
                <a:spcPct val="90000"/>
              </a:lnSpc>
            </a:pPr>
            <a:r>
              <a:rPr lang="en-US" sz="5300" dirty="0" err="1"/>
              <a:t>Fluidi</a:t>
            </a:r>
            <a:r>
              <a:rPr lang="en-US" sz="5300" dirty="0"/>
              <a:t>: Principio di </a:t>
            </a:r>
            <a:r>
              <a:rPr lang="en-US" sz="5300" dirty="0" err="1"/>
              <a:t>Archimede</a:t>
            </a:r>
            <a:endParaRPr lang="en-US" sz="5300" dirty="0"/>
          </a:p>
        </p:txBody>
      </p:sp>
      <p:sp>
        <p:nvSpPr>
          <p:cNvPr id="308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 name="connsiteX0" fmla="*/ 0 w 2468880"/>
              <a:gd name="connsiteY0" fmla="*/ 0 h 18288"/>
              <a:gd name="connsiteX1" fmla="*/ 567842 w 2468880"/>
              <a:gd name="connsiteY1" fmla="*/ 0 h 18288"/>
              <a:gd name="connsiteX2" fmla="*/ 1234440 w 2468880"/>
              <a:gd name="connsiteY2" fmla="*/ 0 h 18288"/>
              <a:gd name="connsiteX3" fmla="*/ 1777594 w 2468880"/>
              <a:gd name="connsiteY3" fmla="*/ 0 h 18288"/>
              <a:gd name="connsiteX4" fmla="*/ 2468880 w 2468880"/>
              <a:gd name="connsiteY4" fmla="*/ 0 h 18288"/>
              <a:gd name="connsiteX5" fmla="*/ 2468880 w 2468880"/>
              <a:gd name="connsiteY5" fmla="*/ 18288 h 18288"/>
              <a:gd name="connsiteX6" fmla="*/ 1876349 w 2468880"/>
              <a:gd name="connsiteY6" fmla="*/ 18288 h 18288"/>
              <a:gd name="connsiteX7" fmla="*/ 1209751 w 2468880"/>
              <a:gd name="connsiteY7" fmla="*/ 18288 h 18288"/>
              <a:gd name="connsiteX8" fmla="*/ 617220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7145" y="5314"/>
                  <a:pt x="2470816" y="12013"/>
                  <a:pt x="2468880" y="18288"/>
                </a:cubicBezTo>
                <a:cubicBezTo>
                  <a:pt x="2232442" y="-3319"/>
                  <a:pt x="2078773" y="23053"/>
                  <a:pt x="1802282" y="18288"/>
                </a:cubicBezTo>
                <a:cubicBezTo>
                  <a:pt x="1540683" y="32618"/>
                  <a:pt x="1384233" y="17358"/>
                  <a:pt x="1209751" y="18288"/>
                </a:cubicBezTo>
                <a:cubicBezTo>
                  <a:pt x="1038679" y="-28357"/>
                  <a:pt x="820616" y="4958"/>
                  <a:pt x="641909" y="18288"/>
                </a:cubicBezTo>
                <a:cubicBezTo>
                  <a:pt x="423595" y="12488"/>
                  <a:pt x="155068" y="41456"/>
                  <a:pt x="0" y="18288"/>
                </a:cubicBezTo>
                <a:cubicBezTo>
                  <a:pt x="898" y="13406"/>
                  <a:pt x="19" y="4120"/>
                  <a:pt x="0" y="0"/>
                </a:cubicBezTo>
                <a:close/>
              </a:path>
              <a:path w="2468880" h="18288"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8174" y="8377"/>
                  <a:pt x="2470272" y="13210"/>
                  <a:pt x="2468880" y="18288"/>
                </a:cubicBezTo>
                <a:cubicBezTo>
                  <a:pt x="2271382" y="44380"/>
                  <a:pt x="1978656" y="31741"/>
                  <a:pt x="1876349" y="18288"/>
                </a:cubicBezTo>
                <a:cubicBezTo>
                  <a:pt x="1751977" y="-6016"/>
                  <a:pt x="1388067" y="3222"/>
                  <a:pt x="1209751" y="18288"/>
                </a:cubicBezTo>
                <a:cubicBezTo>
                  <a:pt x="1065802" y="31061"/>
                  <a:pt x="753821" y="-1004"/>
                  <a:pt x="617220" y="18288"/>
                </a:cubicBezTo>
                <a:cubicBezTo>
                  <a:pt x="481425" y="28412"/>
                  <a:pt x="248319" y="-391"/>
                  <a:pt x="0" y="18288"/>
                </a:cubicBezTo>
                <a:cubicBezTo>
                  <a:pt x="-445" y="10205"/>
                  <a:pt x="-140" y="6087"/>
                  <a:pt x="0" y="0"/>
                </a:cubicBezTo>
                <a:close/>
              </a:path>
              <a:path w="2468880" h="18288"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7752" y="4917"/>
                  <a:pt x="2468978" y="13565"/>
                  <a:pt x="2468880" y="18288"/>
                </a:cubicBezTo>
                <a:cubicBezTo>
                  <a:pt x="2265563" y="-17971"/>
                  <a:pt x="2033349" y="16262"/>
                  <a:pt x="1802282" y="18288"/>
                </a:cubicBezTo>
                <a:cubicBezTo>
                  <a:pt x="1512355" y="31573"/>
                  <a:pt x="1367809" y="29302"/>
                  <a:pt x="1209751" y="18288"/>
                </a:cubicBezTo>
                <a:cubicBezTo>
                  <a:pt x="1060405" y="26129"/>
                  <a:pt x="875661" y="10838"/>
                  <a:pt x="641909" y="18288"/>
                </a:cubicBezTo>
                <a:cubicBezTo>
                  <a:pt x="461670" y="14581"/>
                  <a:pt x="162829" y="18463"/>
                  <a:pt x="0" y="18288"/>
                </a:cubicBezTo>
                <a:cubicBezTo>
                  <a:pt x="913" y="12991"/>
                  <a:pt x="-1021" y="45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Risultati immagini per spinta di archimede formula">
            <a:extLst>
              <a:ext uri="{FF2B5EF4-FFF2-40B4-BE49-F238E27FC236}">
                <a16:creationId xmlns:a16="http://schemas.microsoft.com/office/drawing/2014/main" id="{1E762A5F-28C5-6697-D90B-4B8E06014C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030" y="3098048"/>
            <a:ext cx="4210812" cy="269491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isultati immagini per spinta di archimede formula">
            <a:extLst>
              <a:ext uri="{FF2B5EF4-FFF2-40B4-BE49-F238E27FC236}">
                <a16:creationId xmlns:a16="http://schemas.microsoft.com/office/drawing/2014/main" id="{5BD95368-9E46-BA67-F032-73108C43DA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90872" y="3114026"/>
            <a:ext cx="4210812" cy="266296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BDE6CE0A-8E52-E250-D2AD-11FFE860DE0A}"/>
              </a:ext>
            </a:extLst>
          </p:cNvPr>
          <p:cNvSpPr txBox="1"/>
          <p:nvPr/>
        </p:nvSpPr>
        <p:spPr>
          <a:xfrm>
            <a:off x="1639614" y="2522483"/>
            <a:ext cx="4871911" cy="369332"/>
          </a:xfrm>
          <a:prstGeom prst="rect">
            <a:avLst/>
          </a:prstGeom>
          <a:noFill/>
        </p:spPr>
        <p:txBody>
          <a:bodyPr wrap="none" rtlCol="0">
            <a:spAutoFit/>
          </a:bodyPr>
          <a:lstStyle/>
          <a:p>
            <a:r>
              <a:rPr lang="it-IT" dirty="0"/>
              <a:t>La spinta di Archimede dipende solo dalla densità </a:t>
            </a:r>
          </a:p>
        </p:txBody>
      </p:sp>
    </p:spTree>
    <p:extLst>
      <p:ext uri="{BB962C8B-B14F-4D97-AF65-F5344CB8AC3E}">
        <p14:creationId xmlns:p14="http://schemas.microsoft.com/office/powerpoint/2010/main" val="230146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77724" y="-2401326"/>
            <a:ext cx="1354979"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Titolo: Uova Kinder e la fisica? – Science in School">
            <a:extLst>
              <a:ext uri="{FF2B5EF4-FFF2-40B4-BE49-F238E27FC236}">
                <a16:creationId xmlns:a16="http://schemas.microsoft.com/office/drawing/2014/main" id="{525EFCEA-CC33-8C03-5769-D7900F3AF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 y="2979738"/>
            <a:ext cx="3740150" cy="2784475"/>
          </a:xfrm>
          <a:prstGeom prst="rect">
            <a:avLst/>
          </a:prstGeom>
          <a:extLst>
            <a:ext uri="{909E8E84-426E-40DD-AFC4-6F175D3DCCD1}">
              <a14:hiddenFill xmlns:a14="http://schemas.microsoft.com/office/drawing/2010/main">
                <a:solidFill>
                  <a:srgbClr val="FFFFFF"/>
                </a:solidFill>
              </a14:hiddenFill>
            </a:ext>
          </a:extLst>
        </p:spPr>
      </p:pic>
      <p:pic>
        <p:nvPicPr>
          <p:cNvPr id="5124" name="Picture 4" descr="Principio di Archimede Archivi - Ondivaghiamo">
            <a:extLst>
              <a:ext uri="{FF2B5EF4-FFF2-40B4-BE49-F238E27FC236}">
                <a16:creationId xmlns:a16="http://schemas.microsoft.com/office/drawing/2014/main" id="{1D944B1F-757E-85B6-FDAC-642492CEC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613" y="2979738"/>
            <a:ext cx="3740150" cy="2784475"/>
          </a:xfrm>
          <a:prstGeom prst="rect">
            <a:avLst/>
          </a:prstGeom>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E3D38A71-409A-AABD-F680-149C4DFA349F}"/>
              </a:ext>
            </a:extLst>
          </p:cNvPr>
          <p:cNvSpPr>
            <a:spLocks noGrp="1"/>
          </p:cNvSpPr>
          <p:nvPr>
            <p:ph type="title"/>
          </p:nvPr>
        </p:nvSpPr>
        <p:spPr>
          <a:xfrm>
            <a:off x="965199" y="1204109"/>
            <a:ext cx="7517548" cy="857894"/>
          </a:xfrm>
        </p:spPr>
        <p:txBody>
          <a:bodyPr vert="horz" lIns="91440" tIns="45720" rIns="91440" bIns="45720" rtlCol="0">
            <a:normAutofit/>
          </a:bodyPr>
          <a:lstStyle/>
          <a:p>
            <a:pPr defTabSz="914400"/>
            <a:r>
              <a:rPr lang="en-US" sz="3500">
                <a:solidFill>
                  <a:srgbClr val="FFFFFF"/>
                </a:solidFill>
              </a:rPr>
              <a:t>Fluidi: Principio di Archimede</a:t>
            </a:r>
          </a:p>
        </p:txBody>
      </p:sp>
    </p:spTree>
    <p:extLst>
      <p:ext uri="{BB962C8B-B14F-4D97-AF65-F5344CB8AC3E}">
        <p14:creationId xmlns:p14="http://schemas.microsoft.com/office/powerpoint/2010/main" val="766932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9" name="Group 4108">
            <a:extLst>
              <a:ext uri="{FF2B5EF4-FFF2-40B4-BE49-F238E27FC236}">
                <a16:creationId xmlns:a16="http://schemas.microsoft.com/office/drawing/2014/main" id="{465DDECC-A11E-434E-87B2-8997CD383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4110"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1"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2"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3"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4"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5"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6"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7"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8"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9"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0"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1"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2"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3"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4"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5"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6"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7"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8"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 name="Titolo 1">
            <a:extLst>
              <a:ext uri="{FF2B5EF4-FFF2-40B4-BE49-F238E27FC236}">
                <a16:creationId xmlns:a16="http://schemas.microsoft.com/office/drawing/2014/main" id="{4C8881C9-A16F-EE66-4393-B42A21D1ADE0}"/>
              </a:ext>
            </a:extLst>
          </p:cNvPr>
          <p:cNvSpPr>
            <a:spLocks noGrp="1"/>
          </p:cNvSpPr>
          <p:nvPr>
            <p:ph type="title"/>
          </p:nvPr>
        </p:nvSpPr>
        <p:spPr>
          <a:xfrm>
            <a:off x="1535844" y="4614902"/>
            <a:ext cx="6061470" cy="943954"/>
          </a:xfrm>
        </p:spPr>
        <p:txBody>
          <a:bodyPr vert="horz" lIns="91440" tIns="45720" rIns="91440" bIns="45720" rtlCol="0" anchor="b">
            <a:normAutofit/>
          </a:bodyPr>
          <a:lstStyle/>
          <a:p>
            <a:pPr defTabSz="914400">
              <a:lnSpc>
                <a:spcPct val="90000"/>
              </a:lnSpc>
            </a:pPr>
            <a:r>
              <a:rPr lang="en-US" sz="3500" kern="1200">
                <a:solidFill>
                  <a:schemeClr val="tx1"/>
                </a:solidFill>
                <a:latin typeface="+mj-lt"/>
                <a:ea typeface="+mj-ea"/>
                <a:cs typeface="+mj-cs"/>
              </a:rPr>
              <a:t>Fluidi: Principio di Archimede</a:t>
            </a:r>
          </a:p>
        </p:txBody>
      </p:sp>
      <p:sp>
        <p:nvSpPr>
          <p:cNvPr id="4130"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19288" y="4386808"/>
            <a:ext cx="305424" cy="351063"/>
          </a:xfrm>
          <a:prstGeom prst="triangle">
            <a:avLst/>
          </a:prstGeom>
          <a:solidFill>
            <a:srgbClr val="7A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2" name="Rectangle 4131">
            <a:extLst>
              <a:ext uri="{FF2B5EF4-FFF2-40B4-BE49-F238E27FC236}">
                <a16:creationId xmlns:a16="http://schemas.microsoft.com/office/drawing/2014/main" id="{16E168E2-3256-43A5-9298-9E5A6AE8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9635" y="954593"/>
            <a:ext cx="4564729" cy="3432215"/>
          </a:xfrm>
          <a:prstGeom prst="rect">
            <a:avLst/>
          </a:prstGeom>
          <a:solidFill>
            <a:schemeClr val="bg1"/>
          </a:solidFill>
          <a:ln w="19050">
            <a:solidFill>
              <a:srgbClr val="7AE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L'ESPERIMENTO DELL'ARANCIA | Bimbi Creativi">
            <a:extLst>
              <a:ext uri="{FF2B5EF4-FFF2-40B4-BE49-F238E27FC236}">
                <a16:creationId xmlns:a16="http://schemas.microsoft.com/office/drawing/2014/main" id="{846C0A56-1088-BD9F-BC3C-284D9C835B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1730" y="1460949"/>
            <a:ext cx="4320540" cy="2419502"/>
          </a:xfrm>
          <a:prstGeom prst="rect">
            <a:avLst/>
          </a:prstGeom>
          <a:noFill/>
          <a:ln w="127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12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4FE7252B-5C60-2CCA-02DC-FAE48D837AB9}"/>
              </a:ext>
            </a:extLst>
          </p:cNvPr>
          <p:cNvSpPr txBox="1">
            <a:spLocks/>
          </p:cNvSpPr>
          <p:nvPr/>
        </p:nvSpPr>
        <p:spPr>
          <a:xfrm>
            <a:off x="479160" y="457200"/>
            <a:ext cx="8182230" cy="136861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pPr>
            <a:r>
              <a:rPr lang="en-US" sz="5300"/>
              <a:t>Fluidi: Principio di Archimede</a:t>
            </a:r>
            <a:endParaRPr lang="en-US" sz="5300" dirty="0"/>
          </a:p>
        </p:txBody>
      </p:sp>
      <p:pic>
        <p:nvPicPr>
          <p:cNvPr id="6146" name="Picture 2" descr="Arancia nell'acqua - Ondivaghiamo">
            <a:extLst>
              <a:ext uri="{FF2B5EF4-FFF2-40B4-BE49-F238E27FC236}">
                <a16:creationId xmlns:a16="http://schemas.microsoft.com/office/drawing/2014/main" id="{FC67ECEA-DB58-7A69-C562-552851E79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979" y="1710349"/>
            <a:ext cx="6574033" cy="368145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99345DC2-8AAD-F5C5-7091-1821BCD69CC3}"/>
              </a:ext>
            </a:extLst>
          </p:cNvPr>
          <p:cNvSpPr txBox="1"/>
          <p:nvPr/>
        </p:nvSpPr>
        <p:spPr>
          <a:xfrm>
            <a:off x="620110" y="5536534"/>
            <a:ext cx="7241627" cy="1200329"/>
          </a:xfrm>
          <a:prstGeom prst="rect">
            <a:avLst/>
          </a:prstGeom>
          <a:noFill/>
        </p:spPr>
        <p:txBody>
          <a:bodyPr wrap="square">
            <a:spAutoFit/>
          </a:bodyPr>
          <a:lstStyle/>
          <a:p>
            <a:r>
              <a:rPr lang="it-IT" b="1" i="0" dirty="0" err="1">
                <a:effectLst/>
                <a:latin typeface="Helvetica" pitchFamily="2" charset="0"/>
              </a:rPr>
              <a:t>Perchè</a:t>
            </a:r>
            <a:r>
              <a:rPr lang="it-IT" b="1" i="0" dirty="0">
                <a:effectLst/>
                <a:latin typeface="Helvetica" pitchFamily="2" charset="0"/>
              </a:rPr>
              <a:t>?</a:t>
            </a:r>
            <a:br>
              <a:rPr lang="it-IT" b="1" i="0" dirty="0">
                <a:effectLst/>
                <a:latin typeface="Helvetica" pitchFamily="2" charset="0"/>
              </a:rPr>
            </a:br>
            <a:r>
              <a:rPr lang="it-IT" b="0" i="0" dirty="0">
                <a:effectLst/>
                <a:latin typeface="Helvetica" pitchFamily="2" charset="0"/>
              </a:rPr>
              <a:t>Questo succede </a:t>
            </a:r>
            <a:r>
              <a:rPr lang="it-IT" b="0" i="0" dirty="0" err="1">
                <a:effectLst/>
                <a:latin typeface="Helvetica" pitchFamily="2" charset="0"/>
              </a:rPr>
              <a:t>perchè</a:t>
            </a:r>
            <a:r>
              <a:rPr lang="it-IT" b="0" i="0" dirty="0">
                <a:effectLst/>
                <a:latin typeface="Helvetica" pitchFamily="2" charset="0"/>
              </a:rPr>
              <a:t> la buccia dell’arancia è piena di pori che </a:t>
            </a:r>
            <a:r>
              <a:rPr lang="it-IT" b="0" i="0" dirty="0" err="1">
                <a:effectLst/>
                <a:latin typeface="Helvetica" pitchFamily="2" charset="0"/>
              </a:rPr>
              <a:t>trattegono</a:t>
            </a:r>
            <a:r>
              <a:rPr lang="it-IT" b="0" i="0" dirty="0">
                <a:effectLst/>
                <a:latin typeface="Helvetica" pitchFamily="2" charset="0"/>
              </a:rPr>
              <a:t> minuscole sacche d’aria. Quelle sacche d’aria rendono l’arancia meno densa dell’acqua e la fanno galleggiare.</a:t>
            </a:r>
            <a:endParaRPr lang="it-IT" dirty="0"/>
          </a:p>
        </p:txBody>
      </p:sp>
    </p:spTree>
    <p:extLst>
      <p:ext uri="{BB962C8B-B14F-4D97-AF65-F5344CB8AC3E}">
        <p14:creationId xmlns:p14="http://schemas.microsoft.com/office/powerpoint/2010/main" val="5849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8-09-20 alle 16.23.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95" y="1661138"/>
            <a:ext cx="3107074" cy="4327029"/>
          </a:xfrm>
          <a:prstGeom prst="rect">
            <a:avLst/>
          </a:prstGeom>
        </p:spPr>
      </p:pic>
      <p:sp>
        <p:nvSpPr>
          <p:cNvPr id="5" name="Rettangolo 4"/>
          <p:cNvSpPr/>
          <p:nvPr/>
        </p:nvSpPr>
        <p:spPr>
          <a:xfrm>
            <a:off x="3690188" y="1674673"/>
            <a:ext cx="4572000" cy="1754327"/>
          </a:xfrm>
          <a:prstGeom prst="rect">
            <a:avLst/>
          </a:prstGeom>
        </p:spPr>
        <p:txBody>
          <a:bodyPr>
            <a:spAutoFit/>
          </a:bodyPr>
          <a:lstStyle/>
          <a:p>
            <a:r>
              <a:rPr lang="it-IT" dirty="0"/>
              <a:t>Il nostro uovo  ha un volume di circa  50 ml che è ovviamente anche il volume di liquido spostato se viene immerso in acqua. Ora se questi  50 ml di acqua  pesano meno dell’uovo, per il principio di Archimede ,  la spinta verso l’alto è insufficiente e l’uovo affonda</a:t>
            </a:r>
          </a:p>
        </p:txBody>
      </p:sp>
      <p:sp>
        <p:nvSpPr>
          <p:cNvPr id="6" name="Titolo 1"/>
          <p:cNvSpPr>
            <a:spLocks noGrp="1"/>
          </p:cNvSpPr>
          <p:nvPr>
            <p:ph type="title"/>
          </p:nvPr>
        </p:nvSpPr>
        <p:spPr>
          <a:xfrm>
            <a:off x="457200" y="274638"/>
            <a:ext cx="8229600" cy="1143000"/>
          </a:xfrm>
        </p:spPr>
        <p:txBody>
          <a:bodyPr/>
          <a:lstStyle/>
          <a:p>
            <a:r>
              <a:rPr lang="it-IT" dirty="0"/>
              <a:t>Fluidi: Principio di Archimede</a:t>
            </a:r>
          </a:p>
        </p:txBody>
      </p:sp>
    </p:spTree>
    <p:extLst>
      <p:ext uri="{BB962C8B-B14F-4D97-AF65-F5344CB8AC3E}">
        <p14:creationId xmlns:p14="http://schemas.microsoft.com/office/powerpoint/2010/main" val="3720103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8-09-20 alle 16.26.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21854"/>
            <a:ext cx="3347545" cy="4573261"/>
          </a:xfrm>
          <a:prstGeom prst="rect">
            <a:avLst/>
          </a:prstGeom>
        </p:spPr>
      </p:pic>
      <p:sp>
        <p:nvSpPr>
          <p:cNvPr id="5" name="Rettangolo 4"/>
          <p:cNvSpPr/>
          <p:nvPr/>
        </p:nvSpPr>
        <p:spPr>
          <a:xfrm>
            <a:off x="4237408" y="3154935"/>
            <a:ext cx="4572000" cy="1477328"/>
          </a:xfrm>
          <a:prstGeom prst="rect">
            <a:avLst/>
          </a:prstGeom>
        </p:spPr>
        <p:txBody>
          <a:bodyPr>
            <a:spAutoFit/>
          </a:bodyPr>
          <a:lstStyle/>
          <a:p>
            <a:r>
              <a:rPr lang="it-IT" dirty="0"/>
              <a:t>Se non possiamo alleggerire l’uovo è possibile “appesantire”  l’acqua, o, in termini più scientifici, renderla più densa di modo che lo stesso volume pesi di più e fornisca la spinta di galleggiamento  al nostro uovo.</a:t>
            </a:r>
          </a:p>
        </p:txBody>
      </p:sp>
      <p:sp>
        <p:nvSpPr>
          <p:cNvPr id="6" name="Titolo 1"/>
          <p:cNvSpPr>
            <a:spLocks noGrp="1"/>
          </p:cNvSpPr>
          <p:nvPr>
            <p:ph type="title"/>
          </p:nvPr>
        </p:nvSpPr>
        <p:spPr>
          <a:xfrm>
            <a:off x="457200" y="274638"/>
            <a:ext cx="8229600" cy="1143000"/>
          </a:xfrm>
        </p:spPr>
        <p:txBody>
          <a:bodyPr/>
          <a:lstStyle/>
          <a:p>
            <a:r>
              <a:rPr lang="it-IT" dirty="0"/>
              <a:t>Fluidi: Principio di Archimede</a:t>
            </a:r>
          </a:p>
        </p:txBody>
      </p:sp>
    </p:spTree>
    <p:extLst>
      <p:ext uri="{BB962C8B-B14F-4D97-AF65-F5344CB8AC3E}">
        <p14:creationId xmlns:p14="http://schemas.microsoft.com/office/powerpoint/2010/main" val="3988103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74638"/>
            <a:ext cx="8229600" cy="1143000"/>
          </a:xfrm>
        </p:spPr>
        <p:txBody>
          <a:bodyPr/>
          <a:lstStyle/>
          <a:p>
            <a:r>
              <a:rPr lang="it-IT" dirty="0"/>
              <a:t>Fluidi: Principio di Archimede</a:t>
            </a:r>
          </a:p>
        </p:txBody>
      </p:sp>
      <p:pic>
        <p:nvPicPr>
          <p:cNvPr id="5" name="Immagine 4" descr="Schermata 2018-09-20 alle 16.28.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44" y="1244142"/>
            <a:ext cx="3525287" cy="4847270"/>
          </a:xfrm>
          <a:prstGeom prst="rect">
            <a:avLst/>
          </a:prstGeom>
        </p:spPr>
      </p:pic>
      <p:sp>
        <p:nvSpPr>
          <p:cNvPr id="6" name="Rettangolo 5"/>
          <p:cNvSpPr/>
          <p:nvPr/>
        </p:nvSpPr>
        <p:spPr>
          <a:xfrm>
            <a:off x="4258058" y="4969241"/>
            <a:ext cx="4572000" cy="1200329"/>
          </a:xfrm>
          <a:prstGeom prst="rect">
            <a:avLst/>
          </a:prstGeom>
        </p:spPr>
        <p:txBody>
          <a:bodyPr>
            <a:spAutoFit/>
          </a:bodyPr>
          <a:lstStyle/>
          <a:p>
            <a:r>
              <a:rPr lang="it-IT" dirty="0"/>
              <a:t>Aggiungendo un congruo volume di sale si farà aumentare la densità  dell’acqua: ora i nostri 50ml di acqua eguaglieranno  o supereranno  il peso dell’uovo che comincerà a galleggiare</a:t>
            </a:r>
          </a:p>
        </p:txBody>
      </p:sp>
    </p:spTree>
    <p:extLst>
      <p:ext uri="{BB962C8B-B14F-4D97-AF65-F5344CB8AC3E}">
        <p14:creationId xmlns:p14="http://schemas.microsoft.com/office/powerpoint/2010/main" val="962807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74638"/>
            <a:ext cx="8229600" cy="1143000"/>
          </a:xfrm>
        </p:spPr>
        <p:txBody>
          <a:bodyPr/>
          <a:lstStyle/>
          <a:p>
            <a:r>
              <a:rPr lang="it-IT" dirty="0"/>
              <a:t>Fluidi: Densità, il peso dei liquidi</a:t>
            </a:r>
          </a:p>
        </p:txBody>
      </p:sp>
      <p:sp>
        <p:nvSpPr>
          <p:cNvPr id="6" name="Rettangolo 5"/>
          <p:cNvSpPr/>
          <p:nvPr/>
        </p:nvSpPr>
        <p:spPr>
          <a:xfrm>
            <a:off x="4258058" y="4969241"/>
            <a:ext cx="4572000" cy="923330"/>
          </a:xfrm>
          <a:prstGeom prst="rect">
            <a:avLst/>
          </a:prstGeom>
        </p:spPr>
        <p:txBody>
          <a:bodyPr>
            <a:spAutoFit/>
          </a:bodyPr>
          <a:lstStyle/>
          <a:p>
            <a:r>
              <a:rPr lang="it-IT" dirty="0"/>
              <a:t>Aggiungendo liquidi di diversa densità si può dimostrare che i liquidi come i solidi hanno un peso</a:t>
            </a:r>
          </a:p>
        </p:txBody>
      </p:sp>
      <p:pic>
        <p:nvPicPr>
          <p:cNvPr id="2" name="Immagine 1">
            <a:extLst>
              <a:ext uri="{FF2B5EF4-FFF2-40B4-BE49-F238E27FC236}">
                <a16:creationId xmlns:a16="http://schemas.microsoft.com/office/drawing/2014/main" id="{487F920D-E3E4-5F45-9AA2-618200B39B82}"/>
              </a:ext>
            </a:extLst>
          </p:cNvPr>
          <p:cNvPicPr>
            <a:picLocks noChangeAspect="1"/>
          </p:cNvPicPr>
          <p:nvPr/>
        </p:nvPicPr>
        <p:blipFill>
          <a:blip r:embed="rId2"/>
          <a:stretch>
            <a:fillRect/>
          </a:stretch>
        </p:blipFill>
        <p:spPr>
          <a:xfrm>
            <a:off x="0" y="1198180"/>
            <a:ext cx="3115890" cy="5580993"/>
          </a:xfrm>
          <a:prstGeom prst="rect">
            <a:avLst/>
          </a:prstGeom>
        </p:spPr>
      </p:pic>
    </p:spTree>
    <p:extLst>
      <p:ext uri="{BB962C8B-B14F-4D97-AF65-F5344CB8AC3E}">
        <p14:creationId xmlns:p14="http://schemas.microsoft.com/office/powerpoint/2010/main" val="2911466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74638"/>
            <a:ext cx="8229600" cy="1143000"/>
          </a:xfrm>
        </p:spPr>
        <p:txBody>
          <a:bodyPr/>
          <a:lstStyle/>
          <a:p>
            <a:r>
              <a:rPr lang="it-IT" dirty="0"/>
              <a:t>Fluidi: Principio di Pascal</a:t>
            </a:r>
          </a:p>
        </p:txBody>
      </p:sp>
      <p:sp>
        <p:nvSpPr>
          <p:cNvPr id="6" name="Rettangolo 5"/>
          <p:cNvSpPr/>
          <p:nvPr/>
        </p:nvSpPr>
        <p:spPr>
          <a:xfrm>
            <a:off x="1045095" y="4953301"/>
            <a:ext cx="7053810" cy="1200329"/>
          </a:xfrm>
          <a:prstGeom prst="rect">
            <a:avLst/>
          </a:prstGeom>
        </p:spPr>
        <p:txBody>
          <a:bodyPr wrap="square">
            <a:spAutoFit/>
          </a:bodyPr>
          <a:lstStyle/>
          <a:p>
            <a:r>
              <a:rPr lang="it-IT" dirty="0"/>
              <a:t>E’ importante notare che l’efflusso d’acqua da una bottiglia aperta in cui siano presenti più fori a diversa altezza, avviene con zampilli visibilmente diversi: tanto più teso è lo zampillo inferiore quanto più in basso è praticato il foro rispetto a quello superiore.</a:t>
            </a:r>
          </a:p>
        </p:txBody>
      </p:sp>
      <p:pic>
        <p:nvPicPr>
          <p:cNvPr id="3" name="Immagine 2" descr="Immagine che contiene bottiglia, tavolo, vino, acqua&#10;&#10;Descrizione generata automaticamente">
            <a:extLst>
              <a:ext uri="{FF2B5EF4-FFF2-40B4-BE49-F238E27FC236}">
                <a16:creationId xmlns:a16="http://schemas.microsoft.com/office/drawing/2014/main" id="{1E06FD09-93C1-8445-87A8-8281A4551939}"/>
              </a:ext>
            </a:extLst>
          </p:cNvPr>
          <p:cNvPicPr>
            <a:picLocks noChangeAspect="1"/>
          </p:cNvPicPr>
          <p:nvPr/>
        </p:nvPicPr>
        <p:blipFill>
          <a:blip r:embed="rId2"/>
          <a:stretch>
            <a:fillRect/>
          </a:stretch>
        </p:blipFill>
        <p:spPr>
          <a:xfrm>
            <a:off x="654050" y="1599589"/>
            <a:ext cx="7835900" cy="3187700"/>
          </a:xfrm>
          <a:prstGeom prst="rect">
            <a:avLst/>
          </a:prstGeom>
        </p:spPr>
      </p:pic>
    </p:spTree>
    <p:extLst>
      <p:ext uri="{BB962C8B-B14F-4D97-AF65-F5344CB8AC3E}">
        <p14:creationId xmlns:p14="http://schemas.microsoft.com/office/powerpoint/2010/main" val="340454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85800" y="16487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p>
        </p:txBody>
      </p:sp>
      <p:pic>
        <p:nvPicPr>
          <p:cNvPr id="5" name="Immagine 4"/>
          <p:cNvPicPr>
            <a:picLocks noChangeAspect="1"/>
          </p:cNvPicPr>
          <p:nvPr/>
        </p:nvPicPr>
        <p:blipFill>
          <a:blip r:embed="rId2"/>
          <a:stretch>
            <a:fillRect/>
          </a:stretch>
        </p:blipFill>
        <p:spPr>
          <a:xfrm>
            <a:off x="318567" y="1221650"/>
            <a:ext cx="3370277" cy="3370277"/>
          </a:xfrm>
          <a:prstGeom prst="rect">
            <a:avLst/>
          </a:prstGeom>
        </p:spPr>
      </p:pic>
      <p:pic>
        <p:nvPicPr>
          <p:cNvPr id="6" name="Immagine 5"/>
          <p:cNvPicPr>
            <a:picLocks noChangeAspect="1"/>
          </p:cNvPicPr>
          <p:nvPr/>
        </p:nvPicPr>
        <p:blipFill>
          <a:blip r:embed="rId3"/>
          <a:stretch>
            <a:fillRect/>
          </a:stretch>
        </p:blipFill>
        <p:spPr>
          <a:xfrm>
            <a:off x="4929897" y="4206874"/>
            <a:ext cx="3759200" cy="2405432"/>
          </a:xfrm>
          <a:prstGeom prst="rect">
            <a:avLst/>
          </a:prstGeom>
        </p:spPr>
      </p:pic>
      <p:sp>
        <p:nvSpPr>
          <p:cNvPr id="7" name="Rettangolo 6"/>
          <p:cNvSpPr/>
          <p:nvPr/>
        </p:nvSpPr>
        <p:spPr>
          <a:xfrm>
            <a:off x="4221132" y="1399908"/>
            <a:ext cx="4572000" cy="2308324"/>
          </a:xfrm>
          <a:prstGeom prst="rect">
            <a:avLst/>
          </a:prstGeom>
        </p:spPr>
        <p:txBody>
          <a:bodyPr>
            <a:spAutoFit/>
          </a:bodyPr>
          <a:lstStyle/>
          <a:p>
            <a:r>
              <a:rPr lang="it-IT" dirty="0"/>
              <a:t>La pressione atmosferica è la pressione esercitata dalla colonna d'aria che sovrasta la superficie (terrestre o marina) causata dall'attrazione gravitazionale della terra nei confronti dei componenti dell'aria, cioè  è il peso che hanno Azoto, Ossigeno, Argon, Acqua (vapore), Anidride Carbonica e altri gas minori che compongono l' "aria". </a:t>
            </a:r>
          </a:p>
        </p:txBody>
      </p:sp>
      <p:sp>
        <p:nvSpPr>
          <p:cNvPr id="8" name="Rettangolo 7"/>
          <p:cNvSpPr/>
          <p:nvPr/>
        </p:nvSpPr>
        <p:spPr>
          <a:xfrm>
            <a:off x="219844" y="4908379"/>
            <a:ext cx="4572000" cy="1754327"/>
          </a:xfrm>
          <a:prstGeom prst="rect">
            <a:avLst/>
          </a:prstGeom>
        </p:spPr>
        <p:txBody>
          <a:bodyPr>
            <a:spAutoFit/>
          </a:bodyPr>
          <a:lstStyle/>
          <a:p>
            <a:r>
              <a:rPr lang="it-IT" dirty="0"/>
              <a:t>l valore della pressione atmosferica varia in funzione della temperatura e della quantità di vapore acqueo contenuto nell'atmosfera e decresce con l'aumentare dell'altitudine, rispetto al livello del mare, del punto in cui viene misurata</a:t>
            </a:r>
          </a:p>
        </p:txBody>
      </p:sp>
    </p:spTree>
    <p:extLst>
      <p:ext uri="{BB962C8B-B14F-4D97-AF65-F5344CB8AC3E}">
        <p14:creationId xmlns:p14="http://schemas.microsoft.com/office/powerpoint/2010/main" val="253501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74638"/>
            <a:ext cx="8229600" cy="1143000"/>
          </a:xfrm>
        </p:spPr>
        <p:txBody>
          <a:bodyPr/>
          <a:lstStyle/>
          <a:p>
            <a:r>
              <a:rPr lang="it-IT" dirty="0"/>
              <a:t>Fluidi: Principio di Pascal</a:t>
            </a:r>
          </a:p>
        </p:txBody>
      </p:sp>
      <p:sp>
        <p:nvSpPr>
          <p:cNvPr id="6" name="Rettangolo 5"/>
          <p:cNvSpPr/>
          <p:nvPr/>
        </p:nvSpPr>
        <p:spPr>
          <a:xfrm>
            <a:off x="1045094" y="4954019"/>
            <a:ext cx="7053810" cy="1754326"/>
          </a:xfrm>
          <a:prstGeom prst="rect">
            <a:avLst/>
          </a:prstGeom>
        </p:spPr>
        <p:txBody>
          <a:bodyPr wrap="square">
            <a:spAutoFit/>
          </a:bodyPr>
          <a:lstStyle/>
          <a:p>
            <a:r>
              <a:rPr lang="it-IT" dirty="0"/>
              <a:t>Lo zampillo va attenuandosi perché, con la fuoriuscita dell’acqua e l’abbassamento del suo livello, si crea nell’aria sovrastante una pressione inferiore a quella atmosferica: lo zampillo si arresta quando la differenza tra la pressione atmosferica (attiva in corrispondenza del foro), e la pressione dell’aria intrappolata è pari alla pressione idrostatica dell’acqua (dovuta al dislivello tra la superficie libera del liquido e il foro).</a:t>
            </a:r>
          </a:p>
        </p:txBody>
      </p:sp>
      <p:pic>
        <p:nvPicPr>
          <p:cNvPr id="5" name="Immagine 4">
            <a:extLst>
              <a:ext uri="{FF2B5EF4-FFF2-40B4-BE49-F238E27FC236}">
                <a16:creationId xmlns:a16="http://schemas.microsoft.com/office/drawing/2014/main" id="{A03235B0-E222-FF4E-A01B-856603DB7ACF}"/>
              </a:ext>
            </a:extLst>
          </p:cNvPr>
          <p:cNvPicPr>
            <a:picLocks noChangeAspect="1"/>
          </p:cNvPicPr>
          <p:nvPr/>
        </p:nvPicPr>
        <p:blipFill>
          <a:blip r:embed="rId2"/>
          <a:stretch>
            <a:fillRect/>
          </a:stretch>
        </p:blipFill>
        <p:spPr>
          <a:xfrm>
            <a:off x="1564507" y="1285901"/>
            <a:ext cx="5614059" cy="3595627"/>
          </a:xfrm>
          <a:prstGeom prst="rect">
            <a:avLst/>
          </a:prstGeom>
        </p:spPr>
      </p:pic>
    </p:spTree>
    <p:extLst>
      <p:ext uri="{BB962C8B-B14F-4D97-AF65-F5344CB8AC3E}">
        <p14:creationId xmlns:p14="http://schemas.microsoft.com/office/powerpoint/2010/main" val="2552689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74638"/>
            <a:ext cx="8229600" cy="1143000"/>
          </a:xfrm>
        </p:spPr>
        <p:txBody>
          <a:bodyPr/>
          <a:lstStyle/>
          <a:p>
            <a:r>
              <a:rPr lang="it-IT" dirty="0"/>
              <a:t>Fluidi: Principio di Pascal</a:t>
            </a:r>
          </a:p>
        </p:txBody>
      </p:sp>
      <p:sp>
        <p:nvSpPr>
          <p:cNvPr id="6" name="Rettangolo 5"/>
          <p:cNvSpPr/>
          <p:nvPr/>
        </p:nvSpPr>
        <p:spPr>
          <a:xfrm>
            <a:off x="1045094" y="4954019"/>
            <a:ext cx="7053810" cy="646331"/>
          </a:xfrm>
          <a:prstGeom prst="rect">
            <a:avLst/>
          </a:prstGeom>
        </p:spPr>
        <p:txBody>
          <a:bodyPr wrap="square">
            <a:spAutoFit/>
          </a:bodyPr>
          <a:lstStyle/>
          <a:p>
            <a:r>
              <a:rPr lang="it-IT" dirty="0"/>
              <a:t>Esercitando la forza su uno dei pistoni la forza si trasmette sul pistone dell’altra siringa</a:t>
            </a:r>
          </a:p>
        </p:txBody>
      </p:sp>
      <p:pic>
        <p:nvPicPr>
          <p:cNvPr id="3" name="Immagine 2">
            <a:extLst>
              <a:ext uri="{FF2B5EF4-FFF2-40B4-BE49-F238E27FC236}">
                <a16:creationId xmlns:a16="http://schemas.microsoft.com/office/drawing/2014/main" id="{83B69D6E-C332-344E-BC43-338D2DAC27A5}"/>
              </a:ext>
            </a:extLst>
          </p:cNvPr>
          <p:cNvPicPr>
            <a:picLocks noChangeAspect="1"/>
          </p:cNvPicPr>
          <p:nvPr/>
        </p:nvPicPr>
        <p:blipFill>
          <a:blip r:embed="rId2"/>
          <a:stretch>
            <a:fillRect/>
          </a:stretch>
        </p:blipFill>
        <p:spPr>
          <a:xfrm>
            <a:off x="1485899" y="1658838"/>
            <a:ext cx="6172200" cy="3162300"/>
          </a:xfrm>
          <a:prstGeom prst="rect">
            <a:avLst/>
          </a:prstGeom>
        </p:spPr>
      </p:pic>
    </p:spTree>
    <p:extLst>
      <p:ext uri="{BB962C8B-B14F-4D97-AF65-F5344CB8AC3E}">
        <p14:creationId xmlns:p14="http://schemas.microsoft.com/office/powerpoint/2010/main" val="616809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81000" y="1544373"/>
            <a:ext cx="3352800" cy="3556000"/>
          </a:xfrm>
          <a:prstGeom prst="rect">
            <a:avLst/>
          </a:prstGeom>
        </p:spPr>
      </p:pic>
      <p:sp>
        <p:nvSpPr>
          <p:cNvPr id="6" name="Titolo 1"/>
          <p:cNvSpPr>
            <a:spLocks noGrp="1"/>
          </p:cNvSpPr>
          <p:nvPr>
            <p:ph type="ctrTitle"/>
          </p:nvPr>
        </p:nvSpPr>
        <p:spPr>
          <a:xfrm>
            <a:off x="685800" y="74348"/>
            <a:ext cx="7772400" cy="1470025"/>
          </a:xfrm>
        </p:spPr>
        <p:txBody>
          <a:bodyPr/>
          <a:lstStyle/>
          <a:p>
            <a:r>
              <a:rPr lang="it-IT" dirty="0"/>
              <a:t>Diavoletto di Cartesio</a:t>
            </a:r>
          </a:p>
        </p:txBody>
      </p:sp>
      <p:sp>
        <p:nvSpPr>
          <p:cNvPr id="7" name="Rettangolo 6"/>
          <p:cNvSpPr/>
          <p:nvPr/>
        </p:nvSpPr>
        <p:spPr>
          <a:xfrm>
            <a:off x="3479160" y="1582341"/>
            <a:ext cx="5379992" cy="3416320"/>
          </a:xfrm>
          <a:prstGeom prst="rect">
            <a:avLst/>
          </a:prstGeom>
        </p:spPr>
        <p:txBody>
          <a:bodyPr wrap="square">
            <a:spAutoFit/>
          </a:bodyPr>
          <a:lstStyle/>
          <a:p>
            <a:r>
              <a:rPr lang="it-IT" dirty="0"/>
              <a:t>Questo esperimento sfrutta due importanti leggi della fisica relative ai liquidi:</a:t>
            </a:r>
          </a:p>
          <a:p>
            <a:endParaRPr lang="it-IT" dirty="0"/>
          </a:p>
          <a:p>
            <a:r>
              <a:rPr lang="it-IT" b="1" dirty="0">
                <a:solidFill>
                  <a:srgbClr val="FF0000"/>
                </a:solidFill>
              </a:rPr>
              <a:t>1)      LEGGE DI PASCAL</a:t>
            </a:r>
            <a:r>
              <a:rPr lang="it-IT" dirty="0"/>
              <a:t>: la pressione esercitata su una superficie qualsiasi di un liquido si trasmette, con lo stesso valore, su ogni altra superficie a contatto con il liquido.</a:t>
            </a:r>
          </a:p>
          <a:p>
            <a:endParaRPr lang="it-IT" dirty="0">
              <a:solidFill>
                <a:srgbClr val="FF0000"/>
              </a:solidFill>
            </a:endParaRPr>
          </a:p>
          <a:p>
            <a:r>
              <a:rPr lang="it-IT" dirty="0">
                <a:solidFill>
                  <a:srgbClr val="FF0000"/>
                </a:solidFill>
              </a:rPr>
              <a:t>2)      LEGGE DI ARCHIMEDE</a:t>
            </a:r>
            <a:r>
              <a:rPr lang="it-IT" dirty="0"/>
              <a:t>: un corpo immerso in un liquido è soggetto ad una forza rivolta verso l’alto, detta spinta di Archimede, di intensità uguale al peso del volume del liquido spostato.</a:t>
            </a:r>
          </a:p>
        </p:txBody>
      </p:sp>
    </p:spTree>
    <p:extLst>
      <p:ext uri="{BB962C8B-B14F-4D97-AF65-F5344CB8AC3E}">
        <p14:creationId xmlns:p14="http://schemas.microsoft.com/office/powerpoint/2010/main" val="3848029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81000" y="1544373"/>
            <a:ext cx="3352800" cy="3556000"/>
          </a:xfrm>
          <a:prstGeom prst="rect">
            <a:avLst/>
          </a:prstGeom>
        </p:spPr>
      </p:pic>
      <p:sp>
        <p:nvSpPr>
          <p:cNvPr id="6" name="Titolo 1"/>
          <p:cNvSpPr>
            <a:spLocks noGrp="1"/>
          </p:cNvSpPr>
          <p:nvPr>
            <p:ph type="ctrTitle"/>
          </p:nvPr>
        </p:nvSpPr>
        <p:spPr>
          <a:xfrm>
            <a:off x="685800" y="74348"/>
            <a:ext cx="7772400" cy="1470025"/>
          </a:xfrm>
        </p:spPr>
        <p:txBody>
          <a:bodyPr/>
          <a:lstStyle/>
          <a:p>
            <a:r>
              <a:rPr lang="en-US" dirty="0" err="1"/>
              <a:t>Diavoletto</a:t>
            </a:r>
            <a:r>
              <a:rPr lang="en-US" dirty="0"/>
              <a:t> di </a:t>
            </a:r>
            <a:r>
              <a:rPr lang="en-US" dirty="0" err="1"/>
              <a:t>Cartesio</a:t>
            </a:r>
            <a:endParaRPr lang="en-US" dirty="0"/>
          </a:p>
        </p:txBody>
      </p:sp>
      <p:sp>
        <p:nvSpPr>
          <p:cNvPr id="2" name="Rettangolo 1"/>
          <p:cNvSpPr/>
          <p:nvPr/>
        </p:nvSpPr>
        <p:spPr>
          <a:xfrm>
            <a:off x="3433800" y="1233176"/>
            <a:ext cx="5710200" cy="2031325"/>
          </a:xfrm>
          <a:prstGeom prst="rect">
            <a:avLst/>
          </a:prstGeom>
        </p:spPr>
        <p:txBody>
          <a:bodyPr wrap="square">
            <a:spAutoFit/>
          </a:bodyPr>
          <a:lstStyle/>
          <a:p>
            <a:r>
              <a:rPr lang="it-IT" dirty="0"/>
              <a:t>Esercitando una pressione sulla superficie della bottiglia, tale pressione, per la legge di Pascal, si trasmette anche all’oggetto posto al suo interno. Inizialmente nell’oggetto prevale l’aria rispetto all’acqua e questo gli permette di galleggiare rimanendo parzialmente immerso. L’oggetto galleggia poiché la spinta di Archimede, diretta verso l’alto, è maggiore rispetto alla forza peso dell’oggetto stesso.</a:t>
            </a:r>
          </a:p>
        </p:txBody>
      </p:sp>
      <p:sp>
        <p:nvSpPr>
          <p:cNvPr id="3" name="Rettangolo 2"/>
          <p:cNvSpPr/>
          <p:nvPr/>
        </p:nvSpPr>
        <p:spPr>
          <a:xfrm>
            <a:off x="81000" y="5100373"/>
            <a:ext cx="9063000" cy="1754327"/>
          </a:xfrm>
          <a:prstGeom prst="rect">
            <a:avLst/>
          </a:prstGeom>
        </p:spPr>
        <p:txBody>
          <a:bodyPr wrap="square">
            <a:spAutoFit/>
          </a:bodyPr>
          <a:lstStyle/>
          <a:p>
            <a:r>
              <a:rPr lang="it-IT" dirty="0"/>
              <a:t>Facendo pressione sulla bottiglia, ne riduciamo il volume, perciò l’acqua, che è incomprimibile, ha bisogno di nuovo spazio da occupare. L’aria presente all’interno dell’oggetto, al contrario, si comprime e in questo modo fa spazio all’acqua. A questo punto l’acqua che entra all’interno dell’oggetto ne fa aumentare la densità e quindi il suo peso, di conseguenza l’oggetto affonda. Questo perché la spinta di Archimede risulta essere minore rispetto alla forza peso dell’oggetto stesso.</a:t>
            </a:r>
          </a:p>
        </p:txBody>
      </p:sp>
      <p:sp>
        <p:nvSpPr>
          <p:cNvPr id="5" name="Rettangolo 4"/>
          <p:cNvSpPr/>
          <p:nvPr/>
        </p:nvSpPr>
        <p:spPr>
          <a:xfrm>
            <a:off x="3433800" y="3735929"/>
            <a:ext cx="5710200" cy="923330"/>
          </a:xfrm>
          <a:prstGeom prst="rect">
            <a:avLst/>
          </a:prstGeom>
        </p:spPr>
        <p:txBody>
          <a:bodyPr wrap="square">
            <a:spAutoFit/>
          </a:bodyPr>
          <a:lstStyle/>
          <a:p>
            <a:r>
              <a:rPr lang="it-IT" dirty="0"/>
              <a:t>Bisogna ricordare che i liquidi non sono comprimibili, al contrario dei gas che per la loro caratteristica possono essere contenuti in un volume più piccolo.</a:t>
            </a:r>
          </a:p>
        </p:txBody>
      </p:sp>
    </p:spTree>
    <p:extLst>
      <p:ext uri="{BB962C8B-B14F-4D97-AF65-F5344CB8AC3E}">
        <p14:creationId xmlns:p14="http://schemas.microsoft.com/office/powerpoint/2010/main" val="4175566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Diavoletto di Cartesio</a:t>
            </a:r>
            <a:endParaRPr lang="en-US" dirty="0"/>
          </a:p>
        </p:txBody>
      </p:sp>
      <p:sp>
        <p:nvSpPr>
          <p:cNvPr id="4" name="Rettangolo 3"/>
          <p:cNvSpPr/>
          <p:nvPr/>
        </p:nvSpPr>
        <p:spPr>
          <a:xfrm>
            <a:off x="0" y="1601871"/>
            <a:ext cx="9144000" cy="5078314"/>
          </a:xfrm>
          <a:prstGeom prst="rect">
            <a:avLst/>
          </a:prstGeom>
        </p:spPr>
        <p:txBody>
          <a:bodyPr wrap="square">
            <a:spAutoFit/>
          </a:bodyPr>
          <a:lstStyle/>
          <a:p>
            <a:r>
              <a:rPr lang="en-US" dirty="0"/>
              <a:t>-</a:t>
            </a:r>
            <a:r>
              <a:rPr lang="it-IT" dirty="0"/>
              <a:t>Il diavoletto di Cartesio o ludione è uno strumento di misurazione della pressione dei liquidi. Deve il suo nome a quello di </a:t>
            </a:r>
            <a:r>
              <a:rPr lang="it-IT" dirty="0" err="1"/>
              <a:t>Renè</a:t>
            </a:r>
            <a:r>
              <a:rPr lang="it-IT" dirty="0"/>
              <a:t> Descartes, latinizzato in </a:t>
            </a:r>
            <a:r>
              <a:rPr lang="it-IT" dirty="0" err="1"/>
              <a:t>Cartesius</a:t>
            </a:r>
            <a:r>
              <a:rPr lang="it-IT" dirty="0"/>
              <a:t>.  Si attribuisce infatti la sua ideazione a Cartesio, nel 1640; in realtà però fu inventato dall’italiano Raffaello </a:t>
            </a:r>
            <a:r>
              <a:rPr lang="it-IT" dirty="0" err="1"/>
              <a:t>Magiotti</a:t>
            </a:r>
            <a:r>
              <a:rPr lang="it-IT" dirty="0"/>
              <a:t> e descritto per la prima volta nel 1648. La versione originale prevedeva l’utilizzo di un diavoletto di vetro, forato sulla coda, dal quale l’esperimento prende il nome.</a:t>
            </a:r>
          </a:p>
          <a:p>
            <a:endParaRPr lang="it-IT" dirty="0"/>
          </a:p>
          <a:p>
            <a:r>
              <a:rPr lang="it-IT" dirty="0"/>
              <a:t>-Un meccanismo simile è utilizzato dai pesci per variare verticalmente, entro un certo intervallo, la loro profondità. Essi possiedono infatti un organo idrostatico detto vescica natatoria. Il pesce varia il suo peso grazie all’aumento o alla diminuzione del contenuto gassoso di tale organo.</a:t>
            </a:r>
          </a:p>
          <a:p>
            <a:endParaRPr lang="it-IT" dirty="0"/>
          </a:p>
          <a:p>
            <a:r>
              <a:rPr lang="it-IT" dirty="0"/>
              <a:t>-Altro caso interessante è quello dei sommergibili, il cui funzionamento è riconducibile a quello dell’esperimento in questione. Essi hanno la capacità di galleggiare, affondare o fermarsi ad una determinata quota. Nel loro scafo sono presenti  le camere stagne che possono essere riempite o svuotate d’acqua. Quando le camere stagne sono piene d’acqua, la forza peso del sommergibile aumenta e la spinta idrostatica non è più in grado di sostenerlo, per cui il sommergibile si immergerà. Viceversa, svuotando le camere stagne, la forza peso del sommergibile diminuisce quindi esso torna a galla.</a:t>
            </a:r>
          </a:p>
          <a:p>
            <a:endParaRPr lang="it-IT" dirty="0"/>
          </a:p>
        </p:txBody>
      </p:sp>
    </p:spTree>
    <p:extLst>
      <p:ext uri="{BB962C8B-B14F-4D97-AF65-F5344CB8AC3E}">
        <p14:creationId xmlns:p14="http://schemas.microsoft.com/office/powerpoint/2010/main" val="3688401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341421" y="1692757"/>
            <a:ext cx="3492500" cy="2324100"/>
          </a:xfrm>
          <a:prstGeom prst="rect">
            <a:avLst/>
          </a:prstGeom>
        </p:spPr>
      </p:pic>
      <p:sp>
        <p:nvSpPr>
          <p:cNvPr id="6" name="Titolo 1"/>
          <p:cNvSpPr>
            <a:spLocks noGrp="1"/>
          </p:cNvSpPr>
          <p:nvPr>
            <p:ph type="title"/>
          </p:nvPr>
        </p:nvSpPr>
        <p:spPr>
          <a:xfrm>
            <a:off x="457200" y="274638"/>
            <a:ext cx="8229600" cy="1143000"/>
          </a:xfrm>
        </p:spPr>
        <p:txBody>
          <a:bodyPr/>
          <a:lstStyle/>
          <a:p>
            <a:r>
              <a:rPr lang="it-IT" dirty="0"/>
              <a:t>Fluidi: Tensione superficiale</a:t>
            </a:r>
          </a:p>
        </p:txBody>
      </p:sp>
      <p:sp>
        <p:nvSpPr>
          <p:cNvPr id="7" name="Rettangolo 6"/>
          <p:cNvSpPr/>
          <p:nvPr/>
        </p:nvSpPr>
        <p:spPr>
          <a:xfrm>
            <a:off x="4196108" y="1841213"/>
            <a:ext cx="4572000" cy="2308324"/>
          </a:xfrm>
          <a:prstGeom prst="rect">
            <a:avLst/>
          </a:prstGeom>
        </p:spPr>
        <p:txBody>
          <a:bodyPr>
            <a:spAutoFit/>
          </a:bodyPr>
          <a:lstStyle/>
          <a:p>
            <a:r>
              <a:rPr lang="it-IT" dirty="0"/>
              <a:t>Al centro le molecole esercitano la forza di attrazione in tutte le direzioni annullandosi a vicenda, mentre le molecole sulla superficie esercitano una forza solo verso l’interno del liquido, non avendo altro sopra. Questa coesione tra le molecole superficiali fa comportare la superficie come se fosse una membrana elastica.</a:t>
            </a:r>
          </a:p>
        </p:txBody>
      </p:sp>
      <p:sp>
        <p:nvSpPr>
          <p:cNvPr id="8" name="Rettangolo 7"/>
          <p:cNvSpPr/>
          <p:nvPr/>
        </p:nvSpPr>
        <p:spPr>
          <a:xfrm>
            <a:off x="2131127" y="4577127"/>
            <a:ext cx="4572000" cy="1754327"/>
          </a:xfrm>
          <a:prstGeom prst="rect">
            <a:avLst/>
          </a:prstGeom>
        </p:spPr>
        <p:txBody>
          <a:bodyPr>
            <a:spAutoFit/>
          </a:bodyPr>
          <a:lstStyle/>
          <a:p>
            <a:r>
              <a:rPr lang="it-IT" dirty="0"/>
              <a:t>La forza attrattiva tra le molecole dell’acqua è di tipo elettrico. A causa della sua struttura la molecola dell’acqua si comporta come un dipolo elettrico e poiché le cariche elettriche di segno opposto si attraggono le molecole dell’acqua sono attratte le une dalle altre.</a:t>
            </a:r>
          </a:p>
        </p:txBody>
      </p:sp>
    </p:spTree>
    <p:extLst>
      <p:ext uri="{BB962C8B-B14F-4D97-AF65-F5344CB8AC3E}">
        <p14:creationId xmlns:p14="http://schemas.microsoft.com/office/powerpoint/2010/main" val="214784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561067" y="1550250"/>
            <a:ext cx="5352996" cy="4731930"/>
          </a:xfrm>
          <a:prstGeom prst="rect">
            <a:avLst/>
          </a:prstGeom>
        </p:spPr>
      </p:pic>
      <p:sp>
        <p:nvSpPr>
          <p:cNvPr id="7" name="CasellaDiTesto 6"/>
          <p:cNvSpPr txBox="1"/>
          <p:nvPr/>
        </p:nvSpPr>
        <p:spPr>
          <a:xfrm>
            <a:off x="3272660" y="5518553"/>
            <a:ext cx="1838171" cy="769441"/>
          </a:xfrm>
          <a:prstGeom prst="rect">
            <a:avLst/>
          </a:prstGeom>
          <a:solidFill>
            <a:schemeClr val="bg1"/>
          </a:solidFill>
        </p:spPr>
        <p:txBody>
          <a:bodyPr wrap="square" rtlCol="0">
            <a:spAutoFit/>
          </a:bodyPr>
          <a:lstStyle/>
          <a:p>
            <a:pPr algn="just"/>
            <a:r>
              <a:rPr lang="it-IT" sz="1100" dirty="0"/>
              <a:t>All’interno  del liquido ogni molecola è circondata da altre molecole e le forze sono compensate</a:t>
            </a:r>
          </a:p>
        </p:txBody>
      </p:sp>
      <p:sp>
        <p:nvSpPr>
          <p:cNvPr id="8" name="CasellaDiTesto 7"/>
          <p:cNvSpPr txBox="1"/>
          <p:nvPr/>
        </p:nvSpPr>
        <p:spPr>
          <a:xfrm>
            <a:off x="1287802" y="5536230"/>
            <a:ext cx="1838171" cy="600164"/>
          </a:xfrm>
          <a:prstGeom prst="rect">
            <a:avLst/>
          </a:prstGeom>
          <a:solidFill>
            <a:schemeClr val="bg1"/>
          </a:solidFill>
        </p:spPr>
        <p:txBody>
          <a:bodyPr wrap="square" rtlCol="0">
            <a:spAutoFit/>
          </a:bodyPr>
          <a:lstStyle/>
          <a:p>
            <a:pPr algn="just"/>
            <a:r>
              <a:rPr lang="it-IT" sz="1100" dirty="0"/>
              <a:t>Un legame di tipo elettrico tiene insieme le molecole dell’acqua</a:t>
            </a:r>
          </a:p>
        </p:txBody>
      </p:sp>
      <p:sp>
        <p:nvSpPr>
          <p:cNvPr id="9" name="CasellaDiTesto 8"/>
          <p:cNvSpPr txBox="1"/>
          <p:nvPr/>
        </p:nvSpPr>
        <p:spPr>
          <a:xfrm>
            <a:off x="1561067" y="1612194"/>
            <a:ext cx="2568898" cy="1138773"/>
          </a:xfrm>
          <a:prstGeom prst="rect">
            <a:avLst/>
          </a:prstGeom>
          <a:solidFill>
            <a:schemeClr val="accent6">
              <a:lumMod val="20000"/>
              <a:lumOff val="80000"/>
            </a:schemeClr>
          </a:solidFill>
        </p:spPr>
        <p:txBody>
          <a:bodyPr wrap="square" rtlCol="0">
            <a:spAutoFit/>
          </a:bodyPr>
          <a:lstStyle/>
          <a:p>
            <a:pPr algn="just"/>
            <a:r>
              <a:rPr lang="it-IT" sz="1100" dirty="0"/>
              <a:t>L’interazione delle particelle sulla superfice dell’acqua fa si che questa si comporti come un trampolino, che può sopportare il peso di piccoli insetti.</a:t>
            </a:r>
          </a:p>
          <a:p>
            <a:pPr algn="just"/>
            <a:r>
              <a:rPr lang="it-IT" sz="1100" dirty="0"/>
              <a:t>Questo effetto si chiama </a:t>
            </a:r>
            <a:r>
              <a:rPr lang="it-IT" sz="1200" b="1" dirty="0"/>
              <a:t>Tensione Superficiale</a:t>
            </a:r>
          </a:p>
        </p:txBody>
      </p:sp>
      <p:sp>
        <p:nvSpPr>
          <p:cNvPr id="10" name="Titolo 1"/>
          <p:cNvSpPr>
            <a:spLocks noGrp="1"/>
          </p:cNvSpPr>
          <p:nvPr>
            <p:ph type="title"/>
          </p:nvPr>
        </p:nvSpPr>
        <p:spPr>
          <a:xfrm>
            <a:off x="457200" y="274638"/>
            <a:ext cx="8229600" cy="1143000"/>
          </a:xfrm>
        </p:spPr>
        <p:txBody>
          <a:bodyPr/>
          <a:lstStyle/>
          <a:p>
            <a:r>
              <a:rPr lang="it-IT" dirty="0"/>
              <a:t>Fluidi: Tensione superficiale</a:t>
            </a:r>
          </a:p>
        </p:txBody>
      </p:sp>
    </p:spTree>
    <p:extLst>
      <p:ext uri="{BB962C8B-B14F-4D97-AF65-F5344CB8AC3E}">
        <p14:creationId xmlns:p14="http://schemas.microsoft.com/office/powerpoint/2010/main" val="963197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81649" y="1417638"/>
            <a:ext cx="3728243" cy="2686354"/>
          </a:xfrm>
          <a:prstGeom prst="rect">
            <a:avLst/>
          </a:prstGeom>
        </p:spPr>
      </p:pic>
      <p:pic>
        <p:nvPicPr>
          <p:cNvPr id="5" name="Immagine 4"/>
          <p:cNvPicPr>
            <a:picLocks noChangeAspect="1"/>
          </p:cNvPicPr>
          <p:nvPr/>
        </p:nvPicPr>
        <p:blipFill>
          <a:blip r:embed="rId3"/>
          <a:stretch>
            <a:fillRect/>
          </a:stretch>
        </p:blipFill>
        <p:spPr>
          <a:xfrm>
            <a:off x="4205001" y="3603206"/>
            <a:ext cx="4942873" cy="3254794"/>
          </a:xfrm>
          <a:prstGeom prst="rect">
            <a:avLst/>
          </a:prstGeom>
        </p:spPr>
      </p:pic>
      <p:sp>
        <p:nvSpPr>
          <p:cNvPr id="6" name="Rettangolo 5"/>
          <p:cNvSpPr/>
          <p:nvPr/>
        </p:nvSpPr>
        <p:spPr>
          <a:xfrm>
            <a:off x="3936552" y="1479582"/>
            <a:ext cx="5015148" cy="1200329"/>
          </a:xfrm>
          <a:prstGeom prst="rect">
            <a:avLst/>
          </a:prstGeom>
        </p:spPr>
        <p:txBody>
          <a:bodyPr wrap="square">
            <a:spAutoFit/>
          </a:bodyPr>
          <a:lstStyle/>
          <a:p>
            <a:r>
              <a:rPr lang="it-IT" dirty="0"/>
              <a:t>La</a:t>
            </a:r>
            <a:r>
              <a:rPr lang="it-IT" dirty="0">
                <a:solidFill>
                  <a:srgbClr val="FF0000"/>
                </a:solidFill>
              </a:rPr>
              <a:t> tensione superficiale</a:t>
            </a:r>
            <a:r>
              <a:rPr lang="it-IT" dirty="0"/>
              <a:t> è definita  come  il  lavoro necessario  per  aumentare  la  superficie  di  un  liquido  di  una quantità  unitaria  (ad  esempio  di  1  m</a:t>
            </a:r>
            <a:r>
              <a:rPr lang="is-IS" baseline="30000" dirty="0"/>
              <a:t>2</a:t>
            </a:r>
            <a:r>
              <a:rPr lang="it-IT" dirty="0"/>
              <a:t>,  se  si  misurano  le  lunghezze  in metri)</a:t>
            </a:r>
          </a:p>
        </p:txBody>
      </p:sp>
      <p:sp>
        <p:nvSpPr>
          <p:cNvPr id="7" name="Rettangolo 6"/>
          <p:cNvSpPr/>
          <p:nvPr/>
        </p:nvSpPr>
        <p:spPr>
          <a:xfrm>
            <a:off x="0" y="4338724"/>
            <a:ext cx="4205001" cy="2400657"/>
          </a:xfrm>
          <a:prstGeom prst="rect">
            <a:avLst/>
          </a:prstGeom>
        </p:spPr>
        <p:txBody>
          <a:bodyPr wrap="square">
            <a:spAutoFit/>
          </a:bodyPr>
          <a:lstStyle/>
          <a:p>
            <a:r>
              <a:rPr lang="it-IT" sz="1500" dirty="0"/>
              <a:t>La tensione superficiale manifesta  i  suoi  effetti  in  molte  occasioni:</a:t>
            </a:r>
          </a:p>
          <a:p>
            <a:pPr marL="285750" indent="-285750">
              <a:buFont typeface="Arial"/>
              <a:buChar char="•"/>
            </a:pPr>
            <a:r>
              <a:rPr lang="it-IT" sz="1500" dirty="0"/>
              <a:t>l’acqua tende a formare gocce di pioggia, rugiada </a:t>
            </a:r>
            <a:r>
              <a:rPr lang="mr-IN" sz="1500" dirty="0"/>
              <a:t>…</a:t>
            </a:r>
            <a:r>
              <a:rPr lang="it-IT" sz="1500" dirty="0"/>
              <a:t> perché </a:t>
            </a:r>
            <a:r>
              <a:rPr lang="it-IT" sz="1500" dirty="0">
                <a:solidFill>
                  <a:srgbClr val="3366FF"/>
                </a:solidFill>
              </a:rPr>
              <a:t>la sfera è l’oggetto che a parità di volume ha la superfice minore</a:t>
            </a:r>
          </a:p>
          <a:p>
            <a:pPr marL="285750" indent="-285750">
              <a:buFont typeface="Arial"/>
              <a:buChar char="•"/>
            </a:pPr>
            <a:r>
              <a:rPr lang="it-IT" sz="1500" dirty="0"/>
              <a:t>alcuni insetti riescono a camminare sull’acqua</a:t>
            </a:r>
          </a:p>
          <a:p>
            <a:pPr marL="285750" indent="-285750">
              <a:buFont typeface="Arial"/>
              <a:buChar char="•"/>
            </a:pPr>
            <a:r>
              <a:rPr lang="it-IT" sz="1500" dirty="0"/>
              <a:t>Per lavare si aggiunge il detersivo, perché questo, </a:t>
            </a:r>
            <a:r>
              <a:rPr lang="it-IT" sz="1500" dirty="0">
                <a:solidFill>
                  <a:srgbClr val="3366FF"/>
                </a:solidFill>
              </a:rPr>
              <a:t>diminuendo la tensione superficiale</a:t>
            </a:r>
            <a:r>
              <a:rPr lang="it-IT" sz="1500" dirty="0"/>
              <a:t>, consente all’acqua di infilarsi in tutti i piccoli spazi ed eliminare le macchie</a:t>
            </a:r>
          </a:p>
        </p:txBody>
      </p:sp>
      <p:sp>
        <p:nvSpPr>
          <p:cNvPr id="8" name="Titolo 1"/>
          <p:cNvSpPr>
            <a:spLocks noGrp="1"/>
          </p:cNvSpPr>
          <p:nvPr>
            <p:ph type="title"/>
          </p:nvPr>
        </p:nvSpPr>
        <p:spPr>
          <a:xfrm>
            <a:off x="457200" y="274638"/>
            <a:ext cx="8229600" cy="1143000"/>
          </a:xfrm>
        </p:spPr>
        <p:txBody>
          <a:bodyPr/>
          <a:lstStyle/>
          <a:p>
            <a:r>
              <a:rPr lang="it-IT" dirty="0"/>
              <a:t>Fluidi: Tensione superficiale</a:t>
            </a:r>
          </a:p>
        </p:txBody>
      </p:sp>
    </p:spTree>
    <p:extLst>
      <p:ext uri="{BB962C8B-B14F-4D97-AF65-F5344CB8AC3E}">
        <p14:creationId xmlns:p14="http://schemas.microsoft.com/office/powerpoint/2010/main" val="420205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274638"/>
            <a:ext cx="8229600" cy="1143000"/>
          </a:xfrm>
        </p:spPr>
        <p:txBody>
          <a:bodyPr>
            <a:normAutofit fontScale="90000"/>
          </a:bodyPr>
          <a:lstStyle/>
          <a:p>
            <a:r>
              <a:rPr lang="it-IT" dirty="0"/>
              <a:t>Fluidi: Pressione atmosferica + Tensione superficiale</a:t>
            </a:r>
          </a:p>
        </p:txBody>
      </p:sp>
      <p:pic>
        <p:nvPicPr>
          <p:cNvPr id="3" name="Immagine 2" descr="Immagine che contiene persona, tavolo, cibo, sedendo&#10;&#10;Descrizione generata automaticamente">
            <a:extLst>
              <a:ext uri="{FF2B5EF4-FFF2-40B4-BE49-F238E27FC236}">
                <a16:creationId xmlns:a16="http://schemas.microsoft.com/office/drawing/2014/main" id="{4FB28475-6584-C84D-9E50-69E702E1720D}"/>
              </a:ext>
            </a:extLst>
          </p:cNvPr>
          <p:cNvPicPr>
            <a:picLocks noChangeAspect="1"/>
          </p:cNvPicPr>
          <p:nvPr/>
        </p:nvPicPr>
        <p:blipFill>
          <a:blip r:embed="rId2"/>
          <a:stretch>
            <a:fillRect/>
          </a:stretch>
        </p:blipFill>
        <p:spPr>
          <a:xfrm>
            <a:off x="1009650" y="2038350"/>
            <a:ext cx="7124700" cy="2781300"/>
          </a:xfrm>
          <a:prstGeom prst="rect">
            <a:avLst/>
          </a:prstGeom>
        </p:spPr>
      </p:pic>
    </p:spTree>
    <p:extLst>
      <p:ext uri="{BB962C8B-B14F-4D97-AF65-F5344CB8AC3E}">
        <p14:creationId xmlns:p14="http://schemas.microsoft.com/office/powerpoint/2010/main" val="540758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araffa124011">
            <a:extLst>
              <a:ext uri="{FF2B5EF4-FFF2-40B4-BE49-F238E27FC236}">
                <a16:creationId xmlns:a16="http://schemas.microsoft.com/office/drawing/2014/main" id="{6B72EDE2-01EA-4B09-7A8E-F196E8B48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986" y="2561020"/>
            <a:ext cx="3403600" cy="23876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a legge dei gas perfetti - Il blog delle Ripetizioni e lezioni private:  consigli utili">
            <a:extLst>
              <a:ext uri="{FF2B5EF4-FFF2-40B4-BE49-F238E27FC236}">
                <a16:creationId xmlns:a16="http://schemas.microsoft.com/office/drawing/2014/main" id="{BC5D2193-122D-B3B5-745D-F66DB1DCB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14" y="2745170"/>
            <a:ext cx="4038600" cy="2019300"/>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234F9A13-33D6-3A0F-A767-0614AA3AB158}"/>
              </a:ext>
            </a:extLst>
          </p:cNvPr>
          <p:cNvSpPr>
            <a:spLocks noGrp="1"/>
          </p:cNvSpPr>
          <p:nvPr>
            <p:ph type="title"/>
          </p:nvPr>
        </p:nvSpPr>
        <p:spPr>
          <a:xfrm>
            <a:off x="457200" y="274638"/>
            <a:ext cx="8229600" cy="1143000"/>
          </a:xfrm>
        </p:spPr>
        <p:txBody>
          <a:bodyPr/>
          <a:lstStyle/>
          <a:p>
            <a:r>
              <a:rPr lang="it-IT" dirty="0"/>
              <a:t>Legge dei gas</a:t>
            </a:r>
          </a:p>
        </p:txBody>
      </p:sp>
    </p:spTree>
    <p:extLst>
      <p:ext uri="{BB962C8B-B14F-4D97-AF65-F5344CB8AC3E}">
        <p14:creationId xmlns:p14="http://schemas.microsoft.com/office/powerpoint/2010/main" val="108991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giocattolo, bambola&#10;&#10;Descrizione generata automaticamente">
            <a:extLst>
              <a:ext uri="{FF2B5EF4-FFF2-40B4-BE49-F238E27FC236}">
                <a16:creationId xmlns:a16="http://schemas.microsoft.com/office/drawing/2014/main" id="{DF614C9E-D8B3-33B1-527D-BE8ABB6B09B5}"/>
              </a:ext>
            </a:extLst>
          </p:cNvPr>
          <p:cNvPicPr>
            <a:picLocks noChangeAspect="1"/>
          </p:cNvPicPr>
          <p:nvPr/>
        </p:nvPicPr>
        <p:blipFill>
          <a:blip r:embed="rId2"/>
          <a:stretch>
            <a:fillRect/>
          </a:stretch>
        </p:blipFill>
        <p:spPr>
          <a:xfrm>
            <a:off x="3249923" y="1145791"/>
            <a:ext cx="2106000" cy="5143500"/>
          </a:xfrm>
          <a:prstGeom prst="rect">
            <a:avLst/>
          </a:prstGeom>
        </p:spPr>
      </p:pic>
      <p:sp>
        <p:nvSpPr>
          <p:cNvPr id="2" name="Titolo 1">
            <a:extLst>
              <a:ext uri="{FF2B5EF4-FFF2-40B4-BE49-F238E27FC236}">
                <a16:creationId xmlns:a16="http://schemas.microsoft.com/office/drawing/2014/main" id="{AE131273-E5F7-037E-3033-E3E22FEDD6E0}"/>
              </a:ext>
            </a:extLst>
          </p:cNvPr>
          <p:cNvSpPr txBox="1">
            <a:spLocks/>
          </p:cNvSpPr>
          <p:nvPr/>
        </p:nvSpPr>
        <p:spPr>
          <a:xfrm>
            <a:off x="685800" y="52550"/>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p>
        </p:txBody>
      </p:sp>
    </p:spTree>
    <p:extLst>
      <p:ext uri="{BB962C8B-B14F-4D97-AF65-F5344CB8AC3E}">
        <p14:creationId xmlns:p14="http://schemas.microsoft.com/office/powerpoint/2010/main" val="2292429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25AFC3-2D02-5EE6-5453-F735431CBDF5}"/>
              </a:ext>
            </a:extLst>
          </p:cNvPr>
          <p:cNvSpPr>
            <a:spLocks noGrp="1"/>
          </p:cNvSpPr>
          <p:nvPr>
            <p:ph type="title"/>
          </p:nvPr>
        </p:nvSpPr>
        <p:spPr>
          <a:xfrm>
            <a:off x="457200" y="138008"/>
            <a:ext cx="8229600" cy="1143000"/>
          </a:xfrm>
        </p:spPr>
        <p:txBody>
          <a:bodyPr/>
          <a:lstStyle/>
          <a:p>
            <a:r>
              <a:rPr lang="it-IT" dirty="0"/>
              <a:t>Legge dei gas</a:t>
            </a:r>
          </a:p>
        </p:txBody>
      </p:sp>
      <p:pic>
        <p:nvPicPr>
          <p:cNvPr id="7170" name="Picture 2" descr="Esperimenti con una Candela, un Piatto, etc.">
            <a:extLst>
              <a:ext uri="{FF2B5EF4-FFF2-40B4-BE49-F238E27FC236}">
                <a16:creationId xmlns:a16="http://schemas.microsoft.com/office/drawing/2014/main" id="{E8218F85-B8BE-F73B-0C22-3F45178DF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58" y="2197100"/>
            <a:ext cx="3289300" cy="24638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24126132-7FBD-40BA-3C60-C23010F2A7F4}"/>
              </a:ext>
            </a:extLst>
          </p:cNvPr>
          <p:cNvSpPr txBox="1"/>
          <p:nvPr/>
        </p:nvSpPr>
        <p:spPr>
          <a:xfrm>
            <a:off x="3930869" y="1344634"/>
            <a:ext cx="5154010" cy="1477328"/>
          </a:xfrm>
          <a:prstGeom prst="rect">
            <a:avLst/>
          </a:prstGeom>
          <a:noFill/>
        </p:spPr>
        <p:txBody>
          <a:bodyPr wrap="square">
            <a:spAutoFit/>
          </a:bodyPr>
          <a:lstStyle/>
          <a:p>
            <a:r>
              <a:rPr lang="it-IT" b="1" i="0" dirty="0">
                <a:solidFill>
                  <a:srgbClr val="404040"/>
                </a:solidFill>
                <a:effectLst/>
              </a:rPr>
              <a:t>A cosa abbiamo assistito?</a:t>
            </a:r>
            <a:r>
              <a:rPr lang="it-IT" b="0" i="0" dirty="0">
                <a:solidFill>
                  <a:srgbClr val="404040"/>
                </a:solidFill>
                <a:effectLst/>
              </a:rPr>
              <a:t> Posizionando il bicchiere sulla candela si brucia l’ossigeno e quindi si crea all’interno del bicchiere una pressione inferiore rispetto a quella che c’è all’esterno e quindi il liquido viene spinto all’interno del bicchiere.</a:t>
            </a:r>
            <a:endParaRPr lang="it-IT" dirty="0"/>
          </a:p>
        </p:txBody>
      </p:sp>
      <p:sp>
        <p:nvSpPr>
          <p:cNvPr id="6" name="CasellaDiTesto 5">
            <a:extLst>
              <a:ext uri="{FF2B5EF4-FFF2-40B4-BE49-F238E27FC236}">
                <a16:creationId xmlns:a16="http://schemas.microsoft.com/office/drawing/2014/main" id="{E9CCFCAA-C990-C3A9-4168-456E0C2A0FBC}"/>
              </a:ext>
            </a:extLst>
          </p:cNvPr>
          <p:cNvSpPr txBox="1"/>
          <p:nvPr/>
        </p:nvSpPr>
        <p:spPr>
          <a:xfrm>
            <a:off x="59120" y="5273724"/>
            <a:ext cx="9025759" cy="1477328"/>
          </a:xfrm>
          <a:prstGeom prst="rect">
            <a:avLst/>
          </a:prstGeom>
          <a:solidFill>
            <a:schemeClr val="bg2"/>
          </a:solidFill>
        </p:spPr>
        <p:txBody>
          <a:bodyPr wrap="square">
            <a:spAutoFit/>
          </a:bodyPr>
          <a:lstStyle/>
          <a:p>
            <a:r>
              <a:rPr lang="it-IT" b="1" i="0" dirty="0">
                <a:solidFill>
                  <a:srgbClr val="666666"/>
                </a:solidFill>
                <a:effectLst/>
              </a:rPr>
              <a:t>Mentre la candela brucia all’interno del </a:t>
            </a:r>
            <a:r>
              <a:rPr lang="it-IT" b="1" dirty="0">
                <a:solidFill>
                  <a:srgbClr val="666666"/>
                </a:solidFill>
              </a:rPr>
              <a:t>bicchiere</a:t>
            </a:r>
            <a:r>
              <a:rPr lang="it-IT" b="1" i="0" dirty="0">
                <a:solidFill>
                  <a:srgbClr val="666666"/>
                </a:solidFill>
                <a:effectLst/>
              </a:rPr>
              <a:t>, il calore fa espandere l’aria. Il vaso si riempie lentamente con l’aria calda che occupa più spazio rispetto all’aria fredda, quindi parte di essa fuoriesce dal vaso.</a:t>
            </a:r>
          </a:p>
          <a:p>
            <a:r>
              <a:rPr lang="it-IT" b="1" i="0" dirty="0">
                <a:solidFill>
                  <a:srgbClr val="666666"/>
                </a:solidFill>
                <a:effectLst/>
              </a:rPr>
              <a:t>Mentre l’aria si raffredda, la pressione all’interno del vetro diminuisce perché quando i gas si raffreddano si restringono.</a:t>
            </a:r>
            <a:r>
              <a:rPr lang="it-IT" b="1" dirty="0">
                <a:solidFill>
                  <a:srgbClr val="666666"/>
                </a:solidFill>
              </a:rPr>
              <a:t> </a:t>
            </a:r>
            <a:endParaRPr lang="it-IT" b="1" dirty="0"/>
          </a:p>
        </p:txBody>
      </p:sp>
      <p:sp>
        <p:nvSpPr>
          <p:cNvPr id="8" name="CasellaDiTesto 7">
            <a:extLst>
              <a:ext uri="{FF2B5EF4-FFF2-40B4-BE49-F238E27FC236}">
                <a16:creationId xmlns:a16="http://schemas.microsoft.com/office/drawing/2014/main" id="{2CF82EAC-5499-F48F-ACB8-0D4B80D17E6C}"/>
              </a:ext>
            </a:extLst>
          </p:cNvPr>
          <p:cNvSpPr txBox="1"/>
          <p:nvPr/>
        </p:nvSpPr>
        <p:spPr>
          <a:xfrm>
            <a:off x="3830804" y="3309179"/>
            <a:ext cx="5470852" cy="1477328"/>
          </a:xfrm>
          <a:prstGeom prst="rect">
            <a:avLst/>
          </a:prstGeom>
          <a:noFill/>
        </p:spPr>
        <p:txBody>
          <a:bodyPr wrap="square">
            <a:spAutoFit/>
          </a:bodyPr>
          <a:lstStyle/>
          <a:p>
            <a:pPr algn="l"/>
            <a:r>
              <a:rPr lang="it-IT" i="0" dirty="0">
                <a:solidFill>
                  <a:srgbClr val="000000"/>
                </a:solidFill>
                <a:effectLst/>
              </a:rPr>
              <a:t>Perché la candela sotto il bicchiere si spegne?</a:t>
            </a:r>
          </a:p>
          <a:p>
            <a:pPr algn="l"/>
            <a:r>
              <a:rPr lang="it-IT" i="0" dirty="0">
                <a:solidFill>
                  <a:srgbClr val="000000"/>
                </a:solidFill>
                <a:effectLst/>
              </a:rPr>
              <a:t>La candela si è spenta perché ha consumato tutto l'ossigeno contenuto nell'aria chiusa dentro il bicchiere. Abbiamo capito che senza ossigeno la fiamma non può bruciare, non è possibile, cioè, la combustione</a:t>
            </a:r>
            <a:r>
              <a:rPr lang="it-IT" b="0" i="0" dirty="0">
                <a:solidFill>
                  <a:srgbClr val="000000"/>
                </a:solidFill>
                <a:effectLst/>
              </a:rPr>
              <a:t>.</a:t>
            </a:r>
          </a:p>
        </p:txBody>
      </p:sp>
    </p:spTree>
    <p:extLst>
      <p:ext uri="{BB962C8B-B14F-4D97-AF65-F5344CB8AC3E}">
        <p14:creationId xmlns:p14="http://schemas.microsoft.com/office/powerpoint/2010/main" val="285229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a:extLst>
              <a:ext uri="{FF2B5EF4-FFF2-40B4-BE49-F238E27FC236}">
                <a16:creationId xmlns:a16="http://schemas.microsoft.com/office/drawing/2014/main" id="{E1A07549-55BB-D8A8-D8BA-735D74470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365" y="1536765"/>
            <a:ext cx="3287767" cy="5237151"/>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1">
            <a:extLst>
              <a:ext uri="{FF2B5EF4-FFF2-40B4-BE49-F238E27FC236}">
                <a16:creationId xmlns:a16="http://schemas.microsoft.com/office/drawing/2014/main" id="{CA1DE1C4-A465-FBF7-94B9-C8C2F50B40A3}"/>
              </a:ext>
            </a:extLst>
          </p:cNvPr>
          <p:cNvSpPr>
            <a:spLocks noGrp="1"/>
          </p:cNvSpPr>
          <p:nvPr>
            <p:ph type="title"/>
          </p:nvPr>
        </p:nvSpPr>
        <p:spPr>
          <a:xfrm>
            <a:off x="457200" y="138008"/>
            <a:ext cx="8229600" cy="1143000"/>
          </a:xfrm>
        </p:spPr>
        <p:txBody>
          <a:bodyPr/>
          <a:lstStyle/>
          <a:p>
            <a:r>
              <a:rPr lang="it-IT" dirty="0"/>
              <a:t>Legge dei gas</a:t>
            </a:r>
          </a:p>
        </p:txBody>
      </p:sp>
    </p:spTree>
    <p:extLst>
      <p:ext uri="{BB962C8B-B14F-4D97-AF65-F5344CB8AC3E}">
        <p14:creationId xmlns:p14="http://schemas.microsoft.com/office/powerpoint/2010/main" val="427394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hermata 2018-10-06 alle 08.27.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0" y="1715682"/>
            <a:ext cx="5162580" cy="2562773"/>
          </a:xfrm>
          <a:prstGeom prst="rect">
            <a:avLst/>
          </a:prstGeom>
        </p:spPr>
      </p:pic>
      <p:sp>
        <p:nvSpPr>
          <p:cNvPr id="6" name="Titolo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a:t>Effetto</a:t>
            </a:r>
            <a:r>
              <a:rPr lang="en-US" dirty="0"/>
              <a:t> Bernoulli</a:t>
            </a:r>
          </a:p>
        </p:txBody>
      </p:sp>
      <p:sp>
        <p:nvSpPr>
          <p:cNvPr id="7" name="Rettangolo 6"/>
          <p:cNvSpPr/>
          <p:nvPr/>
        </p:nvSpPr>
        <p:spPr>
          <a:xfrm>
            <a:off x="5166201" y="1715682"/>
            <a:ext cx="3977800" cy="1754327"/>
          </a:xfrm>
          <a:prstGeom prst="rect">
            <a:avLst/>
          </a:prstGeom>
        </p:spPr>
        <p:txBody>
          <a:bodyPr wrap="square">
            <a:spAutoFit/>
          </a:bodyPr>
          <a:lstStyle/>
          <a:p>
            <a:r>
              <a:rPr lang="it-IT" dirty="0"/>
              <a:t>Nella fluidodinamica l'equazione di </a:t>
            </a:r>
            <a:r>
              <a:rPr lang="it-IT" dirty="0" err="1"/>
              <a:t>Bernoulli</a:t>
            </a:r>
            <a:r>
              <a:rPr lang="it-IT" dirty="0"/>
              <a:t> è la legge più importante di tutte. L’equazione descrive, in termini matematici, l’effetto dinamico subito da un fluido ideale a causa di una variazione di pressione. In formula:</a:t>
            </a:r>
          </a:p>
        </p:txBody>
      </p:sp>
      <p:sp>
        <p:nvSpPr>
          <p:cNvPr id="8" name="Rettangolo 7"/>
          <p:cNvSpPr/>
          <p:nvPr/>
        </p:nvSpPr>
        <p:spPr>
          <a:xfrm>
            <a:off x="120964" y="4444754"/>
            <a:ext cx="8875614" cy="2031325"/>
          </a:xfrm>
          <a:prstGeom prst="rect">
            <a:avLst/>
          </a:prstGeom>
        </p:spPr>
        <p:txBody>
          <a:bodyPr wrap="square">
            <a:spAutoFit/>
          </a:bodyPr>
          <a:lstStyle/>
          <a:p>
            <a:r>
              <a:rPr lang="en-US" dirty="0"/>
              <a:t>u</a:t>
            </a:r>
            <a:r>
              <a:rPr lang="it-IT" dirty="0"/>
              <a:t>:velocità del fluido,</a:t>
            </a:r>
          </a:p>
          <a:p>
            <a:r>
              <a:rPr lang="it-IT" dirty="0" err="1"/>
              <a:t>p</a:t>
            </a:r>
            <a:r>
              <a:rPr lang="it-IT" dirty="0"/>
              <a:t>: corrispettiva pressione,</a:t>
            </a:r>
          </a:p>
          <a:p>
            <a:r>
              <a:rPr lang="it-IT" dirty="0" err="1"/>
              <a:t>ρ</a:t>
            </a:r>
            <a:r>
              <a:rPr lang="it-IT" dirty="0"/>
              <a:t>: densità corrispettiva,</a:t>
            </a:r>
          </a:p>
          <a:p>
            <a:r>
              <a:rPr lang="it-IT" dirty="0"/>
              <a:t>G: termine di energia potenziale del fluido stesso.</a:t>
            </a:r>
          </a:p>
          <a:p>
            <a:endParaRPr lang="en-US" dirty="0"/>
          </a:p>
          <a:p>
            <a:r>
              <a:rPr lang="it-IT" dirty="0"/>
              <a:t>Dall’equazione deduciamo che ad un aumento di velocità u o di quota G, corrisponderà un abbassamento relativo della pressione </a:t>
            </a:r>
            <a:r>
              <a:rPr lang="it-IT" dirty="0" err="1"/>
              <a:t>p</a:t>
            </a:r>
            <a:r>
              <a:rPr lang="it-IT" dirty="0"/>
              <a:t>, e viceversa.</a:t>
            </a:r>
          </a:p>
        </p:txBody>
      </p:sp>
      <p:pic>
        <p:nvPicPr>
          <p:cNvPr id="9" name="Immagine 8" descr="Schermata 2018-10-06 alle 12.49.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201" y="3611601"/>
            <a:ext cx="2717800" cy="965200"/>
          </a:xfrm>
          <a:prstGeom prst="rect">
            <a:avLst/>
          </a:prstGeom>
        </p:spPr>
      </p:pic>
    </p:spTree>
    <p:extLst>
      <p:ext uri="{BB962C8B-B14F-4D97-AF65-F5344CB8AC3E}">
        <p14:creationId xmlns:p14="http://schemas.microsoft.com/office/powerpoint/2010/main" val="2699885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58">
            <a:extLst>
              <a:ext uri="{FF2B5EF4-FFF2-40B4-BE49-F238E27FC236}">
                <a16:creationId xmlns:a16="http://schemas.microsoft.com/office/drawing/2014/main" id="{E30408B7-02B2-4EC4-8EE8-B53E74642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A554BB09-5133-6695-E0B4-BFD2B9825217}"/>
              </a:ext>
            </a:extLst>
          </p:cNvPr>
          <p:cNvSpPr txBox="1">
            <a:spLocks noGrp="1"/>
          </p:cNvSpPr>
          <p:nvPr>
            <p:ph type="title"/>
          </p:nvPr>
        </p:nvSpPr>
        <p:spPr>
          <a:xfrm>
            <a:off x="723900" y="4428318"/>
            <a:ext cx="6381384" cy="1274076"/>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pPr>
            <a:r>
              <a:rPr lang="en-US" sz="6000" kern="1200">
                <a:solidFill>
                  <a:schemeClr val="tx1"/>
                </a:solidFill>
                <a:latin typeface="+mj-lt"/>
                <a:ea typeface="+mj-ea"/>
                <a:cs typeface="+mj-cs"/>
              </a:rPr>
              <a:t>Effetto Bernoulli</a:t>
            </a:r>
          </a:p>
        </p:txBody>
      </p:sp>
      <p:pic>
        <p:nvPicPr>
          <p:cNvPr id="2052" name="Picture 4" descr="Bernoulli, phon e pallina - YouTube">
            <a:extLst>
              <a:ext uri="{FF2B5EF4-FFF2-40B4-BE49-F238E27FC236}">
                <a16:creationId xmlns:a16="http://schemas.microsoft.com/office/drawing/2014/main" id="{C88BBE00-75F2-9E1B-9DB7-45364C8C07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 r="-2" b="-2"/>
          <a:stretch/>
        </p:blipFill>
        <p:spPr bwMode="auto">
          <a:xfrm>
            <a:off x="20" y="10"/>
            <a:ext cx="5650968" cy="42267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llina di Bernoulli - YouTube">
            <a:extLst>
              <a:ext uri="{FF2B5EF4-FFF2-40B4-BE49-F238E27FC236}">
                <a16:creationId xmlns:a16="http://schemas.microsoft.com/office/drawing/2014/main" id="{AA3697FB-0331-E4CF-B135-44A939B1B6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55" r="22118"/>
          <a:stretch/>
        </p:blipFill>
        <p:spPr bwMode="auto">
          <a:xfrm>
            <a:off x="5717034" y="10"/>
            <a:ext cx="3426966" cy="4224518"/>
          </a:xfrm>
          <a:prstGeom prst="rect">
            <a:avLst/>
          </a:prstGeom>
          <a:noFill/>
          <a:extLst>
            <a:ext uri="{909E8E84-426E-40DD-AFC4-6F175D3DCCD1}">
              <a14:hiddenFill xmlns:a14="http://schemas.microsoft.com/office/drawing/2010/main">
                <a:solidFill>
                  <a:srgbClr val="FFFFFF"/>
                </a:solidFill>
              </a14:hiddenFill>
            </a:ext>
          </a:extLst>
        </p:spPr>
      </p:pic>
      <p:grpSp>
        <p:nvGrpSpPr>
          <p:cNvPr id="2061" name="Group 2060">
            <a:extLst>
              <a:ext uri="{FF2B5EF4-FFF2-40B4-BE49-F238E27FC236}">
                <a16:creationId xmlns:a16="http://schemas.microsoft.com/office/drawing/2014/main" id="{3CA30F3A-949D-4014-A5BD-809F81E84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76777" y="4641753"/>
            <a:ext cx="846287" cy="847206"/>
            <a:chOff x="8183879" y="1000124"/>
            <a:chExt cx="1562267" cy="1172973"/>
          </a:xfrm>
        </p:grpSpPr>
        <p:sp>
          <p:nvSpPr>
            <p:cNvPr id="2062" name="Freeform 5">
              <a:extLst>
                <a:ext uri="{FF2B5EF4-FFF2-40B4-BE49-F238E27FC236}">
                  <a16:creationId xmlns:a16="http://schemas.microsoft.com/office/drawing/2014/main" id="{A486C148-F247-4847-8096-6992A8A97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063" name="Freeform 5">
              <a:extLst>
                <a:ext uri="{FF2B5EF4-FFF2-40B4-BE49-F238E27FC236}">
                  <a16:creationId xmlns:a16="http://schemas.microsoft.com/office/drawing/2014/main" id="{F05C5920-B89E-417C-9583-B3DC913ADD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0783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atmospheric pressure ruler experiment">
            <a:extLst>
              <a:ext uri="{FF2B5EF4-FFF2-40B4-BE49-F238E27FC236}">
                <a16:creationId xmlns:a16="http://schemas.microsoft.com/office/drawing/2014/main" id="{EC5E642C-6C61-5E3E-0AFF-30DC4A25C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3500" y="2560144"/>
            <a:ext cx="3073400" cy="2032000"/>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84DBDD17-F8AE-30E4-922A-6AFE9D5EB18F}"/>
              </a:ext>
            </a:extLst>
          </p:cNvPr>
          <p:cNvSpPr txBox="1">
            <a:spLocks/>
          </p:cNvSpPr>
          <p:nvPr/>
        </p:nvSpPr>
        <p:spPr>
          <a:xfrm>
            <a:off x="685800" y="52550"/>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p>
        </p:txBody>
      </p:sp>
      <p:pic>
        <p:nvPicPr>
          <p:cNvPr id="1028" name="Picture 4" descr="Is that newspaper really that heavy?">
            <a:extLst>
              <a:ext uri="{FF2B5EF4-FFF2-40B4-BE49-F238E27FC236}">
                <a16:creationId xmlns:a16="http://schemas.microsoft.com/office/drawing/2014/main" id="{C2B59A55-B9D5-2AE2-122F-AA7DEA507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0" y="2123527"/>
            <a:ext cx="3289300" cy="24638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CEC279FA-5CF4-6959-CAF7-96F8E5F41BDB}"/>
              </a:ext>
            </a:extLst>
          </p:cNvPr>
          <p:cNvSpPr txBox="1"/>
          <p:nvPr/>
        </p:nvSpPr>
        <p:spPr>
          <a:xfrm>
            <a:off x="1473200" y="5529130"/>
            <a:ext cx="7376510" cy="923330"/>
          </a:xfrm>
          <a:prstGeom prst="rect">
            <a:avLst/>
          </a:prstGeom>
          <a:noFill/>
        </p:spPr>
        <p:txBody>
          <a:bodyPr wrap="square" rtlCol="0">
            <a:spAutoFit/>
          </a:bodyPr>
          <a:lstStyle/>
          <a:p>
            <a:r>
              <a:rPr lang="it-IT" dirty="0"/>
              <a:t>La pressione esercitata dall’atmosfera sul foglio di carta è pari a 1 atm (1.0332 Kg/cm</a:t>
            </a:r>
            <a:r>
              <a:rPr lang="it-IT" baseline="30000" dirty="0"/>
              <a:t>2</a:t>
            </a:r>
            <a:r>
              <a:rPr lang="it-IT" dirty="0"/>
              <a:t>) x la superfice del foglio. Nel caso del foglio di giornale è di circa 2400 Kg </a:t>
            </a:r>
          </a:p>
        </p:txBody>
      </p:sp>
    </p:spTree>
    <p:extLst>
      <p:ext uri="{BB962C8B-B14F-4D97-AF65-F5344CB8AC3E}">
        <p14:creationId xmlns:p14="http://schemas.microsoft.com/office/powerpoint/2010/main" val="328106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ia 10 - Il filo spezzato dall'aria -">
            <a:extLst>
              <a:ext uri="{FF2B5EF4-FFF2-40B4-BE49-F238E27FC236}">
                <a16:creationId xmlns:a16="http://schemas.microsoft.com/office/drawing/2014/main" id="{9EAB8D99-7FAC-0489-696A-B4B38F839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48" y="1609026"/>
            <a:ext cx="3811752" cy="497433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FC475B42-5A6E-0830-0E0A-9BE94A357352}"/>
              </a:ext>
            </a:extLst>
          </p:cNvPr>
          <p:cNvSpPr txBox="1">
            <a:spLocks/>
          </p:cNvSpPr>
          <p:nvPr/>
        </p:nvSpPr>
        <p:spPr>
          <a:xfrm>
            <a:off x="685800" y="52550"/>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p>
        </p:txBody>
      </p:sp>
      <p:sp>
        <p:nvSpPr>
          <p:cNvPr id="6" name="CasellaDiTesto 5">
            <a:extLst>
              <a:ext uri="{FF2B5EF4-FFF2-40B4-BE49-F238E27FC236}">
                <a16:creationId xmlns:a16="http://schemas.microsoft.com/office/drawing/2014/main" id="{81009DED-82D7-8083-DBAA-969A362104CC}"/>
              </a:ext>
            </a:extLst>
          </p:cNvPr>
          <p:cNvSpPr txBox="1"/>
          <p:nvPr/>
        </p:nvSpPr>
        <p:spPr>
          <a:xfrm>
            <a:off x="4671848" y="2299165"/>
            <a:ext cx="4177862" cy="923330"/>
          </a:xfrm>
          <a:prstGeom prst="rect">
            <a:avLst/>
          </a:prstGeom>
          <a:noFill/>
        </p:spPr>
        <p:txBody>
          <a:bodyPr wrap="square">
            <a:spAutoFit/>
          </a:bodyPr>
          <a:lstStyle/>
          <a:p>
            <a:r>
              <a:rPr lang="it-IT" b="0" i="0" dirty="0">
                <a:solidFill>
                  <a:srgbClr val="000000"/>
                </a:solidFill>
                <a:effectLst/>
                <a:latin typeface="Merriweather" panose="020F0502020204030204" pitchFamily="34" charset="0"/>
              </a:rPr>
              <a:t>nel momento dello “strappo rapido”, avremo una pressione corrispondente a circa 500KG, </a:t>
            </a:r>
            <a:endParaRPr lang="it-IT" dirty="0"/>
          </a:p>
        </p:txBody>
      </p:sp>
    </p:spTree>
    <p:extLst>
      <p:ext uri="{BB962C8B-B14F-4D97-AF65-F5344CB8AC3E}">
        <p14:creationId xmlns:p14="http://schemas.microsoft.com/office/powerpoint/2010/main" val="216640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0134755-66D7-46E1-A373-A48A572DCDEC}"/>
              </a:ext>
            </a:extLst>
          </p:cNvPr>
          <p:cNvPicPr>
            <a:picLocks noChangeAspect="1"/>
          </p:cNvPicPr>
          <p:nvPr/>
        </p:nvPicPr>
        <p:blipFill>
          <a:blip r:embed="rId2"/>
          <a:stretch>
            <a:fillRect/>
          </a:stretch>
        </p:blipFill>
        <p:spPr>
          <a:xfrm>
            <a:off x="2895595" y="1590675"/>
            <a:ext cx="2924175" cy="3676650"/>
          </a:xfrm>
          <a:prstGeom prst="rect">
            <a:avLst/>
          </a:prstGeom>
        </p:spPr>
      </p:pic>
      <p:sp>
        <p:nvSpPr>
          <p:cNvPr id="2" name="Titolo 1">
            <a:extLst>
              <a:ext uri="{FF2B5EF4-FFF2-40B4-BE49-F238E27FC236}">
                <a16:creationId xmlns:a16="http://schemas.microsoft.com/office/drawing/2014/main" id="{D144AEC2-7E24-F028-EDFF-76E5241EF914}"/>
              </a:ext>
            </a:extLst>
          </p:cNvPr>
          <p:cNvSpPr txBox="1">
            <a:spLocks/>
          </p:cNvSpPr>
          <p:nvPr/>
        </p:nvSpPr>
        <p:spPr>
          <a:xfrm>
            <a:off x="685800" y="52550"/>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p>
        </p:txBody>
      </p:sp>
    </p:spTree>
    <p:extLst>
      <p:ext uri="{BB962C8B-B14F-4D97-AF65-F5344CB8AC3E}">
        <p14:creationId xmlns:p14="http://schemas.microsoft.com/office/powerpoint/2010/main" val="134224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57200" y="1762067"/>
            <a:ext cx="2832100" cy="2870200"/>
          </a:xfrm>
          <a:prstGeom prst="rect">
            <a:avLst/>
          </a:prstGeom>
        </p:spPr>
      </p:pic>
      <p:sp>
        <p:nvSpPr>
          <p:cNvPr id="5" name="Rettangolo 4"/>
          <p:cNvSpPr/>
          <p:nvPr/>
        </p:nvSpPr>
        <p:spPr>
          <a:xfrm>
            <a:off x="3878452" y="1762067"/>
            <a:ext cx="4572000" cy="923330"/>
          </a:xfrm>
          <a:prstGeom prst="rect">
            <a:avLst/>
          </a:prstGeom>
        </p:spPr>
        <p:txBody>
          <a:bodyPr>
            <a:spAutoFit/>
          </a:bodyPr>
          <a:lstStyle/>
          <a:p>
            <a:r>
              <a:rPr lang="it-IT" dirty="0"/>
              <a:t>La pressione  atmosferica è pari  a  quella  esercitata  da  una colonna d’acqua </a:t>
            </a:r>
            <a:r>
              <a:rPr lang="mr-IN" dirty="0"/>
              <a:t>di  10  metri  </a:t>
            </a:r>
            <a:r>
              <a:rPr lang="it-IT" dirty="0"/>
              <a:t>(un  palazzo  di  3  piani!)</a:t>
            </a:r>
          </a:p>
        </p:txBody>
      </p:sp>
      <p:pic>
        <p:nvPicPr>
          <p:cNvPr id="6" name="Immagine 5" descr="Schermata 2018-09-18 alle 12.20.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694" y="3377468"/>
            <a:ext cx="3228106" cy="3169235"/>
          </a:xfrm>
          <a:prstGeom prst="rect">
            <a:avLst/>
          </a:prstGeom>
        </p:spPr>
      </p:pic>
      <p:sp>
        <p:nvSpPr>
          <p:cNvPr id="7" name="Rettangolo 6"/>
          <p:cNvSpPr/>
          <p:nvPr/>
        </p:nvSpPr>
        <p:spPr>
          <a:xfrm>
            <a:off x="547909" y="5129632"/>
            <a:ext cx="4572000" cy="1477328"/>
          </a:xfrm>
          <a:prstGeom prst="rect">
            <a:avLst/>
          </a:prstGeom>
        </p:spPr>
        <p:txBody>
          <a:bodyPr>
            <a:spAutoFit/>
          </a:bodyPr>
          <a:lstStyle/>
          <a:p>
            <a:r>
              <a:rPr lang="it-IT" dirty="0"/>
              <a:t>Per la nostra esperienza del bicchiere capovolto, in alcuni libri di testo si trova una</a:t>
            </a:r>
          </a:p>
          <a:p>
            <a:r>
              <a:rPr lang="it-IT" dirty="0"/>
              <a:t>spiegazione del tipo:</a:t>
            </a:r>
          </a:p>
          <a:p>
            <a:r>
              <a:rPr lang="it-IT" dirty="0"/>
              <a:t>• </a:t>
            </a:r>
            <a:r>
              <a:rPr lang="it-IT" dirty="0">
                <a:solidFill>
                  <a:srgbClr val="FF0000"/>
                </a:solidFill>
              </a:rPr>
              <a:t>Sul fondo agisce la pressione dell’aria</a:t>
            </a:r>
          </a:p>
          <a:p>
            <a:r>
              <a:rPr lang="it-IT" dirty="0">
                <a:solidFill>
                  <a:srgbClr val="FF0000"/>
                </a:solidFill>
              </a:rPr>
              <a:t>(1kg/cm</a:t>
            </a:r>
            <a:r>
              <a:rPr lang="it-IT" baseline="30000" dirty="0">
                <a:solidFill>
                  <a:srgbClr val="FF0000"/>
                </a:solidFill>
              </a:rPr>
              <a:t>2</a:t>
            </a:r>
            <a:r>
              <a:rPr lang="it-IT" dirty="0">
                <a:solidFill>
                  <a:srgbClr val="FF0000"/>
                </a:solidFill>
              </a:rPr>
              <a:t>) per cui l’acqua non cade.</a:t>
            </a:r>
          </a:p>
        </p:txBody>
      </p:sp>
      <p:sp>
        <p:nvSpPr>
          <p:cNvPr id="8" name="Titolo 1"/>
          <p:cNvSpPr txBox="1">
            <a:spLocks/>
          </p:cNvSpPr>
          <p:nvPr/>
        </p:nvSpPr>
        <p:spPr>
          <a:xfrm>
            <a:off x="685800" y="16487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p>
        </p:txBody>
      </p:sp>
    </p:spTree>
    <p:extLst>
      <p:ext uri="{BB962C8B-B14F-4D97-AF65-F5344CB8AC3E}">
        <p14:creationId xmlns:p14="http://schemas.microsoft.com/office/powerpoint/2010/main" val="213509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85800" y="16487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p>
        </p:txBody>
      </p:sp>
      <p:pic>
        <p:nvPicPr>
          <p:cNvPr id="6" name="Immagine 5" descr="Schermata 2018-09-18 alle 12.44.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21622"/>
            <a:ext cx="3632200" cy="4343400"/>
          </a:xfrm>
          <a:prstGeom prst="rect">
            <a:avLst/>
          </a:prstGeom>
        </p:spPr>
      </p:pic>
      <p:pic>
        <p:nvPicPr>
          <p:cNvPr id="7" name="Immagine 6" descr="Schermata 2018-09-18 alle 12.45.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349" y="1362121"/>
            <a:ext cx="5059573" cy="4454892"/>
          </a:xfrm>
          <a:prstGeom prst="rect">
            <a:avLst/>
          </a:prstGeom>
        </p:spPr>
      </p:pic>
      <p:sp>
        <p:nvSpPr>
          <p:cNvPr id="8" name="Rettangolo 7"/>
          <p:cNvSpPr/>
          <p:nvPr/>
        </p:nvSpPr>
        <p:spPr>
          <a:xfrm>
            <a:off x="604181" y="5565022"/>
            <a:ext cx="7609060" cy="1200329"/>
          </a:xfrm>
          <a:prstGeom prst="rect">
            <a:avLst/>
          </a:prstGeom>
          <a:solidFill>
            <a:schemeClr val="tx2">
              <a:lumMod val="20000"/>
              <a:lumOff val="80000"/>
            </a:schemeClr>
          </a:solidFill>
        </p:spPr>
        <p:txBody>
          <a:bodyPr wrap="square">
            <a:spAutoFit/>
          </a:bodyPr>
          <a:lstStyle/>
          <a:p>
            <a:r>
              <a:rPr lang="it-IT" dirty="0"/>
              <a:t>Quindi la risposta corretta alla domanda “perché l’acqua non cade?” è:</a:t>
            </a:r>
          </a:p>
          <a:p>
            <a:r>
              <a:rPr lang="it-IT" dirty="0">
                <a:solidFill>
                  <a:srgbClr val="FF0000"/>
                </a:solidFill>
              </a:rPr>
              <a:t>l’acqua, tirata verso il basso dalla forza di gravità, crea un po’ di vuoto sopra di essa, e la pressione risultante, sommata a quella atmosferica che si esercita dal basso, è sufficiente a mantenere in equilibrio l’acqua.</a:t>
            </a:r>
          </a:p>
        </p:txBody>
      </p:sp>
    </p:spTree>
    <p:extLst>
      <p:ext uri="{BB962C8B-B14F-4D97-AF65-F5344CB8AC3E}">
        <p14:creationId xmlns:p14="http://schemas.microsoft.com/office/powerpoint/2010/main" val="163860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orologio&#10;&#10;Descrizione generata automaticamente">
            <a:extLst>
              <a:ext uri="{FF2B5EF4-FFF2-40B4-BE49-F238E27FC236}">
                <a16:creationId xmlns:a16="http://schemas.microsoft.com/office/drawing/2014/main" id="{5E40B8C7-064E-0535-9063-4E9A8307FBE9}"/>
              </a:ext>
            </a:extLst>
          </p:cNvPr>
          <p:cNvPicPr>
            <a:picLocks noChangeAspect="1"/>
          </p:cNvPicPr>
          <p:nvPr/>
        </p:nvPicPr>
        <p:blipFill>
          <a:blip r:embed="rId2"/>
          <a:stretch>
            <a:fillRect/>
          </a:stretch>
        </p:blipFill>
        <p:spPr>
          <a:xfrm>
            <a:off x="3271898" y="1618060"/>
            <a:ext cx="2238745" cy="4382690"/>
          </a:xfrm>
          <a:prstGeom prst="rect">
            <a:avLst/>
          </a:prstGeom>
        </p:spPr>
      </p:pic>
      <p:sp>
        <p:nvSpPr>
          <p:cNvPr id="2" name="Titolo 1">
            <a:extLst>
              <a:ext uri="{FF2B5EF4-FFF2-40B4-BE49-F238E27FC236}">
                <a16:creationId xmlns:a16="http://schemas.microsoft.com/office/drawing/2014/main" id="{68EED444-1FC2-5855-E41E-243BEC214961}"/>
              </a:ext>
            </a:extLst>
          </p:cNvPr>
          <p:cNvSpPr txBox="1">
            <a:spLocks/>
          </p:cNvSpPr>
          <p:nvPr/>
        </p:nvSpPr>
        <p:spPr>
          <a:xfrm>
            <a:off x="685800" y="16487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p>
        </p:txBody>
      </p:sp>
    </p:spTree>
    <p:extLst>
      <p:ext uri="{BB962C8B-B14F-4D97-AF65-F5344CB8AC3E}">
        <p14:creationId xmlns:p14="http://schemas.microsoft.com/office/powerpoint/2010/main" val="363300262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22999</TotalTime>
  <Words>1717</Words>
  <Application>Microsoft Macintosh PowerPoint</Application>
  <PresentationFormat>Presentazione su schermo (4:3)</PresentationFormat>
  <Paragraphs>91</Paragraphs>
  <Slides>33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33</vt:i4>
      </vt:variant>
    </vt:vector>
  </HeadingPairs>
  <TitlesOfParts>
    <vt:vector size="38" baseType="lpstr">
      <vt:lpstr>Arial</vt:lpstr>
      <vt:lpstr>Calibri</vt:lpstr>
      <vt:lpstr>Helvetica</vt:lpstr>
      <vt:lpstr>Merriweather</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Fluidi: Principio di Archimede</vt:lpstr>
      <vt:lpstr>Fluidi: Principio di Archimede</vt:lpstr>
      <vt:lpstr>Fluidi: Principio di Archimede</vt:lpstr>
      <vt:lpstr>Fluidi: Principio di Archimede</vt:lpstr>
      <vt:lpstr>Presentazione standard di PowerPoint</vt:lpstr>
      <vt:lpstr>Fluidi: Principio di Archimede</vt:lpstr>
      <vt:lpstr>Fluidi: Principio di Archimede</vt:lpstr>
      <vt:lpstr>Fluidi: Principio di Archimede</vt:lpstr>
      <vt:lpstr>Fluidi: Densità, il peso dei liquidi</vt:lpstr>
      <vt:lpstr>Fluidi: Principio di Pascal</vt:lpstr>
      <vt:lpstr>Fluidi: Principio di Pascal</vt:lpstr>
      <vt:lpstr>Fluidi: Principio di Pascal</vt:lpstr>
      <vt:lpstr>Diavoletto di Cartesio</vt:lpstr>
      <vt:lpstr>Diavoletto di Cartesio</vt:lpstr>
      <vt:lpstr>Diavoletto di Cartesio</vt:lpstr>
      <vt:lpstr>Fluidi: Tensione superficiale</vt:lpstr>
      <vt:lpstr>Fluidi: Tensione superficiale</vt:lpstr>
      <vt:lpstr>Fluidi: Tensione superficiale</vt:lpstr>
      <vt:lpstr>Fluidi: Pressione atmosferica + Tensione superficiale</vt:lpstr>
      <vt:lpstr>Legge dei gas</vt:lpstr>
      <vt:lpstr>Legge dei gas</vt:lpstr>
      <vt:lpstr>Legge dei gas</vt:lpstr>
      <vt:lpstr>Presentazione standard di PowerPoint</vt:lpstr>
      <vt:lpstr>Effetto Bernoulli</vt:lpstr>
    </vt:vector>
  </TitlesOfParts>
  <Company>INFN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Fluidi: L’aria</dc:title>
  <dc:creator>Giuseppe Tagliente</dc:creator>
  <cp:lastModifiedBy>Giuseppe Tagliente</cp:lastModifiedBy>
  <cp:revision>35</cp:revision>
  <dcterms:created xsi:type="dcterms:W3CDTF">2018-09-17T15:28:18Z</dcterms:created>
  <dcterms:modified xsi:type="dcterms:W3CDTF">2023-10-12T13:10:14Z</dcterms:modified>
</cp:coreProperties>
</file>