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145706911" r:id="rId2"/>
    <p:sldId id="256" r:id="rId3"/>
    <p:sldId id="2145706912" r:id="rId4"/>
    <p:sldId id="2145706913" r:id="rId5"/>
    <p:sldId id="2145706914" r:id="rId6"/>
    <p:sldId id="2145706915" r:id="rId7"/>
    <p:sldId id="2145706916" r:id="rId8"/>
    <p:sldId id="2145706917" r:id="rId9"/>
    <p:sldId id="2145706918" r:id="rId10"/>
    <p:sldId id="2145706919" r:id="rId11"/>
    <p:sldId id="2145706920" r:id="rId12"/>
    <p:sldId id="2145706921" r:id="rId13"/>
    <p:sldId id="2145706922" r:id="rId14"/>
    <p:sldId id="2145706923" r:id="rId15"/>
    <p:sldId id="2145706924" r:id="rId16"/>
    <p:sldId id="2145706925" r:id="rId17"/>
    <p:sldId id="2145706926" r:id="rId18"/>
    <p:sldId id="2145706927" r:id="rId19"/>
    <p:sldId id="2145706928" r:id="rId20"/>
    <p:sldId id="2145706929" r:id="rId21"/>
    <p:sldId id="2145706930" r:id="rId22"/>
    <p:sldId id="2145706931" r:id="rId23"/>
    <p:sldId id="2145706932" r:id="rId24"/>
    <p:sldId id="2145706933" r:id="rId25"/>
    <p:sldId id="2145706934" r:id="rId26"/>
    <p:sldId id="2145706935" r:id="rId27"/>
    <p:sldId id="2145706936" r:id="rId28"/>
    <p:sldId id="2145706937" r:id="rId29"/>
    <p:sldId id="2145706938" r:id="rId30"/>
    <p:sldId id="2145706939" r:id="rId31"/>
    <p:sldId id="2145706940" r:id="rId32"/>
    <p:sldId id="2145706941" r:id="rId33"/>
    <p:sldId id="2145706942" r:id="rId34"/>
    <p:sldId id="2145706944" r:id="rId35"/>
    <p:sldId id="2145706945" r:id="rId36"/>
    <p:sldId id="2145706946"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1DF7BE-E372-EBBD-B39D-15A07526F16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20BB453-0C68-8055-CC43-8AAF40D71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08DBACA-DC64-798B-841F-7247A910D052}"/>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5" name="Segnaposto piè di pagina 4">
            <a:extLst>
              <a:ext uri="{FF2B5EF4-FFF2-40B4-BE49-F238E27FC236}">
                <a16:creationId xmlns:a16="http://schemas.microsoft.com/office/drawing/2014/main" id="{821230B7-0D9A-2C7A-D17F-C85975616C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F3BFB2-B3EF-0FBE-90DF-14220D9686B0}"/>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772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D51475-FD24-B915-C12A-CD4F320227D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93A7351-DF7C-D100-07FF-D895B1A3820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1CC4A1-1837-58D6-F3F4-7DA92DAC6098}"/>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5" name="Segnaposto piè di pagina 4">
            <a:extLst>
              <a:ext uri="{FF2B5EF4-FFF2-40B4-BE49-F238E27FC236}">
                <a16:creationId xmlns:a16="http://schemas.microsoft.com/office/drawing/2014/main" id="{3850E5C3-A11A-13A6-7080-215C0E8AD8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C9BC15-8B4C-F447-DABC-5A75A11D7441}"/>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304320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B87D346-2034-599B-D7E0-201938C49D8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B6322E6-911E-4841-B936-DF65C80B74F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4017D-0F5F-E61A-903E-05F3318FCCD9}"/>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5" name="Segnaposto piè di pagina 4">
            <a:extLst>
              <a:ext uri="{FF2B5EF4-FFF2-40B4-BE49-F238E27FC236}">
                <a16:creationId xmlns:a16="http://schemas.microsoft.com/office/drawing/2014/main" id="{352535F6-7948-A2FD-AC41-462E71FD2E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749A73-5AA5-1F95-0F59-A80939F21DDF}"/>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289928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D951E8-D099-9218-2ACC-E5F8842D11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D63E14-6C23-C7D4-861E-B7CF810F955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372B736-CD1F-840A-AF9D-A5269B59A3EE}"/>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5" name="Segnaposto piè di pagina 4">
            <a:extLst>
              <a:ext uri="{FF2B5EF4-FFF2-40B4-BE49-F238E27FC236}">
                <a16:creationId xmlns:a16="http://schemas.microsoft.com/office/drawing/2014/main" id="{CD44102E-B002-2CAA-B0EC-A8E86ED497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4360E1-9C3E-B49F-26F0-91443BC52E27}"/>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387109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A091AF-170B-1DC7-6585-4F11DCB6B5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A014C66-1174-6FE2-56F2-99DBFDF89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517CD20-459E-338F-2C79-792F04E37A8F}"/>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5" name="Segnaposto piè di pagina 4">
            <a:extLst>
              <a:ext uri="{FF2B5EF4-FFF2-40B4-BE49-F238E27FC236}">
                <a16:creationId xmlns:a16="http://schemas.microsoft.com/office/drawing/2014/main" id="{43D299AB-21DD-D2A2-7DD4-E128F6E239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CFE06B7-A0C7-1CA6-D1E0-7B4932D94B4B}"/>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376076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BC2691-7145-AD05-4B98-C3F6C0653A6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515B44F-29A1-73A9-3A46-A0888BCE275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C41D4EE-7AB6-8C91-010C-AC4169B9604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37EC05D-23E3-D7DE-4599-72C5B9C2B419}"/>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6" name="Segnaposto piè di pagina 5">
            <a:extLst>
              <a:ext uri="{FF2B5EF4-FFF2-40B4-BE49-F238E27FC236}">
                <a16:creationId xmlns:a16="http://schemas.microsoft.com/office/drawing/2014/main" id="{C64793A3-986E-AA14-C644-3194C694A8E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0EB6A89-33D7-D9AB-D6B1-2CD630E34D33}"/>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370253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E3EC68-ACB8-6223-3BB7-E85233BB7BD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247A732-21DE-B14A-A107-406548C7A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9CA6D7F-2F0A-D64D-DE35-E1546D24BFD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63D4328-5B72-D1EC-CD5D-BBCEAFA89C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2D77424-ACD9-C606-818D-89373488679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EB6B634-E1F0-2D2B-C944-858FAC0B38AD}"/>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8" name="Segnaposto piè di pagina 7">
            <a:extLst>
              <a:ext uri="{FF2B5EF4-FFF2-40B4-BE49-F238E27FC236}">
                <a16:creationId xmlns:a16="http://schemas.microsoft.com/office/drawing/2014/main" id="{4604A48E-8ECA-1965-0745-E7496E2B95B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43CEE51-B150-97BC-ED64-F716B57F7303}"/>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192616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DADEED-A871-A31D-A073-451A33A8135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5B1A010-AABE-925A-94D8-BD0575E89AB7}"/>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4" name="Segnaposto piè di pagina 3">
            <a:extLst>
              <a:ext uri="{FF2B5EF4-FFF2-40B4-BE49-F238E27FC236}">
                <a16:creationId xmlns:a16="http://schemas.microsoft.com/office/drawing/2014/main" id="{FA93E523-6FE4-22A1-85B6-A733CEF2E9D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900B8D1-C499-7434-CB34-65930E42D3A8}"/>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243907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D3AC2BF-E4BA-A371-D7BE-E15FAC9D9208}"/>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3" name="Segnaposto piè di pagina 2">
            <a:extLst>
              <a:ext uri="{FF2B5EF4-FFF2-40B4-BE49-F238E27FC236}">
                <a16:creationId xmlns:a16="http://schemas.microsoft.com/office/drawing/2014/main" id="{72678D4B-7AD2-22ED-01FF-474E38C6262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A6E79ED-BBBC-4182-32B9-8244618F20A9}"/>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415179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D1C1CD-6601-1DDC-B498-D0199DB8C15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9476DA-81E2-1FF1-5062-7D9E793D61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27C0405-71CA-6CC9-B643-A7092220F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86ACBAA-B644-A5F2-EBBB-CA472E45D060}"/>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6" name="Segnaposto piè di pagina 5">
            <a:extLst>
              <a:ext uri="{FF2B5EF4-FFF2-40B4-BE49-F238E27FC236}">
                <a16:creationId xmlns:a16="http://schemas.microsoft.com/office/drawing/2014/main" id="{936D480C-2355-2DBD-EE93-C2ADE401706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00EF30-AA2A-123A-9B7F-73B9E8AEB3A5}"/>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11477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B1D98E-662A-1A68-7F3C-36566F4942A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BD03CA0-A080-8AA8-68E6-387996855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4DC68DF-6837-0DE6-F5CC-85CB1E439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F72D478-3812-EF57-45ED-A4DF8C5D439D}"/>
              </a:ext>
            </a:extLst>
          </p:cNvPr>
          <p:cNvSpPr>
            <a:spLocks noGrp="1"/>
          </p:cNvSpPr>
          <p:nvPr>
            <p:ph type="dt" sz="half" idx="10"/>
          </p:nvPr>
        </p:nvSpPr>
        <p:spPr/>
        <p:txBody>
          <a:bodyPr/>
          <a:lstStyle/>
          <a:p>
            <a:fld id="{075381EC-E84D-A54F-91D6-E5E6046E3CF2}" type="datetimeFigureOut">
              <a:rPr lang="it-IT" smtClean="0"/>
              <a:t>10/11/23</a:t>
            </a:fld>
            <a:endParaRPr lang="it-IT"/>
          </a:p>
        </p:txBody>
      </p:sp>
      <p:sp>
        <p:nvSpPr>
          <p:cNvPr id="6" name="Segnaposto piè di pagina 5">
            <a:extLst>
              <a:ext uri="{FF2B5EF4-FFF2-40B4-BE49-F238E27FC236}">
                <a16:creationId xmlns:a16="http://schemas.microsoft.com/office/drawing/2014/main" id="{59369759-239E-644C-DB92-3377935FCF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3B349F-C6A8-0E57-B3EA-A2852823C2EB}"/>
              </a:ext>
            </a:extLst>
          </p:cNvPr>
          <p:cNvSpPr>
            <a:spLocks noGrp="1"/>
          </p:cNvSpPr>
          <p:nvPr>
            <p:ph type="sldNum" sz="quarter" idx="12"/>
          </p:nvPr>
        </p:nvSpPr>
        <p:spPr/>
        <p:txBody>
          <a:bodyPr/>
          <a:lstStyle/>
          <a:p>
            <a:fld id="{CE86362F-7C44-8047-AC86-DB5BA3B9C011}" type="slidenum">
              <a:rPr lang="it-IT" smtClean="0"/>
              <a:t>‹N›</a:t>
            </a:fld>
            <a:endParaRPr lang="it-IT"/>
          </a:p>
        </p:txBody>
      </p:sp>
    </p:spTree>
    <p:extLst>
      <p:ext uri="{BB962C8B-B14F-4D97-AF65-F5344CB8AC3E}">
        <p14:creationId xmlns:p14="http://schemas.microsoft.com/office/powerpoint/2010/main" val="355978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DB579A7-D15B-7C3D-0834-41775AA6B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7DFE4FD-9F8B-D9D1-0606-5F1F927F5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7B5C86-2039-3A56-E030-C6DD6C2E1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381EC-E84D-A54F-91D6-E5E6046E3CF2}" type="datetimeFigureOut">
              <a:rPr lang="it-IT" smtClean="0"/>
              <a:t>10/11/23</a:t>
            </a:fld>
            <a:endParaRPr lang="it-IT"/>
          </a:p>
        </p:txBody>
      </p:sp>
      <p:sp>
        <p:nvSpPr>
          <p:cNvPr id="5" name="Segnaposto piè di pagina 4">
            <a:extLst>
              <a:ext uri="{FF2B5EF4-FFF2-40B4-BE49-F238E27FC236}">
                <a16:creationId xmlns:a16="http://schemas.microsoft.com/office/drawing/2014/main" id="{1089910F-7167-30D9-1AF3-A24A98B2B9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34C3647-37F1-D3E4-404C-7770A2BD8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362F-7C44-8047-AC86-DB5BA3B9C011}" type="slidenum">
              <a:rPr lang="it-IT" smtClean="0"/>
              <a:t>‹N›</a:t>
            </a:fld>
            <a:endParaRPr lang="it-IT"/>
          </a:p>
        </p:txBody>
      </p:sp>
    </p:spTree>
    <p:extLst>
      <p:ext uri="{BB962C8B-B14F-4D97-AF65-F5344CB8AC3E}">
        <p14:creationId xmlns:p14="http://schemas.microsoft.com/office/powerpoint/2010/main" val="496406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arduino.cc/en/Reference/Seria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arduino.cc/en/Serial/Print" TargetMode="External"/><Relationship Id="rId5" Type="http://schemas.openxmlformats.org/officeDocument/2006/relationships/image" Target="../media/image11.png"/><Relationship Id="rId4" Type="http://schemas.openxmlformats.org/officeDocument/2006/relationships/hyperlink" Target="http://arduino.cc/en/Serial/Printl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F8210B-3C21-012D-C187-3BE9DD38BAE8}"/>
              </a:ext>
            </a:extLst>
          </p:cNvPr>
          <p:cNvSpPr>
            <a:spLocks noGrp="1"/>
          </p:cNvSpPr>
          <p:nvPr>
            <p:ph type="title"/>
          </p:nvPr>
        </p:nvSpPr>
        <p:spPr>
          <a:xfrm>
            <a:off x="838200" y="127794"/>
            <a:ext cx="10515600" cy="1325563"/>
          </a:xfrm>
        </p:spPr>
        <p:txBody>
          <a:bodyPr/>
          <a:lstStyle/>
          <a:p>
            <a:pPr algn="ctr"/>
            <a:r>
              <a:rPr lang="it-IT" dirty="0"/>
              <a:t>Introduzione all’uso di Arduino: III Lezione</a:t>
            </a:r>
          </a:p>
        </p:txBody>
      </p:sp>
      <p:pic>
        <p:nvPicPr>
          <p:cNvPr id="4" name="Immagine 3">
            <a:extLst>
              <a:ext uri="{FF2B5EF4-FFF2-40B4-BE49-F238E27FC236}">
                <a16:creationId xmlns:a16="http://schemas.microsoft.com/office/drawing/2014/main" id="{4E9948E0-0298-AAAA-CAC4-8759F7B5C0C6}"/>
              </a:ext>
            </a:extLst>
          </p:cNvPr>
          <p:cNvPicPr>
            <a:picLocks noChangeAspect="1"/>
          </p:cNvPicPr>
          <p:nvPr/>
        </p:nvPicPr>
        <p:blipFill>
          <a:blip r:embed="rId2"/>
          <a:stretch>
            <a:fillRect/>
          </a:stretch>
        </p:blipFill>
        <p:spPr>
          <a:xfrm>
            <a:off x="5315226" y="1619250"/>
            <a:ext cx="5041900" cy="3619500"/>
          </a:xfrm>
          <a:prstGeom prst="rect">
            <a:avLst/>
          </a:prstGeom>
        </p:spPr>
      </p:pic>
      <p:sp>
        <p:nvSpPr>
          <p:cNvPr id="5" name="AutoShape 2">
            <a:extLst>
              <a:ext uri="{FF2B5EF4-FFF2-40B4-BE49-F238E27FC236}">
                <a16:creationId xmlns:a16="http://schemas.microsoft.com/office/drawing/2014/main" id="{D8BE65E2-A81D-E2B2-F183-1E86A48768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a:extLst>
              <a:ext uri="{FF2B5EF4-FFF2-40B4-BE49-F238E27FC236}">
                <a16:creationId xmlns:a16="http://schemas.microsoft.com/office/drawing/2014/main" id="{29474538-AA2F-5101-E929-8E3540B55F0C}"/>
              </a:ext>
            </a:extLst>
          </p:cNvPr>
          <p:cNvPicPr>
            <a:picLocks noChangeAspect="1"/>
          </p:cNvPicPr>
          <p:nvPr/>
        </p:nvPicPr>
        <p:blipFill>
          <a:blip r:embed="rId3"/>
          <a:stretch>
            <a:fillRect/>
          </a:stretch>
        </p:blipFill>
        <p:spPr>
          <a:xfrm>
            <a:off x="1130300" y="2034209"/>
            <a:ext cx="2794000" cy="2133600"/>
          </a:xfrm>
          <a:prstGeom prst="rect">
            <a:avLst/>
          </a:prstGeom>
        </p:spPr>
      </p:pic>
    </p:spTree>
    <p:extLst>
      <p:ext uri="{BB962C8B-B14F-4D97-AF65-F5344CB8AC3E}">
        <p14:creationId xmlns:p14="http://schemas.microsoft.com/office/powerpoint/2010/main" val="354480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10;&#10;Descrizione generata automaticamente">
            <a:extLst>
              <a:ext uri="{FF2B5EF4-FFF2-40B4-BE49-F238E27FC236}">
                <a16:creationId xmlns:a16="http://schemas.microsoft.com/office/drawing/2014/main" id="{7159E8DB-EDE5-9E9F-03E1-44E29ACB53AC}"/>
              </a:ext>
            </a:extLst>
          </p:cNvPr>
          <p:cNvPicPr>
            <a:picLocks noChangeAspect="1"/>
          </p:cNvPicPr>
          <p:nvPr/>
        </p:nvPicPr>
        <p:blipFill>
          <a:blip r:embed="rId2"/>
          <a:stretch>
            <a:fillRect/>
          </a:stretch>
        </p:blipFill>
        <p:spPr>
          <a:xfrm>
            <a:off x="2401807" y="825500"/>
            <a:ext cx="7772400" cy="4927542"/>
          </a:xfrm>
          <a:prstGeom prst="rect">
            <a:avLst/>
          </a:prstGeom>
        </p:spPr>
      </p:pic>
      <p:sp>
        <p:nvSpPr>
          <p:cNvPr id="6" name="Freccia destra 5">
            <a:extLst>
              <a:ext uri="{FF2B5EF4-FFF2-40B4-BE49-F238E27FC236}">
                <a16:creationId xmlns:a16="http://schemas.microsoft.com/office/drawing/2014/main" id="{773550CC-E862-5D64-24FF-5337CA50A2F3}"/>
              </a:ext>
            </a:extLst>
          </p:cNvPr>
          <p:cNvSpPr/>
          <p:nvPr/>
        </p:nvSpPr>
        <p:spPr>
          <a:xfrm>
            <a:off x="1612097" y="2340256"/>
            <a:ext cx="789710" cy="360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0851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F093CEB-980F-5E28-F5CC-148259856230}"/>
              </a:ext>
            </a:extLst>
          </p:cNvPr>
          <p:cNvSpPr txBox="1"/>
          <p:nvPr/>
        </p:nvSpPr>
        <p:spPr>
          <a:xfrm>
            <a:off x="990600" y="1397675"/>
            <a:ext cx="10706100" cy="1200329"/>
          </a:xfrm>
          <a:prstGeom prst="rect">
            <a:avLst/>
          </a:prstGeom>
          <a:noFill/>
        </p:spPr>
        <p:txBody>
          <a:bodyPr wrap="square">
            <a:spAutoFit/>
          </a:bodyPr>
          <a:lstStyle/>
          <a:p>
            <a:r>
              <a:rPr lang="it-IT" b="0" i="0" dirty="0">
                <a:solidFill>
                  <a:srgbClr val="333333"/>
                </a:solidFill>
                <a:effectLst/>
                <a:latin typeface="Georgia" panose="02040502050405020303" pitchFamily="18" charset="0"/>
              </a:rPr>
              <a:t>Il programma utilizza l’istruzione “</a:t>
            </a:r>
            <a:r>
              <a:rPr lang="it-IT" b="0" i="0" dirty="0">
                <a:solidFill>
                  <a:srgbClr val="0066CC"/>
                </a:solidFill>
                <a:effectLst/>
                <a:latin typeface="Georgia" panose="02040502050405020303" pitchFamily="18" charset="0"/>
                <a:hlinkClick r:id="rId2"/>
              </a:rPr>
              <a:t>Serial</a:t>
            </a:r>
            <a:r>
              <a:rPr lang="it-IT" b="0" i="0" dirty="0">
                <a:solidFill>
                  <a:srgbClr val="333333"/>
                </a:solidFill>
                <a:effectLst/>
                <a:latin typeface="Georgia" panose="02040502050405020303" pitchFamily="18" charset="0"/>
              </a:rPr>
              <a:t>” usata per comunicare tra Arduino e il computer oppure altri dispositivi. La comunicazione tra Arduino e dispositivi esterni tramite la porta USB oppure tramite i pin 0 (RX) e 1 (TX). Ovviamente se si utilizzano i pin 1 e 0 per la comunicazione esterna, questi non potranno essere usati come input e output digitali.</a:t>
            </a:r>
            <a:endParaRPr lang="it-IT" dirty="0"/>
          </a:p>
        </p:txBody>
      </p:sp>
    </p:spTree>
    <p:extLst>
      <p:ext uri="{BB962C8B-B14F-4D97-AF65-F5344CB8AC3E}">
        <p14:creationId xmlns:p14="http://schemas.microsoft.com/office/powerpoint/2010/main" val="263285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1F2BFAE-9481-6728-A231-5EB28DFF7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150" y="-88900"/>
            <a:ext cx="78105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38C418F0-A743-D30B-2EF7-F9E2896A5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350" y="3039208"/>
            <a:ext cx="6673850" cy="381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19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76FEA98-01FD-9E43-D161-C12C63B5FE5C}"/>
              </a:ext>
            </a:extLst>
          </p:cNvPr>
          <p:cNvPicPr>
            <a:picLocks noChangeAspect="1"/>
          </p:cNvPicPr>
          <p:nvPr/>
        </p:nvPicPr>
        <p:blipFill>
          <a:blip r:embed="rId2"/>
          <a:stretch>
            <a:fillRect/>
          </a:stretch>
        </p:blipFill>
        <p:spPr>
          <a:xfrm>
            <a:off x="0" y="965200"/>
            <a:ext cx="6591300" cy="950230"/>
          </a:xfrm>
          <a:prstGeom prst="rect">
            <a:avLst/>
          </a:prstGeom>
        </p:spPr>
      </p:pic>
      <p:sp>
        <p:nvSpPr>
          <p:cNvPr id="7" name="CasellaDiTesto 6">
            <a:extLst>
              <a:ext uri="{FF2B5EF4-FFF2-40B4-BE49-F238E27FC236}">
                <a16:creationId xmlns:a16="http://schemas.microsoft.com/office/drawing/2014/main" id="{EB192C55-A06B-DA6E-9B83-4800D0F38DC4}"/>
              </a:ext>
            </a:extLst>
          </p:cNvPr>
          <p:cNvSpPr txBox="1"/>
          <p:nvPr/>
        </p:nvSpPr>
        <p:spPr>
          <a:xfrm>
            <a:off x="6591300" y="995815"/>
            <a:ext cx="5600700" cy="1200329"/>
          </a:xfrm>
          <a:prstGeom prst="rect">
            <a:avLst/>
          </a:prstGeom>
          <a:noFill/>
        </p:spPr>
        <p:txBody>
          <a:bodyPr wrap="square">
            <a:spAutoFit/>
          </a:bodyPr>
          <a:lstStyle/>
          <a:p>
            <a:pPr algn="l" fontAlgn="base"/>
            <a:r>
              <a:rPr lang="it-IT" b="0" i="0" dirty="0">
                <a:solidFill>
                  <a:srgbClr val="333333"/>
                </a:solidFill>
                <a:effectLst/>
                <a:latin typeface="Georgia" panose="02040502050405020303" pitchFamily="18" charset="0"/>
              </a:rPr>
              <a:t>con cui apriamo la porta seriale USB e la inizializziamo a 9600 bps.</a:t>
            </a:r>
          </a:p>
          <a:p>
            <a:br>
              <a:rPr lang="it-IT" dirty="0"/>
            </a:br>
            <a:endParaRPr lang="it-IT" dirty="0"/>
          </a:p>
        </p:txBody>
      </p:sp>
      <p:pic>
        <p:nvPicPr>
          <p:cNvPr id="9" name="Immagine 8" descr="Immagine che contiene testo&#10;&#10;Descrizione generata automaticamente">
            <a:extLst>
              <a:ext uri="{FF2B5EF4-FFF2-40B4-BE49-F238E27FC236}">
                <a16:creationId xmlns:a16="http://schemas.microsoft.com/office/drawing/2014/main" id="{8CC02961-AD4A-C3F8-6A48-61E486BD53BF}"/>
              </a:ext>
            </a:extLst>
          </p:cNvPr>
          <p:cNvPicPr>
            <a:picLocks noChangeAspect="1"/>
          </p:cNvPicPr>
          <p:nvPr/>
        </p:nvPicPr>
        <p:blipFill>
          <a:blip r:embed="rId3"/>
          <a:stretch>
            <a:fillRect/>
          </a:stretch>
        </p:blipFill>
        <p:spPr>
          <a:xfrm>
            <a:off x="0" y="2249214"/>
            <a:ext cx="4686300" cy="965200"/>
          </a:xfrm>
          <a:prstGeom prst="rect">
            <a:avLst/>
          </a:prstGeom>
        </p:spPr>
      </p:pic>
      <p:sp>
        <p:nvSpPr>
          <p:cNvPr id="11" name="CasellaDiTesto 10">
            <a:extLst>
              <a:ext uri="{FF2B5EF4-FFF2-40B4-BE49-F238E27FC236}">
                <a16:creationId xmlns:a16="http://schemas.microsoft.com/office/drawing/2014/main" id="{4D0BD359-C285-86AF-B0C1-05678E99AFE8}"/>
              </a:ext>
            </a:extLst>
          </p:cNvPr>
          <p:cNvSpPr txBox="1"/>
          <p:nvPr/>
        </p:nvSpPr>
        <p:spPr>
          <a:xfrm>
            <a:off x="6591300" y="2475750"/>
            <a:ext cx="5359400" cy="646331"/>
          </a:xfrm>
          <a:prstGeom prst="rect">
            <a:avLst/>
          </a:prstGeom>
          <a:noFill/>
        </p:spPr>
        <p:txBody>
          <a:bodyPr wrap="square">
            <a:spAutoFit/>
          </a:bodyPr>
          <a:lstStyle/>
          <a:p>
            <a:pPr algn="l" fontAlgn="base"/>
            <a:r>
              <a:rPr lang="it-IT" b="0" i="0" dirty="0">
                <a:solidFill>
                  <a:srgbClr val="0066CC"/>
                </a:solidFill>
                <a:effectLst/>
                <a:latin typeface="Georgia" panose="02040502050405020303" pitchFamily="18" charset="0"/>
                <a:hlinkClick r:id="rId4"/>
              </a:rPr>
              <a:t>println()</a:t>
            </a:r>
            <a:r>
              <a:rPr lang="it-IT" b="0" i="0" dirty="0">
                <a:solidFill>
                  <a:srgbClr val="333333"/>
                </a:solidFill>
                <a:effectLst/>
                <a:latin typeface="Georgia" panose="02040502050405020303" pitchFamily="18" charset="0"/>
              </a:rPr>
              <a:t> stampa sulla console di uscita il testo specificato tra parentesi e tra virgolette: “on”</a:t>
            </a:r>
            <a:endParaRPr lang="it-IT" dirty="0"/>
          </a:p>
        </p:txBody>
      </p:sp>
      <p:pic>
        <p:nvPicPr>
          <p:cNvPr id="13" name="Immagine 12" descr="Immagine che contiene testo&#10;&#10;Descrizione generata automaticamente">
            <a:extLst>
              <a:ext uri="{FF2B5EF4-FFF2-40B4-BE49-F238E27FC236}">
                <a16:creationId xmlns:a16="http://schemas.microsoft.com/office/drawing/2014/main" id="{0BF309FD-F543-5F65-1BDA-932E662EA893}"/>
              </a:ext>
            </a:extLst>
          </p:cNvPr>
          <p:cNvPicPr>
            <a:picLocks noChangeAspect="1"/>
          </p:cNvPicPr>
          <p:nvPr/>
        </p:nvPicPr>
        <p:blipFill>
          <a:blip r:embed="rId5"/>
          <a:stretch>
            <a:fillRect/>
          </a:stretch>
        </p:blipFill>
        <p:spPr>
          <a:xfrm>
            <a:off x="107950" y="4485371"/>
            <a:ext cx="6375400" cy="914400"/>
          </a:xfrm>
          <a:prstGeom prst="rect">
            <a:avLst/>
          </a:prstGeom>
        </p:spPr>
      </p:pic>
      <p:sp>
        <p:nvSpPr>
          <p:cNvPr id="15" name="CasellaDiTesto 14">
            <a:extLst>
              <a:ext uri="{FF2B5EF4-FFF2-40B4-BE49-F238E27FC236}">
                <a16:creationId xmlns:a16="http://schemas.microsoft.com/office/drawing/2014/main" id="{0840CE2D-7F29-10C6-5D92-21088A083ACA}"/>
              </a:ext>
            </a:extLst>
          </p:cNvPr>
          <p:cNvSpPr txBox="1"/>
          <p:nvPr/>
        </p:nvSpPr>
        <p:spPr>
          <a:xfrm>
            <a:off x="6591300" y="4476441"/>
            <a:ext cx="5245100" cy="923330"/>
          </a:xfrm>
          <a:prstGeom prst="rect">
            <a:avLst/>
          </a:prstGeom>
          <a:noFill/>
        </p:spPr>
        <p:txBody>
          <a:bodyPr wrap="square">
            <a:spAutoFit/>
          </a:bodyPr>
          <a:lstStyle/>
          <a:p>
            <a:r>
              <a:rPr lang="it-IT" b="0" i="0" dirty="0">
                <a:solidFill>
                  <a:srgbClr val="0066CC"/>
                </a:solidFill>
                <a:effectLst/>
                <a:latin typeface="Georgia" panose="02040502050405020303" pitchFamily="18" charset="0"/>
                <a:hlinkClick r:id="rId6"/>
              </a:rPr>
              <a:t>print()</a:t>
            </a:r>
            <a:r>
              <a:rPr lang="it-IT" b="0" i="0" dirty="0">
                <a:solidFill>
                  <a:srgbClr val="333333"/>
                </a:solidFill>
                <a:effectLst/>
                <a:latin typeface="Georgia" panose="02040502050405020303" pitchFamily="18" charset="0"/>
              </a:rPr>
              <a:t> nel nostro caso stampa sulla console di uscita il testo specificato tra parentesi e tra virgolette: “</a:t>
            </a:r>
            <a:r>
              <a:rPr lang="it-IT" b="0" i="0" dirty="0" err="1">
                <a:solidFill>
                  <a:srgbClr val="333333"/>
                </a:solidFill>
                <a:effectLst/>
                <a:latin typeface="Georgia" panose="02040502050405020303" pitchFamily="18" charset="0"/>
              </a:rPr>
              <a:t>number</a:t>
            </a:r>
            <a:r>
              <a:rPr lang="it-IT" b="0" i="0" dirty="0">
                <a:solidFill>
                  <a:srgbClr val="333333"/>
                </a:solidFill>
                <a:effectLst/>
                <a:latin typeface="Georgia" panose="02040502050405020303" pitchFamily="18" charset="0"/>
              </a:rPr>
              <a:t> of </a:t>
            </a:r>
            <a:r>
              <a:rPr lang="it-IT" b="0" i="0" dirty="0" err="1">
                <a:solidFill>
                  <a:srgbClr val="333333"/>
                </a:solidFill>
                <a:effectLst/>
                <a:latin typeface="Georgia" panose="02040502050405020303" pitchFamily="18" charset="0"/>
              </a:rPr>
              <a:t>button</a:t>
            </a:r>
            <a:r>
              <a:rPr lang="it-IT" b="0" i="0" dirty="0">
                <a:solidFill>
                  <a:srgbClr val="333333"/>
                </a:solidFill>
                <a:effectLst/>
                <a:latin typeface="Georgia" panose="02040502050405020303" pitchFamily="18" charset="0"/>
              </a:rPr>
              <a:t> </a:t>
            </a:r>
            <a:r>
              <a:rPr lang="it-IT" b="0" i="0" dirty="0" err="1">
                <a:solidFill>
                  <a:srgbClr val="333333"/>
                </a:solidFill>
                <a:effectLst/>
                <a:latin typeface="Georgia" panose="02040502050405020303" pitchFamily="18" charset="0"/>
              </a:rPr>
              <a:t>pushes</a:t>
            </a:r>
            <a:r>
              <a:rPr lang="it-IT" b="0" i="0" dirty="0">
                <a:solidFill>
                  <a:srgbClr val="333333"/>
                </a:solidFill>
                <a:effectLst/>
                <a:latin typeface="Georgia" panose="02040502050405020303" pitchFamily="18" charset="0"/>
              </a:rPr>
              <a:t>: “.</a:t>
            </a:r>
            <a:endParaRPr lang="it-IT" dirty="0"/>
          </a:p>
        </p:txBody>
      </p:sp>
    </p:spTree>
    <p:extLst>
      <p:ext uri="{BB962C8B-B14F-4D97-AF65-F5344CB8AC3E}">
        <p14:creationId xmlns:p14="http://schemas.microsoft.com/office/powerpoint/2010/main" val="259231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4700F9B-83EC-01C8-FBBB-7B06A703DFF1}"/>
              </a:ext>
            </a:extLst>
          </p:cNvPr>
          <p:cNvSpPr txBox="1"/>
          <p:nvPr/>
        </p:nvSpPr>
        <p:spPr>
          <a:xfrm>
            <a:off x="1333500" y="1443841"/>
            <a:ext cx="9131300" cy="3693319"/>
          </a:xfrm>
          <a:prstGeom prst="rect">
            <a:avLst/>
          </a:prstGeom>
          <a:noFill/>
        </p:spPr>
        <p:txBody>
          <a:bodyPr wrap="square">
            <a:spAutoFit/>
          </a:bodyPr>
          <a:lstStyle/>
          <a:p>
            <a:pPr algn="l" fontAlgn="base"/>
            <a:r>
              <a:rPr lang="it-IT" b="0" i="0" dirty="0">
                <a:solidFill>
                  <a:srgbClr val="333333"/>
                </a:solidFill>
                <a:effectLst/>
                <a:latin typeface="Georgia" panose="02040502050405020303" pitchFamily="18" charset="0"/>
              </a:rPr>
              <a:t>Con </a:t>
            </a:r>
            <a:r>
              <a:rPr lang="it-IT" b="0" i="0" dirty="0" err="1">
                <a:solidFill>
                  <a:srgbClr val="333333"/>
                </a:solidFill>
                <a:effectLst/>
                <a:latin typeface="Georgia" panose="02040502050405020303" pitchFamily="18" charset="0"/>
              </a:rPr>
              <a:t>print</a:t>
            </a:r>
            <a:r>
              <a:rPr lang="it-IT" b="0" i="0" dirty="0">
                <a:solidFill>
                  <a:srgbClr val="333333"/>
                </a:solidFill>
                <a:effectLst/>
                <a:latin typeface="Georgia" panose="02040502050405020303" pitchFamily="18" charset="0"/>
              </a:rPr>
              <a:t>() i numeri sono stampati utilizzando un carattere ASCII per ogni cifra, i float allo stesso modo ma con solo due numeri decimali, i byte vengono stampati come singoli caratteri, caratteri e stringhe vengono stampate senza nessuna conversione.</a:t>
            </a:r>
          </a:p>
          <a:p>
            <a:pPr algn="l" fontAlgn="base"/>
            <a:endParaRPr lang="it-IT" b="0" i="0" dirty="0">
              <a:solidFill>
                <a:srgbClr val="333333"/>
              </a:solidFill>
              <a:effectLst/>
              <a:latin typeface="Georgia" panose="02040502050405020303" pitchFamily="18" charset="0"/>
            </a:endParaRPr>
          </a:p>
          <a:p>
            <a:pPr algn="l" fontAlgn="base"/>
            <a:r>
              <a:rPr lang="it-IT" b="0" i="0" dirty="0">
                <a:solidFill>
                  <a:srgbClr val="333333"/>
                </a:solidFill>
                <a:effectLst/>
                <a:latin typeface="Georgia" panose="02040502050405020303" pitchFamily="18" charset="0"/>
              </a:rPr>
              <a:t>Esempio:</a:t>
            </a:r>
          </a:p>
          <a:p>
            <a:pPr algn="l" fontAlgn="base"/>
            <a:endParaRPr lang="it-IT" b="0" i="0" dirty="0">
              <a:solidFill>
                <a:srgbClr val="333333"/>
              </a:solidFill>
              <a:effectLst/>
              <a:latin typeface="Georgia" panose="02040502050405020303" pitchFamily="18" charset="0"/>
            </a:endParaRPr>
          </a:p>
          <a:p>
            <a:pPr algn="l" fontAlgn="base"/>
            <a:r>
              <a:rPr lang="it-IT" b="0" i="0" dirty="0" err="1">
                <a:solidFill>
                  <a:srgbClr val="333333"/>
                </a:solidFill>
                <a:effectLst/>
                <a:latin typeface="Georgia" panose="02040502050405020303" pitchFamily="18" charset="0"/>
              </a:rPr>
              <a:t>Serial.print</a:t>
            </a:r>
            <a:r>
              <a:rPr lang="it-IT" b="0" i="0" dirty="0">
                <a:solidFill>
                  <a:srgbClr val="333333"/>
                </a:solidFill>
                <a:effectLst/>
                <a:latin typeface="Georgia" panose="02040502050405020303" pitchFamily="18" charset="0"/>
              </a:rPr>
              <a:t>(78) stampa</a:t>
            </a:r>
            <a:r>
              <a:rPr lang="it-IT" b="1" i="0" dirty="0">
                <a:solidFill>
                  <a:srgbClr val="333333"/>
                </a:solidFill>
                <a:effectLst/>
                <a:latin typeface="Georgia" panose="02040502050405020303" pitchFamily="18" charset="0"/>
              </a:rPr>
              <a:t> “78</a:t>
            </a:r>
            <a:r>
              <a:rPr lang="it-IT" i="0" dirty="0">
                <a:solidFill>
                  <a:srgbClr val="333333"/>
                </a:solidFill>
                <a:effectLst/>
                <a:latin typeface="Georgia" panose="02040502050405020303" pitchFamily="18" charset="0"/>
              </a:rPr>
              <a:t>”</a:t>
            </a:r>
            <a:br>
              <a:rPr lang="it-IT" b="1"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a:t>
            </a:r>
            <a:r>
              <a:rPr lang="it-IT" b="0" i="0" dirty="0">
                <a:solidFill>
                  <a:srgbClr val="333333"/>
                </a:solidFill>
                <a:effectLst/>
                <a:latin typeface="Georgia" panose="02040502050405020303" pitchFamily="18" charset="0"/>
              </a:rPr>
              <a:t>(1.23456) stampa “</a:t>
            </a:r>
            <a:r>
              <a:rPr lang="it-IT" b="1" i="0" dirty="0">
                <a:solidFill>
                  <a:srgbClr val="333333"/>
                </a:solidFill>
                <a:effectLst/>
                <a:latin typeface="Georgia" panose="02040502050405020303" pitchFamily="18" charset="0"/>
              </a:rPr>
              <a:t>1.23</a:t>
            </a:r>
            <a:r>
              <a:rPr lang="it-IT" b="0" i="0" dirty="0">
                <a:solidFill>
                  <a:srgbClr val="333333"/>
                </a:solidFill>
                <a:effectLst/>
                <a:latin typeface="Georgia" panose="02040502050405020303" pitchFamily="18" charset="0"/>
              </a:rPr>
              <a:t>”</a:t>
            </a:r>
            <a:br>
              <a:rPr lang="it-IT" b="0"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a:t>
            </a:r>
            <a:r>
              <a:rPr lang="it-IT" b="0" i="0" dirty="0">
                <a:solidFill>
                  <a:srgbClr val="333333"/>
                </a:solidFill>
                <a:effectLst/>
                <a:latin typeface="Georgia" panose="02040502050405020303" pitchFamily="18" charset="0"/>
              </a:rPr>
              <a:t>(byte(78)) stampa “</a:t>
            </a:r>
            <a:r>
              <a:rPr lang="it-IT" b="1" i="0" dirty="0" err="1">
                <a:solidFill>
                  <a:srgbClr val="333333"/>
                </a:solidFill>
                <a:effectLst/>
                <a:latin typeface="Georgia" panose="02040502050405020303" pitchFamily="18" charset="0"/>
              </a:rPr>
              <a:t>N</a:t>
            </a:r>
            <a:r>
              <a:rPr lang="it-IT" b="0" i="0" dirty="0">
                <a:solidFill>
                  <a:srgbClr val="333333"/>
                </a:solidFill>
                <a:effectLst/>
                <a:latin typeface="Georgia" panose="02040502050405020303" pitchFamily="18" charset="0"/>
              </a:rPr>
              <a:t>” (è il valore ASCII </a:t>
            </a:r>
            <a:r>
              <a:rPr lang="it-IT" dirty="0">
                <a:solidFill>
                  <a:srgbClr val="333333"/>
                </a:solidFill>
                <a:latin typeface="Georgia" panose="02040502050405020303" pitchFamily="18" charset="0"/>
              </a:rPr>
              <a:t>che corrisponde a</a:t>
            </a:r>
            <a:r>
              <a:rPr lang="it-IT" b="0" i="0" dirty="0">
                <a:solidFill>
                  <a:srgbClr val="333333"/>
                </a:solidFill>
                <a:effectLst/>
                <a:latin typeface="Georgia" panose="02040502050405020303" pitchFamily="18" charset="0"/>
              </a:rPr>
              <a:t> 78)</a:t>
            </a:r>
            <a:br>
              <a:rPr lang="it-IT" b="0"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a:t>
            </a:r>
            <a:r>
              <a:rPr lang="it-IT" b="0" i="0" dirty="0">
                <a:solidFill>
                  <a:srgbClr val="333333"/>
                </a:solidFill>
                <a:effectLst/>
                <a:latin typeface="Georgia" panose="02040502050405020303" pitchFamily="18" charset="0"/>
              </a:rPr>
              <a:t>(‘N’) stampa “</a:t>
            </a:r>
            <a:r>
              <a:rPr lang="it-IT" b="1" i="0" dirty="0" err="1">
                <a:solidFill>
                  <a:srgbClr val="333333"/>
                </a:solidFill>
                <a:effectLst/>
                <a:latin typeface="Georgia" panose="02040502050405020303" pitchFamily="18" charset="0"/>
              </a:rPr>
              <a:t>N</a:t>
            </a:r>
            <a:r>
              <a:rPr lang="it-IT" b="0" i="0" dirty="0">
                <a:solidFill>
                  <a:srgbClr val="333333"/>
                </a:solidFill>
                <a:effectLst/>
                <a:latin typeface="Georgia" panose="02040502050405020303" pitchFamily="18" charset="0"/>
              </a:rPr>
              <a:t>”</a:t>
            </a:r>
            <a:br>
              <a:rPr lang="it-IT" b="0"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a:t>
            </a:r>
            <a:r>
              <a:rPr lang="it-IT" b="0" i="0" dirty="0">
                <a:solidFill>
                  <a:srgbClr val="333333"/>
                </a:solidFill>
                <a:effectLst/>
                <a:latin typeface="Georgia" panose="02040502050405020303" pitchFamily="18" charset="0"/>
              </a:rPr>
              <a:t>(“Hello world.”) stampa “</a:t>
            </a:r>
            <a:r>
              <a:rPr lang="it-IT" b="1" i="0" dirty="0">
                <a:solidFill>
                  <a:srgbClr val="333333"/>
                </a:solidFill>
                <a:effectLst/>
                <a:latin typeface="Georgia" panose="02040502050405020303" pitchFamily="18" charset="0"/>
              </a:rPr>
              <a:t>Hello world.</a:t>
            </a:r>
            <a:r>
              <a:rPr lang="it-IT" b="0" i="0" dirty="0">
                <a:solidFill>
                  <a:srgbClr val="333333"/>
                </a:solidFill>
                <a:effectLst/>
                <a:latin typeface="Georgia" panose="02040502050405020303" pitchFamily="18" charset="0"/>
              </a:rPr>
              <a:t>”</a:t>
            </a:r>
          </a:p>
          <a:p>
            <a:br>
              <a:rPr lang="it-IT" dirty="0"/>
            </a:br>
            <a:endParaRPr lang="it-IT" dirty="0"/>
          </a:p>
        </p:txBody>
      </p:sp>
    </p:spTree>
    <p:extLst>
      <p:ext uri="{BB962C8B-B14F-4D97-AF65-F5344CB8AC3E}">
        <p14:creationId xmlns:p14="http://schemas.microsoft.com/office/powerpoint/2010/main" val="2834934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5BEC0DF-9BA0-303B-2D7C-2343D33BDD0E}"/>
              </a:ext>
            </a:extLst>
          </p:cNvPr>
          <p:cNvSpPr txBox="1"/>
          <p:nvPr/>
        </p:nvSpPr>
        <p:spPr>
          <a:xfrm>
            <a:off x="1390650" y="1089442"/>
            <a:ext cx="9410700" cy="4247317"/>
          </a:xfrm>
          <a:prstGeom prst="rect">
            <a:avLst/>
          </a:prstGeom>
          <a:noFill/>
        </p:spPr>
        <p:txBody>
          <a:bodyPr wrap="square">
            <a:spAutoFit/>
          </a:bodyPr>
          <a:lstStyle/>
          <a:p>
            <a:pPr algn="l" fontAlgn="base"/>
            <a:r>
              <a:rPr lang="it-IT" b="0" i="0" dirty="0" err="1">
                <a:solidFill>
                  <a:srgbClr val="333333"/>
                </a:solidFill>
                <a:effectLst/>
                <a:latin typeface="Georgia" panose="02040502050405020303" pitchFamily="18" charset="0"/>
              </a:rPr>
              <a:t>print</a:t>
            </a:r>
            <a:r>
              <a:rPr lang="it-IT" b="0" i="0" dirty="0">
                <a:solidFill>
                  <a:srgbClr val="333333"/>
                </a:solidFill>
                <a:effectLst/>
                <a:latin typeface="Georgia" panose="02040502050405020303" pitchFamily="18" charset="0"/>
              </a:rPr>
              <a:t>() può avere un secondo parametro che indica il formato usato nel primo parametro. Il formato può essere: BYTE, BIN (binario), OCT (ottale), DEC (decimale), HEX (esadecimale). Per i numeri in </a:t>
            </a:r>
            <a:r>
              <a:rPr lang="it-IT" b="0" i="0" dirty="0" err="1">
                <a:solidFill>
                  <a:srgbClr val="333333"/>
                </a:solidFill>
                <a:effectLst/>
                <a:latin typeface="Georgia" panose="02040502050405020303" pitchFamily="18" charset="0"/>
              </a:rPr>
              <a:t>floating</a:t>
            </a:r>
            <a:r>
              <a:rPr lang="it-IT" b="0" i="0" dirty="0">
                <a:solidFill>
                  <a:srgbClr val="333333"/>
                </a:solidFill>
                <a:effectLst/>
                <a:latin typeface="Georgia" panose="02040502050405020303" pitchFamily="18" charset="0"/>
              </a:rPr>
              <a:t> point il secondo parametro indica il numero di decimali presi in considerazione.</a:t>
            </a:r>
          </a:p>
          <a:p>
            <a:pPr algn="l" fontAlgn="base"/>
            <a:endParaRPr lang="it-IT" b="0" i="0" dirty="0">
              <a:solidFill>
                <a:srgbClr val="333333"/>
              </a:solidFill>
              <a:effectLst/>
              <a:latin typeface="Georgia" panose="02040502050405020303" pitchFamily="18" charset="0"/>
            </a:endParaRPr>
          </a:p>
          <a:p>
            <a:pPr algn="l" fontAlgn="base"/>
            <a:r>
              <a:rPr lang="it-IT" b="0" i="0" dirty="0">
                <a:solidFill>
                  <a:srgbClr val="333333"/>
                </a:solidFill>
                <a:effectLst/>
                <a:latin typeface="Georgia" panose="02040502050405020303" pitchFamily="18" charset="0"/>
              </a:rPr>
              <a:t>Per esempio:</a:t>
            </a:r>
          </a:p>
          <a:p>
            <a:pPr algn="l" fontAlgn="base"/>
            <a:endParaRPr lang="it-IT" b="0" i="0" dirty="0">
              <a:solidFill>
                <a:srgbClr val="333333"/>
              </a:solidFill>
              <a:effectLst/>
              <a:latin typeface="Georgia" panose="02040502050405020303" pitchFamily="18" charset="0"/>
            </a:endParaRPr>
          </a:p>
          <a:p>
            <a:pPr algn="l" fontAlgn="base"/>
            <a:r>
              <a:rPr lang="it-IT" b="0" i="0" dirty="0" err="1">
                <a:solidFill>
                  <a:srgbClr val="333333"/>
                </a:solidFill>
                <a:effectLst/>
                <a:latin typeface="Georgia" panose="02040502050405020303" pitchFamily="18" charset="0"/>
              </a:rPr>
              <a:t>Serial.print</a:t>
            </a:r>
            <a:r>
              <a:rPr lang="it-IT" b="0" i="0" dirty="0">
                <a:solidFill>
                  <a:srgbClr val="333333"/>
                </a:solidFill>
                <a:effectLst/>
                <a:latin typeface="Georgia" panose="02040502050405020303" pitchFamily="18" charset="0"/>
              </a:rPr>
              <a:t>(78, BYTE) stampa “</a:t>
            </a:r>
            <a:r>
              <a:rPr lang="it-IT" b="0" i="0" dirty="0" err="1">
                <a:solidFill>
                  <a:srgbClr val="333333"/>
                </a:solidFill>
                <a:effectLst/>
                <a:latin typeface="Georgia" panose="02040502050405020303" pitchFamily="18" charset="0"/>
              </a:rPr>
              <a:t>N</a:t>
            </a:r>
            <a:r>
              <a:rPr lang="it-IT" b="0" i="0" dirty="0">
                <a:solidFill>
                  <a:srgbClr val="333333"/>
                </a:solidFill>
                <a:effectLst/>
                <a:latin typeface="Georgia" panose="02040502050405020303" pitchFamily="18" charset="0"/>
              </a:rPr>
              <a:t>”</a:t>
            </a:r>
            <a:br>
              <a:rPr lang="it-IT" b="0"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a:t>
            </a:r>
            <a:r>
              <a:rPr lang="it-IT" b="0" i="0" dirty="0">
                <a:solidFill>
                  <a:srgbClr val="333333"/>
                </a:solidFill>
                <a:effectLst/>
                <a:latin typeface="Georgia" panose="02040502050405020303" pitchFamily="18" charset="0"/>
              </a:rPr>
              <a:t>(78, BIN) stampa “1001110”</a:t>
            </a:r>
            <a:br>
              <a:rPr lang="it-IT" b="0"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a:t>
            </a:r>
            <a:r>
              <a:rPr lang="it-IT" b="0" i="0" dirty="0">
                <a:solidFill>
                  <a:srgbClr val="333333"/>
                </a:solidFill>
                <a:effectLst/>
                <a:latin typeface="Georgia" panose="02040502050405020303" pitchFamily="18" charset="0"/>
              </a:rPr>
              <a:t>(78, OCT) stampa “116”</a:t>
            </a:r>
            <a:br>
              <a:rPr lang="it-IT" b="0"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a:t>
            </a:r>
            <a:r>
              <a:rPr lang="it-IT" b="0" i="0" dirty="0">
                <a:solidFill>
                  <a:srgbClr val="333333"/>
                </a:solidFill>
                <a:effectLst/>
                <a:latin typeface="Georgia" panose="02040502050405020303" pitchFamily="18" charset="0"/>
              </a:rPr>
              <a:t>(78, DEC) stampa “78”</a:t>
            </a:r>
            <a:br>
              <a:rPr lang="it-IT" b="0"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a:t>
            </a:r>
            <a:r>
              <a:rPr lang="it-IT" b="0" i="0" dirty="0">
                <a:solidFill>
                  <a:srgbClr val="333333"/>
                </a:solidFill>
                <a:effectLst/>
                <a:latin typeface="Georgia" panose="02040502050405020303" pitchFamily="18" charset="0"/>
              </a:rPr>
              <a:t>(78, HEX) stampa “4E”</a:t>
            </a:r>
            <a:br>
              <a:rPr lang="it-IT" b="0"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Serial.println</a:t>
            </a:r>
            <a:r>
              <a:rPr lang="it-IT" b="0" i="0" dirty="0">
                <a:solidFill>
                  <a:srgbClr val="333333"/>
                </a:solidFill>
                <a:effectLst/>
                <a:latin typeface="Georgia" panose="02040502050405020303" pitchFamily="18" charset="0"/>
              </a:rPr>
              <a:t>(1.23456, 0) stampa “1”</a:t>
            </a:r>
            <a:br>
              <a:rPr lang="it-IT" b="0"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Serial.println</a:t>
            </a:r>
            <a:r>
              <a:rPr lang="it-IT" b="0" i="0" dirty="0">
                <a:solidFill>
                  <a:srgbClr val="333333"/>
                </a:solidFill>
                <a:effectLst/>
                <a:latin typeface="Georgia" panose="02040502050405020303" pitchFamily="18" charset="0"/>
              </a:rPr>
              <a:t>(1.23456, 2) stampa “1.23”</a:t>
            </a:r>
            <a:br>
              <a:rPr lang="it-IT" b="0" i="0" dirty="0">
                <a:solidFill>
                  <a:srgbClr val="333333"/>
                </a:solidFill>
                <a:effectLst/>
                <a:latin typeface="Georgia" panose="02040502050405020303" pitchFamily="18" charset="0"/>
              </a:rPr>
            </a:br>
            <a:r>
              <a:rPr lang="it-IT" b="0" i="0" dirty="0" err="1">
                <a:solidFill>
                  <a:srgbClr val="333333"/>
                </a:solidFill>
                <a:effectLst/>
                <a:latin typeface="Georgia" panose="02040502050405020303" pitchFamily="18" charset="0"/>
              </a:rPr>
              <a:t>Serial.println</a:t>
            </a:r>
            <a:r>
              <a:rPr lang="it-IT" b="0" i="0" dirty="0">
                <a:solidFill>
                  <a:srgbClr val="333333"/>
                </a:solidFill>
                <a:effectLst/>
                <a:latin typeface="Georgia" panose="02040502050405020303" pitchFamily="18" charset="0"/>
              </a:rPr>
              <a:t>(1.23456, 4) stampa “1.2346”</a:t>
            </a:r>
          </a:p>
        </p:txBody>
      </p:sp>
    </p:spTree>
    <p:extLst>
      <p:ext uri="{BB962C8B-B14F-4D97-AF65-F5344CB8AC3E}">
        <p14:creationId xmlns:p14="http://schemas.microsoft.com/office/powerpoint/2010/main" val="179621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4F935F8-F186-3987-DA27-7E49403121D8}"/>
              </a:ext>
            </a:extLst>
          </p:cNvPr>
          <p:cNvSpPr txBox="1"/>
          <p:nvPr/>
        </p:nvSpPr>
        <p:spPr>
          <a:xfrm>
            <a:off x="558800" y="983734"/>
            <a:ext cx="6096000" cy="369332"/>
          </a:xfrm>
          <a:prstGeom prst="rect">
            <a:avLst/>
          </a:prstGeom>
          <a:noFill/>
        </p:spPr>
        <p:txBody>
          <a:bodyPr wrap="square">
            <a:spAutoFit/>
          </a:bodyPr>
          <a:lstStyle/>
          <a:p>
            <a:r>
              <a:rPr lang="it-IT" dirty="0" err="1"/>
              <a:t>buttonState</a:t>
            </a:r>
            <a:r>
              <a:rPr lang="it-IT" dirty="0"/>
              <a:t> = </a:t>
            </a:r>
            <a:r>
              <a:rPr lang="it-IT" dirty="0" err="1"/>
              <a:t>digitalRead</a:t>
            </a:r>
            <a:r>
              <a:rPr lang="it-IT" dirty="0"/>
              <a:t>(</a:t>
            </a:r>
            <a:r>
              <a:rPr lang="it-IT" dirty="0" err="1"/>
              <a:t>buttonPin</a:t>
            </a:r>
            <a:r>
              <a:rPr lang="it-IT" dirty="0"/>
              <a:t>);</a:t>
            </a:r>
          </a:p>
        </p:txBody>
      </p:sp>
      <p:sp>
        <p:nvSpPr>
          <p:cNvPr id="7" name="CasellaDiTesto 6">
            <a:extLst>
              <a:ext uri="{FF2B5EF4-FFF2-40B4-BE49-F238E27FC236}">
                <a16:creationId xmlns:a16="http://schemas.microsoft.com/office/drawing/2014/main" id="{C47A6DAB-4B02-FD85-197B-66AF7ED29D98}"/>
              </a:ext>
            </a:extLst>
          </p:cNvPr>
          <p:cNvSpPr txBox="1"/>
          <p:nvPr/>
        </p:nvSpPr>
        <p:spPr>
          <a:xfrm>
            <a:off x="5067300" y="983734"/>
            <a:ext cx="6096000" cy="369332"/>
          </a:xfrm>
          <a:prstGeom prst="rect">
            <a:avLst/>
          </a:prstGeom>
          <a:noFill/>
        </p:spPr>
        <p:txBody>
          <a:bodyPr wrap="square">
            <a:spAutoFit/>
          </a:bodyPr>
          <a:lstStyle/>
          <a:p>
            <a:pPr algn="l" fontAlgn="base"/>
            <a:r>
              <a:rPr lang="it-IT" b="0" i="0" dirty="0">
                <a:solidFill>
                  <a:srgbClr val="333333"/>
                </a:solidFill>
                <a:effectLst/>
                <a:latin typeface="Georgia" panose="02040502050405020303" pitchFamily="18" charset="0"/>
              </a:rPr>
              <a:t>immagazziniamo in </a:t>
            </a:r>
            <a:r>
              <a:rPr lang="it-IT" b="0" i="0" dirty="0" err="1">
                <a:solidFill>
                  <a:srgbClr val="333333"/>
                </a:solidFill>
                <a:effectLst/>
                <a:latin typeface="Georgia" panose="02040502050405020303" pitchFamily="18" charset="0"/>
              </a:rPr>
              <a:t>buttonState</a:t>
            </a:r>
            <a:r>
              <a:rPr lang="it-IT" b="0" i="0" dirty="0">
                <a:solidFill>
                  <a:srgbClr val="333333"/>
                </a:solidFill>
                <a:effectLst/>
                <a:latin typeface="Georgia" panose="02040502050405020303" pitchFamily="18" charset="0"/>
              </a:rPr>
              <a:t> lo stato del pulsante</a:t>
            </a:r>
          </a:p>
        </p:txBody>
      </p:sp>
      <p:sp>
        <p:nvSpPr>
          <p:cNvPr id="9" name="CasellaDiTesto 8">
            <a:extLst>
              <a:ext uri="{FF2B5EF4-FFF2-40B4-BE49-F238E27FC236}">
                <a16:creationId xmlns:a16="http://schemas.microsoft.com/office/drawing/2014/main" id="{0B4062A1-BB06-58F0-78D6-D57653BE941C}"/>
              </a:ext>
            </a:extLst>
          </p:cNvPr>
          <p:cNvSpPr txBox="1"/>
          <p:nvPr/>
        </p:nvSpPr>
        <p:spPr>
          <a:xfrm>
            <a:off x="558800" y="1669534"/>
            <a:ext cx="4610100" cy="646331"/>
          </a:xfrm>
          <a:prstGeom prst="rect">
            <a:avLst/>
          </a:prstGeom>
          <a:noFill/>
        </p:spPr>
        <p:txBody>
          <a:bodyPr wrap="square">
            <a:spAutoFit/>
          </a:bodyPr>
          <a:lstStyle/>
          <a:p>
            <a:r>
              <a:rPr lang="it-IT" dirty="0" err="1"/>
              <a:t>if</a:t>
            </a:r>
            <a:r>
              <a:rPr lang="it-IT" dirty="0"/>
              <a:t> (</a:t>
            </a:r>
            <a:r>
              <a:rPr lang="it-IT" dirty="0" err="1"/>
              <a:t>buttonState</a:t>
            </a:r>
            <a:r>
              <a:rPr lang="it-IT" dirty="0"/>
              <a:t> != </a:t>
            </a:r>
            <a:r>
              <a:rPr lang="it-IT" dirty="0" err="1"/>
              <a:t>lastButtonState</a:t>
            </a:r>
            <a:r>
              <a:rPr lang="it-IT" dirty="0"/>
              <a:t>) {</a:t>
            </a:r>
          </a:p>
          <a:p>
            <a:r>
              <a:rPr lang="it-IT" dirty="0"/>
              <a:t> ...</a:t>
            </a:r>
          </a:p>
        </p:txBody>
      </p:sp>
      <p:sp>
        <p:nvSpPr>
          <p:cNvPr id="11" name="CasellaDiTesto 10">
            <a:extLst>
              <a:ext uri="{FF2B5EF4-FFF2-40B4-BE49-F238E27FC236}">
                <a16:creationId xmlns:a16="http://schemas.microsoft.com/office/drawing/2014/main" id="{971E90FF-E1B3-5027-96AA-E8B8E1203D91}"/>
              </a:ext>
            </a:extLst>
          </p:cNvPr>
          <p:cNvSpPr txBox="1"/>
          <p:nvPr/>
        </p:nvSpPr>
        <p:spPr>
          <a:xfrm>
            <a:off x="5067300" y="1669534"/>
            <a:ext cx="6096000" cy="1200329"/>
          </a:xfrm>
          <a:prstGeom prst="rect">
            <a:avLst/>
          </a:prstGeom>
          <a:noFill/>
        </p:spPr>
        <p:txBody>
          <a:bodyPr wrap="square">
            <a:spAutoFit/>
          </a:bodyPr>
          <a:lstStyle/>
          <a:p>
            <a:r>
              <a:rPr lang="it-IT" b="0" i="0" dirty="0">
                <a:solidFill>
                  <a:srgbClr val="333333"/>
                </a:solidFill>
                <a:effectLst/>
                <a:latin typeface="Georgia" panose="02040502050405020303" pitchFamily="18" charset="0"/>
              </a:rPr>
              <a:t>controlliamo se il pulsante è stato premuto, cioè se lo stato attuale del pulsante è diverso da quello precedente, se la condizione è vera viene eseguita la porzione di codice che segue:</a:t>
            </a:r>
            <a:endParaRPr lang="it-IT" dirty="0"/>
          </a:p>
        </p:txBody>
      </p:sp>
      <p:pic>
        <p:nvPicPr>
          <p:cNvPr id="13" name="Immagine 12" descr="Immagine che contiene testo&#10;&#10;Descrizione generata automaticamente">
            <a:extLst>
              <a:ext uri="{FF2B5EF4-FFF2-40B4-BE49-F238E27FC236}">
                <a16:creationId xmlns:a16="http://schemas.microsoft.com/office/drawing/2014/main" id="{170FA0BA-15DD-919D-5067-811F7F3D562F}"/>
              </a:ext>
            </a:extLst>
          </p:cNvPr>
          <p:cNvPicPr>
            <a:picLocks noChangeAspect="1"/>
          </p:cNvPicPr>
          <p:nvPr/>
        </p:nvPicPr>
        <p:blipFill>
          <a:blip r:embed="rId2"/>
          <a:stretch>
            <a:fillRect/>
          </a:stretch>
        </p:blipFill>
        <p:spPr>
          <a:xfrm>
            <a:off x="101600" y="2321699"/>
            <a:ext cx="4965700" cy="4536301"/>
          </a:xfrm>
          <a:prstGeom prst="rect">
            <a:avLst/>
          </a:prstGeom>
        </p:spPr>
      </p:pic>
    </p:spTree>
    <p:extLst>
      <p:ext uri="{BB962C8B-B14F-4D97-AF65-F5344CB8AC3E}">
        <p14:creationId xmlns:p14="http://schemas.microsoft.com/office/powerpoint/2010/main" val="94417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8311588-9E0B-7ECF-E61E-A234DD6228AC}"/>
              </a:ext>
            </a:extLst>
          </p:cNvPr>
          <p:cNvSpPr txBox="1"/>
          <p:nvPr/>
        </p:nvSpPr>
        <p:spPr>
          <a:xfrm>
            <a:off x="330200" y="1110734"/>
            <a:ext cx="4559300" cy="369332"/>
          </a:xfrm>
          <a:prstGeom prst="rect">
            <a:avLst/>
          </a:prstGeom>
          <a:noFill/>
        </p:spPr>
        <p:txBody>
          <a:bodyPr wrap="square">
            <a:spAutoFit/>
          </a:bodyPr>
          <a:lstStyle/>
          <a:p>
            <a:r>
              <a:rPr lang="it-IT" dirty="0" err="1"/>
              <a:t>if</a:t>
            </a:r>
            <a:r>
              <a:rPr lang="it-IT" dirty="0"/>
              <a:t> (</a:t>
            </a:r>
            <a:r>
              <a:rPr lang="it-IT" dirty="0" err="1"/>
              <a:t>buttonState</a:t>
            </a:r>
            <a:r>
              <a:rPr lang="it-IT" dirty="0"/>
              <a:t> == HIGH) {</a:t>
            </a:r>
          </a:p>
        </p:txBody>
      </p:sp>
      <p:sp>
        <p:nvSpPr>
          <p:cNvPr id="7" name="CasellaDiTesto 6">
            <a:extLst>
              <a:ext uri="{FF2B5EF4-FFF2-40B4-BE49-F238E27FC236}">
                <a16:creationId xmlns:a16="http://schemas.microsoft.com/office/drawing/2014/main" id="{1463E9F6-1D2B-E20C-E224-960586E86704}"/>
              </a:ext>
            </a:extLst>
          </p:cNvPr>
          <p:cNvSpPr txBox="1"/>
          <p:nvPr/>
        </p:nvSpPr>
        <p:spPr>
          <a:xfrm>
            <a:off x="5194300" y="1110734"/>
            <a:ext cx="6096000" cy="646331"/>
          </a:xfrm>
          <a:prstGeom prst="rect">
            <a:avLst/>
          </a:prstGeom>
          <a:noFill/>
        </p:spPr>
        <p:txBody>
          <a:bodyPr wrap="square">
            <a:spAutoFit/>
          </a:bodyPr>
          <a:lstStyle/>
          <a:p>
            <a:r>
              <a:rPr lang="it-IT" b="0" i="0" dirty="0">
                <a:solidFill>
                  <a:srgbClr val="333333"/>
                </a:solidFill>
                <a:effectLst/>
                <a:latin typeface="Georgia" panose="02040502050405020303" pitchFamily="18" charset="0"/>
              </a:rPr>
              <a:t>se </a:t>
            </a:r>
            <a:r>
              <a:rPr lang="it-IT" b="0" i="0" dirty="0" err="1">
                <a:solidFill>
                  <a:srgbClr val="333333"/>
                </a:solidFill>
                <a:effectLst/>
                <a:latin typeface="Georgia" panose="02040502050405020303" pitchFamily="18" charset="0"/>
              </a:rPr>
              <a:t>buttonState</a:t>
            </a:r>
            <a:r>
              <a:rPr lang="it-IT" b="0" i="0" dirty="0">
                <a:solidFill>
                  <a:srgbClr val="333333"/>
                </a:solidFill>
                <a:effectLst/>
                <a:latin typeface="Georgia" panose="02040502050405020303" pitchFamily="18" charset="0"/>
              </a:rPr>
              <a:t> è HIGH vuol dire che si è passati da pulsante non premuto a pulsante premuto,</a:t>
            </a:r>
            <a:endParaRPr lang="it-IT" dirty="0"/>
          </a:p>
        </p:txBody>
      </p:sp>
      <p:sp>
        <p:nvSpPr>
          <p:cNvPr id="9" name="CasellaDiTesto 8">
            <a:extLst>
              <a:ext uri="{FF2B5EF4-FFF2-40B4-BE49-F238E27FC236}">
                <a16:creationId xmlns:a16="http://schemas.microsoft.com/office/drawing/2014/main" id="{AE69AF45-9752-C710-EC5F-D5AA06580E0E}"/>
              </a:ext>
            </a:extLst>
          </p:cNvPr>
          <p:cNvSpPr txBox="1"/>
          <p:nvPr/>
        </p:nvSpPr>
        <p:spPr>
          <a:xfrm>
            <a:off x="330200" y="2329934"/>
            <a:ext cx="3797300" cy="369332"/>
          </a:xfrm>
          <a:prstGeom prst="rect">
            <a:avLst/>
          </a:prstGeom>
          <a:noFill/>
        </p:spPr>
        <p:txBody>
          <a:bodyPr wrap="square">
            <a:spAutoFit/>
          </a:bodyPr>
          <a:lstStyle/>
          <a:p>
            <a:r>
              <a:rPr lang="it-IT" dirty="0" err="1"/>
              <a:t>buttonPushCounter</a:t>
            </a:r>
            <a:r>
              <a:rPr lang="it-IT" dirty="0"/>
              <a:t>++;</a:t>
            </a:r>
          </a:p>
        </p:txBody>
      </p:sp>
      <p:sp>
        <p:nvSpPr>
          <p:cNvPr id="11" name="CasellaDiTesto 10">
            <a:extLst>
              <a:ext uri="{FF2B5EF4-FFF2-40B4-BE49-F238E27FC236}">
                <a16:creationId xmlns:a16="http://schemas.microsoft.com/office/drawing/2014/main" id="{F21A65D3-E41A-1082-622B-B9BB52A5044D}"/>
              </a:ext>
            </a:extLst>
          </p:cNvPr>
          <p:cNvSpPr txBox="1"/>
          <p:nvPr/>
        </p:nvSpPr>
        <p:spPr>
          <a:xfrm>
            <a:off x="5194300" y="2324269"/>
            <a:ext cx="6096000" cy="646331"/>
          </a:xfrm>
          <a:prstGeom prst="rect">
            <a:avLst/>
          </a:prstGeom>
          <a:noFill/>
        </p:spPr>
        <p:txBody>
          <a:bodyPr wrap="square">
            <a:spAutoFit/>
          </a:bodyPr>
          <a:lstStyle/>
          <a:p>
            <a:r>
              <a:rPr lang="it-IT" b="0" i="0" dirty="0">
                <a:solidFill>
                  <a:srgbClr val="333333"/>
                </a:solidFill>
                <a:effectLst/>
                <a:latin typeface="Georgia" panose="02040502050405020303" pitchFamily="18" charset="0"/>
              </a:rPr>
              <a:t>incrementiamo di una unità la variabile che conta il numero di volte in cui il pulsante viene premuto</a:t>
            </a:r>
            <a:endParaRPr lang="it-IT" dirty="0"/>
          </a:p>
        </p:txBody>
      </p:sp>
      <p:sp>
        <p:nvSpPr>
          <p:cNvPr id="13" name="CasellaDiTesto 12">
            <a:extLst>
              <a:ext uri="{FF2B5EF4-FFF2-40B4-BE49-F238E27FC236}">
                <a16:creationId xmlns:a16="http://schemas.microsoft.com/office/drawing/2014/main" id="{B2DFC457-7885-A016-6F44-91C945D8AECB}"/>
              </a:ext>
            </a:extLst>
          </p:cNvPr>
          <p:cNvSpPr txBox="1"/>
          <p:nvPr/>
        </p:nvSpPr>
        <p:spPr>
          <a:xfrm>
            <a:off x="330200" y="3181340"/>
            <a:ext cx="8445500" cy="369332"/>
          </a:xfrm>
          <a:prstGeom prst="rect">
            <a:avLst/>
          </a:prstGeom>
          <a:noFill/>
        </p:spPr>
        <p:txBody>
          <a:bodyPr wrap="square">
            <a:spAutoFit/>
          </a:bodyPr>
          <a:lstStyle/>
          <a:p>
            <a:r>
              <a:rPr lang="it-IT" dirty="0" err="1"/>
              <a:t>buttonPushCounter</a:t>
            </a:r>
            <a:r>
              <a:rPr lang="it-IT" dirty="0"/>
              <a:t>++;       </a:t>
            </a:r>
            <a:r>
              <a:rPr lang="it-IT" b="1" dirty="0">
                <a:solidFill>
                  <a:srgbClr val="FF0000"/>
                </a:solidFill>
              </a:rPr>
              <a:t>è analoga a      </a:t>
            </a:r>
            <a:r>
              <a:rPr lang="it-IT" dirty="0" err="1"/>
              <a:t>buttonPushCounter</a:t>
            </a:r>
            <a:r>
              <a:rPr lang="it-IT" dirty="0"/>
              <a:t> = buttonPushCounter+1;</a:t>
            </a:r>
          </a:p>
        </p:txBody>
      </p:sp>
      <p:sp>
        <p:nvSpPr>
          <p:cNvPr id="15" name="CasellaDiTesto 14">
            <a:extLst>
              <a:ext uri="{FF2B5EF4-FFF2-40B4-BE49-F238E27FC236}">
                <a16:creationId xmlns:a16="http://schemas.microsoft.com/office/drawing/2014/main" id="{0459E24B-A709-099C-780D-8F988785C56F}"/>
              </a:ext>
            </a:extLst>
          </p:cNvPr>
          <p:cNvSpPr txBox="1"/>
          <p:nvPr/>
        </p:nvSpPr>
        <p:spPr>
          <a:xfrm>
            <a:off x="330200" y="4025543"/>
            <a:ext cx="4864100" cy="923330"/>
          </a:xfrm>
          <a:prstGeom prst="rect">
            <a:avLst/>
          </a:prstGeom>
          <a:noFill/>
        </p:spPr>
        <p:txBody>
          <a:bodyPr wrap="square">
            <a:spAutoFit/>
          </a:bodyPr>
          <a:lstStyle/>
          <a:p>
            <a:r>
              <a:rPr lang="it-IT" dirty="0" err="1"/>
              <a:t>Serial.println</a:t>
            </a:r>
            <a:r>
              <a:rPr lang="it-IT" dirty="0"/>
              <a:t>("on"); </a:t>
            </a:r>
          </a:p>
          <a:p>
            <a:r>
              <a:rPr lang="it-IT" dirty="0" err="1"/>
              <a:t>Serial.print</a:t>
            </a:r>
            <a:r>
              <a:rPr lang="it-IT" dirty="0"/>
              <a:t>("</a:t>
            </a:r>
            <a:r>
              <a:rPr lang="it-IT" dirty="0" err="1"/>
              <a:t>number</a:t>
            </a:r>
            <a:r>
              <a:rPr lang="it-IT" dirty="0"/>
              <a:t> of </a:t>
            </a:r>
            <a:r>
              <a:rPr lang="it-IT" dirty="0" err="1"/>
              <a:t>button</a:t>
            </a:r>
            <a:r>
              <a:rPr lang="it-IT" dirty="0"/>
              <a:t> </a:t>
            </a:r>
            <a:r>
              <a:rPr lang="it-IT" dirty="0" err="1"/>
              <a:t>pushes</a:t>
            </a:r>
            <a:r>
              <a:rPr lang="it-IT" dirty="0"/>
              <a:t>: ");</a:t>
            </a:r>
          </a:p>
          <a:p>
            <a:r>
              <a:rPr lang="it-IT" dirty="0" err="1"/>
              <a:t>Serial.println</a:t>
            </a:r>
            <a:r>
              <a:rPr lang="it-IT" dirty="0"/>
              <a:t>(</a:t>
            </a:r>
            <a:r>
              <a:rPr lang="it-IT" dirty="0" err="1"/>
              <a:t>buttonPushCounter</a:t>
            </a:r>
            <a:r>
              <a:rPr lang="it-IT" dirty="0"/>
              <a:t>, DEC);</a:t>
            </a:r>
          </a:p>
        </p:txBody>
      </p:sp>
      <p:sp>
        <p:nvSpPr>
          <p:cNvPr id="17" name="CasellaDiTesto 16">
            <a:extLst>
              <a:ext uri="{FF2B5EF4-FFF2-40B4-BE49-F238E27FC236}">
                <a16:creationId xmlns:a16="http://schemas.microsoft.com/office/drawing/2014/main" id="{98040EE2-4498-393A-F2FF-7B1A5FDFFBBB}"/>
              </a:ext>
            </a:extLst>
          </p:cNvPr>
          <p:cNvSpPr txBox="1"/>
          <p:nvPr/>
        </p:nvSpPr>
        <p:spPr>
          <a:xfrm>
            <a:off x="5194300" y="4025543"/>
            <a:ext cx="6096000" cy="1200329"/>
          </a:xfrm>
          <a:prstGeom prst="rect">
            <a:avLst/>
          </a:prstGeom>
          <a:noFill/>
        </p:spPr>
        <p:txBody>
          <a:bodyPr wrap="square">
            <a:spAutoFit/>
          </a:bodyPr>
          <a:lstStyle/>
          <a:p>
            <a:r>
              <a:rPr lang="it-IT" b="0" i="0" dirty="0">
                <a:solidFill>
                  <a:srgbClr val="333333"/>
                </a:solidFill>
                <a:effectLst/>
                <a:latin typeface="Georgia" panose="02040502050405020303" pitchFamily="18" charset="0"/>
              </a:rPr>
              <a:t>stampiamo sul serial monitor il testo “on”, si va a capo, si stampa: “</a:t>
            </a:r>
            <a:r>
              <a:rPr lang="it-IT" b="0" i="0" dirty="0" err="1">
                <a:solidFill>
                  <a:srgbClr val="333333"/>
                </a:solidFill>
                <a:effectLst/>
                <a:latin typeface="Georgia" panose="02040502050405020303" pitchFamily="18" charset="0"/>
              </a:rPr>
              <a:t>number</a:t>
            </a:r>
            <a:r>
              <a:rPr lang="it-IT" b="0" i="0" dirty="0">
                <a:solidFill>
                  <a:srgbClr val="333333"/>
                </a:solidFill>
                <a:effectLst/>
                <a:latin typeface="Georgia" panose="02040502050405020303" pitchFamily="18" charset="0"/>
              </a:rPr>
              <a:t> of </a:t>
            </a:r>
            <a:r>
              <a:rPr lang="it-IT" b="0" i="0" dirty="0" err="1">
                <a:solidFill>
                  <a:srgbClr val="333333"/>
                </a:solidFill>
                <a:effectLst/>
                <a:latin typeface="Georgia" panose="02040502050405020303" pitchFamily="18" charset="0"/>
              </a:rPr>
              <a:t>button</a:t>
            </a:r>
            <a:r>
              <a:rPr lang="it-IT" b="0" i="0" dirty="0">
                <a:solidFill>
                  <a:srgbClr val="333333"/>
                </a:solidFill>
                <a:effectLst/>
                <a:latin typeface="Georgia" panose="02040502050405020303" pitchFamily="18" charset="0"/>
              </a:rPr>
              <a:t> </a:t>
            </a:r>
            <a:r>
              <a:rPr lang="it-IT" b="0" i="0" dirty="0" err="1">
                <a:solidFill>
                  <a:srgbClr val="333333"/>
                </a:solidFill>
                <a:effectLst/>
                <a:latin typeface="Georgia" panose="02040502050405020303" pitchFamily="18" charset="0"/>
              </a:rPr>
              <a:t>pushes</a:t>
            </a:r>
            <a:r>
              <a:rPr lang="it-IT" b="0" i="0" dirty="0">
                <a:solidFill>
                  <a:srgbClr val="333333"/>
                </a:solidFill>
                <a:effectLst/>
                <a:latin typeface="Georgia" panose="02040502050405020303" pitchFamily="18" charset="0"/>
              </a:rPr>
              <a:t>: ” seguito dalla stampa del numero di volte in cui il pulsante è stato premuto, dopo di che si va a capo.</a:t>
            </a:r>
            <a:endParaRPr lang="it-IT" dirty="0"/>
          </a:p>
        </p:txBody>
      </p:sp>
    </p:spTree>
    <p:extLst>
      <p:ext uri="{BB962C8B-B14F-4D97-AF65-F5344CB8AC3E}">
        <p14:creationId xmlns:p14="http://schemas.microsoft.com/office/powerpoint/2010/main" val="221541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10;&#10;Descrizione generata automaticamente">
            <a:extLst>
              <a:ext uri="{FF2B5EF4-FFF2-40B4-BE49-F238E27FC236}">
                <a16:creationId xmlns:a16="http://schemas.microsoft.com/office/drawing/2014/main" id="{F16389DF-1F43-9F67-5206-22CF5ED49AFD}"/>
              </a:ext>
            </a:extLst>
          </p:cNvPr>
          <p:cNvPicPr>
            <a:picLocks noChangeAspect="1"/>
          </p:cNvPicPr>
          <p:nvPr/>
        </p:nvPicPr>
        <p:blipFill>
          <a:blip r:embed="rId2"/>
          <a:stretch>
            <a:fillRect/>
          </a:stretch>
        </p:blipFill>
        <p:spPr>
          <a:xfrm>
            <a:off x="3009900" y="2209800"/>
            <a:ext cx="6667500" cy="2438400"/>
          </a:xfrm>
          <a:prstGeom prst="rect">
            <a:avLst/>
          </a:prstGeom>
        </p:spPr>
      </p:pic>
      <p:sp>
        <p:nvSpPr>
          <p:cNvPr id="7" name="CasellaDiTesto 6">
            <a:extLst>
              <a:ext uri="{FF2B5EF4-FFF2-40B4-BE49-F238E27FC236}">
                <a16:creationId xmlns:a16="http://schemas.microsoft.com/office/drawing/2014/main" id="{23C276F3-2C05-0DE8-284D-C3B4057B8D83}"/>
              </a:ext>
            </a:extLst>
          </p:cNvPr>
          <p:cNvSpPr txBox="1"/>
          <p:nvPr/>
        </p:nvSpPr>
        <p:spPr>
          <a:xfrm>
            <a:off x="6667500" y="723900"/>
            <a:ext cx="5524500" cy="923330"/>
          </a:xfrm>
          <a:prstGeom prst="rect">
            <a:avLst/>
          </a:prstGeom>
          <a:noFill/>
        </p:spPr>
        <p:txBody>
          <a:bodyPr wrap="square">
            <a:spAutoFit/>
          </a:bodyPr>
          <a:lstStyle/>
          <a:p>
            <a:r>
              <a:rPr lang="it-IT" b="0" i="0" dirty="0">
                <a:solidFill>
                  <a:srgbClr val="333333"/>
                </a:solidFill>
                <a:effectLst/>
                <a:latin typeface="Georgia" panose="02040502050405020303" pitchFamily="18" charset="0"/>
              </a:rPr>
              <a:t>Altrimenti se la condizione </a:t>
            </a:r>
            <a:r>
              <a:rPr lang="it-IT" b="0" i="0" dirty="0" err="1">
                <a:solidFill>
                  <a:srgbClr val="333333"/>
                </a:solidFill>
                <a:effectLst/>
                <a:latin typeface="Georgia" panose="02040502050405020303" pitchFamily="18" charset="0"/>
              </a:rPr>
              <a:t>dell’if</a:t>
            </a:r>
            <a:r>
              <a:rPr lang="it-IT" b="0" i="0" dirty="0">
                <a:solidFill>
                  <a:srgbClr val="333333"/>
                </a:solidFill>
                <a:effectLst/>
                <a:latin typeface="Georgia" panose="02040502050405020303" pitchFamily="18" charset="0"/>
              </a:rPr>
              <a:t> è falsa, cioè il pulsante non è premuto, viene eseguita la parte di codice dell’else e viene stampato “off”</a:t>
            </a:r>
            <a:endParaRPr lang="it-IT" dirty="0"/>
          </a:p>
        </p:txBody>
      </p:sp>
      <p:sp>
        <p:nvSpPr>
          <p:cNvPr id="8" name="CasellaDiTesto 7">
            <a:extLst>
              <a:ext uri="{FF2B5EF4-FFF2-40B4-BE49-F238E27FC236}">
                <a16:creationId xmlns:a16="http://schemas.microsoft.com/office/drawing/2014/main" id="{88494470-56B1-273D-AD99-1BD4BFA10B6A}"/>
              </a:ext>
            </a:extLst>
          </p:cNvPr>
          <p:cNvSpPr txBox="1"/>
          <p:nvPr/>
        </p:nvSpPr>
        <p:spPr>
          <a:xfrm>
            <a:off x="330200" y="723900"/>
            <a:ext cx="4559300" cy="369332"/>
          </a:xfrm>
          <a:prstGeom prst="rect">
            <a:avLst/>
          </a:prstGeom>
          <a:noFill/>
        </p:spPr>
        <p:txBody>
          <a:bodyPr wrap="square">
            <a:spAutoFit/>
          </a:bodyPr>
          <a:lstStyle/>
          <a:p>
            <a:r>
              <a:rPr lang="it-IT" dirty="0" err="1"/>
              <a:t>if</a:t>
            </a:r>
            <a:r>
              <a:rPr lang="it-IT" dirty="0"/>
              <a:t> (</a:t>
            </a:r>
            <a:r>
              <a:rPr lang="it-IT" dirty="0" err="1"/>
              <a:t>buttonState</a:t>
            </a:r>
            <a:r>
              <a:rPr lang="it-IT" dirty="0"/>
              <a:t> == HIGH) {</a:t>
            </a:r>
          </a:p>
        </p:txBody>
      </p:sp>
      <p:sp>
        <p:nvSpPr>
          <p:cNvPr id="10" name="CasellaDiTesto 9">
            <a:extLst>
              <a:ext uri="{FF2B5EF4-FFF2-40B4-BE49-F238E27FC236}">
                <a16:creationId xmlns:a16="http://schemas.microsoft.com/office/drawing/2014/main" id="{CA6DA071-5A95-B22F-CA89-B6F625B198D6}"/>
              </a:ext>
            </a:extLst>
          </p:cNvPr>
          <p:cNvSpPr txBox="1"/>
          <p:nvPr/>
        </p:nvSpPr>
        <p:spPr>
          <a:xfrm>
            <a:off x="330200" y="5301734"/>
            <a:ext cx="4762500" cy="369332"/>
          </a:xfrm>
          <a:prstGeom prst="rect">
            <a:avLst/>
          </a:prstGeom>
          <a:noFill/>
        </p:spPr>
        <p:txBody>
          <a:bodyPr wrap="square">
            <a:spAutoFit/>
          </a:bodyPr>
          <a:lstStyle/>
          <a:p>
            <a:r>
              <a:rPr lang="it-IT" dirty="0" err="1"/>
              <a:t>lastButtonState</a:t>
            </a:r>
            <a:r>
              <a:rPr lang="it-IT" dirty="0"/>
              <a:t> = </a:t>
            </a:r>
            <a:r>
              <a:rPr lang="it-IT" dirty="0" err="1"/>
              <a:t>buttonState</a:t>
            </a:r>
            <a:r>
              <a:rPr lang="it-IT" dirty="0"/>
              <a:t>;</a:t>
            </a:r>
          </a:p>
        </p:txBody>
      </p:sp>
      <p:sp>
        <p:nvSpPr>
          <p:cNvPr id="12" name="CasellaDiTesto 11">
            <a:extLst>
              <a:ext uri="{FF2B5EF4-FFF2-40B4-BE49-F238E27FC236}">
                <a16:creationId xmlns:a16="http://schemas.microsoft.com/office/drawing/2014/main" id="{2DE7DA17-38F2-F3F9-DE4F-D759AA4A590B}"/>
              </a:ext>
            </a:extLst>
          </p:cNvPr>
          <p:cNvSpPr txBox="1"/>
          <p:nvPr/>
        </p:nvSpPr>
        <p:spPr>
          <a:xfrm>
            <a:off x="5765800" y="5163234"/>
            <a:ext cx="6096000" cy="923330"/>
          </a:xfrm>
          <a:prstGeom prst="rect">
            <a:avLst/>
          </a:prstGeom>
          <a:noFill/>
        </p:spPr>
        <p:txBody>
          <a:bodyPr wrap="square">
            <a:spAutoFit/>
          </a:bodyPr>
          <a:lstStyle/>
          <a:p>
            <a:r>
              <a:rPr lang="it-IT" b="0" i="0" dirty="0">
                <a:solidFill>
                  <a:srgbClr val="333333"/>
                </a:solidFill>
                <a:effectLst/>
                <a:latin typeface="Georgia" panose="02040502050405020303" pitchFamily="18" charset="0"/>
              </a:rPr>
              <a:t>Indipendentemente dallo stato della variabile </a:t>
            </a:r>
            <a:r>
              <a:rPr lang="it-IT" b="0" i="0" dirty="0" err="1">
                <a:solidFill>
                  <a:srgbClr val="333333"/>
                </a:solidFill>
                <a:effectLst/>
                <a:latin typeface="Georgia" panose="02040502050405020303" pitchFamily="18" charset="0"/>
              </a:rPr>
              <a:t>buttonState</a:t>
            </a:r>
            <a:r>
              <a:rPr lang="it-IT" b="0" i="0" dirty="0">
                <a:solidFill>
                  <a:srgbClr val="333333"/>
                </a:solidFill>
                <a:effectLst/>
                <a:latin typeface="Georgia" panose="02040502050405020303" pitchFamily="18" charset="0"/>
              </a:rPr>
              <a:t> viene immagazzinato lo stato del pulsante in </a:t>
            </a:r>
            <a:r>
              <a:rPr lang="it-IT" b="0" i="0" dirty="0" err="1">
                <a:solidFill>
                  <a:srgbClr val="333333"/>
                </a:solidFill>
                <a:effectLst/>
                <a:latin typeface="Georgia" panose="02040502050405020303" pitchFamily="18" charset="0"/>
              </a:rPr>
              <a:t>lastButtonState</a:t>
            </a:r>
            <a:r>
              <a:rPr lang="it-IT" b="0" i="0" dirty="0">
                <a:solidFill>
                  <a:srgbClr val="333333"/>
                </a:solidFill>
                <a:effectLst/>
                <a:latin typeface="Georgia" panose="02040502050405020303" pitchFamily="18" charset="0"/>
              </a:rPr>
              <a:t>.</a:t>
            </a:r>
            <a:endParaRPr lang="it-IT" dirty="0"/>
          </a:p>
        </p:txBody>
      </p:sp>
    </p:spTree>
    <p:extLst>
      <p:ext uri="{BB962C8B-B14F-4D97-AF65-F5344CB8AC3E}">
        <p14:creationId xmlns:p14="http://schemas.microsoft.com/office/powerpoint/2010/main" val="118316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701F797-6ED9-F483-536E-44CEBAA6F1EF}"/>
              </a:ext>
            </a:extLst>
          </p:cNvPr>
          <p:cNvSpPr txBox="1"/>
          <p:nvPr/>
        </p:nvSpPr>
        <p:spPr>
          <a:xfrm>
            <a:off x="101600" y="592078"/>
            <a:ext cx="7315200" cy="2308324"/>
          </a:xfrm>
          <a:prstGeom prst="rect">
            <a:avLst/>
          </a:prstGeom>
          <a:noFill/>
        </p:spPr>
        <p:txBody>
          <a:bodyPr wrap="square">
            <a:spAutoFit/>
          </a:bodyPr>
          <a:lstStyle/>
          <a:p>
            <a:r>
              <a:rPr lang="it-IT" dirty="0"/>
              <a:t>// turns on the LED </a:t>
            </a:r>
            <a:r>
              <a:rPr lang="it-IT" dirty="0" err="1"/>
              <a:t>every</a:t>
            </a:r>
            <a:r>
              <a:rPr lang="it-IT" dirty="0"/>
              <a:t> </a:t>
            </a:r>
            <a:r>
              <a:rPr lang="it-IT" dirty="0" err="1"/>
              <a:t>four</a:t>
            </a:r>
            <a:r>
              <a:rPr lang="it-IT" dirty="0"/>
              <a:t> </a:t>
            </a:r>
            <a:r>
              <a:rPr lang="it-IT" dirty="0" err="1"/>
              <a:t>button</a:t>
            </a:r>
            <a:r>
              <a:rPr lang="it-IT" dirty="0"/>
              <a:t> </a:t>
            </a:r>
            <a:r>
              <a:rPr lang="it-IT" dirty="0" err="1"/>
              <a:t>pushes</a:t>
            </a:r>
            <a:r>
              <a:rPr lang="it-IT" dirty="0"/>
              <a:t> by checking the modulo of the</a:t>
            </a:r>
          </a:p>
          <a:p>
            <a:r>
              <a:rPr lang="it-IT" dirty="0"/>
              <a:t>// </a:t>
            </a:r>
            <a:r>
              <a:rPr lang="it-IT" dirty="0" err="1"/>
              <a:t>button</a:t>
            </a:r>
            <a:r>
              <a:rPr lang="it-IT" dirty="0"/>
              <a:t> </a:t>
            </a:r>
            <a:r>
              <a:rPr lang="it-IT" dirty="0" err="1"/>
              <a:t>push</a:t>
            </a:r>
            <a:r>
              <a:rPr lang="it-IT" dirty="0"/>
              <a:t> counter. the modulo </a:t>
            </a:r>
            <a:r>
              <a:rPr lang="it-IT" dirty="0" err="1"/>
              <a:t>function</a:t>
            </a:r>
            <a:r>
              <a:rPr lang="it-IT" dirty="0"/>
              <a:t> </a:t>
            </a:r>
            <a:r>
              <a:rPr lang="it-IT" dirty="0" err="1"/>
              <a:t>gives</a:t>
            </a:r>
            <a:r>
              <a:rPr lang="it-IT" dirty="0"/>
              <a:t> </a:t>
            </a:r>
            <a:r>
              <a:rPr lang="it-IT" dirty="0" err="1"/>
              <a:t>you</a:t>
            </a:r>
            <a:r>
              <a:rPr lang="it-IT" dirty="0"/>
              <a:t> the remainder of the</a:t>
            </a:r>
          </a:p>
          <a:p>
            <a:r>
              <a:rPr lang="it-IT" dirty="0"/>
              <a:t>// </a:t>
            </a:r>
            <a:r>
              <a:rPr lang="it-IT" dirty="0" err="1"/>
              <a:t>division</a:t>
            </a:r>
            <a:r>
              <a:rPr lang="it-IT" dirty="0"/>
              <a:t> of </a:t>
            </a:r>
            <a:r>
              <a:rPr lang="it-IT" dirty="0" err="1"/>
              <a:t>two</a:t>
            </a:r>
            <a:r>
              <a:rPr lang="it-IT" dirty="0"/>
              <a:t> </a:t>
            </a:r>
            <a:r>
              <a:rPr lang="it-IT" dirty="0" err="1"/>
              <a:t>numbers</a:t>
            </a:r>
            <a:r>
              <a:rPr lang="it-IT" dirty="0"/>
              <a:t>:</a:t>
            </a:r>
          </a:p>
          <a:p>
            <a:r>
              <a:rPr lang="it-IT" dirty="0"/>
              <a:t>  </a:t>
            </a:r>
            <a:r>
              <a:rPr lang="it-IT" dirty="0" err="1"/>
              <a:t>if</a:t>
            </a:r>
            <a:r>
              <a:rPr lang="it-IT" dirty="0"/>
              <a:t> (</a:t>
            </a:r>
            <a:r>
              <a:rPr lang="it-IT" dirty="0" err="1"/>
              <a:t>buttonPushCounter</a:t>
            </a:r>
            <a:r>
              <a:rPr lang="it-IT" dirty="0"/>
              <a:t> % 4 == 0) {</a:t>
            </a:r>
          </a:p>
          <a:p>
            <a:r>
              <a:rPr lang="it-IT" dirty="0"/>
              <a:t>    </a:t>
            </a:r>
            <a:r>
              <a:rPr lang="it-IT" dirty="0" err="1"/>
              <a:t>digitalWrite</a:t>
            </a:r>
            <a:r>
              <a:rPr lang="it-IT" dirty="0"/>
              <a:t>(</a:t>
            </a:r>
            <a:r>
              <a:rPr lang="it-IT" dirty="0" err="1"/>
              <a:t>ledPin</a:t>
            </a:r>
            <a:r>
              <a:rPr lang="it-IT" dirty="0"/>
              <a:t>, HIGH);</a:t>
            </a:r>
          </a:p>
          <a:p>
            <a:r>
              <a:rPr lang="it-IT" dirty="0"/>
              <a:t>  } else {</a:t>
            </a:r>
          </a:p>
          <a:p>
            <a:r>
              <a:rPr lang="it-IT" dirty="0"/>
              <a:t>    </a:t>
            </a:r>
            <a:r>
              <a:rPr lang="it-IT" dirty="0" err="1"/>
              <a:t>digitalWrite</a:t>
            </a:r>
            <a:r>
              <a:rPr lang="it-IT" dirty="0"/>
              <a:t>(</a:t>
            </a:r>
            <a:r>
              <a:rPr lang="it-IT" dirty="0" err="1"/>
              <a:t>ledPin</a:t>
            </a:r>
            <a:r>
              <a:rPr lang="it-IT" dirty="0"/>
              <a:t>, LOW);</a:t>
            </a:r>
          </a:p>
          <a:p>
            <a:r>
              <a:rPr lang="it-IT" dirty="0"/>
              <a:t>  }</a:t>
            </a:r>
          </a:p>
        </p:txBody>
      </p:sp>
      <p:sp>
        <p:nvSpPr>
          <p:cNvPr id="7" name="CasellaDiTesto 6">
            <a:extLst>
              <a:ext uri="{FF2B5EF4-FFF2-40B4-BE49-F238E27FC236}">
                <a16:creationId xmlns:a16="http://schemas.microsoft.com/office/drawing/2014/main" id="{769B8CF5-DB59-59E3-F740-BB340EA82466}"/>
              </a:ext>
            </a:extLst>
          </p:cNvPr>
          <p:cNvSpPr txBox="1"/>
          <p:nvPr/>
        </p:nvSpPr>
        <p:spPr>
          <a:xfrm>
            <a:off x="5994400" y="2274838"/>
            <a:ext cx="6096000" cy="2308324"/>
          </a:xfrm>
          <a:prstGeom prst="rect">
            <a:avLst/>
          </a:prstGeom>
          <a:noFill/>
        </p:spPr>
        <p:txBody>
          <a:bodyPr wrap="square">
            <a:spAutoFit/>
          </a:bodyPr>
          <a:lstStyle/>
          <a:p>
            <a:r>
              <a:rPr lang="it-IT" b="0" i="0" dirty="0">
                <a:solidFill>
                  <a:srgbClr val="333333"/>
                </a:solidFill>
                <a:effectLst/>
                <a:latin typeface="Georgia" panose="02040502050405020303" pitchFamily="18" charset="0"/>
              </a:rPr>
              <a:t>Si controlla se la divisione intera per 4 del contatore di pressione pulsante da resto zero, se vero ciò vuol dire che abbiamo premuto per quattro volte il pulsante, se falso, si esegue il codice nell’else, ciò vuol dire che non abbiamo premuto per 4 volte il pulsante ed il led viene mantenuto spento.</a:t>
            </a:r>
            <a:br>
              <a:rPr lang="it-IT" dirty="0"/>
            </a:br>
            <a:r>
              <a:rPr lang="it-IT" b="0" i="0" dirty="0">
                <a:solidFill>
                  <a:srgbClr val="333333"/>
                </a:solidFill>
                <a:effectLst/>
                <a:latin typeface="Georgia" panose="02040502050405020303" pitchFamily="18" charset="0"/>
              </a:rPr>
              <a:t>Ogni volta che si raggiungono 4 pressioni, si accende il led.</a:t>
            </a:r>
            <a:endParaRPr lang="it-IT" dirty="0"/>
          </a:p>
        </p:txBody>
      </p:sp>
    </p:spTree>
    <p:extLst>
      <p:ext uri="{BB962C8B-B14F-4D97-AF65-F5344CB8AC3E}">
        <p14:creationId xmlns:p14="http://schemas.microsoft.com/office/powerpoint/2010/main" val="70984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A62F3422-0D44-0908-CB32-9DAC07C5C4D2}"/>
              </a:ext>
            </a:extLst>
          </p:cNvPr>
          <p:cNvSpPr txBox="1"/>
          <p:nvPr/>
        </p:nvSpPr>
        <p:spPr>
          <a:xfrm>
            <a:off x="736600" y="631736"/>
            <a:ext cx="10248900" cy="2585323"/>
          </a:xfrm>
          <a:prstGeom prst="rect">
            <a:avLst/>
          </a:prstGeom>
          <a:noFill/>
        </p:spPr>
        <p:txBody>
          <a:bodyPr wrap="square">
            <a:spAutoFit/>
          </a:bodyPr>
          <a:lstStyle/>
          <a:p>
            <a:r>
              <a:rPr lang="it-IT" b="0" i="0" dirty="0">
                <a:solidFill>
                  <a:srgbClr val="333333"/>
                </a:solidFill>
                <a:effectLst/>
                <a:latin typeface="Georgia" panose="02040502050405020303" pitchFamily="18" charset="0"/>
              </a:rPr>
              <a:t>Lo scopo di questa lezione è quello di realizzare un programma che conta quante volte il pulsante viene premuto, per un ciclo di 4 pressioni, alla quinta pressione il led lampeggia una volta e poi si riavvia il ciclo.</a:t>
            </a:r>
          </a:p>
          <a:p>
            <a:r>
              <a:rPr lang="it-IT" dirty="0">
                <a:solidFill>
                  <a:srgbClr val="333333"/>
                </a:solidFill>
                <a:latin typeface="Georgia" panose="02040502050405020303" pitchFamily="18" charset="0"/>
              </a:rPr>
              <a:t>In</a:t>
            </a:r>
            <a:r>
              <a:rPr lang="it-IT" b="0" i="0" dirty="0">
                <a:solidFill>
                  <a:srgbClr val="333333"/>
                </a:solidFill>
                <a:effectLst/>
                <a:latin typeface="Georgia" panose="02040502050405020303" pitchFamily="18" charset="0"/>
              </a:rPr>
              <a:t>troduciamo l’uso delle istruzioni:</a:t>
            </a:r>
          </a:p>
          <a:p>
            <a:endParaRPr lang="it-IT" dirty="0">
              <a:solidFill>
                <a:srgbClr val="333333"/>
              </a:solidFill>
              <a:latin typeface="Georgia" panose="02040502050405020303" pitchFamily="18" charset="0"/>
            </a:endParaRPr>
          </a:p>
          <a:p>
            <a:r>
              <a:rPr lang="it-IT" dirty="0" err="1"/>
              <a:t>if</a:t>
            </a:r>
            <a:r>
              <a:rPr lang="it-IT" dirty="0"/>
              <a:t> </a:t>
            </a:r>
          </a:p>
          <a:p>
            <a:r>
              <a:rPr lang="it-IT" dirty="0" err="1"/>
              <a:t>if</a:t>
            </a:r>
            <a:r>
              <a:rPr lang="it-IT" dirty="0"/>
              <a:t>...else </a:t>
            </a:r>
          </a:p>
          <a:p>
            <a:r>
              <a:rPr lang="it-IT" dirty="0"/>
              <a:t>Switch Case</a:t>
            </a:r>
          </a:p>
          <a:p>
            <a:endParaRPr lang="it-IT" dirty="0"/>
          </a:p>
        </p:txBody>
      </p:sp>
      <p:sp>
        <p:nvSpPr>
          <p:cNvPr id="9" name="CasellaDiTesto 8">
            <a:extLst>
              <a:ext uri="{FF2B5EF4-FFF2-40B4-BE49-F238E27FC236}">
                <a16:creationId xmlns:a16="http://schemas.microsoft.com/office/drawing/2014/main" id="{F5E305FD-8E10-981A-2F00-B2828418C513}"/>
              </a:ext>
            </a:extLst>
          </p:cNvPr>
          <p:cNvSpPr txBox="1"/>
          <p:nvPr/>
        </p:nvSpPr>
        <p:spPr>
          <a:xfrm>
            <a:off x="736600" y="3429000"/>
            <a:ext cx="6096000" cy="2585323"/>
          </a:xfrm>
          <a:prstGeom prst="rect">
            <a:avLst/>
          </a:prstGeom>
          <a:noFill/>
        </p:spPr>
        <p:txBody>
          <a:bodyPr wrap="square">
            <a:spAutoFit/>
          </a:bodyPr>
          <a:lstStyle/>
          <a:p>
            <a:pPr algn="l" fontAlgn="base"/>
            <a:r>
              <a:rPr lang="it-IT" b="0" i="0" dirty="0">
                <a:solidFill>
                  <a:srgbClr val="333333"/>
                </a:solidFill>
                <a:effectLst/>
                <a:latin typeface="Georgia" panose="02040502050405020303" pitchFamily="18" charset="0"/>
              </a:rPr>
              <a:t>Utilizzeremo:</a:t>
            </a:r>
          </a:p>
          <a:p>
            <a:pPr algn="l" fontAlgn="base"/>
            <a:endParaRPr lang="it-IT" b="0" i="0" dirty="0">
              <a:solidFill>
                <a:srgbClr val="333333"/>
              </a:solidFill>
              <a:effectLst/>
              <a:latin typeface="Georgia" panose="02040502050405020303" pitchFamily="18" charset="0"/>
            </a:endParaRPr>
          </a:p>
          <a:p>
            <a:pPr algn="l" fontAlgn="base">
              <a:buFont typeface="+mj-lt"/>
              <a:buAutoNum type="arabicPeriod"/>
            </a:pPr>
            <a:r>
              <a:rPr lang="it-IT" b="0" i="0" dirty="0">
                <a:solidFill>
                  <a:srgbClr val="333333"/>
                </a:solidFill>
                <a:effectLst/>
                <a:latin typeface="Georgia" panose="02040502050405020303" pitchFamily="18" charset="0"/>
              </a:rPr>
              <a:t>breadboard</a:t>
            </a:r>
          </a:p>
          <a:p>
            <a:pPr algn="l" fontAlgn="base">
              <a:buFont typeface="+mj-lt"/>
              <a:buAutoNum type="arabicPeriod"/>
            </a:pPr>
            <a:r>
              <a:rPr lang="it-IT" b="0" i="0" dirty="0">
                <a:solidFill>
                  <a:srgbClr val="333333"/>
                </a:solidFill>
                <a:effectLst/>
                <a:latin typeface="Georgia" panose="02040502050405020303" pitchFamily="18" charset="0"/>
              </a:rPr>
              <a:t>4 diodi led</a:t>
            </a:r>
          </a:p>
          <a:p>
            <a:pPr algn="l" fontAlgn="base">
              <a:buFont typeface="+mj-lt"/>
              <a:buAutoNum type="arabicPeriod"/>
            </a:pPr>
            <a:r>
              <a:rPr lang="it-IT" b="0" i="0" dirty="0">
                <a:solidFill>
                  <a:srgbClr val="333333"/>
                </a:solidFill>
                <a:effectLst/>
                <a:latin typeface="Georgia" panose="02040502050405020303" pitchFamily="18" charset="0"/>
              </a:rPr>
              <a:t>1 pulsante</a:t>
            </a:r>
          </a:p>
          <a:p>
            <a:pPr algn="l" fontAlgn="base">
              <a:buFont typeface="+mj-lt"/>
              <a:buAutoNum type="arabicPeriod"/>
            </a:pPr>
            <a:r>
              <a:rPr lang="it-IT" b="0" i="0" dirty="0">
                <a:solidFill>
                  <a:srgbClr val="333333"/>
                </a:solidFill>
                <a:effectLst/>
                <a:latin typeface="Georgia" panose="02040502050405020303" pitchFamily="18" charset="0"/>
              </a:rPr>
              <a:t>1 resistenza da 10KOhm</a:t>
            </a:r>
          </a:p>
          <a:p>
            <a:pPr algn="l" fontAlgn="base">
              <a:buFont typeface="+mj-lt"/>
              <a:buAutoNum type="arabicPeriod"/>
            </a:pPr>
            <a:r>
              <a:rPr lang="it-IT" b="0" i="0" dirty="0">
                <a:solidFill>
                  <a:srgbClr val="333333"/>
                </a:solidFill>
                <a:effectLst/>
                <a:latin typeface="Georgia" panose="02040502050405020303" pitchFamily="18" charset="0"/>
              </a:rPr>
              <a:t>Arduino</a:t>
            </a:r>
          </a:p>
          <a:p>
            <a:br>
              <a:rPr lang="it-IT" dirty="0"/>
            </a:br>
            <a:endParaRPr lang="it-IT" dirty="0"/>
          </a:p>
        </p:txBody>
      </p:sp>
    </p:spTree>
    <p:extLst>
      <p:ext uri="{BB962C8B-B14F-4D97-AF65-F5344CB8AC3E}">
        <p14:creationId xmlns:p14="http://schemas.microsoft.com/office/powerpoint/2010/main" val="404044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B1609A0-B0A2-DF9F-7E98-44798489D606}"/>
              </a:ext>
            </a:extLst>
          </p:cNvPr>
          <p:cNvSpPr txBox="1"/>
          <p:nvPr/>
        </p:nvSpPr>
        <p:spPr>
          <a:xfrm>
            <a:off x="889000" y="824637"/>
            <a:ext cx="9398000" cy="1200329"/>
          </a:xfrm>
          <a:prstGeom prst="rect">
            <a:avLst/>
          </a:prstGeom>
          <a:noFill/>
        </p:spPr>
        <p:txBody>
          <a:bodyPr wrap="square">
            <a:spAutoFit/>
          </a:bodyPr>
          <a:lstStyle/>
          <a:p>
            <a:r>
              <a:rPr lang="it-IT" b="0" i="0" dirty="0">
                <a:solidFill>
                  <a:srgbClr val="333333"/>
                </a:solidFill>
                <a:effectLst/>
                <a:latin typeface="Georgia" panose="02040502050405020303" pitchFamily="18" charset="0"/>
              </a:rPr>
              <a:t>Ora al problema che ci siamo posti:</a:t>
            </a:r>
            <a:br>
              <a:rPr lang="it-IT" dirty="0"/>
            </a:br>
            <a:r>
              <a:rPr lang="it-IT" b="1" i="0" dirty="0">
                <a:solidFill>
                  <a:srgbClr val="333333"/>
                </a:solidFill>
                <a:effectLst/>
                <a:latin typeface="Georgia" panose="02040502050405020303" pitchFamily="18" charset="0"/>
              </a:rPr>
              <a:t>realizzare un programma che conta quante volte il pulsante viene premuto, per un ciclo di 4 pressioni, alla quinta pressione il led lampeggia una volta e poi si riavvia il ciclo</a:t>
            </a:r>
            <a:r>
              <a:rPr lang="it-IT" b="0" i="0" dirty="0">
                <a:solidFill>
                  <a:srgbClr val="333333"/>
                </a:solidFill>
                <a:effectLst/>
                <a:latin typeface="Georgia" panose="02040502050405020303" pitchFamily="18" charset="0"/>
              </a:rPr>
              <a:t>.</a:t>
            </a:r>
            <a:endParaRPr lang="it-IT" dirty="0"/>
          </a:p>
        </p:txBody>
      </p:sp>
      <p:sp>
        <p:nvSpPr>
          <p:cNvPr id="7" name="CasellaDiTesto 6">
            <a:extLst>
              <a:ext uri="{FF2B5EF4-FFF2-40B4-BE49-F238E27FC236}">
                <a16:creationId xmlns:a16="http://schemas.microsoft.com/office/drawing/2014/main" id="{B18F52C4-3D51-BA9F-E811-217E50C31557}"/>
              </a:ext>
            </a:extLst>
          </p:cNvPr>
          <p:cNvSpPr txBox="1"/>
          <p:nvPr/>
        </p:nvSpPr>
        <p:spPr>
          <a:xfrm>
            <a:off x="889000" y="2340044"/>
            <a:ext cx="10521122" cy="3970318"/>
          </a:xfrm>
          <a:prstGeom prst="rect">
            <a:avLst/>
          </a:prstGeom>
          <a:noFill/>
        </p:spPr>
        <p:txBody>
          <a:bodyPr wrap="square">
            <a:spAutoFit/>
          </a:bodyPr>
          <a:lstStyle/>
          <a:p>
            <a:r>
              <a:rPr lang="it-IT" dirty="0"/>
              <a:t>// Esempio 06: conta quante volte il pulsante viene premuto, per un ciclo di 4 pressioni, </a:t>
            </a:r>
          </a:p>
          <a:p>
            <a:r>
              <a:rPr lang="it-IT" dirty="0"/>
              <a:t>// alla quinta pressione il led lampeggia una volta e poi si riavvia il ciclo </a:t>
            </a:r>
          </a:p>
          <a:p>
            <a:r>
              <a:rPr lang="it-IT" dirty="0"/>
              <a:t>#</a:t>
            </a:r>
            <a:r>
              <a:rPr lang="it-IT" dirty="0" err="1"/>
              <a:t>define</a:t>
            </a:r>
            <a:r>
              <a:rPr lang="it-IT" dirty="0"/>
              <a:t> BUTTON 2 // pin di input a cui è collegato il pulsante </a:t>
            </a:r>
          </a:p>
          <a:p>
            <a:r>
              <a:rPr lang="it-IT" dirty="0"/>
              <a:t>#</a:t>
            </a:r>
            <a:r>
              <a:rPr lang="it-IT" dirty="0" err="1"/>
              <a:t>define</a:t>
            </a:r>
            <a:r>
              <a:rPr lang="it-IT" dirty="0"/>
              <a:t> LED 13 // LED collegato al pin digitale 13 </a:t>
            </a:r>
          </a:p>
          <a:p>
            <a:r>
              <a:rPr lang="it-IT" dirty="0"/>
              <a:t>// Variabili </a:t>
            </a:r>
          </a:p>
          <a:p>
            <a:r>
              <a:rPr lang="it-IT" dirty="0" err="1"/>
              <a:t>int</a:t>
            </a:r>
            <a:r>
              <a:rPr lang="it-IT" dirty="0"/>
              <a:t> </a:t>
            </a:r>
            <a:r>
              <a:rPr lang="it-IT" dirty="0" err="1"/>
              <a:t>ContatorePulsantePremuto</a:t>
            </a:r>
            <a:r>
              <a:rPr lang="it-IT" dirty="0"/>
              <a:t> = 0; // conta il numero di volte che il pulsante è premuto </a:t>
            </a:r>
            <a:r>
              <a:rPr lang="it-IT" dirty="0" err="1"/>
              <a:t>buttonPushCounter</a:t>
            </a:r>
            <a:endParaRPr lang="it-IT" dirty="0"/>
          </a:p>
          <a:p>
            <a:r>
              <a:rPr lang="it-IT" dirty="0" err="1"/>
              <a:t>int</a:t>
            </a:r>
            <a:r>
              <a:rPr lang="it-IT" dirty="0"/>
              <a:t> </a:t>
            </a:r>
            <a:r>
              <a:rPr lang="it-IT" dirty="0" err="1"/>
              <a:t>StatoPulsante</a:t>
            </a:r>
            <a:r>
              <a:rPr lang="it-IT" dirty="0"/>
              <a:t> = 0; // stato corrente del pulsante </a:t>
            </a:r>
          </a:p>
          <a:p>
            <a:r>
              <a:rPr lang="it-IT" dirty="0" err="1"/>
              <a:t>int</a:t>
            </a:r>
            <a:r>
              <a:rPr lang="it-IT" dirty="0"/>
              <a:t> </a:t>
            </a:r>
            <a:r>
              <a:rPr lang="it-IT" dirty="0" err="1"/>
              <a:t>StatoPulsantePrecedente</a:t>
            </a:r>
            <a:r>
              <a:rPr lang="it-IT" dirty="0"/>
              <a:t> = 0; // stato precedente del pulsante </a:t>
            </a:r>
          </a:p>
          <a:p>
            <a:endParaRPr lang="it-IT" dirty="0"/>
          </a:p>
          <a:p>
            <a:r>
              <a:rPr lang="it-IT" dirty="0" err="1"/>
              <a:t>void</a:t>
            </a:r>
            <a:r>
              <a:rPr lang="it-IT" dirty="0"/>
              <a:t> setup() { </a:t>
            </a:r>
          </a:p>
          <a:p>
            <a:r>
              <a:rPr lang="it-IT" dirty="0"/>
              <a:t>   </a:t>
            </a:r>
            <a:r>
              <a:rPr lang="it-IT" dirty="0" err="1"/>
              <a:t>pinMode</a:t>
            </a:r>
            <a:r>
              <a:rPr lang="it-IT" dirty="0"/>
              <a:t>(BUTTON, INPUT); // imposta il pin digitale come output </a:t>
            </a:r>
          </a:p>
          <a:p>
            <a:r>
              <a:rPr lang="it-IT" dirty="0"/>
              <a:t>   </a:t>
            </a:r>
            <a:r>
              <a:rPr lang="it-IT" dirty="0" err="1"/>
              <a:t>pinMode</a:t>
            </a:r>
            <a:r>
              <a:rPr lang="it-IT" dirty="0"/>
              <a:t>(LED, OUTPUT); // imposta il pin digitale come input </a:t>
            </a:r>
          </a:p>
          <a:p>
            <a:r>
              <a:rPr lang="it-IT" dirty="0"/>
              <a:t>   </a:t>
            </a:r>
            <a:r>
              <a:rPr lang="it-IT" dirty="0" err="1"/>
              <a:t>Serial.begin</a:t>
            </a:r>
            <a:r>
              <a:rPr lang="it-IT" dirty="0"/>
              <a:t>(9600); // apre la porta seriale e la </a:t>
            </a:r>
            <a:r>
              <a:rPr lang="it-IT" dirty="0" err="1"/>
              <a:t>inizzializza</a:t>
            </a:r>
            <a:r>
              <a:rPr lang="it-IT" dirty="0"/>
              <a:t> a 9600 bps </a:t>
            </a:r>
          </a:p>
          <a:p>
            <a:r>
              <a:rPr lang="it-IT" dirty="0"/>
              <a:t>}</a:t>
            </a:r>
          </a:p>
        </p:txBody>
      </p:sp>
    </p:spTree>
    <p:extLst>
      <p:ext uri="{BB962C8B-B14F-4D97-AF65-F5344CB8AC3E}">
        <p14:creationId xmlns:p14="http://schemas.microsoft.com/office/powerpoint/2010/main" val="2154803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66AD431-971F-4CFE-5942-DFB93D3F42E4}"/>
              </a:ext>
            </a:extLst>
          </p:cNvPr>
          <p:cNvSpPr txBox="1"/>
          <p:nvPr/>
        </p:nvSpPr>
        <p:spPr>
          <a:xfrm>
            <a:off x="965200" y="0"/>
            <a:ext cx="11137900" cy="7017306"/>
          </a:xfrm>
          <a:prstGeom prst="rect">
            <a:avLst/>
          </a:prstGeom>
          <a:noFill/>
        </p:spPr>
        <p:txBody>
          <a:bodyPr wrap="square">
            <a:spAutoFit/>
          </a:bodyPr>
          <a:lstStyle/>
          <a:p>
            <a:r>
              <a:rPr lang="it-IT" dirty="0"/>
              <a:t> </a:t>
            </a:r>
            <a:r>
              <a:rPr lang="it-IT" sz="1600" dirty="0" err="1"/>
              <a:t>void</a:t>
            </a:r>
            <a:r>
              <a:rPr lang="it-IT" sz="1600" dirty="0"/>
              <a:t> loop() { </a:t>
            </a:r>
          </a:p>
          <a:p>
            <a:r>
              <a:rPr lang="it-IT" sz="1600" dirty="0"/>
              <a:t>    </a:t>
            </a:r>
            <a:r>
              <a:rPr lang="it-IT" sz="1600" dirty="0" err="1"/>
              <a:t>StatoPulsante</a:t>
            </a:r>
            <a:r>
              <a:rPr lang="it-IT" sz="1600" dirty="0"/>
              <a:t> = </a:t>
            </a:r>
            <a:r>
              <a:rPr lang="it-IT" sz="1600" dirty="0" err="1"/>
              <a:t>digitalRead</a:t>
            </a:r>
            <a:r>
              <a:rPr lang="it-IT" sz="1600" dirty="0"/>
              <a:t>(BUTTON); // legge il valore dell'input e lo conserva </a:t>
            </a:r>
          </a:p>
          <a:p>
            <a:r>
              <a:rPr lang="it-IT" sz="1600" dirty="0"/>
              <a:t>    </a:t>
            </a:r>
            <a:r>
              <a:rPr lang="it-IT" sz="1600" dirty="0" err="1"/>
              <a:t>if</a:t>
            </a:r>
            <a:r>
              <a:rPr lang="it-IT" sz="1600" dirty="0"/>
              <a:t>   (</a:t>
            </a:r>
            <a:r>
              <a:rPr lang="it-IT" sz="1600" dirty="0" err="1"/>
              <a:t>StatoPulsante</a:t>
            </a:r>
            <a:r>
              <a:rPr lang="it-IT" sz="1600" dirty="0"/>
              <a:t> != </a:t>
            </a:r>
            <a:r>
              <a:rPr lang="it-IT" sz="1600" dirty="0" err="1"/>
              <a:t>StatoPulsantePrecedente</a:t>
            </a:r>
            <a:r>
              <a:rPr lang="it-IT" sz="1600" dirty="0"/>
              <a:t>) { // compara lo stato del pulsante attuale con il precedente</a:t>
            </a:r>
          </a:p>
          <a:p>
            <a:r>
              <a:rPr lang="it-IT" sz="1600" dirty="0"/>
              <a:t>        </a:t>
            </a:r>
            <a:r>
              <a:rPr lang="it-IT" sz="1600" dirty="0" err="1"/>
              <a:t>if</a:t>
            </a:r>
            <a:r>
              <a:rPr lang="it-IT" sz="1600" dirty="0"/>
              <a:t>   (</a:t>
            </a:r>
            <a:r>
              <a:rPr lang="it-IT" sz="1600" dirty="0" err="1"/>
              <a:t>StatoPulsante</a:t>
            </a:r>
            <a:r>
              <a:rPr lang="it-IT" sz="1600" dirty="0"/>
              <a:t> == HIGH) { // se lo stato è cambiato incrementa il contatore</a:t>
            </a:r>
          </a:p>
          <a:p>
            <a:r>
              <a:rPr lang="it-IT" sz="1600" dirty="0"/>
              <a:t>            // se lo stato corrente è alto, il pulsante è passato da off a on </a:t>
            </a:r>
          </a:p>
          <a:p>
            <a:r>
              <a:rPr lang="it-IT" sz="1600" dirty="0"/>
              <a:t>           </a:t>
            </a:r>
            <a:r>
              <a:rPr lang="it-IT" sz="1600" dirty="0" err="1"/>
              <a:t>ContatorePulsantePremuto</a:t>
            </a:r>
            <a:r>
              <a:rPr lang="it-IT" sz="1600" dirty="0"/>
              <a:t>++; </a:t>
            </a:r>
          </a:p>
          <a:p>
            <a:r>
              <a:rPr lang="it-IT" sz="1600" dirty="0"/>
              <a:t>           </a:t>
            </a:r>
            <a:r>
              <a:rPr lang="it-IT" sz="1600" dirty="0" err="1"/>
              <a:t>if</a:t>
            </a:r>
            <a:r>
              <a:rPr lang="it-IT" sz="1600" dirty="0"/>
              <a:t>  (</a:t>
            </a:r>
            <a:r>
              <a:rPr lang="it-IT" sz="1600" dirty="0" err="1"/>
              <a:t>ContatorePulsantePremuto</a:t>
            </a:r>
            <a:r>
              <a:rPr lang="it-IT" sz="1600" dirty="0"/>
              <a:t> == 1) { // controlla se il pulsante è stato premuto una volta</a:t>
            </a:r>
          </a:p>
          <a:p>
            <a:r>
              <a:rPr lang="it-IT" sz="1600" dirty="0"/>
              <a:t>              </a:t>
            </a:r>
            <a:r>
              <a:rPr lang="it-IT" sz="1600" dirty="0" err="1"/>
              <a:t>Serial.println</a:t>
            </a:r>
            <a:r>
              <a:rPr lang="it-IT" sz="1600" dirty="0"/>
              <a:t>("on"); // stampa sulla console "on" </a:t>
            </a:r>
          </a:p>
          <a:p>
            <a:r>
              <a:rPr lang="it-IT" sz="1600" dirty="0"/>
              <a:t>              </a:t>
            </a:r>
            <a:r>
              <a:rPr lang="it-IT" sz="1600" dirty="0" err="1"/>
              <a:t>Serial.print</a:t>
            </a:r>
            <a:r>
              <a:rPr lang="it-IT" sz="1600" dirty="0"/>
              <a:t>("numero di volte tasto premuto: "); // stampa sulla console "numero di volte tasto premuto:»</a:t>
            </a:r>
          </a:p>
          <a:p>
            <a:r>
              <a:rPr lang="it-IT" sz="1600" dirty="0"/>
              <a:t>              </a:t>
            </a:r>
            <a:r>
              <a:rPr lang="it-IT" sz="1600" dirty="0" err="1"/>
              <a:t>Serial.println</a:t>
            </a:r>
            <a:r>
              <a:rPr lang="it-IT" sz="1600" dirty="0"/>
              <a:t>(</a:t>
            </a:r>
            <a:r>
              <a:rPr lang="it-IT" sz="1600" dirty="0" err="1"/>
              <a:t>ContatorePulsantePremuto</a:t>
            </a:r>
            <a:r>
              <a:rPr lang="it-IT" sz="1600" dirty="0"/>
              <a:t>, DEC); // stampa il numero di volte che il pulsante è stato premuto</a:t>
            </a:r>
          </a:p>
          <a:p>
            <a:r>
              <a:rPr lang="it-IT" sz="1600" dirty="0"/>
              <a:t>              </a:t>
            </a:r>
            <a:r>
              <a:rPr lang="it-IT" sz="1600" dirty="0" err="1"/>
              <a:t>Serial.println</a:t>
            </a:r>
            <a:r>
              <a:rPr lang="it-IT" sz="1600" dirty="0"/>
              <a:t>("off"); // stampa sulla console "off»</a:t>
            </a:r>
          </a:p>
          <a:p>
            <a:r>
              <a:rPr lang="it-IT" sz="1600" dirty="0"/>
              <a:t>           }  </a:t>
            </a:r>
          </a:p>
          <a:p>
            <a:r>
              <a:rPr lang="it-IT" sz="1600" dirty="0"/>
              <a:t>           </a:t>
            </a:r>
            <a:r>
              <a:rPr lang="it-IT" sz="1600" dirty="0" err="1"/>
              <a:t>if</a:t>
            </a:r>
            <a:r>
              <a:rPr lang="it-IT" sz="1600" dirty="0"/>
              <a:t>   (</a:t>
            </a:r>
            <a:r>
              <a:rPr lang="it-IT" sz="1600" dirty="0" err="1"/>
              <a:t>ContatorePulsantePremuto</a:t>
            </a:r>
            <a:r>
              <a:rPr lang="it-IT" sz="1600" dirty="0"/>
              <a:t> == 2) { // controlla se il pulsante è stato premuto due volte </a:t>
            </a:r>
          </a:p>
          <a:p>
            <a:r>
              <a:rPr lang="it-IT" sz="1600" dirty="0"/>
              <a:t>               </a:t>
            </a:r>
            <a:r>
              <a:rPr lang="it-IT" sz="1600" dirty="0" err="1"/>
              <a:t>Serial.println</a:t>
            </a:r>
            <a:r>
              <a:rPr lang="it-IT" sz="1600" dirty="0"/>
              <a:t>("on"); </a:t>
            </a:r>
            <a:r>
              <a:rPr lang="it-IT" sz="1600" dirty="0" err="1"/>
              <a:t>Serial.print</a:t>
            </a:r>
            <a:r>
              <a:rPr lang="it-IT" sz="1600" dirty="0"/>
              <a:t>("numero di volte tasto premuto: "); </a:t>
            </a:r>
          </a:p>
          <a:p>
            <a:r>
              <a:rPr lang="it-IT" sz="1600" dirty="0"/>
              <a:t>               </a:t>
            </a:r>
            <a:r>
              <a:rPr lang="it-IT" sz="1600" dirty="0" err="1"/>
              <a:t>Serial.println</a:t>
            </a:r>
            <a:r>
              <a:rPr lang="it-IT" sz="1600" dirty="0"/>
              <a:t>(</a:t>
            </a:r>
            <a:r>
              <a:rPr lang="it-IT" sz="1600" dirty="0" err="1"/>
              <a:t>ContatorePulsantePremuto</a:t>
            </a:r>
            <a:r>
              <a:rPr lang="it-IT" sz="1600" dirty="0"/>
              <a:t>, DEC); </a:t>
            </a:r>
            <a:r>
              <a:rPr lang="it-IT" sz="1600" dirty="0" err="1"/>
              <a:t>Serial.println</a:t>
            </a:r>
            <a:r>
              <a:rPr lang="it-IT" sz="1600" dirty="0"/>
              <a:t>("off"); </a:t>
            </a:r>
          </a:p>
          <a:p>
            <a:r>
              <a:rPr lang="it-IT" sz="1600" dirty="0"/>
              <a:t>            } </a:t>
            </a:r>
          </a:p>
          <a:p>
            <a:r>
              <a:rPr lang="it-IT" sz="1600" dirty="0"/>
              <a:t>            </a:t>
            </a:r>
            <a:r>
              <a:rPr lang="it-IT" sz="1600" dirty="0" err="1"/>
              <a:t>if</a:t>
            </a:r>
            <a:r>
              <a:rPr lang="it-IT" sz="1600" dirty="0"/>
              <a:t>   (</a:t>
            </a:r>
            <a:r>
              <a:rPr lang="it-IT" sz="1600" dirty="0" err="1"/>
              <a:t>ContatorePulsantePremuto</a:t>
            </a:r>
            <a:r>
              <a:rPr lang="it-IT" sz="1600" dirty="0"/>
              <a:t> == 3) { // controlla se il pulsante è stato premuto tre volte </a:t>
            </a:r>
          </a:p>
          <a:p>
            <a:r>
              <a:rPr lang="it-IT" sz="1600" dirty="0"/>
              <a:t>               </a:t>
            </a:r>
            <a:r>
              <a:rPr lang="it-IT" sz="1600" dirty="0" err="1"/>
              <a:t>Serial.println</a:t>
            </a:r>
            <a:r>
              <a:rPr lang="it-IT" sz="1600" dirty="0"/>
              <a:t>("on"); </a:t>
            </a:r>
            <a:r>
              <a:rPr lang="it-IT" sz="1600" dirty="0" err="1"/>
              <a:t>Serial.print</a:t>
            </a:r>
            <a:r>
              <a:rPr lang="it-IT" sz="1600" dirty="0"/>
              <a:t>("numero di volte tasto premuto: "); </a:t>
            </a:r>
          </a:p>
          <a:p>
            <a:r>
              <a:rPr lang="it-IT" sz="1600" dirty="0"/>
              <a:t>               </a:t>
            </a:r>
            <a:r>
              <a:rPr lang="it-IT" sz="1600" dirty="0" err="1"/>
              <a:t>Serial.println</a:t>
            </a:r>
            <a:r>
              <a:rPr lang="it-IT" sz="1600" dirty="0"/>
              <a:t>(</a:t>
            </a:r>
            <a:r>
              <a:rPr lang="it-IT" sz="1600" dirty="0" err="1"/>
              <a:t>ContatorePulsantePremuto</a:t>
            </a:r>
            <a:r>
              <a:rPr lang="it-IT" sz="1600" dirty="0"/>
              <a:t>, DEC); </a:t>
            </a:r>
          </a:p>
          <a:p>
            <a:r>
              <a:rPr lang="it-IT" sz="1600" dirty="0"/>
              <a:t>               </a:t>
            </a:r>
            <a:r>
              <a:rPr lang="it-IT" sz="1600" dirty="0" err="1"/>
              <a:t>Serial.println</a:t>
            </a:r>
            <a:r>
              <a:rPr lang="it-IT" sz="1600" dirty="0"/>
              <a:t>("off"); } </a:t>
            </a:r>
          </a:p>
          <a:p>
            <a:r>
              <a:rPr lang="it-IT" sz="1600" dirty="0"/>
              <a:t>             </a:t>
            </a:r>
            <a:r>
              <a:rPr lang="it-IT" sz="1600" dirty="0" err="1"/>
              <a:t>if</a:t>
            </a:r>
            <a:r>
              <a:rPr lang="it-IT" sz="1600" dirty="0"/>
              <a:t>  (</a:t>
            </a:r>
            <a:r>
              <a:rPr lang="it-IT" sz="1600" dirty="0" err="1"/>
              <a:t>ContatorePulsantePremuto</a:t>
            </a:r>
            <a:r>
              <a:rPr lang="it-IT" sz="1600" dirty="0"/>
              <a:t> == 4) { // controlla se il pulsante è stato premuto quattro volte</a:t>
            </a:r>
          </a:p>
          <a:p>
            <a:r>
              <a:rPr lang="it-IT" sz="1600" dirty="0"/>
              <a:t>                 </a:t>
            </a:r>
            <a:r>
              <a:rPr lang="it-IT" sz="1600" dirty="0" err="1"/>
              <a:t>Serial.println</a:t>
            </a:r>
            <a:r>
              <a:rPr lang="it-IT" sz="1600" dirty="0"/>
              <a:t>("on"); </a:t>
            </a:r>
          </a:p>
          <a:p>
            <a:r>
              <a:rPr lang="it-IT" sz="1600" dirty="0"/>
              <a:t>                 </a:t>
            </a:r>
            <a:r>
              <a:rPr lang="it-IT" sz="1600" dirty="0" err="1"/>
              <a:t>Serial.print</a:t>
            </a:r>
            <a:r>
              <a:rPr lang="it-IT" sz="1600" dirty="0"/>
              <a:t>("numero di volte tasto premuto: "); </a:t>
            </a:r>
          </a:p>
          <a:p>
            <a:r>
              <a:rPr lang="it-IT" sz="1600" dirty="0"/>
              <a:t>                 </a:t>
            </a:r>
            <a:r>
              <a:rPr lang="it-IT" sz="1600" dirty="0" err="1"/>
              <a:t>Serial.println</a:t>
            </a:r>
            <a:r>
              <a:rPr lang="it-IT" sz="1600" dirty="0"/>
              <a:t>(</a:t>
            </a:r>
            <a:r>
              <a:rPr lang="it-IT" sz="1600" dirty="0" err="1"/>
              <a:t>ContatorePulsantePremuto</a:t>
            </a:r>
            <a:r>
              <a:rPr lang="it-IT" sz="1600" dirty="0"/>
              <a:t>, DEC); </a:t>
            </a:r>
          </a:p>
          <a:p>
            <a:r>
              <a:rPr lang="it-IT" sz="1600" dirty="0"/>
              <a:t>                 </a:t>
            </a:r>
            <a:r>
              <a:rPr lang="it-IT" sz="1600" dirty="0" err="1"/>
              <a:t>Serial.println</a:t>
            </a:r>
            <a:r>
              <a:rPr lang="it-IT" sz="1600" dirty="0"/>
              <a:t>("off"); </a:t>
            </a:r>
          </a:p>
          <a:p>
            <a:r>
              <a:rPr lang="it-IT" sz="1600" dirty="0"/>
              <a:t>               }</a:t>
            </a:r>
          </a:p>
          <a:p>
            <a:r>
              <a:rPr lang="it-IT" sz="1600" dirty="0"/>
              <a:t>  }</a:t>
            </a:r>
          </a:p>
          <a:p>
            <a:r>
              <a:rPr lang="it-IT" sz="1600" dirty="0"/>
              <a:t>} </a:t>
            </a:r>
          </a:p>
        </p:txBody>
      </p:sp>
    </p:spTree>
    <p:extLst>
      <p:ext uri="{BB962C8B-B14F-4D97-AF65-F5344CB8AC3E}">
        <p14:creationId xmlns:p14="http://schemas.microsoft.com/office/powerpoint/2010/main" val="1325301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4FD4721-A188-0DA2-7A6D-80EAED2E363E}"/>
              </a:ext>
            </a:extLst>
          </p:cNvPr>
          <p:cNvSpPr txBox="1"/>
          <p:nvPr/>
        </p:nvSpPr>
        <p:spPr>
          <a:xfrm>
            <a:off x="1130300" y="655241"/>
            <a:ext cx="9245600" cy="5909310"/>
          </a:xfrm>
          <a:prstGeom prst="rect">
            <a:avLst/>
          </a:prstGeom>
          <a:noFill/>
        </p:spPr>
        <p:txBody>
          <a:bodyPr wrap="square">
            <a:spAutoFit/>
          </a:bodyPr>
          <a:lstStyle/>
          <a:p>
            <a:r>
              <a:rPr lang="it-IT" dirty="0"/>
              <a:t>   // salva lo stato corrente nella variabile che indica lo stato precedente per il loop successivo</a:t>
            </a:r>
          </a:p>
          <a:p>
            <a:endParaRPr lang="it-IT" dirty="0"/>
          </a:p>
          <a:p>
            <a:r>
              <a:rPr lang="it-IT" dirty="0"/>
              <a:t>   </a:t>
            </a:r>
            <a:r>
              <a:rPr lang="it-IT" dirty="0" err="1"/>
              <a:t>StatoPulsantePrecedente</a:t>
            </a:r>
            <a:r>
              <a:rPr lang="it-IT" dirty="0"/>
              <a:t> = </a:t>
            </a:r>
            <a:r>
              <a:rPr lang="it-IT" dirty="0" err="1"/>
              <a:t>StatoPulsante</a:t>
            </a:r>
            <a:r>
              <a:rPr lang="it-IT" dirty="0"/>
              <a:t>; </a:t>
            </a:r>
          </a:p>
          <a:p>
            <a:endParaRPr lang="it-IT" dirty="0"/>
          </a:p>
          <a:p>
            <a:r>
              <a:rPr lang="it-IT" dirty="0"/>
              <a:t>   // controlla se il pulsante è stato premuto quattro volte se vero indica che è finito il ciclo</a:t>
            </a:r>
          </a:p>
          <a:p>
            <a:r>
              <a:rPr lang="it-IT" dirty="0"/>
              <a:t>   // il led lampeggia 2 volte per 50 millisecondi // vengono inizializzate nuovamente le variabili </a:t>
            </a:r>
          </a:p>
          <a:p>
            <a:r>
              <a:rPr lang="it-IT" dirty="0"/>
              <a:t>   // si riavvia il ciclo</a:t>
            </a:r>
          </a:p>
          <a:p>
            <a:endParaRPr lang="it-IT" dirty="0"/>
          </a:p>
          <a:p>
            <a:r>
              <a:rPr lang="it-IT" dirty="0"/>
              <a:t>    </a:t>
            </a:r>
            <a:r>
              <a:rPr lang="it-IT" dirty="0" err="1"/>
              <a:t>if</a:t>
            </a:r>
            <a:r>
              <a:rPr lang="it-IT" dirty="0"/>
              <a:t>   (</a:t>
            </a:r>
            <a:r>
              <a:rPr lang="it-IT" dirty="0" err="1"/>
              <a:t>ContatorePulsantePremuto</a:t>
            </a:r>
            <a:r>
              <a:rPr lang="it-IT" dirty="0"/>
              <a:t> &gt; 4) { </a:t>
            </a:r>
          </a:p>
          <a:p>
            <a:r>
              <a:rPr lang="it-IT" dirty="0"/>
              <a:t>        </a:t>
            </a:r>
            <a:r>
              <a:rPr lang="it-IT" dirty="0" err="1"/>
              <a:t>Serial.println</a:t>
            </a:r>
            <a:r>
              <a:rPr lang="it-IT" dirty="0"/>
              <a:t>("fine ciclo"); </a:t>
            </a:r>
          </a:p>
          <a:p>
            <a:r>
              <a:rPr lang="it-IT" dirty="0"/>
              <a:t>       </a:t>
            </a:r>
            <a:r>
              <a:rPr lang="it-IT" dirty="0" err="1"/>
              <a:t>digitalWrite</a:t>
            </a:r>
            <a:r>
              <a:rPr lang="it-IT" dirty="0"/>
              <a:t>(LED, HIGH);         // accende il LED </a:t>
            </a:r>
          </a:p>
          <a:p>
            <a:r>
              <a:rPr lang="it-IT" dirty="0"/>
              <a:t>        delay(50); // aspetta 50 millisecondi </a:t>
            </a:r>
          </a:p>
          <a:p>
            <a:r>
              <a:rPr lang="it-IT" dirty="0"/>
              <a:t>        </a:t>
            </a:r>
            <a:r>
              <a:rPr lang="it-IT" dirty="0" err="1"/>
              <a:t>digitalWrite</a:t>
            </a:r>
            <a:r>
              <a:rPr lang="it-IT" dirty="0"/>
              <a:t>(LED, LOW);       // spegne il LED </a:t>
            </a:r>
          </a:p>
          <a:p>
            <a:r>
              <a:rPr lang="it-IT" dirty="0"/>
              <a:t>        delay(50); // aspetta 50 millisecondi </a:t>
            </a:r>
          </a:p>
          <a:p>
            <a:r>
              <a:rPr lang="it-IT" dirty="0"/>
              <a:t>       // inizializzazione delle variabili </a:t>
            </a:r>
          </a:p>
          <a:p>
            <a:r>
              <a:rPr lang="it-IT" dirty="0"/>
              <a:t>       </a:t>
            </a:r>
            <a:r>
              <a:rPr lang="it-IT" dirty="0" err="1"/>
              <a:t>ContatorePulsantePremuto</a:t>
            </a:r>
            <a:r>
              <a:rPr lang="it-IT" dirty="0"/>
              <a:t> = 0; </a:t>
            </a:r>
          </a:p>
          <a:p>
            <a:r>
              <a:rPr lang="it-IT" dirty="0"/>
              <a:t>       </a:t>
            </a:r>
            <a:r>
              <a:rPr lang="it-IT" dirty="0" err="1"/>
              <a:t>StatoPulsante</a:t>
            </a:r>
            <a:r>
              <a:rPr lang="it-IT" dirty="0"/>
              <a:t> = 0; </a:t>
            </a:r>
          </a:p>
          <a:p>
            <a:r>
              <a:rPr lang="it-IT" dirty="0"/>
              <a:t>       </a:t>
            </a:r>
            <a:r>
              <a:rPr lang="it-IT" dirty="0" err="1"/>
              <a:t>StatoPulsantePrecedente</a:t>
            </a:r>
            <a:r>
              <a:rPr lang="it-IT" dirty="0"/>
              <a:t> = 0; </a:t>
            </a:r>
          </a:p>
          <a:p>
            <a:r>
              <a:rPr lang="it-IT" dirty="0"/>
              <a:t>       </a:t>
            </a:r>
            <a:r>
              <a:rPr lang="it-IT" dirty="0" err="1"/>
              <a:t>Serial.println</a:t>
            </a:r>
            <a:r>
              <a:rPr lang="it-IT" dirty="0"/>
              <a:t>("mi riavvio"); // stampa sulla console "mi riavvio" </a:t>
            </a:r>
          </a:p>
          <a:p>
            <a:r>
              <a:rPr lang="it-IT" dirty="0"/>
              <a:t>    } </a:t>
            </a:r>
          </a:p>
          <a:p>
            <a:r>
              <a:rPr lang="it-IT" dirty="0"/>
              <a:t>}</a:t>
            </a:r>
          </a:p>
        </p:txBody>
      </p:sp>
    </p:spTree>
    <p:extLst>
      <p:ext uri="{BB962C8B-B14F-4D97-AF65-F5344CB8AC3E}">
        <p14:creationId xmlns:p14="http://schemas.microsoft.com/office/powerpoint/2010/main" val="484170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F657838-41F4-0C8F-9619-21ABA4C59C71}"/>
              </a:ext>
            </a:extLst>
          </p:cNvPr>
          <p:cNvSpPr txBox="1"/>
          <p:nvPr/>
        </p:nvSpPr>
        <p:spPr>
          <a:xfrm>
            <a:off x="69575" y="624295"/>
            <a:ext cx="11668538" cy="923330"/>
          </a:xfrm>
          <a:prstGeom prst="rect">
            <a:avLst/>
          </a:prstGeom>
          <a:noFill/>
        </p:spPr>
        <p:txBody>
          <a:bodyPr wrap="square">
            <a:spAutoFit/>
          </a:bodyPr>
          <a:lstStyle/>
          <a:p>
            <a:pPr algn="l" fontAlgn="base"/>
            <a:r>
              <a:rPr lang="it-IT" b="0" i="0" dirty="0">
                <a:solidFill>
                  <a:srgbClr val="333333"/>
                </a:solidFill>
                <a:effectLst/>
                <a:latin typeface="Georgia" panose="02040502050405020303" pitchFamily="18" charset="0"/>
              </a:rPr>
              <a:t>Poiché la visualizzazione dell’accensione del led alla quinta pressione del pulsante è troppo breve, facciamo in modo che alla quinta pressione il led lampeggi per 10 volte ad intervalli di 50 millisecondi, per far ciò utilizzerò un ciclo </a:t>
            </a:r>
            <a:r>
              <a:rPr lang="it-IT" b="1" i="0" dirty="0">
                <a:solidFill>
                  <a:srgbClr val="333333"/>
                </a:solidFill>
                <a:effectLst/>
                <a:latin typeface="Georgia" panose="02040502050405020303" pitchFamily="18" charset="0"/>
              </a:rPr>
              <a:t>for</a:t>
            </a:r>
            <a:r>
              <a:rPr lang="it-IT" dirty="0">
                <a:solidFill>
                  <a:srgbClr val="333333"/>
                </a:solidFill>
                <a:latin typeface="Georgia" panose="02040502050405020303" pitchFamily="18" charset="0"/>
              </a:rPr>
              <a:t>.</a:t>
            </a:r>
            <a:endParaRPr lang="it-IT" b="0" i="0" dirty="0">
              <a:solidFill>
                <a:srgbClr val="333333"/>
              </a:solidFill>
              <a:effectLst/>
              <a:latin typeface="Georgia" panose="02040502050405020303" pitchFamily="18" charset="0"/>
            </a:endParaRPr>
          </a:p>
        </p:txBody>
      </p:sp>
      <p:sp>
        <p:nvSpPr>
          <p:cNvPr id="7" name="CasellaDiTesto 6">
            <a:extLst>
              <a:ext uri="{FF2B5EF4-FFF2-40B4-BE49-F238E27FC236}">
                <a16:creationId xmlns:a16="http://schemas.microsoft.com/office/drawing/2014/main" id="{CA979001-BAC1-13EF-6404-7988DB063F58}"/>
              </a:ext>
            </a:extLst>
          </p:cNvPr>
          <p:cNvSpPr txBox="1"/>
          <p:nvPr/>
        </p:nvSpPr>
        <p:spPr>
          <a:xfrm>
            <a:off x="325505" y="1946847"/>
            <a:ext cx="8560077" cy="4247317"/>
          </a:xfrm>
          <a:prstGeom prst="rect">
            <a:avLst/>
          </a:prstGeom>
          <a:noFill/>
        </p:spPr>
        <p:txBody>
          <a:bodyPr wrap="square">
            <a:spAutoFit/>
          </a:bodyPr>
          <a:lstStyle/>
          <a:p>
            <a:r>
              <a:rPr lang="it-IT" dirty="0" err="1"/>
              <a:t>if</a:t>
            </a:r>
            <a:r>
              <a:rPr lang="it-IT" dirty="0"/>
              <a:t>  (</a:t>
            </a:r>
            <a:r>
              <a:rPr lang="it-IT" dirty="0" err="1"/>
              <a:t>ContatorePulsantePremuto</a:t>
            </a:r>
            <a:r>
              <a:rPr lang="it-IT" dirty="0"/>
              <a:t> &gt; 4) { </a:t>
            </a:r>
          </a:p>
          <a:p>
            <a:r>
              <a:rPr lang="it-IT" dirty="0"/>
              <a:t>   </a:t>
            </a:r>
            <a:r>
              <a:rPr lang="it-IT" dirty="0" err="1"/>
              <a:t>Serial.println</a:t>
            </a:r>
            <a:r>
              <a:rPr lang="it-IT" dirty="0"/>
              <a:t>("fine ciclo"); </a:t>
            </a:r>
          </a:p>
          <a:p>
            <a:r>
              <a:rPr lang="it-IT" dirty="0">
                <a:solidFill>
                  <a:srgbClr val="FF0000"/>
                </a:solidFill>
              </a:rPr>
              <a:t>   for (</a:t>
            </a:r>
            <a:r>
              <a:rPr lang="it-IT" dirty="0" err="1">
                <a:solidFill>
                  <a:srgbClr val="FF0000"/>
                </a:solidFill>
              </a:rPr>
              <a:t>int</a:t>
            </a:r>
            <a:r>
              <a:rPr lang="it-IT" dirty="0">
                <a:solidFill>
                  <a:srgbClr val="FF0000"/>
                </a:solidFill>
              </a:rPr>
              <a:t> x=0; x&lt;10; x++) {             // lampeggia per 10 volte </a:t>
            </a:r>
          </a:p>
          <a:p>
            <a:r>
              <a:rPr lang="it-IT" dirty="0">
                <a:solidFill>
                  <a:srgbClr val="FF0000"/>
                </a:solidFill>
              </a:rPr>
              <a:t>        </a:t>
            </a:r>
            <a:r>
              <a:rPr lang="it-IT" dirty="0" err="1">
                <a:solidFill>
                  <a:srgbClr val="FF0000"/>
                </a:solidFill>
              </a:rPr>
              <a:t>digitalWrite</a:t>
            </a:r>
            <a:r>
              <a:rPr lang="it-IT" dirty="0">
                <a:solidFill>
                  <a:srgbClr val="FF0000"/>
                </a:solidFill>
              </a:rPr>
              <a:t>(LED, HIGH);       // accende il LED </a:t>
            </a:r>
          </a:p>
          <a:p>
            <a:r>
              <a:rPr lang="it-IT" dirty="0">
                <a:solidFill>
                  <a:srgbClr val="FF0000"/>
                </a:solidFill>
              </a:rPr>
              <a:t>        delay(50);                               // aspetta 50 millisecondi </a:t>
            </a:r>
          </a:p>
          <a:p>
            <a:r>
              <a:rPr lang="it-IT" dirty="0">
                <a:solidFill>
                  <a:srgbClr val="FF0000"/>
                </a:solidFill>
              </a:rPr>
              <a:t>        </a:t>
            </a:r>
            <a:r>
              <a:rPr lang="it-IT" dirty="0" err="1">
                <a:solidFill>
                  <a:srgbClr val="FF0000"/>
                </a:solidFill>
              </a:rPr>
              <a:t>digitalWrite</a:t>
            </a:r>
            <a:r>
              <a:rPr lang="it-IT" dirty="0">
                <a:solidFill>
                  <a:srgbClr val="FF0000"/>
                </a:solidFill>
              </a:rPr>
              <a:t>(LED, LOW);       // spegne il LED </a:t>
            </a:r>
          </a:p>
          <a:p>
            <a:r>
              <a:rPr lang="it-IT" dirty="0">
                <a:solidFill>
                  <a:srgbClr val="FF0000"/>
                </a:solidFill>
              </a:rPr>
              <a:t>        delay(50);                              // aspetta 50 millisecondi </a:t>
            </a:r>
          </a:p>
          <a:p>
            <a:r>
              <a:rPr lang="it-IT" dirty="0">
                <a:solidFill>
                  <a:srgbClr val="FF0000"/>
                </a:solidFill>
              </a:rPr>
              <a:t>   } </a:t>
            </a:r>
          </a:p>
          <a:p>
            <a:r>
              <a:rPr lang="it-IT" dirty="0"/>
              <a:t>   // inizializzazione delle variabili </a:t>
            </a:r>
          </a:p>
          <a:p>
            <a:r>
              <a:rPr lang="it-IT" dirty="0"/>
              <a:t>   </a:t>
            </a:r>
            <a:r>
              <a:rPr lang="it-IT" dirty="0" err="1"/>
              <a:t>ContatorePulsantePremuto</a:t>
            </a:r>
            <a:r>
              <a:rPr lang="it-IT" dirty="0"/>
              <a:t> = 0; </a:t>
            </a:r>
          </a:p>
          <a:p>
            <a:r>
              <a:rPr lang="it-IT" dirty="0"/>
              <a:t>    </a:t>
            </a:r>
            <a:r>
              <a:rPr lang="it-IT" dirty="0" err="1"/>
              <a:t>StatoPulsante</a:t>
            </a:r>
            <a:r>
              <a:rPr lang="it-IT" dirty="0"/>
              <a:t> = 0; </a:t>
            </a:r>
          </a:p>
          <a:p>
            <a:r>
              <a:rPr lang="it-IT" dirty="0"/>
              <a:t>    </a:t>
            </a:r>
            <a:r>
              <a:rPr lang="it-IT" dirty="0" err="1"/>
              <a:t>StatoPulsantePrecedente</a:t>
            </a:r>
            <a:r>
              <a:rPr lang="it-IT" dirty="0"/>
              <a:t> = 0; </a:t>
            </a:r>
          </a:p>
          <a:p>
            <a:r>
              <a:rPr lang="it-IT" dirty="0"/>
              <a:t>    </a:t>
            </a:r>
            <a:r>
              <a:rPr lang="it-IT" dirty="0" err="1"/>
              <a:t>Serial.println</a:t>
            </a:r>
            <a:r>
              <a:rPr lang="it-IT" dirty="0"/>
              <a:t>("mi riavvio"); // stampa sulla console "mi riavvio" </a:t>
            </a:r>
          </a:p>
          <a:p>
            <a:r>
              <a:rPr lang="it-IT" dirty="0"/>
              <a:t>  } </a:t>
            </a:r>
          </a:p>
          <a:p>
            <a:r>
              <a:rPr lang="it-IT" dirty="0"/>
              <a:t>}</a:t>
            </a:r>
          </a:p>
        </p:txBody>
      </p:sp>
      <p:sp>
        <p:nvSpPr>
          <p:cNvPr id="9" name="CasellaDiTesto 8">
            <a:extLst>
              <a:ext uri="{FF2B5EF4-FFF2-40B4-BE49-F238E27FC236}">
                <a16:creationId xmlns:a16="http://schemas.microsoft.com/office/drawing/2014/main" id="{BADA1AEF-FDC0-8C19-6090-E4FCE3A7BF6E}"/>
              </a:ext>
            </a:extLst>
          </p:cNvPr>
          <p:cNvSpPr txBox="1"/>
          <p:nvPr/>
        </p:nvSpPr>
        <p:spPr>
          <a:xfrm>
            <a:off x="325505" y="6194164"/>
            <a:ext cx="8172452" cy="369332"/>
          </a:xfrm>
          <a:prstGeom prst="rect">
            <a:avLst/>
          </a:prstGeom>
          <a:noFill/>
        </p:spPr>
        <p:txBody>
          <a:bodyPr wrap="square">
            <a:spAutoFit/>
          </a:bodyPr>
          <a:lstStyle/>
          <a:p>
            <a:pPr algn="l" fontAlgn="base"/>
            <a:r>
              <a:rPr lang="it-IT" b="0" i="0" dirty="0">
                <a:solidFill>
                  <a:srgbClr val="333333"/>
                </a:solidFill>
                <a:effectLst/>
                <a:latin typeface="Georgia" panose="02040502050405020303" pitchFamily="18" charset="0"/>
              </a:rPr>
              <a:t>Si inizializza la </a:t>
            </a:r>
            <a:r>
              <a:rPr lang="it-IT" b="0" i="0" dirty="0" err="1">
                <a:solidFill>
                  <a:srgbClr val="333333"/>
                </a:solidFill>
                <a:effectLst/>
                <a:latin typeface="Georgia" panose="02040502050405020303" pitchFamily="18" charset="0"/>
              </a:rPr>
              <a:t>viariabile</a:t>
            </a:r>
            <a:r>
              <a:rPr lang="it-IT" b="0" i="0" dirty="0">
                <a:solidFill>
                  <a:srgbClr val="333333"/>
                </a:solidFill>
                <a:effectLst/>
                <a:latin typeface="Georgia" panose="02040502050405020303" pitchFamily="18" charset="0"/>
              </a:rPr>
              <a:t> intera x a 0 e ad ogni ciclo la si incrementa di 1 (x++)</a:t>
            </a:r>
          </a:p>
        </p:txBody>
      </p:sp>
    </p:spTree>
    <p:extLst>
      <p:ext uri="{BB962C8B-B14F-4D97-AF65-F5344CB8AC3E}">
        <p14:creationId xmlns:p14="http://schemas.microsoft.com/office/powerpoint/2010/main" val="2873024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0CEC9B6-8B8E-EF41-0570-CDCFD8090DBF}"/>
              </a:ext>
            </a:extLst>
          </p:cNvPr>
          <p:cNvSpPr txBox="1"/>
          <p:nvPr/>
        </p:nvSpPr>
        <p:spPr>
          <a:xfrm>
            <a:off x="268358" y="2489608"/>
            <a:ext cx="11658600" cy="923330"/>
          </a:xfrm>
          <a:prstGeom prst="rect">
            <a:avLst/>
          </a:prstGeom>
          <a:noFill/>
        </p:spPr>
        <p:txBody>
          <a:bodyPr wrap="square">
            <a:spAutoFit/>
          </a:bodyPr>
          <a:lstStyle/>
          <a:p>
            <a:r>
              <a:rPr lang="it-IT" b="0" i="0" dirty="0">
                <a:solidFill>
                  <a:srgbClr val="333333"/>
                </a:solidFill>
                <a:effectLst/>
                <a:latin typeface="Georgia" panose="02040502050405020303" pitchFamily="18" charset="0"/>
              </a:rPr>
              <a:t>Nel programma precedente, il controllo delle volte in cui il pulsante viene premuto è effettuato dalla serie di </a:t>
            </a:r>
            <a:r>
              <a:rPr lang="it-IT" b="0" i="0" dirty="0" err="1">
                <a:solidFill>
                  <a:srgbClr val="FF0000"/>
                </a:solidFill>
                <a:effectLst/>
                <a:latin typeface="Georgia" panose="02040502050405020303" pitchFamily="18" charset="0"/>
              </a:rPr>
              <a:t>if</a:t>
            </a:r>
            <a:endParaRPr lang="it-IT" b="0" i="0" dirty="0">
              <a:solidFill>
                <a:srgbClr val="FF0000"/>
              </a:solidFill>
              <a:effectLst/>
              <a:latin typeface="Georgia" panose="02040502050405020303" pitchFamily="18" charset="0"/>
            </a:endParaRPr>
          </a:p>
          <a:p>
            <a:endParaRPr lang="it-IT" dirty="0">
              <a:solidFill>
                <a:srgbClr val="333333"/>
              </a:solidFill>
              <a:latin typeface="Georgia" panose="02040502050405020303" pitchFamily="18" charset="0"/>
            </a:endParaRPr>
          </a:p>
          <a:p>
            <a:r>
              <a:rPr lang="it-IT" dirty="0">
                <a:solidFill>
                  <a:srgbClr val="333333"/>
                </a:solidFill>
                <a:latin typeface="Georgia" panose="02040502050405020303" pitchFamily="18" charset="0"/>
              </a:rPr>
              <a:t>Provate a modificare il programma usando il </a:t>
            </a:r>
            <a:r>
              <a:rPr lang="it-IT" dirty="0">
                <a:solidFill>
                  <a:srgbClr val="FF0000"/>
                </a:solidFill>
                <a:latin typeface="Georgia" panose="02040502050405020303" pitchFamily="18" charset="0"/>
              </a:rPr>
              <a:t>case</a:t>
            </a:r>
            <a:endParaRPr lang="it-IT" dirty="0">
              <a:solidFill>
                <a:srgbClr val="FF0000"/>
              </a:solidFill>
            </a:endParaRPr>
          </a:p>
        </p:txBody>
      </p:sp>
    </p:spTree>
    <p:extLst>
      <p:ext uri="{BB962C8B-B14F-4D97-AF65-F5344CB8AC3E}">
        <p14:creationId xmlns:p14="http://schemas.microsoft.com/office/powerpoint/2010/main" val="1183708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72816D7B-99E5-E6EE-67B2-CA5BD08F7B5F}"/>
              </a:ext>
            </a:extLst>
          </p:cNvPr>
          <p:cNvSpPr txBox="1"/>
          <p:nvPr/>
        </p:nvSpPr>
        <p:spPr>
          <a:xfrm>
            <a:off x="86965" y="136202"/>
            <a:ext cx="11581573" cy="6601807"/>
          </a:xfrm>
          <a:prstGeom prst="rect">
            <a:avLst/>
          </a:prstGeom>
          <a:noFill/>
        </p:spPr>
        <p:txBody>
          <a:bodyPr wrap="square">
            <a:spAutoFit/>
          </a:bodyPr>
          <a:lstStyle/>
          <a:p>
            <a:r>
              <a:rPr lang="it-IT" sz="1200" dirty="0" err="1"/>
              <a:t>void</a:t>
            </a:r>
            <a:r>
              <a:rPr lang="it-IT" sz="1200" dirty="0"/>
              <a:t> loop() { </a:t>
            </a:r>
          </a:p>
          <a:p>
            <a:r>
              <a:rPr lang="it-IT" sz="1200" dirty="0"/>
              <a:t>     </a:t>
            </a:r>
            <a:r>
              <a:rPr lang="it-IT" sz="1200" dirty="0" err="1"/>
              <a:t>StatoPulsante</a:t>
            </a:r>
            <a:r>
              <a:rPr lang="it-IT" sz="1200" dirty="0"/>
              <a:t> = </a:t>
            </a:r>
            <a:r>
              <a:rPr lang="it-IT" sz="1200" dirty="0" err="1"/>
              <a:t>digitalRead</a:t>
            </a:r>
            <a:r>
              <a:rPr lang="it-IT" sz="1200" dirty="0"/>
              <a:t>(BUTTON);                   // legge il valore dell'input e lo conserva</a:t>
            </a:r>
          </a:p>
          <a:p>
            <a:r>
              <a:rPr lang="it-IT" sz="1200" dirty="0"/>
              <a:t>     </a:t>
            </a:r>
            <a:r>
              <a:rPr lang="it-IT" sz="1200" dirty="0" err="1"/>
              <a:t>if</a:t>
            </a:r>
            <a:r>
              <a:rPr lang="it-IT" sz="1200" dirty="0"/>
              <a:t> (</a:t>
            </a:r>
            <a:r>
              <a:rPr lang="it-IT" sz="1200" dirty="0" err="1"/>
              <a:t>StatoPulsante</a:t>
            </a:r>
            <a:r>
              <a:rPr lang="it-IT" sz="1200" dirty="0"/>
              <a:t> != </a:t>
            </a:r>
            <a:r>
              <a:rPr lang="it-IT" sz="1200" dirty="0" err="1"/>
              <a:t>StatoPulsantePrecedente</a:t>
            </a:r>
            <a:r>
              <a:rPr lang="it-IT" sz="1200" dirty="0"/>
              <a:t>) {  // compara lo stato del pulsante attuale con il precedente</a:t>
            </a:r>
          </a:p>
          <a:p>
            <a:r>
              <a:rPr lang="it-IT" sz="1200" dirty="0"/>
              <a:t>        </a:t>
            </a:r>
            <a:r>
              <a:rPr lang="it-IT" sz="1200" dirty="0" err="1"/>
              <a:t>if</a:t>
            </a:r>
            <a:r>
              <a:rPr lang="it-IT" sz="1200" dirty="0"/>
              <a:t> (</a:t>
            </a:r>
            <a:r>
              <a:rPr lang="it-IT" sz="1200" dirty="0" err="1"/>
              <a:t>StatoPulsante</a:t>
            </a:r>
            <a:r>
              <a:rPr lang="it-IT" sz="1200" dirty="0"/>
              <a:t> == HIGH) {                                 // se lo stato è cambiato incrementa il contatore </a:t>
            </a:r>
          </a:p>
          <a:p>
            <a:r>
              <a:rPr lang="it-IT" sz="1200" dirty="0"/>
              <a:t>       // se lo stato corrente è alto, il pulsante è passato da off a on</a:t>
            </a:r>
          </a:p>
          <a:p>
            <a:r>
              <a:rPr lang="it-IT" sz="1200" dirty="0"/>
              <a:t>       </a:t>
            </a:r>
            <a:r>
              <a:rPr lang="it-IT" sz="1200" dirty="0" err="1"/>
              <a:t>ContatorePulsantePremuto</a:t>
            </a:r>
            <a:r>
              <a:rPr lang="it-IT" sz="1200" dirty="0"/>
              <a:t>++; </a:t>
            </a:r>
          </a:p>
          <a:p>
            <a:r>
              <a:rPr lang="it-IT" sz="1200" dirty="0"/>
              <a:t>       switch (</a:t>
            </a:r>
            <a:r>
              <a:rPr lang="it-IT" sz="1200" dirty="0" err="1"/>
              <a:t>ContatorePulsantePremuto</a:t>
            </a:r>
            <a:r>
              <a:rPr lang="it-IT" sz="1200" dirty="0"/>
              <a:t>) { </a:t>
            </a:r>
          </a:p>
          <a:p>
            <a:r>
              <a:rPr lang="it-IT" sz="1200" dirty="0"/>
              <a:t>       case 1:              // controlla se il pulsante è stato premuto una volta </a:t>
            </a:r>
          </a:p>
          <a:p>
            <a:r>
              <a:rPr lang="it-IT" sz="1200" dirty="0"/>
              <a:t>          </a:t>
            </a:r>
            <a:r>
              <a:rPr lang="it-IT" sz="1200" dirty="0" err="1"/>
              <a:t>Serial.println</a:t>
            </a:r>
            <a:r>
              <a:rPr lang="it-IT" sz="1200" dirty="0"/>
              <a:t>("on");                     // stampa sulla console "on" </a:t>
            </a:r>
          </a:p>
          <a:p>
            <a:r>
              <a:rPr lang="it-IT" sz="1200" dirty="0"/>
              <a:t>          </a:t>
            </a:r>
            <a:r>
              <a:rPr lang="it-IT" sz="1200" dirty="0" err="1"/>
              <a:t>Serial.print</a:t>
            </a:r>
            <a:r>
              <a:rPr lang="it-IT" sz="1200" dirty="0"/>
              <a:t>("numero di volte tasto premuto: ");  // stampa sulla console "numero di volte tasto premuto:»</a:t>
            </a:r>
          </a:p>
          <a:p>
            <a:r>
              <a:rPr lang="it-IT" sz="1200" dirty="0"/>
              <a:t>          </a:t>
            </a:r>
            <a:r>
              <a:rPr lang="it-IT" sz="1200" dirty="0" err="1"/>
              <a:t>Serial.println</a:t>
            </a:r>
            <a:r>
              <a:rPr lang="it-IT" sz="1200" dirty="0"/>
              <a:t>(</a:t>
            </a:r>
            <a:r>
              <a:rPr lang="it-IT" sz="1200" dirty="0" err="1"/>
              <a:t>ContatorePulsantePremuto</a:t>
            </a:r>
            <a:r>
              <a:rPr lang="it-IT" sz="1200" dirty="0"/>
              <a:t>, DEC); // stampa il numero di volte che il pulsante è stato premuto</a:t>
            </a:r>
          </a:p>
          <a:p>
            <a:r>
              <a:rPr lang="it-IT" sz="1200" dirty="0"/>
              <a:t>          </a:t>
            </a:r>
            <a:r>
              <a:rPr lang="it-IT" sz="1200" dirty="0" err="1"/>
              <a:t>Serial.println</a:t>
            </a:r>
            <a:r>
              <a:rPr lang="it-IT" sz="1200" dirty="0"/>
              <a:t>("off"); // stampa sulla console "off" </a:t>
            </a:r>
          </a:p>
          <a:p>
            <a:r>
              <a:rPr lang="it-IT" sz="1200" dirty="0"/>
              <a:t>          break; </a:t>
            </a:r>
          </a:p>
          <a:p>
            <a:r>
              <a:rPr lang="it-IT" sz="1200" dirty="0"/>
              <a:t>      case 2:                             // controlla se il pulsante è stato premuto due volte</a:t>
            </a:r>
          </a:p>
          <a:p>
            <a:r>
              <a:rPr lang="it-IT" sz="1200" dirty="0"/>
              <a:t>          </a:t>
            </a:r>
            <a:r>
              <a:rPr lang="it-IT" sz="1200" dirty="0" err="1"/>
              <a:t>Serial.println</a:t>
            </a:r>
            <a:r>
              <a:rPr lang="it-IT" sz="1200" dirty="0"/>
              <a:t>("on"); // stampa sulla console "on" </a:t>
            </a:r>
          </a:p>
          <a:p>
            <a:r>
              <a:rPr lang="it-IT" sz="1200" dirty="0"/>
              <a:t>           </a:t>
            </a:r>
            <a:r>
              <a:rPr lang="it-IT" sz="1200" dirty="0" err="1"/>
              <a:t>Serial.print</a:t>
            </a:r>
            <a:r>
              <a:rPr lang="it-IT" sz="1200" dirty="0"/>
              <a:t>("numero di volte tasto premuto: "); // stampa sulla console "numero di volte tasto premuto:" </a:t>
            </a:r>
          </a:p>
          <a:p>
            <a:r>
              <a:rPr lang="it-IT" sz="1200" dirty="0"/>
              <a:t>           </a:t>
            </a:r>
            <a:r>
              <a:rPr lang="it-IT" sz="1200" dirty="0" err="1"/>
              <a:t>Serial.println</a:t>
            </a:r>
            <a:r>
              <a:rPr lang="it-IT" sz="1200" dirty="0"/>
              <a:t>(</a:t>
            </a:r>
            <a:r>
              <a:rPr lang="it-IT" sz="1200" dirty="0" err="1"/>
              <a:t>ContatorePulsantePremuto</a:t>
            </a:r>
            <a:r>
              <a:rPr lang="it-IT" sz="1200" dirty="0"/>
              <a:t>, DEC); // stampa il numero di volte che il pulsante è stato premuto </a:t>
            </a:r>
          </a:p>
          <a:p>
            <a:r>
              <a:rPr lang="it-IT" sz="1200" dirty="0"/>
              <a:t>           </a:t>
            </a:r>
            <a:r>
              <a:rPr lang="it-IT" sz="1200" dirty="0" err="1"/>
              <a:t>Serial.println</a:t>
            </a:r>
            <a:r>
              <a:rPr lang="it-IT" sz="1200" dirty="0"/>
              <a:t>("off");                  // stampa sulla console "off" </a:t>
            </a:r>
          </a:p>
          <a:p>
            <a:r>
              <a:rPr lang="it-IT" sz="1200" dirty="0"/>
              <a:t>           break; </a:t>
            </a:r>
          </a:p>
          <a:p>
            <a:r>
              <a:rPr lang="it-IT" sz="1200" dirty="0"/>
              <a:t>      case 3: // controlla se il pulsante è stato premuto tre volte </a:t>
            </a:r>
          </a:p>
          <a:p>
            <a:r>
              <a:rPr lang="it-IT" sz="1200" dirty="0"/>
              <a:t>          </a:t>
            </a:r>
            <a:r>
              <a:rPr lang="it-IT" sz="1200" dirty="0" err="1"/>
              <a:t>Serial.println</a:t>
            </a:r>
            <a:r>
              <a:rPr lang="it-IT" sz="1200" dirty="0"/>
              <a:t>("on"); // stampa sulla console "on" </a:t>
            </a:r>
          </a:p>
          <a:p>
            <a:r>
              <a:rPr lang="it-IT" sz="1200" dirty="0"/>
              <a:t>          </a:t>
            </a:r>
            <a:r>
              <a:rPr lang="it-IT" sz="1200" dirty="0" err="1"/>
              <a:t>Serial.print</a:t>
            </a:r>
            <a:r>
              <a:rPr lang="it-IT" sz="1200" dirty="0"/>
              <a:t>("numero di volte tasto premuto: "); // stampa sulla console "numero di volte tasto premuto:"  </a:t>
            </a:r>
          </a:p>
          <a:p>
            <a:r>
              <a:rPr lang="it-IT" sz="1200" dirty="0"/>
              <a:t>          </a:t>
            </a:r>
            <a:r>
              <a:rPr lang="it-IT" sz="1200" dirty="0" err="1"/>
              <a:t>Serial.println</a:t>
            </a:r>
            <a:r>
              <a:rPr lang="it-IT" sz="1200" dirty="0"/>
              <a:t>(</a:t>
            </a:r>
            <a:r>
              <a:rPr lang="it-IT" sz="1200" dirty="0" err="1"/>
              <a:t>ContatorePulsantePremuto</a:t>
            </a:r>
            <a:r>
              <a:rPr lang="it-IT" sz="1200" dirty="0"/>
              <a:t>, DEC); // stampa il numero di volte che il pulsante è stato premuto</a:t>
            </a:r>
          </a:p>
          <a:p>
            <a:r>
              <a:rPr lang="it-IT" sz="1200" dirty="0"/>
              <a:t>          </a:t>
            </a:r>
            <a:r>
              <a:rPr lang="it-IT" sz="1200" dirty="0" err="1"/>
              <a:t>Serial.println</a:t>
            </a:r>
            <a:r>
              <a:rPr lang="it-IT" sz="1200" dirty="0"/>
              <a:t>("off"); // stampa sulla console "off" </a:t>
            </a:r>
          </a:p>
          <a:p>
            <a:r>
              <a:rPr lang="it-IT" sz="1200" dirty="0"/>
              <a:t>          break; </a:t>
            </a:r>
          </a:p>
          <a:p>
            <a:r>
              <a:rPr lang="it-IT" sz="1200" dirty="0"/>
              <a:t>      case 4: // controlla se il pulsante è stato premuto quattro volte </a:t>
            </a:r>
          </a:p>
          <a:p>
            <a:r>
              <a:rPr lang="it-IT" sz="1200" dirty="0"/>
              <a:t>          </a:t>
            </a:r>
            <a:r>
              <a:rPr lang="it-IT" sz="1200" dirty="0" err="1"/>
              <a:t>Serial.println</a:t>
            </a:r>
            <a:r>
              <a:rPr lang="it-IT" sz="1200" dirty="0"/>
              <a:t>("on"); // stampa sulla console "on" </a:t>
            </a:r>
          </a:p>
          <a:p>
            <a:r>
              <a:rPr lang="it-IT" sz="1200" dirty="0"/>
              <a:t>          </a:t>
            </a:r>
            <a:r>
              <a:rPr lang="it-IT" sz="1200" dirty="0" err="1"/>
              <a:t>Serial.print</a:t>
            </a:r>
            <a:r>
              <a:rPr lang="it-IT" sz="1200" dirty="0"/>
              <a:t>("numero di volte tasto premuto: "); // stampa sulla console "numero di volte tasto premuto:"   </a:t>
            </a:r>
          </a:p>
          <a:p>
            <a:r>
              <a:rPr lang="it-IT" sz="1200" dirty="0"/>
              <a:t>          </a:t>
            </a:r>
            <a:r>
              <a:rPr lang="it-IT" sz="1200" dirty="0" err="1"/>
              <a:t>Serial.println</a:t>
            </a:r>
            <a:r>
              <a:rPr lang="it-IT" sz="1200" dirty="0"/>
              <a:t>(</a:t>
            </a:r>
            <a:r>
              <a:rPr lang="it-IT" sz="1200" dirty="0" err="1"/>
              <a:t>ContatorePulsantePremuto</a:t>
            </a:r>
            <a:r>
              <a:rPr lang="it-IT" sz="1200" dirty="0"/>
              <a:t>, DEC); // stampa il numero di volte che il pulsante è stato premuto </a:t>
            </a:r>
          </a:p>
          <a:p>
            <a:r>
              <a:rPr lang="it-IT" sz="1200" dirty="0"/>
              <a:t>          </a:t>
            </a:r>
            <a:r>
              <a:rPr lang="it-IT" sz="1200" dirty="0" err="1"/>
              <a:t>Serial.println</a:t>
            </a:r>
            <a:r>
              <a:rPr lang="it-IT" sz="1200" dirty="0"/>
              <a:t>("off"); // stampa sulla console "off" </a:t>
            </a:r>
          </a:p>
          <a:p>
            <a:r>
              <a:rPr lang="it-IT" sz="1200" dirty="0"/>
              <a:t>          break; </a:t>
            </a:r>
          </a:p>
          <a:p>
            <a:r>
              <a:rPr lang="it-IT" sz="1200" dirty="0"/>
              <a:t>      } </a:t>
            </a:r>
          </a:p>
          <a:p>
            <a:r>
              <a:rPr lang="it-IT" sz="1200" dirty="0"/>
              <a:t>   } </a:t>
            </a:r>
          </a:p>
          <a:p>
            <a:r>
              <a:rPr lang="it-IT" sz="1200" dirty="0"/>
              <a:t>} </a:t>
            </a:r>
            <a:br>
              <a:rPr lang="it-IT" sz="1500" dirty="0"/>
            </a:br>
            <a:endParaRPr lang="it-IT" sz="1500" dirty="0"/>
          </a:p>
        </p:txBody>
      </p:sp>
    </p:spTree>
    <p:extLst>
      <p:ext uri="{BB962C8B-B14F-4D97-AF65-F5344CB8AC3E}">
        <p14:creationId xmlns:p14="http://schemas.microsoft.com/office/powerpoint/2010/main" val="13631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335EF45-8473-C48B-7847-E636007B9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1416050"/>
            <a:ext cx="7035800" cy="402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29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7997BDF-BBE3-92FA-77A7-DC35FF0C33F5}"/>
              </a:ext>
            </a:extLst>
          </p:cNvPr>
          <p:cNvSpPr txBox="1"/>
          <p:nvPr/>
        </p:nvSpPr>
        <p:spPr>
          <a:xfrm>
            <a:off x="1895888" y="1674674"/>
            <a:ext cx="9365148" cy="1754326"/>
          </a:xfrm>
          <a:prstGeom prst="rect">
            <a:avLst/>
          </a:prstGeom>
          <a:noFill/>
        </p:spPr>
        <p:txBody>
          <a:bodyPr wrap="square">
            <a:spAutoFit/>
          </a:bodyPr>
          <a:lstStyle/>
          <a:p>
            <a:r>
              <a:rPr lang="it-IT" b="0" i="0" dirty="0">
                <a:solidFill>
                  <a:srgbClr val="333333"/>
                </a:solidFill>
                <a:effectLst/>
                <a:latin typeface="Georgia" panose="02040502050405020303" pitchFamily="18" charset="0"/>
              </a:rPr>
              <a:t>Vogliamo ora, oltre che mandare messaggi alla shell di output, usare 4 led per identificare la pressione del pulsante.</a:t>
            </a:r>
            <a:br>
              <a:rPr lang="it-IT" dirty="0"/>
            </a:br>
            <a:r>
              <a:rPr lang="it-IT" b="0" i="0" dirty="0">
                <a:solidFill>
                  <a:srgbClr val="333333"/>
                </a:solidFill>
                <a:effectLst/>
                <a:latin typeface="Georgia" panose="02040502050405020303" pitchFamily="18" charset="0"/>
              </a:rPr>
              <a:t>Ad ogni pressione del pulsante si farà accende un led per volta e alla quinta pressione il primo led lampeggia per 10 volte.</a:t>
            </a:r>
            <a:br>
              <a:rPr lang="it-IT" dirty="0"/>
            </a:br>
            <a:r>
              <a:rPr lang="it-IT" b="0" i="0" dirty="0">
                <a:solidFill>
                  <a:srgbClr val="333333"/>
                </a:solidFill>
                <a:effectLst/>
                <a:latin typeface="Georgia" panose="02040502050405020303" pitchFamily="18" charset="0"/>
              </a:rPr>
              <a:t>Anche in questo caso il controllo del numero di volte in cui il pulsante viene premuto viene fatto con l’istruzione “case”.</a:t>
            </a:r>
            <a:endParaRPr lang="it-IT" dirty="0"/>
          </a:p>
        </p:txBody>
      </p:sp>
    </p:spTree>
    <p:extLst>
      <p:ext uri="{BB962C8B-B14F-4D97-AF65-F5344CB8AC3E}">
        <p14:creationId xmlns:p14="http://schemas.microsoft.com/office/powerpoint/2010/main" val="3846134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rcuito02b-fz">
            <a:extLst>
              <a:ext uri="{FF2B5EF4-FFF2-40B4-BE49-F238E27FC236}">
                <a16:creationId xmlns:a16="http://schemas.microsoft.com/office/drawing/2014/main" id="{3D9FFB16-D3FC-218E-6595-03C8C1A7A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977900"/>
            <a:ext cx="8128000"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18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4607D84-8636-6C23-DF68-3C7FB1893EBF}"/>
              </a:ext>
            </a:extLst>
          </p:cNvPr>
          <p:cNvSpPr txBox="1"/>
          <p:nvPr/>
        </p:nvSpPr>
        <p:spPr>
          <a:xfrm>
            <a:off x="695739" y="117693"/>
            <a:ext cx="10376453" cy="6740307"/>
          </a:xfrm>
          <a:prstGeom prst="rect">
            <a:avLst/>
          </a:prstGeom>
          <a:noFill/>
        </p:spPr>
        <p:txBody>
          <a:bodyPr wrap="square">
            <a:spAutoFit/>
          </a:bodyPr>
          <a:lstStyle/>
          <a:p>
            <a:r>
              <a:rPr lang="it-IT" dirty="0"/>
              <a:t>// Esempio 9: conta quante volte il pulsante viene premuto, per un ciclo di 4 pressioni,</a:t>
            </a:r>
          </a:p>
          <a:p>
            <a:r>
              <a:rPr lang="it-IT" dirty="0"/>
              <a:t>// ad ogni pressione del pulsante si accende un led per volta </a:t>
            </a:r>
          </a:p>
          <a:p>
            <a:r>
              <a:rPr lang="it-IT" dirty="0"/>
              <a:t>// alla quinta pressione il primo led lampeggia per 10 volte. </a:t>
            </a:r>
          </a:p>
          <a:p>
            <a:r>
              <a:rPr lang="it-IT" dirty="0"/>
              <a:t>// Il controllo del numero di volte in cui il pulsante viene premuto viene fatto con l'istruzione "case" </a:t>
            </a:r>
          </a:p>
          <a:p>
            <a:r>
              <a:rPr lang="it-IT" dirty="0"/>
              <a:t>#</a:t>
            </a:r>
            <a:r>
              <a:rPr lang="it-IT" dirty="0" err="1"/>
              <a:t>define</a:t>
            </a:r>
            <a:r>
              <a:rPr lang="it-IT" dirty="0"/>
              <a:t> BUTTON 2 // pin di input a cui è collegato il pulsante </a:t>
            </a:r>
          </a:p>
          <a:p>
            <a:r>
              <a:rPr lang="it-IT" dirty="0"/>
              <a:t>#</a:t>
            </a:r>
            <a:r>
              <a:rPr lang="it-IT" dirty="0" err="1"/>
              <a:t>define</a:t>
            </a:r>
            <a:r>
              <a:rPr lang="it-IT" dirty="0"/>
              <a:t> LED1 13 // LED collegato al pin digitale 13 </a:t>
            </a:r>
          </a:p>
          <a:p>
            <a:r>
              <a:rPr lang="it-IT" dirty="0"/>
              <a:t>#</a:t>
            </a:r>
            <a:r>
              <a:rPr lang="it-IT" dirty="0" err="1"/>
              <a:t>define</a:t>
            </a:r>
            <a:r>
              <a:rPr lang="it-IT" dirty="0"/>
              <a:t> LED2 12 // LED collegato al pin digitale 12 </a:t>
            </a:r>
          </a:p>
          <a:p>
            <a:r>
              <a:rPr lang="it-IT" dirty="0"/>
              <a:t>#</a:t>
            </a:r>
            <a:r>
              <a:rPr lang="it-IT" dirty="0" err="1"/>
              <a:t>define</a:t>
            </a:r>
            <a:r>
              <a:rPr lang="it-IT" dirty="0"/>
              <a:t> LED3 11 // LED collegato al pin digitale 11 </a:t>
            </a:r>
          </a:p>
          <a:p>
            <a:r>
              <a:rPr lang="it-IT" dirty="0"/>
              <a:t>#</a:t>
            </a:r>
            <a:r>
              <a:rPr lang="it-IT" dirty="0" err="1"/>
              <a:t>define</a:t>
            </a:r>
            <a:r>
              <a:rPr lang="it-IT" dirty="0"/>
              <a:t> LED4 10 // LED collegato al pin digitale 10 </a:t>
            </a:r>
          </a:p>
          <a:p>
            <a:endParaRPr lang="it-IT" dirty="0"/>
          </a:p>
          <a:p>
            <a:r>
              <a:rPr lang="it-IT" dirty="0"/>
              <a:t>// Variabili </a:t>
            </a:r>
          </a:p>
          <a:p>
            <a:r>
              <a:rPr lang="it-IT" dirty="0" err="1"/>
              <a:t>int</a:t>
            </a:r>
            <a:r>
              <a:rPr lang="it-IT" dirty="0"/>
              <a:t> </a:t>
            </a:r>
            <a:r>
              <a:rPr lang="it-IT" dirty="0" err="1"/>
              <a:t>ContatorePulsantePremuto</a:t>
            </a:r>
            <a:r>
              <a:rPr lang="it-IT" dirty="0"/>
              <a:t> = 0; // conta il numero di volte che il pulsante è premuto </a:t>
            </a:r>
            <a:r>
              <a:rPr lang="it-IT" dirty="0" err="1"/>
              <a:t>buttonPushCounter</a:t>
            </a:r>
            <a:endParaRPr lang="it-IT" dirty="0"/>
          </a:p>
          <a:p>
            <a:r>
              <a:rPr lang="it-IT" dirty="0" err="1"/>
              <a:t>int</a:t>
            </a:r>
            <a:r>
              <a:rPr lang="it-IT" dirty="0"/>
              <a:t> </a:t>
            </a:r>
            <a:r>
              <a:rPr lang="it-IT" dirty="0" err="1"/>
              <a:t>StatoPulsante</a:t>
            </a:r>
            <a:r>
              <a:rPr lang="it-IT" dirty="0"/>
              <a:t> = 0; // stato corrente del pulsante </a:t>
            </a:r>
          </a:p>
          <a:p>
            <a:r>
              <a:rPr lang="it-IT" dirty="0" err="1"/>
              <a:t>int</a:t>
            </a:r>
            <a:r>
              <a:rPr lang="it-IT" dirty="0"/>
              <a:t> </a:t>
            </a:r>
            <a:r>
              <a:rPr lang="it-IT" dirty="0" err="1"/>
              <a:t>StatoPulsantePrecedente</a:t>
            </a:r>
            <a:r>
              <a:rPr lang="it-IT" dirty="0"/>
              <a:t> = 0; // stato precedente del pulsante </a:t>
            </a:r>
          </a:p>
          <a:p>
            <a:endParaRPr lang="it-IT" dirty="0"/>
          </a:p>
          <a:p>
            <a:r>
              <a:rPr lang="it-IT" dirty="0" err="1"/>
              <a:t>void</a:t>
            </a:r>
            <a:r>
              <a:rPr lang="it-IT" dirty="0"/>
              <a:t> setup() { </a:t>
            </a:r>
          </a:p>
          <a:p>
            <a:r>
              <a:rPr lang="it-IT" dirty="0" err="1"/>
              <a:t>pinMode</a:t>
            </a:r>
            <a:r>
              <a:rPr lang="it-IT" dirty="0"/>
              <a:t>(BUTTON, INPUT); // imposta il pin digitale come output </a:t>
            </a:r>
          </a:p>
          <a:p>
            <a:r>
              <a:rPr lang="it-IT" dirty="0" err="1"/>
              <a:t>pinMode</a:t>
            </a:r>
            <a:r>
              <a:rPr lang="it-IT" dirty="0"/>
              <a:t>(LED1, OUTPUT); // imposta il pin digitale come input </a:t>
            </a:r>
          </a:p>
          <a:p>
            <a:r>
              <a:rPr lang="it-IT" dirty="0" err="1"/>
              <a:t>pinMode</a:t>
            </a:r>
            <a:r>
              <a:rPr lang="it-IT" dirty="0"/>
              <a:t>(LED2, OUTPUT); // imposta il pin digitale come input </a:t>
            </a:r>
          </a:p>
          <a:p>
            <a:r>
              <a:rPr lang="it-IT" dirty="0" err="1"/>
              <a:t>pinMode</a:t>
            </a:r>
            <a:r>
              <a:rPr lang="it-IT" dirty="0"/>
              <a:t>(LED3, OUTPUT); // imposta il pin digitale come input </a:t>
            </a:r>
          </a:p>
          <a:p>
            <a:r>
              <a:rPr lang="it-IT" dirty="0" err="1"/>
              <a:t>pinMode</a:t>
            </a:r>
            <a:r>
              <a:rPr lang="it-IT" dirty="0"/>
              <a:t>(LED4, OUTPUT); // imposta il pin digitale come input </a:t>
            </a:r>
          </a:p>
          <a:p>
            <a:r>
              <a:rPr lang="it-IT" dirty="0" err="1"/>
              <a:t>Serial.begin</a:t>
            </a:r>
            <a:r>
              <a:rPr lang="it-IT" dirty="0"/>
              <a:t>(9600); // apre la porta seriale e la </a:t>
            </a:r>
            <a:r>
              <a:rPr lang="it-IT" dirty="0" err="1"/>
              <a:t>inizzializza</a:t>
            </a:r>
            <a:r>
              <a:rPr lang="it-IT" dirty="0"/>
              <a:t> a 9600 bps </a:t>
            </a:r>
          </a:p>
          <a:p>
            <a:r>
              <a:rPr lang="it-IT" dirty="0"/>
              <a:t>} </a:t>
            </a:r>
            <a:br>
              <a:rPr lang="it-IT" dirty="0"/>
            </a:br>
            <a:endParaRPr lang="it-IT" dirty="0"/>
          </a:p>
        </p:txBody>
      </p:sp>
    </p:spTree>
    <p:extLst>
      <p:ext uri="{BB962C8B-B14F-4D97-AF65-F5344CB8AC3E}">
        <p14:creationId xmlns:p14="http://schemas.microsoft.com/office/powerpoint/2010/main" val="220523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04E19F5-FB1C-0274-7C8A-0AE39A7454A3}"/>
              </a:ext>
            </a:extLst>
          </p:cNvPr>
          <p:cNvSpPr txBox="1"/>
          <p:nvPr/>
        </p:nvSpPr>
        <p:spPr>
          <a:xfrm>
            <a:off x="622300" y="547638"/>
            <a:ext cx="7023100" cy="2308324"/>
          </a:xfrm>
          <a:prstGeom prst="rect">
            <a:avLst/>
          </a:prstGeom>
          <a:noFill/>
        </p:spPr>
        <p:txBody>
          <a:bodyPr wrap="square">
            <a:spAutoFit/>
          </a:bodyPr>
          <a:lstStyle/>
          <a:p>
            <a:pPr algn="l" fontAlgn="base"/>
            <a:r>
              <a:rPr lang="it-IT" dirty="0">
                <a:solidFill>
                  <a:srgbClr val="333333"/>
                </a:solidFill>
                <a:latin typeface="Georgia" panose="02040502050405020303" pitchFamily="18" charset="0"/>
              </a:rPr>
              <a:t>R</a:t>
            </a:r>
            <a:r>
              <a:rPr lang="it-IT" b="0" i="0" dirty="0">
                <a:solidFill>
                  <a:srgbClr val="333333"/>
                </a:solidFill>
                <a:effectLst/>
                <a:latin typeface="Georgia" panose="02040502050405020303" pitchFamily="18" charset="0"/>
              </a:rPr>
              <a:t>ealizzazione di uno sketch per effettuare la seguente funzione:</a:t>
            </a:r>
          </a:p>
          <a:p>
            <a:pPr algn="l" fontAlgn="base"/>
            <a:endParaRPr lang="it-IT" b="0" i="0" dirty="0">
              <a:solidFill>
                <a:srgbClr val="333333"/>
              </a:solidFill>
              <a:effectLst/>
              <a:latin typeface="Georgia" panose="02040502050405020303" pitchFamily="18" charset="0"/>
            </a:endParaRPr>
          </a:p>
          <a:p>
            <a:pPr algn="l" fontAlgn="base"/>
            <a:r>
              <a:rPr lang="it-IT" b="0" i="0" dirty="0">
                <a:solidFill>
                  <a:srgbClr val="333333"/>
                </a:solidFill>
                <a:effectLst/>
                <a:latin typeface="Georgia" panose="02040502050405020303" pitchFamily="18" charset="0"/>
              </a:rPr>
              <a:t>Prima pressione: led lampeggia ogni mezzo secondo</a:t>
            </a:r>
            <a:br>
              <a:rPr lang="it-IT" b="0" i="0" dirty="0">
                <a:solidFill>
                  <a:srgbClr val="333333"/>
                </a:solidFill>
                <a:effectLst/>
                <a:latin typeface="Georgia" panose="02040502050405020303" pitchFamily="18" charset="0"/>
              </a:rPr>
            </a:br>
            <a:r>
              <a:rPr lang="it-IT" b="0" i="0" dirty="0">
                <a:solidFill>
                  <a:srgbClr val="333333"/>
                </a:solidFill>
                <a:effectLst/>
                <a:latin typeface="Georgia" panose="02040502050405020303" pitchFamily="18" charset="0"/>
              </a:rPr>
              <a:t>Seconda pressione: led lampeggia ogni secondo</a:t>
            </a:r>
            <a:br>
              <a:rPr lang="it-IT" b="0" i="0" dirty="0">
                <a:solidFill>
                  <a:srgbClr val="333333"/>
                </a:solidFill>
                <a:effectLst/>
                <a:latin typeface="Georgia" panose="02040502050405020303" pitchFamily="18" charset="0"/>
              </a:rPr>
            </a:br>
            <a:r>
              <a:rPr lang="it-IT" b="0" i="0" dirty="0">
                <a:solidFill>
                  <a:srgbClr val="333333"/>
                </a:solidFill>
                <a:effectLst/>
                <a:latin typeface="Georgia" panose="02040502050405020303" pitchFamily="18" charset="0"/>
              </a:rPr>
              <a:t>Terza pressione: led lampeggia ogni secondo e mezzo</a:t>
            </a:r>
            <a:br>
              <a:rPr lang="it-IT" b="0" i="0" dirty="0">
                <a:solidFill>
                  <a:srgbClr val="333333"/>
                </a:solidFill>
                <a:effectLst/>
                <a:latin typeface="Georgia" panose="02040502050405020303" pitchFamily="18" charset="0"/>
              </a:rPr>
            </a:br>
            <a:r>
              <a:rPr lang="it-IT" b="0" i="0" dirty="0">
                <a:solidFill>
                  <a:srgbClr val="333333"/>
                </a:solidFill>
                <a:effectLst/>
                <a:latin typeface="Georgia" panose="02040502050405020303" pitchFamily="18" charset="0"/>
              </a:rPr>
              <a:t>Quarta pressione: led si spegne</a:t>
            </a:r>
          </a:p>
          <a:p>
            <a:br>
              <a:rPr lang="it-IT" dirty="0"/>
            </a:br>
            <a:endParaRPr lang="it-IT" dirty="0"/>
          </a:p>
        </p:txBody>
      </p:sp>
      <p:pic>
        <p:nvPicPr>
          <p:cNvPr id="1026" name="Picture 2">
            <a:extLst>
              <a:ext uri="{FF2B5EF4-FFF2-40B4-BE49-F238E27FC236}">
                <a16:creationId xmlns:a16="http://schemas.microsoft.com/office/drawing/2014/main" id="{BF2A5F0B-DFD5-294A-8607-B4EC822D6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2622550"/>
            <a:ext cx="81280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924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55ED1D0-6ADF-2AB7-600B-17B0BF1A3F75}"/>
              </a:ext>
            </a:extLst>
          </p:cNvPr>
          <p:cNvSpPr txBox="1"/>
          <p:nvPr/>
        </p:nvSpPr>
        <p:spPr>
          <a:xfrm>
            <a:off x="0" y="79161"/>
            <a:ext cx="10793896" cy="6463308"/>
          </a:xfrm>
          <a:prstGeom prst="rect">
            <a:avLst/>
          </a:prstGeom>
          <a:noFill/>
        </p:spPr>
        <p:txBody>
          <a:bodyPr wrap="square">
            <a:spAutoFit/>
          </a:bodyPr>
          <a:lstStyle/>
          <a:p>
            <a:r>
              <a:rPr lang="it-IT" dirty="0" err="1"/>
              <a:t>void</a:t>
            </a:r>
            <a:r>
              <a:rPr lang="it-IT" dirty="0"/>
              <a:t> loop() { </a:t>
            </a:r>
          </a:p>
          <a:p>
            <a:r>
              <a:rPr lang="it-IT" dirty="0"/>
              <a:t>     </a:t>
            </a:r>
            <a:r>
              <a:rPr lang="it-IT" dirty="0" err="1"/>
              <a:t>StatoPulsante</a:t>
            </a:r>
            <a:r>
              <a:rPr lang="it-IT" dirty="0"/>
              <a:t> = </a:t>
            </a:r>
            <a:r>
              <a:rPr lang="it-IT" dirty="0" err="1"/>
              <a:t>digitalRead</a:t>
            </a:r>
            <a:r>
              <a:rPr lang="it-IT" dirty="0"/>
              <a:t>(BUTTON); // legge il valore dell'input e lo conserva </a:t>
            </a:r>
          </a:p>
          <a:p>
            <a:r>
              <a:rPr lang="it-IT" dirty="0"/>
              <a:t>     </a:t>
            </a:r>
            <a:r>
              <a:rPr lang="it-IT" dirty="0" err="1"/>
              <a:t>if</a:t>
            </a:r>
            <a:r>
              <a:rPr lang="it-IT" dirty="0"/>
              <a:t> (</a:t>
            </a:r>
            <a:r>
              <a:rPr lang="it-IT" dirty="0" err="1"/>
              <a:t>StatoPulsante</a:t>
            </a:r>
            <a:r>
              <a:rPr lang="it-IT" dirty="0"/>
              <a:t> != </a:t>
            </a:r>
            <a:r>
              <a:rPr lang="it-IT" dirty="0" err="1"/>
              <a:t>StatoPulsantePrecedente</a:t>
            </a:r>
            <a:r>
              <a:rPr lang="it-IT" dirty="0"/>
              <a:t>) { // compara lo stato del pulsante attuale con il precedente </a:t>
            </a:r>
          </a:p>
          <a:p>
            <a:r>
              <a:rPr lang="it-IT" dirty="0"/>
              <a:t>        </a:t>
            </a:r>
            <a:r>
              <a:rPr lang="it-IT" dirty="0" err="1"/>
              <a:t>if</a:t>
            </a:r>
            <a:r>
              <a:rPr lang="it-IT" dirty="0"/>
              <a:t> (</a:t>
            </a:r>
            <a:r>
              <a:rPr lang="it-IT" dirty="0" err="1"/>
              <a:t>StatoPulsante</a:t>
            </a:r>
            <a:r>
              <a:rPr lang="it-IT" dirty="0"/>
              <a:t> == HIGH) { </a:t>
            </a:r>
          </a:p>
          <a:p>
            <a:r>
              <a:rPr lang="it-IT" dirty="0"/>
              <a:t>           // se lo stato è cambiato incrementa il contatore </a:t>
            </a:r>
          </a:p>
          <a:p>
            <a:r>
              <a:rPr lang="it-IT" dirty="0"/>
              <a:t>         // se lo stato corrente è alto, il pulsante è passato da off a on </a:t>
            </a:r>
          </a:p>
          <a:p>
            <a:r>
              <a:rPr lang="it-IT" dirty="0"/>
              <a:t>      </a:t>
            </a:r>
            <a:r>
              <a:rPr lang="it-IT" dirty="0" err="1"/>
              <a:t>ContatorePulsantePremuto</a:t>
            </a:r>
            <a:r>
              <a:rPr lang="it-IT" dirty="0"/>
              <a:t>++; </a:t>
            </a:r>
          </a:p>
          <a:p>
            <a:r>
              <a:rPr lang="it-IT" dirty="0"/>
              <a:t>      switch (</a:t>
            </a:r>
            <a:r>
              <a:rPr lang="it-IT" dirty="0" err="1"/>
              <a:t>ContatorePulsantePremuto</a:t>
            </a:r>
            <a:r>
              <a:rPr lang="it-IT" dirty="0"/>
              <a:t>) { </a:t>
            </a:r>
          </a:p>
          <a:p>
            <a:r>
              <a:rPr lang="it-IT" dirty="0"/>
              <a:t>      case 1: // controlla se il pulsante è stato premuto una volta </a:t>
            </a:r>
          </a:p>
          <a:p>
            <a:r>
              <a:rPr lang="it-IT" dirty="0"/>
              <a:t>           </a:t>
            </a:r>
            <a:r>
              <a:rPr lang="it-IT" dirty="0" err="1"/>
              <a:t>Serial.println</a:t>
            </a:r>
            <a:r>
              <a:rPr lang="it-IT" dirty="0"/>
              <a:t>("on"); // stampa sulla console "on" </a:t>
            </a:r>
          </a:p>
          <a:p>
            <a:r>
              <a:rPr lang="it-IT" dirty="0"/>
              <a:t>           </a:t>
            </a:r>
            <a:r>
              <a:rPr lang="it-IT" dirty="0" err="1"/>
              <a:t>Serial.print</a:t>
            </a:r>
            <a:r>
              <a:rPr lang="it-IT" dirty="0"/>
              <a:t>("numero di volte tasto premuto: "); // stampa sulla console "numero di volte tasto premuto:»</a:t>
            </a:r>
          </a:p>
          <a:p>
            <a:r>
              <a:rPr lang="it-IT" dirty="0"/>
              <a:t>           </a:t>
            </a:r>
            <a:r>
              <a:rPr lang="it-IT" dirty="0" err="1"/>
              <a:t>Serial.println</a:t>
            </a:r>
            <a:r>
              <a:rPr lang="it-IT" dirty="0"/>
              <a:t>(</a:t>
            </a:r>
            <a:r>
              <a:rPr lang="it-IT" dirty="0" err="1"/>
              <a:t>ContatorePulsantePremuto</a:t>
            </a:r>
            <a:r>
              <a:rPr lang="it-IT" dirty="0"/>
              <a:t>, DEC); // stampa il numero di volte che il pulsante è stato premuto</a:t>
            </a:r>
          </a:p>
          <a:p>
            <a:r>
              <a:rPr lang="it-IT" dirty="0"/>
              <a:t>           </a:t>
            </a:r>
            <a:r>
              <a:rPr lang="it-IT" dirty="0" err="1"/>
              <a:t>digitalWrite</a:t>
            </a:r>
            <a:r>
              <a:rPr lang="it-IT" dirty="0"/>
              <a:t>(LED1, HIGH); // accende il LED </a:t>
            </a:r>
          </a:p>
          <a:p>
            <a:r>
              <a:rPr lang="it-IT" dirty="0"/>
              <a:t>           </a:t>
            </a:r>
            <a:r>
              <a:rPr lang="it-IT" dirty="0" err="1"/>
              <a:t>Serial.println</a:t>
            </a:r>
            <a:r>
              <a:rPr lang="it-IT" dirty="0"/>
              <a:t>("off"); // stampa sulla console "off" </a:t>
            </a:r>
          </a:p>
          <a:p>
            <a:r>
              <a:rPr lang="it-IT" dirty="0"/>
              <a:t>           break; </a:t>
            </a:r>
          </a:p>
          <a:p>
            <a:r>
              <a:rPr lang="it-IT" dirty="0"/>
              <a:t>      case 2: // controlla se il pulsante è stato premuto due volte </a:t>
            </a:r>
          </a:p>
          <a:p>
            <a:r>
              <a:rPr lang="it-IT" dirty="0"/>
              <a:t>          </a:t>
            </a:r>
            <a:r>
              <a:rPr lang="it-IT" dirty="0" err="1"/>
              <a:t>Serial.println</a:t>
            </a:r>
            <a:r>
              <a:rPr lang="it-IT" dirty="0"/>
              <a:t>("on"); // stampa sulla console "on" </a:t>
            </a:r>
          </a:p>
          <a:p>
            <a:r>
              <a:rPr lang="it-IT" dirty="0"/>
              <a:t>          </a:t>
            </a:r>
            <a:r>
              <a:rPr lang="it-IT" dirty="0" err="1"/>
              <a:t>Serial.print</a:t>
            </a:r>
            <a:r>
              <a:rPr lang="it-IT" dirty="0"/>
              <a:t>("numero di volte tasto premuto: "); // stampa sulla console "numero di volte tasto premuto:»</a:t>
            </a:r>
          </a:p>
          <a:p>
            <a:r>
              <a:rPr lang="it-IT" dirty="0"/>
              <a:t>          </a:t>
            </a:r>
            <a:r>
              <a:rPr lang="it-IT" dirty="0" err="1"/>
              <a:t>Serial.println</a:t>
            </a:r>
            <a:r>
              <a:rPr lang="it-IT" dirty="0"/>
              <a:t>(</a:t>
            </a:r>
            <a:r>
              <a:rPr lang="it-IT" dirty="0" err="1"/>
              <a:t>ContatorePulsantePremuto</a:t>
            </a:r>
            <a:r>
              <a:rPr lang="it-IT" dirty="0"/>
              <a:t>, DEC); // stampa il numero di volte che il pulsante è stato premuto</a:t>
            </a:r>
          </a:p>
          <a:p>
            <a:r>
              <a:rPr lang="it-IT" dirty="0"/>
              <a:t>          </a:t>
            </a:r>
            <a:r>
              <a:rPr lang="it-IT" dirty="0" err="1"/>
              <a:t>digitalWrite</a:t>
            </a:r>
            <a:r>
              <a:rPr lang="it-IT" dirty="0"/>
              <a:t>(LED1, LOW); // accende il LED </a:t>
            </a:r>
          </a:p>
          <a:p>
            <a:r>
              <a:rPr lang="it-IT" dirty="0"/>
              <a:t>          </a:t>
            </a:r>
            <a:r>
              <a:rPr lang="it-IT" dirty="0" err="1"/>
              <a:t>digitalWrite</a:t>
            </a:r>
            <a:r>
              <a:rPr lang="it-IT" dirty="0"/>
              <a:t>(LED2, HIGH); // accende il LED </a:t>
            </a:r>
          </a:p>
          <a:p>
            <a:r>
              <a:rPr lang="it-IT" dirty="0"/>
              <a:t>          </a:t>
            </a:r>
            <a:r>
              <a:rPr lang="it-IT" dirty="0" err="1"/>
              <a:t>Serial.println</a:t>
            </a:r>
            <a:r>
              <a:rPr lang="it-IT" dirty="0"/>
              <a:t>("off"); // stampa sulla console "off" </a:t>
            </a:r>
          </a:p>
          <a:p>
            <a:r>
              <a:rPr lang="it-IT" dirty="0"/>
              <a:t>          break; </a:t>
            </a:r>
          </a:p>
        </p:txBody>
      </p:sp>
    </p:spTree>
    <p:extLst>
      <p:ext uri="{BB962C8B-B14F-4D97-AF65-F5344CB8AC3E}">
        <p14:creationId xmlns:p14="http://schemas.microsoft.com/office/powerpoint/2010/main" val="434194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02F95C3-B875-BFF6-C7BB-9C32241A6961}"/>
              </a:ext>
            </a:extLst>
          </p:cNvPr>
          <p:cNvSpPr txBox="1"/>
          <p:nvPr/>
        </p:nvSpPr>
        <p:spPr>
          <a:xfrm>
            <a:off x="355323" y="283557"/>
            <a:ext cx="11671025" cy="5355312"/>
          </a:xfrm>
          <a:prstGeom prst="rect">
            <a:avLst/>
          </a:prstGeom>
          <a:noFill/>
        </p:spPr>
        <p:txBody>
          <a:bodyPr wrap="square">
            <a:spAutoFit/>
          </a:bodyPr>
          <a:lstStyle/>
          <a:p>
            <a:r>
              <a:rPr lang="it-IT" dirty="0"/>
              <a:t>     case 3: // controlla se il pulsante è stato premuto tre volte  </a:t>
            </a:r>
          </a:p>
          <a:p>
            <a:r>
              <a:rPr lang="it-IT" dirty="0"/>
              <a:t>         </a:t>
            </a:r>
            <a:r>
              <a:rPr lang="it-IT" dirty="0" err="1"/>
              <a:t>Serial.println</a:t>
            </a:r>
            <a:r>
              <a:rPr lang="it-IT" dirty="0"/>
              <a:t>("on"); // stampa sulla console "on" </a:t>
            </a:r>
          </a:p>
          <a:p>
            <a:r>
              <a:rPr lang="it-IT" dirty="0"/>
              <a:t>         </a:t>
            </a:r>
            <a:r>
              <a:rPr lang="it-IT" dirty="0" err="1"/>
              <a:t>Serial.print</a:t>
            </a:r>
            <a:r>
              <a:rPr lang="it-IT" dirty="0"/>
              <a:t>("numero di volte tasto premuto: "); // stampa sulla console "numero di volte tasto premuto:»</a:t>
            </a:r>
          </a:p>
          <a:p>
            <a:r>
              <a:rPr lang="it-IT" dirty="0"/>
              <a:t>         </a:t>
            </a:r>
            <a:r>
              <a:rPr lang="it-IT" dirty="0" err="1"/>
              <a:t>Serial.println</a:t>
            </a:r>
            <a:r>
              <a:rPr lang="it-IT" dirty="0"/>
              <a:t>(</a:t>
            </a:r>
            <a:r>
              <a:rPr lang="it-IT" dirty="0" err="1"/>
              <a:t>ContatorePulsantePremuto</a:t>
            </a:r>
            <a:r>
              <a:rPr lang="it-IT" dirty="0"/>
              <a:t>, DEC); // stampa il numero di volte che il pulsante è stato premuto</a:t>
            </a:r>
          </a:p>
          <a:p>
            <a:r>
              <a:rPr lang="it-IT" dirty="0"/>
              <a:t>        </a:t>
            </a:r>
            <a:r>
              <a:rPr lang="it-IT" dirty="0" err="1"/>
              <a:t>digitalWrite</a:t>
            </a:r>
            <a:r>
              <a:rPr lang="it-IT" dirty="0"/>
              <a:t>(LED2, LOW); // accende il LED </a:t>
            </a:r>
          </a:p>
          <a:p>
            <a:r>
              <a:rPr lang="it-IT" dirty="0"/>
              <a:t>        </a:t>
            </a:r>
            <a:r>
              <a:rPr lang="it-IT" dirty="0" err="1"/>
              <a:t>digitalWrite</a:t>
            </a:r>
            <a:r>
              <a:rPr lang="it-IT" dirty="0"/>
              <a:t>(LED3, HIGH); // accende il LED </a:t>
            </a:r>
          </a:p>
          <a:p>
            <a:r>
              <a:rPr lang="it-IT" dirty="0"/>
              <a:t>        </a:t>
            </a:r>
            <a:r>
              <a:rPr lang="it-IT" dirty="0" err="1"/>
              <a:t>Serial.println</a:t>
            </a:r>
            <a:r>
              <a:rPr lang="it-IT" dirty="0"/>
              <a:t>("off"); // stampa sulla console "off" </a:t>
            </a:r>
          </a:p>
          <a:p>
            <a:r>
              <a:rPr lang="it-IT" dirty="0"/>
              <a:t>        break; </a:t>
            </a:r>
          </a:p>
          <a:p>
            <a:r>
              <a:rPr lang="it-IT" dirty="0"/>
              <a:t>    case 4: // controlla se il pulsante è stato premuto quattro volte </a:t>
            </a:r>
          </a:p>
          <a:p>
            <a:r>
              <a:rPr lang="it-IT" dirty="0"/>
              <a:t>        </a:t>
            </a:r>
            <a:r>
              <a:rPr lang="it-IT" dirty="0" err="1"/>
              <a:t>Serial.println</a:t>
            </a:r>
            <a:r>
              <a:rPr lang="it-IT" dirty="0"/>
              <a:t>("on"); // stampa sulla console "on" </a:t>
            </a:r>
          </a:p>
          <a:p>
            <a:r>
              <a:rPr lang="it-IT" dirty="0"/>
              <a:t>        </a:t>
            </a:r>
            <a:r>
              <a:rPr lang="it-IT" dirty="0" err="1"/>
              <a:t>Serial.print</a:t>
            </a:r>
            <a:r>
              <a:rPr lang="it-IT" dirty="0"/>
              <a:t>("numero di volte tasto premuto: "); // stampa sulla console "numero di volte tasto premuto:»</a:t>
            </a:r>
          </a:p>
          <a:p>
            <a:r>
              <a:rPr lang="it-IT" dirty="0"/>
              <a:t>        </a:t>
            </a:r>
            <a:r>
              <a:rPr lang="it-IT" dirty="0" err="1"/>
              <a:t>Serial.println</a:t>
            </a:r>
            <a:r>
              <a:rPr lang="it-IT" dirty="0"/>
              <a:t>(</a:t>
            </a:r>
            <a:r>
              <a:rPr lang="it-IT" dirty="0" err="1"/>
              <a:t>ContatorePulsantePremuto</a:t>
            </a:r>
            <a:r>
              <a:rPr lang="it-IT" dirty="0"/>
              <a:t>, DEC); // stampa il numero di volte che il pulsante è stato premuto</a:t>
            </a:r>
          </a:p>
          <a:p>
            <a:r>
              <a:rPr lang="it-IT" dirty="0"/>
              <a:t>        </a:t>
            </a:r>
            <a:r>
              <a:rPr lang="it-IT" dirty="0" err="1"/>
              <a:t>digitalWrite</a:t>
            </a:r>
            <a:r>
              <a:rPr lang="it-IT" dirty="0"/>
              <a:t>(LED3, LOW); // accende il LED </a:t>
            </a:r>
          </a:p>
          <a:p>
            <a:r>
              <a:rPr lang="it-IT" dirty="0"/>
              <a:t>        </a:t>
            </a:r>
            <a:r>
              <a:rPr lang="it-IT" dirty="0" err="1"/>
              <a:t>digitalWrite</a:t>
            </a:r>
            <a:r>
              <a:rPr lang="it-IT" dirty="0"/>
              <a:t>(LED4, HIGH); // accende il LED </a:t>
            </a:r>
          </a:p>
          <a:p>
            <a:r>
              <a:rPr lang="it-IT" dirty="0"/>
              <a:t>        </a:t>
            </a:r>
            <a:r>
              <a:rPr lang="it-IT" dirty="0" err="1"/>
              <a:t>Serial.println</a:t>
            </a:r>
            <a:r>
              <a:rPr lang="it-IT" dirty="0"/>
              <a:t>("off"); // stampa sulla console "off" </a:t>
            </a:r>
          </a:p>
          <a:p>
            <a:r>
              <a:rPr lang="it-IT" dirty="0"/>
              <a:t>        break; </a:t>
            </a:r>
          </a:p>
          <a:p>
            <a:r>
              <a:rPr lang="it-IT" dirty="0"/>
              <a:t>     } </a:t>
            </a:r>
          </a:p>
          <a:p>
            <a:r>
              <a:rPr lang="it-IT" dirty="0"/>
              <a:t>   } </a:t>
            </a:r>
          </a:p>
          <a:p>
            <a:r>
              <a:rPr lang="it-IT" dirty="0"/>
              <a:t>} </a:t>
            </a:r>
          </a:p>
        </p:txBody>
      </p:sp>
    </p:spTree>
    <p:extLst>
      <p:ext uri="{BB962C8B-B14F-4D97-AF65-F5344CB8AC3E}">
        <p14:creationId xmlns:p14="http://schemas.microsoft.com/office/powerpoint/2010/main" val="2150533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6E4903-FC9C-5A55-B67B-830C5D5ED3A9}"/>
              </a:ext>
            </a:extLst>
          </p:cNvPr>
          <p:cNvSpPr txBox="1"/>
          <p:nvPr/>
        </p:nvSpPr>
        <p:spPr>
          <a:xfrm>
            <a:off x="305628" y="241855"/>
            <a:ext cx="11886372" cy="6740307"/>
          </a:xfrm>
          <a:prstGeom prst="rect">
            <a:avLst/>
          </a:prstGeom>
          <a:noFill/>
        </p:spPr>
        <p:txBody>
          <a:bodyPr wrap="square">
            <a:spAutoFit/>
          </a:bodyPr>
          <a:lstStyle/>
          <a:p>
            <a:r>
              <a:rPr lang="it-IT" dirty="0"/>
              <a:t>  // salva lo stato corrente nella variabile che indica lo stato precedente per il loop successivo </a:t>
            </a:r>
          </a:p>
          <a:p>
            <a:r>
              <a:rPr lang="it-IT" dirty="0"/>
              <a:t>  </a:t>
            </a:r>
            <a:r>
              <a:rPr lang="it-IT" dirty="0" err="1"/>
              <a:t>StatoPulsantePrecedente</a:t>
            </a:r>
            <a:r>
              <a:rPr lang="it-IT" dirty="0"/>
              <a:t> = </a:t>
            </a:r>
            <a:r>
              <a:rPr lang="it-IT" dirty="0" err="1"/>
              <a:t>StatoPulsante</a:t>
            </a:r>
            <a:r>
              <a:rPr lang="it-IT" dirty="0"/>
              <a:t>; </a:t>
            </a:r>
          </a:p>
          <a:p>
            <a:r>
              <a:rPr lang="it-IT" dirty="0"/>
              <a:t>  // controlla se il pulsante è stato premuto quattro volte se vero indica che è finito il ciclo </a:t>
            </a:r>
          </a:p>
          <a:p>
            <a:r>
              <a:rPr lang="it-IT" dirty="0"/>
              <a:t>  // il led lampeggia 2 volte per 50 millisecondi </a:t>
            </a:r>
          </a:p>
          <a:p>
            <a:r>
              <a:rPr lang="it-IT" dirty="0"/>
              <a:t>  // vengono inizializzate nuovamente le variabili </a:t>
            </a:r>
          </a:p>
          <a:p>
            <a:r>
              <a:rPr lang="it-IT" dirty="0"/>
              <a:t>  // si riavvia il ciclo </a:t>
            </a:r>
          </a:p>
          <a:p>
            <a:endParaRPr lang="it-IT" dirty="0"/>
          </a:p>
          <a:p>
            <a:r>
              <a:rPr lang="it-IT" dirty="0"/>
              <a:t>  </a:t>
            </a:r>
            <a:r>
              <a:rPr lang="it-IT" dirty="0" err="1"/>
              <a:t>if</a:t>
            </a:r>
            <a:r>
              <a:rPr lang="it-IT" dirty="0"/>
              <a:t> (</a:t>
            </a:r>
            <a:r>
              <a:rPr lang="it-IT" dirty="0" err="1"/>
              <a:t>ContatorePulsantePremuto</a:t>
            </a:r>
            <a:r>
              <a:rPr lang="it-IT" dirty="0"/>
              <a:t> &gt; 4) { </a:t>
            </a:r>
          </a:p>
          <a:p>
            <a:r>
              <a:rPr lang="it-IT" dirty="0"/>
              <a:t>     </a:t>
            </a:r>
            <a:r>
              <a:rPr lang="it-IT" dirty="0" err="1"/>
              <a:t>Serial.println</a:t>
            </a:r>
            <a:r>
              <a:rPr lang="it-IT" dirty="0"/>
              <a:t>("fine ciclo"); </a:t>
            </a:r>
          </a:p>
          <a:p>
            <a:r>
              <a:rPr lang="it-IT" dirty="0"/>
              <a:t>     </a:t>
            </a:r>
            <a:r>
              <a:rPr lang="it-IT" dirty="0" err="1"/>
              <a:t>digitalWrite</a:t>
            </a:r>
            <a:r>
              <a:rPr lang="it-IT" dirty="0"/>
              <a:t>(LED4, LOW); // accende il LED </a:t>
            </a:r>
          </a:p>
          <a:p>
            <a:r>
              <a:rPr lang="it-IT" dirty="0"/>
              <a:t>     delay(50); </a:t>
            </a:r>
          </a:p>
          <a:p>
            <a:r>
              <a:rPr lang="it-IT" dirty="0"/>
              <a:t>     for (</a:t>
            </a:r>
            <a:r>
              <a:rPr lang="it-IT" dirty="0" err="1"/>
              <a:t>int</a:t>
            </a:r>
            <a:r>
              <a:rPr lang="it-IT" dirty="0"/>
              <a:t> x=0; x&lt;10; x++) { // lampeggia per 10 volte </a:t>
            </a:r>
          </a:p>
          <a:p>
            <a:r>
              <a:rPr lang="it-IT" dirty="0"/>
              <a:t>        </a:t>
            </a:r>
            <a:r>
              <a:rPr lang="it-IT" dirty="0" err="1"/>
              <a:t>digitalWrite</a:t>
            </a:r>
            <a:r>
              <a:rPr lang="it-IT" dirty="0"/>
              <a:t>(LED1, HIGH); // accende il LED </a:t>
            </a:r>
          </a:p>
          <a:p>
            <a:r>
              <a:rPr lang="it-IT" dirty="0"/>
              <a:t>        delay(50); // aspetta 50 millisecondi </a:t>
            </a:r>
          </a:p>
          <a:p>
            <a:r>
              <a:rPr lang="it-IT" dirty="0"/>
              <a:t>        </a:t>
            </a:r>
            <a:r>
              <a:rPr lang="it-IT" dirty="0" err="1"/>
              <a:t>digitalWrite</a:t>
            </a:r>
            <a:r>
              <a:rPr lang="it-IT" dirty="0"/>
              <a:t>(LED1, LOW); // spegne il LED </a:t>
            </a:r>
          </a:p>
          <a:p>
            <a:r>
              <a:rPr lang="it-IT" dirty="0"/>
              <a:t>        delay(50); // aspetta 50 millisecondi </a:t>
            </a:r>
          </a:p>
          <a:p>
            <a:r>
              <a:rPr lang="it-IT" dirty="0"/>
              <a:t>  } </a:t>
            </a:r>
          </a:p>
          <a:p>
            <a:r>
              <a:rPr lang="it-IT" dirty="0"/>
              <a:t>  // inizializzazione delle variabili </a:t>
            </a:r>
          </a:p>
          <a:p>
            <a:r>
              <a:rPr lang="it-IT" dirty="0"/>
              <a:t>  </a:t>
            </a:r>
            <a:r>
              <a:rPr lang="it-IT" dirty="0" err="1"/>
              <a:t>ContatorePulsantePremuto</a:t>
            </a:r>
            <a:r>
              <a:rPr lang="it-IT" dirty="0"/>
              <a:t> = 0; </a:t>
            </a:r>
          </a:p>
          <a:p>
            <a:r>
              <a:rPr lang="it-IT" dirty="0"/>
              <a:t>  </a:t>
            </a:r>
            <a:r>
              <a:rPr lang="it-IT" dirty="0" err="1"/>
              <a:t>StatoPulsante</a:t>
            </a:r>
            <a:r>
              <a:rPr lang="it-IT" dirty="0"/>
              <a:t> = 0; </a:t>
            </a:r>
          </a:p>
          <a:p>
            <a:r>
              <a:rPr lang="it-IT" dirty="0"/>
              <a:t>  </a:t>
            </a:r>
            <a:r>
              <a:rPr lang="it-IT" dirty="0" err="1"/>
              <a:t>StatoPulsantePrecedente</a:t>
            </a:r>
            <a:r>
              <a:rPr lang="it-IT" dirty="0"/>
              <a:t> = 0; </a:t>
            </a:r>
          </a:p>
          <a:p>
            <a:r>
              <a:rPr lang="it-IT" dirty="0"/>
              <a:t>  </a:t>
            </a:r>
            <a:r>
              <a:rPr lang="it-IT" dirty="0" err="1"/>
              <a:t>Serial.println</a:t>
            </a:r>
            <a:r>
              <a:rPr lang="it-IT" dirty="0"/>
              <a:t>("mi riavvio"); // stampa sulla console "mi riavvio" </a:t>
            </a:r>
          </a:p>
          <a:p>
            <a:r>
              <a:rPr lang="it-IT" dirty="0"/>
              <a:t>  } </a:t>
            </a:r>
          </a:p>
          <a:p>
            <a:r>
              <a:rPr lang="it-IT" dirty="0"/>
              <a:t>}</a:t>
            </a:r>
          </a:p>
        </p:txBody>
      </p:sp>
    </p:spTree>
    <p:extLst>
      <p:ext uri="{BB962C8B-B14F-4D97-AF65-F5344CB8AC3E}">
        <p14:creationId xmlns:p14="http://schemas.microsoft.com/office/powerpoint/2010/main" val="636417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F5127AC-E37D-0FAC-7CED-51433F96573B}"/>
              </a:ext>
            </a:extLst>
          </p:cNvPr>
          <p:cNvSpPr txBox="1"/>
          <p:nvPr/>
        </p:nvSpPr>
        <p:spPr>
          <a:xfrm>
            <a:off x="1192696" y="3105835"/>
            <a:ext cx="9342782" cy="369332"/>
          </a:xfrm>
          <a:prstGeom prst="rect">
            <a:avLst/>
          </a:prstGeom>
          <a:noFill/>
        </p:spPr>
        <p:txBody>
          <a:bodyPr wrap="square">
            <a:spAutoFit/>
          </a:bodyPr>
          <a:lstStyle/>
          <a:p>
            <a:r>
              <a:rPr lang="it-IT" b="0" i="0" dirty="0">
                <a:solidFill>
                  <a:srgbClr val="333333"/>
                </a:solidFill>
                <a:effectLst/>
                <a:latin typeface="Georgia" panose="02040502050405020303" pitchFamily="18" charset="0"/>
              </a:rPr>
              <a:t>Nuovo esercizio, ripetere l’esercizio precedente utilizzando un annidamento di “</a:t>
            </a:r>
            <a:r>
              <a:rPr lang="it-IT" b="1" i="0" dirty="0">
                <a:solidFill>
                  <a:srgbClr val="333333"/>
                </a:solidFill>
                <a:effectLst/>
                <a:latin typeface="Georgia" panose="02040502050405020303" pitchFamily="18" charset="0"/>
              </a:rPr>
              <a:t>for</a:t>
            </a:r>
            <a:r>
              <a:rPr lang="it-IT" b="0" i="0" dirty="0">
                <a:solidFill>
                  <a:srgbClr val="333333"/>
                </a:solidFill>
                <a:effectLst/>
                <a:latin typeface="Georgia" panose="02040502050405020303" pitchFamily="18" charset="0"/>
              </a:rPr>
              <a:t>“.</a:t>
            </a:r>
            <a:endParaRPr lang="it-IT" dirty="0"/>
          </a:p>
        </p:txBody>
      </p:sp>
    </p:spTree>
    <p:extLst>
      <p:ext uri="{BB962C8B-B14F-4D97-AF65-F5344CB8AC3E}">
        <p14:creationId xmlns:p14="http://schemas.microsoft.com/office/powerpoint/2010/main" val="744458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4607D84-8636-6C23-DF68-3C7FB1893EBF}"/>
              </a:ext>
            </a:extLst>
          </p:cNvPr>
          <p:cNvSpPr txBox="1"/>
          <p:nvPr/>
        </p:nvSpPr>
        <p:spPr>
          <a:xfrm>
            <a:off x="695739" y="117693"/>
            <a:ext cx="10376453" cy="6740307"/>
          </a:xfrm>
          <a:prstGeom prst="rect">
            <a:avLst/>
          </a:prstGeom>
          <a:noFill/>
        </p:spPr>
        <p:txBody>
          <a:bodyPr wrap="square">
            <a:spAutoFit/>
          </a:bodyPr>
          <a:lstStyle/>
          <a:p>
            <a:r>
              <a:rPr lang="it-IT" dirty="0"/>
              <a:t>// Esempio 10: conta quante volte il pulsante viene premuto, per un ciclo di 4 pressioni,</a:t>
            </a:r>
          </a:p>
          <a:p>
            <a:r>
              <a:rPr lang="it-IT" dirty="0"/>
              <a:t>// ad ogni pressione del pulsante si accende un led per volta </a:t>
            </a:r>
          </a:p>
          <a:p>
            <a:r>
              <a:rPr lang="it-IT" dirty="0"/>
              <a:t>// alla quinta pressione il primo led lampeggia per 10 volte. </a:t>
            </a:r>
          </a:p>
          <a:p>
            <a:r>
              <a:rPr lang="it-IT" dirty="0"/>
              <a:t>// Il controllo del numero di volte in cui il pulsante viene premuto viene fatto con l'istruzione "case" </a:t>
            </a:r>
          </a:p>
          <a:p>
            <a:r>
              <a:rPr lang="it-IT" dirty="0"/>
              <a:t>#</a:t>
            </a:r>
            <a:r>
              <a:rPr lang="it-IT" dirty="0" err="1"/>
              <a:t>define</a:t>
            </a:r>
            <a:r>
              <a:rPr lang="it-IT" dirty="0"/>
              <a:t> BUTTON 2 // pin di input a cui è collegato il pulsante </a:t>
            </a:r>
          </a:p>
          <a:p>
            <a:r>
              <a:rPr lang="it-IT" dirty="0"/>
              <a:t>#</a:t>
            </a:r>
            <a:r>
              <a:rPr lang="it-IT" dirty="0" err="1"/>
              <a:t>define</a:t>
            </a:r>
            <a:r>
              <a:rPr lang="it-IT" dirty="0"/>
              <a:t> LED1 13 // LED collegato al pin digitale 13 </a:t>
            </a:r>
          </a:p>
          <a:p>
            <a:r>
              <a:rPr lang="it-IT" dirty="0"/>
              <a:t>#</a:t>
            </a:r>
            <a:r>
              <a:rPr lang="it-IT" dirty="0" err="1"/>
              <a:t>define</a:t>
            </a:r>
            <a:r>
              <a:rPr lang="it-IT" dirty="0"/>
              <a:t> LED2 12 // LED collegato al pin digitale 12 </a:t>
            </a:r>
          </a:p>
          <a:p>
            <a:r>
              <a:rPr lang="it-IT" dirty="0"/>
              <a:t>#</a:t>
            </a:r>
            <a:r>
              <a:rPr lang="it-IT" dirty="0" err="1"/>
              <a:t>define</a:t>
            </a:r>
            <a:r>
              <a:rPr lang="it-IT" dirty="0"/>
              <a:t> LED3 11 // LED collegato al pin digitale 11 </a:t>
            </a:r>
          </a:p>
          <a:p>
            <a:r>
              <a:rPr lang="it-IT" dirty="0"/>
              <a:t>#</a:t>
            </a:r>
            <a:r>
              <a:rPr lang="it-IT" dirty="0" err="1"/>
              <a:t>define</a:t>
            </a:r>
            <a:r>
              <a:rPr lang="it-IT" dirty="0"/>
              <a:t> LED4 10 // LED collegato al pin digitale 10 </a:t>
            </a:r>
          </a:p>
          <a:p>
            <a:endParaRPr lang="it-IT" dirty="0"/>
          </a:p>
          <a:p>
            <a:r>
              <a:rPr lang="it-IT" dirty="0"/>
              <a:t>// Variabili </a:t>
            </a:r>
          </a:p>
          <a:p>
            <a:r>
              <a:rPr lang="it-IT" dirty="0" err="1"/>
              <a:t>int</a:t>
            </a:r>
            <a:r>
              <a:rPr lang="it-IT" dirty="0"/>
              <a:t> </a:t>
            </a:r>
            <a:r>
              <a:rPr lang="it-IT" dirty="0" err="1"/>
              <a:t>ContatorePulsantePremuto</a:t>
            </a:r>
            <a:r>
              <a:rPr lang="it-IT" dirty="0"/>
              <a:t> = 0; // conta il numero di volte che il pulsante è premuto </a:t>
            </a:r>
            <a:r>
              <a:rPr lang="it-IT" dirty="0" err="1"/>
              <a:t>buttonPushCounter</a:t>
            </a:r>
            <a:endParaRPr lang="it-IT" dirty="0"/>
          </a:p>
          <a:p>
            <a:r>
              <a:rPr lang="it-IT" dirty="0" err="1"/>
              <a:t>int</a:t>
            </a:r>
            <a:r>
              <a:rPr lang="it-IT" dirty="0"/>
              <a:t> </a:t>
            </a:r>
            <a:r>
              <a:rPr lang="it-IT" dirty="0" err="1"/>
              <a:t>StatoPulsante</a:t>
            </a:r>
            <a:r>
              <a:rPr lang="it-IT" dirty="0"/>
              <a:t> = 0; // stato corrente del pulsante </a:t>
            </a:r>
          </a:p>
          <a:p>
            <a:r>
              <a:rPr lang="it-IT" dirty="0" err="1"/>
              <a:t>int</a:t>
            </a:r>
            <a:r>
              <a:rPr lang="it-IT" dirty="0"/>
              <a:t> </a:t>
            </a:r>
            <a:r>
              <a:rPr lang="it-IT" dirty="0" err="1"/>
              <a:t>StatoPulsantePrecedente</a:t>
            </a:r>
            <a:r>
              <a:rPr lang="it-IT" dirty="0"/>
              <a:t> = 0; // stato precedente del pulsante </a:t>
            </a:r>
          </a:p>
          <a:p>
            <a:endParaRPr lang="it-IT" dirty="0"/>
          </a:p>
          <a:p>
            <a:r>
              <a:rPr lang="it-IT" dirty="0" err="1"/>
              <a:t>void</a:t>
            </a:r>
            <a:r>
              <a:rPr lang="it-IT" dirty="0"/>
              <a:t> setup() { </a:t>
            </a:r>
          </a:p>
          <a:p>
            <a:r>
              <a:rPr lang="it-IT" dirty="0" err="1"/>
              <a:t>pinMode</a:t>
            </a:r>
            <a:r>
              <a:rPr lang="it-IT" dirty="0"/>
              <a:t>(BUTTON, INPUT); // imposta il pin digitale come output </a:t>
            </a:r>
          </a:p>
          <a:p>
            <a:r>
              <a:rPr lang="it-IT" dirty="0" err="1"/>
              <a:t>pinMode</a:t>
            </a:r>
            <a:r>
              <a:rPr lang="it-IT" dirty="0"/>
              <a:t>(LED1, OUTPUT); // imposta il pin digitale come input </a:t>
            </a:r>
          </a:p>
          <a:p>
            <a:r>
              <a:rPr lang="it-IT" dirty="0" err="1"/>
              <a:t>pinMode</a:t>
            </a:r>
            <a:r>
              <a:rPr lang="it-IT" dirty="0"/>
              <a:t>(LED2, OUTPUT); // imposta il pin digitale come input </a:t>
            </a:r>
          </a:p>
          <a:p>
            <a:r>
              <a:rPr lang="it-IT" dirty="0" err="1"/>
              <a:t>pinMode</a:t>
            </a:r>
            <a:r>
              <a:rPr lang="it-IT" dirty="0"/>
              <a:t>(LED3, OUTPUT); // imposta il pin digitale come input </a:t>
            </a:r>
          </a:p>
          <a:p>
            <a:r>
              <a:rPr lang="it-IT" dirty="0" err="1"/>
              <a:t>pinMode</a:t>
            </a:r>
            <a:r>
              <a:rPr lang="it-IT" dirty="0"/>
              <a:t>(LED4, OUTPUT); // imposta il pin digitale come input </a:t>
            </a:r>
          </a:p>
          <a:p>
            <a:r>
              <a:rPr lang="it-IT" dirty="0" err="1"/>
              <a:t>Serial.begin</a:t>
            </a:r>
            <a:r>
              <a:rPr lang="it-IT" dirty="0"/>
              <a:t>(9600); // apre la porta seriale e la </a:t>
            </a:r>
            <a:r>
              <a:rPr lang="it-IT" dirty="0" err="1"/>
              <a:t>inizzializza</a:t>
            </a:r>
            <a:r>
              <a:rPr lang="it-IT" dirty="0"/>
              <a:t> a 9600 bps </a:t>
            </a:r>
          </a:p>
          <a:p>
            <a:r>
              <a:rPr lang="it-IT" dirty="0"/>
              <a:t>} </a:t>
            </a:r>
            <a:br>
              <a:rPr lang="it-IT" dirty="0"/>
            </a:br>
            <a:endParaRPr lang="it-IT" dirty="0"/>
          </a:p>
        </p:txBody>
      </p:sp>
    </p:spTree>
    <p:extLst>
      <p:ext uri="{BB962C8B-B14F-4D97-AF65-F5344CB8AC3E}">
        <p14:creationId xmlns:p14="http://schemas.microsoft.com/office/powerpoint/2010/main" val="1490023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55ED1D0-6ADF-2AB7-600B-17B0BF1A3F75}"/>
              </a:ext>
            </a:extLst>
          </p:cNvPr>
          <p:cNvSpPr txBox="1"/>
          <p:nvPr/>
        </p:nvSpPr>
        <p:spPr>
          <a:xfrm>
            <a:off x="0" y="79161"/>
            <a:ext cx="10793896" cy="6463308"/>
          </a:xfrm>
          <a:prstGeom prst="rect">
            <a:avLst/>
          </a:prstGeom>
          <a:noFill/>
        </p:spPr>
        <p:txBody>
          <a:bodyPr wrap="square">
            <a:spAutoFit/>
          </a:bodyPr>
          <a:lstStyle/>
          <a:p>
            <a:r>
              <a:rPr lang="it-IT" dirty="0" err="1"/>
              <a:t>void</a:t>
            </a:r>
            <a:r>
              <a:rPr lang="it-IT" dirty="0"/>
              <a:t> loop() { </a:t>
            </a:r>
          </a:p>
          <a:p>
            <a:r>
              <a:rPr lang="it-IT" dirty="0"/>
              <a:t>     </a:t>
            </a:r>
            <a:r>
              <a:rPr lang="it-IT" dirty="0" err="1"/>
              <a:t>StatoPulsante</a:t>
            </a:r>
            <a:r>
              <a:rPr lang="it-IT" dirty="0"/>
              <a:t> = </a:t>
            </a:r>
            <a:r>
              <a:rPr lang="it-IT" dirty="0" err="1"/>
              <a:t>digitalRead</a:t>
            </a:r>
            <a:r>
              <a:rPr lang="it-IT" dirty="0"/>
              <a:t>(BUTTON); // legge il valore dell'input e lo conserva </a:t>
            </a:r>
          </a:p>
          <a:p>
            <a:r>
              <a:rPr lang="it-IT" dirty="0"/>
              <a:t>     </a:t>
            </a:r>
            <a:r>
              <a:rPr lang="it-IT" dirty="0" err="1"/>
              <a:t>if</a:t>
            </a:r>
            <a:r>
              <a:rPr lang="it-IT" dirty="0"/>
              <a:t> (</a:t>
            </a:r>
            <a:r>
              <a:rPr lang="it-IT" dirty="0" err="1"/>
              <a:t>StatoPulsante</a:t>
            </a:r>
            <a:r>
              <a:rPr lang="it-IT" dirty="0"/>
              <a:t> != </a:t>
            </a:r>
            <a:r>
              <a:rPr lang="it-IT" dirty="0" err="1"/>
              <a:t>StatoPulsantePrecedente</a:t>
            </a:r>
            <a:r>
              <a:rPr lang="it-IT" dirty="0"/>
              <a:t>) { // compara lo stato del pulsante attuale con il precedente </a:t>
            </a:r>
          </a:p>
          <a:p>
            <a:r>
              <a:rPr lang="it-IT" dirty="0"/>
              <a:t>        </a:t>
            </a:r>
            <a:r>
              <a:rPr lang="it-IT" dirty="0" err="1"/>
              <a:t>if</a:t>
            </a:r>
            <a:r>
              <a:rPr lang="it-IT" dirty="0"/>
              <a:t> (</a:t>
            </a:r>
            <a:r>
              <a:rPr lang="it-IT" dirty="0" err="1"/>
              <a:t>StatoPulsante</a:t>
            </a:r>
            <a:r>
              <a:rPr lang="it-IT" dirty="0"/>
              <a:t> == HIGH) { </a:t>
            </a:r>
          </a:p>
          <a:p>
            <a:r>
              <a:rPr lang="it-IT" dirty="0"/>
              <a:t>           // se lo stato è cambiato incrementa il contatore </a:t>
            </a:r>
          </a:p>
          <a:p>
            <a:r>
              <a:rPr lang="it-IT" dirty="0"/>
              <a:t>         // se lo stato corrente è alto, il pulsante è passato da off a on </a:t>
            </a:r>
          </a:p>
          <a:p>
            <a:r>
              <a:rPr lang="it-IT" dirty="0"/>
              <a:t>      </a:t>
            </a:r>
            <a:r>
              <a:rPr lang="it-IT" dirty="0" err="1"/>
              <a:t>ContatorePulsantePremuto</a:t>
            </a:r>
            <a:r>
              <a:rPr lang="it-IT" dirty="0"/>
              <a:t>++; </a:t>
            </a:r>
          </a:p>
          <a:p>
            <a:r>
              <a:rPr lang="it-IT" dirty="0"/>
              <a:t>      switch (</a:t>
            </a:r>
            <a:r>
              <a:rPr lang="it-IT" dirty="0" err="1"/>
              <a:t>ContatorePulsantePremuto</a:t>
            </a:r>
            <a:r>
              <a:rPr lang="it-IT" dirty="0"/>
              <a:t>) { </a:t>
            </a:r>
          </a:p>
          <a:p>
            <a:r>
              <a:rPr lang="it-IT" dirty="0"/>
              <a:t>      case 1: // controlla se il pulsante è stato premuto una volta </a:t>
            </a:r>
          </a:p>
          <a:p>
            <a:r>
              <a:rPr lang="it-IT" dirty="0"/>
              <a:t>           </a:t>
            </a:r>
            <a:r>
              <a:rPr lang="it-IT" dirty="0" err="1"/>
              <a:t>Serial.println</a:t>
            </a:r>
            <a:r>
              <a:rPr lang="it-IT" dirty="0"/>
              <a:t>("on"); // stampa sulla console "on" </a:t>
            </a:r>
          </a:p>
          <a:p>
            <a:r>
              <a:rPr lang="it-IT" dirty="0"/>
              <a:t>           </a:t>
            </a:r>
            <a:r>
              <a:rPr lang="it-IT" dirty="0" err="1"/>
              <a:t>Serial.print</a:t>
            </a:r>
            <a:r>
              <a:rPr lang="it-IT" dirty="0"/>
              <a:t>("numero di volte tasto premuto: "); // stampa sulla console "numero di volte tasto premuto:»</a:t>
            </a:r>
          </a:p>
          <a:p>
            <a:r>
              <a:rPr lang="it-IT" dirty="0"/>
              <a:t>           </a:t>
            </a:r>
            <a:r>
              <a:rPr lang="it-IT" dirty="0" err="1"/>
              <a:t>Serial.println</a:t>
            </a:r>
            <a:r>
              <a:rPr lang="it-IT" dirty="0"/>
              <a:t>(</a:t>
            </a:r>
            <a:r>
              <a:rPr lang="it-IT" dirty="0" err="1"/>
              <a:t>ContatorePulsantePremuto</a:t>
            </a:r>
            <a:r>
              <a:rPr lang="it-IT" dirty="0"/>
              <a:t>, DEC); // stampa il numero di volte che il pulsante è stato premuto</a:t>
            </a:r>
          </a:p>
          <a:p>
            <a:r>
              <a:rPr lang="it-IT" dirty="0"/>
              <a:t>           </a:t>
            </a:r>
            <a:r>
              <a:rPr lang="it-IT" dirty="0" err="1"/>
              <a:t>digitalWrite</a:t>
            </a:r>
            <a:r>
              <a:rPr lang="it-IT" dirty="0"/>
              <a:t>(LED1, HIGH); // accende il LED </a:t>
            </a:r>
          </a:p>
          <a:p>
            <a:r>
              <a:rPr lang="it-IT" dirty="0"/>
              <a:t>           </a:t>
            </a:r>
            <a:r>
              <a:rPr lang="it-IT" dirty="0" err="1"/>
              <a:t>Serial.println</a:t>
            </a:r>
            <a:r>
              <a:rPr lang="it-IT" dirty="0"/>
              <a:t>("off"); // stampa sulla console "off" </a:t>
            </a:r>
          </a:p>
          <a:p>
            <a:r>
              <a:rPr lang="it-IT" dirty="0"/>
              <a:t>           break; </a:t>
            </a:r>
          </a:p>
          <a:p>
            <a:r>
              <a:rPr lang="it-IT" dirty="0"/>
              <a:t>      case 2: // controlla se il pulsante è stato premuto due volte </a:t>
            </a:r>
          </a:p>
          <a:p>
            <a:r>
              <a:rPr lang="it-IT" dirty="0"/>
              <a:t>          </a:t>
            </a:r>
            <a:r>
              <a:rPr lang="it-IT" dirty="0" err="1"/>
              <a:t>Serial.println</a:t>
            </a:r>
            <a:r>
              <a:rPr lang="it-IT" dirty="0"/>
              <a:t>("on"); // stampa sulla console "on" </a:t>
            </a:r>
          </a:p>
          <a:p>
            <a:r>
              <a:rPr lang="it-IT" dirty="0"/>
              <a:t>          </a:t>
            </a:r>
            <a:r>
              <a:rPr lang="it-IT" dirty="0" err="1"/>
              <a:t>Serial.print</a:t>
            </a:r>
            <a:r>
              <a:rPr lang="it-IT" dirty="0"/>
              <a:t>("numero di volte tasto premuto: "); // stampa sulla console "numero di volte tasto premuto:»</a:t>
            </a:r>
          </a:p>
          <a:p>
            <a:r>
              <a:rPr lang="it-IT" dirty="0"/>
              <a:t>          </a:t>
            </a:r>
            <a:r>
              <a:rPr lang="it-IT" dirty="0" err="1"/>
              <a:t>Serial.println</a:t>
            </a:r>
            <a:r>
              <a:rPr lang="it-IT" dirty="0"/>
              <a:t>(</a:t>
            </a:r>
            <a:r>
              <a:rPr lang="it-IT" dirty="0" err="1"/>
              <a:t>ContatorePulsantePremuto</a:t>
            </a:r>
            <a:r>
              <a:rPr lang="it-IT" dirty="0"/>
              <a:t>, DEC); // stampa il numero di volte che il pulsante è stato premuto</a:t>
            </a:r>
          </a:p>
          <a:p>
            <a:r>
              <a:rPr lang="it-IT" dirty="0"/>
              <a:t>          </a:t>
            </a:r>
            <a:r>
              <a:rPr lang="it-IT" dirty="0" err="1"/>
              <a:t>digitalWrite</a:t>
            </a:r>
            <a:r>
              <a:rPr lang="it-IT" dirty="0"/>
              <a:t>(LED1, LOW); // accende il LED </a:t>
            </a:r>
          </a:p>
          <a:p>
            <a:r>
              <a:rPr lang="it-IT" dirty="0"/>
              <a:t>          </a:t>
            </a:r>
            <a:r>
              <a:rPr lang="it-IT" dirty="0" err="1"/>
              <a:t>digitalWrite</a:t>
            </a:r>
            <a:r>
              <a:rPr lang="it-IT" dirty="0"/>
              <a:t>(LED2, HIGH); // accende il LED </a:t>
            </a:r>
          </a:p>
          <a:p>
            <a:r>
              <a:rPr lang="it-IT" dirty="0"/>
              <a:t>          </a:t>
            </a:r>
            <a:r>
              <a:rPr lang="it-IT" dirty="0" err="1"/>
              <a:t>Serial.println</a:t>
            </a:r>
            <a:r>
              <a:rPr lang="it-IT" dirty="0"/>
              <a:t>("off"); // stampa sulla console "off" </a:t>
            </a:r>
          </a:p>
          <a:p>
            <a:r>
              <a:rPr lang="it-IT" dirty="0"/>
              <a:t>          break; </a:t>
            </a:r>
          </a:p>
        </p:txBody>
      </p:sp>
    </p:spTree>
    <p:extLst>
      <p:ext uri="{BB962C8B-B14F-4D97-AF65-F5344CB8AC3E}">
        <p14:creationId xmlns:p14="http://schemas.microsoft.com/office/powerpoint/2010/main" val="379426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D6E4903-FC9C-5A55-B67B-830C5D5ED3A9}"/>
              </a:ext>
            </a:extLst>
          </p:cNvPr>
          <p:cNvSpPr txBox="1"/>
          <p:nvPr/>
        </p:nvSpPr>
        <p:spPr>
          <a:xfrm>
            <a:off x="305628" y="92768"/>
            <a:ext cx="11886372" cy="6740307"/>
          </a:xfrm>
          <a:prstGeom prst="rect">
            <a:avLst/>
          </a:prstGeom>
          <a:noFill/>
        </p:spPr>
        <p:txBody>
          <a:bodyPr wrap="square">
            <a:spAutoFit/>
          </a:bodyPr>
          <a:lstStyle/>
          <a:p>
            <a:r>
              <a:rPr lang="it-IT" dirty="0"/>
              <a:t>  // salva lo stato corrente nella variabile che indica lo stato precedente per il loop successivo </a:t>
            </a:r>
          </a:p>
          <a:p>
            <a:r>
              <a:rPr lang="it-IT" dirty="0"/>
              <a:t>  </a:t>
            </a:r>
            <a:r>
              <a:rPr lang="it-IT" dirty="0" err="1"/>
              <a:t>StatoPulsantePrecedente</a:t>
            </a:r>
            <a:r>
              <a:rPr lang="it-IT" dirty="0"/>
              <a:t> = </a:t>
            </a:r>
            <a:r>
              <a:rPr lang="it-IT" dirty="0" err="1"/>
              <a:t>StatoPulsante</a:t>
            </a:r>
            <a:r>
              <a:rPr lang="it-IT" dirty="0"/>
              <a:t>; </a:t>
            </a:r>
          </a:p>
          <a:p>
            <a:r>
              <a:rPr lang="it-IT" dirty="0"/>
              <a:t>  // controlla se il pulsante è stato premuto quattro volte se vero indica che è finito il ciclo </a:t>
            </a:r>
          </a:p>
          <a:p>
            <a:r>
              <a:rPr lang="it-IT" dirty="0"/>
              <a:t>  // il led lampeggia 2 volte per 50 millisecondi </a:t>
            </a:r>
          </a:p>
          <a:p>
            <a:r>
              <a:rPr lang="it-IT" dirty="0"/>
              <a:t>  // vengono inizializzate nuovamente le variabili </a:t>
            </a:r>
          </a:p>
          <a:p>
            <a:r>
              <a:rPr lang="it-IT" dirty="0"/>
              <a:t>  // si riavvia il ciclo </a:t>
            </a:r>
          </a:p>
          <a:p>
            <a:r>
              <a:rPr lang="it-IT" dirty="0"/>
              <a:t>  </a:t>
            </a:r>
            <a:r>
              <a:rPr lang="it-IT" dirty="0" err="1"/>
              <a:t>if</a:t>
            </a:r>
            <a:r>
              <a:rPr lang="it-IT" dirty="0"/>
              <a:t> (</a:t>
            </a:r>
            <a:r>
              <a:rPr lang="it-IT" dirty="0" err="1"/>
              <a:t>ContatorePulsantePremuto</a:t>
            </a:r>
            <a:r>
              <a:rPr lang="it-IT" dirty="0"/>
              <a:t> &gt; 4) { </a:t>
            </a:r>
          </a:p>
          <a:p>
            <a:r>
              <a:rPr lang="it-IT" dirty="0"/>
              <a:t>     </a:t>
            </a:r>
            <a:r>
              <a:rPr lang="it-IT" dirty="0" err="1"/>
              <a:t>Serial.println</a:t>
            </a:r>
            <a:r>
              <a:rPr lang="it-IT" dirty="0"/>
              <a:t>("fine ciclo"); </a:t>
            </a:r>
          </a:p>
          <a:p>
            <a:r>
              <a:rPr lang="it-IT" dirty="0"/>
              <a:t>     </a:t>
            </a:r>
            <a:r>
              <a:rPr lang="it-IT" dirty="0" err="1"/>
              <a:t>digitalWrite</a:t>
            </a:r>
            <a:r>
              <a:rPr lang="it-IT" dirty="0"/>
              <a:t>(LED4, LOW); // accende il LED </a:t>
            </a:r>
          </a:p>
          <a:p>
            <a:r>
              <a:rPr lang="it-IT" dirty="0"/>
              <a:t>     delay(50); </a:t>
            </a:r>
          </a:p>
          <a:p>
            <a:r>
              <a:rPr lang="it-IT" dirty="0"/>
              <a:t>     for (</a:t>
            </a:r>
            <a:r>
              <a:rPr lang="it-IT" dirty="0" err="1"/>
              <a:t>int</a:t>
            </a:r>
            <a:r>
              <a:rPr lang="it-IT" dirty="0"/>
              <a:t> x=0; x&lt;10; x++) { // lampeggia per 10 volte </a:t>
            </a:r>
          </a:p>
          <a:p>
            <a:r>
              <a:rPr lang="it-IT" dirty="0"/>
              <a:t>        for (</a:t>
            </a:r>
            <a:r>
              <a:rPr lang="it-IT" dirty="0" err="1"/>
              <a:t>int</a:t>
            </a:r>
            <a:r>
              <a:rPr lang="it-IT" dirty="0"/>
              <a:t> </a:t>
            </a:r>
            <a:r>
              <a:rPr lang="it-IT" dirty="0" err="1"/>
              <a:t>n</a:t>
            </a:r>
            <a:r>
              <a:rPr lang="it-IT" dirty="0"/>
              <a:t>=10; </a:t>
            </a:r>
            <a:r>
              <a:rPr lang="it-IT" dirty="0" err="1"/>
              <a:t>n</a:t>
            </a:r>
            <a:r>
              <a:rPr lang="it-IT" dirty="0"/>
              <a:t>&lt;14; </a:t>
            </a:r>
            <a:r>
              <a:rPr lang="it-IT" dirty="0" err="1"/>
              <a:t>n</a:t>
            </a:r>
            <a:r>
              <a:rPr lang="it-IT" dirty="0"/>
              <a:t>++) { // ciclo sui diodi da accendere e spegnere </a:t>
            </a:r>
          </a:p>
          <a:p>
            <a:r>
              <a:rPr lang="it-IT" dirty="0"/>
              <a:t>             </a:t>
            </a:r>
            <a:r>
              <a:rPr lang="it-IT" dirty="0" err="1"/>
              <a:t>digitalWrite</a:t>
            </a:r>
            <a:r>
              <a:rPr lang="it-IT" dirty="0"/>
              <a:t>(</a:t>
            </a:r>
            <a:r>
              <a:rPr lang="it-IT" dirty="0" err="1"/>
              <a:t>n</a:t>
            </a:r>
            <a:r>
              <a:rPr lang="it-IT" dirty="0"/>
              <a:t>, HIGH); // accende il LED </a:t>
            </a:r>
          </a:p>
          <a:p>
            <a:r>
              <a:rPr lang="it-IT" dirty="0"/>
              <a:t>             delay(50); // aspetta 50 millisecondi </a:t>
            </a:r>
          </a:p>
          <a:p>
            <a:r>
              <a:rPr lang="it-IT" dirty="0"/>
              <a:t>             </a:t>
            </a:r>
            <a:r>
              <a:rPr lang="it-IT" dirty="0" err="1"/>
              <a:t>digitalWrite</a:t>
            </a:r>
            <a:r>
              <a:rPr lang="it-IT" dirty="0"/>
              <a:t>(</a:t>
            </a:r>
            <a:r>
              <a:rPr lang="it-IT" dirty="0" err="1"/>
              <a:t>n</a:t>
            </a:r>
            <a:r>
              <a:rPr lang="it-IT" dirty="0"/>
              <a:t>, LOW); // spegne il LED </a:t>
            </a:r>
          </a:p>
          <a:p>
            <a:r>
              <a:rPr lang="it-IT" dirty="0"/>
              <a:t>        delay(50); // aspetta 50 millisecondi </a:t>
            </a:r>
          </a:p>
          <a:p>
            <a:r>
              <a:rPr lang="it-IT" dirty="0"/>
              <a:t>  } </a:t>
            </a:r>
          </a:p>
          <a:p>
            <a:r>
              <a:rPr lang="it-IT" dirty="0"/>
              <a:t>  // inizializzazione delle variabili </a:t>
            </a:r>
          </a:p>
          <a:p>
            <a:r>
              <a:rPr lang="it-IT" dirty="0"/>
              <a:t>  </a:t>
            </a:r>
            <a:r>
              <a:rPr lang="it-IT" dirty="0" err="1"/>
              <a:t>ContatorePulsantePremuto</a:t>
            </a:r>
            <a:r>
              <a:rPr lang="it-IT" dirty="0"/>
              <a:t> = 0; </a:t>
            </a:r>
          </a:p>
          <a:p>
            <a:r>
              <a:rPr lang="it-IT" dirty="0"/>
              <a:t>  </a:t>
            </a:r>
            <a:r>
              <a:rPr lang="it-IT" dirty="0" err="1"/>
              <a:t>StatoPulsante</a:t>
            </a:r>
            <a:r>
              <a:rPr lang="it-IT" dirty="0"/>
              <a:t> = 0; </a:t>
            </a:r>
          </a:p>
          <a:p>
            <a:r>
              <a:rPr lang="it-IT" dirty="0"/>
              <a:t>  </a:t>
            </a:r>
            <a:r>
              <a:rPr lang="it-IT" dirty="0" err="1"/>
              <a:t>StatoPulsantePrecedente</a:t>
            </a:r>
            <a:r>
              <a:rPr lang="it-IT" dirty="0"/>
              <a:t> = 0; </a:t>
            </a:r>
          </a:p>
          <a:p>
            <a:r>
              <a:rPr lang="it-IT" dirty="0"/>
              <a:t>  </a:t>
            </a:r>
            <a:r>
              <a:rPr lang="it-IT" dirty="0" err="1"/>
              <a:t>Serial.println</a:t>
            </a:r>
            <a:r>
              <a:rPr lang="it-IT" dirty="0"/>
              <a:t>("mi riavvio"); // stampa sulla console "mi riavvio" </a:t>
            </a:r>
          </a:p>
          <a:p>
            <a:r>
              <a:rPr lang="it-IT" dirty="0"/>
              <a:t>  } </a:t>
            </a:r>
          </a:p>
          <a:p>
            <a:r>
              <a:rPr lang="it-IT" dirty="0"/>
              <a:t>}</a:t>
            </a:r>
          </a:p>
        </p:txBody>
      </p:sp>
    </p:spTree>
    <p:extLst>
      <p:ext uri="{BB962C8B-B14F-4D97-AF65-F5344CB8AC3E}">
        <p14:creationId xmlns:p14="http://schemas.microsoft.com/office/powerpoint/2010/main" val="33180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3765FAD-A7B0-638A-16F1-167589EDBAFC}"/>
              </a:ext>
            </a:extLst>
          </p:cNvPr>
          <p:cNvSpPr txBox="1"/>
          <p:nvPr/>
        </p:nvSpPr>
        <p:spPr>
          <a:xfrm>
            <a:off x="3048000" y="299641"/>
            <a:ext cx="7213600" cy="5909310"/>
          </a:xfrm>
          <a:prstGeom prst="rect">
            <a:avLst/>
          </a:prstGeom>
          <a:noFill/>
        </p:spPr>
        <p:txBody>
          <a:bodyPr wrap="square">
            <a:spAutoFit/>
          </a:bodyPr>
          <a:lstStyle/>
          <a:p>
            <a:r>
              <a:rPr lang="it-IT" dirty="0"/>
              <a:t>// Esempio 05:</a:t>
            </a:r>
          </a:p>
          <a:p>
            <a:r>
              <a:rPr lang="it-IT" dirty="0"/>
              <a:t> // Primo tocco: led lampeggia ogni mezzo secondo </a:t>
            </a:r>
          </a:p>
          <a:p>
            <a:r>
              <a:rPr lang="it-IT" dirty="0"/>
              <a:t>// Secondo tocco: led lampeggia ogni secondo </a:t>
            </a:r>
          </a:p>
          <a:p>
            <a:r>
              <a:rPr lang="it-IT" dirty="0"/>
              <a:t>// Terzo tocco: led lampeggia ogni secondo e mezzo </a:t>
            </a:r>
          </a:p>
          <a:p>
            <a:r>
              <a:rPr lang="it-IT" dirty="0"/>
              <a:t>// Quarto tocco: led si spegne </a:t>
            </a:r>
          </a:p>
          <a:p>
            <a:endParaRPr lang="it-IT" dirty="0"/>
          </a:p>
          <a:p>
            <a:r>
              <a:rPr lang="it-IT" dirty="0"/>
              <a:t>#</a:t>
            </a:r>
            <a:r>
              <a:rPr lang="it-IT" dirty="0" err="1"/>
              <a:t>Define</a:t>
            </a:r>
            <a:r>
              <a:rPr lang="it-IT" dirty="0"/>
              <a:t> BUTTON = 2; // pin di input a cui è collegato il pulsante </a:t>
            </a:r>
          </a:p>
          <a:p>
            <a:r>
              <a:rPr lang="it-IT" dirty="0"/>
              <a:t>#</a:t>
            </a:r>
            <a:r>
              <a:rPr lang="it-IT" dirty="0" err="1"/>
              <a:t>Define</a:t>
            </a:r>
            <a:r>
              <a:rPr lang="it-IT" dirty="0"/>
              <a:t> LED = 13; // LED collegato al pin digitale 13 </a:t>
            </a:r>
          </a:p>
          <a:p>
            <a:endParaRPr lang="it-IT" dirty="0"/>
          </a:p>
          <a:p>
            <a:r>
              <a:rPr lang="it-IT" dirty="0"/>
              <a:t>// Variabili globali (tutti interi) </a:t>
            </a:r>
          </a:p>
          <a:p>
            <a:r>
              <a:rPr lang="it-IT" dirty="0" err="1"/>
              <a:t>int</a:t>
            </a:r>
            <a:r>
              <a:rPr lang="it-IT" dirty="0"/>
              <a:t> </a:t>
            </a:r>
            <a:r>
              <a:rPr lang="it-IT" dirty="0" err="1"/>
              <a:t>statoButton</a:t>
            </a:r>
            <a:r>
              <a:rPr lang="it-IT" dirty="0"/>
              <a:t> = 0; // stato del pulsante (inizialmente non premuto) </a:t>
            </a:r>
          </a:p>
          <a:p>
            <a:r>
              <a:rPr lang="it-IT" dirty="0" err="1"/>
              <a:t>int</a:t>
            </a:r>
            <a:r>
              <a:rPr lang="it-IT" dirty="0"/>
              <a:t> </a:t>
            </a:r>
            <a:r>
              <a:rPr lang="it-IT" dirty="0" err="1"/>
              <a:t>lastStatoButton</a:t>
            </a:r>
            <a:r>
              <a:rPr lang="it-IT" dirty="0"/>
              <a:t> = 0; // ultimo stato del pulsante (per ora non premuto) </a:t>
            </a:r>
          </a:p>
          <a:p>
            <a:r>
              <a:rPr lang="it-IT" dirty="0" err="1"/>
              <a:t>int</a:t>
            </a:r>
            <a:r>
              <a:rPr lang="it-IT" dirty="0"/>
              <a:t> </a:t>
            </a:r>
            <a:r>
              <a:rPr lang="it-IT" dirty="0" err="1"/>
              <a:t>countButton</a:t>
            </a:r>
            <a:r>
              <a:rPr lang="it-IT" dirty="0"/>
              <a:t> = 0; // Conteggio del bottone </a:t>
            </a:r>
          </a:p>
          <a:p>
            <a:endParaRPr lang="it-IT" dirty="0"/>
          </a:p>
          <a:p>
            <a:r>
              <a:rPr lang="it-IT" dirty="0"/>
              <a:t>// Avvio dell'applicazione</a:t>
            </a:r>
          </a:p>
          <a:p>
            <a:r>
              <a:rPr lang="it-IT" dirty="0" err="1"/>
              <a:t>void</a:t>
            </a:r>
            <a:r>
              <a:rPr lang="it-IT" dirty="0"/>
              <a:t> setup() </a:t>
            </a:r>
          </a:p>
          <a:p>
            <a:r>
              <a:rPr lang="it-IT" dirty="0"/>
              <a:t>{ </a:t>
            </a:r>
          </a:p>
          <a:p>
            <a:r>
              <a:rPr lang="it-IT" dirty="0"/>
              <a:t>      </a:t>
            </a:r>
            <a:r>
              <a:rPr lang="it-IT" dirty="0" err="1"/>
              <a:t>pinMode</a:t>
            </a:r>
            <a:r>
              <a:rPr lang="it-IT" dirty="0"/>
              <a:t>(LED, OUTPUT); // imposta il pin digitale come output </a:t>
            </a:r>
          </a:p>
          <a:p>
            <a:r>
              <a:rPr lang="it-IT" dirty="0"/>
              <a:t>      </a:t>
            </a:r>
            <a:r>
              <a:rPr lang="it-IT" dirty="0" err="1"/>
              <a:t>pinMode</a:t>
            </a:r>
            <a:r>
              <a:rPr lang="it-IT" dirty="0"/>
              <a:t>(BUTTON, INPUT); // imposta il pin digitale come input </a:t>
            </a:r>
          </a:p>
          <a:p>
            <a:r>
              <a:rPr lang="it-IT" dirty="0"/>
              <a:t>} </a:t>
            </a:r>
            <a:br>
              <a:rPr lang="it-IT" dirty="0"/>
            </a:br>
            <a:endParaRPr lang="it-IT" dirty="0"/>
          </a:p>
        </p:txBody>
      </p:sp>
    </p:spTree>
    <p:extLst>
      <p:ext uri="{BB962C8B-B14F-4D97-AF65-F5344CB8AC3E}">
        <p14:creationId xmlns:p14="http://schemas.microsoft.com/office/powerpoint/2010/main" val="86367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7696D3C-75F5-57C0-A9A0-3E343C3A8558}"/>
              </a:ext>
            </a:extLst>
          </p:cNvPr>
          <p:cNvSpPr txBox="1"/>
          <p:nvPr/>
        </p:nvSpPr>
        <p:spPr>
          <a:xfrm>
            <a:off x="3048000" y="890538"/>
            <a:ext cx="6096000" cy="4524315"/>
          </a:xfrm>
          <a:prstGeom prst="rect">
            <a:avLst/>
          </a:prstGeom>
          <a:noFill/>
        </p:spPr>
        <p:txBody>
          <a:bodyPr wrap="square">
            <a:spAutoFit/>
          </a:bodyPr>
          <a:lstStyle/>
          <a:p>
            <a:r>
              <a:rPr lang="it-IT" dirty="0"/>
              <a:t>// Avvio del loop </a:t>
            </a:r>
          </a:p>
          <a:p>
            <a:r>
              <a:rPr lang="it-IT" dirty="0" err="1"/>
              <a:t>void</a:t>
            </a:r>
            <a:r>
              <a:rPr lang="it-IT" dirty="0"/>
              <a:t> loop()</a:t>
            </a:r>
          </a:p>
          <a:p>
            <a:r>
              <a:rPr lang="it-IT" dirty="0"/>
              <a:t> { </a:t>
            </a:r>
          </a:p>
          <a:p>
            <a:r>
              <a:rPr lang="it-IT" dirty="0"/>
              <a:t>     // Verifico se l'utente ha premuto il bottone  </a:t>
            </a:r>
          </a:p>
          <a:p>
            <a:r>
              <a:rPr lang="it-IT" dirty="0"/>
              <a:t>     </a:t>
            </a:r>
            <a:r>
              <a:rPr lang="it-IT" dirty="0" err="1"/>
              <a:t>if</a:t>
            </a:r>
            <a:r>
              <a:rPr lang="it-IT" dirty="0"/>
              <a:t>(</a:t>
            </a:r>
            <a:r>
              <a:rPr lang="it-IT" dirty="0" err="1"/>
              <a:t>digitalRead</a:t>
            </a:r>
            <a:r>
              <a:rPr lang="it-IT" dirty="0"/>
              <a:t>(BUTTON)) </a:t>
            </a:r>
          </a:p>
          <a:p>
            <a:r>
              <a:rPr lang="it-IT" dirty="0"/>
              <a:t>      { </a:t>
            </a:r>
          </a:p>
          <a:p>
            <a:r>
              <a:rPr lang="it-IT" dirty="0"/>
              <a:t>          // Aspetto 15ms per far alzare il dito all'utente </a:t>
            </a:r>
          </a:p>
          <a:p>
            <a:r>
              <a:rPr lang="it-IT" dirty="0"/>
              <a:t>          delay(15); </a:t>
            </a:r>
          </a:p>
          <a:p>
            <a:r>
              <a:rPr lang="it-IT" dirty="0"/>
              <a:t>         // Cambio l'ultimo stato del bottone </a:t>
            </a:r>
          </a:p>
          <a:p>
            <a:r>
              <a:rPr lang="it-IT" dirty="0"/>
              <a:t>         </a:t>
            </a:r>
            <a:r>
              <a:rPr lang="it-IT" dirty="0" err="1"/>
              <a:t>if</a:t>
            </a:r>
            <a:r>
              <a:rPr lang="it-IT" dirty="0"/>
              <a:t>(</a:t>
            </a:r>
            <a:r>
              <a:rPr lang="it-IT" dirty="0" err="1"/>
              <a:t>lastStatoButton</a:t>
            </a:r>
            <a:r>
              <a:rPr lang="it-IT" dirty="0"/>
              <a:t>==0) </a:t>
            </a:r>
            <a:r>
              <a:rPr lang="it-IT" dirty="0" err="1"/>
              <a:t>lastStatoButton</a:t>
            </a:r>
            <a:r>
              <a:rPr lang="it-IT" dirty="0"/>
              <a:t>=1; </a:t>
            </a:r>
          </a:p>
          <a:p>
            <a:r>
              <a:rPr lang="it-IT" dirty="0"/>
              <a:t>          else </a:t>
            </a:r>
            <a:r>
              <a:rPr lang="it-IT" dirty="0" err="1"/>
              <a:t>lastStatoButton</a:t>
            </a:r>
            <a:r>
              <a:rPr lang="it-IT" dirty="0"/>
              <a:t>=0; </a:t>
            </a:r>
          </a:p>
          <a:p>
            <a:r>
              <a:rPr lang="it-IT" dirty="0"/>
              <a:t>         // Aumento il </a:t>
            </a:r>
            <a:r>
              <a:rPr lang="it-IT" dirty="0" err="1"/>
              <a:t>count</a:t>
            </a:r>
            <a:r>
              <a:rPr lang="it-IT" dirty="0"/>
              <a:t> del bottone </a:t>
            </a:r>
          </a:p>
          <a:p>
            <a:r>
              <a:rPr lang="it-IT" dirty="0"/>
              <a:t>         </a:t>
            </a:r>
            <a:r>
              <a:rPr lang="it-IT" dirty="0" err="1"/>
              <a:t>if</a:t>
            </a:r>
            <a:r>
              <a:rPr lang="it-IT" dirty="0"/>
              <a:t>(</a:t>
            </a:r>
            <a:r>
              <a:rPr lang="it-IT" dirty="0" err="1"/>
              <a:t>countButton</a:t>
            </a:r>
            <a:r>
              <a:rPr lang="it-IT" dirty="0"/>
              <a:t>&lt;=3) </a:t>
            </a:r>
            <a:r>
              <a:rPr lang="it-IT" dirty="0" err="1"/>
              <a:t>countButton</a:t>
            </a:r>
            <a:r>
              <a:rPr lang="it-IT" dirty="0"/>
              <a:t>=countButton+1; </a:t>
            </a:r>
          </a:p>
          <a:p>
            <a:r>
              <a:rPr lang="it-IT" dirty="0"/>
              <a:t>         else </a:t>
            </a:r>
            <a:r>
              <a:rPr lang="it-IT" dirty="0" err="1"/>
              <a:t>countButton</a:t>
            </a:r>
            <a:r>
              <a:rPr lang="it-IT" dirty="0"/>
              <a:t>=0; </a:t>
            </a:r>
          </a:p>
          <a:p>
            <a:r>
              <a:rPr lang="it-IT" dirty="0"/>
              <a:t>        } </a:t>
            </a:r>
            <a:br>
              <a:rPr lang="it-IT" dirty="0"/>
            </a:br>
            <a:endParaRPr lang="it-IT" dirty="0"/>
          </a:p>
        </p:txBody>
      </p:sp>
    </p:spTree>
    <p:extLst>
      <p:ext uri="{BB962C8B-B14F-4D97-AF65-F5344CB8AC3E}">
        <p14:creationId xmlns:p14="http://schemas.microsoft.com/office/powerpoint/2010/main" val="174877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F464FC5-AB5D-000B-F622-8E9151240BFF}"/>
              </a:ext>
            </a:extLst>
          </p:cNvPr>
          <p:cNvSpPr txBox="1"/>
          <p:nvPr/>
        </p:nvSpPr>
        <p:spPr>
          <a:xfrm>
            <a:off x="2857500" y="0"/>
            <a:ext cx="6489700" cy="6786473"/>
          </a:xfrm>
          <a:prstGeom prst="rect">
            <a:avLst/>
          </a:prstGeom>
          <a:noFill/>
        </p:spPr>
        <p:txBody>
          <a:bodyPr wrap="square">
            <a:spAutoFit/>
          </a:bodyPr>
          <a:lstStyle/>
          <a:p>
            <a:r>
              <a:rPr lang="it-IT" sz="1500" dirty="0"/>
              <a:t>   // In base allo stato del bottone scelgo l'azione del led </a:t>
            </a:r>
          </a:p>
          <a:p>
            <a:r>
              <a:rPr lang="it-IT" sz="1500" dirty="0"/>
              <a:t>   switch (</a:t>
            </a:r>
            <a:r>
              <a:rPr lang="it-IT" sz="1500" dirty="0" err="1"/>
              <a:t>countButton</a:t>
            </a:r>
            <a:r>
              <a:rPr lang="it-IT" sz="1500" dirty="0"/>
              <a:t>) </a:t>
            </a:r>
          </a:p>
          <a:p>
            <a:r>
              <a:rPr lang="it-IT" sz="1500" dirty="0"/>
              <a:t>   { </a:t>
            </a:r>
          </a:p>
          <a:p>
            <a:r>
              <a:rPr lang="it-IT" sz="1500" dirty="0"/>
              <a:t>       // Led lampeggia ogni mezzo secondo </a:t>
            </a:r>
          </a:p>
          <a:p>
            <a:r>
              <a:rPr lang="it-IT" sz="1500" dirty="0"/>
              <a:t>   case 1: </a:t>
            </a:r>
          </a:p>
          <a:p>
            <a:r>
              <a:rPr lang="it-IT" sz="1500" dirty="0"/>
              <a:t>      </a:t>
            </a:r>
            <a:r>
              <a:rPr lang="it-IT" sz="1500" dirty="0" err="1"/>
              <a:t>digitalWrite</a:t>
            </a:r>
            <a:r>
              <a:rPr lang="it-IT" sz="1500" dirty="0"/>
              <a:t>(LED, HIGH); // accende il LED </a:t>
            </a:r>
          </a:p>
          <a:p>
            <a:r>
              <a:rPr lang="it-IT" sz="1500" dirty="0"/>
              <a:t>       delay(500); // aspetta un secondo </a:t>
            </a:r>
          </a:p>
          <a:p>
            <a:r>
              <a:rPr lang="it-IT" sz="1500" dirty="0"/>
              <a:t>       </a:t>
            </a:r>
            <a:r>
              <a:rPr lang="it-IT" sz="1500" dirty="0" err="1"/>
              <a:t>digitalWrite</a:t>
            </a:r>
            <a:r>
              <a:rPr lang="it-IT" sz="1500" dirty="0"/>
              <a:t>(LED, LOW); // spegne il LED </a:t>
            </a:r>
          </a:p>
          <a:p>
            <a:r>
              <a:rPr lang="it-IT" sz="1500" dirty="0"/>
              <a:t>       delay(500); // aspetta un secondo </a:t>
            </a:r>
          </a:p>
          <a:p>
            <a:r>
              <a:rPr lang="it-IT" sz="1500" dirty="0"/>
              <a:t>        break; </a:t>
            </a:r>
          </a:p>
          <a:p>
            <a:r>
              <a:rPr lang="it-IT" sz="1500" dirty="0"/>
              <a:t>       // Led lampeggia ogni secondo </a:t>
            </a:r>
          </a:p>
          <a:p>
            <a:r>
              <a:rPr lang="it-IT" sz="1500" dirty="0"/>
              <a:t>   case 2: </a:t>
            </a:r>
          </a:p>
          <a:p>
            <a:r>
              <a:rPr lang="it-IT" sz="1500" dirty="0"/>
              <a:t>       </a:t>
            </a:r>
            <a:r>
              <a:rPr lang="it-IT" sz="1500" dirty="0" err="1"/>
              <a:t>digitalWrite</a:t>
            </a:r>
            <a:r>
              <a:rPr lang="it-IT" sz="1500" dirty="0"/>
              <a:t>(LED, HIGH); // accende il LED </a:t>
            </a:r>
          </a:p>
          <a:p>
            <a:r>
              <a:rPr lang="it-IT" sz="1500" dirty="0"/>
              <a:t>       delay(1000); // aspetta un secondo </a:t>
            </a:r>
          </a:p>
          <a:p>
            <a:r>
              <a:rPr lang="it-IT" sz="1500" dirty="0"/>
              <a:t>       </a:t>
            </a:r>
            <a:r>
              <a:rPr lang="it-IT" sz="1500" dirty="0" err="1"/>
              <a:t>digitalWrite</a:t>
            </a:r>
            <a:r>
              <a:rPr lang="it-IT" sz="1500" dirty="0"/>
              <a:t>(LED, LOW); // spegne il LED </a:t>
            </a:r>
          </a:p>
          <a:p>
            <a:r>
              <a:rPr lang="it-IT" sz="1500" dirty="0"/>
              <a:t>       delay(1000); // </a:t>
            </a:r>
            <a:r>
              <a:rPr lang="it-IT" sz="1500" dirty="0" err="1"/>
              <a:t>aspettaun</a:t>
            </a:r>
            <a:r>
              <a:rPr lang="it-IT" sz="1500" dirty="0"/>
              <a:t> secondo </a:t>
            </a:r>
          </a:p>
          <a:p>
            <a:r>
              <a:rPr lang="it-IT" sz="1500" dirty="0"/>
              <a:t>       break; // led lampeggia ogni secondo e mezzo </a:t>
            </a:r>
          </a:p>
          <a:p>
            <a:r>
              <a:rPr lang="it-IT" sz="1500" dirty="0"/>
              <a:t>   case 3: </a:t>
            </a:r>
          </a:p>
          <a:p>
            <a:r>
              <a:rPr lang="it-IT" sz="1500" dirty="0"/>
              <a:t>       </a:t>
            </a:r>
            <a:r>
              <a:rPr lang="it-IT" sz="1500" dirty="0" err="1"/>
              <a:t>digitalWrite</a:t>
            </a:r>
            <a:r>
              <a:rPr lang="it-IT" sz="1500" dirty="0"/>
              <a:t>(LED, HIGH); // accende il LED </a:t>
            </a:r>
          </a:p>
          <a:p>
            <a:r>
              <a:rPr lang="it-IT" sz="1500" dirty="0"/>
              <a:t>       delay(1500); // aspetta un secondo </a:t>
            </a:r>
          </a:p>
          <a:p>
            <a:r>
              <a:rPr lang="it-IT" sz="1500" dirty="0"/>
              <a:t>       </a:t>
            </a:r>
            <a:r>
              <a:rPr lang="it-IT" sz="1500" dirty="0" err="1"/>
              <a:t>digitalWrite</a:t>
            </a:r>
            <a:r>
              <a:rPr lang="it-IT" sz="1500" dirty="0"/>
              <a:t>(LED, LOW); // spegne il LED </a:t>
            </a:r>
          </a:p>
          <a:p>
            <a:r>
              <a:rPr lang="it-IT" sz="1500" dirty="0"/>
              <a:t>       delay(1500); // aspetta un secondo break; </a:t>
            </a:r>
          </a:p>
          <a:p>
            <a:r>
              <a:rPr lang="it-IT" sz="1500" dirty="0"/>
              <a:t>       // Led si spegne </a:t>
            </a:r>
          </a:p>
          <a:p>
            <a:r>
              <a:rPr lang="it-IT" sz="1500" dirty="0"/>
              <a:t>   case 0: </a:t>
            </a:r>
          </a:p>
          <a:p>
            <a:r>
              <a:rPr lang="it-IT" sz="1500" dirty="0"/>
              <a:t>       delay(15); </a:t>
            </a:r>
          </a:p>
          <a:p>
            <a:r>
              <a:rPr lang="it-IT" sz="1500" dirty="0"/>
              <a:t>       </a:t>
            </a:r>
            <a:r>
              <a:rPr lang="it-IT" sz="1500" dirty="0" err="1"/>
              <a:t>digitalWrite</a:t>
            </a:r>
            <a:r>
              <a:rPr lang="it-IT" sz="1500" dirty="0"/>
              <a:t>(LED, LOW); delay(5000); // aspetta un   secondo. </a:t>
            </a:r>
          </a:p>
          <a:p>
            <a:r>
              <a:rPr lang="it-IT" sz="1500" dirty="0"/>
              <a:t>   break; </a:t>
            </a:r>
          </a:p>
          <a:p>
            <a:r>
              <a:rPr lang="it-IT" sz="1500" dirty="0"/>
              <a:t>   } </a:t>
            </a:r>
          </a:p>
          <a:p>
            <a:r>
              <a:rPr lang="it-IT" sz="1500" dirty="0"/>
              <a:t>}</a:t>
            </a:r>
          </a:p>
        </p:txBody>
      </p:sp>
    </p:spTree>
    <p:extLst>
      <p:ext uri="{BB962C8B-B14F-4D97-AF65-F5344CB8AC3E}">
        <p14:creationId xmlns:p14="http://schemas.microsoft.com/office/powerpoint/2010/main" val="129949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1A63A37-3E2C-9C54-BB3B-99FB8E37F419}"/>
              </a:ext>
            </a:extLst>
          </p:cNvPr>
          <p:cNvSpPr txBox="1"/>
          <p:nvPr/>
        </p:nvSpPr>
        <p:spPr>
          <a:xfrm>
            <a:off x="2959100" y="758041"/>
            <a:ext cx="6096000" cy="5355312"/>
          </a:xfrm>
          <a:prstGeom prst="rect">
            <a:avLst/>
          </a:prstGeom>
          <a:noFill/>
        </p:spPr>
        <p:txBody>
          <a:bodyPr wrap="square">
            <a:spAutoFit/>
          </a:bodyPr>
          <a:lstStyle/>
          <a:p>
            <a:pPr algn="l" fontAlgn="base"/>
            <a:r>
              <a:rPr lang="it-IT" b="0" i="0" dirty="0">
                <a:solidFill>
                  <a:srgbClr val="333333"/>
                </a:solidFill>
                <a:effectLst/>
                <a:latin typeface="Georgia" panose="02040502050405020303" pitchFamily="18" charset="0"/>
              </a:rPr>
              <a:t>Il programma precedente, presenta alcuni problemi.</a:t>
            </a:r>
          </a:p>
          <a:p>
            <a:pPr algn="l" fontAlgn="base"/>
            <a:endParaRPr lang="it-IT" b="0" i="0" dirty="0">
              <a:solidFill>
                <a:srgbClr val="333333"/>
              </a:solidFill>
              <a:effectLst/>
              <a:latin typeface="Georgia" panose="02040502050405020303" pitchFamily="18" charset="0"/>
            </a:endParaRPr>
          </a:p>
          <a:p>
            <a:pPr algn="l" fontAlgn="base"/>
            <a:r>
              <a:rPr lang="it-IT" b="1" i="0" dirty="0">
                <a:solidFill>
                  <a:srgbClr val="333333"/>
                </a:solidFill>
                <a:effectLst/>
                <a:latin typeface="Georgia" panose="02040502050405020303" pitchFamily="18" charset="0"/>
              </a:rPr>
              <a:t>Rimbalzo</a:t>
            </a:r>
            <a:br>
              <a:rPr lang="it-IT" b="0" i="0" dirty="0">
                <a:solidFill>
                  <a:srgbClr val="333333"/>
                </a:solidFill>
                <a:effectLst/>
                <a:latin typeface="Georgia" panose="02040502050405020303" pitchFamily="18" charset="0"/>
              </a:rPr>
            </a:br>
            <a:r>
              <a:rPr lang="it-IT" b="0" i="0" dirty="0">
                <a:solidFill>
                  <a:srgbClr val="333333"/>
                </a:solidFill>
                <a:effectLst/>
                <a:latin typeface="Georgia" panose="02040502050405020303" pitchFamily="18" charset="0"/>
              </a:rPr>
              <a:t>Il problema dei segnali spuri dovuti al rimbalzo del pulsante non consente di controllare esattamente la selezione.</a:t>
            </a:r>
          </a:p>
          <a:p>
            <a:pPr algn="l" fontAlgn="base"/>
            <a:endParaRPr lang="it-IT" b="0" i="0" dirty="0">
              <a:solidFill>
                <a:srgbClr val="333333"/>
              </a:solidFill>
              <a:effectLst/>
              <a:latin typeface="Georgia" panose="02040502050405020303" pitchFamily="18" charset="0"/>
            </a:endParaRPr>
          </a:p>
          <a:p>
            <a:pPr algn="l" fontAlgn="base"/>
            <a:r>
              <a:rPr lang="it-IT" b="1" i="0" dirty="0">
                <a:solidFill>
                  <a:srgbClr val="333333"/>
                </a:solidFill>
                <a:effectLst/>
                <a:latin typeface="Georgia" panose="02040502050405020303" pitchFamily="18" charset="0"/>
              </a:rPr>
              <a:t>Attesa</a:t>
            </a:r>
            <a:br>
              <a:rPr lang="it-IT" b="0" i="0" dirty="0">
                <a:solidFill>
                  <a:srgbClr val="333333"/>
                </a:solidFill>
                <a:effectLst/>
                <a:latin typeface="Georgia" panose="02040502050405020303" pitchFamily="18" charset="0"/>
              </a:rPr>
            </a:br>
            <a:r>
              <a:rPr lang="it-IT" b="0" i="0" dirty="0">
                <a:solidFill>
                  <a:srgbClr val="333333"/>
                </a:solidFill>
                <a:effectLst/>
                <a:latin typeface="Georgia" panose="02040502050405020303" pitchFamily="18" charset="0"/>
              </a:rPr>
              <a:t>Durante l’attesa, mentre si vede lampeggiare il led, premendo il pulsante non si ha cambiamento di stato fino a quando non termina il tempo in cui lampeggia il led.</a:t>
            </a:r>
          </a:p>
          <a:p>
            <a:pPr algn="l" fontAlgn="base"/>
            <a:endParaRPr lang="it-IT" b="0" i="0" dirty="0">
              <a:solidFill>
                <a:srgbClr val="333333"/>
              </a:solidFill>
              <a:effectLst/>
              <a:latin typeface="Georgia" panose="02040502050405020303" pitchFamily="18" charset="0"/>
            </a:endParaRPr>
          </a:p>
          <a:p>
            <a:pPr algn="l" fontAlgn="base"/>
            <a:r>
              <a:rPr lang="it-IT" b="1" i="0" dirty="0">
                <a:solidFill>
                  <a:srgbClr val="333333"/>
                </a:solidFill>
                <a:effectLst/>
                <a:latin typeface="Georgia" panose="02040502050405020303" pitchFamily="18" charset="0"/>
              </a:rPr>
              <a:t>Discriminare</a:t>
            </a:r>
            <a:br>
              <a:rPr lang="it-IT" b="0" i="0" dirty="0">
                <a:solidFill>
                  <a:srgbClr val="333333"/>
                </a:solidFill>
                <a:effectLst/>
                <a:latin typeface="Georgia" panose="02040502050405020303" pitchFamily="18" charset="0"/>
              </a:rPr>
            </a:br>
            <a:r>
              <a:rPr lang="it-IT" b="0" i="0" dirty="0">
                <a:solidFill>
                  <a:srgbClr val="333333"/>
                </a:solidFill>
                <a:effectLst/>
                <a:latin typeface="Georgia" panose="02040502050405020303" pitchFamily="18" charset="0"/>
              </a:rPr>
              <a:t>Difficoltà di discriminare in quale situazione ci si trova, tempi troppo brevi per percepire la differenza delle 4 condizioni.</a:t>
            </a:r>
          </a:p>
          <a:p>
            <a:pPr algn="l" fontAlgn="base"/>
            <a:endParaRPr lang="it-IT" dirty="0">
              <a:solidFill>
                <a:srgbClr val="333333"/>
              </a:solidFill>
              <a:latin typeface="Georgia" panose="02040502050405020303" pitchFamily="18" charset="0"/>
            </a:endParaRPr>
          </a:p>
          <a:p>
            <a:pPr algn="l" fontAlgn="base"/>
            <a:r>
              <a:rPr lang="it-IT" b="1" dirty="0">
                <a:solidFill>
                  <a:srgbClr val="333333"/>
                </a:solidFill>
                <a:latin typeface="Georgia" panose="02040502050405020303" pitchFamily="18" charset="0"/>
              </a:rPr>
              <a:t>Una s</a:t>
            </a:r>
            <a:r>
              <a:rPr lang="it-IT" b="1" i="0" dirty="0">
                <a:solidFill>
                  <a:srgbClr val="333333"/>
                </a:solidFill>
                <a:effectLst/>
                <a:latin typeface="Georgia" panose="02040502050405020303" pitchFamily="18" charset="0"/>
              </a:rPr>
              <a:t>oluzioni può essere l’uso dell’istruzioni </a:t>
            </a:r>
            <a:r>
              <a:rPr lang="it-IT" b="1" i="0" dirty="0">
                <a:solidFill>
                  <a:srgbClr val="FF0000"/>
                </a:solidFill>
                <a:effectLst/>
                <a:latin typeface="Georgia" panose="02040502050405020303" pitchFamily="18" charset="0"/>
              </a:rPr>
              <a:t>Serial</a:t>
            </a:r>
          </a:p>
        </p:txBody>
      </p:sp>
    </p:spTree>
    <p:extLst>
      <p:ext uri="{BB962C8B-B14F-4D97-AF65-F5344CB8AC3E}">
        <p14:creationId xmlns:p14="http://schemas.microsoft.com/office/powerpoint/2010/main" val="564378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5694C29-6D69-481E-3BBC-3062BD3A4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285750"/>
            <a:ext cx="8128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62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10;&#10;Descrizione generata automaticamente">
            <a:extLst>
              <a:ext uri="{FF2B5EF4-FFF2-40B4-BE49-F238E27FC236}">
                <a16:creationId xmlns:a16="http://schemas.microsoft.com/office/drawing/2014/main" id="{2DC85374-F79F-5ABE-0038-396947548CDB}"/>
              </a:ext>
            </a:extLst>
          </p:cNvPr>
          <p:cNvPicPr>
            <a:picLocks noChangeAspect="1"/>
          </p:cNvPicPr>
          <p:nvPr/>
        </p:nvPicPr>
        <p:blipFill>
          <a:blip r:embed="rId2"/>
          <a:stretch>
            <a:fillRect/>
          </a:stretch>
        </p:blipFill>
        <p:spPr>
          <a:xfrm>
            <a:off x="2160645" y="0"/>
            <a:ext cx="7772400" cy="6772339"/>
          </a:xfrm>
          <a:prstGeom prst="rect">
            <a:avLst/>
          </a:prstGeom>
        </p:spPr>
      </p:pic>
      <p:sp>
        <p:nvSpPr>
          <p:cNvPr id="8" name="Freccia destra 7">
            <a:extLst>
              <a:ext uri="{FF2B5EF4-FFF2-40B4-BE49-F238E27FC236}">
                <a16:creationId xmlns:a16="http://schemas.microsoft.com/office/drawing/2014/main" id="{C304391C-1723-18D5-3CBF-D91AF04C76BB}"/>
              </a:ext>
            </a:extLst>
          </p:cNvPr>
          <p:cNvSpPr/>
          <p:nvPr/>
        </p:nvSpPr>
        <p:spPr>
          <a:xfrm>
            <a:off x="1370935" y="6124856"/>
            <a:ext cx="789710" cy="360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928668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3397</TotalTime>
  <Words>4589</Words>
  <Application>Microsoft Macintosh PowerPoint</Application>
  <PresentationFormat>Widescreen</PresentationFormat>
  <Paragraphs>414</Paragraphs>
  <Slides>36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36</vt:i4>
      </vt:variant>
    </vt:vector>
  </HeadingPairs>
  <TitlesOfParts>
    <vt:vector size="41" baseType="lpstr">
      <vt:lpstr>Arial</vt:lpstr>
      <vt:lpstr>Calibri</vt:lpstr>
      <vt:lpstr>Calibri Light</vt:lpstr>
      <vt:lpstr>Georgia</vt:lpstr>
      <vt:lpstr>Tema di Office</vt:lpstr>
      <vt:lpstr>Introduzione all’uso di Arduino: III Lezione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all’uso di Arduino: III Lezione</dc:title>
  <dc:creator>Giuseppe Tagliente</dc:creator>
  <cp:lastModifiedBy>Giuseppe Tagliente</cp:lastModifiedBy>
  <cp:revision>9</cp:revision>
  <dcterms:created xsi:type="dcterms:W3CDTF">2023-02-22T07:29:27Z</dcterms:created>
  <dcterms:modified xsi:type="dcterms:W3CDTF">2023-11-10T20:15:06Z</dcterms:modified>
</cp:coreProperties>
</file>