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145706911" r:id="rId2"/>
    <p:sldId id="256" r:id="rId3"/>
    <p:sldId id="2145706912" r:id="rId4"/>
    <p:sldId id="2145706913" r:id="rId5"/>
    <p:sldId id="2145706914" r:id="rId6"/>
    <p:sldId id="2145706915" r:id="rId7"/>
    <p:sldId id="2145706916" r:id="rId8"/>
    <p:sldId id="2145706917" r:id="rId9"/>
    <p:sldId id="2145706918" r:id="rId10"/>
    <p:sldId id="2145706919" r:id="rId11"/>
    <p:sldId id="2145706920" r:id="rId12"/>
    <p:sldId id="2145706921" r:id="rId13"/>
    <p:sldId id="2145706922" r:id="rId14"/>
    <p:sldId id="2145706923" r:id="rId15"/>
    <p:sldId id="2145706924" r:id="rId16"/>
    <p:sldId id="2145706925" r:id="rId17"/>
    <p:sldId id="2145706926" r:id="rId18"/>
    <p:sldId id="2145706927" r:id="rId19"/>
    <p:sldId id="2145706928" r:id="rId20"/>
    <p:sldId id="2145706929" r:id="rId21"/>
    <p:sldId id="2145706930" r:id="rId22"/>
    <p:sldId id="2145706931" r:id="rId23"/>
    <p:sldId id="2145706932" r:id="rId24"/>
    <p:sldId id="2145706933" r:id="rId25"/>
    <p:sldId id="2145706934" r:id="rId26"/>
    <p:sldId id="2145706935" r:id="rId27"/>
    <p:sldId id="2145706936" r:id="rId28"/>
    <p:sldId id="2145706937" r:id="rId29"/>
    <p:sldId id="2145706938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/>
    <p:restoredTop sz="96327"/>
  </p:normalViewPr>
  <p:slideViewPr>
    <p:cSldViewPr snapToGrid="0">
      <p:cViewPr varScale="1">
        <p:scale>
          <a:sx n="128" d="100"/>
          <a:sy n="128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39EEE-90E8-E038-B612-1305B23BF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DE6588-F66E-019A-5733-B11120B18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5B944A-73CA-82CD-E621-CEC43FAA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5F834A-7098-87A8-3E29-79AC4769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1B782D-4CF2-8DC8-01BB-6D7C076E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2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DE3D-C816-FC9A-AB0E-EB8102E3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287043-354C-03D4-CC76-C97850D31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F80833-E242-5869-06EC-96E568C5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D6B24C-A3A6-CE99-6A1B-254C2962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9D573F-4D3A-4D19-0A0B-57FC7403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4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EDBFF3-A428-2A6B-F762-8FFE15AEE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1DCD39-C48A-7687-5ADB-4FEFC9AFC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5E0184-EAF8-7377-3B60-F5E5DC21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B76B3-C9D0-EEAC-8AEF-94AB0124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7D56F3-B342-A6DE-A529-E871C253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E3608-4641-72DA-37C7-0A487561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6C2C50-DD38-E058-FCFB-72B102A74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6DB1CE-A8E0-0C2C-E8E6-8CA46710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6C5D27-EF2E-30D7-2EA5-3A79AF9E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4255A9-AE9B-125A-22CE-180AC1D0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6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6108F-80FD-068C-E91C-C7C2C28B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C0660B-623B-9FDA-38B0-EE9D5BA5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E7BF0-299E-ECD7-5006-C1EB9681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6C6F05-07DA-43C4-D892-AC2B406F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2DDC7C-18EF-2221-A072-1ACB7B92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39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C09CC-47BC-7957-EDCF-1C9A8E36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076FFC-2069-EF2E-0CD0-913E24E81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BC9E24-8D43-2C1D-1F1E-8163D3461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A4451E-170A-6F19-2C8E-4EA1C125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580BB6-CFC6-6C81-8AEA-ECD652CA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4CE736-F374-BB68-EB86-C9892942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3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C7A87-BE63-FB26-7E9F-C57A509D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040DB4-DE7D-626B-68F9-4C70C6D0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C39785-3713-044A-8F19-C9D2863F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0AED7BA-3CED-4B21-C674-B5E0EC631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36FA0BF-6D88-6057-D4C6-6E3276E33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912738-584E-5530-A687-FF40ABA2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95FB7B-9C20-0E99-EF18-86F5517A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B1926E8-6BDA-42D5-8215-A6621CF3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51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DF32A-C7C1-4C0B-31D1-A7342BFF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7B38DD-AFDE-F9A0-0693-B36F2B4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F0A0F5-93C1-E59A-272E-0487519E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A913C2-5EF1-5B1E-FE3B-4965AD48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5DC540-F4A0-7D8F-955C-6F2A6975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07E9F9-31DF-E8D0-FDEB-BB78EC5C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EF6073-60DD-982D-FA9D-01CE9CD9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84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822BC-B577-FA9E-9BBB-D882D60A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CDF821-DC19-AC8B-55A9-7F21030F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A1AE64-A337-1BDA-8524-0C393338B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3B558E-8730-C081-8CE6-03325E30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7FB4A1-F78B-66AF-A3D9-44D2A9AC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425E56-AC43-5FB0-0087-D61B2AFA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66E16-CC08-6BD2-28A3-7CD0CFF2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8C6030-3CAA-CBAA-F4FF-01BE3A7EB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5F1B1A-C628-2914-18C8-5BC93FAC1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CFFE74-30DA-9B66-E301-D0CC1965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B36E4D-4326-AD1E-1EEA-5E7F5B71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035CC8-4691-DA1D-2E54-C1C86F9C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9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2AC1089-E762-D6B7-F73D-CC3E08D0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B450CE-3AF7-375C-C704-B38809F26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EB8F9C-83C4-5DD7-9FCB-706FC6EBB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B0F1-0777-F54E-A070-CB40A69CDB83}" type="datetimeFigureOut">
              <a:rPr lang="it-IT" smtClean="0"/>
              <a:t>09/11/23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5CAC9D-E951-2C53-3DB8-9BF93A8C6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2EF664-CE9E-15DF-FD22-B1CFE9748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F139-DC0D-844F-98DE-C85854373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0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Reference/Void" TargetMode="External"/><Relationship Id="rId2" Type="http://schemas.openxmlformats.org/officeDocument/2006/relationships/hyperlink" Target="http://arduino.cc/en/Reference/Def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duino.cc/en/Reference/Brac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Reference/Braces" TargetMode="External"/><Relationship Id="rId2" Type="http://schemas.openxmlformats.org/officeDocument/2006/relationships/hyperlink" Target="http://arduino.cc/en/Reference/PinMo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Reference/DigitalWrit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rduino.cc/en/Reference/Dela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8210B-3C21-012D-C187-3BE9DD38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Introduzione all’uso di Arduino: II Lezione</a:t>
            </a:r>
            <a:br>
              <a:rPr lang="it-IT" dirty="0"/>
            </a:br>
            <a:r>
              <a:rPr lang="it-IT" dirty="0"/>
              <a:t> I Parte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9948E0-0298-AAAA-CAC4-8759F7B5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26" y="1619250"/>
            <a:ext cx="5041900" cy="361950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8BE65E2-A81D-E2B2-F183-1E86A4876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474538-AA2F-5101-E929-8E3540B5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034209"/>
            <a:ext cx="279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5B95B6F-2AF3-2AE4-482D-E5730A19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0" y="1694346"/>
            <a:ext cx="81280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28D5B8-ED50-9781-08B7-F13DCEE31273}"/>
              </a:ext>
            </a:extLst>
          </p:cNvPr>
          <p:cNvSpPr txBox="1"/>
          <p:nvPr/>
        </p:nvSpPr>
        <p:spPr>
          <a:xfrm>
            <a:off x="663436" y="5163654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S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ulla scheda i led identificati con RX e TX lampeggiano, ogni volta che viene inviato un byte e durante la fase di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uploading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del programma lampeggiano continuamente.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49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41CDD-9F82-01BF-26DE-89E188F6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Analizziamo lo Sketch riga per riga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1CBEAA-EAD3-1122-AA13-BA106EA2A194}"/>
              </a:ext>
            </a:extLst>
          </p:cNvPr>
          <p:cNvSpPr txBox="1"/>
          <p:nvPr/>
        </p:nvSpPr>
        <p:spPr>
          <a:xfrm>
            <a:off x="1073426" y="1918252"/>
            <a:ext cx="382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// Esempio 01: Far lampeggiare un LED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39DBD0-8B01-D573-3DAB-8D14D4F93482}"/>
              </a:ext>
            </a:extLst>
          </p:cNvPr>
          <p:cNvSpPr txBox="1"/>
          <p:nvPr/>
        </p:nvSpPr>
        <p:spPr>
          <a:xfrm>
            <a:off x="5732394" y="17016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Cone le due barre “//” indichiamo l’inizio di un commento e il testo che lo segue, in questo caso, identifica il titolo del nostro programma.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246C4D-B983-B03E-68D8-2BFA25CECB5C}"/>
              </a:ext>
            </a:extLst>
          </p:cNvPr>
          <p:cNvSpPr txBox="1"/>
          <p:nvPr/>
        </p:nvSpPr>
        <p:spPr>
          <a:xfrm>
            <a:off x="961610" y="3227049"/>
            <a:ext cx="107665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Molto spesso è importante indicare subito dopo il titolo, la data dell’ultima variazione e il nome dell’autore, in modo che a distanza di tempo possiamo identificare le versioni di sviluppo ed il nome dell’ultimo programmatore che ha eseguito modifiche: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41E283-5719-20B6-3B66-15A36578CBA5}"/>
              </a:ext>
            </a:extLst>
          </p:cNvPr>
          <p:cNvSpPr txBox="1"/>
          <p:nvPr/>
        </p:nvSpPr>
        <p:spPr>
          <a:xfrm>
            <a:off x="1073426" y="4507900"/>
            <a:ext cx="3824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// Esempio 01: Far lampeggiare un LED</a:t>
            </a:r>
          </a:p>
          <a:p>
            <a:r>
              <a:rPr lang="it-IT" dirty="0"/>
              <a:t>// Data ultima modifica 25/02/2023</a:t>
            </a:r>
          </a:p>
          <a:p>
            <a:r>
              <a:rPr lang="it-IT" dirty="0"/>
              <a:t>// Autore : 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B91BA9-E298-F01E-D0C6-FAFBFDF97703}"/>
              </a:ext>
            </a:extLst>
          </p:cNvPr>
          <p:cNvSpPr txBox="1"/>
          <p:nvPr/>
        </p:nvSpPr>
        <p:spPr>
          <a:xfrm>
            <a:off x="5732394" y="4463391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notate che ogni linea di commento deve essere preceduta da “//”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CDFE9A3-12CF-204B-39C0-32B2448E4950}"/>
              </a:ext>
            </a:extLst>
          </p:cNvPr>
          <p:cNvSpPr txBox="1"/>
          <p:nvPr/>
        </p:nvSpPr>
        <p:spPr>
          <a:xfrm>
            <a:off x="1076741" y="5515064"/>
            <a:ext cx="3824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/* Esempio 01: Far lampeggiare un LED</a:t>
            </a:r>
          </a:p>
          <a:p>
            <a:r>
              <a:rPr lang="it-IT" dirty="0"/>
              <a:t>   Data ultima modifica 25/02/2023</a:t>
            </a:r>
          </a:p>
          <a:p>
            <a:r>
              <a:rPr lang="it-IT" dirty="0"/>
              <a:t>   Autore : Io */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349341-3DB5-EC4C-C418-15973850659D}"/>
              </a:ext>
            </a:extLst>
          </p:cNvPr>
          <p:cNvSpPr txBox="1"/>
          <p:nvPr/>
        </p:nvSpPr>
        <p:spPr>
          <a:xfrm>
            <a:off x="5732394" y="5413570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 volete evitare di scrivere per ogni linea “//” potete far precedere il testo commento dai caratteri “/*” e farlo concludere con i caratteri “*/”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134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4E8D3A-875D-DE72-732A-90AB748B0725}"/>
              </a:ext>
            </a:extLst>
          </p:cNvPr>
          <p:cNvSpPr txBox="1"/>
          <p:nvPr/>
        </p:nvSpPr>
        <p:spPr>
          <a:xfrm>
            <a:off x="596348" y="775252"/>
            <a:ext cx="583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# </a:t>
            </a:r>
            <a:r>
              <a:rPr lang="it-IT" dirty="0" err="1"/>
              <a:t>define</a:t>
            </a:r>
            <a:r>
              <a:rPr lang="it-IT" dirty="0"/>
              <a:t> LED 13                     // LED collegato al pin digitale 13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0B4B1F-D430-97E4-4020-B666CD940F08}"/>
              </a:ext>
            </a:extLst>
          </p:cNvPr>
          <p:cNvSpPr txBox="1"/>
          <p:nvPr/>
        </p:nvSpPr>
        <p:spPr>
          <a:xfrm>
            <a:off x="7041874" y="775252"/>
            <a:ext cx="4901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2"/>
              </a:rPr>
              <a:t>#define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consente di sostituire, in fase di compilazione, all’interno del vostro programma il valore 13 ogni volta che compare la parola LED.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172023-DDDC-FFF8-A041-8321C0EB6EFE}"/>
              </a:ext>
            </a:extLst>
          </p:cNvPr>
          <p:cNvSpPr txBox="1"/>
          <p:nvPr/>
        </p:nvSpPr>
        <p:spPr>
          <a:xfrm>
            <a:off x="775252" y="2534478"/>
            <a:ext cx="13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void</a:t>
            </a:r>
            <a:r>
              <a:rPr lang="it-IT" dirty="0"/>
              <a:t> setup()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EBCDF5-56B0-955A-BF30-8A5FEE82FA04}"/>
              </a:ext>
            </a:extLst>
          </p:cNvPr>
          <p:cNvSpPr txBox="1"/>
          <p:nvPr/>
        </p:nvSpPr>
        <p:spPr>
          <a:xfrm>
            <a:off x="7041874" y="2303645"/>
            <a:ext cx="4656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3"/>
              </a:rPr>
              <a:t>void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indica ad Arduino che stiamo dichiarando una funzione di nome setup(), cioè un porzione di codice che esegue un’operazione specifica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9C0E5F-181D-68A2-F44E-F417F3BA7ADC}"/>
              </a:ext>
            </a:extLst>
          </p:cNvPr>
          <p:cNvSpPr txBox="1"/>
          <p:nvPr/>
        </p:nvSpPr>
        <p:spPr>
          <a:xfrm>
            <a:off x="884583" y="378681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{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A3D5C42-6C3F-D0DF-12B0-B1BA04727FC7}"/>
              </a:ext>
            </a:extLst>
          </p:cNvPr>
          <p:cNvSpPr txBox="1"/>
          <p:nvPr/>
        </p:nvSpPr>
        <p:spPr>
          <a:xfrm>
            <a:off x="7041874" y="3832038"/>
            <a:ext cx="5051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 </a:t>
            </a:r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4"/>
              </a:rPr>
              <a:t>parentesi graffa aperta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indica dove incomincia il codice.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02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3520E1-8C49-E724-3BE5-2479C1CB8947}"/>
              </a:ext>
            </a:extLst>
          </p:cNvPr>
          <p:cNvSpPr txBox="1"/>
          <p:nvPr/>
        </p:nvSpPr>
        <p:spPr>
          <a:xfrm>
            <a:off x="6554028" y="1176997"/>
            <a:ext cx="54093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2"/>
              </a:rPr>
              <a:t>pinMode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è un’istruzione che dice ad Arduino come usare un determinato pin.</a:t>
            </a:r>
            <a:br>
              <a:rPr lang="it-IT" dirty="0"/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Tra parentesi tonde vengono specificati gli argomenti che possono essere numeri e lettere.</a:t>
            </a:r>
            <a:br>
              <a:rPr lang="it-IT" dirty="0"/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 pin digitali possono essere utilizzati sia come INPUT che come OUTPUT. Nel nostro caso poiché vogliamo far lampeggiare il diodo LED dobbiamo definire il pin di OUTPUT.</a:t>
            </a:r>
            <a:br>
              <a:rPr lang="it-IT" dirty="0"/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Le parole INPUT e OUTPUT sono costanti definite, che non variano mai nel linguaggio di Arduino.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8C6C76-3179-251C-4F94-606A860CFFF9}"/>
              </a:ext>
            </a:extLst>
          </p:cNvPr>
          <p:cNvSpPr txBox="1"/>
          <p:nvPr/>
        </p:nvSpPr>
        <p:spPr>
          <a:xfrm>
            <a:off x="228600" y="117699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pinMode</a:t>
            </a:r>
            <a:r>
              <a:rPr lang="it-IT" dirty="0"/>
              <a:t>(LED, OUTPUT); // imposta il pin digitale come output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8279FC-8B2A-91EF-A60C-94E19241643E}"/>
              </a:ext>
            </a:extLst>
          </p:cNvPr>
          <p:cNvSpPr txBox="1"/>
          <p:nvPr/>
        </p:nvSpPr>
        <p:spPr>
          <a:xfrm>
            <a:off x="456372" y="5003560"/>
            <a:ext cx="4215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}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6AA71C-25CC-788E-93DE-AF329A062A9C}"/>
              </a:ext>
            </a:extLst>
          </p:cNvPr>
          <p:cNvSpPr txBox="1"/>
          <p:nvPr/>
        </p:nvSpPr>
        <p:spPr>
          <a:xfrm>
            <a:off x="6598754" y="4726561"/>
            <a:ext cx="4733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 </a:t>
            </a:r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3"/>
              </a:rPr>
              <a:t>parentesi graffa chiusa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indica la fine della funzione setup().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10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95FD67-AEA2-0525-A028-0C7088D9F167}"/>
              </a:ext>
            </a:extLst>
          </p:cNvPr>
          <p:cNvSpPr txBox="1"/>
          <p:nvPr/>
        </p:nvSpPr>
        <p:spPr>
          <a:xfrm>
            <a:off x="713133" y="1047786"/>
            <a:ext cx="263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void</a:t>
            </a:r>
            <a:r>
              <a:rPr lang="it-IT" dirty="0"/>
              <a:t> loop()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457A8D-5C4B-D0B8-481A-6898F8E43F49}"/>
              </a:ext>
            </a:extLst>
          </p:cNvPr>
          <p:cNvSpPr txBox="1"/>
          <p:nvPr/>
        </p:nvSpPr>
        <p:spPr>
          <a:xfrm>
            <a:off x="6096000" y="1047786"/>
            <a:ext cx="4862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Indica la sezione di codice principale, il nucleo del vostro programma, che verrà ripetuto all’infinito fino a quando non si spegne la scheda.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7B83EA-F2C9-B257-FC66-E9C12F8D0300}"/>
              </a:ext>
            </a:extLst>
          </p:cNvPr>
          <p:cNvSpPr txBox="1"/>
          <p:nvPr/>
        </p:nvSpPr>
        <p:spPr>
          <a:xfrm>
            <a:off x="713133" y="3059668"/>
            <a:ext cx="4415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digitalWrite(LED, HIGH); // accende il LED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BC85C9-18A3-B969-B1AF-13D00237FAFA}"/>
              </a:ext>
            </a:extLst>
          </p:cNvPr>
          <p:cNvSpPr txBox="1"/>
          <p:nvPr/>
        </p:nvSpPr>
        <p:spPr>
          <a:xfrm>
            <a:off x="6096000" y="2502790"/>
            <a:ext cx="48627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L’istruzione </a:t>
            </a:r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2"/>
              </a:rPr>
              <a:t>digitalWrite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possiede due argomenti, il primo definisce il pin, il secondo indica lo stato.</a:t>
            </a:r>
            <a:br>
              <a:rPr lang="it-IT" dirty="0"/>
            </a:b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digitalWrite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è un’istruzione in grado di impostare un pin definito come OUTPUT ad un valore HIGH o ad un valore LOW, in modo più semplice permette di accendere o spegnere un led connesso al pin specificato nel primo argomento, nel nostro caso LED.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350A0D-437A-0632-130E-3023A8C71A1C}"/>
              </a:ext>
            </a:extLst>
          </p:cNvPr>
          <p:cNvSpPr txBox="1"/>
          <p:nvPr/>
        </p:nvSpPr>
        <p:spPr>
          <a:xfrm>
            <a:off x="648114" y="5485679"/>
            <a:ext cx="10895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333333"/>
                </a:solidFill>
                <a:latin typeface="Georgia" panose="02040502050405020303" pitchFamily="18" charset="0"/>
              </a:rPr>
              <a:t>Dare a un</a:t>
            </a:r>
            <a:r>
              <a:rPr lang="it-IT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determinato pin uno stato HIGHT, vuol dire che su di esso viene applicata una tensione di +5 V, mentre se lo stato e LOW vuol dire che sul pin è applicata una tensione di 0V.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1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C09D11-29DE-C3F1-6F13-88983C7F7DF6}"/>
              </a:ext>
            </a:extLst>
          </p:cNvPr>
          <p:cNvSpPr txBox="1"/>
          <p:nvPr/>
        </p:nvSpPr>
        <p:spPr>
          <a:xfrm>
            <a:off x="782706" y="918577"/>
            <a:ext cx="4276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delay(1000); // aspetta un secondo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056E43-45A2-B1C2-E185-44F1AA6C4C4A}"/>
              </a:ext>
            </a:extLst>
          </p:cNvPr>
          <p:cNvSpPr txBox="1"/>
          <p:nvPr/>
        </p:nvSpPr>
        <p:spPr>
          <a:xfrm>
            <a:off x="5603185" y="793907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66CC"/>
                </a:solidFill>
                <a:effectLst/>
                <a:latin typeface="Georgia" panose="02040502050405020303" pitchFamily="18" charset="0"/>
                <a:hlinkClick r:id="rId2"/>
              </a:rPr>
              <a:t>delay()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è un’istruzione molto semplice che non fa altro che interrompere per un determinato tempo l’esecuzione del programma.</a:t>
            </a:r>
            <a:br>
              <a:rPr lang="it-IT" dirty="0"/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L’istruzione ha un solo argomento numerico che indica il numero di millisecondi di attesa.</a:t>
            </a:r>
            <a:br>
              <a:rPr lang="it-IT" dirty="0"/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Nel nostro caso con “delay(1000)” diciamo che il programma deve bloccarsi per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1000 millisecondi ovvero 1 secondo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80A8F1-66A8-1C85-4BB8-543409826C23}"/>
              </a:ext>
            </a:extLst>
          </p:cNvPr>
          <p:cNvSpPr txBox="1"/>
          <p:nvPr/>
        </p:nvSpPr>
        <p:spPr>
          <a:xfrm>
            <a:off x="852280" y="4209079"/>
            <a:ext cx="4276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digitalWrite</a:t>
            </a:r>
            <a:r>
              <a:rPr lang="it-IT" dirty="0"/>
              <a:t>(LED, HIGH); // accende il LED </a:t>
            </a:r>
          </a:p>
          <a:p>
            <a:r>
              <a:rPr lang="it-IT" dirty="0"/>
              <a:t>delay(1000); // aspetta un secondo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EAA292-F61A-02A4-A989-4CA6FC79E056}"/>
              </a:ext>
            </a:extLst>
          </p:cNvPr>
          <p:cNvSpPr txBox="1"/>
          <p:nvPr/>
        </p:nvSpPr>
        <p:spPr>
          <a:xfrm>
            <a:off x="5603185" y="4210301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Diciamo ad Arduino di accendere il diodo led sul pin 13 per 1 secondo.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11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A63B27-2166-182B-98A1-EE00C8C464CB}"/>
              </a:ext>
            </a:extLst>
          </p:cNvPr>
          <p:cNvSpPr txBox="1"/>
          <p:nvPr/>
        </p:nvSpPr>
        <p:spPr>
          <a:xfrm>
            <a:off x="782706" y="1057725"/>
            <a:ext cx="4693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digitalWrite</a:t>
            </a:r>
            <a:r>
              <a:rPr lang="it-IT" dirty="0"/>
              <a:t>(LED, LOW); // spegne il LED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AB0051-0A8D-96F2-0BC7-95AB2C6FF5F8}"/>
              </a:ext>
            </a:extLst>
          </p:cNvPr>
          <p:cNvSpPr txBox="1"/>
          <p:nvPr/>
        </p:nvSpPr>
        <p:spPr>
          <a:xfrm>
            <a:off x="5394463" y="105772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Ordiniamo al led sul pin 13 di spegnersi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574000-271C-AB81-D8CA-6BC6BC035D17}"/>
              </a:ext>
            </a:extLst>
          </p:cNvPr>
          <p:cNvSpPr txBox="1"/>
          <p:nvPr/>
        </p:nvSpPr>
        <p:spPr>
          <a:xfrm>
            <a:off x="782706" y="2101334"/>
            <a:ext cx="399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delay(1000); // aspetta un secondo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55FBCA-2F53-1151-A2FC-C982FD19975A}"/>
              </a:ext>
            </a:extLst>
          </p:cNvPr>
          <p:cNvSpPr txBox="1"/>
          <p:nvPr/>
        </p:nvSpPr>
        <p:spPr>
          <a:xfrm>
            <a:off x="5476461" y="202182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T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iene spento il diodo connesso al pin 13 per 1 secondo.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830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2327D-264F-F655-0E72-1A4A3463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Prova da solo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330F9F-7B83-0A3E-7AAF-5432FE2E9C33}"/>
              </a:ext>
            </a:extLst>
          </p:cNvPr>
          <p:cNvSpPr txBox="1"/>
          <p:nvPr/>
        </p:nvSpPr>
        <p:spPr>
          <a:xfrm>
            <a:off x="838200" y="2374229"/>
            <a:ext cx="97867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+mj-lt"/>
              <a:buAutoNum type="arabicPeriod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variate il tempo di accensione e spegnimento, con tempi uguali di accensione e spegnimento</a:t>
            </a:r>
          </a:p>
          <a:p>
            <a:pPr marL="342900" indent="-342900" algn="l" fontAlgn="base">
              <a:buFont typeface="+mj-lt"/>
              <a:buAutoNum type="arabicPeriod"/>
            </a:pPr>
            <a:endParaRPr lang="it-IT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variate il tempo di accensione e spegnimento, con tempi diversi di accensione e spegnimento</a:t>
            </a:r>
          </a:p>
          <a:p>
            <a:pPr marL="342900" indent="-342900" algn="l" fontAlgn="base">
              <a:buFont typeface="+mj-lt"/>
              <a:buAutoNum type="arabicPeriod"/>
            </a:pPr>
            <a:endParaRPr lang="it-IT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provate ad eseguire il programma con tempi inferiori ai 500 millisecondi, cosa succede?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59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8210B-3C21-012D-C187-3BE9DD38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Introduzione all’uso di Arduino: II Lezione</a:t>
            </a:r>
            <a:br>
              <a:rPr lang="it-IT" dirty="0"/>
            </a:br>
            <a:r>
              <a:rPr lang="it-IT" dirty="0"/>
              <a:t> II Parte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9948E0-0298-AAAA-CAC4-8759F7B5C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26" y="1619250"/>
            <a:ext cx="5041900" cy="3619500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D8BE65E2-A81D-E2B2-F183-1E86A4876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474538-AA2F-5101-E929-8E3540B5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034209"/>
            <a:ext cx="279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BFF08-0EB8-CE77-565D-A7EB13AF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it-IT" b="1" dirty="0">
                <a:solidFill>
                  <a:srgbClr val="000000"/>
                </a:solidFill>
                <a:latin typeface="Helvetica Neue" panose="02000503000000020004" pitchFamily="2" charset="0"/>
              </a:rPr>
              <a:t>C</a:t>
            </a:r>
            <a:r>
              <a:rPr lang="it-IT" b="1" i="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ontrolliamo un led con un pulsante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CACF17A-B0BA-DEF7-9236-F5E9B1EE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7" y="1606701"/>
            <a:ext cx="6542157" cy="48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8EC34A-8308-26D0-11BA-62D11A873D16}"/>
              </a:ext>
            </a:extLst>
          </p:cNvPr>
          <p:cNvSpPr txBox="1"/>
          <p:nvPr/>
        </p:nvSpPr>
        <p:spPr>
          <a:xfrm>
            <a:off x="7262052" y="1690688"/>
            <a:ext cx="3620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breadboard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pulsante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diodo led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 resistenza da 10 K Ohm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filo elettrico per breadboard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Arduino</a:t>
            </a:r>
          </a:p>
        </p:txBody>
      </p:sp>
    </p:spTree>
    <p:extLst>
      <p:ext uri="{BB962C8B-B14F-4D97-AF65-F5344CB8AC3E}">
        <p14:creationId xmlns:p14="http://schemas.microsoft.com/office/powerpoint/2010/main" val="404873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8F8A2B-FC2B-7B63-FEFF-92E4F1F3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8" y="999708"/>
            <a:ext cx="6971957" cy="48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72D4F7-8456-6C7C-6307-C3636762718A}"/>
              </a:ext>
            </a:extLst>
          </p:cNvPr>
          <p:cNvSpPr txBox="1"/>
          <p:nvPr/>
        </p:nvSpPr>
        <p:spPr>
          <a:xfrm>
            <a:off x="8378491" y="1569308"/>
            <a:ext cx="3422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prima lezione abbiamo imparato ad utilizzare il LED presente sulla scheda Arduino.</a:t>
            </a:r>
          </a:p>
          <a:p>
            <a:r>
              <a:rPr lang="it-IT" dirty="0"/>
              <a:t>Oggi impareremo ad utilizzare le uscite digitali   </a:t>
            </a:r>
          </a:p>
        </p:txBody>
      </p:sp>
    </p:spTree>
    <p:extLst>
      <p:ext uri="{BB962C8B-B14F-4D97-AF65-F5344CB8AC3E}">
        <p14:creationId xmlns:p14="http://schemas.microsoft.com/office/powerpoint/2010/main" val="3357412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8DCD6-14EC-FEFB-CA84-CE2594079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200" b="1" i="0" cap="all" dirty="0">
                <a:solidFill>
                  <a:srgbClr val="000000"/>
                </a:solidFill>
                <a:effectLst/>
                <a:latin typeface="Roboto" panose="020F0502020204030204" pitchFamily="34" charset="0"/>
              </a:rPr>
              <a:t>BREADBOARD, COS'È E COME FUNZIONA</a:t>
            </a:r>
            <a:endParaRPr lang="it-IT" sz="4200" dirty="0"/>
          </a:p>
        </p:txBody>
      </p:sp>
      <p:pic>
        <p:nvPicPr>
          <p:cNvPr id="11266" name="Picture 2" descr="Foto">
            <a:extLst>
              <a:ext uri="{FF2B5EF4-FFF2-40B4-BE49-F238E27FC236}">
                <a16:creationId xmlns:a16="http://schemas.microsoft.com/office/drawing/2014/main" id="{25267A27-BA0C-45D1-0607-23BAD840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4736"/>
            <a:ext cx="3476211" cy="50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A895A6-B1B5-B6CB-0758-3A66D313B2B8}"/>
              </a:ext>
            </a:extLst>
          </p:cNvPr>
          <p:cNvSpPr txBox="1"/>
          <p:nvPr/>
        </p:nvSpPr>
        <p:spPr>
          <a:xfrm>
            <a:off x="4181889" y="1887212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La breadboard è un componente fondamentale per costruire e </a:t>
            </a:r>
            <a:r>
              <a:rPr lang="it-IT" b="1" i="0" dirty="0" err="1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prototipare</a:t>
            </a:r>
            <a:r>
              <a:rPr lang="it-IT" b="1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 i tuoi circuiti perché non c`è bisogno di saldare nulla, è una specie di LEGO in forma elettronica. Le righe </a:t>
            </a:r>
            <a:r>
              <a:rPr lang="it-IT" b="1" i="0" dirty="0" err="1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orizontali</a:t>
            </a:r>
            <a:r>
              <a:rPr lang="it-IT" b="1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 e verticali della breadboard portano l`elettricità attraverso sottili connettori metallici sotto la plastica forata.</a:t>
            </a:r>
            <a:endParaRPr lang="it-IT" b="0" i="0" dirty="0">
              <a:solidFill>
                <a:srgbClr val="3F3F3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E0F0A0-90EE-22D6-74B2-4E330B2684D8}"/>
              </a:ext>
            </a:extLst>
          </p:cNvPr>
          <p:cNvSpPr txBox="1"/>
          <p:nvPr/>
        </p:nvSpPr>
        <p:spPr>
          <a:xfrm>
            <a:off x="4314411" y="3774545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Avvertenze:</a:t>
            </a:r>
          </a:p>
          <a:p>
            <a:pPr algn="l"/>
            <a:r>
              <a:rPr lang="it-IT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Non utilizzare la breadboard con circuiti ad alta tensione</a:t>
            </a:r>
            <a:r>
              <a:rPr lang="it-IT" b="1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it-IT" b="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la prima cosa da evitare è sicuramente quella di collegare nei fori direttamente la presa di corrente di casa, per evitare che ci ritroviamo con un bel foro bruciacchiato o nei casi peggiori la casa bruciata. </a:t>
            </a:r>
          </a:p>
          <a:p>
            <a:r>
              <a:rPr lang="it-IT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Non utilizzare la breadboard con circuiti ad alta frequenza</a:t>
            </a:r>
            <a:r>
              <a:rPr lang="it-IT" b="1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it-IT" b="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  <a:t> con circuiti ad alta frequenza (superiore 10 MHz) è consigliato utilizzare metodi alternativi.</a:t>
            </a:r>
          </a:p>
        </p:txBody>
      </p:sp>
    </p:spTree>
    <p:extLst>
      <p:ext uri="{BB962C8B-B14F-4D97-AF65-F5344CB8AC3E}">
        <p14:creationId xmlns:p14="http://schemas.microsoft.com/office/powerpoint/2010/main" val="61390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6816303-2667-6BF1-98D5-80E40F7B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7500"/>
            <a:ext cx="8128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1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ED567F6-F6FE-B6C7-56A0-80172ABD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76300"/>
            <a:ext cx="8128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9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CCE6B7D-37B9-28A8-6726-3FF2A7D5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035050"/>
            <a:ext cx="81280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6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D7D4FE-FA06-0045-3335-5E2796B08DED}"/>
              </a:ext>
            </a:extLst>
          </p:cNvPr>
          <p:cNvSpPr txBox="1"/>
          <p:nvPr/>
        </p:nvSpPr>
        <p:spPr>
          <a:xfrm>
            <a:off x="2464904" y="428105"/>
            <a:ext cx="787179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// Esempio 01: accendi il led appena è premuto il pulsante</a:t>
            </a:r>
          </a:p>
          <a:p>
            <a:endParaRPr lang="it-IT" dirty="0"/>
          </a:p>
          <a:p>
            <a:r>
              <a:rPr lang="it-IT" dirty="0"/>
              <a:t>#</a:t>
            </a:r>
            <a:r>
              <a:rPr lang="it-IT" dirty="0" err="1"/>
              <a:t>define</a:t>
            </a:r>
            <a:r>
              <a:rPr lang="it-IT" dirty="0"/>
              <a:t> LED 13          // LED collegato al pin digitale 13 </a:t>
            </a:r>
          </a:p>
          <a:p>
            <a:r>
              <a:rPr lang="it-IT" dirty="0"/>
              <a:t>#</a:t>
            </a:r>
            <a:r>
              <a:rPr lang="it-IT" dirty="0" err="1"/>
              <a:t>define</a:t>
            </a:r>
            <a:r>
              <a:rPr lang="it-IT" dirty="0"/>
              <a:t> BUTTON 7    // pin di input dove è collegato il pulsante </a:t>
            </a:r>
          </a:p>
          <a:p>
            <a:r>
              <a:rPr lang="it-IT" dirty="0" err="1"/>
              <a:t>int</a:t>
            </a:r>
            <a:r>
              <a:rPr lang="it-IT" dirty="0"/>
              <a:t> val = 0; // si userà val per conservare lo stato del pin di input </a:t>
            </a:r>
          </a:p>
          <a:p>
            <a:endParaRPr lang="it-IT" dirty="0"/>
          </a:p>
          <a:p>
            <a:r>
              <a:rPr lang="it-IT" dirty="0" err="1"/>
              <a:t>void</a:t>
            </a:r>
            <a:r>
              <a:rPr lang="it-IT" dirty="0"/>
              <a:t> setup() { </a:t>
            </a:r>
          </a:p>
          <a:p>
            <a:r>
              <a:rPr lang="it-IT" dirty="0" err="1"/>
              <a:t>pinMode</a:t>
            </a:r>
            <a:r>
              <a:rPr lang="it-IT" dirty="0"/>
              <a:t>(LED, OUTPUT);  // imposta il pin digitale come output </a:t>
            </a:r>
          </a:p>
          <a:p>
            <a:r>
              <a:rPr lang="it-IT" dirty="0" err="1"/>
              <a:t>pinMode</a:t>
            </a:r>
            <a:r>
              <a:rPr lang="it-IT" dirty="0"/>
              <a:t>(BUTTON, INPUT);     // imposta il pin digitale come input </a:t>
            </a:r>
          </a:p>
          <a:p>
            <a:r>
              <a:rPr lang="it-IT" dirty="0"/>
              <a:t>} </a:t>
            </a:r>
          </a:p>
          <a:p>
            <a:endParaRPr lang="it-IT" dirty="0"/>
          </a:p>
          <a:p>
            <a:r>
              <a:rPr lang="it-IT" dirty="0" err="1"/>
              <a:t>void</a:t>
            </a:r>
            <a:r>
              <a:rPr lang="it-IT" dirty="0"/>
              <a:t> loop() { </a:t>
            </a:r>
          </a:p>
          <a:p>
            <a:r>
              <a:rPr lang="it-IT" dirty="0"/>
              <a:t>val = </a:t>
            </a:r>
            <a:r>
              <a:rPr lang="it-IT" dirty="0" err="1"/>
              <a:t>digitalRead</a:t>
            </a:r>
            <a:r>
              <a:rPr lang="it-IT" dirty="0"/>
              <a:t>(BUTTON); // legge il valore dell'input e lo conserva </a:t>
            </a:r>
          </a:p>
          <a:p>
            <a:endParaRPr lang="it-IT" dirty="0"/>
          </a:p>
          <a:p>
            <a:r>
              <a:rPr lang="it-IT" dirty="0"/>
              <a:t>// controlla che l'input sia HIGH (pulsante premuto) </a:t>
            </a:r>
          </a:p>
          <a:p>
            <a:r>
              <a:rPr lang="it-IT" dirty="0" err="1"/>
              <a:t>if</a:t>
            </a:r>
            <a:r>
              <a:rPr lang="it-IT" dirty="0"/>
              <a:t> (val == HIGH) { </a:t>
            </a:r>
          </a:p>
          <a:p>
            <a:r>
              <a:rPr lang="it-IT" dirty="0" err="1"/>
              <a:t>digitalWrite</a:t>
            </a:r>
            <a:r>
              <a:rPr lang="it-IT" dirty="0"/>
              <a:t>(LED, HIGH); //accende il led </a:t>
            </a:r>
          </a:p>
          <a:p>
            <a:r>
              <a:rPr lang="it-IT" dirty="0"/>
              <a:t>  } </a:t>
            </a:r>
          </a:p>
          <a:p>
            <a:r>
              <a:rPr lang="it-IT" dirty="0"/>
              <a:t>else { </a:t>
            </a:r>
          </a:p>
          <a:p>
            <a:r>
              <a:rPr lang="it-IT" dirty="0" err="1"/>
              <a:t>digitalWrite</a:t>
            </a:r>
            <a:r>
              <a:rPr lang="it-IT" dirty="0"/>
              <a:t>(LED, LOW); //spegne il led </a:t>
            </a:r>
          </a:p>
          <a:p>
            <a:r>
              <a:rPr lang="it-IT" dirty="0"/>
              <a:t>  } </a:t>
            </a:r>
          </a:p>
          <a:p>
            <a:r>
              <a:rPr lang="it-IT" dirty="0"/>
              <a:t>}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0FED5A75-44A6-27B2-764A-202C701F7AE9}"/>
              </a:ext>
            </a:extLst>
          </p:cNvPr>
          <p:cNvSpPr/>
          <p:nvPr/>
        </p:nvSpPr>
        <p:spPr>
          <a:xfrm>
            <a:off x="1460449" y="3761204"/>
            <a:ext cx="78971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8C792E31-D5CE-EC18-BCA2-CCB8E49FC6F2}"/>
              </a:ext>
            </a:extLst>
          </p:cNvPr>
          <p:cNvSpPr/>
          <p:nvPr/>
        </p:nvSpPr>
        <p:spPr>
          <a:xfrm>
            <a:off x="1460449" y="4566275"/>
            <a:ext cx="78971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04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CDCF86B-90F4-AB93-FF0A-1F2BA353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3" y="569291"/>
            <a:ext cx="55499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4A8238-3AA9-F224-D016-D48D7AE67EF0}"/>
              </a:ext>
            </a:extLst>
          </p:cNvPr>
          <p:cNvSpPr txBox="1"/>
          <p:nvPr/>
        </p:nvSpPr>
        <p:spPr>
          <a:xfrm>
            <a:off x="6634645" y="569291"/>
            <a:ext cx="52724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L’istruzione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…else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consente di prendere delle decisioni in funzione del fatto che una determinata condizione logica sia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VERA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o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FALSA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b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Nel caso in cui la condizione sia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VERA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viene eseguito il primo blocco di istruzioni, nel caso in cui la condizione sia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FALSA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viene eseguito il secondo blocco di memoria.</a:t>
            </a:r>
            <a:b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 condizione logica espressa tra parentesi tonde, segue la parola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</a:t>
            </a:r>
            <a:endParaRPr lang="it-IT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br>
              <a:rPr lang="it-IT" dirty="0"/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ACEC3E-8E20-E29D-2715-EE0F6FE1A4C6}"/>
              </a:ext>
            </a:extLst>
          </p:cNvPr>
          <p:cNvSpPr txBox="1"/>
          <p:nvPr/>
        </p:nvSpPr>
        <p:spPr>
          <a:xfrm>
            <a:off x="6634645" y="3616279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if</a:t>
            </a:r>
            <a:r>
              <a:rPr lang="it-IT" dirty="0"/>
              <a:t> (x &lt; 100) </a:t>
            </a:r>
          </a:p>
          <a:p>
            <a:r>
              <a:rPr lang="it-IT" dirty="0"/>
              <a:t>{</a:t>
            </a:r>
          </a:p>
          <a:p>
            <a:r>
              <a:rPr lang="it-IT" dirty="0"/>
              <a:t>    // blocco A</a:t>
            </a:r>
          </a:p>
          <a:p>
            <a:r>
              <a:rPr lang="it-IT" dirty="0"/>
              <a:t> } </a:t>
            </a:r>
          </a:p>
          <a:p>
            <a:r>
              <a:rPr lang="it-IT" dirty="0"/>
              <a:t>else </a:t>
            </a:r>
          </a:p>
          <a:p>
            <a:r>
              <a:rPr lang="it-IT" dirty="0"/>
              <a:t>{</a:t>
            </a:r>
          </a:p>
          <a:p>
            <a:r>
              <a:rPr lang="it-IT" dirty="0"/>
              <a:t>   // blocco B </a:t>
            </a:r>
          </a:p>
          <a:p>
            <a:r>
              <a:rPr lang="it-IT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153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148BDB8-EE57-1673-586B-9E7B2C41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Analizziamo lo Sketch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221214-5E2B-7223-3A56-EA69500121C9}"/>
              </a:ext>
            </a:extLst>
          </p:cNvPr>
          <p:cNvSpPr txBox="1"/>
          <p:nvPr/>
        </p:nvSpPr>
        <p:spPr>
          <a:xfrm>
            <a:off x="474593" y="1505635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#</a:t>
            </a:r>
            <a:r>
              <a:rPr lang="it-IT" dirty="0" err="1"/>
              <a:t>define</a:t>
            </a:r>
            <a:r>
              <a:rPr lang="it-IT" dirty="0"/>
              <a:t> LED 13          // LED collegato al pin digitale 13 </a:t>
            </a:r>
          </a:p>
          <a:p>
            <a:r>
              <a:rPr lang="it-IT" dirty="0"/>
              <a:t>#</a:t>
            </a:r>
            <a:r>
              <a:rPr lang="it-IT" dirty="0" err="1"/>
              <a:t>define</a:t>
            </a:r>
            <a:r>
              <a:rPr lang="it-IT" dirty="0"/>
              <a:t> BUTTON 7    // pin di input dove è collegato il pulsante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B2289A-3E05-4447-8F53-FEC74EDAE629}"/>
              </a:ext>
            </a:extLst>
          </p:cNvPr>
          <p:cNvSpPr txBox="1"/>
          <p:nvPr/>
        </p:nvSpPr>
        <p:spPr>
          <a:xfrm>
            <a:off x="474593" y="234052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val = 0; // si userà val per conservare lo stato del pin di input 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DB0FDA-ED80-EE65-6DB4-B0078E4908E6}"/>
              </a:ext>
            </a:extLst>
          </p:cNvPr>
          <p:cNvSpPr txBox="1"/>
          <p:nvPr/>
        </p:nvSpPr>
        <p:spPr>
          <a:xfrm>
            <a:off x="6708084" y="2340522"/>
            <a:ext cx="54839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Poiché vogliamo ottenere una funzionalità simile a quello di un interruttore per attivare l’illuminazione in una casa, bisogna in qualche modo ricordare lo stato del pulsante, per far ciò definiamo una variabile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intera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di nome </a:t>
            </a:r>
            <a:r>
              <a:rPr lang="it-IT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a cui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assegnamo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inizialmente il valore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 valori di qualsiasi variabile usata con Arduino vengono inseriti nella memoria RAM,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valori che vengono persi una volta che si toglie l’alimentazione alla scheda Arduino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64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08C1F5-C76B-35FB-6971-343949863ADA}"/>
              </a:ext>
            </a:extLst>
          </p:cNvPr>
          <p:cNvSpPr txBox="1"/>
          <p:nvPr/>
        </p:nvSpPr>
        <p:spPr>
          <a:xfrm>
            <a:off x="862219" y="711152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void</a:t>
            </a:r>
            <a:r>
              <a:rPr lang="it-IT" dirty="0"/>
              <a:t> loop() { </a:t>
            </a:r>
          </a:p>
          <a:p>
            <a:r>
              <a:rPr lang="it-IT" dirty="0"/>
              <a:t>val = </a:t>
            </a:r>
            <a:r>
              <a:rPr lang="it-IT" dirty="0" err="1"/>
              <a:t>digitalRead</a:t>
            </a:r>
            <a:r>
              <a:rPr lang="it-IT" dirty="0"/>
              <a:t>(BUTTON); // legge il valore dell'input e lo conserva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424817-E6E2-64D6-7237-E25F6B6AB2D0}"/>
              </a:ext>
            </a:extLst>
          </p:cNvPr>
          <p:cNvSpPr txBox="1"/>
          <p:nvPr/>
        </p:nvSpPr>
        <p:spPr>
          <a:xfrm>
            <a:off x="6756123" y="716626"/>
            <a:ext cx="52503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All’interno della codice di loop() viene assegnata alla variabile </a:t>
            </a:r>
            <a:r>
              <a:rPr lang="it-IT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lo stato del valore di input mediante l’istruzione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digitalRead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(BUTTON)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ovvero l’istruzione legge il valore dell’input (pulsante) e restituisce un valore 0 oppure 1: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616068-1680-35F6-F7A8-FF5288295C09}"/>
              </a:ext>
            </a:extLst>
          </p:cNvPr>
          <p:cNvSpPr txBox="1"/>
          <p:nvPr/>
        </p:nvSpPr>
        <p:spPr>
          <a:xfrm>
            <a:off x="862219" y="2413337"/>
            <a:ext cx="56976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// controlla che l'input sia HIGH (pulsante premuto) </a:t>
            </a:r>
          </a:p>
          <a:p>
            <a:r>
              <a:rPr lang="it-IT" dirty="0" err="1"/>
              <a:t>if</a:t>
            </a:r>
            <a:r>
              <a:rPr lang="it-IT" dirty="0"/>
              <a:t> (val == HIGH) { </a:t>
            </a:r>
          </a:p>
          <a:p>
            <a:r>
              <a:rPr lang="it-IT" dirty="0" err="1"/>
              <a:t>digitalWrite</a:t>
            </a:r>
            <a:r>
              <a:rPr lang="it-IT" dirty="0"/>
              <a:t>(LED, HIGH); //accende il led </a:t>
            </a:r>
          </a:p>
          <a:p>
            <a:r>
              <a:rPr lang="it-IT" dirty="0"/>
              <a:t>  } </a:t>
            </a:r>
          </a:p>
          <a:p>
            <a:r>
              <a:rPr lang="it-IT" dirty="0"/>
              <a:t>else { </a:t>
            </a:r>
          </a:p>
          <a:p>
            <a:r>
              <a:rPr lang="it-IT" dirty="0" err="1"/>
              <a:t>digitalWrite</a:t>
            </a:r>
            <a:r>
              <a:rPr lang="it-IT" dirty="0"/>
              <a:t>(LED, LOW); //spegne il led </a:t>
            </a:r>
          </a:p>
          <a:p>
            <a:r>
              <a:rPr lang="it-IT" dirty="0"/>
              <a:t>  }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029229-E58C-9592-C383-7D12E1D2675D}"/>
              </a:ext>
            </a:extLst>
          </p:cNvPr>
          <p:cNvSpPr txBox="1"/>
          <p:nvPr/>
        </p:nvSpPr>
        <p:spPr>
          <a:xfrm>
            <a:off x="6706427" y="2413337"/>
            <a:ext cx="53000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 il valore di </a:t>
            </a:r>
            <a:r>
              <a:rPr lang="it-IT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è HIGH (valore logico 1) vuol dire che il pulsante è premuto e allora, tramite l’istruzione “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digitalWrite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(LED, HIGH);” viene acceso il LED, se il primo confronto risulta falso, ciò vuol dire che il pulsante non è premuto come conseguenza viene eseguita la parte di codice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else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che spegne il LED,  ciò viene eseguito con l’istruzione: “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digitalWrite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(LED, LOW);”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51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4F3290-38BD-8B4D-99C8-13C86E6E82F7}"/>
              </a:ext>
            </a:extLst>
          </p:cNvPr>
          <p:cNvSpPr txBox="1"/>
          <p:nvPr/>
        </p:nvSpPr>
        <p:spPr>
          <a:xfrm>
            <a:off x="554105" y="77937"/>
            <a:ext cx="9514233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// Esempio 02: accendi il led appena è premuto il pulsante mantenendolo acceso quando si rilascia // premendo una seconda volta il pulsante spegne il led </a:t>
            </a:r>
          </a:p>
          <a:p>
            <a:endParaRPr lang="it-IT" sz="1600" dirty="0"/>
          </a:p>
          <a:p>
            <a:r>
              <a:rPr lang="it-IT" sz="1600" dirty="0"/>
              <a:t>#</a:t>
            </a:r>
            <a:r>
              <a:rPr lang="it-IT" sz="1600" dirty="0" err="1"/>
              <a:t>define</a:t>
            </a:r>
            <a:r>
              <a:rPr lang="it-IT" sz="1600" dirty="0"/>
              <a:t> LED 13 // LED collegato al pin digitale 13 </a:t>
            </a:r>
          </a:p>
          <a:p>
            <a:r>
              <a:rPr lang="it-IT" sz="1600" dirty="0"/>
              <a:t>#</a:t>
            </a:r>
            <a:r>
              <a:rPr lang="it-IT" sz="1600" dirty="0" err="1"/>
              <a:t>define</a:t>
            </a:r>
            <a:r>
              <a:rPr lang="it-IT" sz="1600" dirty="0"/>
              <a:t> BUTTON 7 // pin di input dove è collegato il pulsante </a:t>
            </a:r>
          </a:p>
          <a:p>
            <a:r>
              <a:rPr lang="it-IT" sz="1600" dirty="0" err="1"/>
              <a:t>int</a:t>
            </a:r>
            <a:r>
              <a:rPr lang="it-IT" sz="1600" dirty="0"/>
              <a:t> val = 0; // si userà val per conservare lo stato del pin di input </a:t>
            </a:r>
          </a:p>
          <a:p>
            <a:r>
              <a:rPr lang="it-IT" sz="1600" dirty="0" err="1"/>
              <a:t>int</a:t>
            </a:r>
            <a:r>
              <a:rPr lang="it-IT" sz="1600" dirty="0"/>
              <a:t> stato = 0; // ricorda lo stato in cui si trova il led, stato = 0 led spento, stato = 1 led acceso </a:t>
            </a:r>
          </a:p>
          <a:p>
            <a:endParaRPr lang="it-IT" sz="1600" dirty="0"/>
          </a:p>
          <a:p>
            <a:r>
              <a:rPr lang="it-IT" sz="1600" dirty="0" err="1"/>
              <a:t>void</a:t>
            </a:r>
            <a:r>
              <a:rPr lang="it-IT" sz="1600" dirty="0"/>
              <a:t> setup() { </a:t>
            </a:r>
          </a:p>
          <a:p>
            <a:r>
              <a:rPr lang="it-IT" sz="1600" dirty="0" err="1"/>
              <a:t>pinMode</a:t>
            </a:r>
            <a:r>
              <a:rPr lang="it-IT" sz="1600" dirty="0"/>
              <a:t>(LED, OUTPUT); // imposta il pin digitale come output </a:t>
            </a:r>
          </a:p>
          <a:p>
            <a:r>
              <a:rPr lang="it-IT" sz="1600" dirty="0" err="1"/>
              <a:t>pinMode</a:t>
            </a:r>
            <a:r>
              <a:rPr lang="it-IT" sz="1600" dirty="0"/>
              <a:t>(BUTTON, INPUT); // imposta il pin digitale come input </a:t>
            </a:r>
          </a:p>
          <a:p>
            <a:r>
              <a:rPr lang="it-IT" sz="1600" dirty="0"/>
              <a:t>} </a:t>
            </a:r>
          </a:p>
          <a:p>
            <a:endParaRPr lang="it-IT" sz="1600" dirty="0"/>
          </a:p>
          <a:p>
            <a:r>
              <a:rPr lang="it-IT" sz="1600" dirty="0" err="1"/>
              <a:t>void</a:t>
            </a:r>
            <a:r>
              <a:rPr lang="it-IT" sz="1600" dirty="0"/>
              <a:t> loop() { </a:t>
            </a:r>
          </a:p>
          <a:p>
            <a:r>
              <a:rPr lang="it-IT" sz="1600" dirty="0"/>
              <a:t>val = </a:t>
            </a:r>
            <a:r>
              <a:rPr lang="it-IT" sz="1600" dirty="0" err="1"/>
              <a:t>digitalRead</a:t>
            </a:r>
            <a:r>
              <a:rPr lang="it-IT" sz="1600" dirty="0"/>
              <a:t>(BUTTON); // legge il valore dell'input e lo conserva </a:t>
            </a:r>
          </a:p>
          <a:p>
            <a:endParaRPr lang="it-IT" sz="1600" dirty="0"/>
          </a:p>
          <a:p>
            <a:r>
              <a:rPr lang="it-IT" sz="1600" dirty="0"/>
              <a:t>// controlla che l'input sia HIGH (pulsante premuto) </a:t>
            </a:r>
          </a:p>
          <a:p>
            <a:r>
              <a:rPr lang="it-IT" sz="1600" dirty="0"/>
              <a:t>// e cambia lo stato del led </a:t>
            </a:r>
          </a:p>
          <a:p>
            <a:r>
              <a:rPr lang="it-IT" sz="1600" dirty="0" err="1"/>
              <a:t>if</a:t>
            </a:r>
            <a:r>
              <a:rPr lang="it-IT" sz="1600" dirty="0"/>
              <a:t> (val == HIGH) { </a:t>
            </a:r>
          </a:p>
          <a:p>
            <a:r>
              <a:rPr lang="it-IT" sz="1600" dirty="0"/>
              <a:t>   stato = 1 - stato; } </a:t>
            </a:r>
          </a:p>
          <a:p>
            <a:r>
              <a:rPr lang="it-IT" sz="1600" dirty="0" err="1"/>
              <a:t>if</a:t>
            </a:r>
            <a:r>
              <a:rPr lang="it-IT" sz="1600" dirty="0"/>
              <a:t> (stato == 1) { </a:t>
            </a:r>
          </a:p>
          <a:p>
            <a:r>
              <a:rPr lang="it-IT" sz="1600" dirty="0"/>
              <a:t>   </a:t>
            </a:r>
            <a:r>
              <a:rPr lang="it-IT" sz="1600" dirty="0" err="1"/>
              <a:t>digitalWrite</a:t>
            </a:r>
            <a:r>
              <a:rPr lang="it-IT" sz="1600" dirty="0"/>
              <a:t>(LED, HIGH); // accende il led </a:t>
            </a:r>
          </a:p>
          <a:p>
            <a:r>
              <a:rPr lang="it-IT" sz="1600" dirty="0"/>
              <a:t>   } </a:t>
            </a:r>
          </a:p>
          <a:p>
            <a:r>
              <a:rPr lang="it-IT" sz="1600" dirty="0"/>
              <a:t>else { </a:t>
            </a:r>
          </a:p>
          <a:p>
            <a:r>
              <a:rPr lang="it-IT" sz="1600" dirty="0"/>
              <a:t>   </a:t>
            </a:r>
            <a:r>
              <a:rPr lang="it-IT" sz="1600" dirty="0" err="1"/>
              <a:t>digitalWrite</a:t>
            </a:r>
            <a:r>
              <a:rPr lang="it-IT" sz="1600" dirty="0"/>
              <a:t>(LED, LOW); //spegne il led </a:t>
            </a:r>
          </a:p>
          <a:p>
            <a:r>
              <a:rPr lang="it-IT" sz="1600" dirty="0"/>
              <a:t>   } </a:t>
            </a:r>
          </a:p>
          <a:p>
            <a:r>
              <a:rPr lang="it-IT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097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19D951-AAFB-E832-DAC1-F536ADE41A32}"/>
              </a:ext>
            </a:extLst>
          </p:cNvPr>
          <p:cNvSpPr txBox="1"/>
          <p:nvPr/>
        </p:nvSpPr>
        <p:spPr>
          <a:xfrm>
            <a:off x="265870" y="561418"/>
            <a:ext cx="7695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stato = 0; // ricorda lo stato in cui si trova il led, stato = 0 led spento, stato = 1 led acceso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5532DC-A345-EC1D-44AA-5E3E0E1AF702}"/>
              </a:ext>
            </a:extLst>
          </p:cNvPr>
          <p:cNvSpPr txBox="1"/>
          <p:nvPr/>
        </p:nvSpPr>
        <p:spPr>
          <a:xfrm>
            <a:off x="265870" y="1555330"/>
            <a:ext cx="4594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if</a:t>
            </a:r>
            <a:r>
              <a:rPr lang="it-IT" sz="1800" dirty="0"/>
              <a:t> (val == HIGH) { </a:t>
            </a:r>
          </a:p>
          <a:p>
            <a:r>
              <a:rPr lang="it-IT" sz="1800" dirty="0"/>
              <a:t>   stato = 1 - stato; }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D720BB-4EA3-75CE-5A51-85A44C03507E}"/>
              </a:ext>
            </a:extLst>
          </p:cNvPr>
          <p:cNvSpPr txBox="1"/>
          <p:nvPr/>
        </p:nvSpPr>
        <p:spPr>
          <a:xfrm>
            <a:off x="5285132" y="1308797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Il valore assunto da </a:t>
            </a:r>
            <a:r>
              <a:rPr lang="it-IT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è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in quanto il pulsante è premuto (l’istruzione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digitalRead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(BUTTON);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restituisce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), la condizione logica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 == HIGH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del primo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restituisce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vero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e la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variabie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viene impostata 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stato = 1 – 0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cioè a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AB5A31-73A1-5BC0-3E37-EB5683E6744D}"/>
              </a:ext>
            </a:extLst>
          </p:cNvPr>
          <p:cNvSpPr txBox="1"/>
          <p:nvPr/>
        </p:nvSpPr>
        <p:spPr>
          <a:xfrm>
            <a:off x="265870" y="2967335"/>
            <a:ext cx="4594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if</a:t>
            </a:r>
            <a:r>
              <a:rPr lang="it-IT" sz="1800" dirty="0"/>
              <a:t> (stato == 1) { </a:t>
            </a:r>
          </a:p>
          <a:p>
            <a:r>
              <a:rPr lang="it-IT" sz="1800" dirty="0"/>
              <a:t>   </a:t>
            </a:r>
            <a:r>
              <a:rPr lang="it-IT" sz="1800" dirty="0" err="1"/>
              <a:t>digitalWrite</a:t>
            </a:r>
            <a:r>
              <a:rPr lang="it-IT" sz="1800" dirty="0"/>
              <a:t>(LED, HIGH); // accende il led </a:t>
            </a:r>
          </a:p>
          <a:p>
            <a:r>
              <a:rPr lang="it-IT" sz="1800" dirty="0"/>
              <a:t>   }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BE5A4-FAF7-B99A-6257-79E98B05F686}"/>
              </a:ext>
            </a:extLst>
          </p:cNvPr>
          <p:cNvSpPr txBox="1"/>
          <p:nvPr/>
        </p:nvSpPr>
        <p:spPr>
          <a:xfrm>
            <a:off x="5285132" y="2972809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Poiché il confronto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stato == 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del secondo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restituisce vero, viene eseguita l’istruzione che segue, cioè: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digitalWrite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(LED, HIGH);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 che accende il diodo led.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BB023D-93B6-ED02-1A4B-CA288CEF11E6}"/>
              </a:ext>
            </a:extLst>
          </p:cNvPr>
          <p:cNvSpPr txBox="1"/>
          <p:nvPr/>
        </p:nvSpPr>
        <p:spPr>
          <a:xfrm>
            <a:off x="265870" y="4766318"/>
            <a:ext cx="4594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else { </a:t>
            </a:r>
          </a:p>
          <a:p>
            <a:r>
              <a:rPr lang="it-IT" sz="1800" dirty="0"/>
              <a:t>   </a:t>
            </a:r>
            <a:r>
              <a:rPr lang="it-IT" sz="1800" dirty="0" err="1"/>
              <a:t>digitalWrite</a:t>
            </a:r>
            <a:r>
              <a:rPr lang="it-IT" sz="1800" dirty="0"/>
              <a:t>(LED, LOW); //spegne il led </a:t>
            </a:r>
          </a:p>
          <a:p>
            <a:r>
              <a:rPr lang="it-IT" sz="1800" dirty="0"/>
              <a:t>   }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4B70C7A-1E10-B37A-B7D5-1F0C0D81D0B7}"/>
              </a:ext>
            </a:extLst>
          </p:cNvPr>
          <p:cNvSpPr txBox="1"/>
          <p:nvPr/>
        </p:nvSpPr>
        <p:spPr>
          <a:xfrm>
            <a:off x="5285132" y="4395041"/>
            <a:ext cx="6780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Il valore assunto da </a:t>
            </a:r>
            <a:r>
              <a:rPr lang="it-IT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è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in quanto il pulsante è premuto (l’istruzione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digitalRead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(BUTTON);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restituisce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), la condizione logica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val == HIGH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del primo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restituisce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vero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e la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variabie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stato viene impostata 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stato = 1 – 1 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(stato è stato impostato ad 1 nel passo precedente), cioè a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0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l" fontAlgn="base"/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Poiché il confronto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stato == 1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del secondo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if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restituisce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falso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viene eseguito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l’else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in cui è presente l’istruzione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digitalWrite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(LED, LOW);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che spegne il diodo led.</a:t>
            </a:r>
          </a:p>
        </p:txBody>
      </p:sp>
    </p:spTree>
    <p:extLst>
      <p:ext uri="{BB962C8B-B14F-4D97-AF65-F5344CB8AC3E}">
        <p14:creationId xmlns:p14="http://schemas.microsoft.com/office/powerpoint/2010/main" val="393806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3D70C-A394-B836-6392-B4F5FF69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0546BE-9A5B-9996-0C34-83546879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3" y="1254898"/>
            <a:ext cx="81280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4510D-FEBE-AB25-7E1A-10FA701D8A25}"/>
              </a:ext>
            </a:extLst>
          </p:cNvPr>
          <p:cNvSpPr txBox="1"/>
          <p:nvPr/>
        </p:nvSpPr>
        <p:spPr>
          <a:xfrm>
            <a:off x="9094573" y="1964724"/>
            <a:ext cx="296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Cercheremo di pilotare un LED esterno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700144-44E2-8100-40B5-395DC3F4F67C}"/>
              </a:ext>
            </a:extLst>
          </p:cNvPr>
          <p:cNvSpPr txBox="1"/>
          <p:nvPr/>
        </p:nvSpPr>
        <p:spPr>
          <a:xfrm>
            <a:off x="8789347" y="3020252"/>
            <a:ext cx="3270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Come mostrato nell’immagine che segue inserite il CATODO del diodo nel foro indicato con GND e l’anodo nel foro indicato con 13.</a:t>
            </a:r>
            <a:endParaRPr lang="it-IT" dirty="0"/>
          </a:p>
        </p:txBody>
      </p:sp>
      <p:pic>
        <p:nvPicPr>
          <p:cNvPr id="2052" name="Picture 4" descr="Risultati immagini per polarita dei led">
            <a:extLst>
              <a:ext uri="{FF2B5EF4-FFF2-40B4-BE49-F238E27FC236}">
                <a16:creationId xmlns:a16="http://schemas.microsoft.com/office/drawing/2014/main" id="{D1CE9DA2-8075-A6D8-0225-DC803EE6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71" y="4818939"/>
            <a:ext cx="2768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3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45DFA2-5639-E78A-187C-7FE387D92731}"/>
              </a:ext>
            </a:extLst>
          </p:cNvPr>
          <p:cNvSpPr txBox="1"/>
          <p:nvPr/>
        </p:nvSpPr>
        <p:spPr>
          <a:xfrm>
            <a:off x="210207" y="1358149"/>
            <a:ext cx="33732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Aprite il programma Arduino se è la prima volta che avviate il programma verrà immediatamente aperto uno sketch vuoto, altrimenti dal menù 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File &gt; New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aprite un nuovo sketch e salvatelo con il nome che desiderate nella cartella in cui volete collezionare i vostri programmi.</a:t>
            </a:r>
            <a:endParaRPr lang="it-I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1B9B77-BA13-71B4-4D45-CF369ACC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97" y="730250"/>
            <a:ext cx="81280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2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79CFB4-1B1A-24BF-A215-B6A27C90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72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1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1738388-3DE9-90B3-59C2-160F19CA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"/>
            <a:ext cx="6248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destra 3">
            <a:extLst>
              <a:ext uri="{FF2B5EF4-FFF2-40B4-BE49-F238E27FC236}">
                <a16:creationId xmlns:a16="http://schemas.microsoft.com/office/drawing/2014/main" id="{9E214309-CD24-091A-7B3D-1168111D6067}"/>
              </a:ext>
            </a:extLst>
          </p:cNvPr>
          <p:cNvSpPr/>
          <p:nvPr/>
        </p:nvSpPr>
        <p:spPr>
          <a:xfrm>
            <a:off x="2119745" y="1925778"/>
            <a:ext cx="78971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0ACE328F-C311-8477-E219-94281306BAFC}"/>
              </a:ext>
            </a:extLst>
          </p:cNvPr>
          <p:cNvSpPr/>
          <p:nvPr/>
        </p:nvSpPr>
        <p:spPr>
          <a:xfrm>
            <a:off x="2129684" y="2445926"/>
            <a:ext cx="78971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76B8827B-F61E-CD62-D432-5922D1A9C32E}"/>
              </a:ext>
            </a:extLst>
          </p:cNvPr>
          <p:cNvSpPr/>
          <p:nvPr/>
        </p:nvSpPr>
        <p:spPr>
          <a:xfrm>
            <a:off x="2152877" y="3144978"/>
            <a:ext cx="78971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8D6D911F-7E6E-BFBC-2A81-18029B5A73B6}"/>
              </a:ext>
            </a:extLst>
          </p:cNvPr>
          <p:cNvSpPr/>
          <p:nvPr/>
        </p:nvSpPr>
        <p:spPr>
          <a:xfrm>
            <a:off x="2149562" y="3546756"/>
            <a:ext cx="78971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8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8E8DE16-1245-F297-031E-020DB40F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" y="209826"/>
            <a:ext cx="81280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D0B643-FE80-13E1-1577-90F2526AAF55}"/>
              </a:ext>
            </a:extLst>
          </p:cNvPr>
          <p:cNvSpPr txBox="1"/>
          <p:nvPr/>
        </p:nvSpPr>
        <p:spPr>
          <a:xfrm>
            <a:off x="8241747" y="1328101"/>
            <a:ext cx="38365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Ora dovete verificare il vostro programma facendo click su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Verify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e se tutto è corretto in basso all’IDE compare il messaggio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Done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compiling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ciò indica che l’IDE Arduino ha tradotto il vostro sketch in un programma eseguibile sulla scheda Arduino.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40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223B950-09A9-060A-1EEE-672FFFDE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660953"/>
            <a:ext cx="6248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60DFA-1CA1-F7A7-9C3A-E03CBCA927F9}"/>
              </a:ext>
            </a:extLst>
          </p:cNvPr>
          <p:cNvSpPr txBox="1"/>
          <p:nvPr/>
        </p:nvSpPr>
        <p:spPr>
          <a:xfrm>
            <a:off x="119270" y="4572000"/>
            <a:ext cx="6619460" cy="1987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DEE549-EF0A-1FDD-B3A4-F21A987FE8AA}"/>
              </a:ext>
            </a:extLst>
          </p:cNvPr>
          <p:cNvSpPr txBox="1"/>
          <p:nvPr/>
        </p:nvSpPr>
        <p:spPr>
          <a:xfrm>
            <a:off x="7153689" y="933130"/>
            <a:ext cx="42067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Ora dovete caricare sulla scheda il vostro programma facendo click su “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Upload to I/O Board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“, in questo modo la scheda interrompe l’esecuzione di ciò che stava eseguendo, carica il nuovo programma in memoria e lo esegue.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099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178E25D-626B-FAF7-EEEA-A233FC78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4" y="700708"/>
            <a:ext cx="6248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511678-3DFB-A38F-70F2-2935857DD5CD}"/>
              </a:ext>
            </a:extLst>
          </p:cNvPr>
          <p:cNvSpPr txBox="1"/>
          <p:nvPr/>
        </p:nvSpPr>
        <p:spPr>
          <a:xfrm>
            <a:off x="6858001" y="1388310"/>
            <a:ext cx="44353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333333"/>
                </a:solidFill>
                <a:latin typeface="Georgia" panose="02040502050405020303" pitchFamily="18" charset="0"/>
              </a:rPr>
              <a:t>A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pparira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il messaggio: 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Uploading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to I/O Board…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e la dimensione in byte del vostro sketch e alla fine compare il messaggio: “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Done</a:t>
            </a:r>
            <a:r>
              <a:rPr lang="it-IT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b="1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uploading</a:t>
            </a:r>
            <a:r>
              <a:rPr lang="it-IT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” che indica che il trasferimento del programma alla scheda ha avuto termine;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0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2107</Words>
  <Application>Microsoft Macintosh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Helvetica Neue</vt:lpstr>
      <vt:lpstr>Roboto</vt:lpstr>
      <vt:lpstr>Tema di Office</vt:lpstr>
      <vt:lpstr>Introduzione all’uso di Arduino: II Lezione  I Parte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Analizziamo lo Sketch riga per riga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Prova da solo</vt:lpstr>
      <vt:lpstr>Introduzione all’uso di Arduino: II Lezione  II Parte</vt:lpstr>
      <vt:lpstr>Controlliamo un led con un pulsante</vt:lpstr>
      <vt:lpstr>BREADBOARD, COS'È E COME FUNZIONA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Analizziamo lo Sketch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all’uso di Arduino: II Lezione</dc:title>
  <dc:creator>Giuseppe Tagliente</dc:creator>
  <cp:lastModifiedBy>Giuseppe Tagliente</cp:lastModifiedBy>
  <cp:revision>6</cp:revision>
  <dcterms:created xsi:type="dcterms:W3CDTF">2023-02-19T16:26:36Z</dcterms:created>
  <dcterms:modified xsi:type="dcterms:W3CDTF">2023-11-09T11:02:44Z</dcterms:modified>
</cp:coreProperties>
</file>