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145706911" r:id="rId3"/>
    <p:sldId id="2145706912" r:id="rId4"/>
    <p:sldId id="2145706913" r:id="rId5"/>
    <p:sldId id="2145706914" r:id="rId6"/>
    <p:sldId id="2145706915" r:id="rId7"/>
    <p:sldId id="2145706917" r:id="rId8"/>
    <p:sldId id="2145706916" r:id="rId9"/>
    <p:sldId id="2145706918" r:id="rId10"/>
    <p:sldId id="2145706919" r:id="rId11"/>
    <p:sldId id="2145706920" r:id="rId12"/>
    <p:sldId id="2145706921" r:id="rId13"/>
    <p:sldId id="2145706922" r:id="rId14"/>
    <p:sldId id="2145706923" r:id="rId15"/>
    <p:sldId id="2145706924" r:id="rId16"/>
    <p:sldId id="2145706925" r:id="rId17"/>
    <p:sldId id="2145706926" r:id="rId18"/>
    <p:sldId id="2145706927" r:id="rId19"/>
    <p:sldId id="2145706928" r:id="rId20"/>
    <p:sldId id="2145706929" r:id="rId21"/>
    <p:sldId id="2145706930" r:id="rId22"/>
    <p:sldId id="2145706931" r:id="rId23"/>
    <p:sldId id="2145706932" r:id="rId24"/>
    <p:sldId id="2145706933" r:id="rId25"/>
    <p:sldId id="2145706934" r:id="rId26"/>
    <p:sldId id="2145706935" r:id="rId27"/>
    <p:sldId id="2145706936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D2684-0162-FA4F-800B-426D08F94DDD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C9DCA-C54B-054C-A37C-C556CC1A96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38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C9DCA-C54B-054C-A37C-C556CC1A96EE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27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694ADE-AB25-9A99-CDDA-59B6016DC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CD951D1-FC27-1EB1-5610-25432D9AE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DB41C2-9F2E-9A35-6035-34DCAF14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AD2-AA47-C14F-A65F-CCEF003EEFA1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57B14B-3181-66A3-20F3-88C61A2D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7E268E-366F-21C5-CEA5-F7120777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CA53-F41D-5245-8FF1-A1FFA0D83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04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7E7B20-E104-B54F-1B90-769F6E18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13CA81-AC2D-B951-B063-AC9E90A60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6FF2C6-CEE8-6001-D227-33115816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AD2-AA47-C14F-A65F-CCEF003EEFA1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89981F-7DE6-7C89-CBC1-1C7A9DFF6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E33D78-2AF4-CC6B-1791-17277FB5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CA53-F41D-5245-8FF1-A1FFA0D83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51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7843397-6160-DFF2-96BA-C4CEF6F03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96E87C-E3BF-2B3B-55C3-06AE91244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B56BCE-9D57-5E3C-30AB-FEE6C086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AD2-AA47-C14F-A65F-CCEF003EEFA1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3100B4-90A1-01E1-1BA6-F18AC20E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D1F244-0699-7CFB-8739-E0235A6B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CA53-F41D-5245-8FF1-A1FFA0D83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0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DD9941-E54B-D5AF-7918-B901D83F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FC61B2-728E-1BC6-5225-F22EE646C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F54446-6BF0-5FC2-1D42-F7D8D38B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AD2-AA47-C14F-A65F-CCEF003EEFA1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9436D1-2C1D-56AD-992C-9C49B020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EF578F-FE76-613A-37BA-28CDD187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CA53-F41D-5245-8FF1-A1FFA0D83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66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F66C1E-A77C-E9D8-0658-DDB66B0A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333FC2-A1EE-76F1-BE08-2B407F00E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49F772-E242-DB6E-02B2-DBAF2B4F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AD2-AA47-C14F-A65F-CCEF003EEFA1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5AA4EC-086C-7302-9CD2-2D4CDFF2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809C31-17CD-CEF3-D83F-FCF1922E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CA53-F41D-5245-8FF1-A1FFA0D83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68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C771F1-6F17-C429-6CEC-E1497F7B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B1078-43D3-758A-3C99-13EBB19D3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297449-3DE3-C81B-4960-B14E5EFC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F38847-2991-8DB5-B7A5-7A94F551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AD2-AA47-C14F-A65F-CCEF003EEFA1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9E8250-8D64-9C41-74EA-4D32C51C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A0366C-E0D1-179B-8812-189523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CA53-F41D-5245-8FF1-A1FFA0D83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20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E0CB10-6CA3-662B-65CE-98FB07F52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72410A-682B-0B29-235E-43C9ED4B1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C86393-4493-3378-9784-2B52D0499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1EE4CE-EB16-18B3-12CF-B96E2B6BB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4D758F-6C58-B1D1-FE32-E5CF84CC1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0EB388-C0B6-3F82-A1DD-0537349F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AD2-AA47-C14F-A65F-CCEF003EEFA1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6B234F-3C82-CDE8-B2C7-8CA538EA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463951-8EEC-D57E-8095-D9344420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CA53-F41D-5245-8FF1-A1FFA0D83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0BE586-1C18-4E34-1CCF-2C39345C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5901EA3-7F53-917E-0DD6-E3442255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AD2-AA47-C14F-A65F-CCEF003EEFA1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0214841-E29A-6DE4-B709-3B3E18C9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102D82-D243-A6E5-CC57-39346226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CA53-F41D-5245-8FF1-A1FFA0D83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40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E42553A-876B-E83F-2C52-47A98069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AD2-AA47-C14F-A65F-CCEF003EEFA1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AAC7486-F86B-4BD7-9E48-028BD714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1889B6-5725-E4F5-E264-8613DD36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CA53-F41D-5245-8FF1-A1FFA0D83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50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918DB4-35F0-3C63-D963-F8E028C7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082A08-8927-6735-2AFD-F2B2EC53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049BD8-F353-E2E0-6EDD-F1AA09C97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2F22EF-2FC0-138C-6182-954374C4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AD2-AA47-C14F-A65F-CCEF003EEFA1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A79225-AF84-5A0E-BE1B-40D184F0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3DA79B-1F35-F977-791D-F3EB9B30A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CA53-F41D-5245-8FF1-A1FFA0D83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30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EB653D-5735-4FF0-A18A-B9B043F6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F8F473-7898-FBD8-B411-1BC20BAC7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5C4C4EF-AAF9-A2C2-A25F-1C14B80B6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080401-AFDB-4EA0-2E1B-19F6EE59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FAD2-AA47-C14F-A65F-CCEF003EEFA1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D3A2A4-6846-1E66-4EE5-AF01E69F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BBAA66-9248-3D6C-F471-FC477D3D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CA53-F41D-5245-8FF1-A1FFA0D83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31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0B4C1CA-F2CA-C532-1CA0-457EC4ECB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BD6FD8-A2AE-E855-A7EE-86C944450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5485E7-F7F9-CBF5-B21C-D5F3B4BF8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FAD2-AA47-C14F-A65F-CCEF003EEFA1}" type="datetimeFigureOut">
              <a:rPr lang="it-IT" smtClean="0"/>
              <a:t>10/11/23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2EDD5C-F441-2D44-B87A-176FDD319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4DD8F0-D01F-35EA-0F8E-535BAA989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CA53-F41D-5245-8FF1-A1FFA0D83E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02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9A2E52-5474-58DC-7653-AC78CDE208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Introduzione all’uso di Arduino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40349AE-2445-EC5A-02B4-87F90DCD29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Giuseppe Tagliente </a:t>
            </a:r>
          </a:p>
          <a:p>
            <a:r>
              <a:rPr lang="it-IT" dirty="0"/>
              <a:t>INFN sez. bari</a:t>
            </a:r>
          </a:p>
        </p:txBody>
      </p:sp>
    </p:spTree>
    <p:extLst>
      <p:ext uri="{BB962C8B-B14F-4D97-AF65-F5344CB8AC3E}">
        <p14:creationId xmlns:p14="http://schemas.microsoft.com/office/powerpoint/2010/main" val="295077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2CC54E-CB65-013C-CB08-39ECF7A4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Un’ambiente di programmazione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05D317-EA38-1C5A-6BF2-F386634D9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173" y="1300429"/>
            <a:ext cx="4110666" cy="540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1E7D6B-DBC6-1EB0-CD38-EB319299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Una comunità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223CF5-FFD5-1C37-BB4A-7C334FB2A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9588"/>
            <a:ext cx="5416329" cy="50784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AF56CA3-3CD4-4B46-38F2-E0FC2C141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529" y="1262792"/>
            <a:ext cx="5967513" cy="5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4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B9A960-95A4-0F44-DD64-308A6CFD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La scheda Arduino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955639-BA38-5C54-E8AB-51640CA0C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830" y="1285104"/>
            <a:ext cx="7595564" cy="510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33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1C48EF-7211-6B6F-2171-B7F21A76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Caratteristiche Tecniche</a:t>
            </a:r>
          </a:p>
        </p:txBody>
      </p:sp>
      <p:pic>
        <p:nvPicPr>
          <p:cNvPr id="5" name="Segnaposto contenuto 4" descr="Immagine che contiene testo, elettronico, circuito&#10;&#10;Descrizione generata automaticamente">
            <a:extLst>
              <a:ext uri="{FF2B5EF4-FFF2-40B4-BE49-F238E27FC236}">
                <a16:creationId xmlns:a16="http://schemas.microsoft.com/office/drawing/2014/main" id="{96077FE8-C1E7-C7FB-CD7A-131F2DD6A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053536"/>
            <a:ext cx="7225748" cy="475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0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1F786B-F13A-48A2-17F8-2B641492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 microcontrollore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2DD4E58-4D63-44A5-D96E-3B0FBDCAD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161922"/>
            <a:ext cx="7225748" cy="45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9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EFDC1-04C2-A5DC-C4DE-4F9FF17C5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Terminologia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B64ADE-6987-CD5F-F0D5-5C83F81A9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Sketch</a:t>
            </a:r>
          </a:p>
          <a:p>
            <a:pPr marL="0" indent="0">
              <a:buNone/>
            </a:pPr>
            <a:r>
              <a:rPr lang="it-IT" dirty="0"/>
              <a:t>    </a:t>
            </a:r>
            <a:r>
              <a:rPr lang="it-IT" sz="2600" dirty="0"/>
              <a:t>il programma scritto in ambiente IDE (Arduino)</a:t>
            </a:r>
          </a:p>
          <a:p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Pin</a:t>
            </a:r>
          </a:p>
          <a:p>
            <a:pPr marL="0" indent="0">
              <a:buNone/>
            </a:pPr>
            <a:r>
              <a:rPr lang="it-IT" dirty="0"/>
              <a:t>    </a:t>
            </a:r>
            <a:r>
              <a:rPr lang="it-IT" sz="2600" dirty="0"/>
              <a:t>I connettori di input e output</a:t>
            </a:r>
          </a:p>
          <a:p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Digital</a:t>
            </a:r>
          </a:p>
          <a:p>
            <a:pPr marL="0" indent="0">
              <a:buNone/>
            </a:pPr>
            <a:r>
              <a:rPr lang="it-IT" dirty="0"/>
              <a:t>   </a:t>
            </a:r>
            <a:r>
              <a:rPr lang="it-IT" sz="2600" dirty="0">
                <a:effectLst/>
                <a:latin typeface="Helvetica" pitchFamily="2" charset="0"/>
              </a:rPr>
              <a:t>vuol dire che può assumere solo due valori: ALTO o BASSO, in altro</a:t>
            </a:r>
          </a:p>
          <a:p>
            <a:pPr marL="0" indent="0">
              <a:buNone/>
            </a:pPr>
            <a:r>
              <a:rPr lang="it-IT" sz="2600" dirty="0">
                <a:effectLst/>
                <a:latin typeface="Helvetica" pitchFamily="2" charset="0"/>
              </a:rPr>
              <a:t>   modo: ON/OFF oppure 0 o 1. Sequenza di numeri presi da un insieme                           </a:t>
            </a:r>
          </a:p>
          <a:p>
            <a:pPr marL="0" indent="0">
              <a:buNone/>
            </a:pPr>
            <a:r>
              <a:rPr lang="it-IT" dirty="0">
                <a:effectLst/>
                <a:latin typeface="Helvetica" pitchFamily="2" charset="0"/>
              </a:rPr>
              <a:t>   discreto di valori (nel nostro caso 0 o 1)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 err="1">
                <a:solidFill>
                  <a:srgbClr val="FF0000"/>
                </a:solidFill>
              </a:rPr>
              <a:t>Analogic</a:t>
            </a: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/>
              <a:t>   </a:t>
            </a:r>
            <a:r>
              <a:rPr lang="it-IT" dirty="0">
                <a:effectLst/>
                <a:latin typeface="Helvetica" pitchFamily="2" charset="0"/>
              </a:rPr>
              <a:t>quando i valori utili che rappresentano un segnale sono continui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4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A42864-31E3-84B2-07C3-BFDA9080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Il software Arduino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C58F90-6534-9F39-4722-3CEBAF958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L’ambiente di sviluppo per Arduino viene chiamato o Software per Arduino o IDE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IDE = </a:t>
            </a:r>
            <a:r>
              <a:rPr lang="it-IT" dirty="0" err="1"/>
              <a:t>Integrated</a:t>
            </a:r>
            <a:r>
              <a:rPr lang="it-IT" dirty="0"/>
              <a:t> Development </a:t>
            </a:r>
            <a:r>
              <a:rPr lang="it-IT" dirty="0" err="1"/>
              <a:t>Enviroment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            (ambiente di sviluppo Integrato)</a:t>
            </a:r>
          </a:p>
        </p:txBody>
      </p:sp>
    </p:spTree>
    <p:extLst>
      <p:ext uri="{BB962C8B-B14F-4D97-AF65-F5344CB8AC3E}">
        <p14:creationId xmlns:p14="http://schemas.microsoft.com/office/powerpoint/2010/main" val="2576694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D5F3F8-50AE-958D-1490-2053B32C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Il software Arduino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9911E5-F571-63AD-560F-D227670A4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381" y="1690688"/>
            <a:ext cx="4515678" cy="4486275"/>
          </a:xfrm>
        </p:spPr>
        <p:txBody>
          <a:bodyPr/>
          <a:lstStyle/>
          <a:p>
            <a:r>
              <a:rPr lang="it-IT" dirty="0"/>
              <a:t>Simile ad un editor di testo</a:t>
            </a:r>
          </a:p>
          <a:p>
            <a:endParaRPr lang="it-IT" dirty="0"/>
          </a:p>
          <a:p>
            <a:r>
              <a:rPr lang="it-IT" dirty="0"/>
              <a:t>Si può scrivere, visualizzare, verificare la sintassi</a:t>
            </a:r>
          </a:p>
          <a:p>
            <a:endParaRPr lang="it-IT" dirty="0"/>
          </a:p>
          <a:p>
            <a:r>
              <a:rPr lang="it-IT" dirty="0"/>
              <a:t>Si può trasferire lo sketch sulla scheda Arduino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22D3D9F-384F-E617-AAC8-AA55E97F3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8100"/>
            <a:ext cx="3968578" cy="521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22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B5A66D-17FD-B672-42A4-C3ABAFE7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Comunicare con Arduino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C09D7D-5B68-CD65-BD6B-75D2EDF42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064000" cy="43053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FD9B9C7-DFDB-C873-9230-359E1D194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815" y="1690687"/>
            <a:ext cx="6105612" cy="431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57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485C2C-6E5F-CE71-53F3-BD6DDBDC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Selezionare la sceda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1D4A0F2-A32F-F39B-C2DD-B027E0021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75" y="1402452"/>
            <a:ext cx="10406450" cy="518515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3CED99D-7582-0222-7307-9270A3F6C68B}"/>
              </a:ext>
            </a:extLst>
          </p:cNvPr>
          <p:cNvSpPr txBox="1"/>
          <p:nvPr/>
        </p:nvSpPr>
        <p:spPr>
          <a:xfrm>
            <a:off x="2792627" y="2280897"/>
            <a:ext cx="151988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C1443C-56D2-6F41-7C39-E59F75DA6FBB}"/>
              </a:ext>
            </a:extLst>
          </p:cNvPr>
          <p:cNvSpPr txBox="1"/>
          <p:nvPr/>
        </p:nvSpPr>
        <p:spPr>
          <a:xfrm>
            <a:off x="5118652" y="3309730"/>
            <a:ext cx="2146852" cy="33793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4BCA50-0DDE-E26E-4392-E45A18B1171C}"/>
              </a:ext>
            </a:extLst>
          </p:cNvPr>
          <p:cNvSpPr txBox="1"/>
          <p:nvPr/>
        </p:nvSpPr>
        <p:spPr>
          <a:xfrm>
            <a:off x="2792627" y="2001795"/>
            <a:ext cx="161873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81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F8210B-3C21-012D-C187-3BE9DD38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 all’uso di Arduino: I Lezione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E9948E0-0298-AAAA-CAC4-8759F7B5C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226" y="1619250"/>
            <a:ext cx="5041900" cy="361950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D8BE65E2-A81D-E2B2-F183-1E86A48768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9474538-AA2F-5101-E929-8E3540B55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2034209"/>
            <a:ext cx="279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01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D76CD-F08C-63FF-5FD2-53835DC2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Selezionare la porta seriale da utilizzare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2A0852-F163-ADB6-EFCE-81F908AD2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78" y="1617641"/>
            <a:ext cx="7762795" cy="362271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C31A28-9B7A-8AAB-6FFC-5620911A89CA}"/>
              </a:ext>
            </a:extLst>
          </p:cNvPr>
          <p:cNvSpPr txBox="1"/>
          <p:nvPr/>
        </p:nvSpPr>
        <p:spPr>
          <a:xfrm>
            <a:off x="3348681" y="2286000"/>
            <a:ext cx="11121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248E8A-738A-E03C-294B-63580F79DCE3}"/>
              </a:ext>
            </a:extLst>
          </p:cNvPr>
          <p:cNvSpPr txBox="1"/>
          <p:nvPr/>
        </p:nvSpPr>
        <p:spPr>
          <a:xfrm>
            <a:off x="5078627" y="3914795"/>
            <a:ext cx="1346887" cy="5954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70DED5-E863-8429-57ED-E6DC28AC81C6}"/>
              </a:ext>
            </a:extLst>
          </p:cNvPr>
          <p:cNvSpPr txBox="1"/>
          <p:nvPr/>
        </p:nvSpPr>
        <p:spPr>
          <a:xfrm>
            <a:off x="1907648" y="5547127"/>
            <a:ext cx="77627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effectLst/>
                <a:latin typeface="Helvetica" pitchFamily="2" charset="0"/>
              </a:rPr>
              <a:t>Su Windows dovreste notare una o più porte COM, selezionate quella con numero più elevato, se non dovesse funzionare provate con le altre proposte.</a:t>
            </a:r>
          </a:p>
        </p:txBody>
      </p:sp>
    </p:spTree>
    <p:extLst>
      <p:ext uri="{BB962C8B-B14F-4D97-AF65-F5344CB8AC3E}">
        <p14:creationId xmlns:p14="http://schemas.microsoft.com/office/powerpoint/2010/main" val="3058434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4EEEC8-1AEC-310A-2376-D9C14FCB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Primo sketch: Blink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21FD6C1-66A4-9763-D883-3180DD3F1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822" y="1311384"/>
            <a:ext cx="5399902" cy="555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03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5A715E-9E8D-C829-1BB8-E3B7582F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Primo sketch: Blink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2E9022D-7DDF-0947-B22B-31F385FF2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099" y="1308100"/>
            <a:ext cx="4117203" cy="54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12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64814F-3A59-9BFB-883C-D8943A94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Primo sketch: Blink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6832106-2A50-E314-B10C-6D54BF068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542" y="1690688"/>
            <a:ext cx="3919495" cy="5153982"/>
          </a:xfrm>
          <a:prstGeom prst="rect">
            <a:avLst/>
          </a:prstGeom>
        </p:spPr>
      </p:pic>
      <p:sp>
        <p:nvSpPr>
          <p:cNvPr id="5" name="Freccia giù 4">
            <a:extLst>
              <a:ext uri="{FF2B5EF4-FFF2-40B4-BE49-F238E27FC236}">
                <a16:creationId xmlns:a16="http://schemas.microsoft.com/office/drawing/2014/main" id="{5E78A37B-6B94-BFE8-2C8C-DEB63CF4FAE6}"/>
              </a:ext>
            </a:extLst>
          </p:cNvPr>
          <p:cNvSpPr/>
          <p:nvPr/>
        </p:nvSpPr>
        <p:spPr>
          <a:xfrm rot="17843337">
            <a:off x="5548181" y="5664111"/>
            <a:ext cx="479510" cy="1325563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60E0C6-0022-DD4E-60C3-0E6F8C0D4807}"/>
              </a:ext>
            </a:extLst>
          </p:cNvPr>
          <p:cNvSpPr txBox="1"/>
          <p:nvPr/>
        </p:nvSpPr>
        <p:spPr>
          <a:xfrm>
            <a:off x="-27806" y="2364906"/>
            <a:ext cx="3796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effectLst/>
                <a:latin typeface="Helvetica" pitchFamily="2" charset="0"/>
              </a:rPr>
              <a:t>Il collegamento alla porta seriale viene segnalato nella finestra del codice in basso a destra</a:t>
            </a:r>
          </a:p>
        </p:txBody>
      </p:sp>
    </p:spTree>
    <p:extLst>
      <p:ext uri="{BB962C8B-B14F-4D97-AF65-F5344CB8AC3E}">
        <p14:creationId xmlns:p14="http://schemas.microsoft.com/office/powerpoint/2010/main" val="1909707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4AAA31-842A-0E47-AA66-060EEE1B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Primo sketch: Blink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6465DE-2BE5-2387-4882-8B8ED938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90688"/>
            <a:ext cx="4300330" cy="5167312"/>
          </a:xfrm>
          <a:prstGeom prst="rect">
            <a:avLst/>
          </a:prstGeom>
        </p:spPr>
      </p:pic>
      <p:sp>
        <p:nvSpPr>
          <p:cNvPr id="5" name="Freccia giù 4">
            <a:extLst>
              <a:ext uri="{FF2B5EF4-FFF2-40B4-BE49-F238E27FC236}">
                <a16:creationId xmlns:a16="http://schemas.microsoft.com/office/drawing/2014/main" id="{7D78AD81-4765-6F52-FBB5-2B6D0618F54D}"/>
              </a:ext>
            </a:extLst>
          </p:cNvPr>
          <p:cNvSpPr/>
          <p:nvPr/>
        </p:nvSpPr>
        <p:spPr>
          <a:xfrm rot="16200000">
            <a:off x="3752914" y="1430485"/>
            <a:ext cx="479510" cy="1325563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53BA9E7-32E3-C237-A61C-BB6003B5FA75}"/>
              </a:ext>
            </a:extLst>
          </p:cNvPr>
          <p:cNvSpPr txBox="1"/>
          <p:nvPr/>
        </p:nvSpPr>
        <p:spPr>
          <a:xfrm>
            <a:off x="252284" y="3016251"/>
            <a:ext cx="4167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effectLst/>
                <a:latin typeface="Helvetica" pitchFamily="2" charset="0"/>
              </a:rPr>
              <a:t>Procedere con il caricamento dello</a:t>
            </a:r>
          </a:p>
          <a:p>
            <a:r>
              <a:rPr lang="it-IT" dirty="0">
                <a:effectLst/>
                <a:latin typeface="Helvetica" pitchFamily="2" charset="0"/>
              </a:rPr>
              <a:t>sketch Blink sulla scheda mediante il</a:t>
            </a:r>
          </a:p>
          <a:p>
            <a:r>
              <a:rPr lang="it-IT" dirty="0">
                <a:effectLst/>
                <a:latin typeface="Helvetica" pitchFamily="2" charset="0"/>
              </a:rPr>
              <a:t>pulsante Upload nella finestra in cui</a:t>
            </a:r>
          </a:p>
          <a:p>
            <a:r>
              <a:rPr lang="it-IT" dirty="0">
                <a:effectLst/>
                <a:latin typeface="Helvetica" pitchFamily="2" charset="0"/>
              </a:rPr>
              <a:t>compare il codice</a:t>
            </a:r>
          </a:p>
        </p:txBody>
      </p:sp>
    </p:spTree>
    <p:extLst>
      <p:ext uri="{BB962C8B-B14F-4D97-AF65-F5344CB8AC3E}">
        <p14:creationId xmlns:p14="http://schemas.microsoft.com/office/powerpoint/2010/main" val="178921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FE94E0-A136-4903-2ABC-1A36FD87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Primo sketch: Blink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E383492-9ADD-6BB3-EB25-38D43A597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0892"/>
            <a:ext cx="5491891" cy="171621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A3D48A-146B-66F5-0E52-A72B061C4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891" y="1269656"/>
            <a:ext cx="4174009" cy="546939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81307A5-D1E0-A33C-5EBC-0C825D42EB20}"/>
              </a:ext>
            </a:extLst>
          </p:cNvPr>
          <p:cNvSpPr txBox="1"/>
          <p:nvPr/>
        </p:nvSpPr>
        <p:spPr>
          <a:xfrm>
            <a:off x="5350476" y="5412259"/>
            <a:ext cx="4534929" cy="840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Freccia giù 6">
            <a:extLst>
              <a:ext uri="{FF2B5EF4-FFF2-40B4-BE49-F238E27FC236}">
                <a16:creationId xmlns:a16="http://schemas.microsoft.com/office/drawing/2014/main" id="{2B103E85-B29F-692E-4F58-885FF92C8219}"/>
              </a:ext>
            </a:extLst>
          </p:cNvPr>
          <p:cNvSpPr/>
          <p:nvPr/>
        </p:nvSpPr>
        <p:spPr>
          <a:xfrm rot="2031640">
            <a:off x="6715404" y="4481080"/>
            <a:ext cx="479510" cy="1325563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98951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032A8FC-AD14-3A40-88E4-303132B0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b="1" dirty="0"/>
              <a:t>Primo sketch: Blink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8762155-6CB8-D9B1-5C48-AC1329EB2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303" y="1368854"/>
            <a:ext cx="4099869" cy="534082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45A3D46-3D8B-B789-8F5C-D52E36E5E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60" y="2679184"/>
            <a:ext cx="5916382" cy="157153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0D739E-A1AB-BDF5-4041-A8F687B0491C}"/>
              </a:ext>
            </a:extLst>
          </p:cNvPr>
          <p:cNvSpPr txBox="1"/>
          <p:nvPr/>
        </p:nvSpPr>
        <p:spPr>
          <a:xfrm>
            <a:off x="6141312" y="5758251"/>
            <a:ext cx="4534929" cy="840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Freccia giù 8">
            <a:extLst>
              <a:ext uri="{FF2B5EF4-FFF2-40B4-BE49-F238E27FC236}">
                <a16:creationId xmlns:a16="http://schemas.microsoft.com/office/drawing/2014/main" id="{F541ECA0-1C4A-3D9E-8AA1-0CE481C22C69}"/>
              </a:ext>
            </a:extLst>
          </p:cNvPr>
          <p:cNvSpPr/>
          <p:nvPr/>
        </p:nvSpPr>
        <p:spPr>
          <a:xfrm rot="19893198">
            <a:off x="6715404" y="4481080"/>
            <a:ext cx="479510" cy="1325563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F336348-9A39-7B90-EB0B-FB189AB1C37F}"/>
              </a:ext>
            </a:extLst>
          </p:cNvPr>
          <p:cNvSpPr txBox="1"/>
          <p:nvPr/>
        </p:nvSpPr>
        <p:spPr>
          <a:xfrm>
            <a:off x="155750" y="4542822"/>
            <a:ext cx="6098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effectLst/>
                <a:latin typeface="Helvetica" pitchFamily="2" charset="0"/>
              </a:rPr>
              <a:t>Se tutto andrà a buon fine vi verrà restituito il messaggio “</a:t>
            </a:r>
            <a:r>
              <a:rPr lang="it-IT" dirty="0" err="1">
                <a:effectLst/>
                <a:latin typeface="Helvetica" pitchFamily="2" charset="0"/>
              </a:rPr>
              <a:t>Done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dirty="0" err="1">
                <a:effectLst/>
                <a:latin typeface="Helvetica" pitchFamily="2" charset="0"/>
              </a:rPr>
              <a:t>uploading</a:t>
            </a:r>
            <a:r>
              <a:rPr lang="it-IT" dirty="0">
                <a:effectLst/>
                <a:latin typeface="Helvetica" pitchFamily="2" charset="0"/>
              </a:rPr>
              <a:t>.” nella </a:t>
            </a:r>
            <a:r>
              <a:rPr lang="it-IT" dirty="0" err="1">
                <a:effectLst/>
                <a:latin typeface="Helvetica" pitchFamily="2" charset="0"/>
              </a:rPr>
              <a:t>staus</a:t>
            </a:r>
            <a:r>
              <a:rPr lang="it-IT" dirty="0">
                <a:effectLst/>
                <a:latin typeface="Helvetica" pitchFamily="2" charset="0"/>
              </a:rPr>
              <a:t> bar ed il LED L incomincia a lampeggiare</a:t>
            </a:r>
          </a:p>
        </p:txBody>
      </p:sp>
    </p:spTree>
    <p:extLst>
      <p:ext uri="{BB962C8B-B14F-4D97-AF65-F5344CB8AC3E}">
        <p14:creationId xmlns:p14="http://schemas.microsoft.com/office/powerpoint/2010/main" val="3702977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A35BEA2-0C5E-F161-BE18-C41C9198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b="1" dirty="0"/>
              <a:t>Primo sketch: Blink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BCC58B4-0C8E-52FB-19A8-9D579E30D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407" y="1291817"/>
            <a:ext cx="4272864" cy="556618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90F89C3-9DA8-7F3B-0072-4EB4A270EFB3}"/>
              </a:ext>
            </a:extLst>
          </p:cNvPr>
          <p:cNvSpPr txBox="1"/>
          <p:nvPr/>
        </p:nvSpPr>
        <p:spPr>
          <a:xfrm>
            <a:off x="52775" y="1859339"/>
            <a:ext cx="53126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effectLst/>
                <a:latin typeface="Helvetica" pitchFamily="2" charset="0"/>
              </a:rPr>
              <a:t>Sulla scheda Arduino, se nuova </a:t>
            </a:r>
            <a:r>
              <a:rPr lang="it-IT">
                <a:effectLst/>
                <a:latin typeface="Helvetica" pitchFamily="2" charset="0"/>
              </a:rPr>
              <a:t>e mai utilizzata</a:t>
            </a:r>
            <a:r>
              <a:rPr lang="it-IT" dirty="0">
                <a:effectLst/>
                <a:latin typeface="Helvetica" pitchFamily="2" charset="0"/>
              </a:rPr>
              <a:t>, viene precaricato lo sketch Blink, quindi appena viene collegata la scheda al computer il LED L lampeggia.</a:t>
            </a:r>
          </a:p>
          <a:p>
            <a:r>
              <a:rPr lang="it-IT" dirty="0">
                <a:effectLst/>
                <a:latin typeface="Helvetica" pitchFamily="2" charset="0"/>
              </a:rPr>
              <a:t>Per essere certi che lo sketch è stato caricato sulla scheda provate a variare il numero all’interno del comando delay, ponete il valore 100. Effettuate l’upload dello sketch, al termine dovreste notare</a:t>
            </a:r>
          </a:p>
          <a:p>
            <a:r>
              <a:rPr lang="it-IT" dirty="0">
                <a:effectLst/>
                <a:latin typeface="Helvetica" pitchFamily="2" charset="0"/>
              </a:rPr>
              <a:t>che il LED L lampeggia molto più velocemente.</a:t>
            </a:r>
          </a:p>
        </p:txBody>
      </p:sp>
    </p:spTree>
    <p:extLst>
      <p:ext uri="{BB962C8B-B14F-4D97-AF65-F5344CB8AC3E}">
        <p14:creationId xmlns:p14="http://schemas.microsoft.com/office/powerpoint/2010/main" val="66319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0ACA01B5-F46E-10EC-CF35-AACBA657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Introduzione all’uso di Arduino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5ED348-C41A-16F9-4C01-FF3486EF1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966" y="1408669"/>
            <a:ext cx="3168671" cy="538201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EF54D1-8D5F-6A2D-14DC-EB70DFEA462A}"/>
              </a:ext>
            </a:extLst>
          </p:cNvPr>
          <p:cNvSpPr txBox="1"/>
          <p:nvPr/>
        </p:nvSpPr>
        <p:spPr>
          <a:xfrm>
            <a:off x="5609967" y="2708279"/>
            <a:ext cx="398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Non è così complicato</a:t>
            </a:r>
          </a:p>
        </p:txBody>
      </p:sp>
    </p:spTree>
    <p:extLst>
      <p:ext uri="{BB962C8B-B14F-4D97-AF65-F5344CB8AC3E}">
        <p14:creationId xmlns:p14="http://schemas.microsoft.com/office/powerpoint/2010/main" val="248673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A64CC7-AB2F-5C20-4215-7E868EB7B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23B72A-9E81-F148-DB42-766EB2F7F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dirty="0"/>
              <a:t>Non conosco l’elettronica</a:t>
            </a:r>
          </a:p>
          <a:p>
            <a:endParaRPr lang="it-IT" sz="3600" dirty="0"/>
          </a:p>
          <a:p>
            <a:r>
              <a:rPr lang="it-IT" sz="3600" dirty="0"/>
              <a:t>Non so programmare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</a:t>
            </a:r>
            <a:r>
              <a:rPr lang="it-IT" sz="3600" b="1" dirty="0">
                <a:solidFill>
                  <a:srgbClr val="FF0000"/>
                </a:solidFill>
              </a:rPr>
              <a:t>Posso farcela?</a:t>
            </a:r>
          </a:p>
        </p:txBody>
      </p:sp>
    </p:spTree>
    <p:extLst>
      <p:ext uri="{BB962C8B-B14F-4D97-AF65-F5344CB8AC3E}">
        <p14:creationId xmlns:p14="http://schemas.microsoft.com/office/powerpoint/2010/main" val="186682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96528-CF71-0A1F-5702-3F8D589A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Arduino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AED6F3-4232-F0AF-71AA-5BEDEA509DF6}"/>
              </a:ext>
            </a:extLst>
          </p:cNvPr>
          <p:cNvSpPr txBox="1"/>
          <p:nvPr/>
        </p:nvSpPr>
        <p:spPr>
          <a:xfrm>
            <a:off x="838200" y="1547771"/>
            <a:ext cx="81724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Arduino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è una </a:t>
            </a:r>
            <a:r>
              <a:rPr lang="it-IT" b="0" i="0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piattaforma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b="0" i="0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hardware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composta da una serie di </a:t>
            </a:r>
            <a:r>
              <a:rPr lang="it-IT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schede elettroniche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dotate di un </a:t>
            </a:r>
            <a:r>
              <a:rPr lang="it-IT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microcontrollore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È stata ideata e sviluppata nel 2005 da alcuni membri dell'</a:t>
            </a:r>
            <a:r>
              <a:rPr lang="it-IT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Interaction Design Institute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di </a:t>
            </a:r>
            <a:r>
              <a:rPr lang="it-IT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Ivrea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come strumento per la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prototipazione rapida</a:t>
            </a:r>
            <a:r>
              <a:rPr lang="it-IT" b="0" i="0" dirty="0">
                <a:effectLst/>
                <a:latin typeface="Arial" panose="020B0604020202020204" pitchFamily="34" charset="0"/>
              </a:rPr>
              <a:t> 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 per scopi hobbistici, didattici e professionali. Il nome della scheda deriva da quello del bar di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Ivrea</a:t>
            </a:r>
            <a:r>
              <a:rPr lang="it-IT" b="0" i="0" dirty="0">
                <a:effectLst/>
                <a:latin typeface="Arial" panose="020B0604020202020204" pitchFamily="34" charset="0"/>
              </a:rPr>
              <a:t> 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frequentato dai fondatori del progetto, nome che richiama a sua volta quello di </a:t>
            </a:r>
            <a:r>
              <a:rPr lang="it-IT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Arduino d'Ivrea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it-IT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Re d'Italia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nel </a:t>
            </a:r>
            <a:r>
              <a:rPr lang="it-IT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1002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it-IT" b="0" i="0" dirty="0">
                <a:effectLst/>
                <a:latin typeface="Arial" panose="020B0604020202020204" pitchFamily="34" charset="0"/>
              </a:rPr>
              <a:t>Con Arduino si possono realizzare in maniera </a:t>
            </a:r>
            <a:r>
              <a:rPr lang="it-IT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relativamente</a:t>
            </a:r>
            <a:r>
              <a:rPr lang="it-IT" b="0" i="0" dirty="0">
                <a:effectLst/>
                <a:latin typeface="Arial" panose="020B0604020202020204" pitchFamily="34" charset="0"/>
              </a:rPr>
              <a:t> rapida e semplice piccoli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dispositivi</a:t>
            </a:r>
            <a:r>
              <a:rPr lang="it-IT" b="0" i="0" dirty="0">
                <a:effectLst/>
                <a:latin typeface="Arial" panose="020B0604020202020204" pitchFamily="34" charset="0"/>
              </a:rPr>
              <a:t> come controllori di luci, di velocità per motori, sensori di luce, automatismi per il controllo della temperatura e dell'umidità e molti altri progetti che utilizzano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sensori</a:t>
            </a:r>
            <a:r>
              <a:rPr lang="it-IT" b="0" i="0" dirty="0">
                <a:effectLst/>
                <a:latin typeface="Arial" panose="020B0604020202020204" pitchFamily="34" charset="0"/>
              </a:rPr>
              <a:t>,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attuatori</a:t>
            </a:r>
            <a:r>
              <a:rPr lang="it-IT" b="0" i="0" dirty="0">
                <a:effectLst/>
                <a:latin typeface="Arial" panose="020B0604020202020204" pitchFamily="34" charset="0"/>
              </a:rPr>
              <a:t> e comunicazione con altri dispositivi. La scheda è abbinata a un semplice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ambiente di sviluppo integrato</a:t>
            </a:r>
            <a:r>
              <a:rPr lang="it-IT" b="0" i="0" dirty="0">
                <a:effectLst/>
                <a:latin typeface="Arial" panose="020B0604020202020204" pitchFamily="34" charset="0"/>
              </a:rPr>
              <a:t> per la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programmazione</a:t>
            </a:r>
            <a:r>
              <a:rPr lang="it-IT" b="0" i="0" dirty="0">
                <a:effectLst/>
                <a:latin typeface="Arial" panose="020B0604020202020204" pitchFamily="34" charset="0"/>
              </a:rPr>
              <a:t> del microcontrollore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Tutto il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software</a:t>
            </a:r>
            <a:r>
              <a:rPr lang="it-IT" b="0" i="0" dirty="0">
                <a:effectLst/>
                <a:latin typeface="Arial" panose="020B0604020202020204" pitchFamily="34" charset="0"/>
              </a:rPr>
              <a:t> a corredo è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libero</a:t>
            </a:r>
            <a:r>
              <a:rPr lang="it-IT" b="0" i="0" dirty="0">
                <a:effectLst/>
                <a:latin typeface="Arial" panose="020B0604020202020204" pitchFamily="34" charset="0"/>
              </a:rPr>
              <a:t>, e gli schemi circuitali sono distribuiti come </a:t>
            </a:r>
            <a:r>
              <a:rPr lang="it-IT" b="0" i="0" u="none" strike="noStrike" dirty="0">
                <a:effectLst/>
                <a:latin typeface="Arial" panose="020B0604020202020204" pitchFamily="34" charset="0"/>
              </a:rPr>
              <a:t>hardware libero</a:t>
            </a:r>
            <a:r>
              <a:rPr lang="it-IT" b="0" i="0" dirty="0">
                <a:effectLst/>
                <a:latin typeface="Arial" panose="020B0604020202020204" pitchFamily="34" charset="0"/>
              </a:rPr>
              <a:t> </a:t>
            </a:r>
            <a:r>
              <a:rPr lang="it-IT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 per questo motivo è molto utilizzato nella didattica educativa.</a:t>
            </a:r>
          </a:p>
        </p:txBody>
      </p:sp>
    </p:spTree>
    <p:extLst>
      <p:ext uri="{BB962C8B-B14F-4D97-AF65-F5344CB8AC3E}">
        <p14:creationId xmlns:p14="http://schemas.microsoft.com/office/powerpoint/2010/main" val="237940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67A8C-0D66-6002-F1CC-AE7BFECD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usare Arduino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64D30B-FD18-6428-E3EA-6C44972D3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/>
              <a:t>Semplicità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pitchFamily="2" charset="2"/>
              <a:buChar char="v"/>
            </a:pPr>
            <a:r>
              <a:rPr lang="it-IT" dirty="0"/>
              <a:t>   Mi consente agevolmente di insegnare un linguaggio</a:t>
            </a:r>
          </a:p>
          <a:p>
            <a:pPr>
              <a:buFont typeface="Wingdings" pitchFamily="2" charset="2"/>
              <a:buChar char="v"/>
            </a:pPr>
            <a:r>
              <a:rPr lang="it-IT" dirty="0"/>
              <a:t>   Mi permette di introdurre concetti di base di elettronica </a:t>
            </a:r>
          </a:p>
          <a:p>
            <a:pPr>
              <a:buFont typeface="Wingdings" pitchFamily="2" charset="2"/>
              <a:buChar char="v"/>
            </a:pPr>
            <a:r>
              <a:rPr lang="it-IT" dirty="0"/>
              <a:t>  Si possono realizzare in breve tempo dispositivi che danno soddisfazione allo studente</a:t>
            </a:r>
          </a:p>
        </p:txBody>
      </p:sp>
    </p:spTree>
    <p:extLst>
      <p:ext uri="{BB962C8B-B14F-4D97-AF65-F5344CB8AC3E}">
        <p14:creationId xmlns:p14="http://schemas.microsoft.com/office/powerpoint/2010/main" val="282408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67A8C-0D66-6002-F1CC-AE7BFECD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usare Arduino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64D30B-FD18-6428-E3EA-6C44972D3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>
              <a:buFont typeface="Wingdings" pitchFamily="2" charset="2"/>
              <a:buChar char="v"/>
            </a:pPr>
            <a:r>
              <a:rPr lang="it-IT" dirty="0"/>
              <a:t>   Disponibilità di moltissima documentazione</a:t>
            </a:r>
          </a:p>
          <a:p>
            <a:pPr>
              <a:buFont typeface="Wingdings" pitchFamily="2" charset="2"/>
              <a:buChar char="v"/>
            </a:pPr>
            <a:r>
              <a:rPr lang="it-IT" dirty="0"/>
              <a:t>   Stimolo motivazionale per lo studio di altre discipline</a:t>
            </a:r>
          </a:p>
          <a:p>
            <a:pPr>
              <a:buFont typeface="Wingdings" pitchFamily="2" charset="2"/>
              <a:buChar char="v"/>
            </a:pPr>
            <a:r>
              <a:rPr lang="it-IT" dirty="0"/>
              <a:t>  Costi estremamente bassi</a:t>
            </a:r>
          </a:p>
          <a:p>
            <a:pPr>
              <a:buFont typeface="Wingdings" pitchFamily="2" charset="2"/>
              <a:buChar char="v"/>
            </a:pPr>
            <a:r>
              <a:rPr lang="it-IT" dirty="0"/>
              <a:t>  Disponibilità di diverse schede (</a:t>
            </a:r>
            <a:r>
              <a:rPr lang="it-IT" dirty="0" err="1"/>
              <a:t>shields</a:t>
            </a:r>
            <a:r>
              <a:rPr lang="it-IT" dirty="0"/>
              <a:t>), che ne estendono le funzionalità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013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AF7F18-92E2-F518-D423-560B265F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mondo Arduino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1A8593-E1AB-51F1-8039-579CAE3AB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/>
              <a:t>Arduino vuol dire 3 cose</a:t>
            </a:r>
          </a:p>
        </p:txBody>
      </p:sp>
    </p:spTree>
    <p:extLst>
      <p:ext uri="{BB962C8B-B14F-4D97-AF65-F5344CB8AC3E}">
        <p14:creationId xmlns:p14="http://schemas.microsoft.com/office/powerpoint/2010/main" val="54232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4665F7-F9E4-9001-DE13-FC14CC41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Un oggetto fisico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C24FF8-341D-5D77-5B41-3418AD2CD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609" y="1816443"/>
            <a:ext cx="6667456" cy="46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61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13692</TotalTime>
  <Words>644</Words>
  <Application>Microsoft Macintosh PowerPoint</Application>
  <PresentationFormat>Widescreen</PresentationFormat>
  <Paragraphs>83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Wingdings</vt:lpstr>
      <vt:lpstr>Tema di Office</vt:lpstr>
      <vt:lpstr>Introduzione all’uso di Arduino</vt:lpstr>
      <vt:lpstr>Introduzione all’uso di Arduino: I Lezione</vt:lpstr>
      <vt:lpstr>Introduzione all’uso di Arduino</vt:lpstr>
      <vt:lpstr>Domande:</vt:lpstr>
      <vt:lpstr>Cos’è Arduino </vt:lpstr>
      <vt:lpstr>Perché usare Arduino</vt:lpstr>
      <vt:lpstr>Perché usare Arduino</vt:lpstr>
      <vt:lpstr>Il mondo Arduino</vt:lpstr>
      <vt:lpstr>Un oggetto fisico</vt:lpstr>
      <vt:lpstr>Un’ambiente di programmazione</vt:lpstr>
      <vt:lpstr>Una comunità</vt:lpstr>
      <vt:lpstr>La scheda Arduino</vt:lpstr>
      <vt:lpstr>Caratteristiche Tecniche</vt:lpstr>
      <vt:lpstr>Il microcontrollore </vt:lpstr>
      <vt:lpstr>Terminologia</vt:lpstr>
      <vt:lpstr>Il software Arduino</vt:lpstr>
      <vt:lpstr>Il software Arduino</vt:lpstr>
      <vt:lpstr>Comunicare con Arduino</vt:lpstr>
      <vt:lpstr>Selezionare la sceda</vt:lpstr>
      <vt:lpstr>Selezionare la porta seriale da utilizzare</vt:lpstr>
      <vt:lpstr>Primo sketch: Blink</vt:lpstr>
      <vt:lpstr>Primo sketch: Blink</vt:lpstr>
      <vt:lpstr>Primo sketch: Blink</vt:lpstr>
      <vt:lpstr>Primo sketch: Blink</vt:lpstr>
      <vt:lpstr>Primo sketch: Blink</vt:lpstr>
      <vt:lpstr>Primo sketch: Blink</vt:lpstr>
      <vt:lpstr>Primo sketch: Blink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Tagliente</dc:creator>
  <cp:lastModifiedBy>Giuseppe Tagliente</cp:lastModifiedBy>
  <cp:revision>9</cp:revision>
  <dcterms:created xsi:type="dcterms:W3CDTF">2023-02-06T10:28:21Z</dcterms:created>
  <dcterms:modified xsi:type="dcterms:W3CDTF">2023-11-10T15:35:22Z</dcterms:modified>
</cp:coreProperties>
</file>