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23" r:id="rId2"/>
    <p:sldId id="298" r:id="rId3"/>
    <p:sldId id="314" r:id="rId4"/>
    <p:sldId id="309" r:id="rId5"/>
    <p:sldId id="310" r:id="rId6"/>
    <p:sldId id="313" r:id="rId7"/>
    <p:sldId id="321" r:id="rId8"/>
    <p:sldId id="319" r:id="rId9"/>
    <p:sldId id="312" r:id="rId10"/>
    <p:sldId id="316" r:id="rId11"/>
    <p:sldId id="299" r:id="rId12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7"/>
  </p:normalViewPr>
  <p:slideViewPr>
    <p:cSldViewPr snapToGrid="0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562DC-5118-2740-B4C2-D2901E30E767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F75-77B3-A94D-9392-6DDD8600AA5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74655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12CFCC-DEE2-6D4E-A2B0-E9A30F30B4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3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516AC-3275-4BC7-47D9-61F0A5288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90F657-C5E6-F8D6-0D69-820EF28BA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AA76A-5AC8-12E7-FFD1-4EB2B713C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AEF7C-279B-56E9-12B4-A09C0EAF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0BF1C-0A43-0857-5754-206F9433B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39023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4734-1415-1DE4-CB09-60B66BE65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9F2F05-8E2F-1D4D-0EE2-FA6F61D5D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7F70C-1D2B-F5CE-812A-1D5E178C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FAEBA-8014-3A6F-A498-8AB9D671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5B3A6-8609-A47F-0516-5283EB5C6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84080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76866B-1937-0231-FFEE-40D9A3DA59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A708F-18C7-9C69-D901-FF4847F9D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792EB-26E4-2061-F2DB-BAED01EE4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D24A2-5700-1319-5B2A-4ABD6C67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4A78C-F5AA-9D58-69CB-E8E35FCC2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5789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0898F-34DD-8929-B0AC-F2466504F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DE4D9-8127-7B86-24C4-F64E39FA9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15894-F24D-F408-34B3-7B66FDE78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89402-6C5B-EA18-9220-8318897CA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3E79A-9B8A-B37F-58B5-DB45EF76D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9995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5F6A-B07F-06FD-7030-E93AFC596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1FD0C-FB79-C20C-52C2-E4E163700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13E3C9-89F3-0178-D877-F0B2FD9C3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F475E6-A7AA-A1F1-1B81-B6924A4B6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68B8F-363B-7553-0D8A-CCEC053F3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31186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1A971-36A8-E31E-B13F-1E7E6BB3C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A402-90C8-8291-392B-4FE52D5070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DED3A-06CA-1B3D-2A1C-02F105A8F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5D7F6-AB97-6D02-4C33-33CDD6A28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252E5-D1A5-ADFB-9F2E-6C39D95BF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56A4A-2962-52AA-F8A5-6FAD23C28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27742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89003-3D2A-979C-4027-11EFBC420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EE064-9936-BD63-2976-A971AD218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1D0AC-86C9-672F-4ECF-4A45603F9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8A9C42-73E2-C0A3-057C-93BEB08084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33D831-F575-9F05-1A9B-E2421EC6B7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231383-66B6-1930-968A-6CC680C2E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7821F7-3045-60A6-9561-61BF4B7BD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54BC8-7273-E2A2-BF9B-5026A60A7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8858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E85E-F3CD-0CED-0073-B09D8DB1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30F14F-24D5-FCFD-D8E1-AC71424F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E3628-F6B0-7BC0-EDB0-FB4857386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E202EB-F5E2-FD80-E29A-F3BDAE0A8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6651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ADD5F2-524B-D1EC-96B0-0C114C91A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6B0129-2BDF-ABA9-E9B5-F02516192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BDD96-E1DD-A3D0-A020-D2B17FE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3839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C6622-B8B8-C5D2-E85E-CD0147481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DFC4A-EFC7-9C81-4BAD-C07BCBB60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E984F-E02F-BDF2-4905-DB11C6D4BF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C58AE-8B67-D751-A519-5425CA4CC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ABD38-51FB-1D4B-C1DE-64BB45E1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226F5-0E19-6B72-788B-BC9CAE3E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71352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A9DFA-A655-4894-728F-2E3D7A9D9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4EB044-68DD-44E5-1AD1-D47EB2EC0C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F0C0D2-CEFE-3884-D596-8F8D80028B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56E23-E128-F2EC-C55A-CC4976F7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9CA216-21C0-4898-74D4-687A8AD8C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4CEBE-D5BC-1F3E-760F-860E6CDF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5542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301316-FDA6-5478-6C73-41E8D6408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C328D-FB95-D542-016B-0527022E5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D4999-C0AC-A08B-825A-A27D88F13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DF2A6-5A24-1B4C-8381-3466129A8478}" type="datetimeFigureOut">
              <a:rPr lang="en-CH" smtClean="0"/>
              <a:t>17.07.23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E712F-1137-8D7C-7B31-D05856D72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06664-E0B3-075E-A5BE-03D97187B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D0FA8-7C2F-B143-A857-0E88EE9183D3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46833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xiv.org/abs/2303.14673" TargetMode="External"/><Relationship Id="rId5" Type="http://schemas.openxmlformats.org/officeDocument/2006/relationships/hyperlink" Target="https://arxiv.org/abs/2205.07067" TargetMode="Externa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A316-565B-5D29-7883-9BBE70734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7655"/>
            <a:ext cx="10515600" cy="1325563"/>
          </a:xfrm>
          <a:solidFill>
            <a:srgbClr val="0432FF"/>
          </a:solidFill>
          <a:ln>
            <a:solidFill>
              <a:srgbClr val="0432FF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n-GB" sz="4400" b="1" dirty="0"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</a:br>
            <a:r>
              <a:rPr lang="en-GB" sz="4900" b="1" dirty="0">
                <a:solidFill>
                  <a:schemeClr val="bg1"/>
                </a:solidFill>
                <a:effectLst/>
                <a:latin typeface="Arial Black" panose="020B0604020202020204" pitchFamily="34" charset="0"/>
                <a:cs typeface="Arial Black" panose="020B0604020202020204" pitchFamily="34" charset="0"/>
              </a:rPr>
              <a:t>Type-III superconductivity </a:t>
            </a:r>
            <a:br>
              <a:rPr lang="en-GB" dirty="0"/>
            </a:br>
            <a:endParaRPr lang="en-CH" dirty="0"/>
          </a:p>
        </p:txBody>
      </p:sp>
      <p:pic>
        <p:nvPicPr>
          <p:cNvPr id="8" name="Picture 7" descr="Unknown.jpeg">
            <a:extLst>
              <a:ext uri="{FF2B5EF4-FFF2-40B4-BE49-F238E27FC236}">
                <a16:creationId xmlns:a16="http://schemas.microsoft.com/office/drawing/2014/main" id="{40035D12-1B2E-FB9C-21FB-AD692FAB5B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" y="42537"/>
            <a:ext cx="1935131" cy="1087298"/>
          </a:xfrm>
          <a:prstGeom prst="rect">
            <a:avLst/>
          </a:prstGeom>
        </p:spPr>
      </p:pic>
      <p:pic>
        <p:nvPicPr>
          <p:cNvPr id="10" name="Picture 9" descr="logo-1.png">
            <a:extLst>
              <a:ext uri="{FF2B5EF4-FFF2-40B4-BE49-F238E27FC236}">
                <a16:creationId xmlns:a16="http://schemas.microsoft.com/office/drawing/2014/main" id="{DABA6679-72D1-6EB1-8B44-C4B70872B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450" y="342853"/>
            <a:ext cx="3953099" cy="648948"/>
          </a:xfrm>
          <a:prstGeom prst="rect">
            <a:avLst/>
          </a:prstGeom>
        </p:spPr>
      </p:pic>
      <p:pic>
        <p:nvPicPr>
          <p:cNvPr id="12" name="Picture 11" descr="logo_2.gif">
            <a:extLst>
              <a:ext uri="{FF2B5EF4-FFF2-40B4-BE49-F238E27FC236}">
                <a16:creationId xmlns:a16="http://schemas.microsoft.com/office/drawing/2014/main" id="{281AE95F-B941-74AB-F4D9-9086AB19E9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3233" y="90653"/>
            <a:ext cx="1066800" cy="10668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F4F0558-AC03-3347-10EB-ACDBBD358761}"/>
              </a:ext>
            </a:extLst>
          </p:cNvPr>
          <p:cNvSpPr txBox="1"/>
          <p:nvPr/>
        </p:nvSpPr>
        <p:spPr>
          <a:xfrm>
            <a:off x="3811979" y="3116184"/>
            <a:ext cx="56407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Arial"/>
                <a:cs typeface="Arial"/>
              </a:rPr>
              <a:t>M. Cristina </a:t>
            </a:r>
            <a:r>
              <a:rPr lang="en-US" sz="3600" b="1" dirty="0" err="1">
                <a:solidFill>
                  <a:srgbClr val="0000FF"/>
                </a:solidFill>
                <a:latin typeface="Arial"/>
                <a:cs typeface="Arial"/>
              </a:rPr>
              <a:t>Diamantini</a:t>
            </a:r>
            <a:endParaRPr lang="en-US" sz="3600" b="1" dirty="0">
              <a:solidFill>
                <a:srgbClr val="0000FF"/>
              </a:solidFill>
              <a:latin typeface="Arial"/>
              <a:cs typeface="Arial"/>
            </a:endParaRPr>
          </a:p>
          <a:p>
            <a:endParaRPr lang="en-CH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462EF7-D805-A3CA-A3BB-3F45FACBD5EF}"/>
              </a:ext>
            </a:extLst>
          </p:cNvPr>
          <p:cNvSpPr txBox="1"/>
          <p:nvPr/>
        </p:nvSpPr>
        <p:spPr>
          <a:xfrm>
            <a:off x="0" y="5077607"/>
            <a:ext cx="12894197" cy="877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arXiv:2205.07067</a:t>
            </a:r>
            <a:r>
              <a:rPr lang="en-GB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b="1" i="0" u="none" strike="noStrike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JHEP 10, 100 (2022);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C.A.Trugenberger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V.M.Vinokur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MCD</a:t>
            </a:r>
            <a:endParaRPr lang="en-GB" b="1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effectLst/>
                <a:latin typeface="Open Sans" panose="020B0606030504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arXiv:2303.14673</a:t>
            </a:r>
            <a:r>
              <a:rPr lang="en-GB" sz="1800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Adv. Sci. 2023, 2206523;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C.A.Trugenberger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S.-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Z.Chen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Y.-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J.Lu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T.Liang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,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V.M.Vinokur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, MCD</a:t>
            </a:r>
            <a:r>
              <a:rPr lang="en-GB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CD6420-6C38-E338-2CCE-33A5ACA00A70}"/>
              </a:ext>
            </a:extLst>
          </p:cNvPr>
          <p:cNvSpPr txBox="1"/>
          <p:nvPr/>
        </p:nvSpPr>
        <p:spPr>
          <a:xfrm>
            <a:off x="0" y="3900554"/>
            <a:ext cx="12192000" cy="12874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Superconductors with Topological Order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Eur.Phys.J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B53 (2006) 19, P. Sodano, C.A.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Trugenberger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MCD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Higgsless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superconductivity from topological defects in compact BF terms,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Phys.B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891 (2015)  401,</a:t>
            </a:r>
          </a:p>
          <a:p>
            <a:pPr>
              <a:lnSpc>
                <a:spcPct val="150000"/>
              </a:lnSpc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   C.A.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Trugenberger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, MCD</a:t>
            </a:r>
            <a:endParaRPr lang="en-GB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72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hart, box and whisker chart&#10;&#10;Description automatically generated">
            <a:extLst>
              <a:ext uri="{FF2B5EF4-FFF2-40B4-BE49-F238E27FC236}">
                <a16:creationId xmlns:a16="http://schemas.microsoft.com/office/drawing/2014/main" id="{C6D4B78F-589F-07D9-29FA-496960801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6608" y="902525"/>
            <a:ext cx="8928754" cy="367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39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9348" y="2509678"/>
            <a:ext cx="8633936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8000" b="1" cap="all" dirty="0">
                <a:ln w="0"/>
                <a:solidFill>
                  <a:srgbClr val="0000FF"/>
                </a:solidFill>
                <a:effectLst>
                  <a:reflection blurRad="12700" stA="50000" endPos="50000" dist="5000" dir="5400000" sy="-100000" rotWithShape="0"/>
                </a:effectLst>
                <a:latin typeface="Arial Black"/>
                <a:cs typeface="Arial Black"/>
              </a:rPr>
              <a:t>Thank you!!!! </a:t>
            </a:r>
          </a:p>
        </p:txBody>
      </p:sp>
    </p:spTree>
    <p:extLst>
      <p:ext uri="{BB962C8B-B14F-4D97-AF65-F5344CB8AC3E}">
        <p14:creationId xmlns:p14="http://schemas.microsoft.com/office/powerpoint/2010/main" val="151368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469B6-0708-2699-0B00-4ED34AD07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452" y="0"/>
            <a:ext cx="11025851" cy="1325563"/>
          </a:xfrm>
          <a:solidFill>
            <a:srgbClr val="0432FF"/>
          </a:solidFill>
        </p:spPr>
        <p:txBody>
          <a:bodyPr>
            <a:normAutofit/>
          </a:bodyPr>
          <a:lstStyle/>
          <a:p>
            <a:r>
              <a:rPr lang="en-CH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Superconductivity (a field theorist’s perspective)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AC0561-E847-4B66-4DB4-7C64FA09B454}"/>
              </a:ext>
            </a:extLst>
          </p:cNvPr>
          <p:cNvSpPr txBox="1"/>
          <p:nvPr/>
        </p:nvSpPr>
        <p:spPr>
          <a:xfrm>
            <a:off x="474562" y="2322221"/>
            <a:ext cx="10937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i="1" dirty="0">
                <a:latin typeface="Arial Narrow" panose="020B0604020202020204" pitchFamily="34" charset="0"/>
                <a:cs typeface="Arial Narrow" panose="020B0604020202020204" pitchFamily="34" charset="0"/>
              </a:rPr>
              <a:t>“</a:t>
            </a:r>
            <a:r>
              <a:rPr lang="en-CH" sz="2400" b="1" i="1" dirty="0">
                <a:latin typeface="Arial Narrow" panose="020B0604020202020204" pitchFamily="34" charset="0"/>
                <a:cs typeface="Arial Narrow" panose="020B0604020202020204" pitchFamily="34" charset="0"/>
              </a:rPr>
              <a:t>A superconductor is simply a material in which electromagnetic gauge invariance </a:t>
            </a:r>
          </a:p>
          <a:p>
            <a:r>
              <a:rPr lang="en-CH" sz="2400" b="1" i="1" dirty="0">
                <a:latin typeface="Arial Narrow" panose="020B0604020202020204" pitchFamily="34" charset="0"/>
                <a:cs typeface="Arial Narrow" panose="020B0604020202020204" pitchFamily="34" charset="0"/>
              </a:rPr>
              <a:t>is spontaneously broken”</a:t>
            </a:r>
          </a:p>
          <a:p>
            <a:r>
              <a:rPr lang="en-CH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(S. Weinberg, The Quantum Theory of Fields, Vol. II)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84156A-3076-DDA6-B2AF-4ED95EAC401F}"/>
              </a:ext>
            </a:extLst>
          </p:cNvPr>
          <p:cNvSpPr txBox="1"/>
          <p:nvPr/>
        </p:nvSpPr>
        <p:spPr>
          <a:xfrm>
            <a:off x="367984" y="3553115"/>
            <a:ext cx="8959504" cy="14202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screening of em field that become massive ⇒ Anderson–Higgs mechanism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Ginzburg-Landau (GL) phenomenogical model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Meissner effect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BDA80-F365-7500-5120-EA7B0137AEBB}"/>
              </a:ext>
            </a:extLst>
          </p:cNvPr>
          <p:cNvSpPr txBox="1"/>
          <p:nvPr/>
        </p:nvSpPr>
        <p:spPr>
          <a:xfrm>
            <a:off x="474562" y="1609397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(3+1)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C19E7D-E7E1-88F3-6E71-6C1AB171BC1F}"/>
              </a:ext>
            </a:extLst>
          </p:cNvPr>
          <p:cNvSpPr txBox="1"/>
          <p:nvPr/>
        </p:nvSpPr>
        <p:spPr>
          <a:xfrm>
            <a:off x="367984" y="5458783"/>
            <a:ext cx="4679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(3+1) Coulomb interaction subdominant</a:t>
            </a:r>
          </a:p>
        </p:txBody>
      </p:sp>
    </p:spTree>
    <p:extLst>
      <p:ext uri="{BB962C8B-B14F-4D97-AF65-F5344CB8AC3E}">
        <p14:creationId xmlns:p14="http://schemas.microsoft.com/office/powerpoint/2010/main" val="104552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F40CDB-A8A2-C46F-BB02-C99962225924}"/>
              </a:ext>
            </a:extLst>
          </p:cNvPr>
          <p:cNvSpPr txBox="1"/>
          <p:nvPr/>
        </p:nvSpPr>
        <p:spPr>
          <a:xfrm>
            <a:off x="382022" y="1745667"/>
            <a:ext cx="11682482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superconducting  (SC) films with thickenss </a:t>
            </a:r>
            <a:r>
              <a:rPr lang="en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 comparable or smaller to the coherence leng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screening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length  (Pearl length)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el-GR" sz="2000" baseline="-25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⊥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λ</a:t>
            </a:r>
            <a:r>
              <a:rPr lang="el-GR" sz="2000" baseline="30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000" baseline="-25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/d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comparable to the characteristic sizes of the experimental systems </a:t>
            </a:r>
            <a:r>
              <a:rPr lang="en-GB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films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el-GR" sz="2000" baseline="-25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⊥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≈100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sz="2000" i="1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≃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r>
              <a:rPr lang="fr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⇒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sample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the gauge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   not </a:t>
            </a:r>
            <a:r>
              <a:rPr lang="fr-CH" sz="2000" dirty="0" err="1">
                <a:latin typeface="Arial" panose="020B0604020202020204" pitchFamily="34" charset="0"/>
                <a:cs typeface="Arial" panose="020B0604020202020204" pitchFamily="34" charset="0"/>
              </a:rPr>
              <a:t>screened</a:t>
            </a:r>
            <a:r>
              <a:rPr lang="fr-CH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2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harbour SIT </a:t>
            </a:r>
            <a:endParaRPr lang="en-CH" sz="2000" dirty="0">
              <a:solidFill>
                <a:srgbClr val="0432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huge normal state dielectric constant </a:t>
            </a:r>
            <a:r>
              <a:rPr lang="en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 </a:t>
            </a: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⇒ 2d logarithmic potential Coulomb interaction on scale  </a:t>
            </a:r>
          </a:p>
          <a:p>
            <a:pPr>
              <a:lnSpc>
                <a:spcPct val="150000"/>
              </a:lnSpc>
            </a:pPr>
            <a:r>
              <a:rPr lang="en-CH" sz="2000" i="1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&lt; r &lt; Λ</a:t>
            </a:r>
            <a:r>
              <a:rPr lang="en-CH" sz="20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≃ εd</a:t>
            </a:r>
            <a:r>
              <a:rPr lang="en-CH" sz="2000" i="1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GB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films with 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 = 5 nm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r>
              <a:rPr lang="en-GB" sz="2000" baseline="-25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≃ 200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432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CH" sz="2000" i="1" dirty="0">
              <a:solidFill>
                <a:srgbClr val="0432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31F88D-5332-90F3-A3C6-5636B3F6C515}"/>
              </a:ext>
            </a:extLst>
          </p:cNvPr>
          <p:cNvSpPr txBox="1"/>
          <p:nvPr/>
        </p:nvSpPr>
        <p:spPr>
          <a:xfrm>
            <a:off x="382022" y="5012651"/>
            <a:ext cx="4552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GL cannot describe global SC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A1DBE5-4CC3-E36B-61B2-0F4555CB99D8}"/>
              </a:ext>
            </a:extLst>
          </p:cNvPr>
          <p:cNvSpPr txBox="1"/>
          <p:nvPr/>
        </p:nvSpPr>
        <p:spPr>
          <a:xfrm>
            <a:off x="382022" y="539197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(2+1)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856C18D0-B9ED-5BEE-AC01-C76D61A1E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056" y="275192"/>
            <a:ext cx="784274" cy="1187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19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3CEAA4-DF39-4CC7-27D2-55FA56D65015}"/>
              </a:ext>
            </a:extLst>
          </p:cNvPr>
          <p:cNvSpPr txBox="1"/>
          <p:nvPr/>
        </p:nvSpPr>
        <p:spPr>
          <a:xfrm>
            <a:off x="220820" y="192711"/>
            <a:ext cx="2300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3200" b="1" dirty="0">
                <a:latin typeface="Arial" panose="020B0604020202020204" pitchFamily="34" charset="0"/>
                <a:cs typeface="Arial" panose="020B0604020202020204" pitchFamily="34" charset="0"/>
              </a:rPr>
              <a:t>what fails?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834F0B-ABE7-55D2-210D-FF0D4A066347}"/>
              </a:ext>
            </a:extLst>
          </p:cNvPr>
          <p:cNvSpPr txBox="1"/>
          <p:nvPr/>
        </p:nvSpPr>
        <p:spPr>
          <a:xfrm>
            <a:off x="90792" y="882462"/>
            <a:ext cx="11516810" cy="4928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couple to electromagnetism,  GL ⇾ non-relativistic scalar QED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 divergent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2D perturbative coupling scaling as 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ln(L/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ξ)</a:t>
            </a:r>
            <a:r>
              <a:rPr lang="fr-CH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000" i="1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sample size</a:t>
            </a:r>
            <a:r>
              <a:rPr lang="en-GB" sz="2000" dirty="0">
                <a:solidFill>
                  <a:srgbClr val="00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600" dirty="0" err="1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Jackiw</a:t>
            </a:r>
            <a:r>
              <a:rPr lang="en-GB" sz="16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Templeton)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GL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 only address local SC in the droplets of the typical size of order </a:t>
            </a:r>
            <a:r>
              <a:rPr lang="el-GR" sz="2000" dirty="0">
                <a:solidFill>
                  <a:srgbClr val="0432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</a:t>
            </a:r>
            <a:endParaRPr lang="fr-CH" sz="2000" dirty="0">
              <a:solidFill>
                <a:srgbClr val="0432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CH" sz="2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fr-CH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⇒ </a:t>
            </a:r>
            <a:r>
              <a:rPr lang="en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granularity </a:t>
            </a: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exerimentally observed </a:t>
            </a:r>
            <a:r>
              <a:rPr lang="en-CH" sz="16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(Sacepe et al.)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global SC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 realized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 global phase coherence establishing over all 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pre-existing condensate droplets 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destruction is caused by a proliferation of Josephson vortices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not by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breaking of Cooper pairs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⇒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BKT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(also quantum at T=0)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localized Cooper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pairs survive above T</a:t>
            </a:r>
            <a:r>
              <a:rPr lang="en-GB" sz="20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14A0CDEB-5BA7-6FB3-2ABB-67B8C3518E75}"/>
              </a:ext>
            </a:extLst>
          </p:cNvPr>
          <p:cNvSpPr/>
          <p:nvPr/>
        </p:nvSpPr>
        <p:spPr>
          <a:xfrm>
            <a:off x="4641448" y="1908014"/>
            <a:ext cx="366172" cy="63841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41F79C9B-5856-19C6-D559-B8B829F3EE5B}"/>
              </a:ext>
            </a:extLst>
          </p:cNvPr>
          <p:cNvSpPr/>
          <p:nvPr/>
        </p:nvSpPr>
        <p:spPr>
          <a:xfrm>
            <a:off x="9086127" y="2546431"/>
            <a:ext cx="224896" cy="326494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F5BAF2-7D4A-08E3-CCCE-17AEA5DF7DC8}"/>
              </a:ext>
            </a:extLst>
          </p:cNvPr>
          <p:cNvSpPr txBox="1"/>
          <p:nvPr/>
        </p:nvSpPr>
        <p:spPr>
          <a:xfrm>
            <a:off x="9468875" y="3824960"/>
            <a:ext cx="2138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type-III </a:t>
            </a:r>
          </a:p>
          <a:p>
            <a:r>
              <a:rPr lang="en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superconductor</a:t>
            </a:r>
          </a:p>
        </p:txBody>
      </p:sp>
    </p:spTree>
    <p:extLst>
      <p:ext uri="{BB962C8B-B14F-4D97-AF65-F5344CB8AC3E}">
        <p14:creationId xmlns:p14="http://schemas.microsoft.com/office/powerpoint/2010/main" val="311926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D27E77C-A934-AD3B-E541-1F4DC73D0E1A}"/>
              </a:ext>
            </a:extLst>
          </p:cNvPr>
          <p:cNvSpPr/>
          <p:nvPr/>
        </p:nvSpPr>
        <p:spPr>
          <a:xfrm>
            <a:off x="1102428" y="867543"/>
            <a:ext cx="498764" cy="4156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22B9BD7-916E-4D23-B140-BF4889C230F2}"/>
              </a:ext>
            </a:extLst>
          </p:cNvPr>
          <p:cNvSpPr/>
          <p:nvPr/>
        </p:nvSpPr>
        <p:spPr>
          <a:xfrm>
            <a:off x="2883890" y="187915"/>
            <a:ext cx="498764" cy="36933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1F40813-1353-1A3F-C2BA-E020AE388818}"/>
              </a:ext>
            </a:extLst>
          </p:cNvPr>
          <p:cNvSpPr/>
          <p:nvPr/>
        </p:nvSpPr>
        <p:spPr>
          <a:xfrm>
            <a:off x="2051464" y="803566"/>
            <a:ext cx="370113" cy="3720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BCAB620-6C2E-4711-EB4E-34C8773F99E6}"/>
              </a:ext>
            </a:extLst>
          </p:cNvPr>
          <p:cNvSpPr/>
          <p:nvPr/>
        </p:nvSpPr>
        <p:spPr>
          <a:xfrm>
            <a:off x="732396" y="1391727"/>
            <a:ext cx="498764" cy="4156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1317722-E484-842F-87D4-2A9483EA279C}"/>
              </a:ext>
            </a:extLst>
          </p:cNvPr>
          <p:cNvSpPr/>
          <p:nvPr/>
        </p:nvSpPr>
        <p:spPr>
          <a:xfrm>
            <a:off x="1969325" y="1438895"/>
            <a:ext cx="498764" cy="41563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63D55EC-B07E-5E6C-B750-A735BAFB2594}"/>
              </a:ext>
            </a:extLst>
          </p:cNvPr>
          <p:cNvSpPr/>
          <p:nvPr/>
        </p:nvSpPr>
        <p:spPr>
          <a:xfrm>
            <a:off x="2755077" y="851067"/>
            <a:ext cx="370113" cy="32459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5E8CABF-969F-135A-D595-C92D30744B8A}"/>
              </a:ext>
            </a:extLst>
          </p:cNvPr>
          <p:cNvSpPr/>
          <p:nvPr/>
        </p:nvSpPr>
        <p:spPr>
          <a:xfrm>
            <a:off x="3125190" y="1292432"/>
            <a:ext cx="498764" cy="29292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597993-652F-FE9D-7868-C127A27E9665}"/>
              </a:ext>
            </a:extLst>
          </p:cNvPr>
          <p:cNvSpPr txBox="1"/>
          <p:nvPr/>
        </p:nvSpPr>
        <p:spPr>
          <a:xfrm>
            <a:off x="4475132" y="737607"/>
            <a:ext cx="27013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droplet of local SC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270A1D1-F7CC-6D7B-B345-9C023435F5F7}"/>
              </a:ext>
            </a:extLst>
          </p:cNvPr>
          <p:cNvCxnSpPr>
            <a:cxnSpLocks/>
          </p:cNvCxnSpPr>
          <p:nvPr/>
        </p:nvCxnSpPr>
        <p:spPr>
          <a:xfrm flipV="1">
            <a:off x="3667610" y="1037517"/>
            <a:ext cx="807522" cy="2949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4B7FE34-1827-840C-9EF4-211A164CB04A}"/>
              </a:ext>
            </a:extLst>
          </p:cNvPr>
          <p:cNvCxnSpPr>
            <a:cxnSpLocks/>
          </p:cNvCxnSpPr>
          <p:nvPr/>
        </p:nvCxnSpPr>
        <p:spPr>
          <a:xfrm flipH="1" flipV="1">
            <a:off x="969161" y="590015"/>
            <a:ext cx="363515" cy="435737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61F3204-C01C-9DCA-C882-6021637C8D0E}"/>
              </a:ext>
            </a:extLst>
          </p:cNvPr>
          <p:cNvCxnSpPr>
            <a:cxnSpLocks/>
          </p:cNvCxnSpPr>
          <p:nvPr/>
        </p:nvCxnSpPr>
        <p:spPr>
          <a:xfrm flipV="1">
            <a:off x="2204522" y="590015"/>
            <a:ext cx="318986" cy="402296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DFC3D8-9B90-C08D-F29F-4531823414E3}"/>
              </a:ext>
            </a:extLst>
          </p:cNvPr>
          <p:cNvCxnSpPr>
            <a:cxnSpLocks/>
          </p:cNvCxnSpPr>
          <p:nvPr/>
        </p:nvCxnSpPr>
        <p:spPr>
          <a:xfrm flipH="1">
            <a:off x="606633" y="1571467"/>
            <a:ext cx="421574" cy="326567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1FE7177-82BF-D3DE-92F1-C2EE4CA7B79B}"/>
              </a:ext>
            </a:extLst>
          </p:cNvPr>
          <p:cNvCxnSpPr>
            <a:cxnSpLocks/>
          </p:cNvCxnSpPr>
          <p:nvPr/>
        </p:nvCxnSpPr>
        <p:spPr>
          <a:xfrm>
            <a:off x="2210458" y="1599545"/>
            <a:ext cx="303154" cy="509971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6767C04E-A32F-E62E-963C-083BF0B99848}"/>
              </a:ext>
            </a:extLst>
          </p:cNvPr>
          <p:cNvSpPr/>
          <p:nvPr/>
        </p:nvSpPr>
        <p:spPr>
          <a:xfrm>
            <a:off x="1510230" y="1304202"/>
            <a:ext cx="356260" cy="32459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9771D28-E6D1-8906-3EDA-DF75677A3345}"/>
              </a:ext>
            </a:extLst>
          </p:cNvPr>
          <p:cNvCxnSpPr>
            <a:cxnSpLocks/>
          </p:cNvCxnSpPr>
          <p:nvPr/>
        </p:nvCxnSpPr>
        <p:spPr>
          <a:xfrm>
            <a:off x="1719704" y="1610747"/>
            <a:ext cx="61023" cy="81708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7377771C-02C1-6189-D655-22B98596C04D}"/>
              </a:ext>
            </a:extLst>
          </p:cNvPr>
          <p:cNvSpPr txBox="1"/>
          <p:nvPr/>
        </p:nvSpPr>
        <p:spPr>
          <a:xfrm>
            <a:off x="824362" y="2458559"/>
            <a:ext cx="5147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coreless ballistic </a:t>
            </a:r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Josephson vortex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0812394-7261-E476-2087-1A0C2470FC68}"/>
              </a:ext>
            </a:extLst>
          </p:cNvPr>
          <p:cNvCxnSpPr>
            <a:cxnSpLocks/>
          </p:cNvCxnSpPr>
          <p:nvPr/>
        </p:nvCxnSpPr>
        <p:spPr>
          <a:xfrm>
            <a:off x="3374572" y="1433625"/>
            <a:ext cx="303154" cy="509971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4E7809D-583A-75D4-BFF2-4B1F2664BE51}"/>
              </a:ext>
            </a:extLst>
          </p:cNvPr>
          <p:cNvCxnSpPr>
            <a:cxnSpLocks/>
          </p:cNvCxnSpPr>
          <p:nvPr/>
        </p:nvCxnSpPr>
        <p:spPr>
          <a:xfrm>
            <a:off x="3677726" y="1688610"/>
            <a:ext cx="908461" cy="35619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C6EA6DC-977F-3BC9-C4F2-696CD9164983}"/>
              </a:ext>
            </a:extLst>
          </p:cNvPr>
          <p:cNvSpPr txBox="1"/>
          <p:nvPr/>
        </p:nvSpPr>
        <p:spPr>
          <a:xfrm>
            <a:off x="4704610" y="1866705"/>
            <a:ext cx="4892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phase of the local order parameter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4AF3A517-2608-CB17-F37C-8A34CA650D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485" y="4296926"/>
            <a:ext cx="2959100" cy="201278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C5D75B1-1C4F-506E-0560-C2BF6C67E4AB}"/>
              </a:ext>
            </a:extLst>
          </p:cNvPr>
          <p:cNvSpPr txBox="1"/>
          <p:nvPr/>
        </p:nvSpPr>
        <p:spPr>
          <a:xfrm>
            <a:off x="-39966" y="3439813"/>
            <a:ext cx="4201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Josephson junction arrays: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BA29959-F519-CE20-34A9-8C8C9A642C8F}"/>
              </a:ext>
            </a:extLst>
          </p:cNvPr>
          <p:cNvSpPr txBox="1"/>
          <p:nvPr/>
        </p:nvSpPr>
        <p:spPr>
          <a:xfrm>
            <a:off x="-39966" y="78920"/>
            <a:ext cx="1005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b="1" dirty="0">
                <a:latin typeface="Arial" panose="020B0604020202020204" pitchFamily="34" charset="0"/>
                <a:cs typeface="Arial" panose="020B0604020202020204" pitchFamily="34" charset="0"/>
              </a:rPr>
              <a:t>films: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96E0E7D-81C2-C48A-184E-C3A645A7DF52}"/>
              </a:ext>
            </a:extLst>
          </p:cNvPr>
          <p:cNvCxnSpPr>
            <a:cxnSpLocks/>
          </p:cNvCxnSpPr>
          <p:nvPr/>
        </p:nvCxnSpPr>
        <p:spPr>
          <a:xfrm flipV="1">
            <a:off x="3096821" y="4224094"/>
            <a:ext cx="277751" cy="309813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750632C-4F73-E017-FCD5-5BAA4F00C59A}"/>
              </a:ext>
            </a:extLst>
          </p:cNvPr>
          <p:cNvCxnSpPr>
            <a:cxnSpLocks/>
          </p:cNvCxnSpPr>
          <p:nvPr/>
        </p:nvCxnSpPr>
        <p:spPr>
          <a:xfrm flipH="1" flipV="1">
            <a:off x="2513612" y="4247843"/>
            <a:ext cx="271318" cy="239768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79014933-5E96-602E-4279-B851B444E6F3}"/>
              </a:ext>
            </a:extLst>
          </p:cNvPr>
          <p:cNvCxnSpPr>
            <a:cxnSpLocks/>
          </p:cNvCxnSpPr>
          <p:nvPr/>
        </p:nvCxnSpPr>
        <p:spPr>
          <a:xfrm>
            <a:off x="3133272" y="4918078"/>
            <a:ext cx="360102" cy="279627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093CFA42-06F5-8BF7-B21B-CAF6AE388261}"/>
              </a:ext>
            </a:extLst>
          </p:cNvPr>
          <p:cNvCxnSpPr>
            <a:cxnSpLocks/>
          </p:cNvCxnSpPr>
          <p:nvPr/>
        </p:nvCxnSpPr>
        <p:spPr>
          <a:xfrm flipH="1">
            <a:off x="2365994" y="4963415"/>
            <a:ext cx="370113" cy="221400"/>
          </a:xfrm>
          <a:prstGeom prst="straightConnector1">
            <a:avLst/>
          </a:prstGeom>
          <a:ln w="38100">
            <a:solidFill>
              <a:srgbClr val="0432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AF4B90B0-9495-DE3D-A5C8-2B52E474A76D}"/>
              </a:ext>
            </a:extLst>
          </p:cNvPr>
          <p:cNvSpPr/>
          <p:nvPr/>
        </p:nvSpPr>
        <p:spPr>
          <a:xfrm>
            <a:off x="2883890" y="4637263"/>
            <a:ext cx="201881" cy="19000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sp>
        <p:nvSpPr>
          <p:cNvPr id="59" name="Left-right Arrow 58">
            <a:extLst>
              <a:ext uri="{FF2B5EF4-FFF2-40B4-BE49-F238E27FC236}">
                <a16:creationId xmlns:a16="http://schemas.microsoft.com/office/drawing/2014/main" id="{92FC76C8-0E73-757A-3FE9-C808FF16C93D}"/>
              </a:ext>
            </a:extLst>
          </p:cNvPr>
          <p:cNvSpPr/>
          <p:nvPr/>
        </p:nvSpPr>
        <p:spPr>
          <a:xfrm rot="17292540">
            <a:off x="2817769" y="666717"/>
            <a:ext cx="473860" cy="75636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H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B5BE34E-FA06-8133-C690-44995734E1C0}"/>
              </a:ext>
            </a:extLst>
          </p:cNvPr>
          <p:cNvCxnSpPr>
            <a:cxnSpLocks/>
          </p:cNvCxnSpPr>
          <p:nvPr/>
        </p:nvCxnSpPr>
        <p:spPr>
          <a:xfrm flipV="1">
            <a:off x="3168553" y="427919"/>
            <a:ext cx="807522" cy="29490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FF76B879-0B2E-34A7-C78E-B03FEC99494C}"/>
              </a:ext>
            </a:extLst>
          </p:cNvPr>
          <p:cNvSpPr txBox="1"/>
          <p:nvPr/>
        </p:nvSpPr>
        <p:spPr>
          <a:xfrm>
            <a:off x="3976075" y="179871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Cooper pair tunnelling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BB3915E-5092-1415-A3D5-9E6E3818AFFC}"/>
              </a:ext>
            </a:extLst>
          </p:cNvPr>
          <p:cNvSpPr txBox="1"/>
          <p:nvPr/>
        </p:nvSpPr>
        <p:spPr>
          <a:xfrm>
            <a:off x="5336558" y="4335954"/>
            <a:ext cx="50064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the theory that decribes type III SC </a:t>
            </a:r>
          </a:p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describes also Jja</a:t>
            </a:r>
          </a:p>
        </p:txBody>
      </p:sp>
    </p:spTree>
    <p:extLst>
      <p:ext uri="{BB962C8B-B14F-4D97-AF65-F5344CB8AC3E}">
        <p14:creationId xmlns:p14="http://schemas.microsoft.com/office/powerpoint/2010/main" val="283969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1BDDF0-CE10-43E9-D5D6-2DB71C5701A1}"/>
              </a:ext>
            </a:extLst>
          </p:cNvPr>
          <p:cNvSpPr txBox="1"/>
          <p:nvPr/>
        </p:nvSpPr>
        <p:spPr>
          <a:xfrm>
            <a:off x="0" y="1436549"/>
            <a:ext cx="11614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effectLst/>
                <a:latin typeface="NimbusRomNo9L"/>
              </a:rPr>
              <a:t>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two ways in which gauge fields in (2+1) dimensions can get rid of their divergences</a:t>
            </a:r>
            <a:r>
              <a:rPr lang="en-CH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 a mass via </a:t>
            </a:r>
            <a:r>
              <a:rPr lang="en-GB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magnetic monopole (instantons)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⟹ </a:t>
            </a:r>
            <a:r>
              <a:rPr lang="en-GB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superinsulators</a:t>
            </a:r>
            <a:endParaRPr lang="en-GB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indent="-400050">
              <a:buFont typeface="+mj-lt"/>
              <a:buAutoNum type="arabicPeriod"/>
            </a:pP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generate a topological </a:t>
            </a:r>
            <a:r>
              <a:rPr lang="en-GB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Chern</a:t>
            </a:r>
            <a:r>
              <a:rPr lang="en-GB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-Simons (CS) mass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(BF) ⟹ SC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B38500-F9E8-EAAC-53C5-B8D4D7FD3A93}"/>
              </a:ext>
            </a:extLst>
          </p:cNvPr>
          <p:cNvSpPr txBox="1"/>
          <p:nvPr/>
        </p:nvSpPr>
        <p:spPr>
          <a:xfrm>
            <a:off x="87485" y="418007"/>
            <a:ext cx="6325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800" b="1" dirty="0">
                <a:latin typeface="Arial" panose="020B0604020202020204" pitchFamily="34" charset="0"/>
                <a:cs typeface="Arial" panose="020B0604020202020204" pitchFamily="34" charset="0"/>
              </a:rPr>
              <a:t>how can we establish global SC?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1E24CF-9F4B-9B06-5A36-93FCBCF2E588}"/>
              </a:ext>
            </a:extLst>
          </p:cNvPr>
          <p:cNvSpPr txBox="1"/>
          <p:nvPr/>
        </p:nvSpPr>
        <p:spPr>
          <a:xfrm>
            <a:off x="0" y="3182588"/>
            <a:ext cx="96859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limited to 2d?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H" sz="2400" dirty="0">
                <a:latin typeface="Arial" panose="020B0604020202020204" pitchFamily="34" charset="0"/>
                <a:cs typeface="Arial" panose="020B0604020202020204" pitchFamily="34" charset="0"/>
              </a:rPr>
              <a:t>topological mass can be generetad in </a:t>
            </a:r>
            <a:r>
              <a:rPr lang="en-CH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dimensions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granularity 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not confined to thin films  but also detected in </a:t>
            </a:r>
            <a:r>
              <a:rPr lang="en-GB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bulk samples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(Parra et al.)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ground-state of the high-T</a:t>
            </a:r>
            <a:r>
              <a:rPr lang="en-GB" sz="2400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cuprates</a:t>
            </a:r>
            <a:endParaRPr lang="en-GB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en-GB" sz="20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Pelc</a:t>
            </a:r>
            <a:r>
              <a:rPr lang="en-GB" sz="20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al.)</a:t>
            </a:r>
            <a:endParaRPr lang="en-GB" sz="2000" dirty="0"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BKT⟹ </a:t>
            </a:r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VFT</a:t>
            </a:r>
            <a:endParaRPr lang="en-GB" sz="2400" b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68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49840" y="223017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Fig2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42" y="912057"/>
            <a:ext cx="4224746" cy="324711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50351" y="3687159"/>
            <a:ext cx="3132666" cy="239889"/>
          </a:xfrm>
          <a:prstGeom prst="rect">
            <a:avLst/>
          </a:prstGeom>
          <a:ln>
            <a:solidFill>
              <a:srgbClr val="FFFF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143804"/>
            <a:ext cx="607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venir Black"/>
                <a:cs typeface="Avenir Black"/>
              </a:rPr>
              <a:t>T=0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434506" y="1556892"/>
            <a:ext cx="1684584" cy="539600"/>
          </a:xfrm>
          <a:prstGeom prst="roundRect">
            <a:avLst>
              <a:gd name="adj" fmla="val 50000"/>
            </a:avLst>
          </a:prstGeom>
          <a:solidFill>
            <a:srgbClr val="63C99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Bose metal</a:t>
            </a:r>
          </a:p>
          <a:p>
            <a:pPr algn="ctr"/>
            <a:r>
              <a:rPr lang="en-US" sz="1000" b="1" dirty="0" err="1">
                <a:solidFill>
                  <a:schemeClr val="tx1"/>
                </a:solidFill>
                <a:latin typeface="Arial"/>
                <a:cs typeface="Arial"/>
              </a:rPr>
              <a:t>bosonic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000" b="1" dirty="0" err="1">
                <a:solidFill>
                  <a:schemeClr val="tx1"/>
                </a:solidFill>
                <a:latin typeface="Arial"/>
                <a:cs typeface="Arial"/>
              </a:rPr>
              <a:t>topogical</a:t>
            </a:r>
            <a:r>
              <a:rPr lang="en-US" sz="1000" b="1" dirty="0">
                <a:solidFill>
                  <a:schemeClr val="tx1"/>
                </a:solidFill>
                <a:latin typeface="Arial"/>
                <a:cs typeface="Arial"/>
              </a:rPr>
              <a:t> insulator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1FA20-9E9D-E3D9-FFAE-634226510998}"/>
              </a:ext>
            </a:extLst>
          </p:cNvPr>
          <p:cNvSpPr txBox="1"/>
          <p:nvPr/>
        </p:nvSpPr>
        <p:spPr>
          <a:xfrm>
            <a:off x="3495733" y="2478821"/>
            <a:ext cx="9525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dirty="0">
                <a:latin typeface="Arial" panose="020B0604020202020204" pitchFamily="34" charset="0"/>
                <a:cs typeface="Arial" panose="020B0604020202020204" pitchFamily="34" charset="0"/>
              </a:rPr>
              <a:t>Higssless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7D480CC-A952-51DD-0332-E594FDD274CE}"/>
              </a:ext>
            </a:extLst>
          </p:cNvPr>
          <p:cNvCxnSpPr>
            <a:cxnSpLocks/>
          </p:cNvCxnSpPr>
          <p:nvPr/>
        </p:nvCxnSpPr>
        <p:spPr>
          <a:xfrm flipV="1">
            <a:off x="4367009" y="2269016"/>
            <a:ext cx="2017876" cy="1513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2DAE08C-2BB0-E9A3-FC8E-10AA7212370D}"/>
              </a:ext>
            </a:extLst>
          </p:cNvPr>
          <p:cNvSpPr txBox="1"/>
          <p:nvPr/>
        </p:nvSpPr>
        <p:spPr>
          <a:xfrm>
            <a:off x="6430390" y="2010328"/>
            <a:ext cx="30332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type-III superconductor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082993-D6AA-3089-635F-84463356F446}"/>
              </a:ext>
            </a:extLst>
          </p:cNvPr>
          <p:cNvSpPr txBox="1"/>
          <p:nvPr/>
        </p:nvSpPr>
        <p:spPr>
          <a:xfrm>
            <a:off x="199601" y="3919204"/>
            <a:ext cx="110912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ype-I superconductors:</a:t>
            </a:r>
            <a:r>
              <a:rPr lang="en-GB" b="1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 &lt; </a:t>
            </a:r>
            <a:r>
              <a:rPr lang="en-GB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baseline="-25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expel magnetic  field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Meissner state , at the critical </a:t>
            </a:r>
          </a:p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field H = </a:t>
            </a:r>
            <a:r>
              <a:rPr lang="en-GB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baseline="-25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superconductivity destroyed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type-II superconductors:</a:t>
            </a:r>
          </a:p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H &lt; H</a:t>
            </a:r>
            <a:r>
              <a:rPr lang="en-GB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Meissner state</a:t>
            </a:r>
          </a:p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H</a:t>
            </a:r>
            <a:r>
              <a:rPr lang="en-GB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&lt; H &lt; H</a:t>
            </a:r>
            <a:r>
              <a:rPr lang="en-GB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magnetic field penetrates in form of </a:t>
            </a:r>
            <a:r>
              <a:rPr lang="en-GB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Abrikosov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vortices having a normal core,  H = H</a:t>
            </a:r>
            <a:r>
              <a:rPr lang="en-GB" baseline="-25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vortex normal cores overlap ⟹ superconductivity </a:t>
            </a:r>
          </a:p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destroyed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type-III superconductors: 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proliferation of vortices</a:t>
            </a:r>
          </a:p>
          <a:p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with </a:t>
            </a:r>
            <a:r>
              <a:rPr lang="en-GB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normal core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also without magnetic field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superconductivity destroyed by proliferation of vortices, no Cooper pairs breaking</a:t>
            </a:r>
          </a:p>
          <a:p>
            <a:r>
              <a:rPr lang="en-CH" dirty="0"/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DA3C050-9FA0-D81D-A14A-871000439F13}"/>
              </a:ext>
            </a:extLst>
          </p:cNvPr>
          <p:cNvSpPr txBox="1"/>
          <p:nvPr/>
        </p:nvSpPr>
        <p:spPr>
          <a:xfrm>
            <a:off x="1088162" y="511947"/>
            <a:ext cx="4657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 structure: </a:t>
            </a:r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couple with e.m. field</a:t>
            </a:r>
            <a:endParaRPr lang="en-CH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B7C2B44-6C53-CA38-23A7-46EFCAFDDD65}"/>
              </a:ext>
            </a:extLst>
          </p:cNvPr>
          <p:cNvSpPr txBox="1"/>
          <p:nvPr/>
        </p:nvSpPr>
        <p:spPr>
          <a:xfrm>
            <a:off x="7301358" y="252759"/>
            <a:ext cx="1914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H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2EE162-AF8F-C13B-F529-69815DDD43F1}"/>
              </a:ext>
            </a:extLst>
          </p:cNvPr>
          <p:cNvSpPr txBox="1"/>
          <p:nvPr/>
        </p:nvSpPr>
        <p:spPr>
          <a:xfrm>
            <a:off x="7185314" y="1259837"/>
            <a:ext cx="1914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μν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H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BBD0B6D-3E6E-4B5E-D551-3DE65C561D2C}"/>
              </a:ext>
            </a:extLst>
          </p:cNvPr>
          <p:cNvCxnSpPr>
            <a:cxnSpLocks/>
          </p:cNvCxnSpPr>
          <p:nvPr/>
        </p:nvCxnSpPr>
        <p:spPr>
          <a:xfrm flipV="1">
            <a:off x="6225824" y="477909"/>
            <a:ext cx="819365" cy="23377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C06D85D-3F3C-E801-0A62-9E2669F821EE}"/>
              </a:ext>
            </a:extLst>
          </p:cNvPr>
          <p:cNvCxnSpPr>
            <a:cxnSpLocks/>
          </p:cNvCxnSpPr>
          <p:nvPr/>
        </p:nvCxnSpPr>
        <p:spPr>
          <a:xfrm>
            <a:off x="6225824" y="902264"/>
            <a:ext cx="617328" cy="34574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15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0F1D5A3E-64A3-BE85-C5AA-78957FD076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971" y="4015461"/>
            <a:ext cx="2434485" cy="761710"/>
          </a:xfrm>
          <a:prstGeom prst="rect">
            <a:avLst/>
          </a:prstGeom>
          <a:ln w="28575">
            <a:solidFill>
              <a:srgbClr val="0432FF"/>
            </a:solidFill>
          </a:ln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833EC3FF-F406-CC9F-A192-0A0035A491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4607" y="3973023"/>
            <a:ext cx="2337910" cy="740580"/>
          </a:xfrm>
          <a:prstGeom prst="rect">
            <a:avLst/>
          </a:prstGeom>
          <a:ln w="28575">
            <a:solidFill>
              <a:srgbClr val="0432FF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FE8F48-485E-F94E-4EE9-C18C04F17AFD}"/>
                  </a:ext>
                </a:extLst>
              </p:cNvPr>
              <p:cNvSpPr txBox="1"/>
              <p:nvPr/>
            </p:nvSpPr>
            <p:spPr>
              <a:xfrm>
                <a:off x="6613876" y="1722163"/>
                <a:ext cx="275717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CH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H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fr-CH" b="0" i="0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∇</m:t>
                          </m:r>
                          <m:r>
                            <a:rPr lang="fr-CH" b="0" i="0" baseline="30000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CH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0FE8F48-485E-F94E-4EE9-C18C04F17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3876" y="1722163"/>
                <a:ext cx="275717" cy="520463"/>
              </a:xfrm>
              <a:prstGeom prst="rect">
                <a:avLst/>
              </a:prstGeom>
              <a:blipFill>
                <a:blip r:embed="rId4"/>
                <a:stretch>
                  <a:fillRect l="-17391" t="-4762" r="-8696" b="-11905"/>
                </a:stretch>
              </a:blipFill>
            </p:spPr>
            <p:txBody>
              <a:bodyPr/>
              <a:lstStyle/>
              <a:p>
                <a:r>
                  <a:rPr lang="en-C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51B58-52C6-AB0E-EA48-340C51D01273}"/>
                  </a:ext>
                </a:extLst>
              </p:cNvPr>
              <p:cNvSpPr txBox="1"/>
              <p:nvPr/>
            </p:nvSpPr>
            <p:spPr>
              <a:xfrm>
                <a:off x="1582261" y="1611811"/>
                <a:ext cx="1048684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CH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H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fr-CH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fr-CH" b="0" i="1" baseline="30000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a:rPr lang="fr-CH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fr-CH" b="0" i="0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∇</m:t>
                          </m:r>
                          <m:r>
                            <a:rPr lang="fr-CH" b="0" i="0" baseline="30000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CH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5751B58-52C6-AB0E-EA48-340C51D01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261" y="1611811"/>
                <a:ext cx="1048684" cy="612796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C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2F9A59E-5566-3F42-61FA-0A45E6E04EF2}"/>
              </a:ext>
            </a:extLst>
          </p:cNvPr>
          <p:cNvSpPr txBox="1"/>
          <p:nvPr/>
        </p:nvSpPr>
        <p:spPr>
          <a:xfrm>
            <a:off x="6025585" y="1735429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BF7A0FE-ED28-0477-03A2-BD989E3011BB}"/>
              </a:ext>
            </a:extLst>
          </p:cNvPr>
          <p:cNvSpPr txBox="1"/>
          <p:nvPr/>
        </p:nvSpPr>
        <p:spPr>
          <a:xfrm>
            <a:off x="6935717" y="1727204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25DC26-5001-3074-8BDE-C528F44B48A7}"/>
              </a:ext>
            </a:extLst>
          </p:cNvPr>
          <p:cNvSpPr txBox="1"/>
          <p:nvPr/>
        </p:nvSpPr>
        <p:spPr>
          <a:xfrm>
            <a:off x="541642" y="2996857"/>
            <a:ext cx="2895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vortex 1d object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⟶ 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μν</a:t>
            </a:r>
            <a:endParaRPr lang="en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07EC99-8705-235A-E86F-569EC32429E9}"/>
              </a:ext>
            </a:extLst>
          </p:cNvPr>
          <p:cNvSpPr txBox="1"/>
          <p:nvPr/>
        </p:nvSpPr>
        <p:spPr>
          <a:xfrm>
            <a:off x="797043" y="622461"/>
            <a:ext cx="10917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vortex interaction in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statistical interaction causes screening of vortex vortex interaction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7F8EA17-B048-8265-3C6B-C12E1A3902C0}"/>
              </a:ext>
            </a:extLst>
          </p:cNvPr>
          <p:cNvSpPr txBox="1"/>
          <p:nvPr/>
        </p:nvSpPr>
        <p:spPr>
          <a:xfrm>
            <a:off x="21751" y="2984943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b="1" dirty="0">
                <a:latin typeface="Arial" panose="020B0604020202020204" pitchFamily="34" charset="0"/>
                <a:cs typeface="Arial" panose="020B0604020202020204" pitchFamily="34" charset="0"/>
              </a:rPr>
              <a:t>3d: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B97D7A7-0FE7-06CA-CDE2-04ADF138D385}"/>
              </a:ext>
            </a:extLst>
          </p:cNvPr>
          <p:cNvSpPr txBox="1"/>
          <p:nvPr/>
        </p:nvSpPr>
        <p:spPr>
          <a:xfrm>
            <a:off x="2551380" y="3530802"/>
            <a:ext cx="1914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μν </a:t>
            </a:r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CH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BB565D-8308-2B82-1C4D-907C2F30E63E}"/>
              </a:ext>
            </a:extLst>
          </p:cNvPr>
          <p:cNvSpPr txBox="1"/>
          <p:nvPr/>
        </p:nvSpPr>
        <p:spPr>
          <a:xfrm>
            <a:off x="1150314" y="1745601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87C2F0-ACAA-D309-CDBA-4819B3B0719A}"/>
              </a:ext>
            </a:extLst>
          </p:cNvPr>
          <p:cNvSpPr txBox="1"/>
          <p:nvPr/>
        </p:nvSpPr>
        <p:spPr>
          <a:xfrm>
            <a:off x="2630945" y="1735429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aseline="-250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FD3045-6A3C-8DB1-8858-AB075E4F0DCE}"/>
              </a:ext>
            </a:extLst>
          </p:cNvPr>
          <p:cNvSpPr txBox="1"/>
          <p:nvPr/>
        </p:nvSpPr>
        <p:spPr>
          <a:xfrm>
            <a:off x="130723" y="3536529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vortex interaction in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4B56CE-36A6-35FB-B0DA-93478EE4042B}"/>
              </a:ext>
            </a:extLst>
          </p:cNvPr>
          <p:cNvSpPr txBox="1"/>
          <p:nvPr/>
        </p:nvSpPr>
        <p:spPr>
          <a:xfrm>
            <a:off x="54550" y="2645364"/>
            <a:ext cx="11980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‘t Hooft loop for a vortex antivortex probe  at distance </a:t>
            </a:r>
            <a:r>
              <a:rPr lang="en-CH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 ⟹ </a:t>
            </a:r>
            <a:r>
              <a:rPr lang="en-CH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V(R) ∝ ln R  logarithmic confinement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2D9AD6-859C-7247-B266-679CF2012EEE}"/>
              </a:ext>
            </a:extLst>
          </p:cNvPr>
          <p:cNvSpPr txBox="1"/>
          <p:nvPr/>
        </p:nvSpPr>
        <p:spPr>
          <a:xfrm>
            <a:off x="21751" y="50440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5767D0-1E3D-7348-90B0-64F6702B261F}"/>
              </a:ext>
            </a:extLst>
          </p:cNvPr>
          <p:cNvSpPr txBox="1"/>
          <p:nvPr/>
        </p:nvSpPr>
        <p:spPr>
          <a:xfrm>
            <a:off x="0" y="12573"/>
            <a:ext cx="2441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higgsless SC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C1B5377-A88A-5068-65B6-CFFA29482DC4}"/>
              </a:ext>
            </a:extLst>
          </p:cNvPr>
          <p:cNvSpPr txBox="1"/>
          <p:nvPr/>
        </p:nvSpPr>
        <p:spPr>
          <a:xfrm>
            <a:off x="2441694" y="130644"/>
            <a:ext cx="5154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(Sodano, Trugenberger, MCD 2006; Trugenberger, MCD 2017)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FDDF43-3EF6-2F74-3D44-9E4FB561A91F}"/>
              </a:ext>
            </a:extLst>
          </p:cNvPr>
          <p:cNvSpPr txBox="1"/>
          <p:nvPr/>
        </p:nvSpPr>
        <p:spPr>
          <a:xfrm>
            <a:off x="54550" y="57851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b="1" dirty="0">
                <a:latin typeface="Arial" panose="020B0604020202020204" pitchFamily="34" charset="0"/>
                <a:cs typeface="Arial" panose="020B0604020202020204" pitchFamily="34" charset="0"/>
              </a:rPr>
              <a:t>2d: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33D64E7-1DD4-FB91-26DF-36CFAC391CDF}"/>
              </a:ext>
            </a:extLst>
          </p:cNvPr>
          <p:cNvSpPr txBox="1"/>
          <p:nvPr/>
        </p:nvSpPr>
        <p:spPr>
          <a:xfrm>
            <a:off x="4192332" y="1525645"/>
            <a:ext cx="8499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44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⟶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E7B4102-CDDF-9023-A912-67D3444A9D93}"/>
              </a:ext>
            </a:extLst>
          </p:cNvPr>
          <p:cNvSpPr txBox="1"/>
          <p:nvPr/>
        </p:nvSpPr>
        <p:spPr>
          <a:xfrm>
            <a:off x="3384107" y="2139109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charge condensation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548FF4-4C19-B985-A9AD-72D13F8958BF}"/>
              </a:ext>
            </a:extLst>
          </p:cNvPr>
          <p:cNvSpPr txBox="1"/>
          <p:nvPr/>
        </p:nvSpPr>
        <p:spPr>
          <a:xfrm>
            <a:off x="7793084" y="1739334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suppressed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88FA43-D20F-04E4-806C-1CDFF9EA4EB1}"/>
              </a:ext>
            </a:extLst>
          </p:cNvPr>
          <p:cNvSpPr txBox="1"/>
          <p:nvPr/>
        </p:nvSpPr>
        <p:spPr>
          <a:xfrm>
            <a:off x="4934861" y="3937897"/>
            <a:ext cx="8499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4400" dirty="0">
                <a:solidFill>
                  <a:srgbClr val="0432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⟶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288B58-2B60-54EF-19B6-74C0EB318432}"/>
              </a:ext>
            </a:extLst>
          </p:cNvPr>
          <p:cNvSpPr txBox="1"/>
          <p:nvPr/>
        </p:nvSpPr>
        <p:spPr>
          <a:xfrm>
            <a:off x="4466135" y="4603935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charge condensation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5BAA25-C8CE-B179-0F5B-142B9FC4445F}"/>
              </a:ext>
            </a:extLst>
          </p:cNvPr>
          <p:cNvSpPr txBox="1"/>
          <p:nvPr/>
        </p:nvSpPr>
        <p:spPr>
          <a:xfrm>
            <a:off x="9286559" y="4106820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suppressed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09E5CC-2F6F-5454-BE88-1DDBC9E02A22}"/>
              </a:ext>
            </a:extLst>
          </p:cNvPr>
          <p:cNvSpPr txBox="1"/>
          <p:nvPr/>
        </p:nvSpPr>
        <p:spPr>
          <a:xfrm>
            <a:off x="74636" y="5247113"/>
            <a:ext cx="11980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‘t Hooft surface: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self-energy of a circular vortex-loop of radius </a:t>
            </a:r>
            <a:r>
              <a:rPr lang="en-GB" sz="1800" b="1" i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∝</a:t>
            </a:r>
            <a:r>
              <a:rPr lang="en-GB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 ln R </a:t>
            </a:r>
            <a:r>
              <a:rPr lang="en-CH" dirty="0">
                <a:latin typeface="Arial" panose="020B0604020202020204" pitchFamily="34" charset="0"/>
                <a:cs typeface="Arial" panose="020B0604020202020204" pitchFamily="34" charset="0"/>
              </a:rPr>
              <a:t>⟹</a:t>
            </a:r>
            <a:r>
              <a:rPr lang="en-GB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logarithmic confinement</a:t>
            </a:r>
            <a:endParaRPr lang="en-GB" sz="1800" b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E670018-8279-5E12-027D-E40DF2D3B5C2}"/>
              </a:ext>
            </a:extLst>
          </p:cNvPr>
          <p:cNvSpPr txBox="1"/>
          <p:nvPr/>
        </p:nvSpPr>
        <p:spPr>
          <a:xfrm>
            <a:off x="7487197" y="5631194"/>
            <a:ext cx="3037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(Sodano, Trugenberger, MCD 1996)</a:t>
            </a:r>
            <a:endParaRPr lang="en-CH" sz="14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7493AB4-DF11-645F-A820-64F3CF93A4C5}"/>
              </a:ext>
            </a:extLst>
          </p:cNvPr>
          <p:cNvSpPr txBox="1"/>
          <p:nvPr/>
        </p:nvSpPr>
        <p:spPr>
          <a:xfrm>
            <a:off x="74636" y="6066771"/>
            <a:ext cx="112237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2d and 3d destruction of global superconductivity takes places by </a:t>
            </a:r>
            <a:r>
              <a:rPr lang="en-GB" sz="2000" b="1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vortex liberation</a:t>
            </a:r>
            <a:endParaRPr lang="en-CH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H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DD87648-79F0-A491-9B37-176A5F63E6EA}"/>
                  </a:ext>
                </a:extLst>
              </p:cNvPr>
              <p:cNvSpPr txBox="1"/>
              <p:nvPr/>
            </p:nvSpPr>
            <p:spPr>
              <a:xfrm>
                <a:off x="4456688" y="1035119"/>
                <a:ext cx="1093568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CH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CH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CH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fr-CH" b="1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fr-CH" b="1" i="1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CH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CH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𝛁</m:t>
                          </m:r>
                          <m:r>
                            <a:rPr lang="fr-CH" b="1" i="0" baseline="3000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CH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2DD87648-79F0-A491-9B37-176A5F63E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688" y="1035119"/>
                <a:ext cx="1093568" cy="612732"/>
              </a:xfrm>
              <a:prstGeom prst="rect">
                <a:avLst/>
              </a:prstGeom>
              <a:blipFill>
                <a:blip r:embed="rId6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C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92FC1D7D-5BA8-E80F-7B7C-5B963056D7AE}"/>
              </a:ext>
            </a:extLst>
          </p:cNvPr>
          <p:cNvSpPr txBox="1"/>
          <p:nvPr/>
        </p:nvSpPr>
        <p:spPr>
          <a:xfrm>
            <a:off x="3993561" y="118061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b="1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A424DA-D3F9-A356-B6C7-75F38DCD127D}"/>
              </a:ext>
            </a:extLst>
          </p:cNvPr>
          <p:cNvSpPr txBox="1"/>
          <p:nvPr/>
        </p:nvSpPr>
        <p:spPr>
          <a:xfrm>
            <a:off x="5477789" y="1113655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CH" sz="1800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en-C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44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B5F7E6-3F6D-DC8B-4699-179EE8662183}"/>
              </a:ext>
            </a:extLst>
          </p:cNvPr>
          <p:cNvSpPr txBox="1"/>
          <p:nvPr/>
        </p:nvSpPr>
        <p:spPr>
          <a:xfrm>
            <a:off x="53771" y="3603302"/>
            <a:ext cx="11646695" cy="96208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3d v</a:t>
            </a:r>
            <a:r>
              <a:rPr lang="en-GB" sz="2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ortices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are 1d objects SC phase transition is thus caused by 1D strings becoming  tensionless</a:t>
            </a:r>
          </a:p>
          <a:p>
            <a:r>
              <a:rPr lang="en-CH" sz="2000" dirty="0">
                <a:latin typeface="Arial" panose="020B0604020202020204" pitchFamily="34" charset="0"/>
                <a:cs typeface="Arial" panose="020B0604020202020204" pitchFamily="34" charset="0"/>
              </a:rPr>
              <a:t>    scaling of resistence </a:t>
            </a: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⇒ </a:t>
            </a:r>
            <a:r>
              <a:rPr lang="en-GB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VFT scaling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H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(Gammaitoni, Trugenberger, Vinokour and MCD)</a:t>
            </a:r>
          </a:p>
          <a:p>
            <a:endParaRPr lang="en-CH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H" sz="1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A9AB5C92-6E0B-4EB8-ACD4-9390D654B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118" y="4565386"/>
            <a:ext cx="3216349" cy="1017135"/>
          </a:xfrm>
          <a:prstGeom prst="rect">
            <a:avLst/>
          </a:prstGeom>
        </p:spPr>
      </p:pic>
      <p:pic>
        <p:nvPicPr>
          <p:cNvPr id="5" name="Picture 4" descr="Diagram&#10;&#10;Description automatically generated with low confidence">
            <a:extLst>
              <a:ext uri="{FF2B5EF4-FFF2-40B4-BE49-F238E27FC236}">
                <a16:creationId xmlns:a16="http://schemas.microsoft.com/office/drawing/2014/main" id="{34D84527-27A2-193D-FBDB-271AE17F9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5870" y="1897808"/>
            <a:ext cx="2680309" cy="78087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2FA1C3D8-E8BD-3594-5835-571A87E54D49}"/>
              </a:ext>
            </a:extLst>
          </p:cNvPr>
          <p:cNvSpPr txBox="1"/>
          <p:nvPr/>
        </p:nvSpPr>
        <p:spPr>
          <a:xfrm>
            <a:off x="0" y="364774"/>
            <a:ext cx="2977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destruction of global SC: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41351A-AFE9-EE3E-58DF-0E7F03B1314B}"/>
              </a:ext>
            </a:extLst>
          </p:cNvPr>
          <p:cNvSpPr txBox="1"/>
          <p:nvPr/>
        </p:nvSpPr>
        <p:spPr>
          <a:xfrm>
            <a:off x="0" y="1046251"/>
            <a:ext cx="56160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2d </a:t>
            </a:r>
            <a:r>
              <a:rPr lang="en-US" sz="2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BKT transition  ⇒ BKT resistance scaling: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5AC11F4-70AF-9155-A0A1-63944CC173C3}"/>
              </a:ext>
            </a:extLst>
          </p:cNvPr>
          <p:cNvSpPr txBox="1"/>
          <p:nvPr/>
        </p:nvSpPr>
        <p:spPr>
          <a:xfrm>
            <a:off x="415635" y="2983091"/>
            <a:ext cx="274947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(picture from: </a:t>
            </a:r>
            <a:r>
              <a:rPr lang="en-GB" sz="1400" dirty="0" err="1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Flamino</a:t>
            </a:r>
            <a:r>
              <a:rPr lang="en-GB" sz="14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1400" dirty="0" err="1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Giedt</a:t>
            </a:r>
            <a:br>
              <a:rPr lang="en-GB" sz="14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200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PHYS. REV. D 101, 074503 (2020) )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E621B92-3FA7-A213-9C70-00063A5AC6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547" y="1724792"/>
            <a:ext cx="2137559" cy="1197033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CE5882C-F043-F042-6A45-54AD66CC7D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29" y="4317898"/>
            <a:ext cx="4383457" cy="246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847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883</Words>
  <Application>Microsoft Macintosh PowerPoint</Application>
  <PresentationFormat>Widescreen</PresentationFormat>
  <Paragraphs>110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Arial Narrow</vt:lpstr>
      <vt:lpstr>Avenir Black</vt:lpstr>
      <vt:lpstr>Calibri</vt:lpstr>
      <vt:lpstr>Calibri Light</vt:lpstr>
      <vt:lpstr>Cambria Math</vt:lpstr>
      <vt:lpstr>NimbusRomNo9L</vt:lpstr>
      <vt:lpstr>Open Sans</vt:lpstr>
      <vt:lpstr>Office Theme</vt:lpstr>
      <vt:lpstr> Type-III superconductivity  </vt:lpstr>
      <vt:lpstr>Superconductivity (a field theorist’s perspective)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Type-III superconductivity  </dc:title>
  <dc:creator>cristina diamantini</dc:creator>
  <cp:lastModifiedBy>cristina diamantini</cp:lastModifiedBy>
  <cp:revision>5</cp:revision>
  <dcterms:created xsi:type="dcterms:W3CDTF">2023-07-15T22:35:10Z</dcterms:created>
  <dcterms:modified xsi:type="dcterms:W3CDTF">2023-07-17T15:01:34Z</dcterms:modified>
</cp:coreProperties>
</file>