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"/>
  </p:notesMasterIdLst>
  <p:sldIdLst>
    <p:sldId id="257" r:id="rId2"/>
    <p:sldId id="256" r:id="rId3"/>
    <p:sldId id="260" r:id="rId4"/>
    <p:sldId id="265" r:id="rId5"/>
    <p:sldId id="267" r:id="rId6"/>
    <p:sldId id="268" r:id="rId7"/>
    <p:sldId id="269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952F3-BFD1-4F0F-8D44-3F6DEC1AD619}" type="datetimeFigureOut">
              <a:rPr lang="it-IT" smtClean="0"/>
              <a:t>14/07/2023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4C941-C398-44A9-8E85-9AF6C36C53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28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EDA-CB67-4C4E-AE69-7CC600DD3C84}" type="datetime1">
              <a:rPr lang="it-IT" smtClean="0"/>
              <a:t>14/07/2023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09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F649-13D8-47E7-B538-644932E2FF6C}" type="datetime1">
              <a:rPr lang="it-IT" smtClean="0"/>
              <a:t>14/07/2023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89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0745-9D25-4606-9D37-1A94B793F818}" type="datetime1">
              <a:rPr lang="it-IT" smtClean="0"/>
              <a:t>14/07/2023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5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82BB-9CF6-437B-9EEC-85ABCE1595F9}" type="datetime1">
              <a:rPr lang="it-IT" smtClean="0"/>
              <a:t>14/07/2023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09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BF149-F62D-4102-A3D1-AB4A3493B988}" type="datetime1">
              <a:rPr lang="it-IT" smtClean="0"/>
              <a:t>14/07/2023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47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F225-5DBF-4F57-8B5D-D61077DBBE27}" type="datetime1">
              <a:rPr lang="it-IT" smtClean="0"/>
              <a:t>14/07/2023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91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B8C1-1BA2-4626-9D02-2D4587BFCFAD}" type="datetime1">
              <a:rPr lang="it-IT" smtClean="0"/>
              <a:t>14/07/2023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08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CE0-FC54-456E-A53D-0FFF7D92680F}" type="datetime1">
              <a:rPr lang="it-IT" smtClean="0"/>
              <a:t>14/07/2023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6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33E-624F-452A-9C4F-C1D7EC9C0AF9}" type="datetime1">
              <a:rPr lang="it-IT" smtClean="0"/>
              <a:t>14/07/2023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28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BA41-96F1-4A9D-80E7-0A1D1765A59C}" type="datetime1">
              <a:rPr lang="it-IT" smtClean="0"/>
              <a:t>14/07/2023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99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49B0-4A15-4C57-8011-14F1CB9F6DFE}" type="datetime1">
              <a:rPr lang="it-IT" smtClean="0"/>
              <a:t>14/07/2023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01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3C6E-5814-48FE-966E-8B13793D56A4}" type="datetime1">
              <a:rPr lang="it-IT" smtClean="0"/>
              <a:t>14/07/2023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3B38-103F-48C1-94A4-4A22AF7800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21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4582" y="4690150"/>
            <a:ext cx="118254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FF0000"/>
                </a:solidFill>
              </a:rPr>
              <a:t>JUNO (</a:t>
            </a:r>
            <a:r>
              <a:rPr lang="it-IT" sz="1400" b="1" dirty="0" err="1">
                <a:solidFill>
                  <a:srgbClr val="FF0000"/>
                </a:solidFill>
              </a:rPr>
              <a:t>Jiangmen</a:t>
            </a:r>
            <a:r>
              <a:rPr lang="it-IT" sz="1400" b="1" dirty="0">
                <a:solidFill>
                  <a:srgbClr val="FF0000"/>
                </a:solidFill>
              </a:rPr>
              <a:t> Underground Neutrino </a:t>
            </a:r>
            <a:r>
              <a:rPr lang="it-IT" sz="1400" b="1" dirty="0" err="1">
                <a:solidFill>
                  <a:srgbClr val="FF0000"/>
                </a:solidFill>
              </a:rPr>
              <a:t>Observatory</a:t>
            </a:r>
            <a:r>
              <a:rPr lang="it-IT" sz="1400" b="1" dirty="0">
                <a:solidFill>
                  <a:srgbClr val="FF0000"/>
                </a:solidFill>
              </a:rPr>
              <a:t>) </a:t>
            </a:r>
            <a:r>
              <a:rPr lang="it-IT" sz="1400" dirty="0"/>
              <a:t>è un esperimento multifunzionale progettato per:</a:t>
            </a:r>
          </a:p>
          <a:p>
            <a:pPr algn="just"/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determinare le gerarchie di massa dei neutrini e misurarne con precisione i parametri di oscillazione, tramite l’osservazione dei neutrini prodotti dai reattori degli impianti di </a:t>
            </a:r>
            <a:r>
              <a:rPr lang="it-IT" sz="1400" dirty="0" err="1"/>
              <a:t>Yangjiang</a:t>
            </a:r>
            <a:r>
              <a:rPr lang="it-IT" sz="1400" dirty="0"/>
              <a:t> e </a:t>
            </a:r>
            <a:r>
              <a:rPr lang="it-IT" sz="1400" dirty="0" err="1"/>
              <a:t>Taishan</a:t>
            </a:r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osservare neutrini da supernova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studiare neutrini atmosferici, solari e </a:t>
            </a:r>
            <a:r>
              <a:rPr lang="it-IT" sz="1400" dirty="0" err="1"/>
              <a:t>geoneutrini</a:t>
            </a:r>
            <a:endParaRPr lang="it-IT" sz="1400" dirty="0"/>
          </a:p>
          <a:p>
            <a:pPr algn="just"/>
            <a:endParaRPr lang="it-IT" sz="1400" dirty="0"/>
          </a:p>
          <a:p>
            <a:pPr algn="just"/>
            <a:r>
              <a:rPr lang="it-IT" sz="1400" dirty="0"/>
              <a:t>Utilizzerà un </a:t>
            </a:r>
            <a:r>
              <a:rPr lang="it-IT" sz="1400" b="1" dirty="0">
                <a:solidFill>
                  <a:srgbClr val="FF0000"/>
                </a:solidFill>
              </a:rPr>
              <a:t>rivelatore da 20000 tonnellate di scintillatore liquido</a:t>
            </a:r>
            <a:r>
              <a:rPr lang="it-IT" sz="1400" dirty="0"/>
              <a:t>, basato su linear </a:t>
            </a:r>
            <a:r>
              <a:rPr lang="it-IT" sz="1400" dirty="0" err="1"/>
              <a:t>alchil</a:t>
            </a:r>
            <a:r>
              <a:rPr lang="it-IT" sz="1400" dirty="0"/>
              <a:t> benzeni (</a:t>
            </a:r>
            <a:r>
              <a:rPr lang="it-IT" sz="1400" b="1" dirty="0">
                <a:solidFill>
                  <a:srgbClr val="FF0000"/>
                </a:solidFill>
              </a:rPr>
              <a:t>LAB</a:t>
            </a:r>
            <a:r>
              <a:rPr lang="it-IT" sz="1400" dirty="0"/>
              <a:t>), </a:t>
            </a:r>
            <a:r>
              <a:rPr lang="en-US" sz="1400" dirty="0"/>
              <a:t>2,5-difenilossazolo (</a:t>
            </a:r>
            <a:r>
              <a:rPr lang="en-US" sz="1400" b="1" dirty="0">
                <a:solidFill>
                  <a:srgbClr val="FF0000"/>
                </a:solidFill>
              </a:rPr>
              <a:t>PPO</a:t>
            </a:r>
            <a:r>
              <a:rPr lang="en-US" sz="1400" dirty="0"/>
              <a:t>) e 1,4-Bis(2-metilstiril)-benzene (</a:t>
            </a:r>
            <a:r>
              <a:rPr lang="en-US" sz="1400" b="1" dirty="0" err="1">
                <a:solidFill>
                  <a:srgbClr val="FF0000"/>
                </a:solidFill>
              </a:rPr>
              <a:t>BisMSB</a:t>
            </a:r>
            <a:r>
              <a:rPr lang="en-US" sz="1400" dirty="0"/>
              <a:t>)</a:t>
            </a:r>
            <a:r>
              <a:rPr lang="it-IT" sz="1400" dirty="0"/>
              <a:t> con una risoluzione di energia mai realizzata finora del 3% (a 1 </a:t>
            </a:r>
            <a:r>
              <a:rPr lang="it-IT" sz="1400" dirty="0" err="1"/>
              <a:t>MeV</a:t>
            </a:r>
            <a:r>
              <a:rPr lang="it-IT" sz="1400" dirty="0"/>
              <a:t>) a 700 metri di profondità.</a:t>
            </a:r>
          </a:p>
        </p:txBody>
      </p:sp>
      <p:pic>
        <p:nvPicPr>
          <p:cNvPr id="6" name="Immagine 5" descr="Juno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6918" y="507483"/>
            <a:ext cx="1605231" cy="1492688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 bwMode="auto">
          <a:xfrm>
            <a:off x="6686550" y="2453898"/>
            <a:ext cx="4867275" cy="85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1200" b="1" kern="0" dirty="0"/>
              <a:t>Unità italiane coinvolte nella collaborazione</a:t>
            </a:r>
            <a:r>
              <a:rPr lang="it-IT" sz="1200" kern="0" dirty="0"/>
              <a:t>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1200" kern="0" dirty="0"/>
              <a:t>Catania; Ferrara; Laboratori Nazionali Frascati; Milano; Milano Bicocca; Padova; Perugia; Roma 3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0" y="640833"/>
            <a:ext cx="5934730" cy="38928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379648-42B6-4DDC-B131-F83FF88B73A0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624025-5E54-4204-A112-08DC369F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20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50103" y="1110845"/>
            <a:ext cx="3228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ANAGRAFICA per il 2024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787725"/>
              </p:ext>
            </p:extLst>
          </p:nvPr>
        </p:nvGraphicFramePr>
        <p:xfrm>
          <a:off x="550103" y="1562418"/>
          <a:ext cx="416612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707">
                  <a:extLst>
                    <a:ext uri="{9D8B030D-6E8A-4147-A177-3AD203B41FA5}">
                      <a16:colId xmlns:a16="http://schemas.microsoft.com/office/drawing/2014/main" val="4095300084"/>
                    </a:ext>
                  </a:extLst>
                </a:gridCol>
                <a:gridCol w="1388707">
                  <a:extLst>
                    <a:ext uri="{9D8B030D-6E8A-4147-A177-3AD203B41FA5}">
                      <a16:colId xmlns:a16="http://schemas.microsoft.com/office/drawing/2014/main" val="2716374060"/>
                    </a:ext>
                  </a:extLst>
                </a:gridCol>
                <a:gridCol w="1388707">
                  <a:extLst>
                    <a:ext uri="{9D8B030D-6E8A-4147-A177-3AD203B41FA5}">
                      <a16:colId xmlns:a16="http://schemas.microsoft.com/office/drawing/2014/main" val="4170340326"/>
                    </a:ext>
                  </a:extLst>
                </a:gridCol>
              </a:tblGrid>
              <a:tr h="188685"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JUNO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16549"/>
                  </a:ext>
                </a:extLst>
              </a:tr>
              <a:tr h="223109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Fausto</a:t>
                      </a:r>
                      <a:r>
                        <a:rPr lang="it-IT" sz="1400" b="1" baseline="0" dirty="0"/>
                        <a:t> ORTICA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Prof. Ordinario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488"/>
                  </a:ext>
                </a:extLst>
              </a:tr>
              <a:tr h="223109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Catia CLEMENTI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Prof. Associato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266363"/>
                  </a:ext>
                </a:extLst>
              </a:tr>
              <a:tr h="223109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Aldo ROMANI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Prof. Ordinario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22526"/>
                  </a:ext>
                </a:extLst>
              </a:tr>
              <a:tr h="223109">
                <a:tc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373821"/>
                  </a:ext>
                </a:extLst>
              </a:tr>
            </a:tbl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980576" y="1917799"/>
            <a:ext cx="5142367" cy="103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0"/>
              </a:lnSpc>
            </a:pPr>
            <a:endParaRPr lang="en-GB" sz="2800" dirty="0">
              <a:solidFill>
                <a:srgbClr val="008000"/>
              </a:solidFill>
            </a:endParaRPr>
          </a:p>
          <a:p>
            <a:pPr marL="0" lvl="1" algn="just"/>
            <a:r>
              <a:rPr lang="en-GB" sz="1400" dirty="0">
                <a:solidFill>
                  <a:srgbClr val="0070C0"/>
                </a:solidFill>
              </a:rPr>
              <a:t>Il </a:t>
            </a:r>
            <a:r>
              <a:rPr lang="en-GB" sz="1400" dirty="0" err="1">
                <a:solidFill>
                  <a:srgbClr val="0070C0"/>
                </a:solidFill>
              </a:rPr>
              <a:t>personale</a:t>
            </a:r>
            <a:r>
              <a:rPr lang="en-GB" sz="1400" dirty="0">
                <a:solidFill>
                  <a:srgbClr val="0070C0"/>
                </a:solidFill>
              </a:rPr>
              <a:t> </a:t>
            </a:r>
            <a:r>
              <a:rPr lang="en-GB" sz="1400" dirty="0" err="1">
                <a:solidFill>
                  <a:srgbClr val="0070C0"/>
                </a:solidFill>
              </a:rPr>
              <a:t>afferisce</a:t>
            </a:r>
            <a:r>
              <a:rPr lang="en-GB" sz="1400" dirty="0">
                <a:solidFill>
                  <a:srgbClr val="0070C0"/>
                </a:solidFill>
              </a:rPr>
              <a:t> </a:t>
            </a:r>
            <a:r>
              <a:rPr lang="en-GB" sz="1400" dirty="0" err="1">
                <a:solidFill>
                  <a:srgbClr val="0070C0"/>
                </a:solidFill>
              </a:rPr>
              <a:t>alla</a:t>
            </a:r>
            <a:r>
              <a:rPr lang="en-GB" sz="1400" dirty="0">
                <a:solidFill>
                  <a:srgbClr val="0070C0"/>
                </a:solidFill>
              </a:rPr>
              <a:t> </a:t>
            </a:r>
            <a:r>
              <a:rPr lang="en-GB" sz="1400" b="1" i="1" dirty="0" err="1">
                <a:solidFill>
                  <a:srgbClr val="0070C0"/>
                </a:solidFill>
              </a:rPr>
              <a:t>Sezione</a:t>
            </a:r>
            <a:r>
              <a:rPr lang="en-GB" sz="1400" b="1" i="1" dirty="0">
                <a:solidFill>
                  <a:srgbClr val="0070C0"/>
                </a:solidFill>
              </a:rPr>
              <a:t> di </a:t>
            </a:r>
            <a:r>
              <a:rPr lang="en-GB" sz="1400" b="1" i="1" dirty="0" err="1">
                <a:solidFill>
                  <a:srgbClr val="0070C0"/>
                </a:solidFill>
              </a:rPr>
              <a:t>Chimica</a:t>
            </a:r>
            <a:r>
              <a:rPr lang="en-GB" sz="1400" b="1" i="1" dirty="0">
                <a:solidFill>
                  <a:srgbClr val="0070C0"/>
                </a:solidFill>
              </a:rPr>
              <a:t> </a:t>
            </a:r>
            <a:r>
              <a:rPr lang="en-GB" sz="1400" b="1" i="1" dirty="0" err="1">
                <a:solidFill>
                  <a:srgbClr val="0070C0"/>
                </a:solidFill>
              </a:rPr>
              <a:t>Fisica</a:t>
            </a:r>
            <a:r>
              <a:rPr lang="en-GB" sz="1400" dirty="0">
                <a:solidFill>
                  <a:srgbClr val="0070C0"/>
                </a:solidFill>
              </a:rPr>
              <a:t> del </a:t>
            </a:r>
            <a:r>
              <a:rPr lang="en-GB" sz="1400" b="1" dirty="0" err="1">
                <a:solidFill>
                  <a:srgbClr val="0070C0"/>
                </a:solidFill>
              </a:rPr>
              <a:t>Dipartimento</a:t>
            </a:r>
            <a:r>
              <a:rPr lang="en-GB" sz="1400" b="1" dirty="0">
                <a:solidFill>
                  <a:srgbClr val="0070C0"/>
                </a:solidFill>
              </a:rPr>
              <a:t> di </a:t>
            </a:r>
            <a:r>
              <a:rPr lang="en-GB" sz="1400" b="1" dirty="0" err="1">
                <a:solidFill>
                  <a:srgbClr val="0070C0"/>
                </a:solidFill>
              </a:rPr>
              <a:t>Chimica</a:t>
            </a:r>
            <a:r>
              <a:rPr lang="en-GB" sz="1400" b="1" dirty="0">
                <a:solidFill>
                  <a:srgbClr val="0070C0"/>
                </a:solidFill>
              </a:rPr>
              <a:t>, </a:t>
            </a:r>
            <a:r>
              <a:rPr lang="en-GB" sz="1400" b="1" dirty="0" err="1">
                <a:solidFill>
                  <a:srgbClr val="0070C0"/>
                </a:solidFill>
              </a:rPr>
              <a:t>Biologia</a:t>
            </a:r>
            <a:r>
              <a:rPr lang="en-GB" sz="1400" b="1" dirty="0">
                <a:solidFill>
                  <a:srgbClr val="0070C0"/>
                </a:solidFill>
              </a:rPr>
              <a:t> e </a:t>
            </a:r>
            <a:r>
              <a:rPr lang="en-GB" sz="1400" b="1" dirty="0" err="1">
                <a:solidFill>
                  <a:srgbClr val="0070C0"/>
                </a:solidFill>
              </a:rPr>
              <a:t>Biotecnologie</a:t>
            </a:r>
            <a:r>
              <a:rPr lang="en-GB" sz="1400" b="1" dirty="0">
                <a:solidFill>
                  <a:srgbClr val="0070C0"/>
                </a:solidFill>
              </a:rPr>
              <a:t> </a:t>
            </a:r>
            <a:r>
              <a:rPr lang="en-GB" sz="1400" dirty="0" err="1">
                <a:solidFill>
                  <a:srgbClr val="0070C0"/>
                </a:solidFill>
              </a:rPr>
              <a:t>dell’Università</a:t>
            </a:r>
            <a:r>
              <a:rPr lang="en-GB" sz="1400" dirty="0">
                <a:solidFill>
                  <a:srgbClr val="0070C0"/>
                </a:solidFill>
              </a:rPr>
              <a:t> di Perugia</a:t>
            </a:r>
            <a:r>
              <a:rPr lang="en-GB" dirty="0"/>
              <a:t>	</a:t>
            </a:r>
          </a:p>
        </p:txBody>
      </p:sp>
      <p:sp>
        <p:nvSpPr>
          <p:cNvPr id="2" name="Elaborazione alternativa 1"/>
          <p:cNvSpPr/>
          <p:nvPr/>
        </p:nvSpPr>
        <p:spPr>
          <a:xfrm>
            <a:off x="285751" y="1081961"/>
            <a:ext cx="9999398" cy="2042239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85751" y="3830816"/>
            <a:ext cx="11344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        Il </a:t>
            </a:r>
            <a:r>
              <a:rPr lang="en-US" sz="1400" dirty="0" err="1"/>
              <a:t>contributo</a:t>
            </a:r>
            <a:r>
              <a:rPr lang="en-US" sz="1400" dirty="0"/>
              <a:t> del </a:t>
            </a:r>
            <a:r>
              <a:rPr lang="en-US" sz="1400" dirty="0" err="1"/>
              <a:t>gruppo</a:t>
            </a:r>
            <a:r>
              <a:rPr lang="en-US" sz="1400" dirty="0"/>
              <a:t> </a:t>
            </a:r>
            <a:r>
              <a:rPr lang="en-US" sz="1400" dirty="0" err="1"/>
              <a:t>all’esperimento</a:t>
            </a:r>
            <a:r>
              <a:rPr lang="en-US" sz="1400" dirty="0"/>
              <a:t> </a:t>
            </a:r>
            <a:r>
              <a:rPr lang="en-US" sz="1400" dirty="0" err="1"/>
              <a:t>riguarda</a:t>
            </a:r>
            <a:r>
              <a:rPr lang="en-US" sz="1400" dirty="0"/>
              <a:t> </a:t>
            </a:r>
            <a:r>
              <a:rPr lang="en-US" sz="1400" dirty="0" err="1"/>
              <a:t>prevalentemente</a:t>
            </a:r>
            <a:r>
              <a:rPr lang="en-US" sz="1400" dirty="0"/>
              <a:t>:</a:t>
            </a:r>
          </a:p>
          <a:p>
            <a:pPr algn="just"/>
            <a:endParaRPr lang="en-US" sz="1400" dirty="0"/>
          </a:p>
          <a:p>
            <a:pPr marL="285750" indent="-285750" algn="just">
              <a:buFontTx/>
              <a:buChar char="-"/>
            </a:pPr>
            <a:r>
              <a:rPr lang="en-US" sz="1400" dirty="0"/>
              <a:t>la </a:t>
            </a:r>
            <a:r>
              <a:rPr lang="en-US" sz="1400" b="1" dirty="0" err="1"/>
              <a:t>caratterizzazione</a:t>
            </a:r>
            <a:r>
              <a:rPr lang="en-US" sz="1400" b="1" dirty="0"/>
              <a:t> </a:t>
            </a:r>
            <a:r>
              <a:rPr lang="en-US" sz="1400" b="1" dirty="0" err="1"/>
              <a:t>ottica</a:t>
            </a:r>
            <a:r>
              <a:rPr lang="en-US" sz="1400" b="1" dirty="0"/>
              <a:t> </a:t>
            </a:r>
            <a:r>
              <a:rPr lang="en-US" sz="1400" dirty="0"/>
              <a:t>ed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b="1" dirty="0"/>
              <a:t>test </a:t>
            </a:r>
            <a:r>
              <a:rPr lang="en-US" sz="1400" b="1" dirty="0" err="1"/>
              <a:t>periodici</a:t>
            </a:r>
            <a:r>
              <a:rPr lang="en-US" sz="1400" b="1" dirty="0"/>
              <a:t> di </a:t>
            </a:r>
            <a:r>
              <a:rPr lang="en-US" sz="1400" b="1" dirty="0" err="1"/>
              <a:t>controllo</a:t>
            </a:r>
            <a:r>
              <a:rPr lang="en-US" sz="1400" b="1" dirty="0"/>
              <a:t> </a:t>
            </a:r>
            <a:r>
              <a:rPr lang="en-US" sz="1400" b="1" dirty="0" err="1"/>
              <a:t>dei</a:t>
            </a:r>
            <a:r>
              <a:rPr lang="en-US" sz="1400" b="1" dirty="0"/>
              <a:t> </a:t>
            </a:r>
            <a:r>
              <a:rPr lang="en-US" sz="1400" b="1" dirty="0" err="1"/>
              <a:t>sistemi</a:t>
            </a:r>
            <a:r>
              <a:rPr lang="en-US" sz="1400" b="1" dirty="0"/>
              <a:t> </a:t>
            </a:r>
            <a:r>
              <a:rPr lang="en-US" sz="1400" dirty="0" err="1"/>
              <a:t>utilizzati</a:t>
            </a:r>
            <a:r>
              <a:rPr lang="en-US" sz="1400" dirty="0"/>
              <a:t> come </a:t>
            </a:r>
            <a:r>
              <a:rPr lang="en-US" sz="1400" b="1" dirty="0" err="1"/>
              <a:t>scintillatori</a:t>
            </a:r>
            <a:r>
              <a:rPr lang="en-US" sz="1400" dirty="0"/>
              <a:t> (</a:t>
            </a:r>
            <a:r>
              <a:rPr lang="en-US" sz="1400" dirty="0" err="1"/>
              <a:t>misure</a:t>
            </a:r>
            <a:r>
              <a:rPr lang="en-US" sz="1400" dirty="0"/>
              <a:t> di </a:t>
            </a:r>
            <a:r>
              <a:rPr lang="en-US" sz="1400" dirty="0" err="1"/>
              <a:t>lunghezza</a:t>
            </a:r>
            <a:r>
              <a:rPr lang="en-US" sz="1400" dirty="0"/>
              <a:t> di </a:t>
            </a:r>
            <a:r>
              <a:rPr lang="en-US" sz="1400" dirty="0" err="1"/>
              <a:t>attenuazione</a:t>
            </a:r>
            <a:r>
              <a:rPr lang="en-US" sz="1400" dirty="0"/>
              <a:t>, </a:t>
            </a:r>
            <a:r>
              <a:rPr lang="en-US" sz="1400" dirty="0" err="1"/>
              <a:t>spettri</a:t>
            </a:r>
            <a:r>
              <a:rPr lang="en-US" sz="1400" dirty="0"/>
              <a:t> di </a:t>
            </a:r>
            <a:r>
              <a:rPr lang="en-US" sz="1400" dirty="0" err="1"/>
              <a:t>assorbimento</a:t>
            </a:r>
            <a:r>
              <a:rPr lang="en-US" sz="1400" dirty="0"/>
              <a:t> e di </a:t>
            </a:r>
            <a:r>
              <a:rPr lang="en-US" sz="1400" dirty="0" err="1"/>
              <a:t>emissione</a:t>
            </a:r>
            <a:r>
              <a:rPr lang="en-US" sz="1400" dirty="0"/>
              <a:t> </a:t>
            </a:r>
            <a:r>
              <a:rPr lang="en-US" sz="1400" dirty="0" err="1"/>
              <a:t>nelle</a:t>
            </a:r>
            <a:r>
              <a:rPr lang="en-US" sz="1400" dirty="0"/>
              <a:t> </a:t>
            </a:r>
            <a:r>
              <a:rPr lang="en-US" sz="1400" dirty="0" err="1"/>
              <a:t>regioni</a:t>
            </a:r>
            <a:r>
              <a:rPr lang="en-US" sz="1400" dirty="0"/>
              <a:t> </a:t>
            </a:r>
            <a:r>
              <a:rPr lang="en-US" sz="1400" dirty="0" err="1"/>
              <a:t>dell’UV</a:t>
            </a:r>
            <a:r>
              <a:rPr lang="en-US" sz="1400" dirty="0"/>
              <a:t> e del </a:t>
            </a:r>
            <a:r>
              <a:rPr lang="en-US" sz="1400" dirty="0" err="1"/>
              <a:t>visibile</a:t>
            </a:r>
            <a:r>
              <a:rPr lang="en-US" sz="1400" dirty="0"/>
              <a:t>, tempi di vita di </a:t>
            </a:r>
            <a:r>
              <a:rPr lang="en-US" sz="1400" dirty="0" err="1"/>
              <a:t>decadimento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fluorescenza</a:t>
            </a:r>
            <a:r>
              <a:rPr lang="en-US" sz="1400" dirty="0"/>
              <a:t>) a T </a:t>
            </a:r>
            <a:r>
              <a:rPr lang="en-US" sz="1400" dirty="0" err="1"/>
              <a:t>ambiente</a:t>
            </a:r>
            <a:r>
              <a:rPr lang="en-US" sz="1400" dirty="0"/>
              <a:t> ed a </a:t>
            </a:r>
            <a:r>
              <a:rPr lang="en-US" sz="1400" dirty="0" err="1"/>
              <a:t>bassa</a:t>
            </a:r>
            <a:r>
              <a:rPr lang="en-US" sz="1400" dirty="0"/>
              <a:t> T;</a:t>
            </a:r>
          </a:p>
          <a:p>
            <a:pPr marL="285750" indent="-285750" algn="just">
              <a:buFontTx/>
              <a:buChar char="-"/>
            </a:pPr>
            <a:endParaRPr lang="en-US" sz="1400" dirty="0"/>
          </a:p>
          <a:p>
            <a:pPr marL="285750" indent="-285750" algn="just">
              <a:buFontTx/>
              <a:buChar char="-"/>
            </a:pPr>
            <a:r>
              <a:rPr lang="en-US" sz="1400" dirty="0" err="1"/>
              <a:t>il</a:t>
            </a:r>
            <a:r>
              <a:rPr lang="en-US" sz="1400" dirty="0"/>
              <a:t> </a:t>
            </a:r>
            <a:r>
              <a:rPr lang="en-US" sz="1400" dirty="0" err="1"/>
              <a:t>possibile</a:t>
            </a:r>
            <a:r>
              <a:rPr lang="en-US" sz="1400" dirty="0"/>
              <a:t> </a:t>
            </a:r>
            <a:r>
              <a:rPr lang="en-US" sz="1400" dirty="0" err="1"/>
              <a:t>miglioramento</a:t>
            </a:r>
            <a:r>
              <a:rPr lang="en-US" sz="1400" dirty="0"/>
              <a:t>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caratteristiche</a:t>
            </a:r>
            <a:r>
              <a:rPr lang="en-US" sz="1400" dirty="0"/>
              <a:t> </a:t>
            </a:r>
            <a:r>
              <a:rPr lang="en-US" sz="1400" dirty="0" err="1"/>
              <a:t>ottiche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scintillatori</a:t>
            </a:r>
            <a:r>
              <a:rPr lang="en-US" sz="1400" dirty="0"/>
              <a:t> (ad </a:t>
            </a:r>
            <a:r>
              <a:rPr lang="en-US" sz="1400" dirty="0" err="1"/>
              <a:t>esempio</a:t>
            </a:r>
            <a:r>
              <a:rPr lang="en-US" sz="1400" dirty="0"/>
              <a:t>, </a:t>
            </a:r>
            <a:r>
              <a:rPr lang="en-US" sz="1400" dirty="0" err="1"/>
              <a:t>tramite</a:t>
            </a:r>
            <a:r>
              <a:rPr lang="en-US" sz="1400" dirty="0"/>
              <a:t> </a:t>
            </a:r>
            <a:r>
              <a:rPr lang="en-US" sz="1400" dirty="0" err="1"/>
              <a:t>purificazione</a:t>
            </a:r>
            <a:r>
              <a:rPr lang="en-US" sz="1400" dirty="0"/>
              <a:t> per </a:t>
            </a:r>
            <a:r>
              <a:rPr lang="en-US" sz="1400" dirty="0" err="1"/>
              <a:t>distillazione</a:t>
            </a:r>
            <a:r>
              <a:rPr lang="en-US" sz="1400" dirty="0"/>
              <a:t> </a:t>
            </a:r>
            <a:r>
              <a:rPr lang="en-US" sz="1400" dirty="0" err="1"/>
              <a:t>frazionata</a:t>
            </a:r>
            <a:r>
              <a:rPr lang="en-US" sz="1400" dirty="0"/>
              <a:t>, sotto </a:t>
            </a:r>
            <a:r>
              <a:rPr lang="en-US" sz="1400" dirty="0" err="1"/>
              <a:t>vuoto</a:t>
            </a:r>
            <a:r>
              <a:rPr lang="en-US" sz="1400" dirty="0"/>
              <a:t>, etc.);</a:t>
            </a:r>
          </a:p>
          <a:p>
            <a:pPr marL="285750" indent="-285750" algn="just">
              <a:buFontTx/>
              <a:buChar char="-"/>
            </a:pPr>
            <a:endParaRPr lang="en-US" sz="1400" dirty="0"/>
          </a:p>
          <a:p>
            <a:pPr marL="285750" indent="-285750" algn="just">
              <a:buFontTx/>
              <a:buChar char="-"/>
            </a:pPr>
            <a:r>
              <a:rPr lang="en-US" sz="1400" b="1" dirty="0"/>
              <a:t>test di </a:t>
            </a:r>
            <a:r>
              <a:rPr lang="en-US" sz="1400" b="1" dirty="0" err="1"/>
              <a:t>compatibilità</a:t>
            </a:r>
            <a:r>
              <a:rPr lang="en-US" sz="1400" b="1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scintillatori</a:t>
            </a:r>
            <a:r>
              <a:rPr lang="en-US" sz="1400" dirty="0"/>
              <a:t> con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materiali</a:t>
            </a:r>
            <a:r>
              <a:rPr lang="en-US" sz="1400" dirty="0"/>
              <a:t> con cui </a:t>
            </a:r>
            <a:r>
              <a:rPr lang="en-US" sz="1400" dirty="0" err="1"/>
              <a:t>vengono</a:t>
            </a:r>
            <a:r>
              <a:rPr lang="en-US" sz="1400" dirty="0"/>
              <a:t> a </a:t>
            </a:r>
            <a:r>
              <a:rPr lang="en-US" sz="1400" dirty="0" err="1"/>
              <a:t>contatto</a:t>
            </a:r>
            <a:r>
              <a:rPr lang="en-US" sz="1400" dirty="0"/>
              <a:t> </a:t>
            </a:r>
            <a:r>
              <a:rPr lang="en-US" sz="1400" dirty="0" err="1"/>
              <a:t>nella</a:t>
            </a:r>
            <a:r>
              <a:rPr lang="en-US" sz="1400" dirty="0"/>
              <a:t> </a:t>
            </a:r>
            <a:r>
              <a:rPr lang="en-US" sz="1400" dirty="0" err="1"/>
              <a:t>realizzazione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esperimenti</a:t>
            </a:r>
            <a:r>
              <a:rPr lang="en-US" sz="1400" dirty="0"/>
              <a:t>.</a:t>
            </a:r>
          </a:p>
          <a:p>
            <a:pPr marL="285750" indent="-285750" algn="just">
              <a:buFontTx/>
              <a:buChar char="-"/>
            </a:pPr>
            <a:endParaRPr lang="it-IT" sz="1400" dirty="0"/>
          </a:p>
        </p:txBody>
      </p:sp>
      <p:sp>
        <p:nvSpPr>
          <p:cNvPr id="11" name="Elaborazione alternativa 10"/>
          <p:cNvSpPr/>
          <p:nvPr/>
        </p:nvSpPr>
        <p:spPr>
          <a:xfrm>
            <a:off x="285751" y="3565649"/>
            <a:ext cx="11668124" cy="2717008"/>
          </a:xfrm>
          <a:prstGeom prst="flowChartAlternateProcess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96B557-F190-4CD5-941D-193D3B9B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2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51D622-CF74-4ABE-BCCC-12AE34D7DC6E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90083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863E41-72E7-411F-AF6F-E0D9933F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1365636"/>
            <a:ext cx="10601326" cy="396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0"/>
              </a:lnSpc>
            </a:pPr>
            <a:endParaRPr lang="en-GB" sz="2800" dirty="0">
              <a:solidFill>
                <a:srgbClr val="0070C0"/>
              </a:solidFill>
            </a:endParaRPr>
          </a:p>
          <a:p>
            <a:pPr marL="0" lvl="1"/>
            <a:r>
              <a:rPr lang="en-GB" sz="1600" b="1" dirty="0">
                <a:solidFill>
                  <a:srgbClr val="0070C0"/>
                </a:solidFill>
              </a:rPr>
              <a:t>      </a:t>
            </a:r>
            <a:r>
              <a:rPr lang="en-GB" sz="1600" b="1" dirty="0" err="1">
                <a:solidFill>
                  <a:srgbClr val="0070C0"/>
                </a:solidFill>
              </a:rPr>
              <a:t>Attività</a:t>
            </a:r>
            <a:r>
              <a:rPr lang="en-GB" sz="1600" b="1" dirty="0">
                <a:solidFill>
                  <a:srgbClr val="0070C0"/>
                </a:solidFill>
              </a:rPr>
              <a:t> in </a:t>
            </a:r>
            <a:r>
              <a:rPr lang="en-GB" sz="1600" b="1" dirty="0" err="1">
                <a:solidFill>
                  <a:srgbClr val="0070C0"/>
                </a:solidFill>
              </a:rPr>
              <a:t>corso</a:t>
            </a:r>
            <a:r>
              <a:rPr lang="en-GB" sz="1600" b="1" dirty="0">
                <a:solidFill>
                  <a:srgbClr val="0070C0"/>
                </a:solidFill>
              </a:rPr>
              <a:t> e future</a:t>
            </a:r>
          </a:p>
          <a:p>
            <a:pPr marL="0" lvl="1"/>
            <a:endParaRPr lang="en-GB" sz="1600" b="1" dirty="0">
              <a:solidFill>
                <a:srgbClr val="0070C0"/>
              </a:solidFill>
            </a:endParaRPr>
          </a:p>
          <a:p>
            <a:pPr marL="0" lvl="1"/>
            <a:endParaRPr lang="en-GB" sz="1600" b="1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70C0"/>
                </a:solidFill>
              </a:rPr>
              <a:t>Gli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scavi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sotterranei</a:t>
            </a:r>
            <a:r>
              <a:rPr lang="en-US" sz="1400" dirty="0">
                <a:solidFill>
                  <a:srgbClr val="0070C0"/>
                </a:solidFill>
              </a:rPr>
              <a:t> ed </a:t>
            </a:r>
            <a:r>
              <a:rPr lang="en-US" sz="1400" dirty="0" err="1">
                <a:solidFill>
                  <a:srgbClr val="0070C0"/>
                </a:solidFill>
              </a:rPr>
              <a:t>iI</a:t>
            </a:r>
            <a:r>
              <a:rPr lang="en-US" sz="1400" dirty="0">
                <a:solidFill>
                  <a:srgbClr val="0070C0"/>
                </a:solidFill>
              </a:rPr>
              <a:t> tunnel di </a:t>
            </a:r>
            <a:r>
              <a:rPr lang="en-US" sz="1400" dirty="0" err="1">
                <a:solidFill>
                  <a:srgbClr val="0070C0"/>
                </a:solidFill>
              </a:rPr>
              <a:t>trasporto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sono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stati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completati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70C0"/>
                </a:solidFill>
              </a:rPr>
              <a:t>Completata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anche</a:t>
            </a:r>
            <a:r>
              <a:rPr lang="en-US" sz="1400" dirty="0">
                <a:solidFill>
                  <a:srgbClr val="0070C0"/>
                </a:solidFill>
              </a:rPr>
              <a:t> la </a:t>
            </a:r>
            <a:r>
              <a:rPr lang="en-US" sz="1400" dirty="0" err="1">
                <a:solidFill>
                  <a:srgbClr val="0070C0"/>
                </a:solidFill>
              </a:rPr>
              <a:t>struttura</a:t>
            </a:r>
            <a:r>
              <a:rPr lang="en-US" sz="1400" dirty="0">
                <a:solidFill>
                  <a:srgbClr val="0070C0"/>
                </a:solidFill>
              </a:rPr>
              <a:t> in </a:t>
            </a:r>
            <a:r>
              <a:rPr lang="en-US" sz="1400" dirty="0" err="1">
                <a:solidFill>
                  <a:srgbClr val="0070C0"/>
                </a:solidFill>
              </a:rPr>
              <a:t>acciaio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inossidabile</a:t>
            </a:r>
            <a:r>
              <a:rPr lang="en-US" sz="1400" dirty="0">
                <a:solidFill>
                  <a:srgbClr val="0070C0"/>
                </a:solidFill>
              </a:rPr>
              <a:t> (</a:t>
            </a:r>
            <a:r>
              <a:rPr lang="en-US" sz="1400" b="1" dirty="0">
                <a:solidFill>
                  <a:srgbClr val="0070C0"/>
                </a:solidFill>
              </a:rPr>
              <a:t>SS truss</a:t>
            </a:r>
            <a:r>
              <a:rPr lang="en-US" sz="1400" dirty="0">
                <a:solidFill>
                  <a:srgbClr val="0070C0"/>
                </a:solidFill>
              </a:rPr>
              <a:t>).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Le </a:t>
            </a:r>
            <a:r>
              <a:rPr lang="en-US" sz="1400" dirty="0" err="1">
                <a:solidFill>
                  <a:srgbClr val="0070C0"/>
                </a:solidFill>
              </a:rPr>
              <a:t>parti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della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b="1" dirty="0" err="1">
                <a:solidFill>
                  <a:srgbClr val="0070C0"/>
                </a:solidFill>
              </a:rPr>
              <a:t>struttura</a:t>
            </a:r>
            <a:r>
              <a:rPr lang="en-US" sz="1400" b="1" dirty="0">
                <a:solidFill>
                  <a:srgbClr val="0070C0"/>
                </a:solidFill>
              </a:rPr>
              <a:t> in </a:t>
            </a:r>
            <a:r>
              <a:rPr lang="en-US" sz="1400" b="1" dirty="0" err="1">
                <a:solidFill>
                  <a:srgbClr val="0070C0"/>
                </a:solidFill>
              </a:rPr>
              <a:t>acrilico</a:t>
            </a: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sono</a:t>
            </a:r>
            <a:r>
              <a:rPr lang="en-US" sz="1400" dirty="0">
                <a:solidFill>
                  <a:srgbClr val="0070C0"/>
                </a:solidFill>
              </a:rPr>
              <a:t> in </a:t>
            </a:r>
            <a:r>
              <a:rPr lang="en-US" sz="1400" dirty="0" err="1">
                <a:solidFill>
                  <a:srgbClr val="0070C0"/>
                </a:solidFill>
              </a:rPr>
              <a:t>fase</a:t>
            </a:r>
            <a:r>
              <a:rPr lang="en-US" sz="1400" dirty="0">
                <a:solidFill>
                  <a:srgbClr val="0070C0"/>
                </a:solidFill>
              </a:rPr>
              <a:t> di </a:t>
            </a:r>
            <a:r>
              <a:rPr lang="en-US" sz="1400" dirty="0" err="1">
                <a:solidFill>
                  <a:srgbClr val="0070C0"/>
                </a:solidFill>
              </a:rPr>
              <a:t>installazione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trovati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alcuni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difetti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nei</a:t>
            </a:r>
            <a:r>
              <a:rPr lang="en-US" sz="1400" dirty="0">
                <a:solidFill>
                  <a:srgbClr val="0070C0"/>
                </a:solidFill>
              </a:rPr>
              <a:t> 5 </a:t>
            </a:r>
            <a:r>
              <a:rPr lang="en-US" sz="1400" dirty="0" err="1">
                <a:solidFill>
                  <a:srgbClr val="0070C0"/>
                </a:solidFill>
              </a:rPr>
              <a:t>livelli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superiori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Si </a:t>
            </a:r>
            <a:r>
              <a:rPr lang="en-US" sz="1400" dirty="0" err="1">
                <a:solidFill>
                  <a:srgbClr val="0070C0"/>
                </a:solidFill>
              </a:rPr>
              <a:t>sta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lavorando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sul</a:t>
            </a:r>
            <a:r>
              <a:rPr lang="en-US" sz="1400" dirty="0">
                <a:solidFill>
                  <a:srgbClr val="0070C0"/>
                </a:solidFill>
              </a:rPr>
              <a:t> background di U/Th </a:t>
            </a:r>
            <a:r>
              <a:rPr lang="en-US" sz="1400" dirty="0" err="1">
                <a:solidFill>
                  <a:srgbClr val="0070C0"/>
                </a:solidFill>
              </a:rPr>
              <a:t>dello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scintillatore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concentrato</a:t>
            </a:r>
            <a:r>
              <a:rPr lang="en-US" sz="1400" dirty="0">
                <a:solidFill>
                  <a:srgbClr val="0070C0"/>
                </a:solidFill>
              </a:rPr>
              <a:t> e </a:t>
            </a:r>
            <a:r>
              <a:rPr lang="en-US" sz="1400" dirty="0" err="1">
                <a:solidFill>
                  <a:srgbClr val="0070C0"/>
                </a:solidFill>
              </a:rPr>
              <a:t>purificato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Il </a:t>
            </a:r>
            <a:r>
              <a:rPr lang="en-US" sz="1400" dirty="0" err="1">
                <a:solidFill>
                  <a:srgbClr val="0070C0"/>
                </a:solidFill>
              </a:rPr>
              <a:t>contenuto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d’acqua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nel</a:t>
            </a:r>
            <a:r>
              <a:rPr lang="en-US" sz="1400" dirty="0">
                <a:solidFill>
                  <a:srgbClr val="0070C0"/>
                </a:solidFill>
              </a:rPr>
              <a:t> LS è </a:t>
            </a:r>
            <a:r>
              <a:rPr lang="en-US" sz="1400" dirty="0" err="1">
                <a:solidFill>
                  <a:srgbClr val="0070C0"/>
                </a:solidFill>
              </a:rPr>
              <a:t>troppo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elevato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sta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pensando</a:t>
            </a:r>
            <a:r>
              <a:rPr lang="en-US" sz="1400" dirty="0">
                <a:solidFill>
                  <a:srgbClr val="0070C0"/>
                </a:solidFill>
              </a:rPr>
              <a:t> di </a:t>
            </a:r>
            <a:r>
              <a:rPr lang="en-US" sz="1400" dirty="0" err="1">
                <a:solidFill>
                  <a:srgbClr val="0070C0"/>
                </a:solidFill>
              </a:rPr>
              <a:t>utilizzare</a:t>
            </a:r>
            <a:r>
              <a:rPr lang="en-US" sz="1400" dirty="0">
                <a:solidFill>
                  <a:srgbClr val="0070C0"/>
                </a:solidFill>
              </a:rPr>
              <a:t> N</a:t>
            </a:r>
            <a:r>
              <a:rPr lang="en-US" sz="1400" baseline="-25000" dirty="0">
                <a:solidFill>
                  <a:srgbClr val="0070C0"/>
                </a:solidFill>
              </a:rPr>
              <a:t>2</a:t>
            </a:r>
            <a:r>
              <a:rPr lang="en-US" sz="1400" dirty="0">
                <a:solidFill>
                  <a:srgbClr val="0070C0"/>
                </a:solidFill>
              </a:rPr>
              <a:t> per lo stripping.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In </a:t>
            </a:r>
            <a:r>
              <a:rPr lang="en-US" sz="1400" dirty="0" err="1">
                <a:solidFill>
                  <a:srgbClr val="0070C0"/>
                </a:solidFill>
              </a:rPr>
              <a:t>fase</a:t>
            </a:r>
            <a:r>
              <a:rPr lang="en-US" sz="1400" dirty="0">
                <a:solidFill>
                  <a:srgbClr val="0070C0"/>
                </a:solidFill>
              </a:rPr>
              <a:t> di </a:t>
            </a:r>
            <a:r>
              <a:rPr lang="en-US" sz="1400" dirty="0" err="1">
                <a:solidFill>
                  <a:srgbClr val="0070C0"/>
                </a:solidFill>
              </a:rPr>
              <a:t>negoziazione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l’acquisto</a:t>
            </a:r>
            <a:r>
              <a:rPr lang="en-US" sz="1400" dirty="0">
                <a:solidFill>
                  <a:srgbClr val="0070C0"/>
                </a:solidFill>
              </a:rPr>
              <a:t> del </a:t>
            </a:r>
            <a:r>
              <a:rPr lang="en-US" sz="1400" dirty="0" err="1">
                <a:solidFill>
                  <a:srgbClr val="0070C0"/>
                </a:solidFill>
              </a:rPr>
              <a:t>BisMSB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70C0"/>
                </a:solidFill>
              </a:rPr>
              <a:t>L’installazione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dei</a:t>
            </a:r>
            <a:r>
              <a:rPr lang="en-US" sz="1400" dirty="0">
                <a:solidFill>
                  <a:srgbClr val="0070C0"/>
                </a:solidFill>
              </a:rPr>
              <a:t> PMT </a:t>
            </a:r>
            <a:r>
              <a:rPr lang="en-US" sz="1400" dirty="0" err="1">
                <a:solidFill>
                  <a:srgbClr val="0070C0"/>
                </a:solidFill>
              </a:rPr>
              <a:t>sta</a:t>
            </a:r>
            <a:r>
              <a:rPr lang="en-US" sz="1400" dirty="0">
                <a:solidFill>
                  <a:srgbClr val="0070C0"/>
                </a:solidFill>
              </a:rPr>
              <a:t> procedendo con </a:t>
            </a:r>
            <a:r>
              <a:rPr lang="en-US" sz="1400" dirty="0" err="1">
                <a:solidFill>
                  <a:srgbClr val="0070C0"/>
                </a:solidFill>
              </a:rPr>
              <a:t>ritmo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piuttosto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elevato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rilevati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alcuni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difetti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3BFD7C6D-8C87-4624-A04A-C093BC29D157}"/>
              </a:ext>
            </a:extLst>
          </p:cNvPr>
          <p:cNvSpPr/>
          <p:nvPr/>
        </p:nvSpPr>
        <p:spPr>
          <a:xfrm>
            <a:off x="204582" y="1133475"/>
            <a:ext cx="11701668" cy="4810125"/>
          </a:xfrm>
          <a:prstGeom prst="flowChartAlternateProcess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BA9E26-8071-4B1A-8347-D2052AFF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76EDAC-4859-47CD-8D39-6C7C592B632F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228359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6C0AEDD6-0A25-4E46-9831-7F319615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55FDB1-70D5-4BAD-9E86-2B52686E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829" y="3699120"/>
            <a:ext cx="5472318" cy="30781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A015164-920A-4149-98AB-7F789C22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5" y="620733"/>
            <a:ext cx="5371088" cy="302123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D220A7A-CC30-421C-8062-173A62F2D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82"/>
          <a:stretch/>
        </p:blipFill>
        <p:spPr>
          <a:xfrm>
            <a:off x="6066912" y="620733"/>
            <a:ext cx="5087376" cy="302123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3DBD00-1047-47CA-9BE5-4D9910633200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90441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863E41-72E7-411F-AF6F-E0D9933F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3" y="893513"/>
            <a:ext cx="11146717" cy="175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0"/>
              </a:lnSpc>
            </a:pPr>
            <a:endParaRPr lang="en-GB" sz="2800" dirty="0">
              <a:solidFill>
                <a:srgbClr val="0070C0"/>
              </a:solidFill>
            </a:endParaRPr>
          </a:p>
          <a:p>
            <a:pPr marL="0" lvl="1"/>
            <a:r>
              <a:rPr lang="en-GB" sz="1600" b="1" dirty="0">
                <a:solidFill>
                  <a:srgbClr val="0070C0"/>
                </a:solidFill>
              </a:rPr>
              <a:t>      </a:t>
            </a:r>
            <a:r>
              <a:rPr lang="en-GB" sz="1600" b="1" dirty="0" err="1">
                <a:solidFill>
                  <a:srgbClr val="0070C0"/>
                </a:solidFill>
              </a:rPr>
              <a:t>Attività</a:t>
            </a:r>
            <a:r>
              <a:rPr lang="en-GB" sz="1600" b="1" dirty="0">
                <a:solidFill>
                  <a:srgbClr val="0070C0"/>
                </a:solidFill>
              </a:rPr>
              <a:t> a Perugia</a:t>
            </a:r>
          </a:p>
          <a:p>
            <a:pPr marL="0" lvl="1"/>
            <a:endParaRPr lang="en-GB" sz="1600" b="1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Negli ultimi mesi del 2022 l’attività del gruppo è stata inizialmente orientata al completamento dello studio della miscela di scintillazione di TAO in funzione della temperatura.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Successivamente, in collaborazione con INFN Milano, è stato iniziato lo studio dell’effetto della lunghezza d’onda di eccitazione sullo </a:t>
            </a:r>
            <a:r>
              <a:rPr lang="it-IT" sz="1400" b="1" dirty="0">
                <a:solidFill>
                  <a:srgbClr val="0070C0"/>
                </a:solidFill>
              </a:rPr>
              <a:t>spettro di emissione </a:t>
            </a:r>
            <a:r>
              <a:rPr lang="it-IT" sz="1400" dirty="0">
                <a:solidFill>
                  <a:srgbClr val="0070C0"/>
                </a:solidFill>
              </a:rPr>
              <a:t>e sui </a:t>
            </a:r>
            <a:r>
              <a:rPr lang="it-IT" sz="1400" b="1" dirty="0">
                <a:solidFill>
                  <a:srgbClr val="FF0000"/>
                </a:solidFill>
              </a:rPr>
              <a:t>tempi di vita </a:t>
            </a:r>
            <a:r>
              <a:rPr lang="it-IT" sz="1400" dirty="0">
                <a:solidFill>
                  <a:srgbClr val="0070C0"/>
                </a:solidFill>
              </a:rPr>
              <a:t>della miscela di scintillazione di JUNO.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3BFD7C6D-8C87-4624-A04A-C093BC29D157}"/>
              </a:ext>
            </a:extLst>
          </p:cNvPr>
          <p:cNvSpPr/>
          <p:nvPr/>
        </p:nvSpPr>
        <p:spPr>
          <a:xfrm>
            <a:off x="204582" y="560718"/>
            <a:ext cx="11782836" cy="6160758"/>
          </a:xfrm>
          <a:prstGeom prst="flowChartAlternateProcess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3B002D-DC2A-4CB5-BE85-DF737F5E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5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663E58B-F325-441B-9C73-BB48591B8F91}"/>
              </a:ext>
            </a:extLst>
          </p:cNvPr>
          <p:cNvSpPr/>
          <p:nvPr/>
        </p:nvSpPr>
        <p:spPr>
          <a:xfrm>
            <a:off x="2296964" y="2643449"/>
            <a:ext cx="207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>
                <a:solidFill>
                  <a:srgbClr val="0070C0"/>
                </a:solidFill>
              </a:rPr>
              <a:t>Spettrofluorimetro</a:t>
            </a:r>
            <a:endParaRPr lang="it-IT" b="1" i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90801AE-447B-4088-95EB-F54CFF1082F3}"/>
              </a:ext>
            </a:extLst>
          </p:cNvPr>
          <p:cNvSpPr/>
          <p:nvPr/>
        </p:nvSpPr>
        <p:spPr>
          <a:xfrm>
            <a:off x="7266352" y="2644628"/>
            <a:ext cx="3138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Single </a:t>
            </a:r>
            <a:r>
              <a:rPr lang="it-IT" b="1" i="1" dirty="0" err="1">
                <a:solidFill>
                  <a:srgbClr val="FF0000"/>
                </a:solidFill>
              </a:rPr>
              <a:t>photon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counting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D606C353-F74B-4346-B229-859A427CCBAB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6E3580F3-02AB-40DC-AA83-3C3DD39B1D2F}"/>
              </a:ext>
            </a:extLst>
          </p:cNvPr>
          <p:cNvGrpSpPr>
            <a:grpSpLocks noChangeAspect="1"/>
          </p:cNvGrpSpPr>
          <p:nvPr/>
        </p:nvGrpSpPr>
        <p:grpSpPr>
          <a:xfrm>
            <a:off x="442884" y="3075108"/>
            <a:ext cx="5623307" cy="3163109"/>
            <a:chOff x="2648144" y="1425713"/>
            <a:chExt cx="8705656" cy="4896930"/>
          </a:xfrm>
        </p:grpSpPr>
        <p:pic>
          <p:nvPicPr>
            <p:cNvPr id="56" name="Immagine 55" descr="20150709_170003.jpg">
              <a:extLst>
                <a:ext uri="{FF2B5EF4-FFF2-40B4-BE49-F238E27FC236}">
                  <a16:creationId xmlns:a16="http://schemas.microsoft.com/office/drawing/2014/main" id="{B0B1D60F-169D-4EF5-9549-7F8E22B7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48144" y="1425713"/>
              <a:ext cx="8705656" cy="489693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3A679C98-1B84-4407-A588-5A617D189FC3}"/>
                </a:ext>
              </a:extLst>
            </p:cNvPr>
            <p:cNvSpPr txBox="1"/>
            <p:nvPr/>
          </p:nvSpPr>
          <p:spPr>
            <a:xfrm>
              <a:off x="3629640" y="2305512"/>
              <a:ext cx="1470651" cy="333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Xe </a:t>
              </a:r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lamp</a:t>
              </a:r>
              <a:endParaRPr lang="it-IT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C9AEAFE1-2374-437F-9071-2DF9F4C1AA5B}"/>
                </a:ext>
              </a:extLst>
            </p:cNvPr>
            <p:cNvSpPr txBox="1"/>
            <p:nvPr/>
          </p:nvSpPr>
          <p:spPr>
            <a:xfrm>
              <a:off x="10113884" y="2543192"/>
              <a:ext cx="1023954" cy="333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PMT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26313FEF-7DB9-416A-BF7D-19BD46A8C3B6}"/>
                </a:ext>
              </a:extLst>
            </p:cNvPr>
            <p:cNvSpPr txBox="1"/>
            <p:nvPr/>
          </p:nvSpPr>
          <p:spPr>
            <a:xfrm>
              <a:off x="7772429" y="3293214"/>
              <a:ext cx="1234880" cy="333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Sample</a:t>
              </a:r>
            </a:p>
          </p:txBody>
        </p:sp>
        <p:sp>
          <p:nvSpPr>
            <p:cNvPr id="60" name="Freccia in giù 59">
              <a:extLst>
                <a:ext uri="{FF2B5EF4-FFF2-40B4-BE49-F238E27FC236}">
                  <a16:creationId xmlns:a16="http://schemas.microsoft.com/office/drawing/2014/main" id="{77F65E41-3762-4C1B-A1ED-CE4EB4DD79F4}"/>
                </a:ext>
              </a:extLst>
            </p:cNvPr>
            <p:cNvSpPr/>
            <p:nvPr/>
          </p:nvSpPr>
          <p:spPr>
            <a:xfrm>
              <a:off x="10283744" y="2876650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Freccia in giù 60">
              <a:extLst>
                <a:ext uri="{FF2B5EF4-FFF2-40B4-BE49-F238E27FC236}">
                  <a16:creationId xmlns:a16="http://schemas.microsoft.com/office/drawing/2014/main" id="{EAC8C1C9-0E85-487C-9036-0758FEFAAE90}"/>
                </a:ext>
              </a:extLst>
            </p:cNvPr>
            <p:cNvSpPr/>
            <p:nvPr/>
          </p:nvSpPr>
          <p:spPr>
            <a:xfrm rot="10800000">
              <a:off x="3906774" y="3750545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Freccia in giù 61">
              <a:extLst>
                <a:ext uri="{FF2B5EF4-FFF2-40B4-BE49-F238E27FC236}">
                  <a16:creationId xmlns:a16="http://schemas.microsoft.com/office/drawing/2014/main" id="{1DFBBB03-21DD-4DB4-8DB5-11A2413F12BB}"/>
                </a:ext>
              </a:extLst>
            </p:cNvPr>
            <p:cNvSpPr/>
            <p:nvPr/>
          </p:nvSpPr>
          <p:spPr>
            <a:xfrm>
              <a:off x="3916263" y="2657649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Freccia in giù 62">
              <a:extLst>
                <a:ext uri="{FF2B5EF4-FFF2-40B4-BE49-F238E27FC236}">
                  <a16:creationId xmlns:a16="http://schemas.microsoft.com/office/drawing/2014/main" id="{25B349A1-D78A-4AC3-9857-FA124EB43317}"/>
                </a:ext>
              </a:extLst>
            </p:cNvPr>
            <p:cNvSpPr/>
            <p:nvPr/>
          </p:nvSpPr>
          <p:spPr>
            <a:xfrm>
              <a:off x="8048816" y="3626751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03391222-32A4-4517-A2F8-D3E37B0E26C5}"/>
                </a:ext>
              </a:extLst>
            </p:cNvPr>
            <p:cNvSpPr txBox="1"/>
            <p:nvPr/>
          </p:nvSpPr>
          <p:spPr>
            <a:xfrm>
              <a:off x="3731077" y="4089763"/>
              <a:ext cx="14706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Excitation</a:t>
              </a:r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</a:t>
              </a:r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monochromator</a:t>
              </a:r>
              <a:endParaRPr lang="it-IT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65" name="Freccia in giù 64">
              <a:extLst>
                <a:ext uri="{FF2B5EF4-FFF2-40B4-BE49-F238E27FC236}">
                  <a16:creationId xmlns:a16="http://schemas.microsoft.com/office/drawing/2014/main" id="{2A147291-2F1C-4086-850F-21C80E1D070A}"/>
                </a:ext>
              </a:extLst>
            </p:cNvPr>
            <p:cNvSpPr/>
            <p:nvPr/>
          </p:nvSpPr>
          <p:spPr>
            <a:xfrm rot="10800000">
              <a:off x="9797740" y="4203289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A2C2A77E-ECA8-4C6B-A212-C32DA8531D17}"/>
                </a:ext>
              </a:extLst>
            </p:cNvPr>
            <p:cNvSpPr txBox="1"/>
            <p:nvPr/>
          </p:nvSpPr>
          <p:spPr>
            <a:xfrm>
              <a:off x="9263639" y="4593151"/>
              <a:ext cx="14977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Emission</a:t>
              </a:r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</a:t>
              </a:r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monochromator</a:t>
              </a:r>
              <a:endParaRPr lang="it-IT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7464DE18-3DA1-4365-934A-01B67CE376CC}"/>
              </a:ext>
            </a:extLst>
          </p:cNvPr>
          <p:cNvGrpSpPr>
            <a:grpSpLocks noChangeAspect="1"/>
          </p:cNvGrpSpPr>
          <p:nvPr/>
        </p:nvGrpSpPr>
        <p:grpSpPr>
          <a:xfrm>
            <a:off x="6306476" y="3060085"/>
            <a:ext cx="5003075" cy="3178132"/>
            <a:chOff x="2686621" y="1140250"/>
            <a:chExt cx="8114901" cy="5154875"/>
          </a:xfrm>
        </p:grpSpPr>
        <p:pic>
          <p:nvPicPr>
            <p:cNvPr id="68" name="Immagine 67" descr="20150710_081949.jpg">
              <a:extLst>
                <a:ext uri="{FF2B5EF4-FFF2-40B4-BE49-F238E27FC236}">
                  <a16:creationId xmlns:a16="http://schemas.microsoft.com/office/drawing/2014/main" id="{9CD8DCCA-B4CB-46E4-9DA8-BA24C39995F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/>
            <a:srcRect r="11450"/>
            <a:stretch>
              <a:fillRect/>
            </a:stretch>
          </p:blipFill>
          <p:spPr>
            <a:xfrm>
              <a:off x="2686621" y="1140250"/>
              <a:ext cx="8114901" cy="5154875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12D5D6DD-26F6-4000-9312-FAD23B6CA66A}"/>
                </a:ext>
              </a:extLst>
            </p:cNvPr>
            <p:cNvSpPr txBox="1"/>
            <p:nvPr/>
          </p:nvSpPr>
          <p:spPr>
            <a:xfrm>
              <a:off x="3105105" y="4181407"/>
              <a:ext cx="1465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Nanoled</a:t>
              </a:r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source</a:t>
              </a:r>
            </a:p>
            <a:p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sym typeface="Symbol" panose="05050102010706020507" pitchFamily="18" charset="2"/>
                </a:rPr>
                <a:t></a:t>
              </a:r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= 265 nm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A82B1C7F-3E77-4342-9165-1E093A7400B7}"/>
                </a:ext>
              </a:extLst>
            </p:cNvPr>
            <p:cNvSpPr txBox="1"/>
            <p:nvPr/>
          </p:nvSpPr>
          <p:spPr>
            <a:xfrm>
              <a:off x="8966550" y="3889665"/>
              <a:ext cx="73544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PMT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4CED92D9-E9EB-49DE-812D-C6F1D8058239}"/>
                </a:ext>
              </a:extLst>
            </p:cNvPr>
            <p:cNvSpPr txBox="1"/>
            <p:nvPr/>
          </p:nvSpPr>
          <p:spPr>
            <a:xfrm>
              <a:off x="6302591" y="2100508"/>
              <a:ext cx="12574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Sample</a:t>
              </a:r>
            </a:p>
          </p:txBody>
        </p:sp>
        <p:sp>
          <p:nvSpPr>
            <p:cNvPr id="72" name="Freccia in giù 71">
              <a:extLst>
                <a:ext uri="{FF2B5EF4-FFF2-40B4-BE49-F238E27FC236}">
                  <a16:creationId xmlns:a16="http://schemas.microsoft.com/office/drawing/2014/main" id="{D04C32A0-44A3-41EC-8843-9FE59A68BA2E}"/>
                </a:ext>
              </a:extLst>
            </p:cNvPr>
            <p:cNvSpPr/>
            <p:nvPr/>
          </p:nvSpPr>
          <p:spPr>
            <a:xfrm>
              <a:off x="9119476" y="4225775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Freccia in giù 72">
              <a:extLst>
                <a:ext uri="{FF2B5EF4-FFF2-40B4-BE49-F238E27FC236}">
                  <a16:creationId xmlns:a16="http://schemas.microsoft.com/office/drawing/2014/main" id="{850D4F32-A23C-47B4-BF49-B03628A4DCEE}"/>
                </a:ext>
              </a:extLst>
            </p:cNvPr>
            <p:cNvSpPr/>
            <p:nvPr/>
          </p:nvSpPr>
          <p:spPr>
            <a:xfrm rot="16200000">
              <a:off x="4518296" y="4225774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Freccia in giù 73">
              <a:extLst>
                <a:ext uri="{FF2B5EF4-FFF2-40B4-BE49-F238E27FC236}">
                  <a16:creationId xmlns:a16="http://schemas.microsoft.com/office/drawing/2014/main" id="{42490408-21CF-4B88-807D-1B7849408125}"/>
                </a:ext>
              </a:extLst>
            </p:cNvPr>
            <p:cNvSpPr/>
            <p:nvPr/>
          </p:nvSpPr>
          <p:spPr>
            <a:xfrm>
              <a:off x="6521076" y="2377507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Freccia in giù 74">
              <a:extLst>
                <a:ext uri="{FF2B5EF4-FFF2-40B4-BE49-F238E27FC236}">
                  <a16:creationId xmlns:a16="http://schemas.microsoft.com/office/drawing/2014/main" id="{B39E3624-94FC-4A5F-908F-F497A94D4523}"/>
                </a:ext>
              </a:extLst>
            </p:cNvPr>
            <p:cNvSpPr/>
            <p:nvPr/>
          </p:nvSpPr>
          <p:spPr>
            <a:xfrm rot="10800000">
              <a:off x="7294369" y="4587573"/>
              <a:ext cx="214797" cy="33103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2828D230-C500-4399-9CB2-EDB00A2BB316}"/>
                </a:ext>
              </a:extLst>
            </p:cNvPr>
            <p:cNvSpPr txBox="1"/>
            <p:nvPr/>
          </p:nvSpPr>
          <p:spPr>
            <a:xfrm>
              <a:off x="6880451" y="5043482"/>
              <a:ext cx="18495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Emission</a:t>
              </a:r>
              <a:r>
                <a:rPr lang="it-IT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</a:t>
              </a:r>
              <a:r>
                <a:rPr lang="it-IT" sz="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monochromator</a:t>
              </a:r>
              <a:endParaRPr lang="it-IT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11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863E41-72E7-411F-AF6F-E0D9933F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00" y="554142"/>
            <a:ext cx="11138198" cy="148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0"/>
              </a:lnSpc>
            </a:pPr>
            <a:endParaRPr lang="en-GB" sz="2800" dirty="0">
              <a:solidFill>
                <a:srgbClr val="0070C0"/>
              </a:solidFill>
            </a:endParaRPr>
          </a:p>
          <a:p>
            <a:pPr marL="0" lvl="1"/>
            <a:r>
              <a:rPr lang="en-GB" sz="1600" b="1" dirty="0">
                <a:solidFill>
                  <a:srgbClr val="0070C0"/>
                </a:solidFill>
              </a:rPr>
              <a:t>      </a:t>
            </a:r>
            <a:r>
              <a:rPr lang="en-GB" sz="1600" b="1" dirty="0" err="1">
                <a:solidFill>
                  <a:srgbClr val="0070C0"/>
                </a:solidFill>
              </a:rPr>
              <a:t>Attività</a:t>
            </a:r>
            <a:r>
              <a:rPr lang="en-GB" sz="1600" b="1" dirty="0">
                <a:solidFill>
                  <a:srgbClr val="0070C0"/>
                </a:solidFill>
              </a:rPr>
              <a:t> a Perugia</a:t>
            </a:r>
          </a:p>
          <a:p>
            <a:pPr marL="0" lvl="1"/>
            <a:endParaRPr lang="en-GB" sz="1600" b="1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Nel 2023 è stata avviata l’analisi delle caratteristiche di emissione dello scintillatore di JUNO in relazione al tipo di linear-</a:t>
            </a:r>
            <a:r>
              <a:rPr lang="it-IT" sz="1400" dirty="0" err="1">
                <a:solidFill>
                  <a:srgbClr val="0070C0"/>
                </a:solidFill>
              </a:rPr>
              <a:t>alchil</a:t>
            </a:r>
            <a:r>
              <a:rPr lang="it-IT" sz="1400" dirty="0">
                <a:solidFill>
                  <a:srgbClr val="0070C0"/>
                </a:solidFill>
              </a:rPr>
              <a:t>-benzene (LAB) utilizzato, con lo studio dei campioni prodotti da </a:t>
            </a:r>
            <a:r>
              <a:rPr lang="it-IT" sz="1400" dirty="0" err="1">
                <a:solidFill>
                  <a:srgbClr val="0070C0"/>
                </a:solidFill>
              </a:rPr>
              <a:t>Sasol</a:t>
            </a:r>
            <a:r>
              <a:rPr lang="it-IT" sz="1400" dirty="0">
                <a:solidFill>
                  <a:srgbClr val="0070C0"/>
                </a:solidFill>
              </a:rPr>
              <a:t> ed </a:t>
            </a:r>
            <a:r>
              <a:rPr lang="it-IT" sz="1400" dirty="0" err="1">
                <a:solidFill>
                  <a:srgbClr val="0070C0"/>
                </a:solidFill>
              </a:rPr>
              <a:t>Helm</a:t>
            </a:r>
            <a:r>
              <a:rPr lang="it-IT" sz="1400" dirty="0">
                <a:solidFill>
                  <a:srgbClr val="0070C0"/>
                </a:solidFill>
              </a:rPr>
              <a:t>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Tx/>
              <a:buChar char="-"/>
            </a:pPr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3BFD7C6D-8C87-4624-A04A-C093BC29D157}"/>
              </a:ext>
            </a:extLst>
          </p:cNvPr>
          <p:cNvSpPr/>
          <p:nvPr/>
        </p:nvSpPr>
        <p:spPr>
          <a:xfrm>
            <a:off x="204582" y="504825"/>
            <a:ext cx="11782836" cy="6216651"/>
          </a:xfrm>
          <a:prstGeom prst="flowChartAlternateProcess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3B002D-DC2A-4CB5-BE85-DF737F5E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6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924224-FD24-4D5D-A521-F432507790F3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  <p:graphicFrame>
        <p:nvGraphicFramePr>
          <p:cNvPr id="18" name="Oggetto 17">
            <a:extLst>
              <a:ext uri="{FF2B5EF4-FFF2-40B4-BE49-F238E27FC236}">
                <a16:creationId xmlns:a16="http://schemas.microsoft.com/office/drawing/2014/main" id="{5952E8EA-297C-49EE-BA96-4EA1F4A626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485626"/>
              </p:ext>
            </p:extLst>
          </p:nvPr>
        </p:nvGraphicFramePr>
        <p:xfrm>
          <a:off x="463158" y="1316010"/>
          <a:ext cx="3699267" cy="283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CB011F1E-8451-4EB6-A43A-4CC70F378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3158" y="1316010"/>
                        <a:ext cx="3699267" cy="2831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19FD6496-DBFE-431D-AD5A-2C55C3ADF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199022"/>
              </p:ext>
            </p:extLst>
          </p:nvPr>
        </p:nvGraphicFramePr>
        <p:xfrm>
          <a:off x="3468220" y="1318503"/>
          <a:ext cx="3713630" cy="2842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A2F6AB84-E76A-41E8-A29B-CB5D07BF6A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8220" y="1318503"/>
                        <a:ext cx="3713630" cy="2842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092EB5C3-B166-400A-90C3-8CA75D4368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21677"/>
              </p:ext>
            </p:extLst>
          </p:nvPr>
        </p:nvGraphicFramePr>
        <p:xfrm>
          <a:off x="8622579" y="3746500"/>
          <a:ext cx="3681648" cy="2817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Graph" r:id="rId7" imgW="3920760" imgH="3000960" progId="Origin95.Graph">
                  <p:embed/>
                </p:oleObj>
              </mc:Choice>
              <mc:Fallback>
                <p:oleObj name="Graph" r:id="rId7" imgW="3920760" imgH="3000960" progId="Origin95.Graph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E88BD606-9E64-40A0-90C5-A40D9E8D80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22579" y="3746500"/>
                        <a:ext cx="3681648" cy="2817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BA6196A7-4238-42A0-85C1-2A43179EA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91486"/>
              </p:ext>
            </p:extLst>
          </p:nvPr>
        </p:nvGraphicFramePr>
        <p:xfrm>
          <a:off x="867295" y="4054780"/>
          <a:ext cx="8057632" cy="2544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581">
                  <a:extLst>
                    <a:ext uri="{9D8B030D-6E8A-4147-A177-3AD203B41FA5}">
                      <a16:colId xmlns:a16="http://schemas.microsoft.com/office/drawing/2014/main" val="2510639400"/>
                    </a:ext>
                  </a:extLst>
                </a:gridCol>
                <a:gridCol w="638751">
                  <a:extLst>
                    <a:ext uri="{9D8B030D-6E8A-4147-A177-3AD203B41FA5}">
                      <a16:colId xmlns:a16="http://schemas.microsoft.com/office/drawing/2014/main" val="3520935084"/>
                    </a:ext>
                  </a:extLst>
                </a:gridCol>
                <a:gridCol w="626291">
                  <a:extLst>
                    <a:ext uri="{9D8B030D-6E8A-4147-A177-3AD203B41FA5}">
                      <a16:colId xmlns:a16="http://schemas.microsoft.com/office/drawing/2014/main" val="1078357012"/>
                    </a:ext>
                  </a:extLst>
                </a:gridCol>
                <a:gridCol w="600196">
                  <a:extLst>
                    <a:ext uri="{9D8B030D-6E8A-4147-A177-3AD203B41FA5}">
                      <a16:colId xmlns:a16="http://schemas.microsoft.com/office/drawing/2014/main" val="1531443247"/>
                    </a:ext>
                  </a:extLst>
                </a:gridCol>
                <a:gridCol w="574100">
                  <a:extLst>
                    <a:ext uri="{9D8B030D-6E8A-4147-A177-3AD203B41FA5}">
                      <a16:colId xmlns:a16="http://schemas.microsoft.com/office/drawing/2014/main" val="3878807212"/>
                    </a:ext>
                  </a:extLst>
                </a:gridCol>
                <a:gridCol w="626291">
                  <a:extLst>
                    <a:ext uri="{9D8B030D-6E8A-4147-A177-3AD203B41FA5}">
                      <a16:colId xmlns:a16="http://schemas.microsoft.com/office/drawing/2014/main" val="1489299288"/>
                    </a:ext>
                  </a:extLst>
                </a:gridCol>
                <a:gridCol w="548005">
                  <a:extLst>
                    <a:ext uri="{9D8B030D-6E8A-4147-A177-3AD203B41FA5}">
                      <a16:colId xmlns:a16="http://schemas.microsoft.com/office/drawing/2014/main" val="3740468909"/>
                    </a:ext>
                  </a:extLst>
                </a:gridCol>
                <a:gridCol w="593672">
                  <a:extLst>
                    <a:ext uri="{9D8B030D-6E8A-4147-A177-3AD203B41FA5}">
                      <a16:colId xmlns:a16="http://schemas.microsoft.com/office/drawing/2014/main" val="1973523403"/>
                    </a:ext>
                  </a:extLst>
                </a:gridCol>
                <a:gridCol w="600196">
                  <a:extLst>
                    <a:ext uri="{9D8B030D-6E8A-4147-A177-3AD203B41FA5}">
                      <a16:colId xmlns:a16="http://schemas.microsoft.com/office/drawing/2014/main" val="3954506567"/>
                    </a:ext>
                  </a:extLst>
                </a:gridCol>
                <a:gridCol w="561052">
                  <a:extLst>
                    <a:ext uri="{9D8B030D-6E8A-4147-A177-3AD203B41FA5}">
                      <a16:colId xmlns:a16="http://schemas.microsoft.com/office/drawing/2014/main" val="2211915027"/>
                    </a:ext>
                  </a:extLst>
                </a:gridCol>
                <a:gridCol w="685007">
                  <a:extLst>
                    <a:ext uri="{9D8B030D-6E8A-4147-A177-3AD203B41FA5}">
                      <a16:colId xmlns:a16="http://schemas.microsoft.com/office/drawing/2014/main" val="2941548212"/>
                    </a:ext>
                  </a:extLst>
                </a:gridCol>
                <a:gridCol w="606721">
                  <a:extLst>
                    <a:ext uri="{9D8B030D-6E8A-4147-A177-3AD203B41FA5}">
                      <a16:colId xmlns:a16="http://schemas.microsoft.com/office/drawing/2014/main" val="3132276641"/>
                    </a:ext>
                  </a:extLst>
                </a:gridCol>
                <a:gridCol w="619769">
                  <a:extLst>
                    <a:ext uri="{9D8B030D-6E8A-4147-A177-3AD203B41FA5}">
                      <a16:colId xmlns:a16="http://schemas.microsoft.com/office/drawing/2014/main" val="362506627"/>
                    </a:ext>
                  </a:extLst>
                </a:gridCol>
              </a:tblGrid>
              <a:tr h="2413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Aerated</a:t>
                      </a:r>
                      <a:endParaRPr lang="it-IT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anose="05050102010706020507" pitchFamily="18" charset="2"/>
                        </a:rPr>
                        <a:t>N</a:t>
                      </a:r>
                      <a:r>
                        <a:rPr lang="it-IT" sz="80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it-IT" sz="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it-IT" sz="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anose="05050102010706020507" pitchFamily="18" charset="2"/>
                        </a:rPr>
                        <a:t>degassed</a:t>
                      </a:r>
                      <a:endParaRPr lang="it-IT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178298"/>
                  </a:ext>
                </a:extLst>
              </a:tr>
              <a:tr h="21734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340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398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419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448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340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398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419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448 nm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 nm</a:t>
                      </a: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3064202288"/>
                  </a:ext>
                </a:extLst>
              </a:tr>
              <a:tr h="217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SASOL</a:t>
                      </a:r>
                      <a:endParaRPr lang="it-IT" sz="8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917211006"/>
                  </a:ext>
                </a:extLst>
              </a:tr>
              <a:tr h="3443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r.t (ns)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  <a:sym typeface="Symbol" panose="05050102010706020507" pitchFamily="18" charset="2"/>
                        </a:rPr>
                        <a:t> 0.7</a:t>
                      </a:r>
                      <a:endParaRPr lang="it-IT" sz="8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0.8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0.9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1.1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1.4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2.1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  <a:sym typeface="Symbol" panose="05050102010706020507" pitchFamily="18" charset="2"/>
                        </a:rPr>
                        <a:t> 0.8</a:t>
                      </a:r>
                      <a:endParaRPr lang="it-IT" sz="800" dirty="0">
                        <a:effectLst/>
                        <a:latin typeface="+mj-lt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0.7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0.9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1.2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1.7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1.7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2467658662"/>
                  </a:ext>
                </a:extLst>
              </a:tr>
              <a:tr h="241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it-IT" sz="80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(ns)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2.8 ± 0.1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2.7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3.5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3.2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3.0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2.1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3.1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3.3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3.8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3.3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2.5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3.0 ± 0.1</a:t>
                      </a: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3294186606"/>
                  </a:ext>
                </a:extLst>
              </a:tr>
              <a:tr h="241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it-IT" sz="80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2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(ns)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5.6 ± 0.2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5.3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7.1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5.8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6.0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6.1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6.3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6.6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7.8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6.5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6.2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7.5 ± 0.2</a:t>
                      </a: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3694548459"/>
                  </a:ext>
                </a:extLst>
              </a:tr>
              <a:tr h="217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HELM</a:t>
                      </a:r>
                      <a:endParaRPr lang="it-IT" sz="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1107760880"/>
                  </a:ext>
                </a:extLst>
              </a:tr>
              <a:tr h="237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r.t (ns)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  <a:sym typeface="Symbol" panose="05050102010706020507" pitchFamily="18" charset="2"/>
                        </a:rPr>
                        <a:t> 0.5</a:t>
                      </a:r>
                      <a:endParaRPr lang="it-IT" sz="800" dirty="0">
                        <a:effectLst/>
                        <a:latin typeface="+mj-lt"/>
                      </a:endParaRP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0.6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0.9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1.2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1.6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2.0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  <a:sym typeface="Symbol" panose="05050102010706020507" pitchFamily="18" charset="2"/>
                        </a:rPr>
                        <a:t> 0.5</a:t>
                      </a:r>
                      <a:endParaRPr lang="it-IT" sz="800" dirty="0">
                        <a:effectLst/>
                        <a:latin typeface="+mj-lt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0.6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0.9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1.2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1.6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 1.8</a:t>
                      </a:r>
                      <a:endParaRPr kumimoji="0" lang="it-IT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1923929913"/>
                  </a:ext>
                </a:extLst>
              </a:tr>
              <a:tr h="237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it-IT" sz="80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(ns)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3.0 ± 0.1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3.1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3.1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2.9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2.3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2.0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3.6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3.6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3.6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3.4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2.5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2.6 ± 0.1</a:t>
                      </a: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1107562268"/>
                  </a:ext>
                </a:extLst>
              </a:tr>
              <a:tr h="237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it-IT" sz="800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2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(ns)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2709" marR="52709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8.0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6.5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4.7 ± 0.1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6.1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8.5 ± 0.3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6.5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5.5 ± 0.2</a:t>
                      </a:r>
                    </a:p>
                  </a:txBody>
                  <a:tcPr marL="52709" marR="52709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dirty="0">
                          <a:effectLst/>
                          <a:latin typeface="+mj-lt"/>
                        </a:rPr>
                        <a:t>6.6 ± 0.2</a:t>
                      </a:r>
                    </a:p>
                  </a:txBody>
                  <a:tcPr marL="52709" marR="52709" marT="54000" marB="54000" anchor="ctr"/>
                </a:tc>
                <a:extLst>
                  <a:ext uri="{0D108BD9-81ED-4DB2-BD59-A6C34878D82A}">
                    <a16:rowId xmlns:a16="http://schemas.microsoft.com/office/drawing/2014/main" val="447101863"/>
                  </a:ext>
                </a:extLst>
              </a:tr>
            </a:tbl>
          </a:graphicData>
        </a:graphic>
      </p:graphicFrame>
      <p:sp>
        <p:nvSpPr>
          <p:cNvPr id="22" name="Rettangolo 21">
            <a:extLst>
              <a:ext uri="{FF2B5EF4-FFF2-40B4-BE49-F238E27FC236}">
                <a16:creationId xmlns:a16="http://schemas.microsoft.com/office/drawing/2014/main" id="{6988F8E0-B372-4931-ACD4-C9D8C384EC12}"/>
              </a:ext>
            </a:extLst>
          </p:cNvPr>
          <p:cNvSpPr/>
          <p:nvPr/>
        </p:nvSpPr>
        <p:spPr>
          <a:xfrm>
            <a:off x="7807876" y="1857468"/>
            <a:ext cx="207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0070C0"/>
                </a:solidFill>
              </a:rPr>
              <a:t>Spettri di emissione</a:t>
            </a:r>
            <a:endParaRPr lang="it-IT" b="1" i="1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292DA86-A726-4B17-94BF-A1E34E60B123}"/>
              </a:ext>
            </a:extLst>
          </p:cNvPr>
          <p:cNvSpPr/>
          <p:nvPr/>
        </p:nvSpPr>
        <p:spPr>
          <a:xfrm>
            <a:off x="7969105" y="2686165"/>
            <a:ext cx="1506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Tempi di vita</a:t>
            </a:r>
          </a:p>
        </p:txBody>
      </p:sp>
      <p:sp>
        <p:nvSpPr>
          <p:cNvPr id="4" name="Freccia a sinistra 3">
            <a:extLst>
              <a:ext uri="{FF2B5EF4-FFF2-40B4-BE49-F238E27FC236}">
                <a16:creationId xmlns:a16="http://schemas.microsoft.com/office/drawing/2014/main" id="{3E67735A-665D-42CD-90EA-3DEF4309B8D5}"/>
              </a:ext>
            </a:extLst>
          </p:cNvPr>
          <p:cNvSpPr/>
          <p:nvPr/>
        </p:nvSpPr>
        <p:spPr>
          <a:xfrm>
            <a:off x="7010400" y="1892427"/>
            <a:ext cx="627483" cy="30112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sinistra 23">
            <a:extLst>
              <a:ext uri="{FF2B5EF4-FFF2-40B4-BE49-F238E27FC236}">
                <a16:creationId xmlns:a16="http://schemas.microsoft.com/office/drawing/2014/main" id="{608E1DCD-43E4-4FF4-9CFA-97A104B02FC3}"/>
              </a:ext>
            </a:extLst>
          </p:cNvPr>
          <p:cNvSpPr/>
          <p:nvPr/>
        </p:nvSpPr>
        <p:spPr>
          <a:xfrm rot="16200000">
            <a:off x="8377292" y="3311501"/>
            <a:ext cx="627483" cy="30112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90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863E41-72E7-411F-AF6F-E0D9933F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57" y="1261725"/>
            <a:ext cx="11420475" cy="203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0"/>
              </a:lnSpc>
            </a:pPr>
            <a:endParaRPr lang="en-GB" sz="2800" dirty="0">
              <a:solidFill>
                <a:srgbClr val="0070C0"/>
              </a:solidFill>
            </a:endParaRPr>
          </a:p>
          <a:p>
            <a:pPr marL="0" lvl="1"/>
            <a:r>
              <a:rPr lang="en-GB" sz="1600" b="1" dirty="0">
                <a:solidFill>
                  <a:srgbClr val="0070C0"/>
                </a:solidFill>
              </a:rPr>
              <a:t>      </a:t>
            </a:r>
            <a:r>
              <a:rPr lang="en-GB" sz="1600" b="1" dirty="0" err="1">
                <a:solidFill>
                  <a:srgbClr val="0070C0"/>
                </a:solidFill>
              </a:rPr>
              <a:t>Prossime</a:t>
            </a:r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b="1" dirty="0" err="1">
                <a:solidFill>
                  <a:srgbClr val="0070C0"/>
                </a:solidFill>
              </a:rPr>
              <a:t>attività</a:t>
            </a:r>
            <a:r>
              <a:rPr lang="en-GB" sz="1600" b="1" dirty="0">
                <a:solidFill>
                  <a:srgbClr val="0070C0"/>
                </a:solidFill>
              </a:rPr>
              <a:t> a Perugia</a:t>
            </a:r>
          </a:p>
          <a:p>
            <a:pPr marL="0" lvl="1"/>
            <a:endParaRPr lang="en-GB" sz="1600" b="1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Le principali attività future prevedono ulteriori misure ottiche dello spettro di emissione e del tempo di vita di fluorescenza utilizzando direttamente il LAB di produzione cinese che verrà effettivamente impiegato nel detector dell’esperimento. 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Studio delle modifiche dello spettro di emissione a causa dell’effetto di </a:t>
            </a:r>
            <a:r>
              <a:rPr lang="it-IT" sz="1400" dirty="0" err="1">
                <a:solidFill>
                  <a:srgbClr val="0070C0"/>
                </a:solidFill>
              </a:rPr>
              <a:t>autoassorbimento</a:t>
            </a:r>
            <a:r>
              <a:rPr lang="it-IT" sz="1400" dirty="0">
                <a:solidFill>
                  <a:srgbClr val="0070C0"/>
                </a:solidFill>
              </a:rPr>
              <a:t> e </a:t>
            </a:r>
            <a:r>
              <a:rPr lang="it-IT" sz="1400" dirty="0" err="1">
                <a:solidFill>
                  <a:srgbClr val="0070C0"/>
                </a:solidFill>
              </a:rPr>
              <a:t>riemissione</a:t>
            </a:r>
            <a:r>
              <a:rPr lang="it-IT" sz="1400" dirty="0">
                <a:solidFill>
                  <a:srgbClr val="0070C0"/>
                </a:solidFill>
              </a:rPr>
              <a:t> da parte dello scintillatore.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Utilizzo dello </a:t>
            </a:r>
            <a:r>
              <a:rPr lang="it-IT" sz="1400" dirty="0" err="1">
                <a:solidFill>
                  <a:srgbClr val="0070C0"/>
                </a:solidFill>
              </a:rPr>
              <a:t>spettrofluorimetro</a:t>
            </a:r>
            <a:r>
              <a:rPr lang="it-IT" sz="1400" dirty="0">
                <a:solidFill>
                  <a:srgbClr val="0070C0"/>
                </a:solidFill>
              </a:rPr>
              <a:t> in configurazione front-face e right angle.</a:t>
            </a: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70C0"/>
                </a:solidFill>
              </a:rPr>
              <a:t>Nel frattempo, continuano i test relativi alla stabilità dello scintillatore nel tempo.</a:t>
            </a: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0" lvl="1" algn="just"/>
            <a:endParaRPr lang="en-US" sz="1400" dirty="0">
              <a:solidFill>
                <a:srgbClr val="0070C0"/>
              </a:solidFill>
            </a:endParaRPr>
          </a:p>
          <a:p>
            <a:pPr marL="285750" lvl="1" indent="-285750" algn="just">
              <a:buFontTx/>
              <a:buChar char="-"/>
            </a:pP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3BFD7C6D-8C87-4624-A04A-C093BC29D157}"/>
              </a:ext>
            </a:extLst>
          </p:cNvPr>
          <p:cNvSpPr/>
          <p:nvPr/>
        </p:nvSpPr>
        <p:spPr>
          <a:xfrm>
            <a:off x="204582" y="999567"/>
            <a:ext cx="11782836" cy="3086101"/>
          </a:xfrm>
          <a:prstGeom prst="flowChartAlternateProcess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3B002D-DC2A-4CB5-BE85-DF737F5E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7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99072C-B8E3-41BA-AE99-280DDAA1995F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62752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61950" y="1030750"/>
            <a:ext cx="11410950" cy="424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0"/>
              </a:lnSpc>
            </a:pPr>
            <a:endParaRPr lang="en-GB" sz="2800" dirty="0">
              <a:solidFill>
                <a:srgbClr val="008000"/>
              </a:solidFill>
            </a:endParaRPr>
          </a:p>
          <a:p>
            <a:pPr marL="0" lvl="1"/>
            <a:r>
              <a:rPr lang="en-GB" sz="1600" b="1" dirty="0" err="1">
                <a:solidFill>
                  <a:srgbClr val="008000"/>
                </a:solidFill>
              </a:rPr>
              <a:t>Pubblicazioni</a:t>
            </a:r>
            <a:r>
              <a:rPr lang="en-GB" sz="1600" b="1" dirty="0">
                <a:solidFill>
                  <a:srgbClr val="008000"/>
                </a:solidFill>
              </a:rPr>
              <a:t> </a:t>
            </a:r>
            <a:r>
              <a:rPr lang="en-GB" sz="1600" b="1" dirty="0" err="1">
                <a:solidFill>
                  <a:srgbClr val="008000"/>
                </a:solidFill>
              </a:rPr>
              <a:t>recenti</a:t>
            </a:r>
            <a:r>
              <a:rPr lang="en-GB" b="1" dirty="0">
                <a:solidFill>
                  <a:srgbClr val="008000"/>
                </a:solidFill>
              </a:rPr>
              <a:t> </a:t>
            </a:r>
          </a:p>
          <a:p>
            <a:pPr marL="0" lvl="1"/>
            <a:endParaRPr lang="en-GB" sz="1400" b="1" i="1" dirty="0">
              <a:solidFill>
                <a:srgbClr val="008000"/>
              </a:solidFill>
            </a:endParaRPr>
          </a:p>
          <a:p>
            <a:pPr marL="0" lvl="1" algn="just"/>
            <a:endParaRPr lang="en-US" sz="1200" dirty="0"/>
          </a:p>
          <a:p>
            <a:pPr marL="0" lvl="1" algn="just"/>
            <a:r>
              <a:rPr lang="en-GB" sz="1400" b="1" i="1" dirty="0">
                <a:solidFill>
                  <a:srgbClr val="008000"/>
                </a:solidFill>
              </a:rPr>
              <a:t>Juno Collaboration</a:t>
            </a:r>
          </a:p>
          <a:p>
            <a:pPr marL="0" lvl="1" algn="just"/>
            <a:endParaRPr lang="en-US" sz="1400" dirty="0"/>
          </a:p>
          <a:p>
            <a:pPr marL="0" lvl="1" algn="just"/>
            <a:r>
              <a:rPr lang="en-US" sz="1400" i="1" dirty="0"/>
              <a:t>“Mass Testing and Characterization of 20-inch PMTs for JUNO”, </a:t>
            </a:r>
            <a:r>
              <a:rPr lang="en-US" sz="1400" b="1" i="1" dirty="0"/>
              <a:t>Eur. Phys. J. C</a:t>
            </a:r>
            <a:r>
              <a:rPr lang="en-US" sz="1400" dirty="0"/>
              <a:t>, </a:t>
            </a:r>
            <a:r>
              <a:rPr lang="en-US" sz="1400" u="sng" dirty="0"/>
              <a:t>82</a:t>
            </a:r>
            <a:r>
              <a:rPr lang="en-US" sz="1400" dirty="0"/>
              <a:t> (2022) 1168_1-1168_42.</a:t>
            </a:r>
          </a:p>
          <a:p>
            <a:pPr marL="0" lvl="1" algn="just"/>
            <a:endParaRPr lang="en-US" sz="1400" dirty="0"/>
          </a:p>
          <a:p>
            <a:pPr marL="0" lvl="1" algn="just"/>
            <a:r>
              <a:rPr lang="en-US" sz="1400" i="1" dirty="0"/>
              <a:t>“Prospects for Detecting the Diffuse Supernova Neutrino Background with JUNO”, </a:t>
            </a:r>
            <a:r>
              <a:rPr lang="en-US" sz="1400" b="1" i="1" dirty="0"/>
              <a:t>J. </a:t>
            </a:r>
            <a:r>
              <a:rPr lang="en-US" sz="1400" b="1" i="1" dirty="0" err="1"/>
              <a:t>Cosmol</a:t>
            </a:r>
            <a:r>
              <a:rPr lang="en-US" sz="1400" b="1" i="1" dirty="0"/>
              <a:t>. </a:t>
            </a:r>
            <a:r>
              <a:rPr lang="en-US" sz="1400" b="1" i="1" dirty="0" err="1"/>
              <a:t>Astropart</a:t>
            </a:r>
            <a:r>
              <a:rPr lang="en-US" sz="1400" b="1" i="1" dirty="0"/>
              <a:t>. Phys.</a:t>
            </a:r>
            <a:r>
              <a:rPr lang="en-US" sz="1400" dirty="0"/>
              <a:t>, </a:t>
            </a:r>
            <a:r>
              <a:rPr lang="en-US" sz="1400" u="sng" dirty="0"/>
              <a:t>2022(10)</a:t>
            </a:r>
            <a:r>
              <a:rPr lang="en-US" sz="1400" dirty="0"/>
              <a:t> (2022) 033_1-033_26.</a:t>
            </a:r>
          </a:p>
          <a:p>
            <a:pPr marL="0" lvl="1" algn="just"/>
            <a:endParaRPr lang="en-US" sz="1400" dirty="0"/>
          </a:p>
          <a:p>
            <a:pPr marL="0" lvl="1" algn="just"/>
            <a:r>
              <a:rPr lang="en-US" sz="1400" dirty="0"/>
              <a:t>“</a:t>
            </a:r>
            <a:r>
              <a:rPr lang="en-US" sz="1400" i="1" dirty="0"/>
              <a:t>Sub-percent Precision Measurement of Neutrino Oscillation Parameters with JUNO</a:t>
            </a:r>
            <a:r>
              <a:rPr lang="en-US" sz="1400" dirty="0"/>
              <a:t>”, </a:t>
            </a:r>
            <a:r>
              <a:rPr lang="en-US" sz="1400" b="1" dirty="0"/>
              <a:t>Chin. Phys. C</a:t>
            </a:r>
            <a:r>
              <a:rPr lang="en-US" sz="1400" dirty="0"/>
              <a:t>, </a:t>
            </a:r>
            <a:r>
              <a:rPr lang="en-US" sz="1400" u="sng" dirty="0"/>
              <a:t>12</a:t>
            </a:r>
            <a:r>
              <a:rPr lang="en-US" sz="1400" dirty="0"/>
              <a:t> (2022) 123001_1-123001_22.</a:t>
            </a:r>
          </a:p>
          <a:p>
            <a:pPr marL="0" lvl="1" algn="just"/>
            <a:endParaRPr lang="en-US" sz="1400" dirty="0"/>
          </a:p>
          <a:p>
            <a:pPr marL="0" lvl="1" algn="just"/>
            <a:r>
              <a:rPr lang="en-US" sz="1400" dirty="0"/>
              <a:t>“</a:t>
            </a:r>
            <a:r>
              <a:rPr lang="en-US" sz="1400" i="1" dirty="0"/>
              <a:t>Mass testing of the JUNO experiment 20-inch PMTs readout electronics</a:t>
            </a:r>
            <a:r>
              <a:rPr lang="en-US" sz="1400" dirty="0"/>
              <a:t>”, </a:t>
            </a:r>
            <a:r>
              <a:rPr lang="en-US" sz="1400" b="1" dirty="0" err="1"/>
              <a:t>Nucl</a:t>
            </a:r>
            <a:r>
              <a:rPr lang="en-US" sz="1400" b="1" dirty="0"/>
              <a:t>. Instr. Meth. A</a:t>
            </a:r>
            <a:r>
              <a:rPr lang="en-US" sz="1400" dirty="0"/>
              <a:t>, </a:t>
            </a:r>
            <a:r>
              <a:rPr lang="en-US" sz="1400" u="sng" dirty="0"/>
              <a:t>1052</a:t>
            </a:r>
            <a:r>
              <a:rPr lang="en-US" sz="1400" dirty="0"/>
              <a:t> (2023) 168255_1-168255_9.</a:t>
            </a:r>
          </a:p>
          <a:p>
            <a:pPr marL="0" lvl="1" algn="just"/>
            <a:endParaRPr lang="en-US" sz="1400" dirty="0"/>
          </a:p>
          <a:p>
            <a:pPr marL="0" lvl="1" algn="just"/>
            <a:r>
              <a:rPr lang="en-US" sz="1400" dirty="0"/>
              <a:t>“</a:t>
            </a:r>
            <a:r>
              <a:rPr lang="en-US" sz="1400" i="1" dirty="0"/>
              <a:t>Validation and integration tests of the JUNO 20-inch PMTs readout electronics</a:t>
            </a:r>
            <a:r>
              <a:rPr lang="en-US" sz="1400" dirty="0"/>
              <a:t>”, </a:t>
            </a:r>
            <a:r>
              <a:rPr lang="en-US" sz="1400" b="1" dirty="0" err="1"/>
              <a:t>Nucl</a:t>
            </a:r>
            <a:r>
              <a:rPr lang="en-US" sz="1400" b="1" dirty="0"/>
              <a:t>. Instr. Meth. A</a:t>
            </a:r>
            <a:r>
              <a:rPr lang="en-US" sz="1400" dirty="0"/>
              <a:t>, </a:t>
            </a:r>
            <a:r>
              <a:rPr lang="en-US" sz="1400" u="sng" dirty="0"/>
              <a:t>1053</a:t>
            </a:r>
            <a:r>
              <a:rPr lang="en-US" sz="1400" dirty="0"/>
              <a:t> (2023) 168322_1-168322_10.</a:t>
            </a:r>
          </a:p>
          <a:p>
            <a:pPr marL="0" lvl="1" algn="just"/>
            <a:endParaRPr lang="en-US" sz="1400" dirty="0"/>
          </a:p>
          <a:p>
            <a:pPr marL="0" lvl="1" algn="just"/>
            <a:r>
              <a:rPr lang="en-US" sz="1400" dirty="0"/>
              <a:t>“</a:t>
            </a:r>
            <a:r>
              <a:rPr lang="en-US" sz="1400" i="1" dirty="0"/>
              <a:t>Implementation and performances of the </a:t>
            </a:r>
            <a:r>
              <a:rPr lang="en-US" sz="1400" i="1" dirty="0" err="1"/>
              <a:t>IPbus</a:t>
            </a:r>
            <a:r>
              <a:rPr lang="en-US" sz="1400" i="1" dirty="0"/>
              <a:t> protocol for the JUNO Large-PMT readout electronics</a:t>
            </a:r>
            <a:r>
              <a:rPr lang="en-US" sz="1400" dirty="0"/>
              <a:t>”, </a:t>
            </a:r>
            <a:r>
              <a:rPr lang="en-US" sz="1400" b="1" dirty="0" err="1"/>
              <a:t>Nucl</a:t>
            </a:r>
            <a:r>
              <a:rPr lang="en-US" sz="1400" b="1" dirty="0"/>
              <a:t>. Instr. Meth. A</a:t>
            </a:r>
            <a:r>
              <a:rPr lang="en-US" sz="1400" dirty="0"/>
              <a:t>, </a:t>
            </a:r>
            <a:r>
              <a:rPr lang="en-US" sz="1400" u="sng" dirty="0"/>
              <a:t>1053</a:t>
            </a:r>
            <a:r>
              <a:rPr lang="en-US" sz="1400" dirty="0"/>
              <a:t> (2023) 168339_1-168339_10.</a:t>
            </a:r>
          </a:p>
          <a:p>
            <a:pPr marL="0" lvl="1" algn="just"/>
            <a:endParaRPr lang="en-US" sz="1400" dirty="0"/>
          </a:p>
          <a:p>
            <a:pPr marL="0" lvl="1" algn="just"/>
            <a:endParaRPr lang="en-US" sz="1400" dirty="0"/>
          </a:p>
          <a:p>
            <a:pPr marL="0" lvl="1" algn="just"/>
            <a:endParaRPr lang="en-US" sz="1400" dirty="0"/>
          </a:p>
          <a:p>
            <a:pPr marL="0" lvl="1" algn="just"/>
            <a:endParaRPr lang="en-US" sz="1200" i="1" dirty="0"/>
          </a:p>
        </p:txBody>
      </p:sp>
      <p:sp>
        <p:nvSpPr>
          <p:cNvPr id="8" name="Elaborazione alternativa 7"/>
          <p:cNvSpPr/>
          <p:nvPr/>
        </p:nvSpPr>
        <p:spPr>
          <a:xfrm>
            <a:off x="204582" y="621102"/>
            <a:ext cx="11782836" cy="5831456"/>
          </a:xfrm>
          <a:prstGeom prst="flowChartAlternateProcess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26A8403-3698-47B6-B0C3-C67F20D1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8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01E241-6321-41F4-927F-D5D52B9FF199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089544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5B27B6-1420-4E38-A48F-BF915280EE4C}"/>
              </a:ext>
            </a:extLst>
          </p:cNvPr>
          <p:cNvSpPr txBox="1"/>
          <p:nvPr/>
        </p:nvSpPr>
        <p:spPr>
          <a:xfrm>
            <a:off x="506253" y="1029510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PREVENTIVI per il 2024</a:t>
            </a:r>
          </a:p>
        </p:txBody>
      </p:sp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B7CE5209-23E0-4415-88BD-F2D02C67EBA3}"/>
              </a:ext>
            </a:extLst>
          </p:cNvPr>
          <p:cNvSpPr/>
          <p:nvPr/>
        </p:nvSpPr>
        <p:spPr>
          <a:xfrm>
            <a:off x="204582" y="785005"/>
            <a:ext cx="11782835" cy="5571346"/>
          </a:xfrm>
          <a:prstGeom prst="flowChartAlternateProcess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2AC085C-1281-42D5-B974-35FA1376E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87578"/>
              </p:ext>
            </p:extLst>
          </p:nvPr>
        </p:nvGraphicFramePr>
        <p:xfrm>
          <a:off x="604915" y="1625467"/>
          <a:ext cx="496613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217">
                  <a:extLst>
                    <a:ext uri="{9D8B030D-6E8A-4147-A177-3AD203B41FA5}">
                      <a16:colId xmlns:a16="http://schemas.microsoft.com/office/drawing/2014/main" val="4095300084"/>
                    </a:ext>
                  </a:extLst>
                </a:gridCol>
                <a:gridCol w="1759356">
                  <a:extLst>
                    <a:ext uri="{9D8B030D-6E8A-4147-A177-3AD203B41FA5}">
                      <a16:colId xmlns:a16="http://schemas.microsoft.com/office/drawing/2014/main" val="2947126528"/>
                    </a:ext>
                  </a:extLst>
                </a:gridCol>
                <a:gridCol w="1880557">
                  <a:extLst>
                    <a:ext uri="{9D8B030D-6E8A-4147-A177-3AD203B41FA5}">
                      <a16:colId xmlns:a16="http://schemas.microsoft.com/office/drawing/2014/main" val="229349017"/>
                    </a:ext>
                  </a:extLst>
                </a:gridCol>
              </a:tblGrid>
              <a:tr h="274865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MISSIONI (</a:t>
                      </a:r>
                      <a:r>
                        <a:rPr lang="it-IT" sz="1400" dirty="0" err="1"/>
                        <a:t>Keuro</a:t>
                      </a:r>
                      <a:r>
                        <a:rPr lang="it-IT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CONSUMI (</a:t>
                      </a:r>
                      <a:r>
                        <a:rPr lang="it-IT" sz="1400" dirty="0" err="1"/>
                        <a:t>Keuro</a:t>
                      </a:r>
                      <a:r>
                        <a:rPr lang="it-IT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16549"/>
                  </a:ext>
                </a:extLst>
              </a:tr>
              <a:tr h="294006"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/>
                        <a:t>JUNO_PG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488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22B863B8-5F86-4CEF-B96B-28E5BB2087B2}"/>
              </a:ext>
            </a:extLst>
          </p:cNvPr>
          <p:cNvSpPr/>
          <p:nvPr/>
        </p:nvSpPr>
        <p:spPr>
          <a:xfrm>
            <a:off x="559631" y="2418272"/>
            <a:ext cx="1107273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La voce </a:t>
            </a:r>
            <a:r>
              <a:rPr lang="en-US" sz="1400" b="1" dirty="0" err="1">
                <a:solidFill>
                  <a:srgbClr val="0070C0"/>
                </a:solidFill>
              </a:rPr>
              <a:t>missioni</a:t>
            </a:r>
            <a:r>
              <a:rPr lang="en-US" sz="1400" dirty="0"/>
              <a:t> </a:t>
            </a:r>
            <a:r>
              <a:rPr lang="en-US" sz="1400" dirty="0" err="1"/>
              <a:t>riguarda</a:t>
            </a:r>
            <a:r>
              <a:rPr lang="en-US" sz="1400" dirty="0"/>
              <a:t>:</a:t>
            </a:r>
          </a:p>
          <a:p>
            <a:pPr algn="just"/>
            <a:endParaRPr lang="en-US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Meeting di </a:t>
            </a:r>
            <a:r>
              <a:rPr lang="en-US" sz="1400" dirty="0" err="1"/>
              <a:t>collaborazione</a:t>
            </a:r>
            <a:r>
              <a:rPr lang="en-US" sz="1400" dirty="0"/>
              <a:t> JUNO-ITA ed </a:t>
            </a:r>
            <a:r>
              <a:rPr lang="en-US" sz="1400" dirty="0" err="1"/>
              <a:t>incontri</a:t>
            </a:r>
            <a:r>
              <a:rPr lang="en-US" sz="1400" dirty="0"/>
              <a:t> con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gruppi</a:t>
            </a:r>
            <a:r>
              <a:rPr lang="en-US" sz="1400" dirty="0"/>
              <a:t> di </a:t>
            </a:r>
            <a:r>
              <a:rPr lang="en-US" sz="1400" dirty="0" err="1"/>
              <a:t>lavoro</a:t>
            </a:r>
            <a:r>
              <a:rPr lang="en-US" sz="1400" dirty="0"/>
              <a:t>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varie</a:t>
            </a:r>
            <a:r>
              <a:rPr lang="en-US" sz="1400" dirty="0"/>
              <a:t> </a:t>
            </a:r>
            <a:r>
              <a:rPr lang="en-US" sz="1400" dirty="0" err="1"/>
              <a:t>collaborazioni</a:t>
            </a:r>
            <a:r>
              <a:rPr lang="en-US" sz="1400" dirty="0"/>
              <a:t> in Italia: </a:t>
            </a:r>
          </a:p>
          <a:p>
            <a:pPr algn="just"/>
            <a:r>
              <a:rPr lang="en-US" sz="1400" b="1" dirty="0">
                <a:solidFill>
                  <a:srgbClr val="FF0000"/>
                </a:solidFill>
              </a:rPr>
              <a:t>	1.2 </a:t>
            </a:r>
            <a:r>
              <a:rPr lang="en-US" sz="1400" b="1" dirty="0" err="1">
                <a:solidFill>
                  <a:srgbClr val="FF0000"/>
                </a:solidFill>
              </a:rPr>
              <a:t>keuro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it-IT" sz="1400" i="1" dirty="0">
                <a:solidFill>
                  <a:srgbClr val="FF0000"/>
                </a:solidFill>
              </a:rPr>
              <a:t>1 meeting in Italia per 2 partecipanti a 0.6 </a:t>
            </a:r>
            <a:r>
              <a:rPr lang="it-IT" sz="1400" i="1" dirty="0" err="1">
                <a:solidFill>
                  <a:srgbClr val="FF0000"/>
                </a:solidFill>
              </a:rPr>
              <a:t>keuro</a:t>
            </a:r>
            <a:r>
              <a:rPr lang="it-IT" sz="1400" i="1" dirty="0">
                <a:solidFill>
                  <a:srgbClr val="FF0000"/>
                </a:solidFill>
              </a:rPr>
              <a:t> per partecipante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Meeting di </a:t>
            </a:r>
            <a:r>
              <a:rPr lang="en-US" sz="1400" dirty="0" err="1"/>
              <a:t>collaborazione</a:t>
            </a:r>
            <a:r>
              <a:rPr lang="en-US" sz="1400" dirty="0"/>
              <a:t> JUNO-Europe:</a:t>
            </a:r>
          </a:p>
          <a:p>
            <a:pPr algn="just"/>
            <a:r>
              <a:rPr lang="en-US" sz="1400" b="1" dirty="0">
                <a:solidFill>
                  <a:srgbClr val="FF0000"/>
                </a:solidFill>
              </a:rPr>
              <a:t>	1.2 </a:t>
            </a:r>
            <a:r>
              <a:rPr lang="en-US" sz="1400" b="1" dirty="0" err="1">
                <a:solidFill>
                  <a:srgbClr val="FF0000"/>
                </a:solidFill>
              </a:rPr>
              <a:t>keuro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it-IT" sz="1400" i="1" dirty="0">
                <a:solidFill>
                  <a:srgbClr val="FF0000"/>
                </a:solidFill>
              </a:rPr>
              <a:t>1 meeting in Europa per 1 partecipante a 1.2 </a:t>
            </a:r>
            <a:r>
              <a:rPr lang="it-IT" sz="1400" i="1" dirty="0" err="1">
                <a:solidFill>
                  <a:srgbClr val="FF0000"/>
                </a:solidFill>
              </a:rPr>
              <a:t>keuro</a:t>
            </a:r>
            <a:r>
              <a:rPr lang="it-IT" sz="1400" i="1" dirty="0">
                <a:solidFill>
                  <a:srgbClr val="FF0000"/>
                </a:solidFill>
              </a:rPr>
              <a:t> per partecipante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1400" dirty="0"/>
              <a:t>	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/>
              <a:t>Meeting di </a:t>
            </a:r>
            <a:r>
              <a:rPr lang="en-US" sz="1400" dirty="0" err="1"/>
              <a:t>collaborazione</a:t>
            </a:r>
            <a:r>
              <a:rPr lang="en-US" sz="1400" dirty="0"/>
              <a:t> in </a:t>
            </a:r>
            <a:r>
              <a:rPr lang="en-US" sz="1400" dirty="0" err="1"/>
              <a:t>Cina</a:t>
            </a:r>
            <a:r>
              <a:rPr lang="en-US" sz="1400" dirty="0"/>
              <a:t>:</a:t>
            </a:r>
          </a:p>
          <a:p>
            <a:pPr algn="just"/>
            <a:r>
              <a:rPr lang="en-US" sz="1400" b="1" dirty="0">
                <a:solidFill>
                  <a:srgbClr val="FF0000"/>
                </a:solidFill>
              </a:rPr>
              <a:t>	2.6 </a:t>
            </a:r>
            <a:r>
              <a:rPr lang="en-US" sz="1400" b="1" dirty="0" err="1">
                <a:solidFill>
                  <a:srgbClr val="FF0000"/>
                </a:solidFill>
              </a:rPr>
              <a:t>keuro</a:t>
            </a:r>
            <a:r>
              <a:rPr lang="en-US" sz="1400" b="1" dirty="0">
                <a:solidFill>
                  <a:srgbClr val="FF0000"/>
                </a:solidFill>
              </a:rPr>
              <a:t> (</a:t>
            </a:r>
            <a:r>
              <a:rPr lang="en-US" sz="1400" b="1" dirty="0" err="1">
                <a:solidFill>
                  <a:srgbClr val="FF0000"/>
                </a:solidFill>
              </a:rPr>
              <a:t>sj</a:t>
            </a:r>
            <a:r>
              <a:rPr lang="en-US" sz="1400" b="1" dirty="0">
                <a:solidFill>
                  <a:srgbClr val="FF0000"/>
                </a:solidFill>
              </a:rPr>
              <a:t>)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it-IT" sz="1400" i="1" dirty="0">
                <a:solidFill>
                  <a:srgbClr val="FF0000"/>
                </a:solidFill>
              </a:rPr>
              <a:t>1 meeting in Cina per 1 partecipante a 2.6 </a:t>
            </a:r>
            <a:r>
              <a:rPr lang="it-IT" sz="1400" i="1" dirty="0" err="1">
                <a:solidFill>
                  <a:srgbClr val="FF0000"/>
                </a:solidFill>
              </a:rPr>
              <a:t>keuro</a:t>
            </a:r>
            <a:r>
              <a:rPr lang="it-IT" sz="1400" i="1" dirty="0">
                <a:solidFill>
                  <a:srgbClr val="FF0000"/>
                </a:solidFill>
              </a:rPr>
              <a:t> per partecipante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  <a:p>
            <a:pPr algn="just"/>
            <a:endParaRPr lang="en-US" sz="1400" b="1" dirty="0">
              <a:solidFill>
                <a:srgbClr val="FF0000"/>
              </a:solidFill>
            </a:endParaRPr>
          </a:p>
          <a:p>
            <a:pPr algn="just"/>
            <a:endParaRPr lang="en-US" sz="1400" b="1" dirty="0">
              <a:solidFill>
                <a:srgbClr val="FF0000"/>
              </a:solidFill>
            </a:endParaRPr>
          </a:p>
          <a:p>
            <a:pPr algn="just"/>
            <a:endParaRPr lang="en-US" sz="1400" b="1" dirty="0">
              <a:solidFill>
                <a:srgbClr val="FF0000"/>
              </a:solidFill>
            </a:endParaRPr>
          </a:p>
          <a:p>
            <a:pPr marL="0" lvl="1" algn="just"/>
            <a:r>
              <a:rPr lang="en-US" sz="1400" dirty="0"/>
              <a:t>La voce </a:t>
            </a:r>
            <a:r>
              <a:rPr lang="en-US" sz="1400" b="1" dirty="0" err="1">
                <a:solidFill>
                  <a:srgbClr val="0070C0"/>
                </a:solidFill>
              </a:rPr>
              <a:t>consumi</a:t>
            </a:r>
            <a:r>
              <a:rPr lang="en-US" sz="1400" dirty="0"/>
              <a:t> </a:t>
            </a:r>
            <a:r>
              <a:rPr lang="en-US" sz="1400" dirty="0" err="1"/>
              <a:t>riguarda</a:t>
            </a:r>
            <a:r>
              <a:rPr lang="en-US" sz="1400" dirty="0"/>
              <a:t> </a:t>
            </a:r>
            <a:r>
              <a:rPr lang="en-US" sz="1400" dirty="0" err="1"/>
              <a:t>prevalentemente</a:t>
            </a:r>
            <a:r>
              <a:rPr lang="en-US" sz="1400" dirty="0"/>
              <a:t>:</a:t>
            </a:r>
          </a:p>
          <a:p>
            <a:pPr marL="0" lvl="1" algn="just"/>
            <a:endParaRPr lang="en-US" sz="1400" dirty="0"/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it-IT" sz="1400" dirty="0"/>
              <a:t>Acquisto di vetreria da laboratorio, prodotti chimici, materiali ottici per laboratorio, celle in quarzo per assorbimento e fluorescenza UV-vis, colonne per cromatografia liquido-liquido, etc.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64DE00C-C314-41D7-B659-CF7F9912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F3B38-103F-48C1-94A4-4A22AF780003}" type="slidenum">
              <a:rPr lang="it-IT" smtClean="0"/>
              <a:t>9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EF38B2-A199-415A-88DF-22A05EC2372B}"/>
              </a:ext>
            </a:extLst>
          </p:cNvPr>
          <p:cNvSpPr txBox="1"/>
          <p:nvPr/>
        </p:nvSpPr>
        <p:spPr>
          <a:xfrm>
            <a:off x="204582" y="45460"/>
            <a:ext cx="417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JUNO</a:t>
            </a:r>
            <a:r>
              <a:rPr lang="it-IT" sz="2800" dirty="0"/>
              <a:t>      </a:t>
            </a:r>
            <a:r>
              <a:rPr lang="it-IT" sz="1400" i="1" dirty="0"/>
              <a:t>Perugia - </a:t>
            </a:r>
            <a:r>
              <a:rPr lang="it-IT" sz="1400" i="1" dirty="0" err="1"/>
              <a:t>CdS</a:t>
            </a:r>
            <a:r>
              <a:rPr lang="it-IT" sz="1400" i="1" dirty="0"/>
              <a:t> INFN - 14 luglio 2023</a:t>
            </a:r>
          </a:p>
          <a:p>
            <a:r>
              <a:rPr lang="it-IT" sz="2800" i="1" dirty="0"/>
              <a:t>		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4027300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2746</TotalTime>
  <Words>1254</Words>
  <Application>Microsoft Office PowerPoint</Application>
  <PresentationFormat>Widescreen</PresentationFormat>
  <Paragraphs>268</Paragraphs>
  <Slides>9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Symbol</vt:lpstr>
      <vt:lpstr>Times New Roman</vt:lpstr>
      <vt:lpstr>Wingdings</vt:lpstr>
      <vt:lpstr>Tema di Office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Fausto Ortica</dc:creator>
  <cp:lastModifiedBy>Fausto Ortica</cp:lastModifiedBy>
  <cp:revision>151</cp:revision>
  <dcterms:created xsi:type="dcterms:W3CDTF">2019-06-27T19:45:27Z</dcterms:created>
  <dcterms:modified xsi:type="dcterms:W3CDTF">2023-07-14T06:35:13Z</dcterms:modified>
</cp:coreProperties>
</file>