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90" r:id="rId3"/>
    <p:sldId id="271" r:id="rId4"/>
    <p:sldId id="272" r:id="rId5"/>
    <p:sldId id="278" r:id="rId6"/>
    <p:sldId id="281" r:id="rId7"/>
    <p:sldId id="282" r:id="rId8"/>
    <p:sldId id="284" r:id="rId9"/>
    <p:sldId id="285" r:id="rId10"/>
    <p:sldId id="286" r:id="rId11"/>
    <p:sldId id="289" r:id="rId12"/>
    <p:sldId id="288" r:id="rId13"/>
    <p:sldId id="265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6" autoAdjust="0"/>
  </p:normalViewPr>
  <p:slideViewPr>
    <p:cSldViewPr snapToGrid="0" snapToObjects="1">
      <p:cViewPr>
        <p:scale>
          <a:sx n="103" d="100"/>
          <a:sy n="103" d="100"/>
        </p:scale>
        <p:origin x="-720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98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4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91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4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5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85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80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72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4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468B-78D3-6A47-85DA-C305CD487E6C}" type="datetimeFigureOut">
              <a:rPr lang="it-IT" smtClean="0"/>
              <a:t>06/07/23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62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58090" y="3838096"/>
            <a:ext cx="44731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dirty="0">
                <a:solidFill>
                  <a:srgbClr val="3366FF"/>
                </a:solidFill>
              </a:rPr>
              <a:t>Consiglio di Sezione </a:t>
            </a:r>
            <a:r>
              <a:rPr lang="it-IT" sz="2400" dirty="0" smtClean="0">
                <a:solidFill>
                  <a:srgbClr val="3366FF"/>
                </a:solidFill>
              </a:rPr>
              <a:t>06 luglio 2024</a:t>
            </a:r>
            <a:endParaRPr lang="it-IT" sz="2400" dirty="0">
              <a:solidFill>
                <a:srgbClr val="3366FF"/>
              </a:solidFill>
            </a:endParaRPr>
          </a:p>
          <a:p>
            <a:pPr algn="ctr"/>
            <a:r>
              <a:rPr lang="it-IT" sz="2400" dirty="0" smtClean="0">
                <a:solidFill>
                  <a:srgbClr val="3366FF"/>
                </a:solidFill>
              </a:rPr>
              <a:t>Cosimo Pastore</a:t>
            </a:r>
            <a:endParaRPr lang="it-IT" sz="2400" dirty="0">
              <a:solidFill>
                <a:srgbClr val="3366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87509" y="1976560"/>
            <a:ext cx="8159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0090"/>
                </a:solidFill>
              </a:rPr>
              <a:t>Richieste degli esperimenti al Servizio Officina Meccanica per l’anno 2024</a:t>
            </a:r>
            <a:endParaRPr lang="it-IT" sz="3200" b="1" dirty="0">
              <a:solidFill>
                <a:srgbClr val="000090"/>
              </a:solidFill>
            </a:endParaRPr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6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3300" y="1227860"/>
            <a:ext cx="891767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000" b="1" dirty="0" smtClean="0">
                <a:solidFill>
                  <a:srgbClr val="FF0000"/>
                </a:solidFill>
              </a:rPr>
              <a:t>FRIDA</a:t>
            </a:r>
          </a:p>
          <a:p>
            <a:pPr algn="just"/>
            <a:r>
              <a:rPr lang="it-IT" sz="2000" dirty="0" smtClean="0"/>
              <a:t>Realizzazione </a:t>
            </a:r>
            <a:r>
              <a:rPr lang="it-IT" sz="2000" dirty="0"/>
              <a:t>di telai per l’accoppiamento di fibre ottiche ed elettronica di </a:t>
            </a:r>
            <a:r>
              <a:rPr lang="it-IT" sz="2000" dirty="0" err="1"/>
              <a:t>read</a:t>
            </a:r>
            <a:r>
              <a:rPr lang="it-IT" sz="2000" dirty="0"/>
              <a:t>-out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u="sng" dirty="0" smtClean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0.5 mese-persona</a:t>
            </a: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SHINE</a:t>
            </a:r>
            <a:endParaRPr lang="it-IT" sz="2000" dirty="0"/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elementi meccanici per il setup sperimentale (accoppiamento laser e tubo a raggi X, supporto ed accoppiamento scintillatori e PMT</a:t>
            </a:r>
            <a:r>
              <a:rPr lang="it-IT" sz="2000" dirty="0" smtClean="0"/>
              <a:t>)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mese-persona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V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8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418994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198242"/>
              </p:ext>
            </p:extLst>
          </p:nvPr>
        </p:nvGraphicFramePr>
        <p:xfrm>
          <a:off x="27024" y="1153820"/>
          <a:ext cx="9044575" cy="5286332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1297117"/>
                <a:gridCol w="4287132"/>
                <a:gridCol w="1230544"/>
                <a:gridCol w="12299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77">
                <a:tc rowSpan="6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CMS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u="none" dirty="0" smtClean="0"/>
                        <a:t>GEM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3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it-IT" b="1" dirty="0" err="1" smtClean="0">
                          <a:solidFill>
                            <a:schemeClr val="tx1"/>
                          </a:solidFill>
                        </a:rPr>
                        <a:t>m.p.</a:t>
                      </a:r>
                      <a:endParaRPr lang="it-IT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b="1" u="none" dirty="0" err="1" smtClean="0"/>
                        <a:t>Tracker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s-ES_tradnl" sz="1800" b="1" dirty="0" err="1" smtClean="0">
                          <a:solidFill>
                            <a:srgbClr val="FF0000"/>
                          </a:solidFill>
                        </a:rPr>
                        <a:t>m.p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RPC                   </a:t>
                      </a: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1.5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Calibri"/>
                        </a:rPr>
                        <a:t>RD_MuCOL</a:t>
                      </a:r>
                      <a:endParaRPr lang="it-IT" sz="1800" b="1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s-ES_tradnl" sz="1800" b="1" dirty="0" err="1" smtClean="0">
                          <a:solidFill>
                            <a:srgbClr val="FF0000"/>
                          </a:solidFill>
                        </a:rPr>
                        <a:t>m.p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46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800" b="1" i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libri"/>
                          <a:cs typeface="Calibri"/>
                        </a:rPr>
                        <a:t>EURIZON (CREMLIN+ ) / RD_FCC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LHCb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29">
                <a:tc rowSpan="7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KM3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28 m.p</a:t>
                      </a:r>
                      <a:r>
                        <a:rPr lang="es-ES_tradnl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T2K</a:t>
                      </a: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AIDAInnova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mPMT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  /</a:t>
                      </a: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Hyper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-K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SPB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NUSES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err="1" smtClean="0">
                          <a:solidFill>
                            <a:srgbClr val="FF00FF"/>
                          </a:solidFill>
                        </a:rPr>
                        <a:t>SpaceItUp</a:t>
                      </a:r>
                      <a:r>
                        <a:rPr lang="en-US" sz="1800" b="1" u="sng" dirty="0" smtClean="0">
                          <a:solidFill>
                            <a:srgbClr val="FF00FF"/>
                          </a:solidFill>
                        </a:rPr>
                        <a:t> </a:t>
                      </a:r>
                      <a:r>
                        <a:rPr lang="mr-IN" sz="1800" b="1" u="sng" dirty="0" smtClean="0">
                          <a:solidFill>
                            <a:srgbClr val="FF00FF"/>
                          </a:solidFill>
                        </a:rPr>
                        <a:t>–</a:t>
                      </a:r>
                      <a:r>
                        <a:rPr lang="en-US" sz="1800" b="1" u="sng" dirty="0" smtClean="0">
                          <a:solidFill>
                            <a:srgbClr val="FF00FF"/>
                          </a:solidFill>
                        </a:rPr>
                        <a:t> ASI</a:t>
                      </a:r>
                      <a:r>
                        <a:rPr lang="it-IT" sz="1800" b="1" u="sng" dirty="0" smtClean="0">
                          <a:solidFill>
                            <a:srgbClr val="FF00FF"/>
                          </a:solidFill>
                        </a:rPr>
                        <a:t> 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FF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9 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- 2023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5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039199"/>
              </p:ext>
            </p:extLst>
          </p:nvPr>
        </p:nvGraphicFramePr>
        <p:xfrm>
          <a:off x="27024" y="1153820"/>
          <a:ext cx="9044575" cy="4478469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4855904"/>
                <a:gridCol w="1419339"/>
                <a:gridCol w="176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29">
                <a:tc rowSpan="3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FERMI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HERD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2.5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CTA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PIXEL </a:t>
                      </a: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Chamber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RIPARTI </a:t>
                      </a: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pCT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de-DE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LUNA 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N_TOF</a:t>
                      </a:r>
                      <a:endParaRPr lang="it-IT" b="1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FRIDA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SHINE</a:t>
                      </a:r>
                      <a:endParaRPr lang="it-IT" sz="1800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0000"/>
                          </a:solidFill>
                        </a:rPr>
                        <a:t>QUISS</a:t>
                      </a:r>
                      <a:endParaRPr lang="de-DE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00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10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- 2023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52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05381"/>
              </p:ext>
            </p:extLst>
          </p:nvPr>
        </p:nvGraphicFramePr>
        <p:xfrm>
          <a:off x="1524000" y="2354598"/>
          <a:ext cx="6527282" cy="39319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359850"/>
                <a:gridCol w="416743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TABELLA RIEPILOGATIVA RICHIESTE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 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s-ES_tradnl" sz="2400" b="1" dirty="0" smtClean="0">
                          <a:solidFill>
                            <a:schemeClr val="tx1"/>
                          </a:solidFill>
                        </a:rPr>
                        <a:t>m.p. ( 4</a:t>
                      </a:r>
                      <a:r>
                        <a:rPr lang="es-ES_tradnl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2400" b="1" baseline="0" dirty="0" err="1" smtClean="0">
                          <a:solidFill>
                            <a:schemeClr val="tx1"/>
                          </a:solidFill>
                        </a:rPr>
                        <a:t>missione</a:t>
                      </a:r>
                      <a:r>
                        <a:rPr lang="es-ES_tradnl" sz="24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 II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39 </a:t>
                      </a:r>
                      <a:r>
                        <a:rPr lang="es-ES_tradnl" sz="2400" b="1" dirty="0" smtClean="0">
                          <a:solidFill>
                            <a:schemeClr val="tx1"/>
                          </a:solidFill>
                        </a:rPr>
                        <a:t>m.p. ( 3</a:t>
                      </a:r>
                      <a:r>
                        <a:rPr lang="es-ES_tradnl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2400" b="1" baseline="0" dirty="0" err="1" smtClean="0">
                          <a:solidFill>
                            <a:schemeClr val="tx1"/>
                          </a:solidFill>
                        </a:rPr>
                        <a:t>missione</a:t>
                      </a:r>
                      <a:r>
                        <a:rPr lang="es-ES_tradnl" sz="24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ES_tradnl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 III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7.5 </a:t>
                      </a:r>
                      <a:r>
                        <a:rPr lang="es-ES_tradnl" sz="24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GRUPPO V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1.5 </a:t>
                      </a:r>
                      <a:r>
                        <a:rPr lang="es-ES_tradnl" sz="2400" b="1" dirty="0" smtClean="0">
                          <a:solidFill>
                            <a:schemeClr val="tx1"/>
                          </a:solidFill>
                        </a:rPr>
                        <a:t>m.p.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TOTALE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RICHIESTE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r>
                        <a:rPr lang="it-IT" sz="24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ES_tradnl" sz="2400" b="1" dirty="0" smtClean="0">
                          <a:solidFill>
                            <a:srgbClr val="FF0000"/>
                          </a:solidFill>
                        </a:rPr>
                        <a:t>m.p.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TOTALE DISPONIBILTA’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>
                          <a:solidFill>
                            <a:srgbClr val="FF0000"/>
                          </a:solidFill>
                        </a:rPr>
                        <a:t>60 m.p.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-1364" y="918895"/>
            <a:ext cx="9040650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u="sng" dirty="0" smtClean="0">
                <a:solidFill>
                  <a:srgbClr val="FF0000"/>
                </a:solidFill>
              </a:rPr>
              <a:t>Composizione del Servizio:</a:t>
            </a:r>
          </a:p>
          <a:p>
            <a:pPr algn="just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b="1" u="sng" dirty="0" smtClean="0"/>
              <a:t>Michele Franco</a:t>
            </a:r>
            <a:r>
              <a:rPr lang="it-IT" b="1" dirty="0" smtClean="0"/>
              <a:t>, </a:t>
            </a:r>
            <a:r>
              <a:rPr lang="it-IT" b="1" u="sng" dirty="0" smtClean="0"/>
              <a:t>Nicola Lacalamita</a:t>
            </a:r>
            <a:r>
              <a:rPr lang="it-IT" dirty="0" smtClean="0"/>
              <a:t>, </a:t>
            </a:r>
            <a:r>
              <a:rPr lang="it-IT" b="1" u="sng" dirty="0" smtClean="0"/>
              <a:t>Sabino Martiradonna</a:t>
            </a:r>
            <a:r>
              <a:rPr lang="it-IT" dirty="0" smtClean="0"/>
              <a:t>,</a:t>
            </a:r>
            <a:r>
              <a:rPr lang="it-IT" b="1" u="sng" dirty="0" smtClean="0">
                <a:solidFill>
                  <a:srgbClr val="000000"/>
                </a:solidFill>
              </a:rPr>
              <a:t> Francesca </a:t>
            </a:r>
            <a:r>
              <a:rPr lang="it-IT" b="1" u="sng" dirty="0" err="1" smtClean="0">
                <a:solidFill>
                  <a:srgbClr val="000000"/>
                </a:solidFill>
              </a:rPr>
              <a:t>Tatone</a:t>
            </a:r>
            <a:r>
              <a:rPr lang="it-IT" b="1" u="sng" dirty="0" smtClean="0">
                <a:solidFill>
                  <a:srgbClr val="000000"/>
                </a:solidFill>
              </a:rPr>
              <a:t>, Nicola Maria Aprile </a:t>
            </a:r>
            <a:r>
              <a:rPr lang="it-IT" b="1" u="sng" dirty="0" err="1" smtClean="0">
                <a:solidFill>
                  <a:srgbClr val="000000"/>
                </a:solidFill>
              </a:rPr>
              <a:t>Ximenes</a:t>
            </a:r>
            <a:r>
              <a:rPr lang="it-IT" b="1" u="sng" dirty="0" smtClean="0">
                <a:solidFill>
                  <a:srgbClr val="000000"/>
                </a:solidFill>
              </a:rPr>
              <a:t>, </a:t>
            </a:r>
            <a:r>
              <a:rPr lang="it-IT" b="1" u="sng" dirty="0" smtClean="0">
                <a:solidFill>
                  <a:srgbClr val="0000FF"/>
                </a:solidFill>
              </a:rPr>
              <a:t>Domenico Dell’Olio</a:t>
            </a:r>
            <a:endParaRPr lang="it-IT" b="1" u="sng" dirty="0" smtClean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11                  </a:t>
            </a:r>
            <a:endParaRPr lang="it-IT" sz="1600" i="1" dirty="0"/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85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85011" y="2324400"/>
            <a:ext cx="7484117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>
                <a:solidFill>
                  <a:srgbClr val="FF0000"/>
                </a:solidFill>
              </a:rPr>
              <a:t>Composizione del </a:t>
            </a:r>
            <a:r>
              <a:rPr lang="it-IT" sz="2400" b="1" u="sng" dirty="0" smtClean="0">
                <a:solidFill>
                  <a:srgbClr val="FF0000"/>
                </a:solidFill>
              </a:rPr>
              <a:t>Servizio</a:t>
            </a:r>
            <a:endParaRPr lang="it-IT" sz="2400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sz="2000" b="1" u="sng" dirty="0" smtClean="0"/>
              <a:t>Michele Franco</a:t>
            </a:r>
            <a:r>
              <a:rPr lang="it-IT" sz="2000" b="1" dirty="0" smtClean="0"/>
              <a:t>, </a:t>
            </a:r>
            <a:r>
              <a:rPr lang="it-IT" sz="2000" b="1" u="sng" dirty="0" smtClean="0"/>
              <a:t>Nicola Lacalamita</a:t>
            </a:r>
            <a:r>
              <a:rPr lang="it-IT" sz="2000" dirty="0" smtClean="0"/>
              <a:t>, </a:t>
            </a:r>
            <a:r>
              <a:rPr lang="it-IT" sz="2000" b="1" u="sng" dirty="0" smtClean="0"/>
              <a:t>Sabino Martiradonna</a:t>
            </a:r>
            <a:r>
              <a:rPr lang="it-IT" sz="2000" dirty="0" smtClean="0"/>
              <a:t>,</a:t>
            </a:r>
            <a:r>
              <a:rPr lang="it-IT" sz="2000" b="1" u="sng" dirty="0" smtClean="0">
                <a:solidFill>
                  <a:srgbClr val="000000"/>
                </a:solidFill>
              </a:rPr>
              <a:t> Francesca </a:t>
            </a:r>
            <a:r>
              <a:rPr lang="it-IT" sz="2000" b="1" u="sng" dirty="0" err="1" smtClean="0">
                <a:solidFill>
                  <a:srgbClr val="000000"/>
                </a:solidFill>
              </a:rPr>
              <a:t>Tatone</a:t>
            </a:r>
            <a:r>
              <a:rPr lang="it-IT" sz="2000" b="1" u="sng" dirty="0" smtClean="0">
                <a:solidFill>
                  <a:srgbClr val="000000"/>
                </a:solidFill>
              </a:rPr>
              <a:t>, Nicola Maria Aprile </a:t>
            </a:r>
            <a:r>
              <a:rPr lang="it-IT" sz="2000" b="1" u="sng" dirty="0" err="1" smtClean="0">
                <a:solidFill>
                  <a:srgbClr val="000000"/>
                </a:solidFill>
              </a:rPr>
              <a:t>Ximenes</a:t>
            </a:r>
            <a:r>
              <a:rPr lang="it-IT" sz="2000" b="1" u="sng" dirty="0" smtClean="0">
                <a:solidFill>
                  <a:srgbClr val="000000"/>
                </a:solidFill>
              </a:rPr>
              <a:t>, </a:t>
            </a:r>
            <a:r>
              <a:rPr lang="it-IT" sz="2000" b="1" u="sng" dirty="0" smtClean="0">
                <a:solidFill>
                  <a:srgbClr val="0000FF"/>
                </a:solidFill>
              </a:rPr>
              <a:t>Domenico </a:t>
            </a:r>
            <a:r>
              <a:rPr lang="it-IT" sz="2000" b="1" u="sng" dirty="0" smtClean="0">
                <a:solidFill>
                  <a:srgbClr val="0000FF"/>
                </a:solidFill>
              </a:rPr>
              <a:t>Dell’Olio (UNIBA)</a:t>
            </a:r>
            <a:endParaRPr lang="it-IT" sz="2000" b="1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2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6722" y="1190113"/>
            <a:ext cx="87825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RD_MuColl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endParaRPr lang="it-IT" sz="2000" dirty="0" smtClean="0">
              <a:highlight>
                <a:srgbClr val="FFFF00"/>
              </a:highlight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una struttura di supporto per rivelatori MPGD </a:t>
            </a:r>
            <a:r>
              <a:rPr lang="it-IT" sz="2000" dirty="0" smtClean="0"/>
              <a:t>per test </a:t>
            </a:r>
            <a:r>
              <a:rPr lang="it-IT" sz="2000" dirty="0"/>
              <a:t>in </a:t>
            </a:r>
            <a:r>
              <a:rPr lang="it-IT" sz="2000" dirty="0" smtClean="0"/>
              <a:t>laboratorio; </a:t>
            </a:r>
            <a:r>
              <a:rPr lang="it-IT" sz="2000" dirty="0" smtClean="0">
                <a:solidFill>
                  <a:srgbClr val="008000"/>
                </a:solidFill>
              </a:rPr>
              <a:t>(0.5 m.p)</a:t>
            </a: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Trasporto </a:t>
            </a:r>
            <a:r>
              <a:rPr lang="it-IT" sz="2000" dirty="0"/>
              <a:t>e assemblaggio </a:t>
            </a:r>
            <a:r>
              <a:rPr lang="it-IT" sz="2000" dirty="0" smtClean="0"/>
              <a:t>(@CERN</a:t>
            </a:r>
            <a:r>
              <a:rPr lang="it-IT" sz="2000" dirty="0"/>
              <a:t>) del setup necessario per testare i rivelatori su </a:t>
            </a:r>
            <a:r>
              <a:rPr lang="it-IT" sz="2000" dirty="0" smtClean="0"/>
              <a:t>fascio; </a:t>
            </a:r>
            <a:r>
              <a:rPr lang="it-IT" sz="2000" dirty="0" smtClean="0">
                <a:solidFill>
                  <a:srgbClr val="008000"/>
                </a:solidFill>
              </a:rPr>
              <a:t>(0.5 m.p)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</a:endParaRP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 mese-persona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(0,5 @CERN)</a:t>
            </a:r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9" name="Immagine 8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97555" y="4052435"/>
            <a:ext cx="869310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TRACKER</a:t>
            </a:r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nuovi </a:t>
            </a:r>
            <a:r>
              <a:rPr lang="it-IT" sz="2000" dirty="0" err="1" smtClean="0"/>
              <a:t>tool</a:t>
            </a:r>
            <a:r>
              <a:rPr lang="it-IT" sz="2000" dirty="0" smtClean="0"/>
              <a:t>/jig per la produzione dei moduli.</a:t>
            </a:r>
          </a:p>
          <a:p>
            <a:pPr algn="just"/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mesi-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endParaRPr lang="it-IT" sz="2000" u="sng" dirty="0">
              <a:solidFill>
                <a:srgbClr val="008000"/>
              </a:solidFill>
            </a:endParaRPr>
          </a:p>
          <a:p>
            <a:pPr algn="just"/>
            <a:endParaRPr lang="it-IT" sz="2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CdS_06 luglio 2023_ C. Pastore                                                                         </a:t>
            </a:r>
            <a:r>
              <a:rPr lang="it-IT" sz="1600" i="1" dirty="0"/>
              <a:t>1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33741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249333" y="1072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8" name="Immagine 7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7555" y="923834"/>
            <a:ext cx="88417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RPC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Supporto </a:t>
            </a:r>
            <a:r>
              <a:rPr lang="it-IT" sz="2000" dirty="0"/>
              <a:t>per eliminare </a:t>
            </a:r>
            <a:r>
              <a:rPr lang="it-IT" sz="2000" dirty="0" smtClean="0"/>
              <a:t>leak </a:t>
            </a:r>
            <a:r>
              <a:rPr lang="it-IT" sz="2000" dirty="0" smtClean="0">
                <a:solidFill>
                  <a:srgbClr val="008000"/>
                </a:solidFill>
              </a:rPr>
              <a:t>(0.5 m.p)</a:t>
            </a: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Supporto </a:t>
            </a:r>
            <a:r>
              <a:rPr lang="it-IT" sz="2000" dirty="0"/>
              <a:t>per test RPC a GIF++ </a:t>
            </a:r>
            <a:r>
              <a:rPr lang="it-IT" sz="2000" dirty="0">
                <a:solidFill>
                  <a:srgbClr val="008000"/>
                </a:solidFill>
              </a:rPr>
              <a:t>(1 m.p)</a:t>
            </a:r>
            <a:endParaRPr lang="it-IT" sz="2000" dirty="0"/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Supporto per realizzazione componenti meccanici per  </a:t>
            </a:r>
            <a:r>
              <a:rPr lang="it-IT" sz="2000" dirty="0"/>
              <a:t>RPC </a:t>
            </a:r>
            <a:r>
              <a:rPr lang="it-IT" sz="2000" dirty="0" smtClean="0"/>
              <a:t>lab </a:t>
            </a:r>
            <a:r>
              <a:rPr lang="it-IT" sz="2000" dirty="0">
                <a:solidFill>
                  <a:srgbClr val="008000"/>
                </a:solidFill>
              </a:rPr>
              <a:t>(1 m.p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 smtClean="0"/>
          </a:p>
          <a:p>
            <a:pPr marL="185738" indent="-185738" algn="just">
              <a:buFont typeface="Arial"/>
              <a:buChar char="•"/>
            </a:pPr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2.5 mesi-persona (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1.5 @CERN)</a:t>
            </a:r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GEM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/>
              <a:t>Supporto </a:t>
            </a:r>
            <a:r>
              <a:rPr lang="it-IT" sz="2000" dirty="0" smtClean="0"/>
              <a:t>per </a:t>
            </a:r>
            <a:r>
              <a:rPr lang="it-IT" sz="2000" dirty="0" err="1" smtClean="0"/>
              <a:t>testbeam</a:t>
            </a:r>
            <a:r>
              <a:rPr lang="it-IT" sz="2000" dirty="0" smtClean="0"/>
              <a:t> MEO </a:t>
            </a:r>
            <a:r>
              <a:rPr lang="it-IT" sz="2000" dirty="0" err="1" smtClean="0"/>
              <a:t>at</a:t>
            </a:r>
            <a:r>
              <a:rPr lang="it-IT" sz="2000" dirty="0" smtClean="0"/>
              <a:t> GIF++  </a:t>
            </a:r>
            <a:r>
              <a:rPr lang="it-IT" sz="2000" dirty="0">
                <a:solidFill>
                  <a:srgbClr val="008000"/>
                </a:solidFill>
              </a:rPr>
              <a:t>(1 m.p)</a:t>
            </a:r>
            <a:endParaRPr lang="it-IT" sz="2000" dirty="0"/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Attività </a:t>
            </a:r>
            <a:r>
              <a:rPr lang="it-IT" sz="2000" dirty="0"/>
              <a:t>di </a:t>
            </a:r>
            <a:r>
              <a:rPr lang="it-IT" sz="2000" dirty="0" smtClean="0"/>
              <a:t>installazione </a:t>
            </a:r>
            <a:r>
              <a:rPr lang="it-IT" sz="2000" dirty="0"/>
              <a:t>per GE2/</a:t>
            </a:r>
            <a:r>
              <a:rPr lang="it-IT" sz="2000" dirty="0" smtClean="0"/>
              <a:t>1  </a:t>
            </a:r>
            <a:r>
              <a:rPr lang="it-IT" sz="2000" dirty="0">
                <a:solidFill>
                  <a:srgbClr val="008000"/>
                </a:solidFill>
              </a:rPr>
              <a:t>(0.5 m.p)</a:t>
            </a: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Attività </a:t>
            </a:r>
            <a:r>
              <a:rPr lang="it-IT" sz="2000" dirty="0"/>
              <a:t>di </a:t>
            </a:r>
            <a:r>
              <a:rPr lang="it-IT" sz="2000" dirty="0" err="1"/>
              <a:t>maintenance</a:t>
            </a:r>
            <a:r>
              <a:rPr lang="it-IT" sz="2000" dirty="0"/>
              <a:t> GE1/</a:t>
            </a:r>
            <a:r>
              <a:rPr lang="it-IT" sz="2000" dirty="0" smtClean="0"/>
              <a:t>1        </a:t>
            </a:r>
            <a:r>
              <a:rPr lang="it-IT" sz="2000" dirty="0">
                <a:solidFill>
                  <a:srgbClr val="008000"/>
                </a:solidFill>
              </a:rPr>
              <a:t>(0.5 m.p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Attività </a:t>
            </a:r>
            <a:r>
              <a:rPr lang="it-IT" sz="2000" dirty="0"/>
              <a:t>per GEM </a:t>
            </a:r>
            <a:r>
              <a:rPr lang="it-IT" sz="2000" dirty="0" smtClean="0"/>
              <a:t>lab </a:t>
            </a:r>
            <a:r>
              <a:rPr lang="it-IT" sz="2000" dirty="0" smtClean="0">
                <a:solidFill>
                  <a:srgbClr val="008000"/>
                </a:solidFill>
              </a:rPr>
              <a:t>(1 m.p)</a:t>
            </a:r>
            <a:endParaRPr lang="it-IT" sz="2000" dirty="0" smtClean="0"/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3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(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2 @CERN)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2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7834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71840" y="998960"/>
            <a:ext cx="86671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EURIZON </a:t>
            </a:r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(CREMLIN+ ) / RD_FCC</a:t>
            </a: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/>
              <a:t>C</a:t>
            </a:r>
            <a:r>
              <a:rPr lang="it-IT" sz="2000" dirty="0" smtClean="0"/>
              <a:t>ontributo alla realizzazione </a:t>
            </a:r>
            <a:r>
              <a:rPr lang="it-IT" sz="2000" dirty="0"/>
              <a:t>e prototipizzazione di un </a:t>
            </a:r>
            <a:r>
              <a:rPr lang="it-IT" sz="2000" dirty="0" err="1"/>
              <a:t>mock</a:t>
            </a:r>
            <a:r>
              <a:rPr lang="it-IT" sz="2000" dirty="0"/>
              <a:t>-up dimostrativo della camera di IDEA FCC </a:t>
            </a:r>
            <a:r>
              <a:rPr lang="it-IT" sz="2000" dirty="0" smtClean="0"/>
              <a:t>(collaborazione </a:t>
            </a:r>
            <a:r>
              <a:rPr lang="it-IT" sz="2000" dirty="0"/>
              <a:t>INFN Lecce</a:t>
            </a:r>
            <a:r>
              <a:rPr lang="it-IT" sz="2000" dirty="0" smtClean="0"/>
              <a:t>)</a:t>
            </a: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alcuni componenti meccanici per tubi a </a:t>
            </a:r>
            <a:r>
              <a:rPr lang="it-IT" sz="2000" dirty="0" err="1"/>
              <a:t>drift</a:t>
            </a:r>
            <a:r>
              <a:rPr lang="it-IT" sz="2000" dirty="0"/>
              <a:t> per attività di </a:t>
            </a:r>
            <a:r>
              <a:rPr lang="it-IT" sz="2000" dirty="0" err="1"/>
              <a:t>testbeam</a:t>
            </a:r>
            <a:r>
              <a:rPr lang="it-IT" sz="2000" dirty="0"/>
              <a:t> al CERN e </a:t>
            </a:r>
            <a:r>
              <a:rPr lang="it-IT" sz="2000" dirty="0" err="1"/>
              <a:t>Fermilab</a:t>
            </a:r>
            <a:r>
              <a:rPr lang="it-IT" sz="2000" dirty="0"/>
              <a:t> allo scopo di valutare le performance della tecnica del cluster </a:t>
            </a:r>
            <a:r>
              <a:rPr lang="it-IT" sz="2000" dirty="0" err="1" smtClean="0"/>
              <a:t>counting</a:t>
            </a:r>
            <a:r>
              <a:rPr lang="it-IT" sz="2000" dirty="0"/>
              <a:t> (collaborazione INFN Lecce)</a:t>
            </a:r>
          </a:p>
          <a:p>
            <a:pPr marL="0" lvl="1" algn="just"/>
            <a:endParaRPr lang="it-IT" sz="2000" dirty="0"/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mesi-persona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 err="1" smtClean="0">
                <a:solidFill>
                  <a:srgbClr val="FF0000"/>
                </a:solidFill>
              </a:rPr>
              <a:t>LHCb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/>
              <a:t>Realizzazione nuova struttura meccanica per telescopio rivelatori presso lab </a:t>
            </a:r>
            <a:r>
              <a:rPr lang="it-IT" sz="2000" dirty="0" smtClean="0"/>
              <a:t>RPC</a:t>
            </a: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</a:t>
            </a:r>
            <a:r>
              <a:rPr lang="it-IT" sz="2000" dirty="0"/>
              <a:t> box per </a:t>
            </a:r>
            <a:r>
              <a:rPr lang="it-IT" sz="2000" dirty="0" err="1" smtClean="0"/>
              <a:t>muRwell</a:t>
            </a:r>
            <a:endParaRPr lang="it-IT" sz="2000" dirty="0" smtClean="0"/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Modifica</a:t>
            </a:r>
            <a:r>
              <a:rPr lang="it-IT" sz="2000" dirty="0"/>
              <a:t> struttura meccanica tripletto RPC per elettronica FATIC</a:t>
            </a:r>
            <a:br>
              <a:rPr lang="it-IT" sz="2000" dirty="0"/>
            </a:b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2,5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3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1680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754223"/>
            <a:ext cx="908995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KM3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/>
              <a:t>P</a:t>
            </a:r>
            <a:r>
              <a:rPr lang="it-IT" sz="2000" dirty="0" smtClean="0"/>
              <a:t>iccole </a:t>
            </a:r>
            <a:r>
              <a:rPr lang="it-IT" sz="2000" dirty="0"/>
              <a:t>produzioni e supporto nelle fasi di test del nuovo </a:t>
            </a:r>
            <a:r>
              <a:rPr lang="it-IT" sz="2000" dirty="0" smtClean="0"/>
              <a:t>prototipo</a:t>
            </a:r>
          </a:p>
          <a:p>
            <a:pPr marL="185738" indent="-185738">
              <a:buFont typeface="Arial"/>
              <a:buChar char="•"/>
            </a:pPr>
            <a:r>
              <a:rPr lang="it-IT" sz="2000" u="sng" dirty="0" smtClean="0"/>
              <a:t>Stima</a:t>
            </a:r>
            <a:r>
              <a:rPr lang="it-IT" sz="2000" u="sng" dirty="0"/>
              <a:t>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28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T2K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>
              <a:buFont typeface="Arial"/>
              <a:buChar char="•"/>
            </a:pPr>
            <a:r>
              <a:rPr lang="it-IT" sz="2000" dirty="0"/>
              <a:t>Realizzazione  di strutture di supporto e movimentazione per le TPC (JPARC) + meccanica di movimentazione per test TPC "</a:t>
            </a:r>
            <a:r>
              <a:rPr lang="it-IT" sz="2000" dirty="0" err="1"/>
              <a:t>spare</a:t>
            </a:r>
            <a:r>
              <a:rPr lang="it-IT" sz="2000" dirty="0"/>
              <a:t>" su fascio al CERN </a:t>
            </a:r>
            <a:r>
              <a:rPr lang="it-IT" sz="2000" dirty="0">
                <a:solidFill>
                  <a:srgbClr val="008000"/>
                </a:solidFill>
              </a:rPr>
              <a:t>(1 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pPr marL="185738" indent="-185738">
              <a:buFont typeface="Arial"/>
              <a:buChar char="•"/>
            </a:pPr>
            <a:r>
              <a:rPr lang="it-IT" sz="2000" dirty="0"/>
              <a:t>Missioni al CERN </a:t>
            </a:r>
            <a:r>
              <a:rPr lang="it-IT" sz="2000" dirty="0">
                <a:solidFill>
                  <a:srgbClr val="008000"/>
                </a:solidFill>
              </a:rPr>
              <a:t>(0.5 m.p)</a:t>
            </a:r>
            <a:r>
              <a:rPr lang="it-IT" sz="2000" dirty="0"/>
              <a:t> e a JPARC </a:t>
            </a:r>
            <a:r>
              <a:rPr lang="it-IT" sz="2000" dirty="0">
                <a:solidFill>
                  <a:srgbClr val="008000"/>
                </a:solidFill>
              </a:rPr>
              <a:t>(0.5 m.p)</a:t>
            </a:r>
            <a:r>
              <a:rPr lang="it-IT" sz="2000" dirty="0"/>
              <a:t> per installazione detectors </a:t>
            </a:r>
          </a:p>
          <a:p>
            <a:pPr algn="just"/>
            <a:r>
              <a:rPr lang="it-IT" sz="2000" b="1" dirty="0" err="1" smtClean="0">
                <a:solidFill>
                  <a:srgbClr val="FF0000"/>
                </a:solidFill>
                <a:highlight>
                  <a:srgbClr val="FFFF00"/>
                </a:highlight>
              </a:rPr>
              <a:t>AIDAInnova</a:t>
            </a:r>
            <a:endParaRPr lang="it-IT" sz="2000" b="1" dirty="0" smtClean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it-IT" sz="2000" dirty="0"/>
              <a:t>Realizzazione del tavolo di supporto per il cilindro ad alta pressione </a:t>
            </a:r>
            <a:r>
              <a:rPr lang="it-IT" sz="2000" dirty="0" smtClean="0"/>
              <a:t>e </a:t>
            </a:r>
            <a:r>
              <a:rPr lang="it-IT" sz="2000" dirty="0"/>
              <a:t>del  </a:t>
            </a:r>
            <a:r>
              <a:rPr lang="it-IT" sz="2000" dirty="0" err="1"/>
              <a:t>rack</a:t>
            </a:r>
            <a:r>
              <a:rPr lang="it-IT" sz="2000" dirty="0"/>
              <a:t> per la distribuzione dei gas </a:t>
            </a:r>
            <a:r>
              <a:rPr lang="it-IT" sz="2000" dirty="0" smtClean="0">
                <a:solidFill>
                  <a:srgbClr val="008000"/>
                </a:solidFill>
              </a:rPr>
              <a:t>(1 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it-IT" sz="2000" b="1" dirty="0" err="1">
                <a:solidFill>
                  <a:srgbClr val="FF0000"/>
                </a:solidFill>
              </a:rPr>
              <a:t>mPMT</a:t>
            </a:r>
            <a:r>
              <a:rPr lang="it-IT" sz="2000" b="1" dirty="0">
                <a:solidFill>
                  <a:srgbClr val="FF0000"/>
                </a:solidFill>
              </a:rPr>
              <a:t>  /</a:t>
            </a:r>
            <a:r>
              <a:rPr lang="it-IT" sz="2000" b="1" dirty="0" err="1">
                <a:solidFill>
                  <a:srgbClr val="FF0000"/>
                </a:solidFill>
              </a:rPr>
              <a:t>Hyper</a:t>
            </a:r>
            <a:r>
              <a:rPr lang="it-IT" sz="2000" b="1" dirty="0">
                <a:solidFill>
                  <a:srgbClr val="FF0000"/>
                </a:solidFill>
              </a:rPr>
              <a:t>-K </a:t>
            </a:r>
          </a:p>
          <a:p>
            <a:r>
              <a:rPr lang="it-IT" sz="2000" dirty="0"/>
              <a:t>Contributo all'assemblaggio dei </a:t>
            </a:r>
            <a:r>
              <a:rPr lang="it-IT" sz="2000" dirty="0" err="1"/>
              <a:t>mPMT</a:t>
            </a:r>
            <a:r>
              <a:rPr lang="it-IT" sz="2000" dirty="0"/>
              <a:t> (pre-produzione) a Caserta fra Ottobre e Dicembre 2024 </a:t>
            </a:r>
            <a:r>
              <a:rPr lang="it-IT" sz="2000" dirty="0" smtClean="0">
                <a:solidFill>
                  <a:srgbClr val="008000"/>
                </a:solidFill>
              </a:rPr>
              <a:t>(</a:t>
            </a:r>
            <a:r>
              <a:rPr lang="it-IT" sz="2000" dirty="0">
                <a:solidFill>
                  <a:srgbClr val="008000"/>
                </a:solidFill>
              </a:rPr>
              <a:t>1 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4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r>
              <a:rPr lang="it-IT" sz="2000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 (</a:t>
            </a:r>
            <a:r>
              <a:rPr lang="it-IT" sz="2000" dirty="0" smtClean="0"/>
              <a:t>2 </a:t>
            </a:r>
            <a:r>
              <a:rPr lang="it-IT" sz="2000" dirty="0" err="1"/>
              <a:t>m.p</a:t>
            </a:r>
            <a:r>
              <a:rPr lang="it-IT" sz="2000" dirty="0" err="1" smtClean="0"/>
              <a:t>.</a:t>
            </a:r>
            <a:r>
              <a:rPr lang="it-IT" sz="2000" dirty="0" smtClean="0"/>
              <a:t> @ </a:t>
            </a:r>
            <a:r>
              <a:rPr lang="it-IT" sz="2000" dirty="0" err="1"/>
              <a:t>JPARK+</a:t>
            </a:r>
            <a:r>
              <a:rPr lang="it-IT" sz="2000" dirty="0" err="1" smtClean="0"/>
              <a:t>CERN+Caserta</a:t>
            </a:r>
            <a:r>
              <a:rPr lang="it-IT" sz="2000" dirty="0" smtClean="0"/>
              <a:t>)</a:t>
            </a:r>
            <a:endParaRPr lang="it-IT" sz="2000" dirty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SPB</a:t>
            </a:r>
          </a:p>
          <a:p>
            <a:pPr algn="just"/>
            <a:r>
              <a:rPr lang="it-IT" sz="2000" dirty="0" smtClean="0"/>
              <a:t>Lavorazioni </a:t>
            </a:r>
            <a:r>
              <a:rPr lang="it-IT" sz="2000" dirty="0"/>
              <a:t>in post-produzione di pezzi realizzati per la struttura meccanica di componenti del piano focale di </a:t>
            </a:r>
            <a:r>
              <a:rPr lang="it-IT" sz="2000" dirty="0" smtClean="0"/>
              <a:t>SPB3. </a:t>
            </a:r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0.5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dirty="0" smtClean="0"/>
              <a:t>                    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4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66024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931411"/>
            <a:ext cx="908995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NUSES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/>
              <a:t>Supporto attività test </a:t>
            </a:r>
            <a:r>
              <a:rPr lang="it-IT" sz="2000" dirty="0" smtClean="0"/>
              <a:t>beam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/>
          </a:p>
          <a:p>
            <a:r>
              <a:rPr lang="en-US" sz="2000" b="1" u="sng" dirty="0" err="1">
                <a:solidFill>
                  <a:srgbClr val="FF00FF"/>
                </a:solidFill>
              </a:rPr>
              <a:t>SpaceItUp</a:t>
            </a:r>
            <a:r>
              <a:rPr lang="en-US" sz="2000" b="1" u="sng" dirty="0">
                <a:solidFill>
                  <a:srgbClr val="FF00FF"/>
                </a:solidFill>
              </a:rPr>
              <a:t> </a:t>
            </a:r>
            <a:r>
              <a:rPr lang="mr-IN" sz="2000" b="1" u="sng" dirty="0" smtClean="0">
                <a:solidFill>
                  <a:srgbClr val="FF00FF"/>
                </a:solidFill>
              </a:rPr>
              <a:t>–</a:t>
            </a:r>
            <a:r>
              <a:rPr lang="en-US" sz="2000" b="1" u="sng" dirty="0" smtClean="0">
                <a:solidFill>
                  <a:srgbClr val="FF00FF"/>
                </a:solidFill>
              </a:rPr>
              <a:t> ASI</a:t>
            </a:r>
            <a:r>
              <a:rPr lang="it-IT" sz="2000" b="1" u="sng" dirty="0" smtClean="0">
                <a:solidFill>
                  <a:srgbClr val="FF00FF"/>
                </a:solidFill>
              </a:rPr>
              <a:t> </a:t>
            </a:r>
          </a:p>
          <a:p>
            <a:r>
              <a:rPr lang="it-IT" sz="2000" dirty="0" smtClean="0"/>
              <a:t>Realizzazione </a:t>
            </a:r>
            <a:r>
              <a:rPr lang="it-IT" sz="2000" dirty="0"/>
              <a:t>di supporti meccanici per attività </a:t>
            </a:r>
            <a:r>
              <a:rPr lang="it-IT" sz="2000" dirty="0" err="1"/>
              <a:t>colleggate</a:t>
            </a:r>
            <a:r>
              <a:rPr lang="it-IT" sz="2000" dirty="0"/>
              <a:t> al PE -ASI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u="sng" dirty="0"/>
          </a:p>
          <a:p>
            <a:r>
              <a:rPr lang="it-IT" sz="2000" b="1" dirty="0" smtClean="0">
                <a:solidFill>
                  <a:srgbClr val="FF0000"/>
                </a:solidFill>
              </a:rPr>
              <a:t>FERMI</a:t>
            </a:r>
          </a:p>
          <a:p>
            <a:r>
              <a:rPr lang="it-IT" sz="2000" dirty="0" smtClean="0"/>
              <a:t>Realizzazione </a:t>
            </a:r>
            <a:r>
              <a:rPr lang="it-IT" sz="2000" dirty="0" err="1"/>
              <a:t>T</a:t>
            </a:r>
            <a:r>
              <a:rPr lang="it-IT" sz="2000" dirty="0" err="1" smtClean="0"/>
              <a:t>ool</a:t>
            </a:r>
            <a:r>
              <a:rPr lang="it-IT" sz="2000" dirty="0" smtClean="0"/>
              <a:t> </a:t>
            </a:r>
            <a:r>
              <a:rPr lang="it-IT" sz="2000" dirty="0"/>
              <a:t>di assemblaggio e incollaggio di rivelatori a strip di silicio doppia faccia per il tracciatore Gamma-</a:t>
            </a:r>
            <a:r>
              <a:rPr lang="it-IT" sz="2000" dirty="0" smtClean="0"/>
              <a:t>Compton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>
              <a:solidFill>
                <a:srgbClr val="008000"/>
              </a:solidFill>
            </a:endParaRPr>
          </a:p>
          <a:p>
            <a:r>
              <a:rPr lang="it-IT" sz="2000" b="1" dirty="0" smtClean="0">
                <a:solidFill>
                  <a:srgbClr val="FF0000"/>
                </a:solidFill>
              </a:rPr>
              <a:t>HERD_DMP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/>
              <a:t>Realizzazione </a:t>
            </a:r>
            <a:r>
              <a:rPr lang="it-IT" sz="2000" dirty="0" err="1"/>
              <a:t>tool</a:t>
            </a:r>
            <a:r>
              <a:rPr lang="it-IT" sz="2000" dirty="0"/>
              <a:t> di assemblaggio </a:t>
            </a:r>
            <a:r>
              <a:rPr lang="it-IT" sz="2000" dirty="0" err="1"/>
              <a:t>tile</a:t>
            </a:r>
            <a:r>
              <a:rPr lang="it-IT" sz="2000" dirty="0"/>
              <a:t> trapezoidali per prototipo </a:t>
            </a:r>
            <a:r>
              <a:rPr lang="it-IT" sz="2000" dirty="0" smtClean="0"/>
              <a:t>completo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r>
              <a:rPr lang="it-IT" sz="2000" dirty="0" smtClean="0"/>
              <a:t>Realizzazione </a:t>
            </a:r>
            <a:r>
              <a:rPr lang="it-IT" sz="2000" dirty="0"/>
              <a:t>supporto per test in laboratorio del prototipo </a:t>
            </a:r>
            <a:r>
              <a:rPr lang="it-IT" sz="2000" dirty="0" smtClean="0"/>
              <a:t>completo </a:t>
            </a:r>
            <a:r>
              <a:rPr lang="it-IT" sz="2000" dirty="0">
                <a:solidFill>
                  <a:srgbClr val="008000"/>
                </a:solidFill>
              </a:rPr>
              <a:t>(</a:t>
            </a:r>
            <a:r>
              <a:rPr lang="it-IT" sz="2000" dirty="0" smtClean="0">
                <a:solidFill>
                  <a:srgbClr val="008000"/>
                </a:solidFill>
              </a:rPr>
              <a:t>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b="1" dirty="0">
              <a:solidFill>
                <a:srgbClr val="008000"/>
              </a:solidFill>
            </a:endParaRPr>
          </a:p>
          <a:p>
            <a:r>
              <a:rPr lang="it-IT" sz="2000" dirty="0"/>
              <a:t>Realizzazione supporto per test al CERN del prototipo </a:t>
            </a:r>
            <a:r>
              <a:rPr lang="it-IT" sz="2000" dirty="0" smtClean="0"/>
              <a:t>completo </a:t>
            </a:r>
            <a:r>
              <a:rPr lang="it-IT" sz="2000" dirty="0">
                <a:solidFill>
                  <a:srgbClr val="008000"/>
                </a:solidFill>
              </a:rPr>
              <a:t>(</a:t>
            </a:r>
            <a:r>
              <a:rPr lang="it-IT" sz="2000" dirty="0" smtClean="0">
                <a:solidFill>
                  <a:srgbClr val="008000"/>
                </a:solidFill>
              </a:rPr>
              <a:t>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it-IT" sz="2000" dirty="0" smtClean="0"/>
              <a:t>Supporto attività test beam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 </a:t>
            </a:r>
            <a:r>
              <a:rPr lang="it-IT" sz="2000" dirty="0" smtClean="0">
                <a:solidFill>
                  <a:srgbClr val="7F7F7F"/>
                </a:solidFill>
              </a:rPr>
              <a:t>@CERN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CTA</a:t>
            </a:r>
            <a:endParaRPr lang="it-IT" sz="2000" dirty="0"/>
          </a:p>
          <a:p>
            <a:r>
              <a:rPr lang="it-IT" sz="2000" dirty="0"/>
              <a:t>Realizzazione piccoli jig per test di </a:t>
            </a:r>
            <a:r>
              <a:rPr lang="it-IT" sz="2000" dirty="0" smtClean="0"/>
              <a:t>laboratorio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6.5 mesi-persona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 </a:t>
            </a:r>
            <a:r>
              <a:rPr lang="it-IT" sz="2000" dirty="0">
                <a:solidFill>
                  <a:srgbClr val="7F7F7F"/>
                </a:solidFill>
              </a:rPr>
              <a:t>@CERN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>
              <a:solidFill>
                <a:srgbClr val="008000"/>
              </a:solidFill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5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4365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54041" y="917912"/>
            <a:ext cx="908995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ALICE</a:t>
            </a:r>
            <a:r>
              <a:rPr lang="it-IT" sz="2400" dirty="0"/>
              <a:t> </a:t>
            </a:r>
            <a:endParaRPr lang="it-IT" sz="2400" dirty="0" smtClean="0"/>
          </a:p>
          <a:p>
            <a:pPr algn="just"/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0000FF"/>
                </a:solidFill>
              </a:rPr>
              <a:t>ITS3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 err="1"/>
              <a:t>tool</a:t>
            </a:r>
            <a:r>
              <a:rPr lang="it-IT" sz="2000" dirty="0"/>
              <a:t> per piegamento ed assemblaggio di </a:t>
            </a:r>
            <a:r>
              <a:rPr lang="it-IT" sz="2000" dirty="0" err="1" smtClean="0"/>
              <a:t>layer</a:t>
            </a:r>
            <a:r>
              <a:rPr lang="it-IT" sz="2000" dirty="0" smtClean="0"/>
              <a:t> </a:t>
            </a:r>
            <a:r>
              <a:rPr lang="it-IT" sz="2000" dirty="0"/>
              <a:t>curvi a diametro diverso rispetto a progetto “</a:t>
            </a:r>
            <a:r>
              <a:rPr lang="it-IT" sz="2000" dirty="0" err="1"/>
              <a:t>superALPIDE</a:t>
            </a:r>
            <a:r>
              <a:rPr lang="it-IT" sz="2000" dirty="0"/>
              <a:t>”, già svolto negli anni 2022 e </a:t>
            </a:r>
            <a:r>
              <a:rPr lang="it-IT" sz="2000" dirty="0" smtClean="0"/>
              <a:t>2023  </a:t>
            </a:r>
            <a:r>
              <a:rPr lang="it-IT" sz="2000" dirty="0" smtClean="0">
                <a:solidFill>
                  <a:srgbClr val="008000"/>
                </a:solidFill>
              </a:rPr>
              <a:t>(3.5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	</a:t>
            </a:r>
            <a:r>
              <a:rPr lang="it-IT" sz="2000" b="1" dirty="0" smtClean="0">
                <a:solidFill>
                  <a:srgbClr val="0000FF"/>
                </a:solidFill>
              </a:rPr>
              <a:t>ALICE3</a:t>
            </a:r>
          </a:p>
          <a:p>
            <a:pPr algn="just"/>
            <a:r>
              <a:rPr lang="it-IT" sz="2000" dirty="0"/>
              <a:t>Realizzazione di </a:t>
            </a:r>
            <a:r>
              <a:rPr lang="it-IT" sz="2000" dirty="0" err="1" smtClean="0"/>
              <a:t>tool</a:t>
            </a:r>
            <a:r>
              <a:rPr lang="it-IT" sz="2000" dirty="0" smtClean="0"/>
              <a:t> per </a:t>
            </a:r>
            <a:r>
              <a:rPr lang="it-IT" sz="2000" dirty="0"/>
              <a:t>movimentazione e sostegno di oggetti da caratterizzare nel </a:t>
            </a:r>
            <a:r>
              <a:rPr lang="it-IT" sz="2000" dirty="0" smtClean="0"/>
              <a:t>vuoto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r>
              <a:rPr lang="it-IT" sz="2000" dirty="0"/>
              <a:t>Realizzazione </a:t>
            </a:r>
            <a:r>
              <a:rPr lang="it-IT" sz="2000" dirty="0" smtClean="0"/>
              <a:t>componenti meccanici per attività di laboratorio e test beam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pPr algn="just"/>
            <a:endParaRPr lang="it-IT" sz="2000" dirty="0">
              <a:solidFill>
                <a:srgbClr val="008000"/>
              </a:solidFill>
            </a:endParaRP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PIXEL </a:t>
            </a:r>
            <a:r>
              <a:rPr lang="it-IT" sz="2000" b="1" dirty="0" err="1">
                <a:solidFill>
                  <a:srgbClr val="FF0000"/>
                </a:solidFill>
              </a:rPr>
              <a:t>Chamber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(progetto </a:t>
            </a:r>
            <a:r>
              <a:rPr lang="it-IT" sz="2000" dirty="0" err="1"/>
              <a:t>prin</a:t>
            </a:r>
            <a:r>
              <a:rPr lang="it-IT" sz="2000" dirty="0"/>
              <a:t> 2022 </a:t>
            </a:r>
            <a:r>
              <a:rPr lang="it-IT" sz="2000" dirty="0" smtClean="0"/>
              <a:t>+ </a:t>
            </a:r>
            <a:r>
              <a:rPr lang="it-IT" sz="2000" dirty="0"/>
              <a:t>progetto sinergico “QUASIMODO”</a:t>
            </a:r>
            <a:r>
              <a:rPr lang="it-IT" sz="2000" dirty="0" smtClean="0"/>
              <a:t>)</a:t>
            </a:r>
          </a:p>
          <a:p>
            <a:pPr algn="just"/>
            <a:r>
              <a:rPr lang="it-IT" sz="2000" dirty="0"/>
              <a:t>Realizzazione di </a:t>
            </a:r>
            <a:r>
              <a:rPr lang="it-IT" sz="2000" dirty="0" err="1" smtClean="0"/>
              <a:t>tool</a:t>
            </a:r>
            <a:r>
              <a:rPr lang="it-IT" sz="2000" dirty="0" smtClean="0"/>
              <a:t> </a:t>
            </a:r>
            <a:r>
              <a:rPr lang="it-IT" sz="2000" dirty="0"/>
              <a:t>per allineamento/assemblaggi di </a:t>
            </a:r>
            <a:r>
              <a:rPr lang="it-IT" sz="2000" dirty="0" err="1"/>
              <a:t>stack</a:t>
            </a:r>
            <a:r>
              <a:rPr lang="it-IT" sz="2000" dirty="0"/>
              <a:t> di sensori al silicio in geometria piana </a:t>
            </a:r>
            <a:r>
              <a:rPr lang="it-IT" sz="2000" dirty="0" smtClean="0">
                <a:solidFill>
                  <a:srgbClr val="008000"/>
                </a:solidFill>
              </a:rPr>
              <a:t>(1,5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RIPARTI </a:t>
            </a:r>
            <a:r>
              <a:rPr lang="it-IT" sz="2000" b="1" dirty="0" err="1" smtClean="0">
                <a:solidFill>
                  <a:srgbClr val="FF0000"/>
                </a:solidFill>
              </a:rPr>
              <a:t>pCT</a:t>
            </a:r>
            <a:r>
              <a:rPr lang="it-IT" sz="2000" b="1" dirty="0">
                <a:solidFill>
                  <a:srgbClr val="FF0000"/>
                </a:solidFill>
              </a:rPr>
              <a:t>  </a:t>
            </a:r>
            <a:r>
              <a:rPr lang="it-IT" sz="2000" dirty="0" smtClean="0"/>
              <a:t>(progetto-collaborazione </a:t>
            </a:r>
            <a:r>
              <a:rPr lang="it-IT" sz="2000" dirty="0"/>
              <a:t>tra INFN e </a:t>
            </a:r>
            <a:r>
              <a:rPr lang="it-IT" sz="2000" dirty="0" err="1"/>
              <a:t>linearBeam</a:t>
            </a:r>
            <a:r>
              <a:rPr lang="it-IT" sz="2000" dirty="0"/>
              <a:t>-</a:t>
            </a:r>
            <a:r>
              <a:rPr lang="it-IT" sz="2000" dirty="0" smtClean="0"/>
              <a:t>ITEL)</a:t>
            </a:r>
          </a:p>
          <a:p>
            <a:pPr algn="just"/>
            <a:r>
              <a:rPr lang="it-IT" sz="2000" dirty="0" smtClean="0"/>
              <a:t>Realizzazione di uno stand </a:t>
            </a:r>
            <a:r>
              <a:rPr lang="it-IT" sz="2000" dirty="0"/>
              <a:t>di supporto per test su fascio e realizzazione di telescopi con </a:t>
            </a:r>
            <a:r>
              <a:rPr lang="it-IT" sz="2000" dirty="0" smtClean="0"/>
              <a:t>ALPIDE </a:t>
            </a:r>
            <a:r>
              <a:rPr lang="it-IT" sz="2000" dirty="0">
                <a:solidFill>
                  <a:srgbClr val="008000"/>
                </a:solidFill>
              </a:rPr>
              <a:t>(</a:t>
            </a:r>
            <a:r>
              <a:rPr lang="it-IT" sz="2000" dirty="0" smtClean="0">
                <a:solidFill>
                  <a:srgbClr val="008000"/>
                </a:solidFill>
              </a:rPr>
              <a:t>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7 mesi-persona</a:t>
            </a:r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6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354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8718" y="1227860"/>
            <a:ext cx="86989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LUNA</a:t>
            </a:r>
          </a:p>
          <a:p>
            <a:pPr algn="just"/>
            <a:r>
              <a:rPr lang="it-IT" sz="2000" dirty="0"/>
              <a:t>Realizzazione di supporti dei </a:t>
            </a:r>
            <a:r>
              <a:rPr lang="it-IT" sz="2000" dirty="0" err="1"/>
              <a:t>wobbler</a:t>
            </a:r>
            <a:r>
              <a:rPr lang="it-IT" sz="2000" dirty="0"/>
              <a:t> e installazione </a:t>
            </a:r>
            <a:r>
              <a:rPr lang="it-IT" sz="2000" dirty="0" smtClean="0"/>
              <a:t>sulla </a:t>
            </a:r>
            <a:r>
              <a:rPr lang="it-IT" sz="2000" dirty="0"/>
              <a:t>linea da sviluppare sull’acceleratore 400 </a:t>
            </a:r>
            <a:r>
              <a:rPr lang="it-IT" sz="2000" dirty="0" err="1" smtClean="0"/>
              <a:t>keV</a:t>
            </a: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r>
              <a:rPr lang="it-IT" sz="2000" u="sng" dirty="0" smtClean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0,5 mese-persona</a:t>
            </a:r>
            <a:endParaRPr lang="it-IT" sz="2000" u="sng" dirty="0">
              <a:solidFill>
                <a:srgbClr val="008000"/>
              </a:solidFill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2023_ 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7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19641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26280</TotalTime>
  <Words>941</Words>
  <Application>Microsoft Macintosh PowerPoint</Application>
  <PresentationFormat>Presentazione su schermo (4:3)</PresentationFormat>
  <Paragraphs>201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MAC ..</dc:creator>
  <cp:lastModifiedBy>MAC ..</cp:lastModifiedBy>
  <cp:revision>397</cp:revision>
  <dcterms:created xsi:type="dcterms:W3CDTF">2020-07-13T16:10:22Z</dcterms:created>
  <dcterms:modified xsi:type="dcterms:W3CDTF">2023-07-06T13:05:34Z</dcterms:modified>
</cp:coreProperties>
</file>