
<file path=[Content_Types].xml><?xml version="1.0" encoding="utf-8"?>
<Types xmlns="http://schemas.openxmlformats.org/package/2006/content-types"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514" r:id="rId2"/>
    <p:sldId id="508" r:id="rId3"/>
    <p:sldId id="501" r:id="rId4"/>
    <p:sldId id="498" r:id="rId5"/>
    <p:sldId id="509" r:id="rId6"/>
    <p:sldId id="499" r:id="rId7"/>
    <p:sldId id="504" r:id="rId8"/>
    <p:sldId id="490" r:id="rId9"/>
    <p:sldId id="512" r:id="rId10"/>
    <p:sldId id="489" r:id="rId11"/>
    <p:sldId id="517" r:id="rId12"/>
    <p:sldId id="519" r:id="rId13"/>
    <p:sldId id="520" r:id="rId14"/>
    <p:sldId id="502" r:id="rId15"/>
    <p:sldId id="511" r:id="rId16"/>
    <p:sldId id="521" r:id="rId17"/>
    <p:sldId id="513" r:id="rId18"/>
    <p:sldId id="516" r:id="rId19"/>
    <p:sldId id="522" r:id="rId20"/>
    <p:sldId id="500" r:id="rId21"/>
  </p:sldIdLst>
  <p:sldSz cx="12060238" cy="6858000"/>
  <p:notesSz cx="9931400" cy="6794500"/>
  <p:defaultTextStyle>
    <a:defPPr>
      <a:defRPr lang="en-US"/>
    </a:defPPr>
    <a:lvl1pPr marL="0" algn="l" defTabSz="58206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1pPr>
    <a:lvl2pPr marL="582061" algn="l" defTabSz="58206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2pPr>
    <a:lvl3pPr marL="1164123" algn="l" defTabSz="58206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3pPr>
    <a:lvl4pPr marL="1746184" algn="l" defTabSz="58206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4pPr>
    <a:lvl5pPr marL="2328245" algn="l" defTabSz="58206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5pPr>
    <a:lvl6pPr marL="2910307" algn="l" defTabSz="58206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3492368" algn="l" defTabSz="58206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4074429" algn="l" defTabSz="58206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4656491" algn="l" defTabSz="58206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79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0" userDrawn="1">
          <p15:clr>
            <a:srgbClr val="A4A3A4"/>
          </p15:clr>
        </p15:guide>
        <p15:guide id="2" pos="312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AFDAEB"/>
    <a:srgbClr val="1EC044"/>
    <a:srgbClr val="EFF3C6"/>
    <a:srgbClr val="EAEAA4"/>
    <a:srgbClr val="4F81BD"/>
    <a:srgbClr val="C440A5"/>
    <a:srgbClr val="C4407B"/>
    <a:srgbClr val="71D3E4"/>
    <a:srgbClr val="E8E1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Stile con tema 1 - Color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Stile con tema 1 - Color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Stile con tema 1 - Colore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Stile con tema 1 - Colore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Stile con tema 1 - Color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89" autoAdjust="0"/>
    <p:restoredTop sz="88821" autoAdjust="0"/>
  </p:normalViewPr>
  <p:slideViewPr>
    <p:cSldViewPr snapToGrid="0" snapToObjects="1">
      <p:cViewPr varScale="1">
        <p:scale>
          <a:sx n="97" d="100"/>
          <a:sy n="97" d="100"/>
        </p:scale>
        <p:origin x="984" y="90"/>
      </p:cViewPr>
      <p:guideLst>
        <p:guide orient="horz" pos="2160"/>
        <p:guide pos="379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5" d="100"/>
        <a:sy n="55" d="100"/>
      </p:scale>
      <p:origin x="0" y="624"/>
    </p:cViewPr>
  </p:sorterViewPr>
  <p:notesViewPr>
    <p:cSldViewPr snapToGrid="0" snapToObjects="1">
      <p:cViewPr varScale="1">
        <p:scale>
          <a:sx n="111" d="100"/>
          <a:sy n="111" d="100"/>
        </p:scale>
        <p:origin x="2448" y="96"/>
      </p:cViewPr>
      <p:guideLst>
        <p:guide orient="horz" pos="2140"/>
        <p:guide pos="312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3607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5495" y="0"/>
            <a:ext cx="4303607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7937B0-5A54-AC4B-848B-2BF110F42713}" type="datetimeFigureOut">
              <a:rPr lang="en-US" smtClean="0"/>
              <a:t>7/5/2023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3596"/>
            <a:ext cx="4303607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5495" y="6453596"/>
            <a:ext cx="4303607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655816-1496-3948-A8B3-EEDEA5977207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7738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3607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5495" y="0"/>
            <a:ext cx="4303607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32DD28-CE26-B842-A8BA-FC19F387B2F5}" type="datetimeFigureOut">
              <a:rPr lang="en-US" smtClean="0"/>
              <a:t>7/5/2023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725738" y="509588"/>
            <a:ext cx="4479925" cy="2547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3140" y="3227388"/>
            <a:ext cx="7945120" cy="3057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3596"/>
            <a:ext cx="4303607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5495" y="6453596"/>
            <a:ext cx="4303607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329440-0B81-8345-8084-FB580399F83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7202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582061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1pPr>
    <a:lvl2pPr marL="582061" algn="l" defTabSz="582061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2pPr>
    <a:lvl3pPr marL="1164123" algn="l" defTabSz="582061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3pPr>
    <a:lvl4pPr marL="1746184" algn="l" defTabSz="582061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4pPr>
    <a:lvl5pPr marL="2328245" algn="l" defTabSz="582061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5pPr>
    <a:lvl6pPr marL="2910307" algn="l" defTabSz="582061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6pPr>
    <a:lvl7pPr marL="3492368" algn="l" defTabSz="582061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7pPr>
    <a:lvl8pPr marL="4074429" algn="l" defTabSz="582061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8pPr>
    <a:lvl9pPr marL="4656491" algn="l" defTabSz="582061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329440-0B81-8345-8084-FB580399F83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4506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Richiedente: Fabio Gargano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329440-0B81-8345-8084-FB580399F83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1476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5820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dirty="0"/>
              <a:t>Richiedente: Fabio Gargano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329440-0B81-8345-8084-FB580399F83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8847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5820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dirty="0"/>
              <a:t>Richiedente: Fabio Gargano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329440-0B81-8345-8084-FB580399F83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0737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5820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dirty="0"/>
              <a:t>Richiedente: Francesco Saverio</a:t>
            </a:r>
            <a:r>
              <a:rPr lang="it-IT" baseline="0" dirty="0"/>
              <a:t> Cafagna</a:t>
            </a:r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329440-0B81-8345-8084-FB580399F83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0406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Richiedente: Emilio Radicioni, Gabriella Catanesi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329440-0B81-8345-8084-FB580399F838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42195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Richiedente: Marco </a:t>
            </a:r>
            <a:r>
              <a:rPr lang="it-IT" dirty="0" err="1"/>
              <a:t>Circella</a:t>
            </a:r>
            <a:r>
              <a:rPr lang="it-IT" dirty="0"/>
              <a:t>, Irene Sgura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329440-0B81-8345-8084-FB580399F838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841583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Richiedente: Giuseppe Bruno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329440-0B81-8345-8084-FB580399F838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370792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Richiedente: Giovanni Ciani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329440-0B81-8345-8084-FB580399F838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4725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Richiedente: Raffaella Radogna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329440-0B81-8345-8084-FB580399F838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838213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Richiedente: Raffaella Radogna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329440-0B81-8345-8084-FB580399F838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05748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329440-0B81-8345-8084-FB580399F83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401034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329440-0B81-8345-8084-FB580399F838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0279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Richiedente: Rosamaria Venditti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329440-0B81-8345-8084-FB580399F83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6108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5820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dirty="0"/>
              <a:t>Richiedente: Piet </a:t>
            </a:r>
            <a:r>
              <a:rPr lang="it-IT" dirty="0" err="1"/>
              <a:t>Verwilligen</a:t>
            </a:r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329440-0B81-8345-8084-FB580399F83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1934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5820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dirty="0"/>
              <a:t>Richiedente: Donato Creanza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329440-0B81-8345-8084-FB580399F83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8043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Richiedente: Nicola De Filippis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329440-0B81-8345-8084-FB580399F83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2162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Richiedente: Marilisa De Serio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329440-0B81-8345-8084-FB580399F83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038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5820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dirty="0"/>
              <a:t>Richiedente: Fabio Gargano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329440-0B81-8345-8084-FB580399F83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9077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5820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dirty="0"/>
              <a:t>Richiedente: Fabio Gargano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329440-0B81-8345-8084-FB580399F83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8649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4518" y="876761"/>
            <a:ext cx="10251202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09036" y="3886200"/>
            <a:ext cx="8442167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82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641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461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282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103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4923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0744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6564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cxnSp>
        <p:nvCxnSpPr>
          <p:cNvPr id="9" name="Straight Connector 8"/>
          <p:cNvCxnSpPr/>
          <p:nvPr/>
        </p:nvCxnSpPr>
        <p:spPr>
          <a:xfrm flipH="1">
            <a:off x="868674" y="835953"/>
            <a:ext cx="10322892" cy="0"/>
          </a:xfrm>
          <a:prstGeom prst="line">
            <a:avLst/>
          </a:prstGeom>
          <a:ln>
            <a:solidFill>
              <a:srgbClr val="4F81BD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 flipH="1">
            <a:off x="868674" y="2672584"/>
            <a:ext cx="10322891" cy="13316"/>
          </a:xfrm>
          <a:prstGeom prst="line">
            <a:avLst/>
          </a:prstGeom>
          <a:ln>
            <a:solidFill>
              <a:srgbClr val="4F81BD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251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>
            <a:off x="1" y="6552024"/>
            <a:ext cx="12052857" cy="30597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3" name="Straight Connector 12"/>
          <p:cNvCxnSpPr/>
          <p:nvPr userDrawn="1"/>
        </p:nvCxnSpPr>
        <p:spPr>
          <a:xfrm flipH="1">
            <a:off x="313926" y="668377"/>
            <a:ext cx="10700635" cy="0"/>
          </a:xfrm>
          <a:prstGeom prst="line">
            <a:avLst/>
          </a:prstGeom>
          <a:ln>
            <a:solidFill>
              <a:srgbClr val="4F81BD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672473" y="147189"/>
            <a:ext cx="9342088" cy="393738"/>
          </a:xfrm>
          <a:prstGeom prst="rect">
            <a:avLst/>
          </a:prstGeom>
        </p:spPr>
        <p:txBody>
          <a:bodyPr vert="horz" lIns="116412" tIns="58206" rIns="116412" bIns="58206" rtlCol="0" anchor="ctr">
            <a:noAutofit/>
          </a:bodyPr>
          <a:lstStyle>
            <a:lvl1pPr algn="l">
              <a:defRPr sz="3200">
                <a:solidFill>
                  <a:srgbClr val="4F81BD"/>
                </a:solidFill>
              </a:defRPr>
            </a:lvl1pPr>
          </a:lstStyle>
          <a:p>
            <a:r>
              <a:rPr lang="en-US" dirty="0"/>
              <a:t>Click to edit slide title</a:t>
            </a:r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76650" y="6546207"/>
            <a:ext cx="4106941" cy="311794"/>
          </a:xfrm>
          <a:prstGeom prst="rect">
            <a:avLst/>
          </a:prstGeom>
        </p:spPr>
        <p:txBody>
          <a:bodyPr/>
          <a:lstStyle>
            <a:lvl1pPr>
              <a:defRPr sz="1400" i="1">
                <a:solidFill>
                  <a:srgbClr val="595959"/>
                </a:solidFill>
              </a:defRPr>
            </a:lvl1pPr>
          </a:lstStyle>
          <a:p>
            <a:pPr algn="ctr"/>
            <a:r>
              <a:rPr lang="it-IT" dirty="0"/>
              <a:t>Maurizio Mongelli - Consiglio di Sezione - Bari, 18 luglio 2022</a:t>
            </a:r>
            <a:endParaRPr lang="it-IT" i="1" dirty="0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74811" y="6546207"/>
            <a:ext cx="778046" cy="311794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rgbClr val="595959"/>
                </a:solidFill>
              </a:defRPr>
            </a:lvl1pPr>
          </a:lstStyle>
          <a:p>
            <a:fld id="{B7F62631-D247-0E44-B808-5D23CBBA66F7}" type="slidenum">
              <a:rPr lang="en-US" smtClean="0"/>
              <a:pPr/>
              <a:t>‹N›</a:t>
            </a:fld>
            <a:endParaRPr lang="en-US" dirty="0"/>
          </a:p>
        </p:txBody>
      </p:sp>
      <p:pic>
        <p:nvPicPr>
          <p:cNvPr id="9" name="Picture 8" descr="logocip.tif"/>
          <p:cNvPicPr/>
          <p:nvPr userDrawn="1"/>
        </p:nvPicPr>
        <p:blipFill>
          <a:blip r:embed="rId2"/>
          <a:stretch>
            <a:fillRect/>
          </a:stretch>
        </p:blipFill>
        <p:spPr>
          <a:xfrm>
            <a:off x="94134" y="72616"/>
            <a:ext cx="1295400" cy="719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7246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3012" y="274639"/>
            <a:ext cx="10854214" cy="1143000"/>
          </a:xfrm>
          <a:prstGeom prst="rect">
            <a:avLst/>
          </a:prstGeom>
        </p:spPr>
        <p:txBody>
          <a:bodyPr vert="horz" lIns="116412" tIns="58206" rIns="116412" bIns="5820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3012" y="1600203"/>
            <a:ext cx="10854214" cy="4525963"/>
          </a:xfrm>
          <a:prstGeom prst="rect">
            <a:avLst/>
          </a:prstGeom>
        </p:spPr>
        <p:txBody>
          <a:bodyPr vert="horz" lIns="116412" tIns="58206" rIns="116412" bIns="5820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74811" y="6546207"/>
            <a:ext cx="778046" cy="311794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rgbClr val="595959"/>
                </a:solidFill>
              </a:defRPr>
            </a:lvl1pPr>
          </a:lstStyle>
          <a:p>
            <a:fld id="{B7F62631-D247-0E44-B808-5D23CBBA66F7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6018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</p:sldLayoutIdLst>
  <p:hf hdr="0" dt="0"/>
  <p:txStyles>
    <p:titleStyle>
      <a:lvl1pPr algn="ctr" defTabSz="582061" rtl="0" eaLnBrk="1" latinLnBrk="0" hangingPunct="1">
        <a:spcBef>
          <a:spcPct val="0"/>
        </a:spcBef>
        <a:buNone/>
        <a:defRPr sz="5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36546" indent="-436546" algn="l" defTabSz="582061" rtl="0" eaLnBrk="1" latinLnBrk="0" hangingPunct="1">
        <a:spcBef>
          <a:spcPct val="20000"/>
        </a:spcBef>
        <a:buFont typeface="Arial"/>
        <a:buChar char="•"/>
        <a:defRPr sz="4100" kern="1200">
          <a:solidFill>
            <a:schemeClr val="tx1"/>
          </a:solidFill>
          <a:latin typeface="+mn-lt"/>
          <a:ea typeface="+mn-ea"/>
          <a:cs typeface="+mn-cs"/>
        </a:defRPr>
      </a:lvl1pPr>
      <a:lvl2pPr marL="945850" indent="-363788" algn="l" defTabSz="582061" rtl="0" eaLnBrk="1" latinLnBrk="0" hangingPunct="1">
        <a:spcBef>
          <a:spcPct val="20000"/>
        </a:spcBef>
        <a:buFont typeface="Arial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455153" indent="-291031" algn="l" defTabSz="582061" rtl="0" eaLnBrk="1" latinLnBrk="0" hangingPunct="1">
        <a:spcBef>
          <a:spcPct val="20000"/>
        </a:spcBef>
        <a:buFont typeface="Arial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037215" indent="-291031" algn="l" defTabSz="582061" rtl="0" eaLnBrk="1" latinLnBrk="0" hangingPunct="1">
        <a:spcBef>
          <a:spcPct val="20000"/>
        </a:spcBef>
        <a:buFont typeface="Arial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619276" indent="-291031" algn="l" defTabSz="582061" rtl="0" eaLnBrk="1" latinLnBrk="0" hangingPunct="1">
        <a:spcBef>
          <a:spcPct val="20000"/>
        </a:spcBef>
        <a:buFont typeface="Arial"/>
        <a:buChar char="»"/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1337" indent="-291031" algn="l" defTabSz="582061" rtl="0" eaLnBrk="1" latinLnBrk="0" hangingPunct="1">
        <a:spcBef>
          <a:spcPct val="20000"/>
        </a:spcBef>
        <a:buFont typeface="Arial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783399" indent="-291031" algn="l" defTabSz="582061" rtl="0" eaLnBrk="1" latinLnBrk="0" hangingPunct="1">
        <a:spcBef>
          <a:spcPct val="20000"/>
        </a:spcBef>
        <a:buFont typeface="Arial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365460" indent="-291031" algn="l" defTabSz="582061" rtl="0" eaLnBrk="1" latinLnBrk="0" hangingPunct="1">
        <a:spcBef>
          <a:spcPct val="20000"/>
        </a:spcBef>
        <a:buFont typeface="Arial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4947521" indent="-291031" algn="l" defTabSz="582061" rtl="0" eaLnBrk="1" latinLnBrk="0" hangingPunct="1">
        <a:spcBef>
          <a:spcPct val="20000"/>
        </a:spcBef>
        <a:buFont typeface="Arial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8206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061" algn="l" defTabSz="58206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64123" algn="l" defTabSz="58206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46184" algn="l" defTabSz="58206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28245" algn="l" defTabSz="58206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10307" algn="l" defTabSz="58206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92368" algn="l" defTabSz="58206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074429" algn="l" defTabSz="58206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656491" algn="l" defTabSz="58206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700D5-06AD-CA4F-BB10-E2A3808B8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Servizio di Progettazione meccanica – Sezione di Bari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5BF9E-CC52-614F-B276-BD371D4DD6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F62631-D247-0E44-B808-5D23CBBA66F7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7" name="CasellaDiTesto 76">
            <a:extLst>
              <a:ext uri="{FF2B5EF4-FFF2-40B4-BE49-F238E27FC236}">
                <a16:creationId xmlns:a16="http://schemas.microsoft.com/office/drawing/2014/main" id="{B45B4081-B261-44EC-BD7A-822878BE74F5}"/>
              </a:ext>
            </a:extLst>
          </p:cNvPr>
          <p:cNvSpPr txBox="1"/>
          <p:nvPr/>
        </p:nvSpPr>
        <p:spPr>
          <a:xfrm>
            <a:off x="3713619" y="2144033"/>
            <a:ext cx="4633000" cy="25699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Composizione del Servizio nel 2024:</a:t>
            </a:r>
          </a:p>
          <a:p>
            <a:endParaRPr lang="it-IT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buFontTx/>
              <a:buChar char="-"/>
            </a:pPr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Maurizio Mongelli 	</a:t>
            </a:r>
            <a:r>
              <a:rPr lang="it-IT" i="1" dirty="0">
                <a:solidFill>
                  <a:schemeClr val="accent1">
                    <a:lumMod val="50000"/>
                  </a:schemeClr>
                </a:solidFill>
              </a:rPr>
              <a:t>responsabile</a:t>
            </a:r>
            <a:endParaRPr lang="it-IT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buFontTx/>
              <a:buChar char="-"/>
            </a:pPr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Roberto Triggiani	</a:t>
            </a:r>
            <a:r>
              <a:rPr lang="it-IT" i="1" dirty="0">
                <a:solidFill>
                  <a:schemeClr val="accent1">
                    <a:lumMod val="50000"/>
                  </a:schemeClr>
                </a:solidFill>
              </a:rPr>
              <a:t>componente</a:t>
            </a:r>
          </a:p>
          <a:p>
            <a:pPr marL="342900" indent="-342900">
              <a:buFontTx/>
              <a:buChar char="-"/>
            </a:pPr>
            <a:r>
              <a:rPr lang="it-IT" i="1" dirty="0">
                <a:solidFill>
                  <a:schemeClr val="accent1">
                    <a:lumMod val="50000"/>
                  </a:schemeClr>
                </a:solidFill>
              </a:rPr>
              <a:t>…………………………………………………….</a:t>
            </a:r>
          </a:p>
          <a:p>
            <a:endParaRPr lang="it-IT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buFontTx/>
              <a:buChar char="-"/>
            </a:pPr>
            <a:r>
              <a:rPr lang="it-IT" i="1" dirty="0">
                <a:solidFill>
                  <a:schemeClr val="accent1">
                    <a:lumMod val="50000"/>
                  </a:schemeClr>
                </a:solidFill>
              </a:rPr>
              <a:t>Vincenzo Valentino 	associato</a:t>
            </a: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EFB159C8-C833-344C-B345-B01600E0A1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76650" y="6546207"/>
            <a:ext cx="4852718" cy="311793"/>
          </a:xfrm>
        </p:spPr>
        <p:txBody>
          <a:bodyPr/>
          <a:lstStyle/>
          <a:p>
            <a:pPr algn="ctr"/>
            <a:r>
              <a:rPr lang="it-IT" dirty="0"/>
              <a:t>Maurizio Mongelli - Consiglio di Sezione - Bari, 6 luglio 2023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6422693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700D5-06AD-CA4F-BB10-E2A3808B8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Servizio di Progettazione meccanica – Sezione di Bari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5BF9E-CC52-614F-B276-BD371D4DD6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F62631-D247-0E44-B808-5D23CBBA66F7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77" name="CasellaDiTesto 76">
            <a:extLst>
              <a:ext uri="{FF2B5EF4-FFF2-40B4-BE49-F238E27FC236}">
                <a16:creationId xmlns:a16="http://schemas.microsoft.com/office/drawing/2014/main" id="{B45B4081-B261-44EC-BD7A-822878BE74F5}"/>
              </a:ext>
            </a:extLst>
          </p:cNvPr>
          <p:cNvSpPr txBox="1"/>
          <p:nvPr/>
        </p:nvSpPr>
        <p:spPr>
          <a:xfrm>
            <a:off x="769868" y="1333471"/>
            <a:ext cx="10504943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dirty="0">
              <a:highlight>
                <a:srgbClr val="FFFF00"/>
              </a:highlight>
            </a:endParaRPr>
          </a:p>
          <a:p>
            <a:pPr algn="just"/>
            <a:r>
              <a:rPr lang="it-IT" dirty="0">
                <a:highlight>
                  <a:srgbClr val="FFFF00"/>
                </a:highlight>
              </a:rPr>
              <a:t>HERD_DMP</a:t>
            </a:r>
          </a:p>
          <a:p>
            <a:pPr algn="just"/>
            <a:r>
              <a:rPr lang="it-IT" dirty="0"/>
              <a:t>		</a:t>
            </a:r>
            <a:endParaRPr lang="it-IT" u="sng" dirty="0"/>
          </a:p>
          <a:p>
            <a:pPr marL="541338" indent="374650" algn="just">
              <a:buFont typeface="Wingdings" panose="05000000000000000000" pitchFamily="2" charset="2"/>
              <a:buChar char="Ø"/>
              <a:tabLst>
                <a:tab pos="806450" algn="l"/>
              </a:tabLst>
            </a:pPr>
            <a:r>
              <a:rPr lang="it-IT" dirty="0"/>
              <a:t>Progettazione </a:t>
            </a:r>
            <a:r>
              <a:rPr lang="it-IT" dirty="0" err="1"/>
              <a:t>tool</a:t>
            </a:r>
            <a:r>
              <a:rPr lang="it-IT" dirty="0"/>
              <a:t> di assemblaggio </a:t>
            </a:r>
            <a:r>
              <a:rPr lang="it-IT" dirty="0" err="1"/>
              <a:t>tile</a:t>
            </a:r>
            <a:r>
              <a:rPr lang="it-IT" dirty="0"/>
              <a:t> trapezoidali per prototipo completo di un side </a:t>
            </a:r>
            <a:r>
              <a:rPr lang="it-IT" i="1" dirty="0"/>
              <a:t>(Inizio attività: 1° quadrimestre)</a:t>
            </a:r>
          </a:p>
          <a:p>
            <a:pPr marL="541338" indent="374650" algn="just">
              <a:buFont typeface="Wingdings" panose="05000000000000000000" pitchFamily="2" charset="2"/>
              <a:buChar char="Ø"/>
              <a:tabLst>
                <a:tab pos="806450" algn="l"/>
              </a:tabLst>
            </a:pPr>
            <a:endParaRPr lang="it-IT" dirty="0"/>
          </a:p>
          <a:p>
            <a:pPr marL="541338" indent="374650" algn="just">
              <a:buFont typeface="Wingdings" panose="05000000000000000000" pitchFamily="2" charset="2"/>
              <a:buChar char="Ø"/>
              <a:tabLst>
                <a:tab pos="806450" algn="l"/>
              </a:tabLst>
            </a:pPr>
            <a:r>
              <a:rPr lang="it-IT" dirty="0"/>
              <a:t>Progettazione supporto per test in laboratorio del prototipo completo di un side </a:t>
            </a:r>
            <a:r>
              <a:rPr lang="it-IT" i="1" dirty="0"/>
              <a:t>(Inizio attività: 1° quadrimestre)</a:t>
            </a:r>
            <a:endParaRPr lang="it-IT" dirty="0"/>
          </a:p>
          <a:p>
            <a:pPr marL="541338" algn="just">
              <a:tabLst>
                <a:tab pos="806450" algn="l"/>
              </a:tabLst>
            </a:pPr>
            <a:endParaRPr lang="it-IT" dirty="0"/>
          </a:p>
          <a:p>
            <a:pPr marL="541338" indent="374650" algn="just">
              <a:buFont typeface="Wingdings" panose="05000000000000000000" pitchFamily="2" charset="2"/>
              <a:buChar char="Ø"/>
              <a:tabLst>
                <a:tab pos="806450" algn="l"/>
              </a:tabLst>
            </a:pPr>
            <a:r>
              <a:rPr lang="it-IT" dirty="0"/>
              <a:t>Progettazione supporto per test al CERN del prototipo completo di un side </a:t>
            </a:r>
            <a:r>
              <a:rPr lang="it-IT" i="1" dirty="0"/>
              <a:t>(Inizio attività: 2° quadrimestre)</a:t>
            </a:r>
            <a:endParaRPr lang="it-IT" dirty="0"/>
          </a:p>
          <a:p>
            <a:pPr algn="just"/>
            <a:r>
              <a:rPr lang="it-IT" dirty="0"/>
              <a:t>	</a:t>
            </a:r>
          </a:p>
          <a:p>
            <a:pPr algn="just"/>
            <a:r>
              <a:rPr lang="it-IT" dirty="0"/>
              <a:t>	</a:t>
            </a:r>
            <a:r>
              <a:rPr lang="it-IT" u="sng" dirty="0">
                <a:uFill>
                  <a:solidFill>
                    <a:srgbClr val="FF0000"/>
                  </a:solidFill>
                </a:uFill>
              </a:rPr>
              <a:t>Stima: 1+1+1 = 3 mesi-persona</a:t>
            </a:r>
          </a:p>
          <a:p>
            <a:pPr algn="just"/>
            <a:endParaRPr lang="it-IT" dirty="0"/>
          </a:p>
          <a:p>
            <a:pPr algn="just"/>
            <a:endParaRPr lang="it-IT" dirty="0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C98E826-6F72-499D-8DAE-62B6D1E14EB7}"/>
              </a:ext>
            </a:extLst>
          </p:cNvPr>
          <p:cNvSpPr txBox="1"/>
          <p:nvPr/>
        </p:nvSpPr>
        <p:spPr>
          <a:xfrm>
            <a:off x="4429919" y="860682"/>
            <a:ext cx="3200400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chemeClr val="accent2">
                    <a:lumMod val="75000"/>
                  </a:schemeClr>
                </a:solidFill>
              </a:rPr>
              <a:t>Richieste CSN II</a:t>
            </a:r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EFB159C8-C833-344C-B345-B01600E0A1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76650" y="6546207"/>
            <a:ext cx="4852718" cy="311793"/>
          </a:xfrm>
        </p:spPr>
        <p:txBody>
          <a:bodyPr/>
          <a:lstStyle/>
          <a:p>
            <a:pPr algn="ctr"/>
            <a:r>
              <a:rPr lang="it-IT" dirty="0"/>
              <a:t>Maurizio Mongelli - Consiglio di Sezione - Bari, 6 luglio 2023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37766955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700D5-06AD-CA4F-BB10-E2A3808B8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Servizio di Progettazione meccanica – Sezione di Bari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5BF9E-CC52-614F-B276-BD371D4DD6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F62631-D247-0E44-B808-5D23CBBA66F7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77" name="CasellaDiTesto 76">
            <a:extLst>
              <a:ext uri="{FF2B5EF4-FFF2-40B4-BE49-F238E27FC236}">
                <a16:creationId xmlns:a16="http://schemas.microsoft.com/office/drawing/2014/main" id="{B45B4081-B261-44EC-BD7A-822878BE74F5}"/>
              </a:ext>
            </a:extLst>
          </p:cNvPr>
          <p:cNvSpPr txBox="1"/>
          <p:nvPr/>
        </p:nvSpPr>
        <p:spPr>
          <a:xfrm>
            <a:off x="769868" y="1333471"/>
            <a:ext cx="10504943" cy="4693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dirty="0">
              <a:highlight>
                <a:srgbClr val="FFFF00"/>
              </a:highlight>
            </a:endParaRPr>
          </a:p>
          <a:p>
            <a:pPr algn="just"/>
            <a:r>
              <a:rPr lang="it-IT" dirty="0">
                <a:highlight>
                  <a:srgbClr val="FFFF00"/>
                </a:highlight>
              </a:rPr>
              <a:t>NUSES</a:t>
            </a:r>
          </a:p>
          <a:p>
            <a:pPr algn="just"/>
            <a:r>
              <a:rPr lang="it-IT" dirty="0"/>
              <a:t>	</a:t>
            </a:r>
          </a:p>
          <a:p>
            <a:pPr algn="just"/>
            <a:endParaRPr lang="it-IT" dirty="0"/>
          </a:p>
          <a:p>
            <a:pPr algn="just"/>
            <a:r>
              <a:rPr lang="it-IT" dirty="0"/>
              <a:t>Ottimizzazione della progettazione di un prototipo di tracciatore a fibre</a:t>
            </a:r>
          </a:p>
          <a:p>
            <a:pPr algn="just"/>
            <a:r>
              <a:rPr lang="it-IT" i="1" dirty="0"/>
              <a:t>(Inizio attività: 1° quadrimestre)</a:t>
            </a:r>
            <a:endParaRPr lang="it-IT" dirty="0"/>
          </a:p>
          <a:p>
            <a:pPr algn="just"/>
            <a:endParaRPr lang="it-IT" dirty="0"/>
          </a:p>
          <a:p>
            <a:pPr algn="just"/>
            <a:endParaRPr lang="it-IT" dirty="0"/>
          </a:p>
          <a:p>
            <a:pPr algn="just"/>
            <a:endParaRPr lang="it-IT" dirty="0"/>
          </a:p>
          <a:p>
            <a:pPr algn="just"/>
            <a:r>
              <a:rPr lang="it-IT" dirty="0"/>
              <a:t>	</a:t>
            </a:r>
          </a:p>
          <a:p>
            <a:pPr algn="just"/>
            <a:r>
              <a:rPr lang="it-IT" u="sng" dirty="0">
                <a:uFill>
                  <a:solidFill>
                    <a:srgbClr val="FF0000"/>
                  </a:solidFill>
                </a:uFill>
              </a:rPr>
              <a:t>Stima: 1 mese-persona</a:t>
            </a:r>
          </a:p>
          <a:p>
            <a:pPr algn="just"/>
            <a:endParaRPr lang="it-IT" dirty="0"/>
          </a:p>
          <a:p>
            <a:pPr algn="just"/>
            <a:endParaRPr lang="it-IT" dirty="0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C98E826-6F72-499D-8DAE-62B6D1E14EB7}"/>
              </a:ext>
            </a:extLst>
          </p:cNvPr>
          <p:cNvSpPr txBox="1"/>
          <p:nvPr/>
        </p:nvSpPr>
        <p:spPr>
          <a:xfrm>
            <a:off x="4429919" y="860682"/>
            <a:ext cx="3200400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chemeClr val="accent2">
                    <a:lumMod val="75000"/>
                  </a:schemeClr>
                </a:solidFill>
              </a:rPr>
              <a:t>Richieste CSN II</a:t>
            </a:r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EFB159C8-C833-344C-B345-B01600E0A1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76650" y="6546207"/>
            <a:ext cx="4852718" cy="311793"/>
          </a:xfrm>
        </p:spPr>
        <p:txBody>
          <a:bodyPr/>
          <a:lstStyle/>
          <a:p>
            <a:pPr algn="ctr"/>
            <a:r>
              <a:rPr lang="it-IT" dirty="0"/>
              <a:t>Maurizio Mongelli - Consiglio di Sezione - Bari, 6 luglio 2023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16346683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700D5-06AD-CA4F-BB10-E2A3808B8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Servizio di Progettazione meccanica – Sezione di Bari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5BF9E-CC52-614F-B276-BD371D4DD6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F62631-D247-0E44-B808-5D23CBBA66F7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77" name="CasellaDiTesto 76">
            <a:extLst>
              <a:ext uri="{FF2B5EF4-FFF2-40B4-BE49-F238E27FC236}">
                <a16:creationId xmlns:a16="http://schemas.microsoft.com/office/drawing/2014/main" id="{B45B4081-B261-44EC-BD7A-822878BE74F5}"/>
              </a:ext>
            </a:extLst>
          </p:cNvPr>
          <p:cNvSpPr txBox="1"/>
          <p:nvPr/>
        </p:nvSpPr>
        <p:spPr>
          <a:xfrm>
            <a:off x="769868" y="1333471"/>
            <a:ext cx="10504943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dirty="0">
              <a:highlight>
                <a:srgbClr val="FFFF00"/>
              </a:highlight>
            </a:endParaRPr>
          </a:p>
          <a:p>
            <a:pPr algn="just"/>
            <a:r>
              <a:rPr lang="it-IT" dirty="0">
                <a:highlight>
                  <a:srgbClr val="FFFF00"/>
                </a:highlight>
              </a:rPr>
              <a:t>Space It Up - ASI</a:t>
            </a:r>
          </a:p>
          <a:p>
            <a:pPr algn="just"/>
            <a:r>
              <a:rPr lang="it-IT" dirty="0"/>
              <a:t>	</a:t>
            </a:r>
          </a:p>
          <a:p>
            <a:pPr algn="just"/>
            <a:endParaRPr lang="it-IT" dirty="0"/>
          </a:p>
          <a:p>
            <a:pPr algn="just"/>
            <a:r>
              <a:rPr lang="it-IT" dirty="0"/>
              <a:t>Disegno di supporti meccanici per attività collegate al PE–ASI di un prototipo di tracciatore a fibre</a:t>
            </a:r>
          </a:p>
          <a:p>
            <a:pPr algn="just"/>
            <a:r>
              <a:rPr lang="it-IT" i="1" dirty="0"/>
              <a:t>(Inizio attività: 2° quadrimestre)</a:t>
            </a:r>
            <a:endParaRPr lang="it-IT" dirty="0"/>
          </a:p>
          <a:p>
            <a:pPr algn="just"/>
            <a:endParaRPr lang="it-IT" dirty="0"/>
          </a:p>
          <a:p>
            <a:pPr algn="just"/>
            <a:r>
              <a:rPr lang="it-IT" dirty="0"/>
              <a:t>	</a:t>
            </a:r>
          </a:p>
          <a:p>
            <a:pPr algn="just"/>
            <a:r>
              <a:rPr lang="it-IT" u="sng" dirty="0">
                <a:uFill>
                  <a:solidFill>
                    <a:srgbClr val="FF0000"/>
                  </a:solidFill>
                </a:uFill>
              </a:rPr>
              <a:t>Stima: 1 mese-persona</a:t>
            </a:r>
          </a:p>
          <a:p>
            <a:pPr algn="just"/>
            <a:endParaRPr lang="it-IT" dirty="0"/>
          </a:p>
          <a:p>
            <a:pPr algn="just"/>
            <a:endParaRPr lang="it-IT" dirty="0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C98E826-6F72-499D-8DAE-62B6D1E14EB7}"/>
              </a:ext>
            </a:extLst>
          </p:cNvPr>
          <p:cNvSpPr txBox="1"/>
          <p:nvPr/>
        </p:nvSpPr>
        <p:spPr>
          <a:xfrm>
            <a:off x="4429919" y="860682"/>
            <a:ext cx="3200400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chemeClr val="accent2">
                    <a:lumMod val="75000"/>
                  </a:schemeClr>
                </a:solidFill>
              </a:rPr>
              <a:t>Richieste CSN II</a:t>
            </a:r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EFB159C8-C833-344C-B345-B01600E0A1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76650" y="6546207"/>
            <a:ext cx="4852718" cy="311793"/>
          </a:xfrm>
        </p:spPr>
        <p:txBody>
          <a:bodyPr/>
          <a:lstStyle/>
          <a:p>
            <a:pPr algn="ctr"/>
            <a:r>
              <a:rPr lang="it-IT" dirty="0"/>
              <a:t>Maurizio Mongelli - Consiglio di Sezione - Bari, 6 luglio 2023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7964314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700D5-06AD-CA4F-BB10-E2A3808B8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Servizio di Progettazione meccanica – Sezione di Bari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5BF9E-CC52-614F-B276-BD371D4DD6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F62631-D247-0E44-B808-5D23CBBA66F7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77" name="CasellaDiTesto 76">
            <a:extLst>
              <a:ext uri="{FF2B5EF4-FFF2-40B4-BE49-F238E27FC236}">
                <a16:creationId xmlns:a16="http://schemas.microsoft.com/office/drawing/2014/main" id="{B45B4081-B261-44EC-BD7A-822878BE74F5}"/>
              </a:ext>
            </a:extLst>
          </p:cNvPr>
          <p:cNvSpPr txBox="1"/>
          <p:nvPr/>
        </p:nvSpPr>
        <p:spPr>
          <a:xfrm>
            <a:off x="769868" y="1333471"/>
            <a:ext cx="10504943" cy="4693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dirty="0">
              <a:highlight>
                <a:srgbClr val="FFFF00"/>
              </a:highlight>
            </a:endParaRPr>
          </a:p>
          <a:p>
            <a:pPr algn="just"/>
            <a:r>
              <a:rPr lang="it-IT" dirty="0">
                <a:highlight>
                  <a:srgbClr val="FFFF00"/>
                </a:highlight>
              </a:rPr>
              <a:t>SPB</a:t>
            </a:r>
            <a:r>
              <a:rPr lang="it-IT" dirty="0"/>
              <a:t>	</a:t>
            </a:r>
          </a:p>
          <a:p>
            <a:pPr algn="just"/>
            <a:endParaRPr lang="it-IT" dirty="0"/>
          </a:p>
          <a:p>
            <a:pPr algn="just"/>
            <a:r>
              <a:rPr lang="it-IT" dirty="0"/>
              <a:t>Progettazione della meccanica per i componenti del piano focale del telescopio del prossimo volo di pallone di lunga durata (SPB3). </a:t>
            </a:r>
          </a:p>
          <a:p>
            <a:pPr algn="just"/>
            <a:r>
              <a:rPr lang="it-IT" dirty="0"/>
              <a:t>	</a:t>
            </a:r>
          </a:p>
          <a:p>
            <a:pPr algn="just"/>
            <a:endParaRPr lang="it-IT" dirty="0"/>
          </a:p>
          <a:p>
            <a:pPr algn="just"/>
            <a:endParaRPr lang="it-IT" dirty="0"/>
          </a:p>
          <a:p>
            <a:pPr algn="just"/>
            <a:endParaRPr lang="it-IT" dirty="0"/>
          </a:p>
          <a:p>
            <a:pPr algn="just"/>
            <a:endParaRPr lang="it-IT" dirty="0"/>
          </a:p>
          <a:p>
            <a:pPr algn="just"/>
            <a:r>
              <a:rPr lang="it-IT" u="sng" dirty="0">
                <a:uFill>
                  <a:solidFill>
                    <a:srgbClr val="FF0000"/>
                  </a:solidFill>
                </a:uFill>
              </a:rPr>
              <a:t>Stima: 1,5 mesi-persona</a:t>
            </a:r>
          </a:p>
          <a:p>
            <a:pPr algn="just"/>
            <a:endParaRPr lang="it-IT" dirty="0"/>
          </a:p>
          <a:p>
            <a:pPr algn="just"/>
            <a:endParaRPr lang="it-IT" dirty="0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C98E826-6F72-499D-8DAE-62B6D1E14EB7}"/>
              </a:ext>
            </a:extLst>
          </p:cNvPr>
          <p:cNvSpPr txBox="1"/>
          <p:nvPr/>
        </p:nvSpPr>
        <p:spPr>
          <a:xfrm>
            <a:off x="4429919" y="860682"/>
            <a:ext cx="3200400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chemeClr val="accent2">
                    <a:lumMod val="75000"/>
                  </a:schemeClr>
                </a:solidFill>
              </a:rPr>
              <a:t>Richieste CSN II</a:t>
            </a:r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EFB159C8-C833-344C-B345-B01600E0A1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76650" y="6546207"/>
            <a:ext cx="4852718" cy="311793"/>
          </a:xfrm>
        </p:spPr>
        <p:txBody>
          <a:bodyPr/>
          <a:lstStyle/>
          <a:p>
            <a:pPr algn="ctr"/>
            <a:r>
              <a:rPr lang="it-IT" dirty="0"/>
              <a:t>Maurizio Mongelli - Consiglio di Sezione - Bari, 6 luglio 2023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40280243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700D5-06AD-CA4F-BB10-E2A3808B8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Servizio di Progettazione meccanica – Sezione di Bari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5BF9E-CC52-614F-B276-BD371D4DD6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F62631-D247-0E44-B808-5D23CBBA66F7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77" name="CasellaDiTesto 76">
            <a:extLst>
              <a:ext uri="{FF2B5EF4-FFF2-40B4-BE49-F238E27FC236}">
                <a16:creationId xmlns:a16="http://schemas.microsoft.com/office/drawing/2014/main" id="{B45B4081-B261-44EC-BD7A-822878BE74F5}"/>
              </a:ext>
            </a:extLst>
          </p:cNvPr>
          <p:cNvSpPr txBox="1"/>
          <p:nvPr/>
        </p:nvSpPr>
        <p:spPr>
          <a:xfrm>
            <a:off x="769868" y="1333471"/>
            <a:ext cx="10504943" cy="48782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>
                <a:highlight>
                  <a:srgbClr val="FFFF00"/>
                </a:highlight>
              </a:rPr>
              <a:t>T2K</a:t>
            </a:r>
          </a:p>
          <a:p>
            <a:pPr algn="just"/>
            <a:endParaRPr lang="it-IT" sz="2200" dirty="0"/>
          </a:p>
          <a:p>
            <a:pPr algn="just"/>
            <a:r>
              <a:rPr lang="it-IT" sz="2200" dirty="0"/>
              <a:t>mPMT	Aggiornamento, con parziale </a:t>
            </a:r>
            <a:r>
              <a:rPr lang="it-IT" sz="2200" dirty="0" err="1"/>
              <a:t>ri</a:t>
            </a:r>
            <a:r>
              <a:rPr lang="it-IT" sz="2200" dirty="0"/>
              <a:t>-progettazione, della meccanica dei multi-PMT a 		seguito dei test in esecuzione sui prototipi, con alleggerimento delle strutture 		metalliche in considerazione delle mutate richieste dell’esperimento.</a:t>
            </a:r>
          </a:p>
          <a:p>
            <a:pPr algn="just"/>
            <a:endParaRPr lang="it-IT" sz="2200" dirty="0"/>
          </a:p>
          <a:p>
            <a:pPr algn="just"/>
            <a:r>
              <a:rPr lang="it-IT" sz="2200" dirty="0"/>
              <a:t>JPARC	Progetto di strutture di supporto e movimentazione per le TPC (JPARC) e 			meccanica di movimentazione per test TPC “</a:t>
            </a:r>
            <a:r>
              <a:rPr lang="it-IT" sz="2200" dirty="0" err="1"/>
              <a:t>spare</a:t>
            </a:r>
            <a:r>
              <a:rPr lang="it-IT" sz="2200" dirty="0"/>
              <a:t>” su fascio al CERN.</a:t>
            </a:r>
          </a:p>
          <a:p>
            <a:pPr algn="just"/>
            <a:endParaRPr lang="it-IT" sz="2200" dirty="0"/>
          </a:p>
          <a:p>
            <a:pPr algn="just"/>
            <a:r>
              <a:rPr lang="it-IT" sz="2200" dirty="0"/>
              <a:t>AIDAInnova	</a:t>
            </a:r>
            <a:r>
              <a:rPr lang="it-IT" dirty="0"/>
              <a:t>Progetto della struttura di supporto per il cilindro ad alta pressione 				(carico di 500 kg) e disegno del </a:t>
            </a:r>
            <a:r>
              <a:rPr lang="it-IT" dirty="0" err="1"/>
              <a:t>rack</a:t>
            </a:r>
            <a:r>
              <a:rPr lang="it-IT" dirty="0"/>
              <a:t> per la distribuzione dei gas.</a:t>
            </a:r>
          </a:p>
          <a:p>
            <a:pPr algn="just"/>
            <a:endParaRPr lang="it-IT" sz="2200" dirty="0"/>
          </a:p>
          <a:p>
            <a:pPr algn="just"/>
            <a:endParaRPr lang="it-IT" sz="2200" dirty="0"/>
          </a:p>
          <a:p>
            <a:pPr algn="just"/>
            <a:r>
              <a:rPr lang="it-IT" sz="2200" u="sng" dirty="0">
                <a:uFill>
                  <a:solidFill>
                    <a:srgbClr val="FF0000"/>
                  </a:solidFill>
                </a:uFill>
              </a:rPr>
              <a:t>Stima: 2+1+1 = 4 mesi-persona</a:t>
            </a:r>
            <a:endParaRPr lang="it-IT" sz="2200" dirty="0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C98E826-6F72-499D-8DAE-62B6D1E14EB7}"/>
              </a:ext>
            </a:extLst>
          </p:cNvPr>
          <p:cNvSpPr txBox="1"/>
          <p:nvPr/>
        </p:nvSpPr>
        <p:spPr>
          <a:xfrm>
            <a:off x="4429919" y="860682"/>
            <a:ext cx="3200400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chemeClr val="accent2">
                    <a:lumMod val="75000"/>
                  </a:schemeClr>
                </a:solidFill>
              </a:rPr>
              <a:t>Richieste CSN II</a:t>
            </a:r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EFB159C8-C833-344C-B345-B01600E0A1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76650" y="6546207"/>
            <a:ext cx="4852718" cy="311793"/>
          </a:xfrm>
        </p:spPr>
        <p:txBody>
          <a:bodyPr/>
          <a:lstStyle/>
          <a:p>
            <a:pPr algn="ctr"/>
            <a:r>
              <a:rPr lang="it-IT" dirty="0"/>
              <a:t>Maurizio Mongelli - Consiglio di Sezione - Bari, 6 luglio 2023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12382770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700D5-06AD-CA4F-BB10-E2A3808B8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Servizio di Progettazione meccanica – Sezione di Bari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5BF9E-CC52-614F-B276-BD371D4DD6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F62631-D247-0E44-B808-5D23CBBA66F7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77" name="CasellaDiTesto 76">
            <a:extLst>
              <a:ext uri="{FF2B5EF4-FFF2-40B4-BE49-F238E27FC236}">
                <a16:creationId xmlns:a16="http://schemas.microsoft.com/office/drawing/2014/main" id="{B45B4081-B261-44EC-BD7A-822878BE74F5}"/>
              </a:ext>
            </a:extLst>
          </p:cNvPr>
          <p:cNvSpPr txBox="1"/>
          <p:nvPr/>
        </p:nvSpPr>
        <p:spPr>
          <a:xfrm>
            <a:off x="769868" y="1158763"/>
            <a:ext cx="10504943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dirty="0">
              <a:highlight>
                <a:srgbClr val="FFFF00"/>
              </a:highlight>
            </a:endParaRPr>
          </a:p>
          <a:p>
            <a:pPr algn="just"/>
            <a:r>
              <a:rPr lang="it-IT" dirty="0">
                <a:highlight>
                  <a:srgbClr val="FFFF00"/>
                </a:highlight>
              </a:rPr>
              <a:t>KM3</a:t>
            </a:r>
            <a:endParaRPr lang="it-IT" dirty="0"/>
          </a:p>
          <a:p>
            <a:pPr algn="just"/>
            <a:endParaRPr lang="it-IT" sz="2000" dirty="0"/>
          </a:p>
          <a:p>
            <a:pPr algn="just"/>
            <a:r>
              <a:rPr lang="it-IT" sz="2000" dirty="0"/>
              <a:t>Nuova fase di disegno (con conseguente riqualifica) del Base Module delle </a:t>
            </a:r>
            <a:r>
              <a:rPr lang="it-IT" sz="2000" dirty="0" err="1"/>
              <a:t>Detection</a:t>
            </a:r>
            <a:r>
              <a:rPr lang="it-IT" sz="2000" dirty="0"/>
              <a:t> Unit alla luce del cambio, dettato da esigenze di mercato, del </a:t>
            </a:r>
            <a:r>
              <a:rPr lang="it-IT" sz="2000" dirty="0" err="1"/>
              <a:t>transceiver</a:t>
            </a:r>
            <a:r>
              <a:rPr lang="it-IT" sz="2000" dirty="0"/>
              <a:t> elettro-ottico usato per la trasmissione dei dati: a ciò consegue il ridisegno delle schede elettroniche, delle trasmissioni in fibra ottica e un importante  riadattamento della meccanica interna del Base Module.</a:t>
            </a:r>
          </a:p>
          <a:p>
            <a:pPr algn="just"/>
            <a:endParaRPr lang="it-IT" sz="2000" dirty="0"/>
          </a:p>
          <a:p>
            <a:pPr algn="just"/>
            <a:endParaRPr lang="it-IT" sz="2000" dirty="0"/>
          </a:p>
          <a:p>
            <a:pPr algn="just"/>
            <a:endParaRPr lang="it-IT" sz="2000" dirty="0"/>
          </a:p>
          <a:p>
            <a:pPr algn="just"/>
            <a:endParaRPr lang="it-IT" sz="2000" dirty="0"/>
          </a:p>
          <a:p>
            <a:pPr algn="just"/>
            <a:endParaRPr lang="it-IT" sz="2000" dirty="0"/>
          </a:p>
          <a:p>
            <a:pPr algn="just"/>
            <a:endParaRPr lang="it-IT" sz="2000" dirty="0"/>
          </a:p>
          <a:p>
            <a:pPr algn="just"/>
            <a:endParaRPr lang="it-IT" sz="2000" dirty="0"/>
          </a:p>
          <a:p>
            <a:pPr algn="just"/>
            <a:r>
              <a:rPr lang="it-IT" sz="2000" u="sng" dirty="0">
                <a:uFill>
                  <a:solidFill>
                    <a:srgbClr val="FF0000"/>
                  </a:solidFill>
                </a:uFill>
              </a:rPr>
              <a:t>Stima: 2 mesi-persona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C98E826-6F72-499D-8DAE-62B6D1E14EB7}"/>
              </a:ext>
            </a:extLst>
          </p:cNvPr>
          <p:cNvSpPr txBox="1"/>
          <p:nvPr/>
        </p:nvSpPr>
        <p:spPr>
          <a:xfrm>
            <a:off x="4429919" y="860682"/>
            <a:ext cx="3200400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chemeClr val="accent2">
                    <a:lumMod val="75000"/>
                  </a:schemeClr>
                </a:solidFill>
              </a:rPr>
              <a:t>Richieste CSN II</a:t>
            </a:r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EFB159C8-C833-344C-B345-B01600E0A1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76650" y="6546207"/>
            <a:ext cx="4852718" cy="311793"/>
          </a:xfrm>
        </p:spPr>
        <p:txBody>
          <a:bodyPr/>
          <a:lstStyle/>
          <a:p>
            <a:pPr algn="ctr"/>
            <a:r>
              <a:rPr lang="it-IT" dirty="0"/>
              <a:t>Maurizio Mongelli - Consiglio di Sezione - Bari, 6 luglio 2023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4734806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700D5-06AD-CA4F-BB10-E2A3808B8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Servizio di Progettazione meccanica – Sezione di Bari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5BF9E-CC52-614F-B276-BD371D4DD6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F62631-D247-0E44-B808-5D23CBBA66F7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77" name="CasellaDiTesto 76">
            <a:extLst>
              <a:ext uri="{FF2B5EF4-FFF2-40B4-BE49-F238E27FC236}">
                <a16:creationId xmlns:a16="http://schemas.microsoft.com/office/drawing/2014/main" id="{B45B4081-B261-44EC-BD7A-822878BE74F5}"/>
              </a:ext>
            </a:extLst>
          </p:cNvPr>
          <p:cNvSpPr txBox="1"/>
          <p:nvPr/>
        </p:nvSpPr>
        <p:spPr>
          <a:xfrm>
            <a:off x="769868" y="1333471"/>
            <a:ext cx="10504943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u="sng" dirty="0">
                <a:uFill>
                  <a:solidFill>
                    <a:srgbClr val="C00000"/>
                  </a:solidFill>
                </a:uFill>
              </a:rPr>
              <a:t>ALICE</a:t>
            </a:r>
          </a:p>
          <a:p>
            <a:pPr algn="just"/>
            <a:endParaRPr lang="it-IT" sz="800" dirty="0">
              <a:highlight>
                <a:srgbClr val="FFFF00"/>
              </a:highlight>
            </a:endParaRPr>
          </a:p>
          <a:p>
            <a:pPr algn="just"/>
            <a:r>
              <a:rPr lang="it-IT" sz="2000" dirty="0">
                <a:highlight>
                  <a:srgbClr val="FFFF00"/>
                </a:highlight>
              </a:rPr>
              <a:t>ALICE3</a:t>
            </a:r>
            <a:r>
              <a:rPr lang="it-IT" sz="2000" dirty="0"/>
              <a:t> 	Progetto della struttura meccanica di supporto del rivelatore RICH di ALICE3</a:t>
            </a:r>
          </a:p>
          <a:p>
            <a:pPr algn="just"/>
            <a:r>
              <a:rPr lang="it-IT" sz="2000" i="1" dirty="0"/>
              <a:t>		(Inizio attività: gennaio 2024)</a:t>
            </a:r>
            <a:endParaRPr lang="it-IT" sz="2000" dirty="0"/>
          </a:p>
          <a:p>
            <a:pPr algn="just"/>
            <a:endParaRPr lang="it-IT" sz="800" dirty="0"/>
          </a:p>
          <a:p>
            <a:pPr algn="just"/>
            <a:r>
              <a:rPr lang="it-IT" sz="2000" dirty="0"/>
              <a:t>		Piccoli tool per movimentazione e sostegno di componenti da caratterizzare nel vuoto</a:t>
            </a:r>
          </a:p>
          <a:p>
            <a:pPr algn="just"/>
            <a:endParaRPr lang="it-IT" sz="1200" dirty="0">
              <a:highlight>
                <a:srgbClr val="FFFF00"/>
              </a:highlight>
            </a:endParaRPr>
          </a:p>
          <a:p>
            <a:pPr algn="just"/>
            <a:r>
              <a:rPr lang="it-IT" sz="2000" dirty="0">
                <a:highlight>
                  <a:srgbClr val="FFFF00"/>
                </a:highlight>
              </a:rPr>
              <a:t>ITS3 	(EIC_NET)</a:t>
            </a:r>
            <a:r>
              <a:rPr lang="it-IT" sz="2000" dirty="0"/>
              <a:t>	Progettazione di tool per piegatura ed assemblaggio di </a:t>
            </a:r>
            <a:r>
              <a:rPr lang="it-IT" sz="2000" dirty="0" err="1"/>
              <a:t>layer</a:t>
            </a:r>
            <a:r>
              <a:rPr lang="it-IT" sz="2000" dirty="0"/>
              <a:t> curvi a 	diametro 				diverso (rispetto a progetto “superALPIDE”, già svolto nel 2022 e 2023)        </a:t>
            </a:r>
            <a:endParaRPr lang="it-IT" sz="2000" dirty="0">
              <a:solidFill>
                <a:srgbClr val="FF0000"/>
              </a:solidFill>
            </a:endParaRPr>
          </a:p>
          <a:p>
            <a:pPr algn="just"/>
            <a:endParaRPr lang="it-IT" sz="1200" dirty="0"/>
          </a:p>
          <a:p>
            <a:pPr algn="just"/>
            <a:r>
              <a:rPr lang="it-IT" sz="2000" dirty="0">
                <a:highlight>
                  <a:srgbClr val="FFFF00"/>
                </a:highlight>
              </a:rPr>
              <a:t>PIXEL Chamber (PRIN 2022)</a:t>
            </a:r>
            <a:r>
              <a:rPr lang="it-IT" sz="2000" dirty="0"/>
              <a:t>		Disegno di tool per allineamento/assemblaggio di </a:t>
            </a:r>
            <a:r>
              <a:rPr lang="it-IT" sz="2000" dirty="0" err="1"/>
              <a:t>stack</a:t>
            </a:r>
            <a:r>
              <a:rPr lang="it-IT" sz="2000" dirty="0"/>
              <a:t> 								di sensori al silicio in geometria piana</a:t>
            </a:r>
          </a:p>
          <a:p>
            <a:pPr algn="just"/>
            <a:endParaRPr lang="it-IT" sz="1200" dirty="0">
              <a:highlight>
                <a:srgbClr val="FFFF00"/>
              </a:highlight>
            </a:endParaRPr>
          </a:p>
          <a:p>
            <a:pPr algn="just"/>
            <a:r>
              <a:rPr lang="it-IT" sz="2000" dirty="0">
                <a:highlight>
                  <a:srgbClr val="FFFF00"/>
                </a:highlight>
              </a:rPr>
              <a:t>Progetto RIPARTI </a:t>
            </a:r>
            <a:r>
              <a:rPr lang="it-IT" sz="2000" dirty="0" err="1">
                <a:highlight>
                  <a:srgbClr val="FFFF00"/>
                </a:highlight>
              </a:rPr>
              <a:t>pCT</a:t>
            </a:r>
            <a:r>
              <a:rPr lang="it-IT" sz="2000" dirty="0"/>
              <a:t> </a:t>
            </a:r>
          </a:p>
          <a:p>
            <a:pPr algn="just"/>
            <a:r>
              <a:rPr lang="it-IT" sz="2000" i="1" dirty="0"/>
              <a:t>(proton Computerized Tomography) in collaborazione con </a:t>
            </a:r>
            <a:r>
              <a:rPr lang="it-IT" sz="2000" i="1" dirty="0" err="1"/>
              <a:t>LinearBeam</a:t>
            </a:r>
            <a:r>
              <a:rPr lang="it-IT" sz="2000" i="1" dirty="0"/>
              <a:t> di Ruvo di Puglia</a:t>
            </a:r>
          </a:p>
          <a:p>
            <a:pPr algn="just"/>
            <a:endParaRPr lang="it-IT" sz="800" dirty="0"/>
          </a:p>
          <a:p>
            <a:pPr algn="just"/>
            <a:r>
              <a:rPr lang="it-IT" sz="2000" dirty="0"/>
              <a:t>Disegno di stand di supporto per test su fascio e realizzazione di telescopi con ALPIDE</a:t>
            </a:r>
          </a:p>
          <a:p>
            <a:pPr algn="just"/>
            <a:endParaRPr lang="it-IT" sz="1800" dirty="0"/>
          </a:p>
          <a:p>
            <a:pPr algn="just"/>
            <a:r>
              <a:rPr lang="it-IT" sz="2000" u="sng" dirty="0">
                <a:uFill>
                  <a:solidFill>
                    <a:srgbClr val="FF0000"/>
                  </a:solidFill>
                </a:uFill>
              </a:rPr>
              <a:t>Stima: 4+1+1+1 = 7 mesi-persona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C98E826-6F72-499D-8DAE-62B6D1E14EB7}"/>
              </a:ext>
            </a:extLst>
          </p:cNvPr>
          <p:cNvSpPr txBox="1"/>
          <p:nvPr/>
        </p:nvSpPr>
        <p:spPr>
          <a:xfrm>
            <a:off x="4429919" y="860682"/>
            <a:ext cx="3200400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chemeClr val="accent2">
                    <a:lumMod val="75000"/>
                  </a:schemeClr>
                </a:solidFill>
              </a:rPr>
              <a:t>Richieste CSN III</a:t>
            </a:r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EFB159C8-C833-344C-B345-B01600E0A1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76650" y="6546207"/>
            <a:ext cx="4852718" cy="311793"/>
          </a:xfrm>
        </p:spPr>
        <p:txBody>
          <a:bodyPr/>
          <a:lstStyle/>
          <a:p>
            <a:pPr algn="ctr"/>
            <a:r>
              <a:rPr lang="it-IT" dirty="0"/>
              <a:t>Maurizio Mongelli - Consiglio di Sezione - Bari, 6 luglio 2023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19031892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700D5-06AD-CA4F-BB10-E2A3808B8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Servizio di Progettazione meccanica – Sezione di Bari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5BF9E-CC52-614F-B276-BD371D4DD6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F62631-D247-0E44-B808-5D23CBBA66F7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77" name="CasellaDiTesto 76">
            <a:extLst>
              <a:ext uri="{FF2B5EF4-FFF2-40B4-BE49-F238E27FC236}">
                <a16:creationId xmlns:a16="http://schemas.microsoft.com/office/drawing/2014/main" id="{B45B4081-B261-44EC-BD7A-822878BE74F5}"/>
              </a:ext>
            </a:extLst>
          </p:cNvPr>
          <p:cNvSpPr txBox="1"/>
          <p:nvPr/>
        </p:nvSpPr>
        <p:spPr>
          <a:xfrm>
            <a:off x="769868" y="1333471"/>
            <a:ext cx="10504943" cy="3985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dirty="0">
              <a:highlight>
                <a:srgbClr val="FFFF00"/>
              </a:highlight>
            </a:endParaRPr>
          </a:p>
          <a:p>
            <a:pPr algn="just"/>
            <a:r>
              <a:rPr lang="it-IT" dirty="0">
                <a:highlight>
                  <a:srgbClr val="FFFF00"/>
                </a:highlight>
              </a:rPr>
              <a:t>LUNA</a:t>
            </a:r>
            <a:r>
              <a:rPr lang="it-IT" dirty="0"/>
              <a:t>  (ai LNGS)</a:t>
            </a:r>
          </a:p>
          <a:p>
            <a:pPr algn="just"/>
            <a:r>
              <a:rPr lang="it-IT" dirty="0"/>
              <a:t>	</a:t>
            </a:r>
          </a:p>
          <a:p>
            <a:pPr algn="just"/>
            <a:r>
              <a:rPr lang="it-IT" dirty="0"/>
              <a:t>Disegno del supporto meccanico dei «</a:t>
            </a:r>
            <a:r>
              <a:rPr lang="it-IT" dirty="0" err="1"/>
              <a:t>wobbler</a:t>
            </a:r>
            <a:r>
              <a:rPr lang="it-IT" dirty="0"/>
              <a:t>» da installare su una nuova linea dell’acceleratore LUNA 400 ai LNGS.</a:t>
            </a:r>
          </a:p>
          <a:p>
            <a:pPr algn="just"/>
            <a:endParaRPr lang="it-IT" dirty="0"/>
          </a:p>
          <a:p>
            <a:pPr algn="just"/>
            <a:endParaRPr lang="it-IT" dirty="0"/>
          </a:p>
          <a:p>
            <a:pPr algn="just"/>
            <a:endParaRPr lang="it-IT" dirty="0"/>
          </a:p>
          <a:p>
            <a:pPr algn="just"/>
            <a:endParaRPr lang="it-IT" dirty="0"/>
          </a:p>
          <a:p>
            <a:pPr algn="just"/>
            <a:endParaRPr lang="it-IT" dirty="0"/>
          </a:p>
          <a:p>
            <a:pPr algn="just"/>
            <a:r>
              <a:rPr lang="it-IT" u="sng" dirty="0">
                <a:uFill>
                  <a:solidFill>
                    <a:srgbClr val="FF0000"/>
                  </a:solidFill>
                </a:uFill>
              </a:rPr>
              <a:t>Stima: 0,5 mesi-persona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C98E826-6F72-499D-8DAE-62B6D1E14EB7}"/>
              </a:ext>
            </a:extLst>
          </p:cNvPr>
          <p:cNvSpPr txBox="1"/>
          <p:nvPr/>
        </p:nvSpPr>
        <p:spPr>
          <a:xfrm>
            <a:off x="4429919" y="860682"/>
            <a:ext cx="3200400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chemeClr val="accent2">
                    <a:lumMod val="75000"/>
                  </a:schemeClr>
                </a:solidFill>
              </a:rPr>
              <a:t>Richieste CSN III</a:t>
            </a:r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EFB159C8-C833-344C-B345-B01600E0A1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76650" y="6546207"/>
            <a:ext cx="4852718" cy="311793"/>
          </a:xfrm>
        </p:spPr>
        <p:txBody>
          <a:bodyPr/>
          <a:lstStyle/>
          <a:p>
            <a:pPr algn="ctr"/>
            <a:r>
              <a:rPr lang="it-IT" dirty="0"/>
              <a:t>Maurizio Mongelli - Consiglio di Sezione - Bari, 6 luglio 2023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20333578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700D5-06AD-CA4F-BB10-E2A3808B8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Servizio di Progettazione meccanica – Sezione di Bari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5BF9E-CC52-614F-B276-BD371D4DD6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F62631-D247-0E44-B808-5D23CBBA66F7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77" name="CasellaDiTesto 76">
            <a:extLst>
              <a:ext uri="{FF2B5EF4-FFF2-40B4-BE49-F238E27FC236}">
                <a16:creationId xmlns:a16="http://schemas.microsoft.com/office/drawing/2014/main" id="{B45B4081-B261-44EC-BD7A-822878BE74F5}"/>
              </a:ext>
            </a:extLst>
          </p:cNvPr>
          <p:cNvSpPr txBox="1"/>
          <p:nvPr/>
        </p:nvSpPr>
        <p:spPr>
          <a:xfrm>
            <a:off x="769868" y="1333471"/>
            <a:ext cx="10504943" cy="39549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dirty="0">
              <a:highlight>
                <a:srgbClr val="FFFF00"/>
              </a:highlight>
            </a:endParaRPr>
          </a:p>
          <a:p>
            <a:pPr algn="just"/>
            <a:r>
              <a:rPr lang="it-IT" dirty="0">
                <a:highlight>
                  <a:srgbClr val="FFFF00"/>
                </a:highlight>
              </a:rPr>
              <a:t>FRIDA</a:t>
            </a:r>
            <a:endParaRPr lang="it-IT" dirty="0"/>
          </a:p>
          <a:p>
            <a:pPr algn="just"/>
            <a:r>
              <a:rPr lang="it-IT" dirty="0"/>
              <a:t>	</a:t>
            </a:r>
          </a:p>
          <a:p>
            <a:pPr algn="just"/>
            <a:r>
              <a:rPr lang="it-IT" sz="2200" dirty="0"/>
              <a:t>Sviluppo di un monitor di fascio di protoni clinici basato su fibre ottiche. </a:t>
            </a:r>
          </a:p>
          <a:p>
            <a:pPr algn="just"/>
            <a:r>
              <a:rPr lang="it-IT" sz="2200" dirty="0"/>
              <a:t>Prosieguo delle attività di disegno di supporto di fibre ottiche e dell’elettronica di </a:t>
            </a:r>
            <a:r>
              <a:rPr lang="it-IT" sz="2200" dirty="0" err="1"/>
              <a:t>read</a:t>
            </a:r>
            <a:r>
              <a:rPr lang="it-IT" sz="2200" dirty="0"/>
              <a:t>-out. </a:t>
            </a:r>
          </a:p>
          <a:p>
            <a:pPr algn="just"/>
            <a:endParaRPr lang="it-IT" dirty="0"/>
          </a:p>
          <a:p>
            <a:pPr algn="just"/>
            <a:endParaRPr lang="it-IT" dirty="0"/>
          </a:p>
          <a:p>
            <a:pPr algn="just"/>
            <a:endParaRPr lang="it-IT" dirty="0"/>
          </a:p>
          <a:p>
            <a:pPr algn="just"/>
            <a:endParaRPr lang="it-IT" dirty="0"/>
          </a:p>
          <a:p>
            <a:pPr algn="just"/>
            <a:endParaRPr lang="it-IT" dirty="0"/>
          </a:p>
          <a:p>
            <a:pPr algn="just"/>
            <a:r>
              <a:rPr lang="it-IT" u="sng" dirty="0">
                <a:uFill>
                  <a:solidFill>
                    <a:srgbClr val="FF0000"/>
                  </a:solidFill>
                </a:uFill>
              </a:rPr>
              <a:t>Stima: 1 mese-persona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C98E826-6F72-499D-8DAE-62B6D1E14EB7}"/>
              </a:ext>
            </a:extLst>
          </p:cNvPr>
          <p:cNvSpPr txBox="1"/>
          <p:nvPr/>
        </p:nvSpPr>
        <p:spPr>
          <a:xfrm>
            <a:off x="4429919" y="860682"/>
            <a:ext cx="3200400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chemeClr val="accent2">
                    <a:lumMod val="75000"/>
                  </a:schemeClr>
                </a:solidFill>
              </a:rPr>
              <a:t>Richieste CSN V</a:t>
            </a:r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EFB159C8-C833-344C-B345-B01600E0A1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76650" y="6546207"/>
            <a:ext cx="4852718" cy="311793"/>
          </a:xfrm>
        </p:spPr>
        <p:txBody>
          <a:bodyPr/>
          <a:lstStyle/>
          <a:p>
            <a:pPr algn="ctr"/>
            <a:r>
              <a:rPr lang="it-IT" dirty="0"/>
              <a:t>Maurizio Mongelli - Consiglio di Sezione - Bari, 6 luglio 2023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30468733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700D5-06AD-CA4F-BB10-E2A3808B8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Servizio di Progettazione meccanica – Sezione di Bari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5BF9E-CC52-614F-B276-BD371D4DD6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F62631-D247-0E44-B808-5D23CBBA66F7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77" name="CasellaDiTesto 76">
            <a:extLst>
              <a:ext uri="{FF2B5EF4-FFF2-40B4-BE49-F238E27FC236}">
                <a16:creationId xmlns:a16="http://schemas.microsoft.com/office/drawing/2014/main" id="{B45B4081-B261-44EC-BD7A-822878BE74F5}"/>
              </a:ext>
            </a:extLst>
          </p:cNvPr>
          <p:cNvSpPr txBox="1"/>
          <p:nvPr/>
        </p:nvSpPr>
        <p:spPr>
          <a:xfrm>
            <a:off x="769868" y="1333471"/>
            <a:ext cx="10504943" cy="39549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dirty="0">
              <a:highlight>
                <a:srgbClr val="FFFF00"/>
              </a:highlight>
            </a:endParaRPr>
          </a:p>
          <a:p>
            <a:pPr algn="just"/>
            <a:r>
              <a:rPr lang="it-IT" dirty="0">
                <a:highlight>
                  <a:srgbClr val="FFFF00"/>
                </a:highlight>
              </a:rPr>
              <a:t>SHINE</a:t>
            </a:r>
            <a:endParaRPr lang="it-IT" dirty="0"/>
          </a:p>
          <a:p>
            <a:pPr algn="just"/>
            <a:r>
              <a:rPr lang="it-IT" dirty="0"/>
              <a:t>	</a:t>
            </a:r>
          </a:p>
          <a:p>
            <a:pPr algn="just"/>
            <a:r>
              <a:rPr lang="it-IT" sz="2200" dirty="0"/>
              <a:t>Progettazione di componenti meccanici funzionali ad un setup sperimentale: accoppiamento laser e tubo a raggi X, supporto ed accoppiamento di scintillatori e PMT.</a:t>
            </a:r>
          </a:p>
          <a:p>
            <a:pPr algn="just"/>
            <a:endParaRPr lang="it-IT" dirty="0"/>
          </a:p>
          <a:p>
            <a:pPr algn="just"/>
            <a:endParaRPr lang="it-IT" dirty="0"/>
          </a:p>
          <a:p>
            <a:pPr algn="just"/>
            <a:endParaRPr lang="it-IT" dirty="0"/>
          </a:p>
          <a:p>
            <a:pPr algn="just"/>
            <a:endParaRPr lang="it-IT" dirty="0"/>
          </a:p>
          <a:p>
            <a:pPr algn="just"/>
            <a:endParaRPr lang="it-IT" dirty="0"/>
          </a:p>
          <a:p>
            <a:pPr algn="just"/>
            <a:r>
              <a:rPr lang="it-IT" u="sng" dirty="0">
                <a:uFill>
                  <a:solidFill>
                    <a:srgbClr val="FF0000"/>
                  </a:solidFill>
                </a:uFill>
              </a:rPr>
              <a:t>Stima: 1 mese-persona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C98E826-6F72-499D-8DAE-62B6D1E14EB7}"/>
              </a:ext>
            </a:extLst>
          </p:cNvPr>
          <p:cNvSpPr txBox="1"/>
          <p:nvPr/>
        </p:nvSpPr>
        <p:spPr>
          <a:xfrm>
            <a:off x="4429919" y="860682"/>
            <a:ext cx="3200400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chemeClr val="accent2">
                    <a:lumMod val="75000"/>
                  </a:schemeClr>
                </a:solidFill>
              </a:rPr>
              <a:t>Richieste CSN V</a:t>
            </a:r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EFB159C8-C833-344C-B345-B01600E0A1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76650" y="6546207"/>
            <a:ext cx="4852718" cy="311793"/>
          </a:xfrm>
        </p:spPr>
        <p:txBody>
          <a:bodyPr/>
          <a:lstStyle/>
          <a:p>
            <a:pPr algn="ctr"/>
            <a:r>
              <a:rPr lang="it-IT" dirty="0"/>
              <a:t>Maurizio Mongelli - Consiglio di Sezione - Bari, 6 luglio 2023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451611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700D5-06AD-CA4F-BB10-E2A3808B8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Servizio di Progettazione meccanica – Sezione di Bari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5BF9E-CC52-614F-B276-BD371D4DD6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F62631-D247-0E44-B808-5D23CBBA66F7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7" name="CasellaDiTesto 76">
            <a:extLst>
              <a:ext uri="{FF2B5EF4-FFF2-40B4-BE49-F238E27FC236}">
                <a16:creationId xmlns:a16="http://schemas.microsoft.com/office/drawing/2014/main" id="{B45B4081-B261-44EC-BD7A-822878BE74F5}"/>
              </a:ext>
            </a:extLst>
          </p:cNvPr>
          <p:cNvSpPr txBox="1"/>
          <p:nvPr/>
        </p:nvSpPr>
        <p:spPr>
          <a:xfrm>
            <a:off x="3242945" y="2628762"/>
            <a:ext cx="557434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6600" dirty="0">
                <a:solidFill>
                  <a:schemeClr val="accent1">
                    <a:lumMod val="50000"/>
                  </a:schemeClr>
                </a:solidFill>
              </a:rPr>
              <a:t>RICHIESTE 2024</a:t>
            </a:r>
            <a:endParaRPr lang="it-IT" sz="6600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EFB159C8-C833-344C-B345-B01600E0A1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76650" y="6546207"/>
            <a:ext cx="4852718" cy="311793"/>
          </a:xfrm>
        </p:spPr>
        <p:txBody>
          <a:bodyPr/>
          <a:lstStyle/>
          <a:p>
            <a:pPr algn="ctr"/>
            <a:r>
              <a:rPr lang="it-IT" dirty="0"/>
              <a:t>Maurizio Mongelli - Consiglio di Sezione - Bari, 6 luglio 2023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41005218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700D5-06AD-CA4F-BB10-E2A3808B8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Servizio di Progettazione meccanica – Sezione di Bari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5BF9E-CC52-614F-B276-BD371D4DD6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F62631-D247-0E44-B808-5D23CBBA66F7}" type="slidenum">
              <a:rPr lang="en-US" smtClean="0"/>
              <a:pPr/>
              <a:t>20</a:t>
            </a:fld>
            <a:endParaRPr lang="en-US" dirty="0"/>
          </a:p>
        </p:txBody>
      </p:sp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6547182"/>
              </p:ext>
            </p:extLst>
          </p:nvPr>
        </p:nvGraphicFramePr>
        <p:xfrm>
          <a:off x="990121" y="720134"/>
          <a:ext cx="10284690" cy="526487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59343">
                  <a:extLst>
                    <a:ext uri="{9D8B030D-6E8A-4147-A177-3AD203B41FA5}">
                      <a16:colId xmlns:a16="http://schemas.microsoft.com/office/drawing/2014/main" val="114283511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932895571"/>
                    </a:ext>
                  </a:extLst>
                </a:gridCol>
                <a:gridCol w="1347572">
                  <a:extLst>
                    <a:ext uri="{9D8B030D-6E8A-4147-A177-3AD203B41FA5}">
                      <a16:colId xmlns:a16="http://schemas.microsoft.com/office/drawing/2014/main" val="2567447630"/>
                    </a:ext>
                  </a:extLst>
                </a:gridCol>
                <a:gridCol w="1042219">
                  <a:extLst>
                    <a:ext uri="{9D8B030D-6E8A-4147-A177-3AD203B41FA5}">
                      <a16:colId xmlns:a16="http://schemas.microsoft.com/office/drawing/2014/main" val="478465882"/>
                    </a:ext>
                  </a:extLst>
                </a:gridCol>
                <a:gridCol w="1268362">
                  <a:extLst>
                    <a:ext uri="{9D8B030D-6E8A-4147-A177-3AD203B41FA5}">
                      <a16:colId xmlns:a16="http://schemas.microsoft.com/office/drawing/2014/main" val="3783269886"/>
                    </a:ext>
                  </a:extLst>
                </a:gridCol>
                <a:gridCol w="1779638">
                  <a:extLst>
                    <a:ext uri="{9D8B030D-6E8A-4147-A177-3AD203B41FA5}">
                      <a16:colId xmlns:a16="http://schemas.microsoft.com/office/drawing/2014/main" val="3359654089"/>
                    </a:ext>
                  </a:extLst>
                </a:gridCol>
                <a:gridCol w="1484671">
                  <a:extLst>
                    <a:ext uri="{9D8B030D-6E8A-4147-A177-3AD203B41FA5}">
                      <a16:colId xmlns:a16="http://schemas.microsoft.com/office/drawing/2014/main" val="3460094360"/>
                    </a:ext>
                  </a:extLst>
                </a:gridCol>
                <a:gridCol w="540775">
                  <a:extLst>
                    <a:ext uri="{9D8B030D-6E8A-4147-A177-3AD203B41FA5}">
                      <a16:colId xmlns:a16="http://schemas.microsoft.com/office/drawing/2014/main" val="295247078"/>
                    </a:ext>
                  </a:extLst>
                </a:gridCol>
                <a:gridCol w="619432">
                  <a:extLst>
                    <a:ext uri="{9D8B030D-6E8A-4147-A177-3AD203B41FA5}">
                      <a16:colId xmlns:a16="http://schemas.microsoft.com/office/drawing/2014/main" val="3910290742"/>
                    </a:ext>
                  </a:extLst>
                </a:gridCol>
                <a:gridCol w="614211">
                  <a:extLst>
                    <a:ext uri="{9D8B030D-6E8A-4147-A177-3AD203B41FA5}">
                      <a16:colId xmlns:a16="http://schemas.microsoft.com/office/drawing/2014/main" val="1624496085"/>
                    </a:ext>
                  </a:extLst>
                </a:gridCol>
                <a:gridCol w="720187">
                  <a:extLst>
                    <a:ext uri="{9D8B030D-6E8A-4147-A177-3AD203B41FA5}">
                      <a16:colId xmlns:a16="http://schemas.microsoft.com/office/drawing/2014/main" val="3417830136"/>
                    </a:ext>
                  </a:extLst>
                </a:gridCol>
              </a:tblGrid>
              <a:tr h="308571">
                <a:tc gridSpan="11">
                  <a:txBody>
                    <a:bodyPr/>
                    <a:lstStyle/>
                    <a:p>
                      <a:pPr algn="ctr"/>
                      <a:r>
                        <a:rPr lang="it-IT" sz="1400" b="1" dirty="0"/>
                        <a:t>Richieste</a:t>
                      </a:r>
                      <a:r>
                        <a:rPr lang="it-IT" sz="1400" b="1" baseline="0" dirty="0"/>
                        <a:t> 2024</a:t>
                      </a:r>
                      <a:endParaRPr lang="it-IT" sz="14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6233368"/>
                  </a:ext>
                </a:extLst>
              </a:tr>
              <a:tr h="308571"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m.p.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55563038"/>
                  </a:ext>
                </a:extLst>
              </a:tr>
              <a:tr h="308571"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err="1"/>
                        <a:t>RD_MuColl</a:t>
                      </a:r>
                      <a:endParaRPr lang="it-IT" sz="1400" dirty="0"/>
                    </a:p>
                    <a:p>
                      <a:pPr algn="ctr"/>
                      <a:r>
                        <a:rPr lang="it-IT" sz="1400" dirty="0"/>
                        <a:t>(</a:t>
                      </a:r>
                      <a:r>
                        <a:rPr lang="it-IT" sz="1400" dirty="0" err="1"/>
                        <a:t>Muon</a:t>
                      </a:r>
                      <a:r>
                        <a:rPr lang="it-IT" sz="1400" dirty="0"/>
                        <a:t> Collider)</a:t>
                      </a:r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CMS TRACKER</a:t>
                      </a:r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8206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dirty="0"/>
                    </a:p>
                    <a:p>
                      <a:pPr marL="0" marR="0" lvl="0" indent="0" algn="ctr" defTabSz="58206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CMS MUONI</a:t>
                      </a:r>
                    </a:p>
                    <a:p>
                      <a:pPr algn="ctr"/>
                      <a:endParaRPr lang="it-IT" sz="1400" dirty="0"/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8206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400" dirty="0"/>
                    </a:p>
                    <a:p>
                      <a:pPr marL="0" marR="0" lvl="0" indent="0" algn="ctr" defTabSz="58206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EURIZON</a:t>
                      </a:r>
                    </a:p>
                    <a:p>
                      <a:pPr marL="0" marR="0" lvl="0" indent="0" algn="ctr" defTabSz="58206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(CREMLIN+)/</a:t>
                      </a:r>
                      <a:r>
                        <a:rPr lang="it-IT" sz="1400" baseline="0" dirty="0"/>
                        <a:t>RD_FCC</a:t>
                      </a:r>
                    </a:p>
                    <a:p>
                      <a:pPr algn="ctr"/>
                      <a:endParaRPr lang="it-IT" sz="1400" dirty="0"/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8206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LHCb</a:t>
                      </a:r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59519101"/>
                  </a:ext>
                </a:extLst>
              </a:tr>
              <a:tr h="308571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CSN</a:t>
                      </a:r>
                      <a:r>
                        <a:rPr lang="it-IT" sz="1400" baseline="0" dirty="0"/>
                        <a:t> I</a:t>
                      </a:r>
                      <a:endParaRPr lang="it-IT" sz="1400" dirty="0"/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1</a:t>
                      </a:r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1</a:t>
                      </a:r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3</a:t>
                      </a:r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1</a:t>
                      </a:r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2</a:t>
                      </a:r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8</a:t>
                      </a:r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77890"/>
                  </a:ext>
                </a:extLst>
              </a:tr>
              <a:tr h="308571"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38173503"/>
                  </a:ext>
                </a:extLst>
              </a:tr>
              <a:tr h="308571"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CTA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FERMI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8206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HERD_DMP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NUSES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Space It Up - ASI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SPB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T2K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KM3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6429979"/>
                  </a:ext>
                </a:extLst>
              </a:tr>
              <a:tr h="308571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CSN</a:t>
                      </a:r>
                      <a:r>
                        <a:rPr lang="it-IT" sz="1400" baseline="0" dirty="0"/>
                        <a:t> II</a:t>
                      </a:r>
                      <a:endParaRPr lang="it-IT" sz="14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1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1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3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1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1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1,5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4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2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14,5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0475712"/>
                  </a:ext>
                </a:extLst>
              </a:tr>
              <a:tr h="308571"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79160212"/>
                  </a:ext>
                </a:extLst>
              </a:tr>
              <a:tr h="308571"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ALICE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LUNA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0987100"/>
                  </a:ext>
                </a:extLst>
              </a:tr>
              <a:tr h="308571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CSN</a:t>
                      </a:r>
                      <a:r>
                        <a:rPr lang="it-IT" sz="1400" baseline="0" dirty="0"/>
                        <a:t> III</a:t>
                      </a:r>
                      <a:endParaRPr lang="it-IT" sz="1400" dirty="0"/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7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0,5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7,5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005919"/>
                  </a:ext>
                </a:extLst>
              </a:tr>
              <a:tr h="308571"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58384497"/>
                  </a:ext>
                </a:extLst>
              </a:tr>
              <a:tr h="308571"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FRIDA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SHINE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177230"/>
                  </a:ext>
                </a:extLst>
              </a:tr>
              <a:tr h="308571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CSN V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1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1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2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8100667"/>
                  </a:ext>
                </a:extLst>
              </a:tr>
              <a:tr h="308571"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86368709"/>
                  </a:ext>
                </a:extLst>
              </a:tr>
              <a:tr h="308571">
                <a:tc gridSpan="8">
                  <a:txBody>
                    <a:bodyPr/>
                    <a:lstStyle/>
                    <a:p>
                      <a:pPr algn="r"/>
                      <a:r>
                        <a:rPr lang="it-IT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Totale m.p.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it-IT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it-IT" sz="14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it-IT" sz="14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99836408"/>
                  </a:ext>
                </a:extLst>
              </a:tr>
            </a:tbl>
          </a:graphicData>
        </a:graphic>
      </p:graphicFrame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EFB159C8-C833-344C-B345-B01600E0A1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76650" y="6546207"/>
            <a:ext cx="4852718" cy="311793"/>
          </a:xfrm>
        </p:spPr>
        <p:txBody>
          <a:bodyPr/>
          <a:lstStyle/>
          <a:p>
            <a:pPr algn="ctr"/>
            <a:r>
              <a:rPr lang="it-IT" dirty="0"/>
              <a:t>Maurizio Mongelli - Consiglio di Sezione - Bari, 6 luglio 2023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3105117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700D5-06AD-CA4F-BB10-E2A3808B8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Servizio di Progettazione meccanica – Sezione di Bari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5BF9E-CC52-614F-B276-BD371D4DD6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F62631-D247-0E44-B808-5D23CBBA66F7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7" name="CasellaDiTesto 76">
            <a:extLst>
              <a:ext uri="{FF2B5EF4-FFF2-40B4-BE49-F238E27FC236}">
                <a16:creationId xmlns:a16="http://schemas.microsoft.com/office/drawing/2014/main" id="{B45B4081-B261-44EC-BD7A-822878BE74F5}"/>
              </a:ext>
            </a:extLst>
          </p:cNvPr>
          <p:cNvSpPr txBox="1"/>
          <p:nvPr/>
        </p:nvSpPr>
        <p:spPr>
          <a:xfrm>
            <a:off x="769868" y="1333471"/>
            <a:ext cx="10504943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 err="1">
                <a:highlight>
                  <a:srgbClr val="FFFF00"/>
                </a:highlight>
              </a:rPr>
              <a:t>RD_MuCOL</a:t>
            </a:r>
            <a:r>
              <a:rPr lang="it-IT" dirty="0">
                <a:highlight>
                  <a:srgbClr val="FFFF00"/>
                </a:highlight>
              </a:rPr>
              <a:t> (Muon Collider)</a:t>
            </a:r>
          </a:p>
          <a:p>
            <a:pPr algn="just"/>
            <a:endParaRPr lang="it-IT" i="1" dirty="0"/>
          </a:p>
          <a:p>
            <a:pPr algn="just"/>
            <a:endParaRPr lang="it-IT" i="1" dirty="0"/>
          </a:p>
          <a:p>
            <a:pPr algn="just"/>
            <a:r>
              <a:rPr lang="it-IT" dirty="0"/>
              <a:t>Progettazione della struttura meccanica di un prototipo di cella calorimetrica (layer attivo: rivelatore MPGD + assorbitore + elettronica di lettura) e dello stand necessario per misurarne le performance.</a:t>
            </a:r>
          </a:p>
          <a:p>
            <a:pPr algn="just"/>
            <a:endParaRPr lang="it-IT" dirty="0"/>
          </a:p>
          <a:p>
            <a:pPr algn="just"/>
            <a:r>
              <a:rPr lang="it-IT" i="1" dirty="0"/>
              <a:t>Inizio presunto attività: aprile</a:t>
            </a:r>
          </a:p>
          <a:p>
            <a:pPr algn="just"/>
            <a:endParaRPr lang="it-IT" dirty="0"/>
          </a:p>
          <a:p>
            <a:pPr marL="342900" indent="-342900" algn="just">
              <a:buFontTx/>
              <a:buChar char="-"/>
            </a:pPr>
            <a:endParaRPr lang="it-IT" dirty="0"/>
          </a:p>
          <a:p>
            <a:pPr algn="just"/>
            <a:endParaRPr lang="it-IT" dirty="0"/>
          </a:p>
          <a:p>
            <a:pPr algn="just"/>
            <a:r>
              <a:rPr lang="it-IT" u="sng" dirty="0">
                <a:uFill>
                  <a:solidFill>
                    <a:srgbClr val="FF0000"/>
                  </a:solidFill>
                </a:uFill>
              </a:rPr>
              <a:t>Stima: 1 mese-persona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C98E826-6F72-499D-8DAE-62B6D1E14EB7}"/>
              </a:ext>
            </a:extLst>
          </p:cNvPr>
          <p:cNvSpPr txBox="1"/>
          <p:nvPr/>
        </p:nvSpPr>
        <p:spPr>
          <a:xfrm>
            <a:off x="4429919" y="860682"/>
            <a:ext cx="3200400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chemeClr val="accent2">
                    <a:lumMod val="75000"/>
                  </a:schemeClr>
                </a:solidFill>
              </a:rPr>
              <a:t>Richieste CSN I</a:t>
            </a:r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EFB159C8-C833-344C-B345-B01600E0A1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76650" y="6546207"/>
            <a:ext cx="4852718" cy="311793"/>
          </a:xfrm>
        </p:spPr>
        <p:txBody>
          <a:bodyPr/>
          <a:lstStyle/>
          <a:p>
            <a:pPr algn="ctr"/>
            <a:r>
              <a:rPr lang="it-IT" dirty="0"/>
              <a:t>Maurizio Mongelli - Consiglio di Sezione - Bari, 6 luglio 2023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2852366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700D5-06AD-CA4F-BB10-E2A3808B8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Servizio di Progettazione meccanica – Sezione di Bari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5BF9E-CC52-614F-B276-BD371D4DD6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F62631-D247-0E44-B808-5D23CBBA66F7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7" name="CasellaDiTesto 76">
            <a:extLst>
              <a:ext uri="{FF2B5EF4-FFF2-40B4-BE49-F238E27FC236}">
                <a16:creationId xmlns:a16="http://schemas.microsoft.com/office/drawing/2014/main" id="{B45B4081-B261-44EC-BD7A-822878BE74F5}"/>
              </a:ext>
            </a:extLst>
          </p:cNvPr>
          <p:cNvSpPr txBox="1"/>
          <p:nvPr/>
        </p:nvSpPr>
        <p:spPr>
          <a:xfrm>
            <a:off x="769868" y="1333471"/>
            <a:ext cx="10504943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150" dirty="0">
                <a:highlight>
                  <a:srgbClr val="FFFF00"/>
                </a:highlight>
              </a:rPr>
              <a:t>CMS MUONI</a:t>
            </a:r>
          </a:p>
          <a:p>
            <a:pPr algn="l"/>
            <a:br>
              <a:rPr lang="it-IT" sz="2150" b="0" i="0" dirty="0">
                <a:solidFill>
                  <a:srgbClr val="333333"/>
                </a:solidFill>
                <a:effectLst/>
                <a:latin typeface="Lucida Grande"/>
              </a:rPr>
            </a:br>
            <a:r>
              <a:rPr lang="it-IT" sz="2150" b="0" i="0" u="sng" dirty="0">
                <a:effectLst/>
                <a:latin typeface="Lucida Grande"/>
              </a:rPr>
              <a:t>Attività RPC</a:t>
            </a:r>
            <a:r>
              <a:rPr lang="it-IT" sz="2150" b="0" i="0" dirty="0">
                <a:effectLst/>
                <a:latin typeface="Lucida Grande"/>
              </a:rPr>
              <a:t>:</a:t>
            </a:r>
          </a:p>
          <a:p>
            <a:pPr algn="l"/>
            <a:endParaRPr lang="it-IT" sz="2150" dirty="0">
              <a:latin typeface="Lucida Grande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b="0" dirty="0">
                <a:effectLst/>
                <a:latin typeface="Calibri" panose="020F0502020204030204" pitchFamily="34" charset="0"/>
              </a:rPr>
              <a:t>Disegno di un setup per RPC (</a:t>
            </a:r>
            <a:r>
              <a:rPr lang="en-US" sz="2400" b="0" dirty="0" err="1">
                <a:effectLst/>
                <a:latin typeface="Calibri" panose="020F0502020204030204" pitchFamily="34" charset="0"/>
              </a:rPr>
              <a:t>cosmici</a:t>
            </a:r>
            <a:r>
              <a:rPr lang="en-US" sz="2400" b="0" dirty="0">
                <a:effectLst/>
                <a:latin typeface="Calibri" panose="020F0502020204030204" pitchFamily="34" charset="0"/>
              </a:rPr>
              <a:t>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dirty="0" err="1">
                <a:latin typeface="Calibri" panose="020F0502020204030204" pitchFamily="34" charset="0"/>
              </a:rPr>
              <a:t>Disegno</a:t>
            </a:r>
            <a:r>
              <a:rPr lang="en-US" sz="2400" dirty="0">
                <a:latin typeface="Calibri" panose="020F0502020204030204" pitchFamily="34" charset="0"/>
              </a:rPr>
              <a:t> di una struttura meccanica per test beam</a:t>
            </a:r>
            <a:endParaRPr lang="en-US" sz="2400" b="0" dirty="0">
              <a:effectLst/>
              <a:latin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400" dirty="0">
              <a:latin typeface="Calibri" panose="020F0502020204030204" pitchFamily="34" charset="0"/>
            </a:endParaRPr>
          </a:p>
          <a:p>
            <a:pPr algn="l"/>
            <a:r>
              <a:rPr lang="it-IT" sz="2150" b="0" i="0" u="sng" dirty="0">
                <a:effectLst/>
                <a:latin typeface="Lucida Grande"/>
              </a:rPr>
              <a:t>Attività GEM</a:t>
            </a:r>
            <a:r>
              <a:rPr lang="it-IT" sz="2150" b="0" i="0" dirty="0">
                <a:effectLst/>
                <a:latin typeface="Lucida Grande"/>
              </a:rPr>
              <a:t>:</a:t>
            </a:r>
          </a:p>
          <a:p>
            <a:pPr algn="l"/>
            <a:endParaRPr lang="it-IT" sz="2150" dirty="0">
              <a:latin typeface="Lucida Grande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it-IT" sz="2400" b="0" dirty="0">
                <a:effectLst/>
                <a:latin typeface="Calibri" panose="020F0502020204030204" pitchFamily="34" charset="0"/>
              </a:rPr>
              <a:t>Disegno di tool per l’ottimizzazione della produzione di rivelatori (GE21 e ME0)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it-IT" sz="2400" dirty="0">
                <a:latin typeface="Calibri" panose="020F0502020204030204" pitchFamily="34" charset="0"/>
              </a:rPr>
              <a:t>Disegno di attrezzature per il Laboratorio GEM</a:t>
            </a:r>
          </a:p>
          <a:p>
            <a:r>
              <a:rPr lang="it-IT" sz="2400" dirty="0">
                <a:latin typeface="Calibri" panose="020F0502020204030204" pitchFamily="34" charset="0"/>
              </a:rPr>
              <a:t>	(supporti nella Dark Box, Gas Rack, ecc.)</a:t>
            </a:r>
            <a:endParaRPr lang="it-IT" sz="2400" b="0" dirty="0">
              <a:effectLst/>
              <a:latin typeface="Calibri" panose="020F050202020403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endParaRPr lang="it-IT" sz="2150" b="0" i="0" dirty="0">
              <a:solidFill>
                <a:srgbClr val="FF0000"/>
              </a:solidFill>
              <a:effectLst/>
              <a:latin typeface="Lucida Grande"/>
            </a:endParaRPr>
          </a:p>
          <a:p>
            <a:pPr algn="just"/>
            <a:r>
              <a:rPr lang="it-IT" u="sng" dirty="0">
                <a:uFill>
                  <a:solidFill>
                    <a:srgbClr val="FF0000"/>
                  </a:solidFill>
                </a:uFill>
              </a:rPr>
              <a:t>Stima: 1+2 = 3 mesi-persona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C98E826-6F72-499D-8DAE-62B6D1E14EB7}"/>
              </a:ext>
            </a:extLst>
          </p:cNvPr>
          <p:cNvSpPr txBox="1"/>
          <p:nvPr/>
        </p:nvSpPr>
        <p:spPr>
          <a:xfrm>
            <a:off x="4429919" y="860682"/>
            <a:ext cx="3200400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chemeClr val="accent2">
                    <a:lumMod val="75000"/>
                  </a:schemeClr>
                </a:solidFill>
              </a:rPr>
              <a:t>Richieste CSN I</a:t>
            </a:r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EFB159C8-C833-344C-B345-B01600E0A1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76650" y="6546207"/>
            <a:ext cx="4852718" cy="311793"/>
          </a:xfrm>
        </p:spPr>
        <p:txBody>
          <a:bodyPr/>
          <a:lstStyle/>
          <a:p>
            <a:pPr algn="ctr"/>
            <a:r>
              <a:rPr lang="it-IT" dirty="0"/>
              <a:t>Maurizio Mongelli - Consiglio di Sezione - Bari, 6 luglio 2023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3977540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700D5-06AD-CA4F-BB10-E2A3808B8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Servizio di Progettazione meccanica – Sezione di Bari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5BF9E-CC52-614F-B276-BD371D4DD6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F62631-D247-0E44-B808-5D23CBBA66F7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7" name="CasellaDiTesto 76">
            <a:extLst>
              <a:ext uri="{FF2B5EF4-FFF2-40B4-BE49-F238E27FC236}">
                <a16:creationId xmlns:a16="http://schemas.microsoft.com/office/drawing/2014/main" id="{B45B4081-B261-44EC-BD7A-822878BE74F5}"/>
              </a:ext>
            </a:extLst>
          </p:cNvPr>
          <p:cNvSpPr txBox="1"/>
          <p:nvPr/>
        </p:nvSpPr>
        <p:spPr>
          <a:xfrm>
            <a:off x="769868" y="1790090"/>
            <a:ext cx="10504943" cy="3277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>
                <a:highlight>
                  <a:srgbClr val="FFFF00"/>
                </a:highlight>
              </a:rPr>
              <a:t>CMS TRACKER</a:t>
            </a:r>
          </a:p>
          <a:p>
            <a:pPr algn="just"/>
            <a:endParaRPr lang="it-IT" dirty="0"/>
          </a:p>
          <a:p>
            <a:pPr algn="just"/>
            <a:r>
              <a:rPr lang="it-IT" dirty="0"/>
              <a:t>Finalizzazione dei Jig di produzione dei moduli dell’OT di CMS</a:t>
            </a:r>
          </a:p>
          <a:p>
            <a:pPr algn="just"/>
            <a:endParaRPr lang="it-IT" dirty="0"/>
          </a:p>
          <a:p>
            <a:pPr algn="just"/>
            <a:endParaRPr lang="it-IT" dirty="0"/>
          </a:p>
          <a:p>
            <a:pPr algn="just"/>
            <a:endParaRPr lang="it-IT" dirty="0"/>
          </a:p>
          <a:p>
            <a:pPr algn="just"/>
            <a:endParaRPr lang="it-IT" dirty="0"/>
          </a:p>
          <a:p>
            <a:pPr algn="just"/>
            <a:endParaRPr lang="it-IT" dirty="0"/>
          </a:p>
          <a:p>
            <a:pPr algn="just"/>
            <a:r>
              <a:rPr lang="it-IT" u="sng" dirty="0">
                <a:uFill>
                  <a:solidFill>
                    <a:srgbClr val="FF0000"/>
                  </a:solidFill>
                </a:uFill>
              </a:rPr>
              <a:t>Stima: 1 mese-persona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C98E826-6F72-499D-8DAE-62B6D1E14EB7}"/>
              </a:ext>
            </a:extLst>
          </p:cNvPr>
          <p:cNvSpPr txBox="1"/>
          <p:nvPr/>
        </p:nvSpPr>
        <p:spPr>
          <a:xfrm>
            <a:off x="4429919" y="860682"/>
            <a:ext cx="3200400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chemeClr val="accent2">
                    <a:lumMod val="75000"/>
                  </a:schemeClr>
                </a:solidFill>
              </a:rPr>
              <a:t>Richieste CSN I</a:t>
            </a:r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EFB159C8-C833-344C-B345-B01600E0A1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76650" y="6546207"/>
            <a:ext cx="4852718" cy="311793"/>
          </a:xfrm>
        </p:spPr>
        <p:txBody>
          <a:bodyPr/>
          <a:lstStyle/>
          <a:p>
            <a:pPr algn="ctr"/>
            <a:r>
              <a:rPr lang="it-IT" dirty="0"/>
              <a:t>Maurizio Mongelli - Consiglio di Sezione - Bari, 6 luglio 2023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607345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700D5-06AD-CA4F-BB10-E2A3808B8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Servizio di Progettazione meccanica – Sezione di Bari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5BF9E-CC52-614F-B276-BD371D4DD6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F62631-D247-0E44-B808-5D23CBBA66F7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C98E826-6F72-499D-8DAE-62B6D1E14EB7}"/>
              </a:ext>
            </a:extLst>
          </p:cNvPr>
          <p:cNvSpPr txBox="1"/>
          <p:nvPr/>
        </p:nvSpPr>
        <p:spPr>
          <a:xfrm>
            <a:off x="4429919" y="860682"/>
            <a:ext cx="3200400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chemeClr val="accent2">
                    <a:lumMod val="75000"/>
                  </a:schemeClr>
                </a:solidFill>
              </a:rPr>
              <a:t>Richieste CSN I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2ECAB288-7B87-0872-F4DB-BBA2271A7B9F}"/>
              </a:ext>
            </a:extLst>
          </p:cNvPr>
          <p:cNvSpPr txBox="1"/>
          <p:nvPr/>
        </p:nvSpPr>
        <p:spPr>
          <a:xfrm>
            <a:off x="777647" y="1550714"/>
            <a:ext cx="10504943" cy="3985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>
                <a:highlight>
                  <a:srgbClr val="FFFF00"/>
                </a:highlight>
              </a:rPr>
              <a:t>EURIZON (CREMLIN+) / RD_FCC</a:t>
            </a:r>
          </a:p>
          <a:p>
            <a:pPr algn="just"/>
            <a:endParaRPr lang="it-IT" dirty="0"/>
          </a:p>
          <a:p>
            <a:pPr algn="just"/>
            <a:r>
              <a:rPr lang="it-IT" dirty="0"/>
              <a:t>Progettazione di alcuni componenti meccanici di un prototipo di camera a deriva multifili per un esperimento ad FCC-ee; in particolare:</a:t>
            </a:r>
          </a:p>
          <a:p>
            <a:pPr algn="just"/>
            <a:endParaRPr lang="it-IT" dirty="0"/>
          </a:p>
          <a:p>
            <a:pPr marL="924961" lvl="1" indent="-342900" algn="just">
              <a:buFont typeface="Arial" panose="020B0604020202020204" pitchFamily="34" charset="0"/>
              <a:buChar char="•"/>
            </a:pPr>
            <a:r>
              <a:rPr lang="it-IT" dirty="0"/>
              <a:t>contributo alla progettazione e prototipizzazione di un mock-up dimostrativo della camera di IDEA FCC (in collaborazione con INFN Lecce)</a:t>
            </a:r>
          </a:p>
          <a:p>
            <a:pPr marL="924961" lvl="1" indent="-342900" algn="just">
              <a:buFont typeface="Arial" panose="020B0604020202020204" pitchFamily="34" charset="0"/>
              <a:buChar char="•"/>
            </a:pPr>
            <a:r>
              <a:rPr lang="it-IT" dirty="0"/>
              <a:t>ottimizzazione del progetto di camera di monitoraggio velocità di deriva (in collaborazione con INFN Lecce)</a:t>
            </a:r>
          </a:p>
          <a:p>
            <a:pPr algn="just"/>
            <a:endParaRPr lang="it-IT" dirty="0"/>
          </a:p>
          <a:p>
            <a:pPr algn="just"/>
            <a:r>
              <a:rPr lang="it-IT" u="sng" dirty="0">
                <a:uFill>
                  <a:solidFill>
                    <a:srgbClr val="FF0000"/>
                  </a:solidFill>
                </a:uFill>
              </a:rPr>
              <a:t>Stima: 1 mese-persona</a:t>
            </a:r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EFB159C8-C833-344C-B345-B01600E0A1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76650" y="6546207"/>
            <a:ext cx="4852718" cy="311793"/>
          </a:xfrm>
        </p:spPr>
        <p:txBody>
          <a:bodyPr/>
          <a:lstStyle/>
          <a:p>
            <a:pPr algn="ctr"/>
            <a:r>
              <a:rPr lang="it-IT" dirty="0"/>
              <a:t>Maurizio Mongelli - Consiglio di Sezione - Bari, 6 luglio 2023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12816026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700D5-06AD-CA4F-BB10-E2A3808B8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Servizio di Progettazione meccanica – Sezione di Bari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5BF9E-CC52-614F-B276-BD371D4DD6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F62631-D247-0E44-B808-5D23CBBA66F7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77" name="CasellaDiTesto 76">
            <a:extLst>
              <a:ext uri="{FF2B5EF4-FFF2-40B4-BE49-F238E27FC236}">
                <a16:creationId xmlns:a16="http://schemas.microsoft.com/office/drawing/2014/main" id="{B45B4081-B261-44EC-BD7A-822878BE74F5}"/>
              </a:ext>
            </a:extLst>
          </p:cNvPr>
          <p:cNvSpPr txBox="1"/>
          <p:nvPr/>
        </p:nvSpPr>
        <p:spPr>
          <a:xfrm>
            <a:off x="777647" y="1710591"/>
            <a:ext cx="10504943" cy="3985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 err="1">
                <a:highlight>
                  <a:srgbClr val="FFFF00"/>
                </a:highlight>
              </a:rPr>
              <a:t>LHCb</a:t>
            </a:r>
            <a:endParaRPr lang="it-IT" dirty="0"/>
          </a:p>
          <a:p>
            <a:pPr algn="just"/>
            <a:endParaRPr lang="it-IT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dirty="0"/>
              <a:t>Progettazione di una nuova struttura meccanica per il telescopio del Laboratorio RPC di Sezione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it-IT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dirty="0"/>
              <a:t>Progettazione di una box per muRwell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it-IT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dirty="0"/>
              <a:t>Modifica della struttura meccanica del </a:t>
            </a:r>
            <a:r>
              <a:rPr lang="it-IT" dirty="0" err="1"/>
              <a:t>tripletto</a:t>
            </a:r>
            <a:r>
              <a:rPr lang="it-IT" dirty="0"/>
              <a:t> RPC per elettronica FATIC</a:t>
            </a:r>
          </a:p>
          <a:p>
            <a:pPr algn="just"/>
            <a:endParaRPr lang="it-IT" dirty="0"/>
          </a:p>
          <a:p>
            <a:pPr algn="just"/>
            <a:endParaRPr lang="it-IT" dirty="0"/>
          </a:p>
          <a:p>
            <a:pPr algn="just"/>
            <a:r>
              <a:rPr lang="it-IT" u="sng" dirty="0">
                <a:uFill>
                  <a:solidFill>
                    <a:srgbClr val="FF0000"/>
                  </a:solidFill>
                </a:uFill>
              </a:rPr>
              <a:t>Stima: 2 mesi-persona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C98E826-6F72-499D-8DAE-62B6D1E14EB7}"/>
              </a:ext>
            </a:extLst>
          </p:cNvPr>
          <p:cNvSpPr txBox="1"/>
          <p:nvPr/>
        </p:nvSpPr>
        <p:spPr>
          <a:xfrm>
            <a:off x="4429919" y="860682"/>
            <a:ext cx="3200400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chemeClr val="accent2">
                    <a:lumMod val="75000"/>
                  </a:schemeClr>
                </a:solidFill>
              </a:rPr>
              <a:t>Richieste CSN I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00F4906-E159-5E09-7287-DB34D81231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76650" y="6546207"/>
            <a:ext cx="4852718" cy="311793"/>
          </a:xfrm>
        </p:spPr>
        <p:txBody>
          <a:bodyPr/>
          <a:lstStyle/>
          <a:p>
            <a:pPr algn="ctr"/>
            <a:r>
              <a:rPr lang="it-IT" dirty="0"/>
              <a:t>Maurizio Mongelli - Consiglio di Sezione - Bari, 6 luglio 2023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32140281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700D5-06AD-CA4F-BB10-E2A3808B8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Servizio di Progettazione meccanica – Sezione di Bari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5BF9E-CC52-614F-B276-BD371D4DD6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F62631-D247-0E44-B808-5D23CBBA66F7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77" name="CasellaDiTesto 76">
            <a:extLst>
              <a:ext uri="{FF2B5EF4-FFF2-40B4-BE49-F238E27FC236}">
                <a16:creationId xmlns:a16="http://schemas.microsoft.com/office/drawing/2014/main" id="{B45B4081-B261-44EC-BD7A-822878BE74F5}"/>
              </a:ext>
            </a:extLst>
          </p:cNvPr>
          <p:cNvSpPr txBox="1"/>
          <p:nvPr/>
        </p:nvSpPr>
        <p:spPr>
          <a:xfrm>
            <a:off x="769868" y="1333471"/>
            <a:ext cx="10504943" cy="3985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dirty="0">
              <a:highlight>
                <a:srgbClr val="FFFF00"/>
              </a:highlight>
            </a:endParaRPr>
          </a:p>
          <a:p>
            <a:pPr algn="just"/>
            <a:r>
              <a:rPr lang="it-IT" dirty="0">
                <a:highlight>
                  <a:srgbClr val="FFFF00"/>
                </a:highlight>
              </a:rPr>
              <a:t>CTA</a:t>
            </a:r>
          </a:p>
          <a:p>
            <a:pPr algn="just"/>
            <a:endParaRPr lang="it-IT" dirty="0"/>
          </a:p>
          <a:p>
            <a:pPr fontAlgn="base"/>
            <a:r>
              <a:rPr lang="it-IT" dirty="0">
                <a:solidFill>
                  <a:srgbClr val="000000"/>
                </a:solidFill>
              </a:rPr>
              <a:t>Progettazione di supporti per test in laboratorio di </a:t>
            </a:r>
            <a:r>
              <a:rPr lang="it-IT" dirty="0" err="1">
                <a:solidFill>
                  <a:srgbClr val="000000"/>
                </a:solidFill>
              </a:rPr>
              <a:t>SiPM</a:t>
            </a:r>
            <a:r>
              <a:rPr lang="it-IT" dirty="0">
                <a:solidFill>
                  <a:srgbClr val="000000"/>
                </a:solidFill>
              </a:rPr>
              <a:t> e relativa elettronica</a:t>
            </a:r>
            <a:endParaRPr lang="it-IT" dirty="0"/>
          </a:p>
          <a:p>
            <a:pPr algn="just"/>
            <a:endParaRPr lang="it-IT" dirty="0"/>
          </a:p>
          <a:p>
            <a:pPr algn="just"/>
            <a:r>
              <a:rPr lang="it-IT" i="1" dirty="0"/>
              <a:t>Inizio attività: 1° quadrimestre</a:t>
            </a:r>
          </a:p>
          <a:p>
            <a:pPr algn="just"/>
            <a:r>
              <a:rPr lang="it-IT" dirty="0"/>
              <a:t>	</a:t>
            </a:r>
          </a:p>
          <a:p>
            <a:pPr algn="just"/>
            <a:endParaRPr lang="it-IT" dirty="0"/>
          </a:p>
          <a:p>
            <a:pPr algn="just"/>
            <a:endParaRPr lang="it-IT" dirty="0"/>
          </a:p>
          <a:p>
            <a:pPr algn="just"/>
            <a:endParaRPr lang="it-IT" dirty="0"/>
          </a:p>
          <a:p>
            <a:pPr algn="just"/>
            <a:r>
              <a:rPr lang="it-IT" u="sng" dirty="0">
                <a:uFill>
                  <a:solidFill>
                    <a:srgbClr val="FF0000"/>
                  </a:solidFill>
                </a:uFill>
              </a:rPr>
              <a:t>Stima: 1 mese-persona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C98E826-6F72-499D-8DAE-62B6D1E14EB7}"/>
              </a:ext>
            </a:extLst>
          </p:cNvPr>
          <p:cNvSpPr txBox="1"/>
          <p:nvPr/>
        </p:nvSpPr>
        <p:spPr>
          <a:xfrm>
            <a:off x="4429919" y="860682"/>
            <a:ext cx="3200400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chemeClr val="accent2">
                    <a:lumMod val="75000"/>
                  </a:schemeClr>
                </a:solidFill>
              </a:rPr>
              <a:t>Richieste CSN II</a:t>
            </a:r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EFB159C8-C833-344C-B345-B01600E0A1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76650" y="6546207"/>
            <a:ext cx="4852718" cy="311793"/>
          </a:xfrm>
        </p:spPr>
        <p:txBody>
          <a:bodyPr/>
          <a:lstStyle/>
          <a:p>
            <a:pPr algn="ctr"/>
            <a:r>
              <a:rPr lang="it-IT" dirty="0"/>
              <a:t>Maurizio Mongelli - Consiglio di Sezione - Bari, 6 luglio 2023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33655520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700D5-06AD-CA4F-BB10-E2A3808B8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Servizio di Progettazione meccanica – Sezione di Bari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5BF9E-CC52-614F-B276-BD371D4DD6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7F62631-D247-0E44-B808-5D23CBBA66F7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77" name="CasellaDiTesto 76">
            <a:extLst>
              <a:ext uri="{FF2B5EF4-FFF2-40B4-BE49-F238E27FC236}">
                <a16:creationId xmlns:a16="http://schemas.microsoft.com/office/drawing/2014/main" id="{B45B4081-B261-44EC-BD7A-822878BE74F5}"/>
              </a:ext>
            </a:extLst>
          </p:cNvPr>
          <p:cNvSpPr txBox="1"/>
          <p:nvPr/>
        </p:nvSpPr>
        <p:spPr>
          <a:xfrm>
            <a:off x="769868" y="1333471"/>
            <a:ext cx="10504943" cy="3985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dirty="0">
              <a:highlight>
                <a:srgbClr val="FFFF00"/>
              </a:highlight>
            </a:endParaRPr>
          </a:p>
          <a:p>
            <a:pPr algn="just"/>
            <a:r>
              <a:rPr lang="it-IT" dirty="0">
                <a:highlight>
                  <a:srgbClr val="FFFF00"/>
                </a:highlight>
              </a:rPr>
              <a:t>FERMI</a:t>
            </a:r>
          </a:p>
          <a:p>
            <a:pPr algn="just"/>
            <a:r>
              <a:rPr lang="it-IT" dirty="0"/>
              <a:t>	</a:t>
            </a:r>
          </a:p>
          <a:p>
            <a:pPr algn="just"/>
            <a:r>
              <a:rPr lang="it-IT" dirty="0"/>
              <a:t>Progettazione di </a:t>
            </a:r>
            <a:r>
              <a:rPr lang="it-IT" dirty="0" err="1"/>
              <a:t>Tool</a:t>
            </a:r>
            <a:r>
              <a:rPr lang="it-IT" dirty="0"/>
              <a:t> per l’assemblaggio e l’incollaggio di rivelatori a strip di silicio doppia faccia per il tracciatore Gamma-Compton </a:t>
            </a:r>
          </a:p>
          <a:p>
            <a:pPr algn="just"/>
            <a:endParaRPr lang="it-IT" dirty="0"/>
          </a:p>
          <a:p>
            <a:pPr algn="just"/>
            <a:r>
              <a:rPr lang="it-IT" i="1" dirty="0"/>
              <a:t>Inizio attività: 2° quadrimestre</a:t>
            </a:r>
          </a:p>
          <a:p>
            <a:pPr algn="just"/>
            <a:endParaRPr lang="it-IT" dirty="0"/>
          </a:p>
          <a:p>
            <a:pPr algn="just"/>
            <a:endParaRPr lang="it-IT" dirty="0"/>
          </a:p>
          <a:p>
            <a:pPr algn="just"/>
            <a:endParaRPr lang="it-IT" dirty="0"/>
          </a:p>
          <a:p>
            <a:pPr algn="just"/>
            <a:r>
              <a:rPr lang="it-IT" u="sng" dirty="0">
                <a:uFill>
                  <a:solidFill>
                    <a:srgbClr val="FF0000"/>
                  </a:solidFill>
                </a:uFill>
              </a:rPr>
              <a:t>Stima: 1 mese-persona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C98E826-6F72-499D-8DAE-62B6D1E14EB7}"/>
              </a:ext>
            </a:extLst>
          </p:cNvPr>
          <p:cNvSpPr txBox="1"/>
          <p:nvPr/>
        </p:nvSpPr>
        <p:spPr>
          <a:xfrm>
            <a:off x="4429919" y="860682"/>
            <a:ext cx="3200400" cy="446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chemeClr val="accent2">
                    <a:lumMod val="75000"/>
                  </a:schemeClr>
                </a:solidFill>
              </a:rPr>
              <a:t>Richieste CSN II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69B04E8-608A-AD64-7626-9C760D96C6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76650" y="6546207"/>
            <a:ext cx="4852718" cy="311793"/>
          </a:xfrm>
        </p:spPr>
        <p:txBody>
          <a:bodyPr/>
          <a:lstStyle/>
          <a:p>
            <a:pPr algn="ctr"/>
            <a:r>
              <a:rPr lang="it-IT" dirty="0"/>
              <a:t>Maurizio Mongelli - Consiglio di Sezione - Bari, 6 luglio 2023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291841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1541</Words>
  <Application>Microsoft Office PowerPoint</Application>
  <PresentationFormat>Personalizzato</PresentationFormat>
  <Paragraphs>353</Paragraphs>
  <Slides>20</Slides>
  <Notes>20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5" baseType="lpstr">
      <vt:lpstr>Arial</vt:lpstr>
      <vt:lpstr>Calibri</vt:lpstr>
      <vt:lpstr>Lucida Grande</vt:lpstr>
      <vt:lpstr>Wingdings</vt:lpstr>
      <vt:lpstr>Office Theme</vt:lpstr>
      <vt:lpstr>Servizio di Progettazione meccanica – Sezione di Bari</vt:lpstr>
      <vt:lpstr>Servizio di Progettazione meccanica – Sezione di Bari</vt:lpstr>
      <vt:lpstr>Servizio di Progettazione meccanica – Sezione di Bari</vt:lpstr>
      <vt:lpstr>Servizio di Progettazione meccanica – Sezione di Bari</vt:lpstr>
      <vt:lpstr>Servizio di Progettazione meccanica – Sezione di Bari</vt:lpstr>
      <vt:lpstr>Servizio di Progettazione meccanica – Sezione di Bari</vt:lpstr>
      <vt:lpstr>Servizio di Progettazione meccanica – Sezione di Bari</vt:lpstr>
      <vt:lpstr>Servizio di Progettazione meccanica – Sezione di Bari</vt:lpstr>
      <vt:lpstr>Servizio di Progettazione meccanica – Sezione di Bari</vt:lpstr>
      <vt:lpstr>Servizio di Progettazione meccanica – Sezione di Bari</vt:lpstr>
      <vt:lpstr>Servizio di Progettazione meccanica – Sezione di Bari</vt:lpstr>
      <vt:lpstr>Servizio di Progettazione meccanica – Sezione di Bari</vt:lpstr>
      <vt:lpstr>Servizio di Progettazione meccanica – Sezione di Bari</vt:lpstr>
      <vt:lpstr>Servizio di Progettazione meccanica – Sezione di Bari</vt:lpstr>
      <vt:lpstr>Servizio di Progettazione meccanica – Sezione di Bari</vt:lpstr>
      <vt:lpstr>Servizio di Progettazione meccanica – Sezione di Bari</vt:lpstr>
      <vt:lpstr>Servizio di Progettazione meccanica – Sezione di Bari</vt:lpstr>
      <vt:lpstr>Servizio di Progettazione meccanica – Sezione di Bari</vt:lpstr>
      <vt:lpstr>Servizio di Progettazione meccanica – Sezione di Bari</vt:lpstr>
      <vt:lpstr>Servizio di Progettazione meccanica – Sezione di Bari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luciano musa</dc:creator>
  <cp:lastModifiedBy>Maurizio Mongelli</cp:lastModifiedBy>
  <cp:revision>1460</cp:revision>
  <cp:lastPrinted>2022-07-19T06:01:24Z</cp:lastPrinted>
  <dcterms:created xsi:type="dcterms:W3CDTF">2017-04-19T10:51:49Z</dcterms:created>
  <dcterms:modified xsi:type="dcterms:W3CDTF">2023-07-05T14:10:19Z</dcterms:modified>
</cp:coreProperties>
</file>