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14" r:id="rId2"/>
    <p:sldId id="508" r:id="rId3"/>
    <p:sldId id="501" r:id="rId4"/>
    <p:sldId id="498" r:id="rId5"/>
    <p:sldId id="509" r:id="rId6"/>
    <p:sldId id="499" r:id="rId7"/>
    <p:sldId id="504" r:id="rId8"/>
    <p:sldId id="490" r:id="rId9"/>
    <p:sldId id="512" r:id="rId10"/>
    <p:sldId id="489" r:id="rId11"/>
    <p:sldId id="517" r:id="rId12"/>
    <p:sldId id="519" r:id="rId13"/>
    <p:sldId id="520" r:id="rId14"/>
    <p:sldId id="502" r:id="rId15"/>
    <p:sldId id="511" r:id="rId16"/>
    <p:sldId id="521" r:id="rId17"/>
    <p:sldId id="513" r:id="rId18"/>
    <p:sldId id="516" r:id="rId19"/>
    <p:sldId id="522" r:id="rId20"/>
    <p:sldId id="500" r:id="rId21"/>
  </p:sldIdLst>
  <p:sldSz cx="12060238" cy="6858000"/>
  <p:notesSz cx="9931400" cy="6794500"/>
  <p:defaultTextStyle>
    <a:defPPr>
      <a:defRPr lang="en-US"/>
    </a:defPPr>
    <a:lvl1pPr marL="0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2061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64123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46184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28245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10307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92368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74429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56491" algn="l" defTabSz="58206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AFDAEB"/>
    <a:srgbClr val="1EC044"/>
    <a:srgbClr val="EFF3C6"/>
    <a:srgbClr val="EAEAA4"/>
    <a:srgbClr val="4F81BD"/>
    <a:srgbClr val="C440A5"/>
    <a:srgbClr val="C4407B"/>
    <a:srgbClr val="71D3E4"/>
    <a:srgbClr val="E8E1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9" autoAdjust="0"/>
    <p:restoredTop sz="88821" autoAdjust="0"/>
  </p:normalViewPr>
  <p:slideViewPr>
    <p:cSldViewPr snapToGrid="0" snapToObjects="1">
      <p:cViewPr varScale="1">
        <p:scale>
          <a:sx n="97" d="100"/>
          <a:sy n="97" d="100"/>
        </p:scale>
        <p:origin x="984" y="90"/>
      </p:cViewPr>
      <p:guideLst>
        <p:guide orient="horz" pos="2160"/>
        <p:guide pos="37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624"/>
    </p:cViewPr>
  </p:sorterViewPr>
  <p:notesViewPr>
    <p:cSldViewPr snapToGrid="0" snapToObjects="1">
      <p:cViewPr varScale="1">
        <p:scale>
          <a:sx n="111" d="100"/>
          <a:sy n="111" d="100"/>
        </p:scale>
        <p:origin x="2448" y="96"/>
      </p:cViewPr>
      <p:guideLst>
        <p:guide orient="horz" pos="2140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5495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937B0-5A54-AC4B-848B-2BF110F42713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5495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55816-1496-3948-A8B3-EEDEA5977207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73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5495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2DD28-CE26-B842-A8BA-FC19F387B2F5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25738" y="509588"/>
            <a:ext cx="4479925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3227388"/>
            <a:ext cx="794512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5495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29440-0B81-8345-8084-FB580399F83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20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82061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64123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46184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328245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910307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92368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74429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656491" algn="l" defTabSz="58206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50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Richiedente: Fabio Gargano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47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8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Richiedente: Fabio Gargano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84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8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Richiedente: Fabio Gargano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73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8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Richiedente: Francesco Saverio</a:t>
            </a:r>
            <a:r>
              <a:rPr lang="it-IT" baseline="0" dirty="0"/>
              <a:t> Cafagna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406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Richiedente: Emilio Radicioni, Gabriella Catanesi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21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Richiedente: Marco </a:t>
            </a:r>
            <a:r>
              <a:rPr lang="it-IT" dirty="0" err="1"/>
              <a:t>Circella</a:t>
            </a:r>
            <a:r>
              <a:rPr lang="it-IT" dirty="0"/>
              <a:t>, Irene Sgura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15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Richiedente: Giuseppe Bruno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079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Richiedente: Giovanni Ciani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72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Richiedente: Raffaella Radogna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82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Richiedente: Raffaella Radogna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74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103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27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Richiedente: Rosamaria Venditti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10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8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Richiedente: Piet </a:t>
            </a:r>
            <a:r>
              <a:rPr lang="it-IT" dirty="0" err="1"/>
              <a:t>Verwilligen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93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8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Richiedente: Donato Creanza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04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Richiedente: Nicola De Filippis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16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Richiedente: Marilisa De Serio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03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8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Richiedente: Fabio Gargano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07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8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Richiedente: Fabio Gargano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329440-0B81-8345-8084-FB580399F8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6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4518" y="876761"/>
            <a:ext cx="10251202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9036" y="3886200"/>
            <a:ext cx="844216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2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64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46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28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10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92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74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56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868674" y="835953"/>
            <a:ext cx="10322892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868674" y="2672584"/>
            <a:ext cx="10322891" cy="13316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5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1" y="6552024"/>
            <a:ext cx="12052857" cy="30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H="1">
            <a:off x="313926" y="668377"/>
            <a:ext cx="10700635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72473" y="147189"/>
            <a:ext cx="9342088" cy="393738"/>
          </a:xfrm>
          <a:prstGeom prst="rect">
            <a:avLst/>
          </a:prstGeom>
        </p:spPr>
        <p:txBody>
          <a:bodyPr vert="horz" lIns="116412" tIns="58206" rIns="116412" bIns="58206" rtlCol="0" anchor="ctr">
            <a:noAutofit/>
          </a:bodyPr>
          <a:lstStyle>
            <a:lvl1pPr algn="l">
              <a:defRPr sz="3200">
                <a:solidFill>
                  <a:srgbClr val="4F81BD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106941" cy="311794"/>
          </a:xfrm>
          <a:prstGeom prst="rect">
            <a:avLst/>
          </a:prstGeom>
        </p:spPr>
        <p:txBody>
          <a:bodyPr/>
          <a:lstStyle>
            <a:lvl1pPr>
              <a:defRPr sz="1400" i="1">
                <a:solidFill>
                  <a:srgbClr val="595959"/>
                </a:solidFill>
              </a:defRPr>
            </a:lvl1pPr>
          </a:lstStyle>
          <a:p>
            <a:pPr algn="ctr"/>
            <a:r>
              <a:rPr lang="it-IT" dirty="0"/>
              <a:t>Maurizio Mongelli - Consiglio di Sezione - Bari, 18 luglio 2022</a:t>
            </a:r>
            <a:endParaRPr lang="it-IT" i="1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4811" y="6546207"/>
            <a:ext cx="778046" cy="311794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595959"/>
                </a:solidFill>
              </a:defRPr>
            </a:lvl1pPr>
          </a:lstStyle>
          <a:p>
            <a:fld id="{B7F62631-D247-0E44-B808-5D23CBBA66F7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9" name="Picture 8" descr="logocip.tif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94134" y="72616"/>
            <a:ext cx="1295400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24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012" y="274639"/>
            <a:ext cx="10854214" cy="1143000"/>
          </a:xfrm>
          <a:prstGeom prst="rect">
            <a:avLst/>
          </a:prstGeom>
        </p:spPr>
        <p:txBody>
          <a:bodyPr vert="horz" lIns="116412" tIns="58206" rIns="116412" bIns="5820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012" y="1600203"/>
            <a:ext cx="10854214" cy="4525963"/>
          </a:xfrm>
          <a:prstGeom prst="rect">
            <a:avLst/>
          </a:prstGeom>
        </p:spPr>
        <p:txBody>
          <a:bodyPr vert="horz" lIns="116412" tIns="58206" rIns="116412" bIns="5820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4811" y="6546207"/>
            <a:ext cx="778046" cy="311794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595959"/>
                </a:solidFill>
              </a:defRPr>
            </a:lvl1pPr>
          </a:lstStyle>
          <a:p>
            <a:fld id="{B7F62631-D247-0E44-B808-5D23CBBA66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1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hf hdr="0" dt="0"/>
  <p:txStyles>
    <p:titleStyle>
      <a:lvl1pPr algn="ctr" defTabSz="582061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6546" indent="-436546" algn="l" defTabSz="582061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45850" indent="-363788" algn="l" defTabSz="582061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55153" indent="-291031" algn="l" defTabSz="582061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215" indent="-291031" algn="l" defTabSz="582061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19276" indent="-291031" algn="l" defTabSz="582061" rtl="0" eaLnBrk="1" latinLnBrk="0" hangingPunct="1">
        <a:spcBef>
          <a:spcPct val="20000"/>
        </a:spcBef>
        <a:buFont typeface="Arial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1337" indent="-291031" algn="l" defTabSz="582061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83399" indent="-291031" algn="l" defTabSz="582061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65460" indent="-291031" algn="l" defTabSz="582061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47521" indent="-291031" algn="l" defTabSz="582061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061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4123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46184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8245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10307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92368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74429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56491" algn="l" defTabSz="58206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3713619" y="2144033"/>
            <a:ext cx="4633000" cy="2569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Composizione del Servizio nel 2024:</a:t>
            </a:r>
          </a:p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Maurizio Mongelli 	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responsabile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Roberto Triggiani	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componente</a:t>
            </a:r>
          </a:p>
          <a:p>
            <a:pPr marL="342900" indent="-342900">
              <a:buFontTx/>
              <a:buChar char="-"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…………………………………………………….</a:t>
            </a:r>
          </a:p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Vincenzo Valentino 	associato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642269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HERD_DMP</a:t>
            </a:r>
          </a:p>
          <a:p>
            <a:pPr algn="just"/>
            <a:r>
              <a:rPr lang="it-IT" dirty="0"/>
              <a:t>		</a:t>
            </a:r>
            <a:endParaRPr lang="it-IT" u="sng" dirty="0"/>
          </a:p>
          <a:p>
            <a:pPr marL="541338" indent="374650" algn="just">
              <a:buFont typeface="Wingdings" panose="05000000000000000000" pitchFamily="2" charset="2"/>
              <a:buChar char="Ø"/>
              <a:tabLst>
                <a:tab pos="806450" algn="l"/>
              </a:tabLst>
            </a:pPr>
            <a:r>
              <a:rPr lang="it-IT" dirty="0"/>
              <a:t>Progettazione </a:t>
            </a:r>
            <a:r>
              <a:rPr lang="it-IT" dirty="0" err="1"/>
              <a:t>tool</a:t>
            </a:r>
            <a:r>
              <a:rPr lang="it-IT" dirty="0"/>
              <a:t> di assemblaggio </a:t>
            </a:r>
            <a:r>
              <a:rPr lang="it-IT" dirty="0" err="1"/>
              <a:t>tile</a:t>
            </a:r>
            <a:r>
              <a:rPr lang="it-IT" dirty="0"/>
              <a:t> trapezoidali per prototipo completo di un side </a:t>
            </a:r>
            <a:r>
              <a:rPr lang="it-IT" i="1" dirty="0"/>
              <a:t>(Inizio attività: 1° quadrimestre)</a:t>
            </a:r>
          </a:p>
          <a:p>
            <a:pPr marL="541338" indent="374650" algn="just">
              <a:buFont typeface="Wingdings" panose="05000000000000000000" pitchFamily="2" charset="2"/>
              <a:buChar char="Ø"/>
              <a:tabLst>
                <a:tab pos="806450" algn="l"/>
              </a:tabLst>
            </a:pPr>
            <a:endParaRPr lang="it-IT" dirty="0"/>
          </a:p>
          <a:p>
            <a:pPr marL="541338" indent="374650" algn="just">
              <a:buFont typeface="Wingdings" panose="05000000000000000000" pitchFamily="2" charset="2"/>
              <a:buChar char="Ø"/>
              <a:tabLst>
                <a:tab pos="806450" algn="l"/>
              </a:tabLst>
            </a:pPr>
            <a:r>
              <a:rPr lang="it-IT" dirty="0"/>
              <a:t>Progettazione supporto per test in laboratorio del prototipo completo di un side </a:t>
            </a:r>
            <a:r>
              <a:rPr lang="it-IT" i="1" dirty="0"/>
              <a:t>(Inizio attività: 1° quadrimestre)</a:t>
            </a:r>
            <a:endParaRPr lang="it-IT" dirty="0"/>
          </a:p>
          <a:p>
            <a:pPr marL="541338" algn="just">
              <a:tabLst>
                <a:tab pos="806450" algn="l"/>
              </a:tabLst>
            </a:pPr>
            <a:endParaRPr lang="it-IT" dirty="0"/>
          </a:p>
          <a:p>
            <a:pPr marL="541338" indent="374650" algn="just">
              <a:buFont typeface="Wingdings" panose="05000000000000000000" pitchFamily="2" charset="2"/>
              <a:buChar char="Ø"/>
              <a:tabLst>
                <a:tab pos="806450" algn="l"/>
              </a:tabLst>
            </a:pPr>
            <a:r>
              <a:rPr lang="it-IT" dirty="0"/>
              <a:t>Progettazione supporto per test al CERN del prototipo completo di un side </a:t>
            </a:r>
            <a:r>
              <a:rPr lang="it-IT" i="1" dirty="0"/>
              <a:t>(Inizio attività: 2° quadrimestre)</a:t>
            </a:r>
            <a:endParaRPr lang="it-IT" dirty="0"/>
          </a:p>
          <a:p>
            <a:pPr algn="just"/>
            <a:r>
              <a:rPr lang="it-IT" dirty="0"/>
              <a:t>	</a:t>
            </a:r>
          </a:p>
          <a:p>
            <a:pPr algn="just"/>
            <a:r>
              <a:rPr lang="it-IT" dirty="0"/>
              <a:t>	</a:t>
            </a:r>
            <a:r>
              <a:rPr lang="it-IT" u="sng" dirty="0">
                <a:uFill>
                  <a:solidFill>
                    <a:srgbClr val="FF0000"/>
                  </a:solidFill>
                </a:uFill>
              </a:rPr>
              <a:t>Stima: 1+1+1 = 3 mesi-persona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776695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NUSES</a:t>
            </a:r>
          </a:p>
          <a:p>
            <a:pPr algn="just"/>
            <a:r>
              <a:rPr lang="it-IT" dirty="0"/>
              <a:t>	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Ottimizzazione della progettazione di un prototipo di tracciatore a fibre</a:t>
            </a:r>
          </a:p>
          <a:p>
            <a:pPr algn="just"/>
            <a:r>
              <a:rPr lang="it-IT" i="1" dirty="0"/>
              <a:t>(Inizio attività: 1° quadrimestre)</a:t>
            </a:r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	</a:t>
            </a:r>
          </a:p>
          <a:p>
            <a:pPr algn="just"/>
            <a:r>
              <a:rPr lang="it-IT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634668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Space It Up - ASI</a:t>
            </a:r>
          </a:p>
          <a:p>
            <a:pPr algn="just"/>
            <a:r>
              <a:rPr lang="it-IT" dirty="0"/>
              <a:t>	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Disegno di supporti meccanici per attività collegate al PE–ASI di un prototipo di tracciatore a fibre</a:t>
            </a:r>
          </a:p>
          <a:p>
            <a:pPr algn="just"/>
            <a:r>
              <a:rPr lang="it-IT" i="1" dirty="0"/>
              <a:t>(Inizio attività: 2° quadrimestre)</a:t>
            </a: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	</a:t>
            </a:r>
          </a:p>
          <a:p>
            <a:pPr algn="just"/>
            <a:r>
              <a:rPr lang="it-IT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796431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SPB</a:t>
            </a:r>
            <a:r>
              <a:rPr lang="it-IT" dirty="0"/>
              <a:t>	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Progettazione della meccanica per i componenti del piano focale del telescopio del prossimo volo di pallone di lunga durata (SPB3). </a:t>
            </a:r>
          </a:p>
          <a:p>
            <a:pPr algn="just"/>
            <a:r>
              <a:rPr lang="it-IT" dirty="0"/>
              <a:t>	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u="sng" dirty="0">
                <a:uFill>
                  <a:solidFill>
                    <a:srgbClr val="FF0000"/>
                  </a:solidFill>
                </a:uFill>
              </a:rPr>
              <a:t>Stima: 1,5 mesi-persona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028024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highlight>
                  <a:srgbClr val="FFFF00"/>
                </a:highlight>
              </a:rPr>
              <a:t>T2K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/>
              <a:t>mPMT	Aggiornamento, con parziale </a:t>
            </a:r>
            <a:r>
              <a:rPr lang="it-IT" sz="2200" dirty="0" err="1"/>
              <a:t>ri</a:t>
            </a:r>
            <a:r>
              <a:rPr lang="it-IT" sz="2200" dirty="0"/>
              <a:t>-progettazione, della meccanica dei multi-PMT a 		seguito dei test in esecuzione sui prototipi, con alleggerimento delle strutture 		metalliche in considerazione delle mutate richieste dell’esperimento.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/>
              <a:t>JPARC	Progetto di strutture di supporto e movimentazione per le TPC (JPARC) e 			meccanica di movimentazione per test TPC “</a:t>
            </a:r>
            <a:r>
              <a:rPr lang="it-IT" sz="2200" dirty="0" err="1"/>
              <a:t>spare</a:t>
            </a:r>
            <a:r>
              <a:rPr lang="it-IT" sz="2200" dirty="0"/>
              <a:t>” su fascio al CERN.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/>
              <a:t>AIDAInnova	</a:t>
            </a:r>
            <a:r>
              <a:rPr lang="it-IT" dirty="0"/>
              <a:t>Progetto della struttura di supporto per il cilindro ad alta pressione 				(carico di 500 kg) e disegno del </a:t>
            </a:r>
            <a:r>
              <a:rPr lang="it-IT" dirty="0" err="1"/>
              <a:t>rack</a:t>
            </a:r>
            <a:r>
              <a:rPr lang="it-IT" dirty="0"/>
              <a:t> per la distribuzione dei gas.</a:t>
            </a:r>
          </a:p>
          <a:p>
            <a:pPr algn="just"/>
            <a:endParaRPr lang="it-IT" sz="2200" dirty="0"/>
          </a:p>
          <a:p>
            <a:pPr algn="just"/>
            <a:endParaRPr lang="it-IT" sz="2200" dirty="0"/>
          </a:p>
          <a:p>
            <a:pPr algn="just"/>
            <a:r>
              <a:rPr lang="it-IT" sz="2200" u="sng" dirty="0">
                <a:uFill>
                  <a:solidFill>
                    <a:srgbClr val="FF0000"/>
                  </a:solidFill>
                </a:uFill>
              </a:rPr>
              <a:t>Stima: 2+1+1 = 4 mesi-persona</a:t>
            </a:r>
            <a:endParaRPr lang="it-IT" sz="22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238277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158763"/>
            <a:ext cx="1050494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KM3</a:t>
            </a:r>
            <a:endParaRPr lang="it-IT" dirty="0"/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Nuova fase di disegno (con conseguente riqualifica) del Base Module delle </a:t>
            </a:r>
            <a:r>
              <a:rPr lang="it-IT" sz="2000" dirty="0" err="1"/>
              <a:t>Detection</a:t>
            </a:r>
            <a:r>
              <a:rPr lang="it-IT" sz="2000" dirty="0"/>
              <a:t> Unit alla luce del cambio, dettato da esigenze di mercato, del </a:t>
            </a:r>
            <a:r>
              <a:rPr lang="it-IT" sz="2000" dirty="0" err="1"/>
              <a:t>transceiver</a:t>
            </a:r>
            <a:r>
              <a:rPr lang="it-IT" sz="2000" dirty="0"/>
              <a:t> elettro-ottico usato per la trasmissione dei dati: a ciò consegue il ridisegno delle schede elettroniche, delle trasmissioni in fibra ottica e un importante  riadattamento della meccanica interna del Base Module.</a:t>
            </a:r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2 mesi-persona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73480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u="sng" dirty="0">
                <a:uFill>
                  <a:solidFill>
                    <a:srgbClr val="C00000"/>
                  </a:solidFill>
                </a:uFill>
              </a:rPr>
              <a:t>ALICE</a:t>
            </a:r>
          </a:p>
          <a:p>
            <a:pPr algn="just"/>
            <a:endParaRPr lang="it-IT" sz="800" dirty="0">
              <a:highlight>
                <a:srgbClr val="FFFF00"/>
              </a:highlight>
            </a:endParaRPr>
          </a:p>
          <a:p>
            <a:pPr algn="just"/>
            <a:r>
              <a:rPr lang="it-IT" sz="2000" dirty="0">
                <a:highlight>
                  <a:srgbClr val="FFFF00"/>
                </a:highlight>
              </a:rPr>
              <a:t>ALICE3</a:t>
            </a:r>
            <a:r>
              <a:rPr lang="it-IT" sz="2000" dirty="0"/>
              <a:t> 	Progetto della struttura meccanica di supporto del rivelatore RICH di ALICE3</a:t>
            </a:r>
          </a:p>
          <a:p>
            <a:pPr algn="just"/>
            <a:r>
              <a:rPr lang="it-IT" sz="2000" i="1" dirty="0"/>
              <a:t>		(Inizio attività: gennaio 2024)</a:t>
            </a:r>
            <a:endParaRPr lang="it-IT" sz="2000" dirty="0"/>
          </a:p>
          <a:p>
            <a:pPr algn="just"/>
            <a:endParaRPr lang="it-IT" sz="800" dirty="0"/>
          </a:p>
          <a:p>
            <a:pPr algn="just"/>
            <a:r>
              <a:rPr lang="it-IT" sz="2000" dirty="0"/>
              <a:t>		Piccoli tool per movimentazione e sostegno di componenti da caratterizzare nel vuoto</a:t>
            </a:r>
          </a:p>
          <a:p>
            <a:pPr algn="just"/>
            <a:endParaRPr lang="it-IT" sz="1200" dirty="0">
              <a:highlight>
                <a:srgbClr val="FFFF00"/>
              </a:highlight>
            </a:endParaRPr>
          </a:p>
          <a:p>
            <a:pPr algn="just"/>
            <a:r>
              <a:rPr lang="it-IT" sz="2000" dirty="0">
                <a:highlight>
                  <a:srgbClr val="FFFF00"/>
                </a:highlight>
              </a:rPr>
              <a:t>ITS3 	(EIC_NET)</a:t>
            </a:r>
            <a:r>
              <a:rPr lang="it-IT" sz="2000" dirty="0"/>
              <a:t>	Progettazione di tool per piegatura ed assemblaggio di </a:t>
            </a:r>
            <a:r>
              <a:rPr lang="it-IT" sz="2000" dirty="0" err="1"/>
              <a:t>layer</a:t>
            </a:r>
            <a:r>
              <a:rPr lang="it-IT" sz="2000" dirty="0"/>
              <a:t> curvi a 	diametro 				diverso (rispetto a progetto “superALPIDE”, già svolto nel 2022 e 2023)        </a:t>
            </a:r>
            <a:endParaRPr lang="it-IT" sz="2000" dirty="0">
              <a:solidFill>
                <a:srgbClr val="FF0000"/>
              </a:solidFill>
            </a:endParaRPr>
          </a:p>
          <a:p>
            <a:pPr algn="just"/>
            <a:endParaRPr lang="it-IT" sz="1200" dirty="0"/>
          </a:p>
          <a:p>
            <a:pPr algn="just"/>
            <a:r>
              <a:rPr lang="it-IT" sz="2000" dirty="0">
                <a:highlight>
                  <a:srgbClr val="FFFF00"/>
                </a:highlight>
              </a:rPr>
              <a:t>PIXEL Chamber (PRIN 2022)</a:t>
            </a:r>
            <a:r>
              <a:rPr lang="it-IT" sz="2000" dirty="0"/>
              <a:t>		Disegno di tool per allineamento/assemblaggio di </a:t>
            </a:r>
            <a:r>
              <a:rPr lang="it-IT" sz="2000" dirty="0" err="1"/>
              <a:t>stack</a:t>
            </a:r>
            <a:r>
              <a:rPr lang="it-IT" sz="2000" dirty="0"/>
              <a:t> 								di sensori al silicio in geometria piana</a:t>
            </a:r>
          </a:p>
          <a:p>
            <a:pPr algn="just"/>
            <a:endParaRPr lang="it-IT" sz="1200" dirty="0">
              <a:highlight>
                <a:srgbClr val="FFFF00"/>
              </a:highlight>
            </a:endParaRPr>
          </a:p>
          <a:p>
            <a:pPr algn="just"/>
            <a:r>
              <a:rPr lang="it-IT" sz="2000" dirty="0">
                <a:highlight>
                  <a:srgbClr val="FFFF00"/>
                </a:highlight>
              </a:rPr>
              <a:t>Progetto RIPARTI </a:t>
            </a:r>
            <a:r>
              <a:rPr lang="it-IT" sz="2000" dirty="0" err="1">
                <a:highlight>
                  <a:srgbClr val="FFFF00"/>
                </a:highlight>
              </a:rPr>
              <a:t>pCT</a:t>
            </a:r>
            <a:r>
              <a:rPr lang="it-IT" sz="2000" dirty="0"/>
              <a:t> </a:t>
            </a:r>
          </a:p>
          <a:p>
            <a:pPr algn="just"/>
            <a:r>
              <a:rPr lang="it-IT" sz="2000" i="1" dirty="0"/>
              <a:t>(proton Computerized Tomography) in collaborazione con </a:t>
            </a:r>
            <a:r>
              <a:rPr lang="it-IT" sz="2000" i="1" dirty="0" err="1"/>
              <a:t>LinearBeam</a:t>
            </a:r>
            <a:r>
              <a:rPr lang="it-IT" sz="2000" i="1" dirty="0"/>
              <a:t> di Ruvo di Puglia</a:t>
            </a:r>
          </a:p>
          <a:p>
            <a:pPr algn="just"/>
            <a:endParaRPr lang="it-IT" sz="800" dirty="0"/>
          </a:p>
          <a:p>
            <a:pPr algn="just"/>
            <a:r>
              <a:rPr lang="it-IT" sz="2000" dirty="0"/>
              <a:t>Disegno di stand di supporto per test su fascio e realizzazione di telescopi con ALPIDE</a:t>
            </a:r>
          </a:p>
          <a:p>
            <a:pPr algn="just"/>
            <a:endParaRPr lang="it-IT" sz="1800" dirty="0"/>
          </a:p>
          <a:p>
            <a:pPr algn="just"/>
            <a:r>
              <a:rPr lang="it-IT" sz="2000" u="sng" dirty="0">
                <a:uFill>
                  <a:solidFill>
                    <a:srgbClr val="FF0000"/>
                  </a:solidFill>
                </a:uFill>
              </a:rPr>
              <a:t>Stima: 4+1+1+1 = 7 mesi-persona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903189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LUNA</a:t>
            </a:r>
            <a:r>
              <a:rPr lang="it-IT" dirty="0"/>
              <a:t>  (ai LNGS)</a:t>
            </a:r>
          </a:p>
          <a:p>
            <a:pPr algn="just"/>
            <a:r>
              <a:rPr lang="it-IT" dirty="0"/>
              <a:t>	</a:t>
            </a:r>
          </a:p>
          <a:p>
            <a:pPr algn="just"/>
            <a:r>
              <a:rPr lang="it-IT" dirty="0"/>
              <a:t>Disegno del supporto meccanico dei «</a:t>
            </a:r>
            <a:r>
              <a:rPr lang="it-IT" dirty="0" err="1"/>
              <a:t>wobbler</a:t>
            </a:r>
            <a:r>
              <a:rPr lang="it-IT" dirty="0"/>
              <a:t>» da installare su una nuova linea dell’acceleratore LUNA 400 ai LNGS.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u="sng" dirty="0">
                <a:uFill>
                  <a:solidFill>
                    <a:srgbClr val="FF0000"/>
                  </a:solidFill>
                </a:uFill>
              </a:rPr>
              <a:t>Stima: 0,5 mesi-persona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033357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FRIDA</a:t>
            </a:r>
            <a:endParaRPr lang="it-IT" dirty="0"/>
          </a:p>
          <a:p>
            <a:pPr algn="just"/>
            <a:r>
              <a:rPr lang="it-IT" dirty="0"/>
              <a:t>	</a:t>
            </a:r>
          </a:p>
          <a:p>
            <a:pPr algn="just"/>
            <a:r>
              <a:rPr lang="it-IT" sz="2200" dirty="0"/>
              <a:t>Sviluppo di un monitor di fascio di protoni clinici basato su fibre ottiche. </a:t>
            </a:r>
          </a:p>
          <a:p>
            <a:pPr algn="just"/>
            <a:r>
              <a:rPr lang="it-IT" sz="2200" dirty="0"/>
              <a:t>Prosieguo delle attività di disegno di supporto di fibre ottiche e dell’elettronica di </a:t>
            </a:r>
            <a:r>
              <a:rPr lang="it-IT" sz="2200" dirty="0" err="1"/>
              <a:t>read</a:t>
            </a:r>
            <a:r>
              <a:rPr lang="it-IT" sz="2200" dirty="0"/>
              <a:t>-out. 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V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046873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SHINE</a:t>
            </a:r>
            <a:endParaRPr lang="it-IT" dirty="0"/>
          </a:p>
          <a:p>
            <a:pPr algn="just"/>
            <a:r>
              <a:rPr lang="it-IT" dirty="0"/>
              <a:t>	</a:t>
            </a:r>
          </a:p>
          <a:p>
            <a:pPr algn="just"/>
            <a:r>
              <a:rPr lang="it-IT" sz="2200" dirty="0"/>
              <a:t>Progettazione di componenti meccanici funzionali ad un setup sperimentale: accoppiamento laser e tubo a raggi X, supporto ed accoppiamento di scintillatori e PMT.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V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5161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3242945" y="2628762"/>
            <a:ext cx="55743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dirty="0">
                <a:solidFill>
                  <a:schemeClr val="accent1">
                    <a:lumMod val="50000"/>
                  </a:schemeClr>
                </a:solidFill>
              </a:rPr>
              <a:t>RICHIESTE 2024</a:t>
            </a:r>
            <a:endParaRPr lang="it-IT" sz="66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100521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547182"/>
              </p:ext>
            </p:extLst>
          </p:nvPr>
        </p:nvGraphicFramePr>
        <p:xfrm>
          <a:off x="990121" y="720134"/>
          <a:ext cx="10284690" cy="5264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9343">
                  <a:extLst>
                    <a:ext uri="{9D8B030D-6E8A-4147-A177-3AD203B41FA5}">
                      <a16:colId xmlns:a16="http://schemas.microsoft.com/office/drawing/2014/main" val="114283511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2895571"/>
                    </a:ext>
                  </a:extLst>
                </a:gridCol>
                <a:gridCol w="1347572">
                  <a:extLst>
                    <a:ext uri="{9D8B030D-6E8A-4147-A177-3AD203B41FA5}">
                      <a16:colId xmlns:a16="http://schemas.microsoft.com/office/drawing/2014/main" val="2567447630"/>
                    </a:ext>
                  </a:extLst>
                </a:gridCol>
                <a:gridCol w="1042219">
                  <a:extLst>
                    <a:ext uri="{9D8B030D-6E8A-4147-A177-3AD203B41FA5}">
                      <a16:colId xmlns:a16="http://schemas.microsoft.com/office/drawing/2014/main" val="478465882"/>
                    </a:ext>
                  </a:extLst>
                </a:gridCol>
                <a:gridCol w="1268362">
                  <a:extLst>
                    <a:ext uri="{9D8B030D-6E8A-4147-A177-3AD203B41FA5}">
                      <a16:colId xmlns:a16="http://schemas.microsoft.com/office/drawing/2014/main" val="3783269886"/>
                    </a:ext>
                  </a:extLst>
                </a:gridCol>
                <a:gridCol w="1779638">
                  <a:extLst>
                    <a:ext uri="{9D8B030D-6E8A-4147-A177-3AD203B41FA5}">
                      <a16:colId xmlns:a16="http://schemas.microsoft.com/office/drawing/2014/main" val="3359654089"/>
                    </a:ext>
                  </a:extLst>
                </a:gridCol>
                <a:gridCol w="1484671">
                  <a:extLst>
                    <a:ext uri="{9D8B030D-6E8A-4147-A177-3AD203B41FA5}">
                      <a16:colId xmlns:a16="http://schemas.microsoft.com/office/drawing/2014/main" val="3460094360"/>
                    </a:ext>
                  </a:extLst>
                </a:gridCol>
                <a:gridCol w="540775">
                  <a:extLst>
                    <a:ext uri="{9D8B030D-6E8A-4147-A177-3AD203B41FA5}">
                      <a16:colId xmlns:a16="http://schemas.microsoft.com/office/drawing/2014/main" val="295247078"/>
                    </a:ext>
                  </a:extLst>
                </a:gridCol>
                <a:gridCol w="619432">
                  <a:extLst>
                    <a:ext uri="{9D8B030D-6E8A-4147-A177-3AD203B41FA5}">
                      <a16:colId xmlns:a16="http://schemas.microsoft.com/office/drawing/2014/main" val="3910290742"/>
                    </a:ext>
                  </a:extLst>
                </a:gridCol>
                <a:gridCol w="614211">
                  <a:extLst>
                    <a:ext uri="{9D8B030D-6E8A-4147-A177-3AD203B41FA5}">
                      <a16:colId xmlns:a16="http://schemas.microsoft.com/office/drawing/2014/main" val="1624496085"/>
                    </a:ext>
                  </a:extLst>
                </a:gridCol>
                <a:gridCol w="720187">
                  <a:extLst>
                    <a:ext uri="{9D8B030D-6E8A-4147-A177-3AD203B41FA5}">
                      <a16:colId xmlns:a16="http://schemas.microsoft.com/office/drawing/2014/main" val="3417830136"/>
                    </a:ext>
                  </a:extLst>
                </a:gridCol>
              </a:tblGrid>
              <a:tr h="308571">
                <a:tc gridSpan="11"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Richieste</a:t>
                      </a:r>
                      <a:r>
                        <a:rPr lang="it-IT" sz="1400" b="1" baseline="0" dirty="0"/>
                        <a:t> 2024</a:t>
                      </a:r>
                      <a:endParaRPr lang="it-IT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233368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m.p.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5563038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/>
                        <a:t>RD_MuColl</a:t>
                      </a:r>
                      <a:endParaRPr lang="it-IT" sz="1400" dirty="0"/>
                    </a:p>
                    <a:p>
                      <a:pPr algn="ctr"/>
                      <a:r>
                        <a:rPr lang="it-IT" sz="1400" dirty="0"/>
                        <a:t>(</a:t>
                      </a:r>
                      <a:r>
                        <a:rPr lang="it-IT" sz="1400" dirty="0" err="1"/>
                        <a:t>Muon</a:t>
                      </a:r>
                      <a:r>
                        <a:rPr lang="it-IT" sz="1400" dirty="0"/>
                        <a:t> Collider)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CMS TRACKER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/>
                    </a:p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CMS MUONI</a:t>
                      </a:r>
                    </a:p>
                    <a:p>
                      <a:pPr algn="ctr"/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/>
                    </a:p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EURIZON</a:t>
                      </a:r>
                    </a:p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(CREMLIN+)/</a:t>
                      </a:r>
                      <a:r>
                        <a:rPr lang="it-IT" sz="1400" baseline="0" dirty="0"/>
                        <a:t>RD_FCC</a:t>
                      </a:r>
                    </a:p>
                    <a:p>
                      <a:pPr algn="ctr"/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LHCb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95191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CSN</a:t>
                      </a:r>
                      <a:r>
                        <a:rPr lang="it-IT" sz="1400" baseline="0" dirty="0"/>
                        <a:t> I</a:t>
                      </a:r>
                      <a:endParaRPr lang="it-IT" sz="14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8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7789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81735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CTA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FERMI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20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HERD_DMP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NUSES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Space It Up - ASI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SPB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T2K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KM3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6429979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CSN</a:t>
                      </a:r>
                      <a:r>
                        <a:rPr lang="it-IT" sz="1400" baseline="0" dirty="0"/>
                        <a:t> II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1,5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14,5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47571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916021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ALICE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LUNA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9871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CSN</a:t>
                      </a:r>
                      <a:r>
                        <a:rPr lang="it-IT" sz="1400" baseline="0" dirty="0"/>
                        <a:t> III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7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0,5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7,5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005919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8384497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FRIDA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SHINE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17723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CSN V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100667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6368709"/>
                  </a:ext>
                </a:extLst>
              </a:tr>
              <a:tr h="308571">
                <a:tc gridSpan="8">
                  <a:txBody>
                    <a:bodyPr/>
                    <a:lstStyle/>
                    <a:p>
                      <a:pPr algn="r"/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Totale m.p.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9836408"/>
                  </a:ext>
                </a:extLst>
              </a:tr>
            </a:tbl>
          </a:graphicData>
        </a:graphic>
      </p:graphicFrame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10511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>
                <a:highlight>
                  <a:srgbClr val="FFFF00"/>
                </a:highlight>
              </a:rPr>
              <a:t>RD_MuCOL</a:t>
            </a:r>
            <a:r>
              <a:rPr lang="it-IT" dirty="0">
                <a:highlight>
                  <a:srgbClr val="FFFF00"/>
                </a:highlight>
              </a:rPr>
              <a:t> (Muon Collider)</a:t>
            </a:r>
          </a:p>
          <a:p>
            <a:pPr algn="just"/>
            <a:endParaRPr lang="it-IT" i="1" dirty="0"/>
          </a:p>
          <a:p>
            <a:pPr algn="just"/>
            <a:endParaRPr lang="it-IT" i="1" dirty="0"/>
          </a:p>
          <a:p>
            <a:pPr algn="just"/>
            <a:r>
              <a:rPr lang="it-IT" dirty="0"/>
              <a:t>Progettazione della struttura meccanica di un prototipo di cella calorimetrica (layer attivo: rivelatore MPGD + assorbitore + elettronica di lettura) e dello stand necessario per misurarne le performance.</a:t>
            </a:r>
          </a:p>
          <a:p>
            <a:pPr algn="just"/>
            <a:endParaRPr lang="it-IT" dirty="0"/>
          </a:p>
          <a:p>
            <a:pPr algn="just"/>
            <a:r>
              <a:rPr lang="it-IT" i="1" dirty="0"/>
              <a:t>Inizio presunto attività: aprile</a:t>
            </a:r>
          </a:p>
          <a:p>
            <a:pPr algn="just"/>
            <a:endParaRPr lang="it-IT" dirty="0"/>
          </a:p>
          <a:p>
            <a:pPr marL="342900" indent="-342900" algn="just">
              <a:buFontTx/>
              <a:buChar char="-"/>
            </a:pP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85236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150" dirty="0">
                <a:highlight>
                  <a:srgbClr val="FFFF00"/>
                </a:highlight>
              </a:rPr>
              <a:t>CMS MUONI</a:t>
            </a:r>
          </a:p>
          <a:p>
            <a:pPr algn="l"/>
            <a:br>
              <a:rPr lang="it-IT" sz="2150" b="0" i="0" dirty="0">
                <a:solidFill>
                  <a:srgbClr val="333333"/>
                </a:solidFill>
                <a:effectLst/>
                <a:latin typeface="Lucida Grande"/>
              </a:rPr>
            </a:br>
            <a:r>
              <a:rPr lang="it-IT" sz="2150" b="0" i="0" u="sng" dirty="0">
                <a:effectLst/>
                <a:latin typeface="Lucida Grande"/>
              </a:rPr>
              <a:t>Attività RPC</a:t>
            </a:r>
            <a:r>
              <a:rPr lang="it-IT" sz="2150" b="0" i="0" dirty="0">
                <a:effectLst/>
                <a:latin typeface="Lucida Grande"/>
              </a:rPr>
              <a:t>:</a:t>
            </a:r>
          </a:p>
          <a:p>
            <a:pPr algn="l"/>
            <a:endParaRPr lang="it-IT" sz="2150" dirty="0">
              <a:latin typeface="Lucida Grande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0" dirty="0">
                <a:effectLst/>
                <a:latin typeface="Calibri" panose="020F0502020204030204" pitchFamily="34" charset="0"/>
              </a:rPr>
              <a:t>Disegno di un setup per RPC (</a:t>
            </a:r>
            <a:r>
              <a:rPr lang="en-US" sz="2400" b="0" dirty="0" err="1">
                <a:effectLst/>
                <a:latin typeface="Calibri" panose="020F0502020204030204" pitchFamily="34" charset="0"/>
              </a:rPr>
              <a:t>cosmici</a:t>
            </a:r>
            <a:r>
              <a:rPr lang="en-US" sz="2400" b="0" dirty="0">
                <a:effectLst/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Disegno</a:t>
            </a:r>
            <a:r>
              <a:rPr lang="en-US" sz="2400" dirty="0">
                <a:latin typeface="Calibri" panose="020F0502020204030204" pitchFamily="34" charset="0"/>
              </a:rPr>
              <a:t> di una struttura meccanica per test beam</a:t>
            </a:r>
            <a:endParaRPr lang="en-US" sz="2400" b="0" dirty="0">
              <a:effectLst/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</a:endParaRPr>
          </a:p>
          <a:p>
            <a:pPr algn="l"/>
            <a:r>
              <a:rPr lang="it-IT" sz="2150" b="0" i="0" u="sng" dirty="0">
                <a:effectLst/>
                <a:latin typeface="Lucida Grande"/>
              </a:rPr>
              <a:t>Attività GEM</a:t>
            </a:r>
            <a:r>
              <a:rPr lang="it-IT" sz="2150" b="0" i="0" dirty="0">
                <a:effectLst/>
                <a:latin typeface="Lucida Grande"/>
              </a:rPr>
              <a:t>:</a:t>
            </a:r>
          </a:p>
          <a:p>
            <a:pPr algn="l"/>
            <a:endParaRPr lang="it-IT" sz="2150" dirty="0">
              <a:latin typeface="Lucida Grande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b="0" dirty="0">
                <a:effectLst/>
                <a:latin typeface="Calibri" panose="020F0502020204030204" pitchFamily="34" charset="0"/>
              </a:rPr>
              <a:t>Disegno di tool per l’ottimizzazione della produzione di rivelatori (GE21 e ME0)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>
                <a:latin typeface="Calibri" panose="020F0502020204030204" pitchFamily="34" charset="0"/>
              </a:rPr>
              <a:t>Disegno di attrezzature per il Laboratorio GEM</a:t>
            </a:r>
          </a:p>
          <a:p>
            <a:r>
              <a:rPr lang="it-IT" sz="2400" dirty="0">
                <a:latin typeface="Calibri" panose="020F0502020204030204" pitchFamily="34" charset="0"/>
              </a:rPr>
              <a:t>	(supporti nella Dark Box, Gas Rack, ecc.)</a:t>
            </a:r>
            <a:endParaRPr lang="it-IT" sz="2400" b="0" dirty="0">
              <a:effectLst/>
              <a:latin typeface="Calibri" panose="020F050202020403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it-IT" sz="2150" b="0" i="0" dirty="0">
              <a:solidFill>
                <a:srgbClr val="FF0000"/>
              </a:solidFill>
              <a:effectLst/>
              <a:latin typeface="Lucida Grande"/>
            </a:endParaRPr>
          </a:p>
          <a:p>
            <a:pPr algn="just"/>
            <a:r>
              <a:rPr lang="it-IT" u="sng" dirty="0">
                <a:uFill>
                  <a:solidFill>
                    <a:srgbClr val="FF0000"/>
                  </a:solidFill>
                </a:uFill>
              </a:rPr>
              <a:t>Stima: 1+2 = 3 mesi-persona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97754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790090"/>
            <a:ext cx="10504943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highlight>
                  <a:srgbClr val="FFFF00"/>
                </a:highlight>
              </a:rPr>
              <a:t>CMS TRACKER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Finalizzazione dei Jig di produzione dei moduli dell’OT di CMS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607345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ECAB288-7B87-0872-F4DB-BBA2271A7B9F}"/>
              </a:ext>
            </a:extLst>
          </p:cNvPr>
          <p:cNvSpPr txBox="1"/>
          <p:nvPr/>
        </p:nvSpPr>
        <p:spPr>
          <a:xfrm>
            <a:off x="777647" y="1550714"/>
            <a:ext cx="10504943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highlight>
                  <a:srgbClr val="FFFF00"/>
                </a:highlight>
              </a:rPr>
              <a:t>EURIZON (CREMLIN+) / RD_FCC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Progettazione di alcuni componenti meccanici di un prototipo di camera a deriva multifili per un esperimento ad FCC-ee; in particolare:</a:t>
            </a:r>
          </a:p>
          <a:p>
            <a:pPr algn="just"/>
            <a:endParaRPr lang="it-IT" dirty="0"/>
          </a:p>
          <a:p>
            <a:pPr marL="924961" lvl="1" indent="-342900" algn="just">
              <a:buFont typeface="Arial" panose="020B0604020202020204" pitchFamily="34" charset="0"/>
              <a:buChar char="•"/>
            </a:pPr>
            <a:r>
              <a:rPr lang="it-IT" dirty="0"/>
              <a:t>contributo alla progettazione e prototipizzazione di un mock-up dimostrativo della camera di IDEA FCC (in collaborazione con INFN Lecce)</a:t>
            </a:r>
          </a:p>
          <a:p>
            <a:pPr marL="924961" lvl="1" indent="-342900" algn="just">
              <a:buFont typeface="Arial" panose="020B0604020202020204" pitchFamily="34" charset="0"/>
              <a:buChar char="•"/>
            </a:pPr>
            <a:r>
              <a:rPr lang="it-IT" dirty="0"/>
              <a:t>ottimizzazione del progetto di camera di monitoraggio velocità di deriva (in collaborazione con INFN Lecce)</a:t>
            </a:r>
          </a:p>
          <a:p>
            <a:pPr algn="just"/>
            <a:endParaRPr lang="it-IT" dirty="0"/>
          </a:p>
          <a:p>
            <a:pPr algn="just"/>
            <a:r>
              <a:rPr lang="it-IT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281602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77647" y="1710591"/>
            <a:ext cx="10504943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>
                <a:highlight>
                  <a:srgbClr val="FFFF00"/>
                </a:highlight>
              </a:rPr>
              <a:t>LHCb</a:t>
            </a:r>
            <a:endParaRPr lang="it-IT" dirty="0"/>
          </a:p>
          <a:p>
            <a:pPr algn="just"/>
            <a:endParaRPr lang="it-IT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Progettazione di una nuova struttura meccanica per il telescopio del Laboratorio RPC di Sezione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Progettazione di una box per muRwell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Modifica della struttura meccanica del </a:t>
            </a:r>
            <a:r>
              <a:rPr lang="it-IT" dirty="0" err="1"/>
              <a:t>tripletto</a:t>
            </a:r>
            <a:r>
              <a:rPr lang="it-IT" dirty="0"/>
              <a:t> RPC per elettronica FATIC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u="sng" dirty="0">
                <a:uFill>
                  <a:solidFill>
                    <a:srgbClr val="FF0000"/>
                  </a:solidFill>
                </a:uFill>
              </a:rPr>
              <a:t>Stima: 2 mesi-persona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0F4906-E159-5E09-7287-DB34D8123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214028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CTA</a:t>
            </a:r>
          </a:p>
          <a:p>
            <a:pPr algn="just"/>
            <a:endParaRPr lang="it-IT" dirty="0"/>
          </a:p>
          <a:p>
            <a:pPr fontAlgn="base"/>
            <a:r>
              <a:rPr lang="it-IT" dirty="0">
                <a:solidFill>
                  <a:srgbClr val="000000"/>
                </a:solidFill>
              </a:rPr>
              <a:t>Progettazione di supporti per test in laboratorio di </a:t>
            </a:r>
            <a:r>
              <a:rPr lang="it-IT" dirty="0" err="1">
                <a:solidFill>
                  <a:srgbClr val="000000"/>
                </a:solidFill>
              </a:rPr>
              <a:t>SiPM</a:t>
            </a:r>
            <a:r>
              <a:rPr lang="it-IT" dirty="0">
                <a:solidFill>
                  <a:srgbClr val="000000"/>
                </a:solidFill>
              </a:rPr>
              <a:t> e relativa elettronica</a:t>
            </a: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i="1" dirty="0"/>
              <a:t>Inizio attività: 1° quadrimestre</a:t>
            </a:r>
          </a:p>
          <a:p>
            <a:pPr algn="just"/>
            <a:r>
              <a:rPr lang="it-IT" dirty="0"/>
              <a:t>	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FB159C8-C833-344C-B345-B01600E0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365552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00D5-06AD-CA4F-BB10-E2A3808B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Servizio di Progettazione meccanica – Sezione di Bari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5BF9E-CC52-614F-B276-BD371D4DD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F62631-D247-0E44-B808-5D23CBBA66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45B4081-B261-44EC-BD7A-822878BE74F5}"/>
              </a:ext>
            </a:extLst>
          </p:cNvPr>
          <p:cNvSpPr txBox="1"/>
          <p:nvPr/>
        </p:nvSpPr>
        <p:spPr>
          <a:xfrm>
            <a:off x="769868" y="1333471"/>
            <a:ext cx="10504943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>
              <a:highlight>
                <a:srgbClr val="FFFF00"/>
              </a:highlight>
            </a:endParaRPr>
          </a:p>
          <a:p>
            <a:pPr algn="just"/>
            <a:r>
              <a:rPr lang="it-IT" dirty="0">
                <a:highlight>
                  <a:srgbClr val="FFFF00"/>
                </a:highlight>
              </a:rPr>
              <a:t>FERMI</a:t>
            </a:r>
          </a:p>
          <a:p>
            <a:pPr algn="just"/>
            <a:r>
              <a:rPr lang="it-IT" dirty="0"/>
              <a:t>	</a:t>
            </a:r>
          </a:p>
          <a:p>
            <a:pPr algn="just"/>
            <a:r>
              <a:rPr lang="it-IT" dirty="0"/>
              <a:t>Progettazione di </a:t>
            </a:r>
            <a:r>
              <a:rPr lang="it-IT" dirty="0" err="1"/>
              <a:t>Tool</a:t>
            </a:r>
            <a:r>
              <a:rPr lang="it-IT" dirty="0"/>
              <a:t> per l’assemblaggio e l’incollaggio di rivelatori a strip di silicio doppia faccia per il tracciatore Gamma-Compton </a:t>
            </a:r>
          </a:p>
          <a:p>
            <a:pPr algn="just"/>
            <a:endParaRPr lang="it-IT" dirty="0"/>
          </a:p>
          <a:p>
            <a:pPr algn="just"/>
            <a:r>
              <a:rPr lang="it-IT" i="1" dirty="0"/>
              <a:t>Inizio attività: 2° quadrimestre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u="sng" dirty="0">
                <a:uFill>
                  <a:solidFill>
                    <a:srgbClr val="FF0000"/>
                  </a:solidFill>
                </a:uFill>
              </a:rPr>
              <a:t>Stima: 1 mese-persona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98E826-6F72-499D-8DAE-62B6D1E14EB7}"/>
              </a:ext>
            </a:extLst>
          </p:cNvPr>
          <p:cNvSpPr txBox="1"/>
          <p:nvPr/>
        </p:nvSpPr>
        <p:spPr>
          <a:xfrm>
            <a:off x="4429919" y="860682"/>
            <a:ext cx="32004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Richieste CSN II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B04E8-608A-AD64-7626-9C760D96C6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76650" y="6546207"/>
            <a:ext cx="4852718" cy="311793"/>
          </a:xfrm>
        </p:spPr>
        <p:txBody>
          <a:bodyPr/>
          <a:lstStyle/>
          <a:p>
            <a:pPr algn="ctr"/>
            <a:r>
              <a:rPr lang="it-IT" dirty="0"/>
              <a:t>Maurizio Mongelli - Consiglio di Sezione - Bari, 6 luglio 2023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9184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1541</Words>
  <Application>Microsoft Office PowerPoint</Application>
  <PresentationFormat>Personalizzato</PresentationFormat>
  <Paragraphs>353</Paragraphs>
  <Slides>20</Slides>
  <Notes>20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Lucida Grande</vt:lpstr>
      <vt:lpstr>Wingdings</vt:lpstr>
      <vt:lpstr>Office Theme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  <vt:lpstr>Servizio di Progettazione meccanica – Sezione di Bari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luciano musa</dc:creator>
  <cp:lastModifiedBy>Maurizio Mongelli</cp:lastModifiedBy>
  <cp:revision>1460</cp:revision>
  <cp:lastPrinted>2022-07-19T06:01:24Z</cp:lastPrinted>
  <dcterms:created xsi:type="dcterms:W3CDTF">2017-04-19T10:51:49Z</dcterms:created>
  <dcterms:modified xsi:type="dcterms:W3CDTF">2023-07-05T14:10:19Z</dcterms:modified>
</cp:coreProperties>
</file>