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1"/>
  </p:notesMasterIdLst>
  <p:sldIdLst>
    <p:sldId id="305" r:id="rId2"/>
    <p:sldId id="306" r:id="rId3"/>
    <p:sldId id="444" r:id="rId4"/>
    <p:sldId id="449" r:id="rId5"/>
    <p:sldId id="452" r:id="rId6"/>
    <p:sldId id="459" r:id="rId7"/>
    <p:sldId id="458" r:id="rId8"/>
    <p:sldId id="446" r:id="rId9"/>
    <p:sldId id="460" r:id="rId10"/>
    <p:sldId id="461" r:id="rId11"/>
    <p:sldId id="462" r:id="rId12"/>
    <p:sldId id="259" r:id="rId13"/>
    <p:sldId id="260" r:id="rId14"/>
    <p:sldId id="261" r:id="rId15"/>
    <p:sldId id="256" r:id="rId16"/>
    <p:sldId id="257" r:id="rId17"/>
    <p:sldId id="258" r:id="rId18"/>
    <p:sldId id="463" r:id="rId19"/>
    <p:sldId id="464" r:id="rId20"/>
    <p:sldId id="466" r:id="rId21"/>
    <p:sldId id="467" r:id="rId22"/>
    <p:sldId id="468" r:id="rId23"/>
    <p:sldId id="278" r:id="rId24"/>
    <p:sldId id="310" r:id="rId25"/>
    <p:sldId id="283" r:id="rId26"/>
    <p:sldId id="313" r:id="rId27"/>
    <p:sldId id="1530" r:id="rId28"/>
    <p:sldId id="1531" r:id="rId29"/>
    <p:sldId id="264" r:id="rId30"/>
    <p:sldId id="469" r:id="rId31"/>
    <p:sldId id="343" r:id="rId32"/>
    <p:sldId id="317" r:id="rId33"/>
    <p:sldId id="328" r:id="rId34"/>
    <p:sldId id="325" r:id="rId35"/>
    <p:sldId id="334" r:id="rId36"/>
    <p:sldId id="331" r:id="rId37"/>
    <p:sldId id="262" r:id="rId38"/>
    <p:sldId id="263" r:id="rId39"/>
    <p:sldId id="465" r:id="rId4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id="{3A6148D0-C04A-4A88-A762-DA4BF3821C6C}">
          <p14:sldIdLst>
            <p14:sldId id="305"/>
            <p14:sldId id="306"/>
            <p14:sldId id="444"/>
            <p14:sldId id="449"/>
            <p14:sldId id="452"/>
            <p14:sldId id="459"/>
            <p14:sldId id="458"/>
            <p14:sldId id="446"/>
          </p14:sldIdLst>
        </p14:section>
        <p14:section name="Sezione predefinita" id="{FA2CC49A-6939-4642-B1E7-15749065889E}">
          <p14:sldIdLst>
            <p14:sldId id="460"/>
            <p14:sldId id="461"/>
            <p14:sldId id="462"/>
            <p14:sldId id="259"/>
            <p14:sldId id="260"/>
            <p14:sldId id="261"/>
            <p14:sldId id="256"/>
            <p14:sldId id="257"/>
            <p14:sldId id="258"/>
            <p14:sldId id="463"/>
            <p14:sldId id="464"/>
            <p14:sldId id="466"/>
            <p14:sldId id="467"/>
            <p14:sldId id="468"/>
            <p14:sldId id="278"/>
            <p14:sldId id="310"/>
            <p14:sldId id="283"/>
            <p14:sldId id="313"/>
            <p14:sldId id="1530"/>
            <p14:sldId id="1531"/>
            <p14:sldId id="264"/>
            <p14:sldId id="469"/>
            <p14:sldId id="343"/>
            <p14:sldId id="317"/>
            <p14:sldId id="328"/>
            <p14:sldId id="325"/>
            <p14:sldId id="334"/>
            <p14:sldId id="331"/>
            <p14:sldId id="262"/>
            <p14:sldId id="263"/>
            <p14:sldId id="46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67"/>
    <p:restoredTop sz="94688"/>
  </p:normalViewPr>
  <p:slideViewPr>
    <p:cSldViewPr snapToGrid="0">
      <p:cViewPr varScale="1">
        <p:scale>
          <a:sx n="128" d="100"/>
          <a:sy n="128" d="100"/>
        </p:scale>
        <p:origin x="224" y="168"/>
      </p:cViewPr>
      <p:guideLst>
        <p:guide orient="horz" pos="1620"/>
        <p:guide pos="2880"/>
      </p:guideLst>
    </p:cSldViewPr>
  </p:slideViewPr>
  <p:notesTextViewPr>
    <p:cViewPr>
      <p:scale>
        <a:sx n="1" d="1"/>
        <a:sy n="1" d="1"/>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3c59a513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3c59a513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Tecniche di terapie con fasci esterni a rate flash – sviluppare un sistema integrato – </a:t>
            </a:r>
            <a:r>
              <a:rPr lang="it-IT" dirty="0" err="1"/>
              <a:t>quality</a:t>
            </a:r>
            <a:r>
              <a:rPr lang="it-IT" dirty="0"/>
              <a:t> </a:t>
            </a:r>
            <a:r>
              <a:rPr lang="it-IT" dirty="0" err="1"/>
              <a:t>assurance</a:t>
            </a:r>
            <a:r>
              <a:rPr lang="it-IT" dirty="0"/>
              <a:t> misurando la </a:t>
            </a:r>
            <a:r>
              <a:rPr lang="it-IT" dirty="0" err="1"/>
              <a:t>shape</a:t>
            </a:r>
            <a:r>
              <a:rPr lang="it-IT" dirty="0"/>
              <a:t> e la posizione del fascio – ora vanno via 40 </a:t>
            </a:r>
            <a:r>
              <a:rPr lang="it-IT" dirty="0" err="1"/>
              <a:t>min</a:t>
            </a:r>
            <a:r>
              <a:rPr lang="it-IT" dirty="0"/>
              <a:t>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6F5AD3C-E76F-A341-8FB0-21620D217CD5}" type="slidenum">
              <a:t>22</a:t>
            </a:fld>
            <a:endParaRPr lang="it-IT"/>
          </a:p>
        </p:txBody>
      </p:sp>
    </p:spTree>
    <p:extLst>
      <p:ext uri="{BB962C8B-B14F-4D97-AF65-F5344CB8AC3E}">
        <p14:creationId xmlns:p14="http://schemas.microsoft.com/office/powerpoint/2010/main" val="4260527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6F5AD3C-E76F-A341-8FB0-21620D217CD5}" type="slidenum">
              <a:rPr lang="nb-NO"/>
              <a:t>25</a:t>
            </a:fld>
            <a:endParaRPr lang="nb-NO"/>
          </a:p>
        </p:txBody>
      </p:sp>
    </p:spTree>
    <p:extLst>
      <p:ext uri="{BB962C8B-B14F-4D97-AF65-F5344CB8AC3E}">
        <p14:creationId xmlns:p14="http://schemas.microsoft.com/office/powerpoint/2010/main" val="1455850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6F5AD3C-E76F-A341-8FB0-21620D217CD5}" type="slidenum">
              <a:rPr lang="it-IT" smtClean="0"/>
              <a:t>26</a:t>
            </a:fld>
            <a:endParaRPr lang="it-IT"/>
          </a:p>
        </p:txBody>
      </p:sp>
    </p:spTree>
    <p:extLst>
      <p:ext uri="{BB962C8B-B14F-4D97-AF65-F5344CB8AC3E}">
        <p14:creationId xmlns:p14="http://schemas.microsoft.com/office/powerpoint/2010/main" val="928936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E6F5AD3C-E76F-A341-8FB0-21620D217CD5}" type="slidenum">
              <a:rPr lang="it-IT" smtClean="0"/>
              <a:t>32</a:t>
            </a:fld>
            <a:endParaRPr lang="it-IT"/>
          </a:p>
        </p:txBody>
      </p:sp>
    </p:spTree>
    <p:extLst>
      <p:ext uri="{BB962C8B-B14F-4D97-AF65-F5344CB8AC3E}">
        <p14:creationId xmlns:p14="http://schemas.microsoft.com/office/powerpoint/2010/main" val="3571779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5727e34c11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5727e34c11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3c59a5132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3c59a5132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3c59a5132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3c59a5132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Adesso hanno un   Rivelatore basato da uno scintillatore + fibre e elettronica. Nel 2023 è stato testato l’elettronica e ora con il servizio </a:t>
            </a:r>
            <a:r>
              <a:rPr lang="it-IT" dirty="0" err="1"/>
              <a:t>cad</a:t>
            </a:r>
            <a:r>
              <a:rPr lang="it-IT" dirty="0"/>
              <a:t> meccanico si sta </a:t>
            </a:r>
            <a:r>
              <a:rPr lang="it-IT" dirty="0" err="1"/>
              <a:t>sudiando</a:t>
            </a:r>
            <a:r>
              <a:rPr lang="it-IT" dirty="0"/>
              <a:t> il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5727e34c1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5727e34c1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5727e34c1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5727e34c1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t>Scintillatore plastico che ha la stessa densità dell’acqua e quindi del paziente.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5727e34c1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5727e34c1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3c59a5132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3c59a513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3c59a513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3c59a513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3c59a5132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3c59a5132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3c59a5132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3c59a5132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E96C380-59E9-434C-9BBD-7F9F1B2339E4}" type="slidenum">
              <a:rPr lang="it-IT" smtClean="0"/>
              <a:t>‹N›</a:t>
            </a:fld>
            <a:endParaRPr lang="it-IT"/>
          </a:p>
        </p:txBody>
      </p:sp>
    </p:spTree>
    <p:extLst>
      <p:ext uri="{BB962C8B-B14F-4D97-AF65-F5344CB8AC3E}">
        <p14:creationId xmlns:p14="http://schemas.microsoft.com/office/powerpoint/2010/main" val="1086266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53" name="Rettangolo 252"/>
          <p:cNvSpPr/>
          <p:nvPr userDrawn="1"/>
        </p:nvSpPr>
        <p:spPr>
          <a:xfrm>
            <a:off x="0" y="1"/>
            <a:ext cx="9144000" cy="50532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3" name="Segnaposto contenuto 2"/>
          <p:cNvSpPr>
            <a:spLocks noGrp="1"/>
          </p:cNvSpPr>
          <p:nvPr>
            <p:ph idx="1"/>
          </p:nvPr>
        </p:nvSpPr>
        <p:spPr>
          <a:xfrm>
            <a:off x="457200" y="1200151"/>
            <a:ext cx="8323726" cy="3394472"/>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9" name="Rettangolo 128"/>
          <p:cNvSpPr/>
          <p:nvPr userDrawn="1"/>
        </p:nvSpPr>
        <p:spPr>
          <a:xfrm>
            <a:off x="0" y="4667050"/>
            <a:ext cx="9144000" cy="476450"/>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130" name="CasellaDiTesto 129"/>
          <p:cNvSpPr txBox="1"/>
          <p:nvPr userDrawn="1"/>
        </p:nvSpPr>
        <p:spPr>
          <a:xfrm>
            <a:off x="157778" y="4772630"/>
            <a:ext cx="7591762" cy="461665"/>
          </a:xfrm>
          <a:prstGeom prst="rect">
            <a:avLst/>
          </a:prstGeom>
          <a:noFill/>
        </p:spPr>
        <p:txBody>
          <a:bodyPr wrap="square" rtlCol="0">
            <a:spAutoFit/>
          </a:bodyPr>
          <a:lstStyle/>
          <a:p>
            <a:r>
              <a:rPr lang="it-IT" sz="1200" b="1" baseline="0" dirty="0">
                <a:solidFill>
                  <a:srgbClr val="FFFFFF"/>
                </a:solidFill>
                <a:latin typeface="Arial"/>
                <a:cs typeface="Arial"/>
              </a:rPr>
              <a:t>SPOC							INFN-CSN5, </a:t>
            </a:r>
            <a:r>
              <a:rPr lang="it-IT" sz="1200" b="1" baseline="0" dirty="0" err="1">
                <a:solidFill>
                  <a:srgbClr val="FFFFFF"/>
                </a:solidFill>
                <a:latin typeface="Arial"/>
                <a:cs typeface="Arial"/>
              </a:rPr>
              <a:t>July</a:t>
            </a:r>
            <a:r>
              <a:rPr lang="it-IT" sz="1200" b="1" baseline="0" dirty="0">
                <a:solidFill>
                  <a:srgbClr val="FFFFFF"/>
                </a:solidFill>
                <a:latin typeface="Arial"/>
                <a:cs typeface="Arial"/>
              </a:rPr>
              <a:t> 2023</a:t>
            </a:r>
            <a:endParaRPr lang="it-IT" sz="1200" b="1" dirty="0">
              <a:solidFill>
                <a:srgbClr val="FFFFFF"/>
              </a:solidFill>
              <a:latin typeface="Arial"/>
              <a:cs typeface="Arial"/>
            </a:endParaRPr>
          </a:p>
        </p:txBody>
      </p:sp>
      <p:grpSp>
        <p:nvGrpSpPr>
          <p:cNvPr id="2" name="Gruppo 1">
            <a:extLst>
              <a:ext uri="{FF2B5EF4-FFF2-40B4-BE49-F238E27FC236}">
                <a16:creationId xmlns:a16="http://schemas.microsoft.com/office/drawing/2014/main" id="{FEE816BD-1A33-4DC2-907E-6C79FE426E81}"/>
              </a:ext>
            </a:extLst>
          </p:cNvPr>
          <p:cNvGrpSpPr/>
          <p:nvPr userDrawn="1"/>
        </p:nvGrpSpPr>
        <p:grpSpPr>
          <a:xfrm>
            <a:off x="7999055" y="4698792"/>
            <a:ext cx="1078778" cy="401590"/>
            <a:chOff x="10087883" y="6265056"/>
            <a:chExt cx="1438370" cy="535453"/>
          </a:xfrm>
        </p:grpSpPr>
        <p:sp>
          <p:nvSpPr>
            <p:cNvPr id="257" name="Rectangle: Rounded Corners 139">
              <a:extLst>
                <a:ext uri="{FF2B5EF4-FFF2-40B4-BE49-F238E27FC236}">
                  <a16:creationId xmlns:a16="http://schemas.microsoft.com/office/drawing/2014/main" id="{A34F9F23-91E8-4D92-B21B-DB6A22FE9A2B}"/>
                </a:ext>
              </a:extLst>
            </p:cNvPr>
            <p:cNvSpPr/>
            <p:nvPr/>
          </p:nvSpPr>
          <p:spPr>
            <a:xfrm>
              <a:off x="10087883" y="6265056"/>
              <a:ext cx="1438370" cy="5354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58" name="Picture 140" descr="A close up of a logo&#10;&#10;Description generated with very high confidence">
              <a:extLst>
                <a:ext uri="{FF2B5EF4-FFF2-40B4-BE49-F238E27FC236}">
                  <a16:creationId xmlns:a16="http://schemas.microsoft.com/office/drawing/2014/main" id="{44FA727A-F6A0-4B2F-95A7-E7C3E02E769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81741" y="6299583"/>
              <a:ext cx="606686" cy="445877"/>
            </a:xfrm>
            <a:prstGeom prst="rect">
              <a:avLst/>
            </a:prstGeom>
          </p:spPr>
        </p:pic>
        <p:pic>
          <p:nvPicPr>
            <p:cNvPr id="256" name="Picture 6" descr="Risultati immagini per infn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782" y="6289293"/>
              <a:ext cx="492778" cy="48698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lide Number Placeholder 7">
            <a:extLst>
              <a:ext uri="{FF2B5EF4-FFF2-40B4-BE49-F238E27FC236}">
                <a16:creationId xmlns:a16="http://schemas.microsoft.com/office/drawing/2014/main" id="{672C38AE-EB3A-48F0-B8B1-9BC0C55514BD}"/>
              </a:ext>
            </a:extLst>
          </p:cNvPr>
          <p:cNvSpPr>
            <a:spLocks noGrp="1"/>
          </p:cNvSpPr>
          <p:nvPr>
            <p:ph type="sldNum" sz="quarter" idx="11"/>
          </p:nvPr>
        </p:nvSpPr>
        <p:spPr>
          <a:xfrm>
            <a:off x="8675298" y="88889"/>
            <a:ext cx="468703" cy="273844"/>
          </a:xfrm>
          <a:prstGeom prst="rect">
            <a:avLst/>
          </a:prstGeom>
        </p:spPr>
        <p:txBody>
          <a:bodyPr/>
          <a:lstStyle>
            <a:lvl1pPr>
              <a:defRPr sz="1800">
                <a:solidFill>
                  <a:schemeClr val="bg1"/>
                </a:solidFill>
              </a:defRPr>
            </a:lvl1pPr>
          </a:lstStyle>
          <a:p>
            <a:fld id="{987CC23B-A7E7-4E4B-AA24-248BA58EBACC}" type="slidenum">
              <a:rPr lang="en-US" smtClean="0"/>
              <a:pPr/>
              <a:t>‹N›</a:t>
            </a:fld>
            <a:endParaRPr lang="en-US" dirty="0"/>
          </a:p>
        </p:txBody>
      </p:sp>
    </p:spTree>
    <p:extLst>
      <p:ext uri="{BB962C8B-B14F-4D97-AF65-F5344CB8AC3E}">
        <p14:creationId xmlns:p14="http://schemas.microsoft.com/office/powerpoint/2010/main" val="1083627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iopscience.iop.org/article/10.1088/1361-6560/ab9415/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hyperlink" Target="https://agenda.infn.it/event/34599/"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hyperlink" Target="https://agenda.infn.it/event/30287/" TargetMode="External"/><Relationship Id="rId5" Type="http://schemas.openxmlformats.org/officeDocument/2006/relationships/hyperlink" Target="https://agenda.infn.it/event/29907/"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hyperlink" Target="https://www.ac.infn.it/preventivi/2022/dettaglioana.php?UUID=21dec879-2c58-4639-b032-9d94e1e87b29&amp;SEZIONE=BA&amp;GRUPPO=5&amp;titolo=Modulo+EC%2FEN+7&amp;link=%2Fpreventivi%2F2022%2FEC7ORA.php%3FGRUPPO%3D5%26ESPERIMENTO%3DNEXT_AIM%26TIPO%3DESP%26NAZEXPID%3D2952%26LOCEXPID%3D7895%26SEZIONE%3DBA%26SUFFISSO%3D%26SIGLA_LOCALE%3DNEXT_AIM" TargetMode="External"/><Relationship Id="rId3" Type="http://schemas.openxmlformats.org/officeDocument/2006/relationships/hyperlink" Target="https://www.ac.infn.it/preventivi/2022/dettaglioana.php?UUID=1f1e5f64-64da-4f94-8789-3dbd2e6c2de0&amp;SEZIONE=BA&amp;GRUPPO=5&amp;titolo=Modulo+EC%2FEN+7&amp;link=%2Fpreventivi%2F2022%2FEC7ORA.php%3FGRUPPO%3D5%26ESPERIMENTO%3DNEXT_AIM%26TIPO%3DESP%26NAZEXPID%3D2952%26LOCEXPID%3D7895%26SEZIONE%3DBA%26SUFFISSO%3D%26SIGLA_LOCALE%3DNEXT_AIM" TargetMode="External"/><Relationship Id="rId7" Type="http://schemas.openxmlformats.org/officeDocument/2006/relationships/hyperlink" Target="https://www.ac.infn.it/preventivi/2022/dettaglioana.php?UUID=e2e73197-ceed-4973-98c5-6adb36bece14&amp;SEZIONE=BA&amp;GRUPPO=5&amp;titolo=Modulo+EC%2FEN+7&amp;link=%2Fpreventivi%2F2022%2FEC7ORA.php%3FGRUPPO%3D5%26ESPERIMENTO%3DNEXT_AIM%26TIPO%3DESP%26NAZEXPID%3D2952%26LOCEXPID%3D7895%26SEZIONE%3DBA%26SUFFISSO%3D%26SIGLA_LOCALE%3DNEXT_AI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ac.infn.it/preventivi/2022/dettaglioana.php?UUID=826288dd-0fee-46f5-a55a-f3c0576a44a5&amp;SEZIONE=BA&amp;GRUPPO=5&amp;titolo=Modulo+EC%2FEN+7&amp;link=%2Fpreventivi%2F2022%2FEC7ORA.php%3FGRUPPO%3D5%26ESPERIMENTO%3DNEXT_AIM%26TIPO%3DESP%26NAZEXPID%3D2952%26LOCEXPID%3D7895%26SEZIONE%3DBA%26SUFFISSO%3D%26SIGLA_LOCALE%3DNEXT_AIM" TargetMode="External"/><Relationship Id="rId5" Type="http://schemas.openxmlformats.org/officeDocument/2006/relationships/hyperlink" Target="https://www.ac.infn.it/preventivi/2022/dettaglioana.php?UUID=774a4902-0012-44fd-b84e-67c9064eaa62&amp;SEZIONE=BA&amp;GRUPPO=5&amp;titolo=Modulo+EC%2FEN+7&amp;link=%2Fpreventivi%2F2022%2FEC7ORA.php%3FGRUPPO%3D5%26ESPERIMENTO%3DNEXT_AIM%26TIPO%3DESP%26NAZEXPID%3D2952%26LOCEXPID%3D7895%26SEZIONE%3DBA%26SUFFISSO%3D%26SIGLA_LOCALE%3DNEXT_AIM" TargetMode="External"/><Relationship Id="rId10" Type="http://schemas.openxmlformats.org/officeDocument/2006/relationships/hyperlink" Target="https://www.ac.infn.it/preventivi/2022/dettaglioana.php?UUID=91ac7a6a-5964-4362-a02c-0d921d7f5d84&amp;SEZIONE=BA&amp;GRUPPO=5&amp;titolo=Modulo+EC%2FEN+7&amp;link=%2Fpreventivi%2F2022%2FEC7ORA.php%3FGRUPPO%3D5%26ESPERIMENTO%3DNEXT_AIM%26TIPO%3DESP%26NAZEXPID%3D2952%26LOCEXPID%3D7895%26SEZIONE%3DBA%26SUFFISSO%3D%26SIGLA_LOCALE%3DNEXT_AIM" TargetMode="External"/><Relationship Id="rId4" Type="http://schemas.openxmlformats.org/officeDocument/2006/relationships/hyperlink" Target="https://www.ac.infn.it/preventivi/2022/dettaglioana.php?UUID=511a2e55-a6cc-4184-83a2-273c5dc04ad8&amp;SEZIONE=BA&amp;GRUPPO=5&amp;titolo=Modulo+EC%2FEN+7&amp;link=%2Fpreventivi%2F2022%2FEC7ORA.php%3FGRUPPO%3D5%26ESPERIMENTO%3DNEXT_AIM%26TIPO%3DESP%26NAZEXPID%3D2952%26LOCEXPID%3D7895%26SEZIONE%3DBA%26SUFFISSO%3D%26SIGLA_LOCALE%3DNEXT_AIM" TargetMode="External"/><Relationship Id="rId9" Type="http://schemas.openxmlformats.org/officeDocument/2006/relationships/hyperlink" Target="https://www.ac.infn.it/preventivi/2022/dettaglioana.php?UUID=4aecbd38-5f92-4f4d-a4fb-3549eabd57c2&amp;SEZIONE=BA&amp;GRUPPO=5&amp;titolo=Modulo+EC%2FEN+7&amp;link=%2Fpreventivi%2F2022%2FEC7ORA.php%3FGRUPPO%3D5%26ESPERIMENTO%3DNEXT_AIM%26TIPO%3DESP%26NAZEXPID%3D2952%26LOCEXPID%3D7895%26SEZIONE%3DBA%26SUFFISSO%3D%26SIGLA_LOCALE%3DNEXT_AI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5" Type="http://schemas.openxmlformats.org/officeDocument/2006/relationships/image" Target="../media/image48.emf"/><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image" Target="../media/image52.emf"/></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1.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2.jpg"/><Relationship Id="rId5" Type="http://schemas.openxmlformats.org/officeDocument/2006/relationships/image" Target="../media/image8.png"/><Relationship Id="rId10" Type="http://schemas.openxmlformats.org/officeDocument/2006/relationships/image" Target="../media/image11.jpeg"/><Relationship Id="rId4" Type="http://schemas.openxmlformats.org/officeDocument/2006/relationships/image" Target="../media/image7.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17.emf"/><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1D541C-5D5A-C842-93E7-21515BBD3095}"/>
              </a:ext>
            </a:extLst>
          </p:cNvPr>
          <p:cNvSpPr>
            <a:spLocks noGrp="1"/>
          </p:cNvSpPr>
          <p:nvPr>
            <p:ph type="ctrTitle"/>
          </p:nvPr>
        </p:nvSpPr>
        <p:spPr/>
        <p:txBody>
          <a:bodyPr>
            <a:normAutofit/>
          </a:bodyPr>
          <a:lstStyle/>
          <a:p>
            <a:r>
              <a:rPr lang="it-IT" dirty="0"/>
              <a:t>Preventivi 2023</a:t>
            </a:r>
            <a:br>
              <a:rPr lang="it-IT" dirty="0"/>
            </a:br>
            <a:r>
              <a:rPr lang="it-IT" dirty="0"/>
              <a:t>CSN5 - Bari</a:t>
            </a:r>
          </a:p>
        </p:txBody>
      </p:sp>
      <p:sp>
        <p:nvSpPr>
          <p:cNvPr id="3" name="Sottotitolo 2">
            <a:extLst>
              <a:ext uri="{FF2B5EF4-FFF2-40B4-BE49-F238E27FC236}">
                <a16:creationId xmlns:a16="http://schemas.microsoft.com/office/drawing/2014/main" id="{16E18717-5013-4A47-A20F-3A2D30377CE5}"/>
              </a:ext>
            </a:extLst>
          </p:cNvPr>
          <p:cNvSpPr>
            <a:spLocks noGrp="1"/>
          </p:cNvSpPr>
          <p:nvPr>
            <p:ph type="subTitle" idx="1"/>
          </p:nvPr>
        </p:nvSpPr>
        <p:spPr/>
        <p:txBody>
          <a:bodyPr/>
          <a:lstStyle/>
          <a:p>
            <a:r>
              <a:rPr lang="it-IT"/>
              <a:t>S. Tangaro</a:t>
            </a:r>
            <a:endParaRPr lang="it-IT" dirty="0"/>
          </a:p>
        </p:txBody>
      </p:sp>
    </p:spTree>
    <p:extLst>
      <p:ext uri="{BB962C8B-B14F-4D97-AF65-F5344CB8AC3E}">
        <p14:creationId xmlns:p14="http://schemas.microsoft.com/office/powerpoint/2010/main" val="4002376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dirty="0"/>
              <a:t>FRIDA @ Bari</a:t>
            </a:r>
            <a:endParaRPr dirty="0"/>
          </a:p>
        </p:txBody>
      </p:sp>
      <p:sp>
        <p:nvSpPr>
          <p:cNvPr id="63" name="Google Shape;63;p14"/>
          <p:cNvSpPr txBox="1">
            <a:spLocks noGrp="1"/>
          </p:cNvSpPr>
          <p:nvPr>
            <p:ph type="body" idx="1"/>
          </p:nvPr>
        </p:nvSpPr>
        <p:spPr>
          <a:xfrm>
            <a:off x="128725" y="1152475"/>
            <a:ext cx="5158500" cy="36216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Clr>
                <a:schemeClr val="dk1"/>
              </a:buClr>
              <a:buSzPts val="1200"/>
              <a:buChar char="●"/>
            </a:pPr>
            <a:r>
              <a:rPr lang="it" sz="1200" dirty="0">
                <a:solidFill>
                  <a:schemeClr val="dk1"/>
                </a:solidFill>
              </a:rPr>
              <a:t>MOTIVATION: Proton therapy daily Quality Assurance (QA) requires the measurement of beam range, spot size, spot position, dose.</a:t>
            </a:r>
            <a:endParaRPr sz="1200" dirty="0">
              <a:solidFill>
                <a:schemeClr val="dk1"/>
              </a:solidFill>
            </a:endParaRPr>
          </a:p>
          <a:p>
            <a:pPr marL="914400" lvl="1" indent="-304800" algn="l" rtl="0">
              <a:spcBef>
                <a:spcPts val="0"/>
              </a:spcBef>
              <a:spcAft>
                <a:spcPts val="0"/>
              </a:spcAft>
              <a:buClr>
                <a:schemeClr val="dk1"/>
              </a:buClr>
              <a:buSzPts val="1200"/>
              <a:buChar char="○"/>
            </a:pPr>
            <a:r>
              <a:rPr lang="it" sz="1200" dirty="0">
                <a:solidFill>
                  <a:schemeClr val="dk1"/>
                </a:solidFill>
              </a:rPr>
              <a:t>Different devices are involved (overall time 40 min for QA) </a:t>
            </a:r>
            <a:endParaRPr sz="1200" dirty="0">
              <a:solidFill>
                <a:schemeClr val="dk1"/>
              </a:solidFill>
            </a:endParaRPr>
          </a:p>
          <a:p>
            <a:pPr marL="914400" lvl="1" indent="-304800" algn="l" rtl="0">
              <a:spcBef>
                <a:spcPts val="0"/>
              </a:spcBef>
              <a:spcAft>
                <a:spcPts val="0"/>
              </a:spcAft>
              <a:buClr>
                <a:schemeClr val="dk1"/>
              </a:buClr>
              <a:buSzPts val="1200"/>
              <a:buChar char="○"/>
            </a:pPr>
            <a:r>
              <a:rPr lang="it" sz="1200" dirty="0">
                <a:solidFill>
                  <a:schemeClr val="dk1"/>
                </a:solidFill>
              </a:rPr>
              <a:t>None of the existing device is scalable at FLASH rate.</a:t>
            </a:r>
            <a:endParaRPr sz="1200" dirty="0">
              <a:solidFill>
                <a:schemeClr val="dk1"/>
              </a:solidFill>
            </a:endParaRPr>
          </a:p>
          <a:p>
            <a:pPr marL="457200" lvl="0" indent="-304800" algn="l" rtl="0">
              <a:spcBef>
                <a:spcPts val="0"/>
              </a:spcBef>
              <a:spcAft>
                <a:spcPts val="0"/>
              </a:spcAft>
              <a:buClr>
                <a:schemeClr val="dk1"/>
              </a:buClr>
              <a:buSzPts val="1200"/>
              <a:buChar char="●"/>
            </a:pPr>
            <a:r>
              <a:rPr lang="it" sz="1200" dirty="0">
                <a:solidFill>
                  <a:schemeClr val="dk1"/>
                </a:solidFill>
              </a:rPr>
              <a:t>GOAL: </a:t>
            </a:r>
            <a:r>
              <a:rPr lang="it" sz="1200" b="1" dirty="0">
                <a:solidFill>
                  <a:srgbClr val="980000"/>
                </a:solidFill>
              </a:rPr>
              <a:t>Development of an integrated system for FLASH proton beam QA</a:t>
            </a:r>
            <a:r>
              <a:rPr lang="it" sz="1200" dirty="0">
                <a:solidFill>
                  <a:schemeClr val="dk1"/>
                </a:solidFill>
              </a:rPr>
              <a:t> </a:t>
            </a:r>
            <a:endParaRPr sz="1200" dirty="0">
              <a:solidFill>
                <a:schemeClr val="dk1"/>
              </a:solidFill>
            </a:endParaRPr>
          </a:p>
          <a:p>
            <a:pPr marL="914400" lvl="1" indent="-304800" algn="l" rtl="0">
              <a:spcBef>
                <a:spcPts val="0"/>
              </a:spcBef>
              <a:spcAft>
                <a:spcPts val="0"/>
              </a:spcAft>
              <a:buClr>
                <a:srgbClr val="38761D"/>
              </a:buClr>
              <a:buSzPts val="1200"/>
              <a:buChar char="○"/>
            </a:pPr>
            <a:r>
              <a:rPr lang="it" sz="1200" u="sng" dirty="0">
                <a:solidFill>
                  <a:srgbClr val="38761D"/>
                </a:solidFill>
              </a:rPr>
              <a:t>Scintillating fibers beam monitoring</a:t>
            </a:r>
            <a:r>
              <a:rPr lang="it" sz="1200" dirty="0">
                <a:solidFill>
                  <a:srgbClr val="38761D"/>
                </a:solidFill>
              </a:rPr>
              <a:t> to measure the beam spot size and position </a:t>
            </a:r>
            <a:endParaRPr sz="1200" dirty="0">
              <a:solidFill>
                <a:srgbClr val="38761D"/>
              </a:solidFill>
            </a:endParaRPr>
          </a:p>
          <a:p>
            <a:pPr marL="914400" lvl="1" indent="-304800" algn="l" rtl="0">
              <a:spcBef>
                <a:spcPts val="0"/>
              </a:spcBef>
              <a:spcAft>
                <a:spcPts val="0"/>
              </a:spcAft>
              <a:buClr>
                <a:schemeClr val="dk1"/>
              </a:buClr>
              <a:buSzPts val="1200"/>
              <a:buChar char="○"/>
            </a:pPr>
            <a:r>
              <a:rPr lang="it" sz="1200" dirty="0">
                <a:solidFill>
                  <a:srgbClr val="0B5394"/>
                </a:solidFill>
              </a:rPr>
              <a:t>Integration with a </a:t>
            </a:r>
            <a:r>
              <a:rPr lang="it" sz="1200" u="sng" dirty="0">
                <a:solidFill>
                  <a:srgbClr val="0B5394"/>
                </a:solidFill>
              </a:rPr>
              <a:t>range module</a:t>
            </a:r>
            <a:r>
              <a:rPr lang="it" sz="1200" dirty="0">
                <a:solidFill>
                  <a:srgbClr val="0B5394"/>
                </a:solidFill>
              </a:rPr>
              <a:t> made of a stack of plastic scintillator sheets to measure the depth-dose profile</a:t>
            </a:r>
            <a:r>
              <a:rPr lang="it" sz="1200" dirty="0">
                <a:solidFill>
                  <a:schemeClr val="dk1"/>
                </a:solidFill>
              </a:rPr>
              <a:t> [1] (collaboration with University College London)</a:t>
            </a:r>
            <a:endParaRPr sz="1200" dirty="0">
              <a:solidFill>
                <a:schemeClr val="dk1"/>
              </a:solidFill>
            </a:endParaRPr>
          </a:p>
          <a:p>
            <a:pPr marL="457200" lvl="0" indent="-304800" algn="l" rtl="0">
              <a:spcBef>
                <a:spcPts val="0"/>
              </a:spcBef>
              <a:spcAft>
                <a:spcPts val="0"/>
              </a:spcAft>
              <a:buClr>
                <a:schemeClr val="dk1"/>
              </a:buClr>
              <a:buSzPts val="1200"/>
              <a:buChar char="●"/>
            </a:pPr>
            <a:r>
              <a:rPr lang="it" sz="1200" b="1" dirty="0">
                <a:solidFill>
                  <a:schemeClr val="dk1"/>
                </a:solidFill>
              </a:rPr>
              <a:t>ACTIVITIES</a:t>
            </a:r>
            <a:r>
              <a:rPr lang="it" sz="1200" dirty="0">
                <a:solidFill>
                  <a:schemeClr val="dk1"/>
                </a:solidFill>
              </a:rPr>
              <a:t>: </a:t>
            </a:r>
            <a:endParaRPr sz="1200" dirty="0">
              <a:solidFill>
                <a:schemeClr val="dk1"/>
              </a:solidFill>
            </a:endParaRPr>
          </a:p>
          <a:p>
            <a:pPr marL="914400" lvl="1" indent="-304800" algn="l" rtl="0">
              <a:spcBef>
                <a:spcPts val="0"/>
              </a:spcBef>
              <a:spcAft>
                <a:spcPts val="0"/>
              </a:spcAft>
              <a:buClr>
                <a:schemeClr val="dk1"/>
              </a:buClr>
              <a:buSzPts val="1200"/>
              <a:buChar char="○"/>
            </a:pPr>
            <a:endParaRPr sz="1200" dirty="0">
              <a:solidFill>
                <a:schemeClr val="dk1"/>
              </a:solidFill>
            </a:endParaRPr>
          </a:p>
          <a:p>
            <a:pPr marL="914400" lvl="1" indent="-304800" algn="l" rtl="0">
              <a:spcBef>
                <a:spcPts val="0"/>
              </a:spcBef>
              <a:spcAft>
                <a:spcPts val="0"/>
              </a:spcAft>
              <a:buClr>
                <a:schemeClr val="dk1"/>
              </a:buClr>
              <a:buSzPts val="1200"/>
              <a:buChar char="○"/>
            </a:pPr>
            <a:r>
              <a:rPr lang="it" sz="1200" dirty="0">
                <a:solidFill>
                  <a:schemeClr val="dk1"/>
                </a:solidFill>
              </a:rPr>
              <a:t>Integrated system simulation using Geant4</a:t>
            </a:r>
            <a:endParaRPr sz="1200" dirty="0">
              <a:solidFill>
                <a:schemeClr val="dk1"/>
              </a:solidFill>
            </a:endParaRPr>
          </a:p>
        </p:txBody>
      </p:sp>
      <p:pic>
        <p:nvPicPr>
          <p:cNvPr id="64" name="Google Shape;64;p14"/>
          <p:cNvPicPr preferRelativeResize="0"/>
          <p:nvPr/>
        </p:nvPicPr>
        <p:blipFill>
          <a:blip r:embed="rId3">
            <a:alphaModFix/>
          </a:blip>
          <a:stretch>
            <a:fillRect/>
          </a:stretch>
        </p:blipFill>
        <p:spPr>
          <a:xfrm>
            <a:off x="5287100" y="1798150"/>
            <a:ext cx="3681774" cy="2728073"/>
          </a:xfrm>
          <a:prstGeom prst="rect">
            <a:avLst/>
          </a:prstGeom>
          <a:noFill/>
          <a:ln>
            <a:noFill/>
          </a:ln>
        </p:spPr>
      </p:pic>
      <p:sp>
        <p:nvSpPr>
          <p:cNvPr id="65" name="Google Shape;65;p14"/>
          <p:cNvSpPr txBox="1"/>
          <p:nvPr/>
        </p:nvSpPr>
        <p:spPr>
          <a:xfrm>
            <a:off x="7061175" y="1869225"/>
            <a:ext cx="190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t>Range Verification</a:t>
            </a:r>
            <a:endParaRPr sz="1200"/>
          </a:p>
        </p:txBody>
      </p:sp>
      <p:sp>
        <p:nvSpPr>
          <p:cNvPr id="66" name="Google Shape;66;p14"/>
          <p:cNvSpPr txBox="1"/>
          <p:nvPr/>
        </p:nvSpPr>
        <p:spPr>
          <a:xfrm>
            <a:off x="5842325" y="4703625"/>
            <a:ext cx="1907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t>Beam Monitoring</a:t>
            </a:r>
            <a:endParaRPr sz="1200"/>
          </a:p>
        </p:txBody>
      </p:sp>
      <p:cxnSp>
        <p:nvCxnSpPr>
          <p:cNvPr id="67" name="Google Shape;67;p14"/>
          <p:cNvCxnSpPr/>
          <p:nvPr/>
        </p:nvCxnSpPr>
        <p:spPr>
          <a:xfrm flipH="1">
            <a:off x="6570975" y="4029100"/>
            <a:ext cx="106500" cy="781500"/>
          </a:xfrm>
          <a:prstGeom prst="straightConnector1">
            <a:avLst/>
          </a:prstGeom>
          <a:noFill/>
          <a:ln w="9525" cap="flat" cmpd="sng">
            <a:solidFill>
              <a:schemeClr val="dk2"/>
            </a:solidFill>
            <a:prstDash val="solid"/>
            <a:round/>
            <a:headEnd type="none" w="med" len="med"/>
            <a:tailEnd type="triangle" w="med" len="med"/>
          </a:ln>
        </p:spPr>
      </p:cxnSp>
      <p:cxnSp>
        <p:nvCxnSpPr>
          <p:cNvPr id="68" name="Google Shape;68;p14"/>
          <p:cNvCxnSpPr/>
          <p:nvPr/>
        </p:nvCxnSpPr>
        <p:spPr>
          <a:xfrm rot="10800000">
            <a:off x="7501775" y="2146225"/>
            <a:ext cx="56700" cy="1463700"/>
          </a:xfrm>
          <a:prstGeom prst="straightConnector1">
            <a:avLst/>
          </a:prstGeom>
          <a:noFill/>
          <a:ln w="9525" cap="flat" cmpd="sng">
            <a:solidFill>
              <a:schemeClr val="dk2"/>
            </a:solidFill>
            <a:prstDash val="solid"/>
            <a:round/>
            <a:headEnd type="none" w="med" len="med"/>
            <a:tailEnd type="triangle" w="med" len="med"/>
          </a:ln>
        </p:spPr>
      </p:cxnSp>
      <p:sp>
        <p:nvSpPr>
          <p:cNvPr id="69" name="Google Shape;69;p14"/>
          <p:cNvSpPr txBox="1"/>
          <p:nvPr/>
        </p:nvSpPr>
        <p:spPr>
          <a:xfrm>
            <a:off x="5708725" y="1135675"/>
            <a:ext cx="335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Detector geometry in TOPAS</a:t>
            </a:r>
            <a:endParaRPr/>
          </a:p>
        </p:txBody>
      </p:sp>
      <p:sp>
        <p:nvSpPr>
          <p:cNvPr id="70" name="Google Shape;70;p14"/>
          <p:cNvSpPr txBox="1"/>
          <p:nvPr/>
        </p:nvSpPr>
        <p:spPr>
          <a:xfrm>
            <a:off x="0" y="4774200"/>
            <a:ext cx="699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[1] </a:t>
            </a:r>
            <a:r>
              <a:rPr lang="it" sz="1200" u="sng">
                <a:solidFill>
                  <a:schemeClr val="hlink"/>
                </a:solidFill>
                <a:hlinkClick r:id="rId4"/>
              </a:rPr>
              <a:t>https://iopscience.iop.org/article/10.1088/1361-6560/ab9415/pdf</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Activities in 2023</a:t>
            </a:r>
            <a:endParaRPr/>
          </a:p>
          <a:p>
            <a:pPr marL="0" lvl="0" indent="0" algn="l" rtl="0">
              <a:spcBef>
                <a:spcPts val="0"/>
              </a:spcBef>
              <a:spcAft>
                <a:spcPts val="0"/>
              </a:spcAft>
              <a:buNone/>
            </a:pPr>
            <a:endParaRPr sz="1200"/>
          </a:p>
        </p:txBody>
      </p:sp>
      <p:sp>
        <p:nvSpPr>
          <p:cNvPr id="76" name="Google Shape;76;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400" b="1">
                <a:solidFill>
                  <a:srgbClr val="0B5394"/>
                </a:solidFill>
              </a:rPr>
              <a:t>First test at FLASH rates of the range module </a:t>
            </a:r>
            <a:endParaRPr sz="1400" b="1">
              <a:solidFill>
                <a:srgbClr val="0B5394"/>
              </a:solidFill>
            </a:endParaRPr>
          </a:p>
          <a:p>
            <a:pPr marL="0" lvl="0" indent="0" algn="l" rtl="0">
              <a:spcBef>
                <a:spcPts val="1200"/>
              </a:spcBef>
              <a:spcAft>
                <a:spcPts val="1200"/>
              </a:spcAft>
              <a:buNone/>
            </a:pPr>
            <a:r>
              <a:rPr lang="it" sz="1200">
                <a:solidFill>
                  <a:schemeClr val="dk1"/>
                </a:solidFill>
              </a:rPr>
              <a:t>Testing range reconstruction with clinical current and FLASH currents at The Christie, Manchester (Oct 2022)</a:t>
            </a:r>
            <a:endParaRPr sz="1200">
              <a:solidFill>
                <a:schemeClr val="dk1"/>
              </a:solidFill>
            </a:endParaRPr>
          </a:p>
        </p:txBody>
      </p:sp>
      <p:pic>
        <p:nvPicPr>
          <p:cNvPr id="77" name="Google Shape;77;p15"/>
          <p:cNvPicPr preferRelativeResize="0"/>
          <p:nvPr/>
        </p:nvPicPr>
        <p:blipFill>
          <a:blip r:embed="rId3">
            <a:alphaModFix/>
          </a:blip>
          <a:stretch>
            <a:fillRect/>
          </a:stretch>
        </p:blipFill>
        <p:spPr>
          <a:xfrm flipH="1">
            <a:off x="311688" y="2505000"/>
            <a:ext cx="1754201" cy="2331750"/>
          </a:xfrm>
          <a:prstGeom prst="rect">
            <a:avLst/>
          </a:prstGeom>
          <a:noFill/>
          <a:ln>
            <a:noFill/>
          </a:ln>
        </p:spPr>
      </p:pic>
      <p:pic>
        <p:nvPicPr>
          <p:cNvPr id="78" name="Google Shape;78;p15"/>
          <p:cNvPicPr preferRelativeResize="0"/>
          <p:nvPr/>
        </p:nvPicPr>
        <p:blipFill>
          <a:blip r:embed="rId4">
            <a:alphaModFix/>
          </a:blip>
          <a:stretch>
            <a:fillRect/>
          </a:stretch>
        </p:blipFill>
        <p:spPr>
          <a:xfrm>
            <a:off x="2181400" y="2571753"/>
            <a:ext cx="2892750" cy="2016450"/>
          </a:xfrm>
          <a:prstGeom prst="rect">
            <a:avLst/>
          </a:prstGeom>
          <a:noFill/>
          <a:ln>
            <a:noFill/>
          </a:ln>
        </p:spPr>
      </p:pic>
      <p:pic>
        <p:nvPicPr>
          <p:cNvPr id="79" name="Google Shape;79;p15"/>
          <p:cNvPicPr preferRelativeResize="0"/>
          <p:nvPr/>
        </p:nvPicPr>
        <p:blipFill>
          <a:blip r:embed="rId5">
            <a:alphaModFix/>
          </a:blip>
          <a:stretch>
            <a:fillRect/>
          </a:stretch>
        </p:blipFill>
        <p:spPr>
          <a:xfrm>
            <a:off x="5321950" y="2426387"/>
            <a:ext cx="3321451" cy="2307174"/>
          </a:xfrm>
          <a:prstGeom prst="rect">
            <a:avLst/>
          </a:prstGeom>
          <a:noFill/>
          <a:ln>
            <a:noFill/>
          </a:ln>
        </p:spPr>
      </p:pic>
      <p:sp>
        <p:nvSpPr>
          <p:cNvPr id="80" name="Google Shape;80;p15"/>
          <p:cNvSpPr txBox="1"/>
          <p:nvPr/>
        </p:nvSpPr>
        <p:spPr>
          <a:xfrm>
            <a:off x="5590750" y="4703625"/>
            <a:ext cx="5810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solidFill>
                  <a:schemeClr val="dk1"/>
                </a:solidFill>
              </a:rPr>
              <a:t>Same fitted range and less than 5% variation</a:t>
            </a:r>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Activities in 2023</a:t>
            </a:r>
            <a:endParaRPr/>
          </a:p>
        </p:txBody>
      </p:sp>
      <p:sp>
        <p:nvSpPr>
          <p:cNvPr id="86" name="Google Shape;86;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400" b="1">
                <a:solidFill>
                  <a:srgbClr val="38761D"/>
                </a:solidFill>
              </a:rPr>
              <a:t>Beam profile electronics characterization</a:t>
            </a:r>
            <a:endParaRPr sz="1400" b="1">
              <a:solidFill>
                <a:srgbClr val="38761D"/>
              </a:solidFill>
            </a:endParaRPr>
          </a:p>
          <a:p>
            <a:pPr marL="457200" lvl="0" indent="-304800" algn="l" rtl="0">
              <a:spcBef>
                <a:spcPts val="1200"/>
              </a:spcBef>
              <a:spcAft>
                <a:spcPts val="0"/>
              </a:spcAft>
              <a:buSzPts val="1200"/>
              <a:buChar char="●"/>
            </a:pPr>
            <a:r>
              <a:rPr lang="it" sz="1200">
                <a:solidFill>
                  <a:schemeClr val="dk1"/>
                </a:solidFill>
              </a:rPr>
              <a:t>Hamamatsu S11865/C9118 photodiodes array with image size: </a:t>
            </a:r>
            <a:r>
              <a:rPr lang="it" sz="1200">
                <a:solidFill>
                  <a:srgbClr val="333333"/>
                </a:solidFill>
              </a:rPr>
              <a:t>51.2 x 0.6 mm, pixel pitch 0.4 mm</a:t>
            </a:r>
            <a:endParaRPr sz="1200">
              <a:solidFill>
                <a:srgbClr val="333333"/>
              </a:solidFill>
            </a:endParaRPr>
          </a:p>
          <a:p>
            <a:pPr marL="457200" lvl="0" indent="-304800" algn="l" rtl="0">
              <a:spcBef>
                <a:spcPts val="0"/>
              </a:spcBef>
              <a:spcAft>
                <a:spcPts val="0"/>
              </a:spcAft>
              <a:buSzPts val="1200"/>
              <a:buChar char="●"/>
            </a:pPr>
            <a:r>
              <a:rPr lang="it" sz="1200">
                <a:solidFill>
                  <a:schemeClr val="dk1"/>
                </a:solidFill>
              </a:rPr>
              <a:t>Multiplexed data at up to 1MHz</a:t>
            </a:r>
            <a:endParaRPr sz="1200">
              <a:solidFill>
                <a:schemeClr val="dk1"/>
              </a:solidFill>
            </a:endParaRPr>
          </a:p>
          <a:p>
            <a:pPr marL="457200" lvl="0" indent="-304800" algn="l" rtl="0">
              <a:spcBef>
                <a:spcPts val="0"/>
              </a:spcBef>
              <a:spcAft>
                <a:spcPts val="0"/>
              </a:spcAft>
              <a:buSzPts val="1200"/>
              <a:buChar char="●"/>
            </a:pPr>
            <a:r>
              <a:rPr lang="it" sz="1200">
                <a:solidFill>
                  <a:schemeClr val="dk1"/>
                </a:solidFill>
              </a:rPr>
              <a:t>Tested to reconstruct a laser beam profile</a:t>
            </a:r>
            <a:endParaRPr sz="1200">
              <a:solidFill>
                <a:schemeClr val="dk1"/>
              </a:solidFill>
            </a:endParaRPr>
          </a:p>
          <a:p>
            <a:pPr marL="457200" lvl="0" indent="-304800" algn="l" rtl="0">
              <a:spcBef>
                <a:spcPts val="0"/>
              </a:spcBef>
              <a:spcAft>
                <a:spcPts val="0"/>
              </a:spcAft>
              <a:buClr>
                <a:schemeClr val="dk1"/>
              </a:buClr>
              <a:buSzPts val="1200"/>
              <a:buChar char="●"/>
            </a:pPr>
            <a:r>
              <a:rPr lang="it" sz="1200">
                <a:solidFill>
                  <a:schemeClr val="dk1"/>
                </a:solidFill>
              </a:rPr>
              <a:t>Design of frame to couple fibers to the front-end electronics ongoing (Progettazione Meccanica INFN-Bari)</a:t>
            </a: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1200"/>
              </a:spcBef>
              <a:spcAft>
                <a:spcPts val="1200"/>
              </a:spcAft>
              <a:buNone/>
            </a:pPr>
            <a:endParaRPr sz="1200">
              <a:solidFill>
                <a:schemeClr val="dk1"/>
              </a:solidFill>
            </a:endParaRPr>
          </a:p>
        </p:txBody>
      </p:sp>
      <p:pic>
        <p:nvPicPr>
          <p:cNvPr id="87" name="Google Shape;87;p16"/>
          <p:cNvPicPr preferRelativeResize="0"/>
          <p:nvPr/>
        </p:nvPicPr>
        <p:blipFill>
          <a:blip r:embed="rId3">
            <a:alphaModFix/>
          </a:blip>
          <a:stretch>
            <a:fillRect/>
          </a:stretch>
        </p:blipFill>
        <p:spPr>
          <a:xfrm>
            <a:off x="555325" y="2880725"/>
            <a:ext cx="2203694" cy="1965150"/>
          </a:xfrm>
          <a:prstGeom prst="rect">
            <a:avLst/>
          </a:prstGeom>
          <a:noFill/>
          <a:ln>
            <a:noFill/>
          </a:ln>
        </p:spPr>
      </p:pic>
      <p:pic>
        <p:nvPicPr>
          <p:cNvPr id="88" name="Google Shape;88;p16"/>
          <p:cNvPicPr preferRelativeResize="0"/>
          <p:nvPr/>
        </p:nvPicPr>
        <p:blipFill>
          <a:blip r:embed="rId4">
            <a:alphaModFix/>
          </a:blip>
          <a:stretch>
            <a:fillRect/>
          </a:stretch>
        </p:blipFill>
        <p:spPr>
          <a:xfrm>
            <a:off x="2930369" y="2885500"/>
            <a:ext cx="2599930" cy="1965151"/>
          </a:xfrm>
          <a:prstGeom prst="rect">
            <a:avLst/>
          </a:prstGeom>
          <a:noFill/>
          <a:ln>
            <a:noFill/>
          </a:ln>
        </p:spPr>
      </p:pic>
      <p:pic>
        <p:nvPicPr>
          <p:cNvPr id="89" name="Google Shape;89;p16"/>
          <p:cNvPicPr preferRelativeResize="0"/>
          <p:nvPr/>
        </p:nvPicPr>
        <p:blipFill>
          <a:blip r:embed="rId5">
            <a:alphaModFix/>
          </a:blip>
          <a:stretch>
            <a:fillRect/>
          </a:stretch>
        </p:blipFill>
        <p:spPr>
          <a:xfrm>
            <a:off x="5665975" y="3007287"/>
            <a:ext cx="3343989" cy="1712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RICHIESTE 2024</a:t>
            </a:r>
            <a:endParaRPr/>
          </a:p>
        </p:txBody>
      </p:sp>
      <p:sp>
        <p:nvSpPr>
          <p:cNvPr id="95" name="Google Shape;95;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it" sz="1200" b="1" dirty="0">
                <a:solidFill>
                  <a:schemeClr val="dk1"/>
                </a:solidFill>
              </a:rPr>
              <a:t>ATTIVITA’ PREVISTE NEL  2024</a:t>
            </a:r>
            <a:endParaRPr sz="1200" b="1" dirty="0">
              <a:solidFill>
                <a:schemeClr val="dk1"/>
              </a:solidFill>
            </a:endParaRPr>
          </a:p>
          <a:p>
            <a:pPr marL="457200" lvl="0" indent="-304800" algn="l" rtl="0">
              <a:spcBef>
                <a:spcPts val="1200"/>
              </a:spcBef>
              <a:spcAft>
                <a:spcPts val="0"/>
              </a:spcAft>
              <a:buClr>
                <a:schemeClr val="dk1"/>
              </a:buClr>
              <a:buSzPts val="1200"/>
              <a:buChar char="●"/>
            </a:pPr>
            <a:r>
              <a:rPr lang="it" sz="1200" dirty="0">
                <a:solidFill>
                  <a:schemeClr val="dk1"/>
                </a:solidFill>
              </a:rPr>
              <a:t>Produzione del primo prototipo di beam monitor usando nastri di fibre Saint Gobain fiber (fibre fiametro 0.5 mm).</a:t>
            </a:r>
            <a:endParaRPr sz="1200" dirty="0">
              <a:solidFill>
                <a:schemeClr val="dk1"/>
              </a:solidFill>
            </a:endParaRPr>
          </a:p>
          <a:p>
            <a:pPr marL="914400" lvl="1" indent="-304800" algn="l" rtl="0">
              <a:spcBef>
                <a:spcPts val="0"/>
              </a:spcBef>
              <a:spcAft>
                <a:spcPts val="0"/>
              </a:spcAft>
              <a:buClr>
                <a:schemeClr val="dk1"/>
              </a:buClr>
              <a:buSzPts val="1200"/>
              <a:buChar char="○"/>
            </a:pPr>
            <a:r>
              <a:rPr lang="it" sz="1200" dirty="0">
                <a:solidFill>
                  <a:schemeClr val="dk1"/>
                </a:solidFill>
              </a:rPr>
              <a:t>Design del supporto meccanico per accoppiare le fibre e l’elettronica ongoing (M. Mongelli, R. Triggiani)</a:t>
            </a:r>
            <a:endParaRPr sz="1200" dirty="0">
              <a:solidFill>
                <a:schemeClr val="dk1"/>
              </a:solidFill>
            </a:endParaRPr>
          </a:p>
          <a:p>
            <a:pPr marL="457200" lvl="0" indent="-304800" algn="l" rtl="0">
              <a:spcBef>
                <a:spcPts val="0"/>
              </a:spcBef>
              <a:spcAft>
                <a:spcPts val="0"/>
              </a:spcAft>
              <a:buClr>
                <a:schemeClr val="dk1"/>
              </a:buClr>
              <a:buSzPts val="1200"/>
              <a:buChar char="●"/>
            </a:pPr>
            <a:r>
              <a:rPr lang="it" sz="1200" dirty="0">
                <a:solidFill>
                  <a:schemeClr val="dk1"/>
                </a:solidFill>
              </a:rPr>
              <a:t>Test del prototipo. </a:t>
            </a:r>
            <a:endParaRPr sz="1200" dirty="0">
              <a:solidFill>
                <a:schemeClr val="dk1"/>
              </a:solidFill>
            </a:endParaRPr>
          </a:p>
          <a:p>
            <a:pPr marL="457200" lvl="0" indent="-304800" algn="l" rtl="0">
              <a:spcBef>
                <a:spcPts val="0"/>
              </a:spcBef>
              <a:spcAft>
                <a:spcPts val="0"/>
              </a:spcAft>
              <a:buClr>
                <a:schemeClr val="dk1"/>
              </a:buClr>
              <a:buSzPts val="1200"/>
              <a:buChar char="●"/>
            </a:pPr>
            <a:r>
              <a:rPr lang="it" sz="1200" dirty="0">
                <a:solidFill>
                  <a:schemeClr val="dk1"/>
                </a:solidFill>
              </a:rPr>
              <a:t>Simulazione del sistema integrato (beam monitor + range module)</a:t>
            </a:r>
            <a:endParaRPr sz="1200" dirty="0">
              <a:solidFill>
                <a:schemeClr val="dk1"/>
              </a:solidFill>
            </a:endParaRPr>
          </a:p>
          <a:p>
            <a:pPr marL="0" lvl="0" indent="0" algn="l" rtl="0">
              <a:spcBef>
                <a:spcPts val="1200"/>
              </a:spcBef>
              <a:spcAft>
                <a:spcPts val="0"/>
              </a:spcAft>
              <a:buNone/>
            </a:pPr>
            <a:r>
              <a:rPr lang="it" sz="1200" b="1" dirty="0">
                <a:solidFill>
                  <a:schemeClr val="dk1"/>
                </a:solidFill>
              </a:rPr>
              <a:t>RICHIESTE</a:t>
            </a:r>
            <a:endParaRPr sz="1200" b="1" dirty="0">
              <a:solidFill>
                <a:schemeClr val="dk1"/>
              </a:solidFill>
            </a:endParaRPr>
          </a:p>
          <a:p>
            <a:pPr marL="0" lvl="0" indent="0" algn="l" rtl="0">
              <a:spcBef>
                <a:spcPts val="1200"/>
              </a:spcBef>
              <a:spcAft>
                <a:spcPts val="0"/>
              </a:spcAft>
              <a:buClr>
                <a:schemeClr val="dk1"/>
              </a:buClr>
              <a:buSzPts val="1100"/>
              <a:buFont typeface="Arial"/>
              <a:buNone/>
            </a:pPr>
            <a:r>
              <a:rPr lang="it" sz="1200" b="1" dirty="0">
                <a:solidFill>
                  <a:schemeClr val="dk1"/>
                </a:solidFill>
                <a:highlight>
                  <a:schemeClr val="lt1"/>
                </a:highlight>
              </a:rPr>
              <a:t>Progettazione meccanica: </a:t>
            </a:r>
            <a:r>
              <a:rPr lang="it" sz="1200" dirty="0">
                <a:solidFill>
                  <a:srgbClr val="FF0000"/>
                </a:solidFill>
                <a:highlight>
                  <a:schemeClr val="lt1"/>
                </a:highlight>
              </a:rPr>
              <a:t>1 mese uomo </a:t>
            </a:r>
            <a:r>
              <a:rPr lang="it" sz="1200" dirty="0">
                <a:solidFill>
                  <a:schemeClr val="dk1"/>
                </a:solidFill>
              </a:rPr>
              <a:t>per la progettazione ed ottimizzazione di telai per l’accoppiamento di fibre ottiche ed elettronica di read-out.</a:t>
            </a:r>
            <a:endParaRPr sz="1200" dirty="0">
              <a:solidFill>
                <a:schemeClr val="dk1"/>
              </a:solidFill>
              <a:highlight>
                <a:schemeClr val="lt1"/>
              </a:highlight>
            </a:endParaRPr>
          </a:p>
          <a:p>
            <a:pPr marL="0" lvl="0" indent="0" algn="l" rtl="0">
              <a:spcBef>
                <a:spcPts val="1200"/>
              </a:spcBef>
              <a:spcAft>
                <a:spcPts val="0"/>
              </a:spcAft>
              <a:buClr>
                <a:schemeClr val="dk1"/>
              </a:buClr>
              <a:buSzPts val="1100"/>
              <a:buFont typeface="Arial"/>
              <a:buNone/>
            </a:pPr>
            <a:r>
              <a:rPr lang="it" sz="1200" b="1" dirty="0">
                <a:solidFill>
                  <a:schemeClr val="dk1"/>
                </a:solidFill>
                <a:highlight>
                  <a:schemeClr val="lt1"/>
                </a:highlight>
              </a:rPr>
              <a:t>Officina meccanica: </a:t>
            </a:r>
            <a:r>
              <a:rPr lang="it" sz="1200" dirty="0">
                <a:solidFill>
                  <a:srgbClr val="FF0000"/>
                </a:solidFill>
                <a:highlight>
                  <a:schemeClr val="lt1"/>
                </a:highlight>
              </a:rPr>
              <a:t>0.5 mese uomo </a:t>
            </a:r>
            <a:r>
              <a:rPr lang="it" sz="1200" dirty="0">
                <a:solidFill>
                  <a:schemeClr val="dk1"/>
                </a:solidFill>
              </a:rPr>
              <a:t>per la realizzazione di telai per l’accoppiamento di fibre ottiche ed elettronica di read-out.</a:t>
            </a:r>
            <a:endParaRPr sz="1200" dirty="0">
              <a:solidFill>
                <a:srgbClr val="FF0000"/>
              </a:solidFill>
              <a:highlight>
                <a:schemeClr val="lt1"/>
              </a:highlight>
            </a:endParaRPr>
          </a:p>
          <a:p>
            <a:pPr marL="0" lvl="0" indent="0" algn="l" rtl="0">
              <a:spcBef>
                <a:spcPts val="1200"/>
              </a:spcBef>
              <a:spcAft>
                <a:spcPts val="1200"/>
              </a:spcAft>
              <a:buClr>
                <a:schemeClr val="dk1"/>
              </a:buClr>
              <a:buSzPts val="1100"/>
              <a:buFont typeface="Arial"/>
              <a:buNone/>
            </a:pPr>
            <a:r>
              <a:rPr lang="it" sz="1200" b="1" dirty="0"/>
              <a:t>Richieste Economiche </a:t>
            </a:r>
            <a:r>
              <a:rPr lang="it" sz="1200" dirty="0"/>
              <a:t>: 2k CONSUMABILI (scatola per il trasporto del setup sperimentale, optical breadboard, patch-panel, connettori); 3k MISSIONI per partecipazione a riunioni di collaborazione e test su fascio a Trento.</a:t>
            </a:r>
            <a:endParaRPr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PARTECIPANTI</a:t>
            </a:r>
            <a:endParaRPr/>
          </a:p>
        </p:txBody>
      </p:sp>
      <p:sp>
        <p:nvSpPr>
          <p:cNvPr id="101" name="Google Shape;101;p18"/>
          <p:cNvSpPr txBox="1">
            <a:spLocks noGrp="1"/>
          </p:cNvSpPr>
          <p:nvPr>
            <p:ph type="body" idx="1"/>
          </p:nvPr>
        </p:nvSpPr>
        <p:spPr>
          <a:xfrm>
            <a:off x="311700" y="1061825"/>
            <a:ext cx="42603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it" sz="1200" b="1" dirty="0">
                <a:solidFill>
                  <a:schemeClr val="dk1"/>
                </a:solidFill>
              </a:rPr>
              <a:t>Raffaella Radogna 	20%</a:t>
            </a:r>
            <a:endParaRPr sz="1200" b="1" dirty="0">
              <a:solidFill>
                <a:schemeClr val="dk1"/>
              </a:solidFill>
            </a:endParaRPr>
          </a:p>
          <a:p>
            <a:pPr marL="0" lvl="0" indent="0" algn="l" rtl="0">
              <a:spcBef>
                <a:spcPts val="0"/>
              </a:spcBef>
              <a:spcAft>
                <a:spcPts val="0"/>
              </a:spcAft>
              <a:buClr>
                <a:schemeClr val="dk1"/>
              </a:buClr>
              <a:buSzPts val="1100"/>
              <a:buFont typeface="Arial"/>
              <a:buNone/>
            </a:pPr>
            <a:r>
              <a:rPr lang="it" sz="1200" b="1" dirty="0">
                <a:solidFill>
                  <a:schemeClr val="dk1"/>
                </a:solidFill>
              </a:rPr>
              <a:t>Roberto Bellotti 		20%</a:t>
            </a:r>
            <a:endParaRPr sz="1200" b="1" dirty="0">
              <a:solidFill>
                <a:schemeClr val="dk1"/>
              </a:solidFill>
            </a:endParaRPr>
          </a:p>
          <a:p>
            <a:pPr marL="0" lvl="0" indent="0" algn="l" rtl="0">
              <a:spcBef>
                <a:spcPts val="0"/>
              </a:spcBef>
              <a:spcAft>
                <a:spcPts val="0"/>
              </a:spcAft>
              <a:buClr>
                <a:schemeClr val="dk1"/>
              </a:buClr>
              <a:buSzPts val="1100"/>
              <a:buFont typeface="Arial"/>
              <a:buNone/>
            </a:pPr>
            <a:r>
              <a:rPr lang="it" sz="1200" b="1" dirty="0">
                <a:solidFill>
                  <a:schemeClr val="dk1"/>
                </a:solidFill>
              </a:rPr>
              <a:t>Anna Colaleo		10%</a:t>
            </a:r>
            <a:endParaRPr sz="1200" b="1" dirty="0">
              <a:solidFill>
                <a:schemeClr val="dk1"/>
              </a:solidFill>
            </a:endParaRPr>
          </a:p>
          <a:p>
            <a:pPr marL="0" lvl="0" indent="0" algn="l" rtl="0">
              <a:spcBef>
                <a:spcPts val="0"/>
              </a:spcBef>
              <a:spcAft>
                <a:spcPts val="0"/>
              </a:spcAft>
              <a:buClr>
                <a:schemeClr val="dk1"/>
              </a:buClr>
              <a:buSzPts val="1100"/>
              <a:buFont typeface="Arial"/>
              <a:buNone/>
            </a:pPr>
            <a:r>
              <a:rPr lang="it" sz="1200" b="1" dirty="0">
                <a:solidFill>
                  <a:schemeClr val="dk1"/>
                </a:solidFill>
              </a:rPr>
              <a:t>Marcello Maggi		10%</a:t>
            </a:r>
            <a:endParaRPr sz="1200" b="1" dirty="0">
              <a:solidFill>
                <a:schemeClr val="dk1"/>
              </a:solidFill>
            </a:endParaRPr>
          </a:p>
          <a:p>
            <a:pPr marL="0" lvl="0" indent="0" algn="l" rtl="0">
              <a:spcBef>
                <a:spcPts val="0"/>
              </a:spcBef>
              <a:spcAft>
                <a:spcPts val="0"/>
              </a:spcAft>
              <a:buClr>
                <a:schemeClr val="dk1"/>
              </a:buClr>
              <a:buSzPts val="1100"/>
              <a:buFont typeface="Arial"/>
              <a:buNone/>
            </a:pPr>
            <a:r>
              <a:rPr lang="it" sz="1200" b="1" dirty="0">
                <a:solidFill>
                  <a:schemeClr val="dk1"/>
                </a:solidFill>
              </a:rPr>
              <a:t>Ilirjan Margjeka		10%</a:t>
            </a:r>
          </a:p>
          <a:p>
            <a:pPr marL="0" lvl="0" indent="0" algn="l" rtl="0">
              <a:spcBef>
                <a:spcPts val="0"/>
              </a:spcBef>
              <a:spcAft>
                <a:spcPts val="0"/>
              </a:spcAft>
              <a:buClr>
                <a:schemeClr val="dk1"/>
              </a:buClr>
              <a:buSzPts val="1100"/>
              <a:buFont typeface="Arial"/>
              <a:buNone/>
            </a:pPr>
            <a:r>
              <a:rPr lang="it" sz="1200" b="1" dirty="0">
                <a:solidFill>
                  <a:schemeClr val="dk1"/>
                </a:solidFill>
              </a:rPr>
              <a:t>Sabina Tangaro		30%</a:t>
            </a:r>
            <a:endParaRPr sz="1200" b="1" dirty="0">
              <a:solidFill>
                <a:schemeClr val="dk1"/>
              </a:solidFill>
            </a:endParaRPr>
          </a:p>
          <a:p>
            <a:pPr marL="0" lvl="0" indent="0" algn="l" rtl="0">
              <a:spcBef>
                <a:spcPts val="0"/>
              </a:spcBef>
              <a:spcAft>
                <a:spcPts val="0"/>
              </a:spcAft>
              <a:buClr>
                <a:schemeClr val="dk1"/>
              </a:buClr>
              <a:buSzPts val="1100"/>
              <a:buFont typeface="Arial"/>
              <a:buNone/>
            </a:pPr>
            <a:endParaRPr sz="1200" b="1" dirty="0">
              <a:solidFill>
                <a:schemeClr val="dk1"/>
              </a:solidFill>
            </a:endParaRPr>
          </a:p>
          <a:p>
            <a:pPr marL="0" lvl="0" indent="0" algn="l" rtl="0">
              <a:spcBef>
                <a:spcPts val="0"/>
              </a:spcBef>
              <a:spcAft>
                <a:spcPts val="1200"/>
              </a:spcAft>
              <a:buNone/>
            </a:pPr>
            <a:r>
              <a:rPr lang="it" sz="1200" b="1" dirty="0">
                <a:solidFill>
                  <a:schemeClr val="dk1"/>
                </a:solidFill>
              </a:rPr>
              <a:t>Totale: 0.7 FTE</a:t>
            </a:r>
            <a:endParaRPr sz="1200" b="1" dirty="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89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SHINE 2024</a:t>
            </a:r>
            <a:endParaRPr/>
          </a:p>
          <a:p>
            <a:pPr marL="0" lvl="0" indent="0" algn="l" rtl="0">
              <a:lnSpc>
                <a:spcPct val="115000"/>
              </a:lnSpc>
              <a:spcBef>
                <a:spcPts val="0"/>
              </a:spcBef>
              <a:spcAft>
                <a:spcPts val="0"/>
              </a:spcAft>
              <a:buClr>
                <a:schemeClr val="dk1"/>
              </a:buClr>
              <a:buSzPct val="45833"/>
              <a:buFont typeface="Arial"/>
              <a:buNone/>
            </a:pPr>
            <a:r>
              <a:rPr lang="it" sz="2400"/>
              <a:t>Plastic </a:t>
            </a:r>
            <a:r>
              <a:rPr lang="it" sz="2400">
                <a:solidFill>
                  <a:srgbClr val="0000FF"/>
                </a:solidFill>
              </a:rPr>
              <a:t>S</a:t>
            </a:r>
            <a:r>
              <a:rPr lang="it" sz="2400"/>
              <a:t>cintillators P</a:t>
            </a:r>
            <a:r>
              <a:rPr lang="it" sz="2400">
                <a:solidFill>
                  <a:srgbClr val="0000FF"/>
                </a:solidFill>
              </a:rPr>
              <a:t>h</a:t>
            </a:r>
            <a:r>
              <a:rPr lang="it" sz="2400"/>
              <a:t>antom v</a:t>
            </a:r>
            <a:r>
              <a:rPr lang="it" sz="2400">
                <a:solidFill>
                  <a:srgbClr val="0000FF"/>
                </a:solidFill>
              </a:rPr>
              <a:t>i</a:t>
            </a:r>
            <a:r>
              <a:rPr lang="it" sz="2400"/>
              <a:t>a additive ma</a:t>
            </a:r>
            <a:r>
              <a:rPr lang="it" sz="2400">
                <a:solidFill>
                  <a:srgbClr val="0000FF"/>
                </a:solidFill>
              </a:rPr>
              <a:t>n</a:t>
            </a:r>
            <a:r>
              <a:rPr lang="it" sz="2400"/>
              <a:t>ufacturing t</a:t>
            </a:r>
            <a:r>
              <a:rPr lang="it" sz="2400">
                <a:solidFill>
                  <a:srgbClr val="0000FF"/>
                </a:solidFill>
              </a:rPr>
              <a:t>e</a:t>
            </a:r>
            <a:r>
              <a:rPr lang="it" sz="2400"/>
              <a:t>chniques</a:t>
            </a:r>
            <a:endParaRPr sz="2400"/>
          </a:p>
          <a:p>
            <a:pPr marL="0" lvl="0" indent="0" algn="l" rtl="0">
              <a:spcBef>
                <a:spcPts val="0"/>
              </a:spcBef>
              <a:spcAft>
                <a:spcPts val="0"/>
              </a:spcAft>
              <a:buNone/>
            </a:pPr>
            <a:endParaRPr/>
          </a:p>
          <a:p>
            <a:pPr marL="0" lvl="0" indent="0" algn="l" rtl="0">
              <a:spcBef>
                <a:spcPts val="0"/>
              </a:spcBef>
              <a:spcAft>
                <a:spcPts val="0"/>
              </a:spcAft>
              <a:buNone/>
            </a:pPr>
            <a:r>
              <a:rPr lang="it"/>
              <a:t> </a:t>
            </a:r>
            <a:endParaRPr/>
          </a:p>
        </p:txBody>
      </p:sp>
      <p:sp>
        <p:nvSpPr>
          <p:cNvPr id="55" name="Google Shape;55;p13"/>
          <p:cNvSpPr txBox="1">
            <a:spLocks noGrp="1"/>
          </p:cNvSpPr>
          <p:nvPr>
            <p:ph type="body" idx="1"/>
          </p:nvPr>
        </p:nvSpPr>
        <p:spPr>
          <a:xfrm>
            <a:off x="170025" y="1413800"/>
            <a:ext cx="8829900" cy="3627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sz="1200">
                <a:solidFill>
                  <a:schemeClr val="dk1"/>
                </a:solidFill>
              </a:rPr>
              <a:t>SHINE is a 3 years project started in 2023</a:t>
            </a:r>
            <a:endParaRPr sz="1200">
              <a:solidFill>
                <a:schemeClr val="dk1"/>
              </a:solidFill>
            </a:endParaRPr>
          </a:p>
          <a:p>
            <a:pPr marL="0" lvl="0" indent="0" algn="l" rtl="0">
              <a:lnSpc>
                <a:spcPct val="100000"/>
              </a:lnSpc>
              <a:spcBef>
                <a:spcPts val="1200"/>
              </a:spcBef>
              <a:spcAft>
                <a:spcPts val="0"/>
              </a:spcAft>
              <a:buNone/>
            </a:pPr>
            <a:r>
              <a:rPr lang="it" sz="1200">
                <a:solidFill>
                  <a:schemeClr val="dk1"/>
                </a:solidFill>
              </a:rPr>
              <a:t>Responsabile Nazionale: Anna Paola Caricato </a:t>
            </a:r>
            <a:endParaRPr sz="1200">
              <a:solidFill>
                <a:schemeClr val="dk1"/>
              </a:solidFill>
            </a:endParaRPr>
          </a:p>
          <a:p>
            <a:pPr marL="0" lvl="0" indent="0" algn="l" rtl="0">
              <a:lnSpc>
                <a:spcPct val="100000"/>
              </a:lnSpc>
              <a:spcBef>
                <a:spcPts val="1200"/>
              </a:spcBef>
              <a:spcAft>
                <a:spcPts val="0"/>
              </a:spcAft>
              <a:buNone/>
            </a:pPr>
            <a:r>
              <a:rPr lang="it" sz="1200">
                <a:solidFill>
                  <a:schemeClr val="dk1"/>
                </a:solidFill>
              </a:rPr>
              <a:t>Strutture: 	</a:t>
            </a:r>
            <a:r>
              <a:rPr lang="it" sz="1200" b="1">
                <a:solidFill>
                  <a:schemeClr val="dk1"/>
                </a:solidFill>
              </a:rPr>
              <a:t>LE</a:t>
            </a:r>
            <a:r>
              <a:rPr lang="it" sz="1200">
                <a:solidFill>
                  <a:schemeClr val="dk1"/>
                </a:solidFill>
              </a:rPr>
              <a:t> - Carola Esposito Corcione</a:t>
            </a:r>
            <a:endParaRPr sz="1200">
              <a:solidFill>
                <a:schemeClr val="dk1"/>
              </a:solidFill>
            </a:endParaRPr>
          </a:p>
          <a:p>
            <a:pPr marL="457200" lvl="0" indent="457200" algn="l" rtl="0">
              <a:lnSpc>
                <a:spcPct val="100000"/>
              </a:lnSpc>
              <a:spcBef>
                <a:spcPts val="0"/>
              </a:spcBef>
              <a:spcAft>
                <a:spcPts val="0"/>
              </a:spcAft>
              <a:buNone/>
            </a:pPr>
            <a:r>
              <a:rPr lang="it" sz="1200" b="1">
                <a:solidFill>
                  <a:schemeClr val="dk1"/>
                </a:solidFill>
              </a:rPr>
              <a:t>LNL</a:t>
            </a:r>
            <a:r>
              <a:rPr lang="it" sz="1200">
                <a:solidFill>
                  <a:schemeClr val="dk1"/>
                </a:solidFill>
              </a:rPr>
              <a:t> - Sara Maria Carturan</a:t>
            </a:r>
            <a:endParaRPr sz="1200">
              <a:solidFill>
                <a:schemeClr val="dk1"/>
              </a:solidFill>
            </a:endParaRPr>
          </a:p>
          <a:p>
            <a:pPr marL="457200" lvl="0" indent="457200" algn="l" rtl="0">
              <a:lnSpc>
                <a:spcPct val="100000"/>
              </a:lnSpc>
              <a:spcBef>
                <a:spcPts val="0"/>
              </a:spcBef>
              <a:spcAft>
                <a:spcPts val="0"/>
              </a:spcAft>
              <a:buNone/>
            </a:pPr>
            <a:r>
              <a:rPr lang="it" sz="1200" b="1">
                <a:solidFill>
                  <a:schemeClr val="dk1"/>
                </a:solidFill>
              </a:rPr>
              <a:t>TIFP</a:t>
            </a:r>
            <a:r>
              <a:rPr lang="it" sz="1200">
                <a:solidFill>
                  <a:schemeClr val="dk1"/>
                </a:solidFill>
              </a:rPr>
              <a:t> - Devid Maniglio</a:t>
            </a:r>
            <a:endParaRPr sz="1200">
              <a:solidFill>
                <a:schemeClr val="dk1"/>
              </a:solidFill>
            </a:endParaRPr>
          </a:p>
          <a:p>
            <a:pPr marL="457200" lvl="0" indent="457200" algn="l" rtl="0">
              <a:lnSpc>
                <a:spcPct val="100000"/>
              </a:lnSpc>
              <a:spcBef>
                <a:spcPts val="0"/>
              </a:spcBef>
              <a:spcAft>
                <a:spcPts val="0"/>
              </a:spcAft>
              <a:buNone/>
            </a:pPr>
            <a:endParaRPr sz="1200">
              <a:solidFill>
                <a:schemeClr val="dk1"/>
              </a:solidFill>
            </a:endParaRPr>
          </a:p>
          <a:p>
            <a:pPr marL="0" lvl="0" indent="0" algn="l" rtl="0">
              <a:lnSpc>
                <a:spcPct val="100000"/>
              </a:lnSpc>
              <a:spcBef>
                <a:spcPts val="0"/>
              </a:spcBef>
              <a:spcAft>
                <a:spcPts val="0"/>
              </a:spcAft>
              <a:buNone/>
            </a:pPr>
            <a:r>
              <a:rPr lang="it" sz="1200">
                <a:solidFill>
                  <a:schemeClr val="dk1"/>
                </a:solidFill>
              </a:rPr>
              <a:t>Partecipazione 2023: </a:t>
            </a:r>
            <a:r>
              <a:rPr lang="it" sz="1200" b="1">
                <a:solidFill>
                  <a:schemeClr val="dk1"/>
                </a:solidFill>
              </a:rPr>
              <a:t>Ricercatori:</a:t>
            </a:r>
            <a:r>
              <a:rPr lang="it" sz="1200">
                <a:solidFill>
                  <a:schemeClr val="dk1"/>
                </a:solidFill>
              </a:rPr>
              <a:t> 12 (4.6 FTE) - </a:t>
            </a:r>
            <a:r>
              <a:rPr lang="it" sz="1200" b="1">
                <a:solidFill>
                  <a:schemeClr val="dk1"/>
                </a:solidFill>
              </a:rPr>
              <a:t>Tecnologi:</a:t>
            </a:r>
            <a:r>
              <a:rPr lang="it" sz="1200">
                <a:solidFill>
                  <a:schemeClr val="dk1"/>
                </a:solidFill>
              </a:rPr>
              <a:t> 3 (1.4 FTE)</a:t>
            </a:r>
            <a:endParaRPr sz="1200">
              <a:solidFill>
                <a:schemeClr val="dk1"/>
              </a:solidFill>
            </a:endParaRPr>
          </a:p>
          <a:p>
            <a:pPr marL="0" lvl="0" indent="0" algn="l" rtl="0">
              <a:lnSpc>
                <a:spcPct val="100000"/>
              </a:lnSpc>
              <a:spcBef>
                <a:spcPts val="1200"/>
              </a:spcBef>
              <a:spcAft>
                <a:spcPts val="0"/>
              </a:spcAft>
              <a:buClr>
                <a:schemeClr val="dk1"/>
              </a:buClr>
              <a:buSzPts val="1100"/>
              <a:buFont typeface="Arial"/>
              <a:buNone/>
            </a:pPr>
            <a:r>
              <a:rPr lang="it" sz="1200" b="1">
                <a:solidFill>
                  <a:srgbClr val="0B5394"/>
                </a:solidFill>
              </a:rPr>
              <a:t>SHINE aims at producing advanced plastic scintillators (PS) based on perovskite-polymer nanocomposite and polysiloxane materials. </a:t>
            </a:r>
            <a:endParaRPr sz="1200" b="1">
              <a:solidFill>
                <a:srgbClr val="0B5394"/>
              </a:solidFill>
            </a:endParaRPr>
          </a:p>
          <a:p>
            <a:pPr marL="457200" lvl="0" indent="-304800" algn="l" rtl="0">
              <a:lnSpc>
                <a:spcPct val="100000"/>
              </a:lnSpc>
              <a:spcBef>
                <a:spcPts val="1200"/>
              </a:spcBef>
              <a:spcAft>
                <a:spcPts val="0"/>
              </a:spcAft>
              <a:buClr>
                <a:schemeClr val="dk1"/>
              </a:buClr>
              <a:buSzPts val="1200"/>
              <a:buChar char="●"/>
            </a:pPr>
            <a:r>
              <a:rPr lang="it" sz="1200">
                <a:solidFill>
                  <a:schemeClr val="dk1"/>
                </a:solidFill>
              </a:rPr>
              <a:t>GOAL: High detection performances (radiation hardness, spatial resolution) and complex geometries (3D printable) </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it" sz="1200">
                <a:solidFill>
                  <a:schemeClr val="dk1"/>
                </a:solidFill>
              </a:rPr>
              <a:t>APPLICATIONS: future experiment in HEP and time-resolved dosimetry for radiotherapy</a:t>
            </a:r>
            <a:endParaRPr sz="1200">
              <a:solidFill>
                <a:schemeClr val="dk1"/>
              </a:solidFill>
            </a:endParaRPr>
          </a:p>
          <a:p>
            <a:pPr marL="0" lvl="0" indent="0" algn="l" rtl="0">
              <a:spcBef>
                <a:spcPts val="1200"/>
              </a:spcBef>
              <a:spcAft>
                <a:spcPts val="1200"/>
              </a:spcAft>
              <a:buClr>
                <a:schemeClr val="dk1"/>
              </a:buClr>
              <a:buSzPts val="1100"/>
              <a:buFont typeface="Arial"/>
              <a:buNone/>
            </a:pPr>
            <a:r>
              <a:rPr lang="it" sz="1200">
                <a:solidFill>
                  <a:schemeClr val="dk1"/>
                </a:solidFill>
              </a:rPr>
              <a:t>Within SHINE, the produced PS will be characterised investigating the ion beam induced luminescence : emission vs wavelength, radiation damage, light yield, scintillation kinetics, timing performance and radiation hardness. </a:t>
            </a:r>
            <a:endParaRPr sz="1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SHINE @ INFN-Bari</a:t>
            </a:r>
            <a:endParaRPr/>
          </a:p>
        </p:txBody>
      </p:sp>
      <p:sp>
        <p:nvSpPr>
          <p:cNvPr id="61" name="Google Shape;61;p14"/>
          <p:cNvSpPr txBox="1">
            <a:spLocks noGrp="1"/>
          </p:cNvSpPr>
          <p:nvPr>
            <p:ph type="body" idx="1"/>
          </p:nvPr>
        </p:nvSpPr>
        <p:spPr>
          <a:xfrm>
            <a:off x="3083875" y="1130675"/>
            <a:ext cx="2919900" cy="3779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200" b="1">
                <a:solidFill>
                  <a:srgbClr val="FF0000"/>
                </a:solidFill>
              </a:rPr>
              <a:t>Scientific Proposal</a:t>
            </a:r>
            <a:endParaRPr sz="1200" b="1">
              <a:solidFill>
                <a:srgbClr val="FF0000"/>
              </a:solidFill>
            </a:endParaRPr>
          </a:p>
          <a:p>
            <a:pPr marL="0" lvl="0" indent="0" algn="l" rtl="0">
              <a:spcBef>
                <a:spcPts val="1200"/>
              </a:spcBef>
              <a:spcAft>
                <a:spcPts val="0"/>
              </a:spcAft>
              <a:buClr>
                <a:schemeClr val="dk1"/>
              </a:buClr>
              <a:buSzPts val="1100"/>
              <a:buFont typeface="Arial"/>
              <a:buNone/>
            </a:pPr>
            <a:r>
              <a:rPr lang="it" sz="1200">
                <a:solidFill>
                  <a:schemeClr val="dk1"/>
                </a:solidFill>
              </a:rPr>
              <a:t>In Bari we want to </a:t>
            </a:r>
            <a:r>
              <a:rPr lang="it" sz="1200" b="1">
                <a:solidFill>
                  <a:srgbClr val="0B5394"/>
                </a:solidFill>
              </a:rPr>
              <a:t>further characterize </a:t>
            </a:r>
            <a:r>
              <a:rPr lang="it" sz="1200">
                <a:solidFill>
                  <a:schemeClr val="dk1"/>
                </a:solidFill>
              </a:rPr>
              <a:t>the SHINE-PS measuring:</a:t>
            </a:r>
            <a:endParaRPr sz="1200">
              <a:solidFill>
                <a:schemeClr val="dk1"/>
              </a:solidFill>
            </a:endParaRPr>
          </a:p>
          <a:p>
            <a:pPr marL="457200" lvl="0" indent="-304800" algn="l" rtl="0">
              <a:spcBef>
                <a:spcPts val="1200"/>
              </a:spcBef>
              <a:spcAft>
                <a:spcPts val="0"/>
              </a:spcAft>
              <a:buClr>
                <a:schemeClr val="dk1"/>
              </a:buClr>
              <a:buSzPts val="1200"/>
              <a:buChar char="●"/>
            </a:pPr>
            <a:r>
              <a:rPr lang="it" sz="1200" b="1">
                <a:solidFill>
                  <a:schemeClr val="dk1"/>
                </a:solidFill>
              </a:rPr>
              <a:t>time resolution</a:t>
            </a:r>
            <a:r>
              <a:rPr lang="it" sz="1200">
                <a:solidFill>
                  <a:schemeClr val="dk1"/>
                </a:solidFill>
              </a:rPr>
              <a:t>, light output, and photon time density using a pulsed X-ray source.</a:t>
            </a:r>
            <a:endParaRPr sz="1200">
              <a:solidFill>
                <a:schemeClr val="dk1"/>
              </a:solidFill>
            </a:endParaRPr>
          </a:p>
          <a:p>
            <a:pPr marL="457200" lvl="0" indent="-304800" algn="l" rtl="0">
              <a:spcBef>
                <a:spcPts val="0"/>
              </a:spcBef>
              <a:spcAft>
                <a:spcPts val="0"/>
              </a:spcAft>
              <a:buClr>
                <a:schemeClr val="dk1"/>
              </a:buClr>
              <a:buSzPts val="1200"/>
              <a:buChar char="●"/>
            </a:pPr>
            <a:r>
              <a:rPr lang="it" sz="1200" b="1">
                <a:solidFill>
                  <a:schemeClr val="dk1"/>
                </a:solidFill>
              </a:rPr>
              <a:t>coincidence time resolution</a:t>
            </a:r>
            <a:endParaRPr sz="1200" b="1">
              <a:solidFill>
                <a:schemeClr val="dk1"/>
              </a:solidFill>
            </a:endParaRPr>
          </a:p>
          <a:p>
            <a:pPr marL="0" lvl="0" indent="0" algn="l" rtl="0">
              <a:spcBef>
                <a:spcPts val="1200"/>
              </a:spcBef>
              <a:spcAft>
                <a:spcPts val="0"/>
              </a:spcAft>
              <a:buClr>
                <a:schemeClr val="dk1"/>
              </a:buClr>
              <a:buSzPts val="1100"/>
              <a:buFont typeface="Arial"/>
              <a:buNone/>
            </a:pPr>
            <a:r>
              <a:rPr lang="it" sz="1200">
                <a:solidFill>
                  <a:schemeClr val="dk1"/>
                </a:solidFill>
              </a:rPr>
              <a:t>Possible additional applications of SHINE-PS: TOF X-ray imaging, TOF-PET</a:t>
            </a: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1200"/>
              </a:spcBef>
              <a:spcAft>
                <a:spcPts val="1200"/>
              </a:spcAft>
              <a:buNone/>
            </a:pPr>
            <a:endParaRPr sz="1200">
              <a:solidFill>
                <a:schemeClr val="dk1"/>
              </a:solidFill>
            </a:endParaRPr>
          </a:p>
        </p:txBody>
      </p:sp>
      <p:sp>
        <p:nvSpPr>
          <p:cNvPr id="62" name="Google Shape;62;p14"/>
          <p:cNvSpPr txBox="1">
            <a:spLocks noGrp="1"/>
          </p:cNvSpPr>
          <p:nvPr>
            <p:ph type="body" idx="1"/>
          </p:nvPr>
        </p:nvSpPr>
        <p:spPr>
          <a:xfrm>
            <a:off x="190487" y="1251188"/>
            <a:ext cx="2822713" cy="283379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ct val="91666"/>
              <a:buFont typeface="Arial"/>
              <a:buNone/>
            </a:pPr>
            <a:r>
              <a:rPr lang="it" sz="1400" b="1" dirty="0">
                <a:solidFill>
                  <a:srgbClr val="FF0000"/>
                </a:solidFill>
              </a:rPr>
              <a:t>PERSONALE </a:t>
            </a:r>
            <a:endParaRPr sz="1400" b="1" dirty="0">
              <a:solidFill>
                <a:srgbClr val="FF0000"/>
              </a:solidFill>
            </a:endParaRPr>
          </a:p>
          <a:p>
            <a:pPr marL="0" lvl="0" indent="0" algn="l" rtl="0">
              <a:spcBef>
                <a:spcPts val="0"/>
              </a:spcBef>
              <a:spcAft>
                <a:spcPts val="0"/>
              </a:spcAft>
              <a:buClr>
                <a:schemeClr val="dk1"/>
              </a:buClr>
              <a:buSzPct val="91666"/>
              <a:buFont typeface="Arial"/>
              <a:buNone/>
            </a:pPr>
            <a:r>
              <a:rPr lang="it" sz="1400" dirty="0">
                <a:solidFill>
                  <a:schemeClr val="dk1"/>
                </a:solidFill>
              </a:rPr>
              <a:t>Salvatore My 	20%</a:t>
            </a:r>
            <a:endParaRPr sz="1400" dirty="0">
              <a:solidFill>
                <a:schemeClr val="dk1"/>
              </a:solidFill>
            </a:endParaRPr>
          </a:p>
          <a:p>
            <a:pPr marL="0" lvl="0" indent="0" algn="l" rtl="0">
              <a:spcBef>
                <a:spcPts val="0"/>
              </a:spcBef>
              <a:spcAft>
                <a:spcPts val="0"/>
              </a:spcAft>
              <a:buClr>
                <a:schemeClr val="dk1"/>
              </a:buClr>
              <a:buSzPct val="91666"/>
              <a:buFont typeface="Arial"/>
              <a:buNone/>
            </a:pPr>
            <a:r>
              <a:rPr lang="it" sz="1400" dirty="0">
                <a:solidFill>
                  <a:schemeClr val="dk1"/>
                </a:solidFill>
              </a:rPr>
              <a:t>Donato Creanza 	20%</a:t>
            </a:r>
            <a:endParaRPr sz="1400" dirty="0">
              <a:solidFill>
                <a:schemeClr val="dk1"/>
              </a:solidFill>
            </a:endParaRPr>
          </a:p>
          <a:p>
            <a:pPr marL="0" lvl="0" indent="0" algn="l" rtl="0">
              <a:spcBef>
                <a:spcPts val="0"/>
              </a:spcBef>
              <a:spcAft>
                <a:spcPts val="0"/>
              </a:spcAft>
              <a:buClr>
                <a:schemeClr val="dk1"/>
              </a:buClr>
              <a:buSzPct val="91666"/>
              <a:buFont typeface="Arial"/>
              <a:buNone/>
            </a:pPr>
            <a:r>
              <a:rPr lang="it" sz="1400" dirty="0">
                <a:solidFill>
                  <a:schemeClr val="dk1"/>
                </a:solidFill>
              </a:rPr>
              <a:t>Anna Colaleo	10%</a:t>
            </a:r>
            <a:endParaRPr sz="1400" dirty="0">
              <a:solidFill>
                <a:schemeClr val="dk1"/>
              </a:solidFill>
            </a:endParaRPr>
          </a:p>
          <a:p>
            <a:pPr marL="0" lvl="0" indent="0" algn="l" rtl="0">
              <a:spcBef>
                <a:spcPts val="0"/>
              </a:spcBef>
              <a:spcAft>
                <a:spcPts val="0"/>
              </a:spcAft>
              <a:buClr>
                <a:schemeClr val="dk1"/>
              </a:buClr>
              <a:buSzPct val="91666"/>
              <a:buFont typeface="Arial"/>
              <a:buNone/>
            </a:pPr>
            <a:r>
              <a:rPr lang="it" sz="1400" dirty="0">
                <a:solidFill>
                  <a:schemeClr val="dk1"/>
                </a:solidFill>
              </a:rPr>
              <a:t>Raffaella Radogna	10%</a:t>
            </a:r>
            <a:endParaRPr sz="1400" dirty="0">
              <a:solidFill>
                <a:schemeClr val="dk1"/>
              </a:solidFill>
            </a:endParaRPr>
          </a:p>
          <a:p>
            <a:pPr marL="0" lvl="0" indent="0" algn="l" rtl="0">
              <a:spcBef>
                <a:spcPts val="0"/>
              </a:spcBef>
              <a:spcAft>
                <a:spcPts val="0"/>
              </a:spcAft>
              <a:buClr>
                <a:schemeClr val="dk1"/>
              </a:buClr>
              <a:buSzPct val="91666"/>
              <a:buFont typeface="Arial"/>
              <a:buNone/>
            </a:pPr>
            <a:r>
              <a:rPr lang="it" sz="1400" dirty="0">
                <a:solidFill>
                  <a:schemeClr val="dk1"/>
                </a:solidFill>
              </a:rPr>
              <a:t>Antonello Pellecchia 	10%</a:t>
            </a:r>
            <a:endParaRPr sz="1400" dirty="0">
              <a:solidFill>
                <a:schemeClr val="dk1"/>
              </a:solidFill>
            </a:endParaRPr>
          </a:p>
          <a:p>
            <a:pPr marL="0" lvl="0" indent="0" algn="l" rtl="0">
              <a:spcBef>
                <a:spcPts val="0"/>
              </a:spcBef>
              <a:spcAft>
                <a:spcPts val="0"/>
              </a:spcAft>
              <a:buClr>
                <a:schemeClr val="dk1"/>
              </a:buClr>
              <a:buSzPct val="91666"/>
              <a:buFont typeface="Arial"/>
              <a:buNone/>
            </a:pPr>
            <a:r>
              <a:rPr lang="it" sz="1400" dirty="0">
                <a:solidFill>
                  <a:schemeClr val="dk1"/>
                </a:solidFill>
              </a:rPr>
              <a:t>Piet Verwilligen 	10%</a:t>
            </a:r>
            <a:endParaRPr sz="1400" dirty="0">
              <a:solidFill>
                <a:schemeClr val="dk1"/>
              </a:solidFill>
            </a:endParaRPr>
          </a:p>
          <a:p>
            <a:pPr marL="0" lvl="0" indent="0" algn="l" rtl="0">
              <a:spcBef>
                <a:spcPts val="0"/>
              </a:spcBef>
              <a:spcAft>
                <a:spcPts val="0"/>
              </a:spcAft>
              <a:buClr>
                <a:schemeClr val="dk1"/>
              </a:buClr>
              <a:buSzPct val="91666"/>
              <a:buFont typeface="Arial"/>
              <a:buNone/>
            </a:pPr>
            <a:r>
              <a:rPr lang="it" sz="1400" dirty="0">
                <a:solidFill>
                  <a:schemeClr val="dk1"/>
                </a:solidFill>
              </a:rPr>
              <a:t>Marcello Maggi 	10%</a:t>
            </a:r>
            <a:endParaRPr sz="1400" dirty="0">
              <a:solidFill>
                <a:schemeClr val="dk1"/>
              </a:solidFill>
            </a:endParaRPr>
          </a:p>
          <a:p>
            <a:pPr marL="0" lvl="0" indent="0" algn="l" rtl="0">
              <a:spcBef>
                <a:spcPts val="0"/>
              </a:spcBef>
              <a:spcAft>
                <a:spcPts val="0"/>
              </a:spcAft>
              <a:buNone/>
            </a:pPr>
            <a:r>
              <a:rPr lang="it" sz="1400" dirty="0">
                <a:solidFill>
                  <a:schemeClr val="dk1"/>
                </a:solidFill>
              </a:rPr>
              <a:t>Luigi Longo 	10% </a:t>
            </a:r>
            <a:endParaRPr sz="1400" dirty="0">
              <a:solidFill>
                <a:schemeClr val="dk1"/>
              </a:solidFill>
            </a:endParaRPr>
          </a:p>
          <a:p>
            <a:pPr marL="0" lvl="0" indent="0" algn="l" rtl="0">
              <a:spcBef>
                <a:spcPts val="1200"/>
              </a:spcBef>
              <a:spcAft>
                <a:spcPts val="0"/>
              </a:spcAft>
              <a:buNone/>
            </a:pPr>
            <a:endParaRPr sz="1400" dirty="0">
              <a:solidFill>
                <a:schemeClr val="dk1"/>
              </a:solidFill>
            </a:endParaRPr>
          </a:p>
          <a:p>
            <a:pPr marL="0" lvl="0" indent="0" algn="l" rtl="0">
              <a:spcBef>
                <a:spcPts val="1200"/>
              </a:spcBef>
              <a:spcAft>
                <a:spcPts val="1200"/>
              </a:spcAft>
              <a:buNone/>
            </a:pPr>
            <a:r>
              <a:rPr lang="it" sz="1400" dirty="0">
                <a:solidFill>
                  <a:schemeClr val="dk1"/>
                </a:solidFill>
              </a:rPr>
              <a:t>Totale: 1 FTE</a:t>
            </a:r>
            <a:endParaRPr sz="1400" dirty="0">
              <a:solidFill>
                <a:schemeClr val="dk1"/>
              </a:solidFill>
            </a:endParaRPr>
          </a:p>
        </p:txBody>
      </p:sp>
      <p:pic>
        <p:nvPicPr>
          <p:cNvPr id="63" name="Google Shape;63;p14"/>
          <p:cNvPicPr preferRelativeResize="0"/>
          <p:nvPr/>
        </p:nvPicPr>
        <p:blipFill>
          <a:blip r:embed="rId3">
            <a:alphaModFix/>
          </a:blip>
          <a:stretch>
            <a:fillRect/>
          </a:stretch>
        </p:blipFill>
        <p:spPr>
          <a:xfrm>
            <a:off x="6074450" y="1951325"/>
            <a:ext cx="2600851" cy="2008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it"/>
              <a:t>SHINE @ INFN-Bari</a:t>
            </a:r>
            <a:endParaRPr/>
          </a:p>
          <a:p>
            <a:pPr marL="0" lvl="0" indent="0" algn="l" rtl="0">
              <a:spcBef>
                <a:spcPts val="0"/>
              </a:spcBef>
              <a:spcAft>
                <a:spcPts val="0"/>
              </a:spcAft>
              <a:buNone/>
            </a:pPr>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it" sz="1200" b="1">
                <a:solidFill>
                  <a:srgbClr val="FF0000"/>
                </a:solidFill>
                <a:highlight>
                  <a:schemeClr val="lt1"/>
                </a:highlight>
              </a:rPr>
              <a:t>RICHIESTE</a:t>
            </a:r>
            <a:endParaRPr sz="1200" b="1">
              <a:solidFill>
                <a:srgbClr val="FF0000"/>
              </a:solidFill>
              <a:highlight>
                <a:schemeClr val="lt1"/>
              </a:highlight>
            </a:endParaRPr>
          </a:p>
          <a:p>
            <a:pPr marL="0" lvl="0" indent="0" algn="l" rtl="0">
              <a:spcBef>
                <a:spcPts val="1200"/>
              </a:spcBef>
              <a:spcAft>
                <a:spcPts val="0"/>
              </a:spcAft>
              <a:buClr>
                <a:schemeClr val="dk1"/>
              </a:buClr>
              <a:buSzPts val="1100"/>
              <a:buFont typeface="Arial"/>
              <a:buNone/>
            </a:pPr>
            <a:r>
              <a:rPr lang="it" sz="1200" b="1">
                <a:solidFill>
                  <a:schemeClr val="dk1"/>
                </a:solidFill>
                <a:highlight>
                  <a:schemeClr val="lt1"/>
                </a:highlight>
              </a:rPr>
              <a:t>Progettazione meccanica: </a:t>
            </a:r>
            <a:r>
              <a:rPr lang="it" sz="1200">
                <a:solidFill>
                  <a:srgbClr val="FF0000"/>
                </a:solidFill>
                <a:highlight>
                  <a:schemeClr val="lt1"/>
                </a:highlight>
              </a:rPr>
              <a:t>1 mese persona </a:t>
            </a:r>
            <a:r>
              <a:rPr lang="it" sz="1200">
                <a:solidFill>
                  <a:schemeClr val="dk1"/>
                </a:solidFill>
              </a:rPr>
              <a:t>per la progettazione di elementi meccanici per il setup sperimentale (accoppiamento laser e tubo a raggi X, supporto ed accoppiamento scintillatori e PMT).</a:t>
            </a:r>
            <a:endParaRPr sz="1200">
              <a:solidFill>
                <a:schemeClr val="dk1"/>
              </a:solidFill>
              <a:highlight>
                <a:schemeClr val="lt1"/>
              </a:highlight>
            </a:endParaRPr>
          </a:p>
          <a:p>
            <a:pPr marL="0" lvl="0" indent="0" algn="l" rtl="0">
              <a:spcBef>
                <a:spcPts val="1200"/>
              </a:spcBef>
              <a:spcAft>
                <a:spcPts val="0"/>
              </a:spcAft>
              <a:buNone/>
            </a:pPr>
            <a:r>
              <a:rPr lang="it" sz="1200" b="1">
                <a:solidFill>
                  <a:schemeClr val="dk1"/>
                </a:solidFill>
                <a:highlight>
                  <a:srgbClr val="FFFFFF"/>
                </a:highlight>
              </a:rPr>
              <a:t>Officina meccanica: </a:t>
            </a:r>
            <a:r>
              <a:rPr lang="it" sz="1200">
                <a:solidFill>
                  <a:srgbClr val="FF0000"/>
                </a:solidFill>
                <a:highlight>
                  <a:srgbClr val="FFFFFF"/>
                </a:highlight>
              </a:rPr>
              <a:t>1 mese </a:t>
            </a:r>
            <a:r>
              <a:rPr lang="it" sz="1200">
                <a:solidFill>
                  <a:srgbClr val="FF0000"/>
                </a:solidFill>
                <a:highlight>
                  <a:schemeClr val="lt1"/>
                </a:highlight>
              </a:rPr>
              <a:t>persona </a:t>
            </a:r>
            <a:r>
              <a:rPr lang="it" sz="1200">
                <a:solidFill>
                  <a:schemeClr val="dk1"/>
                </a:solidFill>
              </a:rPr>
              <a:t>per la realizzazione di elementi meccanici per il setup sperimentale (accoppiamento laser e tubo a raggi X, supporto ed accoppiamento scintillatori e PMT).</a:t>
            </a:r>
            <a:endParaRPr sz="1200">
              <a:solidFill>
                <a:srgbClr val="FF0000"/>
              </a:solidFill>
              <a:highlight>
                <a:srgbClr val="FFFFFF"/>
              </a:highlight>
            </a:endParaRPr>
          </a:p>
          <a:p>
            <a:pPr marL="0" lvl="0" indent="0" algn="l" rtl="0">
              <a:spcBef>
                <a:spcPts val="1200"/>
              </a:spcBef>
              <a:spcAft>
                <a:spcPts val="0"/>
              </a:spcAft>
              <a:buNone/>
            </a:pPr>
            <a:r>
              <a:rPr lang="it" sz="1200" b="1">
                <a:solidFill>
                  <a:schemeClr val="dk1"/>
                </a:solidFill>
              </a:rPr>
              <a:t>Servizio Elettronico:</a:t>
            </a:r>
            <a:r>
              <a:rPr lang="it" sz="1200">
                <a:solidFill>
                  <a:schemeClr val="dk1"/>
                </a:solidFill>
              </a:rPr>
              <a:t> </a:t>
            </a:r>
            <a:r>
              <a:rPr lang="it" sz="1200">
                <a:solidFill>
                  <a:srgbClr val="FF0000"/>
                </a:solidFill>
              </a:rPr>
              <a:t>0.5 mesi </a:t>
            </a:r>
            <a:r>
              <a:rPr lang="it" sz="1200">
                <a:solidFill>
                  <a:srgbClr val="FF0000"/>
                </a:solidFill>
                <a:highlight>
                  <a:schemeClr val="lt1"/>
                </a:highlight>
              </a:rPr>
              <a:t>persona</a:t>
            </a:r>
            <a:r>
              <a:rPr lang="it" sz="1200">
                <a:solidFill>
                  <a:schemeClr val="dk1"/>
                </a:solidFill>
              </a:rPr>
              <a:t> per supporto all’installazione dei setup sperimentale</a:t>
            </a:r>
            <a:endParaRPr sz="1200">
              <a:solidFill>
                <a:schemeClr val="dk1"/>
              </a:solidFill>
            </a:endParaRPr>
          </a:p>
          <a:p>
            <a:pPr marL="0" lvl="0" indent="0" algn="l" rtl="0">
              <a:spcBef>
                <a:spcPts val="1200"/>
              </a:spcBef>
              <a:spcAft>
                <a:spcPts val="0"/>
              </a:spcAft>
              <a:buNone/>
            </a:pPr>
            <a:r>
              <a:rPr lang="it" sz="1200" b="1">
                <a:solidFill>
                  <a:schemeClr val="dk1"/>
                </a:solidFill>
              </a:rPr>
              <a:t>Servizio Elettronico:</a:t>
            </a:r>
            <a:r>
              <a:rPr lang="it" sz="1200">
                <a:solidFill>
                  <a:schemeClr val="dk1"/>
                </a:solidFill>
              </a:rPr>
              <a:t> </a:t>
            </a:r>
            <a:r>
              <a:rPr lang="it" sz="1200">
                <a:solidFill>
                  <a:srgbClr val="FF0000"/>
                </a:solidFill>
              </a:rPr>
              <a:t>0.5 mesi </a:t>
            </a:r>
            <a:r>
              <a:rPr lang="it" sz="1200">
                <a:solidFill>
                  <a:srgbClr val="FF0000"/>
                </a:solidFill>
                <a:highlight>
                  <a:schemeClr val="lt1"/>
                </a:highlight>
              </a:rPr>
              <a:t>persona</a:t>
            </a:r>
            <a:r>
              <a:rPr lang="it" sz="1200">
                <a:solidFill>
                  <a:schemeClr val="dk1"/>
                </a:solidFill>
              </a:rPr>
              <a:t> per il disegno scheda distribuzione power e segnale</a:t>
            </a:r>
            <a:endParaRPr sz="1200">
              <a:solidFill>
                <a:schemeClr val="dk1"/>
              </a:solidFill>
            </a:endParaRPr>
          </a:p>
          <a:p>
            <a:pPr marL="0" lvl="0" indent="0" algn="l" rtl="0">
              <a:spcBef>
                <a:spcPts val="1200"/>
              </a:spcBef>
              <a:spcAft>
                <a:spcPts val="0"/>
              </a:spcAft>
              <a:buNone/>
            </a:pPr>
            <a:r>
              <a:rPr lang="it" sz="1200">
                <a:solidFill>
                  <a:schemeClr val="dk1"/>
                </a:solidFill>
              </a:rPr>
              <a:t>Prima riunione di collaborazione il 7 luglio 2023 per discutere le richieste economiche.</a:t>
            </a:r>
            <a:endParaRPr sz="1200">
              <a:solidFill>
                <a:schemeClr val="dk1"/>
              </a:solidFill>
            </a:endParaRPr>
          </a:p>
          <a:p>
            <a:pPr marL="0" lvl="0" indent="0" algn="l" rtl="0">
              <a:spcBef>
                <a:spcPts val="1200"/>
              </a:spcBef>
              <a:spcAft>
                <a:spcPts val="0"/>
              </a:spcAft>
              <a:buNone/>
            </a:pPr>
            <a:r>
              <a:rPr lang="it" sz="1200">
                <a:solidFill>
                  <a:schemeClr val="dk1"/>
                </a:solidFill>
              </a:rPr>
              <a:t>Attivita’ di ricerca riconosciuta all’interno della roadmap ECFA DRD5 (sottogruppo: metamaterials, 0-,1-,2-dimensional materials)</a:t>
            </a:r>
            <a:endParaRPr sz="1200">
              <a:solidFill>
                <a:schemeClr val="dk1"/>
              </a:solidFill>
            </a:endParaRPr>
          </a:p>
          <a:p>
            <a:pPr marL="0" lvl="0" indent="0" algn="l" rtl="0">
              <a:spcBef>
                <a:spcPts val="1200"/>
              </a:spcBef>
              <a:spcAft>
                <a:spcPts val="1200"/>
              </a:spcAft>
              <a:buNone/>
            </a:pPr>
            <a:endParaRPr sz="12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2127-7866-9745-94BD-2F2CDC11CB61}"/>
              </a:ext>
            </a:extLst>
          </p:cNvPr>
          <p:cNvSpPr>
            <a:spLocks noGrp="1"/>
          </p:cNvSpPr>
          <p:nvPr>
            <p:ph type="ctrTitle"/>
          </p:nvPr>
        </p:nvSpPr>
        <p:spPr>
          <a:xfrm>
            <a:off x="397562" y="1"/>
            <a:ext cx="8494003" cy="1269528"/>
          </a:xfrm>
          <a:solidFill>
            <a:srgbClr val="FFFF00"/>
          </a:solidFill>
        </p:spPr>
        <p:txBody>
          <a:bodyPr>
            <a:normAutofit fontScale="90000"/>
          </a:bodyPr>
          <a:lstStyle/>
          <a:p>
            <a:r>
              <a:rPr lang="it-IT" sz="3675" b="1" dirty="0"/>
              <a:t>PLASMA4BEAM2 - Attività Gruppo Bari</a:t>
            </a:r>
            <a:br>
              <a:rPr lang="it-IT" b="1" dirty="0"/>
            </a:br>
            <a:r>
              <a:rPr lang="it-IT" sz="2025" b="1" i="1" dirty="0"/>
              <a:t>(attività sinergica a esp. Collegato su INFN_E)</a:t>
            </a:r>
          </a:p>
        </p:txBody>
      </p:sp>
      <p:sp>
        <p:nvSpPr>
          <p:cNvPr id="3" name="Subtitle 2">
            <a:extLst>
              <a:ext uri="{FF2B5EF4-FFF2-40B4-BE49-F238E27FC236}">
                <a16:creationId xmlns:a16="http://schemas.microsoft.com/office/drawing/2014/main" id="{6A7EAD08-0BB1-5E47-8AAD-B47119830845}"/>
              </a:ext>
            </a:extLst>
          </p:cNvPr>
          <p:cNvSpPr>
            <a:spLocks noGrp="1"/>
          </p:cNvSpPr>
          <p:nvPr>
            <p:ph type="subTitle" idx="1"/>
          </p:nvPr>
        </p:nvSpPr>
        <p:spPr>
          <a:xfrm>
            <a:off x="490971" y="1269528"/>
            <a:ext cx="8346497" cy="889184"/>
          </a:xfrm>
          <a:solidFill>
            <a:schemeClr val="accent4">
              <a:lumMod val="20000"/>
              <a:lumOff val="80000"/>
            </a:schemeClr>
          </a:solidFill>
        </p:spPr>
        <p:txBody>
          <a:bodyPr>
            <a:normAutofit/>
          </a:bodyPr>
          <a:lstStyle/>
          <a:p>
            <a:r>
              <a:rPr lang="it-IT" sz="1500" b="1" i="1" dirty="0" err="1"/>
              <a:t>Resp</a:t>
            </a:r>
            <a:r>
              <a:rPr lang="it-IT" sz="1500" b="1" i="1" dirty="0"/>
              <a:t>. locale Vincenzo Variale </a:t>
            </a:r>
          </a:p>
          <a:p>
            <a:r>
              <a:rPr lang="it-IT" sz="1500" dirty="0"/>
              <a:t>Francesco Taccogna, Pierpaolo Minelli, Domenico Bruno, Giorgio Dilecce</a:t>
            </a:r>
          </a:p>
          <a:p>
            <a:r>
              <a:rPr lang="it-IT" sz="1500" b="1" i="1" dirty="0"/>
              <a:t>(</a:t>
            </a:r>
            <a:r>
              <a:rPr lang="it-IT" sz="1500" b="1" i="1" dirty="0" err="1"/>
              <a:t>Resp</a:t>
            </a:r>
            <a:r>
              <a:rPr lang="it-IT" sz="1500" b="1" i="1" dirty="0"/>
              <a:t>. nazionale Marco Cavenago)</a:t>
            </a:r>
          </a:p>
        </p:txBody>
      </p:sp>
      <p:sp>
        <p:nvSpPr>
          <p:cNvPr id="4" name="CasellaDiTesto 3"/>
          <p:cNvSpPr txBox="1"/>
          <p:nvPr/>
        </p:nvSpPr>
        <p:spPr>
          <a:xfrm>
            <a:off x="67269" y="2483961"/>
            <a:ext cx="9009462" cy="2554545"/>
          </a:xfrm>
          <a:prstGeom prst="rect">
            <a:avLst/>
          </a:prstGeom>
          <a:solidFill>
            <a:schemeClr val="accent5">
              <a:lumMod val="20000"/>
              <a:lumOff val="80000"/>
            </a:schemeClr>
          </a:solidFill>
        </p:spPr>
        <p:txBody>
          <a:bodyPr wrap="square" rtlCol="0">
            <a:spAutoFit/>
          </a:bodyPr>
          <a:lstStyle/>
          <a:p>
            <a:r>
              <a:rPr lang="it-IT" sz="1600" dirty="0"/>
              <a:t>L’esperimento PLASMA4BEAM2 e le sue attività suddivise in WP (WP1, WP2, ..) sono in pratica una continuazione degli studi sulla generazione di fasci di ioni da plasmi di Ion2Neutral.</a:t>
            </a:r>
          </a:p>
          <a:p>
            <a:r>
              <a:rPr lang="it-IT" sz="1600" dirty="0"/>
              <a:t>In particolare, l’attività di Bari, continuerà con lo studio per il miglioramento dell’efficienza delle sorgenti di ioni negative perché possano soddisfare le richieste di progetti, come ITER, per la produzione di energia da fusione.  </a:t>
            </a:r>
          </a:p>
          <a:p>
            <a:r>
              <a:rPr lang="it-IT" sz="1600" dirty="0"/>
              <a:t>Continuano le tre linee di ricerca: </a:t>
            </a:r>
          </a:p>
          <a:p>
            <a:pPr marL="285750" indent="-285750">
              <a:buFont typeface="Arial" panose="020B0604020202020204" pitchFamily="34" charset="0"/>
              <a:buChar char="•"/>
            </a:pPr>
            <a:r>
              <a:rPr lang="it-IT" sz="1600" dirty="0"/>
              <a:t>(1) simulazioni di estrazione di ioni dal plasma di sorgente, </a:t>
            </a:r>
          </a:p>
          <a:p>
            <a:pPr marL="285750" indent="-285750">
              <a:buFont typeface="Arial" panose="020B0604020202020204" pitchFamily="34" charset="0"/>
              <a:buChar char="•"/>
            </a:pPr>
            <a:r>
              <a:rPr lang="it-IT" sz="1600" dirty="0"/>
              <a:t>(2) test di recupero dell’energia del fascio di ioni prodotti dalla sorgente NIO1 installata a RFX (Padova), </a:t>
            </a:r>
          </a:p>
          <a:p>
            <a:pPr marL="285750" indent="-285750">
              <a:buFont typeface="Arial" panose="020B0604020202020204" pitchFamily="34" charset="0"/>
              <a:buChar char="•"/>
            </a:pPr>
            <a:r>
              <a:rPr lang="it-IT" sz="1600" dirty="0"/>
              <a:t>(3) nuove tecniche di produzione di ioni negativi con IBC</a:t>
            </a:r>
          </a:p>
        </p:txBody>
      </p:sp>
    </p:spTree>
    <p:extLst>
      <p:ext uri="{BB962C8B-B14F-4D97-AF65-F5344CB8AC3E}">
        <p14:creationId xmlns:p14="http://schemas.microsoft.com/office/powerpoint/2010/main" val="4015310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F5A7-3C5F-C740-8F0D-C26060892109}"/>
              </a:ext>
            </a:extLst>
          </p:cNvPr>
          <p:cNvSpPr>
            <a:spLocks noGrp="1"/>
          </p:cNvSpPr>
          <p:nvPr>
            <p:ph type="title"/>
          </p:nvPr>
        </p:nvSpPr>
        <p:spPr>
          <a:xfrm>
            <a:off x="377688" y="72830"/>
            <a:ext cx="8496576" cy="490652"/>
          </a:xfrm>
          <a:solidFill>
            <a:srgbClr val="FFFF00"/>
          </a:solidFill>
        </p:spPr>
        <p:txBody>
          <a:bodyPr>
            <a:normAutofit fontScale="90000"/>
          </a:bodyPr>
          <a:lstStyle/>
          <a:p>
            <a:r>
              <a:rPr lang="it-IT" sz="2100" b="1" dirty="0">
                <a:latin typeface="+mn-lt"/>
              </a:rPr>
              <a:t>Attività (1): sviluppo codice con modello 3D di sorgente di ioni negativi</a:t>
            </a:r>
          </a:p>
        </p:txBody>
      </p:sp>
      <p:sp>
        <p:nvSpPr>
          <p:cNvPr id="3" name="Content Placeholder 2">
            <a:extLst>
              <a:ext uri="{FF2B5EF4-FFF2-40B4-BE49-F238E27FC236}">
                <a16:creationId xmlns:a16="http://schemas.microsoft.com/office/drawing/2014/main" id="{5C8EE97B-F74B-2F4B-886B-7200A9E0833A}"/>
              </a:ext>
            </a:extLst>
          </p:cNvPr>
          <p:cNvSpPr>
            <a:spLocks noGrp="1"/>
          </p:cNvSpPr>
          <p:nvPr>
            <p:ph idx="1"/>
          </p:nvPr>
        </p:nvSpPr>
        <p:spPr>
          <a:xfrm>
            <a:off x="144488" y="567502"/>
            <a:ext cx="8787912" cy="612866"/>
          </a:xfrm>
        </p:spPr>
        <p:txBody>
          <a:bodyPr>
            <a:normAutofit fontScale="92500" lnSpcReduction="20000"/>
          </a:bodyPr>
          <a:lstStyle/>
          <a:p>
            <a:pPr algn="just"/>
            <a:r>
              <a:rPr lang="it-IT" sz="1500" dirty="0"/>
              <a:t>Si proseguirà con lo sviluppo del modello 3D per la simulazione della sorgente di ioni negativi prototipo per ITER. (F. Taccogna et al.)</a:t>
            </a:r>
          </a:p>
          <a:p>
            <a:pPr marL="0" indent="0" algn="just">
              <a:buNone/>
            </a:pPr>
            <a:endParaRPr lang="it-IT" sz="1500" dirty="0"/>
          </a:p>
        </p:txBody>
      </p:sp>
      <p:sp>
        <p:nvSpPr>
          <p:cNvPr id="12" name="CasellaDiTesto 11">
            <a:extLst>
              <a:ext uri="{FF2B5EF4-FFF2-40B4-BE49-F238E27FC236}">
                <a16:creationId xmlns:a16="http://schemas.microsoft.com/office/drawing/2014/main" id="{82B516D2-10D6-4984-7D1D-932E267E6F74}"/>
              </a:ext>
            </a:extLst>
          </p:cNvPr>
          <p:cNvSpPr txBox="1"/>
          <p:nvPr/>
        </p:nvSpPr>
        <p:spPr>
          <a:xfrm>
            <a:off x="220491" y="1438179"/>
            <a:ext cx="6670387" cy="646331"/>
          </a:xfrm>
          <a:prstGeom prst="rect">
            <a:avLst/>
          </a:prstGeom>
          <a:solidFill>
            <a:srgbClr val="FFFF00"/>
          </a:solidFill>
        </p:spPr>
        <p:txBody>
          <a:bodyPr wrap="square" rtlCol="0">
            <a:spAutoFit/>
          </a:bodyPr>
          <a:lstStyle/>
          <a:p>
            <a:r>
              <a:rPr lang="it-IT" sz="1800" b="1" dirty="0"/>
              <a:t>Attività (2): sviluppo tecnica  IBC per sorgenti di ioni negative</a:t>
            </a:r>
          </a:p>
        </p:txBody>
      </p:sp>
      <p:sp>
        <p:nvSpPr>
          <p:cNvPr id="13" name="CasellaDiTesto 12">
            <a:extLst>
              <a:ext uri="{FF2B5EF4-FFF2-40B4-BE49-F238E27FC236}">
                <a16:creationId xmlns:a16="http://schemas.microsoft.com/office/drawing/2014/main" id="{33CE39A1-11AE-051F-DA19-A22479093A06}"/>
              </a:ext>
            </a:extLst>
          </p:cNvPr>
          <p:cNvSpPr txBox="1"/>
          <p:nvPr/>
        </p:nvSpPr>
        <p:spPr>
          <a:xfrm>
            <a:off x="170516" y="2195748"/>
            <a:ext cx="6578765" cy="784830"/>
          </a:xfrm>
          <a:prstGeom prst="rect">
            <a:avLst/>
          </a:prstGeom>
          <a:noFill/>
        </p:spPr>
        <p:txBody>
          <a:bodyPr wrap="square">
            <a:spAutoFit/>
          </a:bodyPr>
          <a:lstStyle/>
          <a:p>
            <a:pPr algn="just"/>
            <a:r>
              <a:rPr lang="it-IT" sz="1500" dirty="0"/>
              <a:t>Si prevede la modifica del prototipo di camera a reazione costruita per lo studio della scarica Inverse Brush </a:t>
            </a:r>
            <a:r>
              <a:rPr lang="it-IT" sz="1500" dirty="0" err="1"/>
              <a:t>Cathode</a:t>
            </a:r>
            <a:r>
              <a:rPr lang="it-IT" sz="1500" dirty="0"/>
              <a:t> (IBC) come sorgente alternative di produzione di ioni H</a:t>
            </a:r>
            <a:r>
              <a:rPr lang="it-IT" sz="1500" baseline="30000" dirty="0"/>
              <a:t>-</a:t>
            </a:r>
            <a:r>
              <a:rPr lang="it-IT" sz="1500" dirty="0"/>
              <a:t>(G. Dilecce). </a:t>
            </a:r>
          </a:p>
        </p:txBody>
      </p:sp>
      <p:sp>
        <p:nvSpPr>
          <p:cNvPr id="14" name="Rettangolo 13">
            <a:extLst>
              <a:ext uri="{FF2B5EF4-FFF2-40B4-BE49-F238E27FC236}">
                <a16:creationId xmlns:a16="http://schemas.microsoft.com/office/drawing/2014/main" id="{239A8415-6B4E-9D24-26F2-82F6C79F610B}"/>
              </a:ext>
            </a:extLst>
          </p:cNvPr>
          <p:cNvSpPr/>
          <p:nvPr/>
        </p:nvSpPr>
        <p:spPr>
          <a:xfrm>
            <a:off x="202623" y="3673076"/>
            <a:ext cx="8729777" cy="369332"/>
          </a:xfrm>
          <a:prstGeom prst="rect">
            <a:avLst/>
          </a:prstGeom>
          <a:solidFill>
            <a:srgbClr val="FFFF00"/>
          </a:solidFill>
        </p:spPr>
        <p:txBody>
          <a:bodyPr wrap="square">
            <a:spAutoFit/>
          </a:bodyPr>
          <a:lstStyle/>
          <a:p>
            <a:pPr algn="just"/>
            <a:r>
              <a:rPr lang="it-IT" sz="1800" b="1" dirty="0"/>
              <a:t>Attività (3): proseguimento </a:t>
            </a:r>
            <a:r>
              <a:rPr lang="it-IT" sz="1800" b="1" dirty="0" err="1"/>
              <a:t>Beam</a:t>
            </a:r>
            <a:r>
              <a:rPr lang="it-IT" sz="1800" b="1" dirty="0"/>
              <a:t> energy recovery test con nuovo collettore</a:t>
            </a:r>
          </a:p>
        </p:txBody>
      </p:sp>
      <p:sp>
        <p:nvSpPr>
          <p:cNvPr id="15" name="CasellaDiTesto 14">
            <a:extLst>
              <a:ext uri="{FF2B5EF4-FFF2-40B4-BE49-F238E27FC236}">
                <a16:creationId xmlns:a16="http://schemas.microsoft.com/office/drawing/2014/main" id="{205B0088-C74C-0545-BDA4-D3C5BADE6EF4}"/>
              </a:ext>
            </a:extLst>
          </p:cNvPr>
          <p:cNvSpPr txBox="1"/>
          <p:nvPr/>
        </p:nvSpPr>
        <p:spPr>
          <a:xfrm>
            <a:off x="144487" y="4104433"/>
            <a:ext cx="8729777" cy="1015663"/>
          </a:xfrm>
          <a:prstGeom prst="rect">
            <a:avLst/>
          </a:prstGeom>
          <a:noFill/>
        </p:spPr>
        <p:txBody>
          <a:bodyPr wrap="square">
            <a:spAutoFit/>
          </a:bodyPr>
          <a:lstStyle/>
          <a:p>
            <a:r>
              <a:rPr lang="it-IT" sz="1500" dirty="0"/>
              <a:t>Il nuovo collettore di fascio senza elettrodi deceleranti è stato costruito ed è pronto per il test di </a:t>
            </a:r>
            <a:r>
              <a:rPr lang="it-IT" sz="1500" dirty="0" err="1"/>
              <a:t>beam</a:t>
            </a:r>
            <a:r>
              <a:rPr lang="it-IT" sz="1500" dirty="0"/>
              <a:t> energy recovery a Padova. Simulazioni di </a:t>
            </a:r>
            <a:r>
              <a:rPr lang="it-IT" sz="1500" dirty="0" err="1"/>
              <a:t>beam</a:t>
            </a:r>
            <a:r>
              <a:rPr lang="it-IT" sz="1500" dirty="0"/>
              <a:t> </a:t>
            </a:r>
            <a:r>
              <a:rPr lang="it-IT" sz="1500" dirty="0" err="1"/>
              <a:t>energy</a:t>
            </a:r>
            <a:r>
              <a:rPr lang="it-IT" sz="1500" dirty="0"/>
              <a:t> </a:t>
            </a:r>
            <a:r>
              <a:rPr lang="it-IT" sz="1500" dirty="0" err="1"/>
              <a:t>recovery</a:t>
            </a:r>
            <a:r>
              <a:rPr lang="it-IT" sz="1500" dirty="0"/>
              <a:t> per DTT presentate a IPAC 2023. Per il nuovo anno si propone la progettazione e la simulazione di nuovi supporti per le griglie della sorgente progettata per DTT proposte di recente.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596520" y="1289197"/>
            <a:ext cx="2716530" cy="2037398"/>
          </a:xfrm>
          <a:prstGeom prst="rect">
            <a:avLst/>
          </a:prstGeom>
        </p:spPr>
      </p:pic>
      <p:sp>
        <p:nvSpPr>
          <p:cNvPr id="5" name="CasellaDiTesto 4"/>
          <p:cNvSpPr txBox="1"/>
          <p:nvPr/>
        </p:nvSpPr>
        <p:spPr>
          <a:xfrm>
            <a:off x="4571415" y="2795913"/>
            <a:ext cx="1941557" cy="415498"/>
          </a:xfrm>
          <a:prstGeom prst="rect">
            <a:avLst/>
          </a:prstGeom>
          <a:noFill/>
        </p:spPr>
        <p:txBody>
          <a:bodyPr wrap="none" rtlCol="0">
            <a:spAutoFit/>
          </a:bodyPr>
          <a:lstStyle/>
          <a:p>
            <a:r>
              <a:rPr lang="it-IT" sz="1050" dirty="0"/>
              <a:t>La camera di </a:t>
            </a:r>
            <a:r>
              <a:rPr lang="it-IT" sz="1050" dirty="0" err="1"/>
              <a:t>ionizazione</a:t>
            </a:r>
            <a:r>
              <a:rPr lang="it-IT" sz="1050" dirty="0"/>
              <a:t> IBC</a:t>
            </a:r>
          </a:p>
          <a:p>
            <a:r>
              <a:rPr lang="it-IT" sz="1050" dirty="0"/>
              <a:t>Costruita a Bari</a:t>
            </a:r>
          </a:p>
        </p:txBody>
      </p:sp>
      <p:cxnSp>
        <p:nvCxnSpPr>
          <p:cNvPr id="7" name="Connettore 2 6"/>
          <p:cNvCxnSpPr/>
          <p:nvPr/>
        </p:nvCxnSpPr>
        <p:spPr>
          <a:xfrm flipV="1">
            <a:off x="6692957" y="2795913"/>
            <a:ext cx="395842" cy="73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90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198719-F87E-E04E-9529-806A4A56415F}"/>
              </a:ext>
            </a:extLst>
          </p:cNvPr>
          <p:cNvSpPr>
            <a:spLocks noGrp="1"/>
          </p:cNvSpPr>
          <p:nvPr>
            <p:ph type="title"/>
          </p:nvPr>
        </p:nvSpPr>
        <p:spPr/>
        <p:txBody>
          <a:bodyPr>
            <a:normAutofit fontScale="90000"/>
          </a:bodyPr>
          <a:lstStyle/>
          <a:p>
            <a:pPr algn="ctr"/>
            <a:r>
              <a:rPr lang="it-IT" sz="3300" dirty="0">
                <a:solidFill>
                  <a:schemeClr val="tx1"/>
                </a:solidFill>
              </a:rPr>
              <a:t>SIGLE</a:t>
            </a:r>
          </a:p>
        </p:txBody>
      </p:sp>
      <p:sp>
        <p:nvSpPr>
          <p:cNvPr id="3" name="Segnaposto contenuto 2">
            <a:extLst>
              <a:ext uri="{FF2B5EF4-FFF2-40B4-BE49-F238E27FC236}">
                <a16:creationId xmlns:a16="http://schemas.microsoft.com/office/drawing/2014/main" id="{4CD889C8-3986-814E-9DF1-05843A4CECFC}"/>
              </a:ext>
            </a:extLst>
          </p:cNvPr>
          <p:cNvSpPr>
            <a:spLocks noGrp="1"/>
          </p:cNvSpPr>
          <p:nvPr>
            <p:ph idx="1"/>
          </p:nvPr>
        </p:nvSpPr>
        <p:spPr>
          <a:xfrm>
            <a:off x="606287" y="1143000"/>
            <a:ext cx="7592833" cy="3726656"/>
          </a:xfrm>
        </p:spPr>
        <p:txBody>
          <a:bodyPr>
            <a:noAutofit/>
          </a:bodyPr>
          <a:lstStyle/>
          <a:p>
            <a:pPr marL="385763" indent="-385763">
              <a:buFont typeface="+mj-lt"/>
              <a:buAutoNum type="arabicPeriod"/>
            </a:pPr>
            <a:r>
              <a:rPr lang="it-IT" sz="2400" dirty="0">
                <a:solidFill>
                  <a:srgbClr val="FF0000"/>
                </a:solidFill>
              </a:rPr>
              <a:t>SPOC (RN: G. Borghi (UNIMI), RL: G. Pugliese)</a:t>
            </a:r>
          </a:p>
          <a:p>
            <a:pPr marL="385763" indent="-385763">
              <a:buFont typeface="+mj-lt"/>
              <a:buAutoNum type="arabicPeriod"/>
            </a:pPr>
            <a:r>
              <a:rPr lang="it-IT" sz="2400" dirty="0"/>
              <a:t>FRIDA (RN: Alessio Sarti (RM1), RL: </a:t>
            </a:r>
            <a:r>
              <a:rPr lang="it-IT" sz="2400" dirty="0" err="1"/>
              <a:t>R</a:t>
            </a:r>
            <a:r>
              <a:rPr lang="it-IT" sz="2400" dirty="0"/>
              <a:t>. </a:t>
            </a:r>
            <a:r>
              <a:rPr lang="it-IT" sz="2400" dirty="0" err="1"/>
              <a:t>Radogna</a:t>
            </a:r>
            <a:r>
              <a:rPr lang="it-IT" sz="2400" dirty="0"/>
              <a:t>)</a:t>
            </a:r>
          </a:p>
          <a:p>
            <a:pPr marL="385763" indent="-385763">
              <a:buFont typeface="+mj-lt"/>
              <a:buAutoNum type="arabicPeriod"/>
            </a:pPr>
            <a:r>
              <a:rPr lang="it-IT" sz="2400" dirty="0">
                <a:solidFill>
                  <a:srgbClr val="FF0000"/>
                </a:solidFill>
              </a:rPr>
              <a:t>SHINE (RN: </a:t>
            </a:r>
            <a:r>
              <a:rPr lang="it-IT" sz="2400" dirty="0" err="1">
                <a:solidFill>
                  <a:srgbClr val="FF0000"/>
                </a:solidFill>
              </a:rPr>
              <a:t>A.Caricato</a:t>
            </a:r>
            <a:r>
              <a:rPr lang="it-IT" sz="2400" dirty="0">
                <a:solidFill>
                  <a:srgbClr val="FF0000"/>
                </a:solidFill>
              </a:rPr>
              <a:t> (UNILE), RL: S. My)</a:t>
            </a:r>
          </a:p>
          <a:p>
            <a:pPr marL="385763" indent="-385763">
              <a:buFont typeface="+mj-lt"/>
              <a:buAutoNum type="arabicPeriod"/>
            </a:pPr>
            <a:r>
              <a:rPr lang="it-IT" sz="2400" dirty="0">
                <a:solidFill>
                  <a:schemeClr val="accent1">
                    <a:lumMod val="75000"/>
                  </a:schemeClr>
                </a:solidFill>
              </a:rPr>
              <a:t>ION2NEUTRAL (2020-2023) </a:t>
            </a:r>
            <a:r>
              <a:rPr lang="it-IT" sz="2400" dirty="0">
                <a:solidFill>
                  <a:schemeClr val="accent1">
                    <a:lumMod val="75000"/>
                  </a:schemeClr>
                </a:solidFill>
                <a:sym typeface="Wingdings" pitchFamily="2" charset="2"/>
              </a:rPr>
              <a:t>DOT5</a:t>
            </a:r>
            <a:endParaRPr lang="it-IT" sz="2400" dirty="0">
              <a:solidFill>
                <a:schemeClr val="accent1">
                  <a:lumMod val="75000"/>
                </a:schemeClr>
              </a:solidFill>
            </a:endParaRPr>
          </a:p>
          <a:p>
            <a:pPr marL="385763" indent="-385763">
              <a:buFont typeface="+mj-lt"/>
              <a:buAutoNum type="arabicPeriod"/>
            </a:pPr>
            <a:r>
              <a:rPr lang="it-IT" sz="2400" dirty="0">
                <a:solidFill>
                  <a:schemeClr val="accent1">
                    <a:lumMod val="75000"/>
                  </a:schemeClr>
                </a:solidFill>
              </a:rPr>
              <a:t>ML_INFN </a:t>
            </a:r>
            <a:r>
              <a:rPr lang="it-IT" sz="2400" dirty="0">
                <a:solidFill>
                  <a:schemeClr val="accent1">
                    <a:lumMod val="75000"/>
                  </a:schemeClr>
                </a:solidFill>
                <a:sym typeface="Wingdings" pitchFamily="2" charset="2"/>
              </a:rPr>
              <a:t> </a:t>
            </a:r>
            <a:r>
              <a:rPr lang="it-IT" sz="2400" dirty="0">
                <a:solidFill>
                  <a:srgbClr val="FF0000"/>
                </a:solidFill>
                <a:sym typeface="Wingdings" pitchFamily="2" charset="2"/>
              </a:rPr>
              <a:t>AI_INFN (2024-2026)</a:t>
            </a:r>
            <a:endParaRPr lang="it-IT" sz="2400" dirty="0">
              <a:solidFill>
                <a:srgbClr val="FF0000"/>
              </a:solidFill>
            </a:endParaRPr>
          </a:p>
          <a:p>
            <a:pPr marL="385763" indent="-385763">
              <a:buFont typeface="+mj-lt"/>
              <a:buAutoNum type="arabicPeriod"/>
            </a:pPr>
            <a:r>
              <a:rPr lang="it-IT" sz="2400" dirty="0"/>
              <a:t>NEXT_AIM (RN: A. Retico (PI), RL: S. </a:t>
            </a:r>
            <a:r>
              <a:rPr lang="it-IT" sz="2400" dirty="0" err="1"/>
              <a:t>Tangaro</a:t>
            </a:r>
            <a:r>
              <a:rPr lang="it-IT" sz="2400" dirty="0"/>
              <a:t>)</a:t>
            </a:r>
          </a:p>
          <a:p>
            <a:pPr marL="385763" indent="-385763">
              <a:buFont typeface="+mj-lt"/>
              <a:buAutoNum type="arabicPeriod"/>
            </a:pPr>
            <a:r>
              <a:rPr lang="it-IT" sz="2400" dirty="0"/>
              <a:t>QUISS (RN: M. D’Angelo)</a:t>
            </a:r>
          </a:p>
        </p:txBody>
      </p:sp>
    </p:spTree>
    <p:extLst>
      <p:ext uri="{BB962C8B-B14F-4D97-AF65-F5344CB8AC3E}">
        <p14:creationId xmlns:p14="http://schemas.microsoft.com/office/powerpoint/2010/main" val="979138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6A6FC-78EA-A34F-ADBE-2811C0DC6C43}"/>
              </a:ext>
            </a:extLst>
          </p:cNvPr>
          <p:cNvSpPr>
            <a:spLocks noGrp="1"/>
          </p:cNvSpPr>
          <p:nvPr>
            <p:ph type="title"/>
          </p:nvPr>
        </p:nvSpPr>
        <p:spPr>
          <a:xfrm>
            <a:off x="125245" y="143324"/>
            <a:ext cx="8180243" cy="466194"/>
          </a:xfrm>
          <a:solidFill>
            <a:schemeClr val="accent5">
              <a:lumMod val="20000"/>
              <a:lumOff val="80000"/>
            </a:schemeClr>
          </a:solidFill>
        </p:spPr>
        <p:txBody>
          <a:bodyPr>
            <a:normAutofit fontScale="90000"/>
          </a:bodyPr>
          <a:lstStyle/>
          <a:p>
            <a:r>
              <a:rPr lang="it-IT" sz="2100" b="1" dirty="0">
                <a:latin typeface="+mn-lt"/>
              </a:rPr>
              <a:t>Richieste  attività simulazione modello 3D di estrazione ioni negativi</a:t>
            </a:r>
          </a:p>
        </p:txBody>
      </p:sp>
      <p:sp>
        <p:nvSpPr>
          <p:cNvPr id="3" name="Content Placeholder 2">
            <a:extLst>
              <a:ext uri="{FF2B5EF4-FFF2-40B4-BE49-F238E27FC236}">
                <a16:creationId xmlns:a16="http://schemas.microsoft.com/office/drawing/2014/main" id="{F320028C-412D-0A40-98A6-F7FD4CB08DE7}"/>
              </a:ext>
            </a:extLst>
          </p:cNvPr>
          <p:cNvSpPr>
            <a:spLocks noGrp="1"/>
          </p:cNvSpPr>
          <p:nvPr>
            <p:ph idx="1"/>
          </p:nvPr>
        </p:nvSpPr>
        <p:spPr>
          <a:xfrm>
            <a:off x="125245" y="691936"/>
            <a:ext cx="8784404" cy="824279"/>
          </a:xfrm>
        </p:spPr>
        <p:txBody>
          <a:bodyPr>
            <a:normAutofit/>
          </a:bodyPr>
          <a:lstStyle/>
          <a:p>
            <a:pPr marL="0" indent="0" algn="just">
              <a:buNone/>
            </a:pPr>
            <a:r>
              <a:rPr lang="en-GB" dirty="0"/>
              <a:t> Non ci </a:t>
            </a:r>
            <a:r>
              <a:rPr lang="en-GB" dirty="0" err="1"/>
              <a:t>sono</a:t>
            </a:r>
            <a:r>
              <a:rPr lang="en-GB" dirty="0"/>
              <a:t> </a:t>
            </a:r>
            <a:r>
              <a:rPr lang="en-GB" dirty="0" err="1"/>
              <a:t>richieste</a:t>
            </a:r>
            <a:r>
              <a:rPr lang="en-GB" dirty="0"/>
              <a:t> </a:t>
            </a:r>
            <a:r>
              <a:rPr lang="en-GB" dirty="0" err="1"/>
              <a:t>specifiche</a:t>
            </a:r>
            <a:r>
              <a:rPr lang="en-GB" dirty="0"/>
              <a:t> </a:t>
            </a:r>
            <a:r>
              <a:rPr lang="en-GB" dirty="0" err="1"/>
              <a:t>tranne</a:t>
            </a:r>
            <a:r>
              <a:rPr lang="en-GB" dirty="0"/>
              <a:t> </a:t>
            </a:r>
            <a:r>
              <a:rPr lang="en-GB" dirty="0" err="1"/>
              <a:t>missione</a:t>
            </a:r>
            <a:r>
              <a:rPr lang="en-GB" dirty="0"/>
              <a:t> per meeting:</a:t>
            </a:r>
          </a:p>
          <a:p>
            <a:pPr marL="0" indent="0" algn="just">
              <a:buNone/>
            </a:pPr>
            <a:r>
              <a:rPr lang="en-GB" dirty="0"/>
              <a:t> </a:t>
            </a:r>
            <a:r>
              <a:rPr lang="en-GB" dirty="0" err="1"/>
              <a:t>Missioni</a:t>
            </a:r>
            <a:r>
              <a:rPr lang="en-GB" dirty="0"/>
              <a:t> 			3 </a:t>
            </a:r>
            <a:r>
              <a:rPr lang="en-GB" dirty="0" err="1"/>
              <a:t>kE</a:t>
            </a:r>
            <a:endParaRPr lang="en-GB" dirty="0"/>
          </a:p>
        </p:txBody>
      </p:sp>
      <p:sp>
        <p:nvSpPr>
          <p:cNvPr id="4" name="CasellaDiTesto 3"/>
          <p:cNvSpPr txBox="1"/>
          <p:nvPr/>
        </p:nvSpPr>
        <p:spPr>
          <a:xfrm>
            <a:off x="125245" y="1516214"/>
            <a:ext cx="5876060" cy="415498"/>
          </a:xfrm>
          <a:prstGeom prst="rect">
            <a:avLst/>
          </a:prstGeom>
          <a:solidFill>
            <a:schemeClr val="accent5">
              <a:lumMod val="20000"/>
              <a:lumOff val="80000"/>
            </a:schemeClr>
          </a:solidFill>
        </p:spPr>
        <p:txBody>
          <a:bodyPr wrap="square" rtlCol="0">
            <a:spAutoFit/>
          </a:bodyPr>
          <a:lstStyle/>
          <a:p>
            <a:r>
              <a:rPr lang="it-IT" sz="2100" b="1" dirty="0"/>
              <a:t>Richieste per attività di sviluppo IBC</a:t>
            </a:r>
          </a:p>
        </p:txBody>
      </p:sp>
      <p:sp>
        <p:nvSpPr>
          <p:cNvPr id="5" name="CasellaDiTesto 4"/>
          <p:cNvSpPr txBox="1"/>
          <p:nvPr/>
        </p:nvSpPr>
        <p:spPr>
          <a:xfrm>
            <a:off x="125245" y="1929485"/>
            <a:ext cx="8767144" cy="1708160"/>
          </a:xfrm>
          <a:prstGeom prst="rect">
            <a:avLst/>
          </a:prstGeom>
          <a:noFill/>
        </p:spPr>
        <p:txBody>
          <a:bodyPr wrap="none" rtlCol="0">
            <a:spAutoFit/>
          </a:bodyPr>
          <a:lstStyle/>
          <a:p>
            <a:r>
              <a:rPr lang="it-IT" sz="2100" dirty="0"/>
              <a:t>Il prototipo della camera di reazione è stato costruito ed i primi </a:t>
            </a:r>
            <a:r>
              <a:rPr lang="it-IT" sz="2100" dirty="0" err="1"/>
              <a:t>tests</a:t>
            </a:r>
            <a:endParaRPr lang="it-IT" sz="2100" dirty="0"/>
          </a:p>
          <a:p>
            <a:r>
              <a:rPr lang="it-IT" sz="2100" dirty="0"/>
              <a:t>Sono stati realizzati, si chiede:</a:t>
            </a:r>
          </a:p>
          <a:p>
            <a:r>
              <a:rPr lang="it-IT" sz="2100" dirty="0"/>
              <a:t>1.  Nuovi tubi di vetro per la camera di reazione		     3.0 </a:t>
            </a:r>
            <a:r>
              <a:rPr lang="it-IT" sz="2100" dirty="0" err="1"/>
              <a:t>kE</a:t>
            </a:r>
            <a:endParaRPr lang="it-IT" sz="2100" dirty="0"/>
          </a:p>
          <a:p>
            <a:r>
              <a:rPr lang="it-IT" sz="2100" dirty="0"/>
              <a:t>2.  Consumo						                  2.0 </a:t>
            </a:r>
            <a:r>
              <a:rPr lang="it-IT" sz="2100" dirty="0" err="1"/>
              <a:t>kE</a:t>
            </a:r>
            <a:endParaRPr lang="it-IT" sz="2100" dirty="0"/>
          </a:p>
          <a:p>
            <a:r>
              <a:rPr lang="it-IT" sz="2100" dirty="0"/>
              <a:t>							     TOT =   5.0 </a:t>
            </a:r>
            <a:r>
              <a:rPr lang="it-IT" sz="2100" dirty="0" err="1"/>
              <a:t>kE</a:t>
            </a:r>
            <a:endParaRPr lang="it-IT" sz="2100" dirty="0"/>
          </a:p>
        </p:txBody>
      </p:sp>
      <p:sp>
        <p:nvSpPr>
          <p:cNvPr id="6" name="CasellaDiTesto 5">
            <a:extLst>
              <a:ext uri="{FF2B5EF4-FFF2-40B4-BE49-F238E27FC236}">
                <a16:creationId xmlns:a16="http://schemas.microsoft.com/office/drawing/2014/main" id="{E963C55B-6416-1633-E4B7-C3AC554E8694}"/>
              </a:ext>
            </a:extLst>
          </p:cNvPr>
          <p:cNvSpPr txBox="1"/>
          <p:nvPr/>
        </p:nvSpPr>
        <p:spPr>
          <a:xfrm>
            <a:off x="125245" y="3260869"/>
            <a:ext cx="4831772" cy="415498"/>
          </a:xfrm>
          <a:prstGeom prst="rect">
            <a:avLst/>
          </a:prstGeom>
          <a:solidFill>
            <a:schemeClr val="accent5">
              <a:lumMod val="20000"/>
              <a:lumOff val="80000"/>
            </a:schemeClr>
          </a:solidFill>
        </p:spPr>
        <p:txBody>
          <a:bodyPr wrap="none" rtlCol="0">
            <a:spAutoFit/>
          </a:bodyPr>
          <a:lstStyle/>
          <a:p>
            <a:r>
              <a:rPr lang="it-IT" sz="2100" b="1" dirty="0"/>
              <a:t>Richieste per </a:t>
            </a:r>
            <a:r>
              <a:rPr lang="it-IT" sz="2100" b="1" dirty="0" err="1"/>
              <a:t>Beam</a:t>
            </a:r>
            <a:r>
              <a:rPr lang="it-IT" sz="2100" b="1" dirty="0"/>
              <a:t> </a:t>
            </a:r>
            <a:r>
              <a:rPr lang="it-IT" sz="2100" b="1" dirty="0" err="1"/>
              <a:t>energy</a:t>
            </a:r>
            <a:r>
              <a:rPr lang="it-IT" sz="2100" b="1" dirty="0"/>
              <a:t> </a:t>
            </a:r>
            <a:r>
              <a:rPr lang="it-IT" sz="2100" b="1" dirty="0" err="1"/>
              <a:t>recovery</a:t>
            </a:r>
            <a:endParaRPr lang="it-IT" sz="2100" b="1" dirty="0"/>
          </a:p>
        </p:txBody>
      </p:sp>
      <p:sp>
        <p:nvSpPr>
          <p:cNvPr id="7" name="CasellaDiTesto 6">
            <a:extLst>
              <a:ext uri="{FF2B5EF4-FFF2-40B4-BE49-F238E27FC236}">
                <a16:creationId xmlns:a16="http://schemas.microsoft.com/office/drawing/2014/main" id="{ECBD2B84-D2FC-E7DC-66E8-CC0B7E79497D}"/>
              </a:ext>
            </a:extLst>
          </p:cNvPr>
          <p:cNvSpPr txBox="1"/>
          <p:nvPr/>
        </p:nvSpPr>
        <p:spPr>
          <a:xfrm>
            <a:off x="125245" y="3646626"/>
            <a:ext cx="8494633" cy="1061829"/>
          </a:xfrm>
          <a:prstGeom prst="rect">
            <a:avLst/>
          </a:prstGeom>
          <a:noFill/>
        </p:spPr>
        <p:txBody>
          <a:bodyPr wrap="none" rtlCol="0">
            <a:spAutoFit/>
          </a:bodyPr>
          <a:lstStyle/>
          <a:p>
            <a:r>
              <a:rPr lang="it-IT" sz="2100" dirty="0"/>
              <a:t>Contributo licenza COMSOL e mantenimento software	 :  2 </a:t>
            </a:r>
            <a:r>
              <a:rPr lang="it-IT" sz="2100" dirty="0" err="1"/>
              <a:t>kE</a:t>
            </a:r>
            <a:endParaRPr lang="it-IT" sz="2100" dirty="0"/>
          </a:p>
          <a:p>
            <a:r>
              <a:rPr lang="it-IT" sz="2100" dirty="0"/>
              <a:t>Missioni (per meeting e test esp. recovery)			 : 3  </a:t>
            </a:r>
            <a:r>
              <a:rPr lang="it-IT" sz="2100" dirty="0" err="1"/>
              <a:t>kE</a:t>
            </a:r>
            <a:r>
              <a:rPr lang="it-IT" sz="2100" dirty="0"/>
              <a:t>	</a:t>
            </a:r>
          </a:p>
          <a:p>
            <a:r>
              <a:rPr lang="it-IT" sz="2100" dirty="0"/>
              <a:t>							     </a:t>
            </a:r>
            <a:r>
              <a:rPr lang="it-IT" sz="2100" dirty="0" err="1"/>
              <a:t>ToT</a:t>
            </a:r>
            <a:r>
              <a:rPr lang="it-IT" sz="2100" dirty="0"/>
              <a:t> =  5 </a:t>
            </a:r>
            <a:r>
              <a:rPr lang="it-IT" sz="2100" dirty="0" err="1"/>
              <a:t>kE</a:t>
            </a:r>
            <a:endParaRPr lang="it-IT" sz="2100" dirty="0"/>
          </a:p>
        </p:txBody>
      </p:sp>
    </p:spTree>
    <p:extLst>
      <p:ext uri="{BB962C8B-B14F-4D97-AF65-F5344CB8AC3E}">
        <p14:creationId xmlns:p14="http://schemas.microsoft.com/office/powerpoint/2010/main" val="4071096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938633" y="181899"/>
            <a:ext cx="7266733" cy="2677656"/>
          </a:xfrm>
          <a:prstGeom prst="rect">
            <a:avLst/>
          </a:prstGeom>
          <a:solidFill>
            <a:schemeClr val="accent2">
              <a:lumMod val="20000"/>
              <a:lumOff val="80000"/>
            </a:schemeClr>
          </a:solidFill>
        </p:spPr>
        <p:txBody>
          <a:bodyPr wrap="none" rtlCol="0">
            <a:spAutoFit/>
          </a:bodyPr>
          <a:lstStyle/>
          <a:p>
            <a:r>
              <a:rPr lang="it-IT" sz="2400" b="1" dirty="0"/>
              <a:t>In conclusione</a:t>
            </a:r>
            <a:r>
              <a:rPr lang="it-IT" sz="2400" dirty="0"/>
              <a:t>:</a:t>
            </a:r>
          </a:p>
          <a:p>
            <a:r>
              <a:rPr lang="it-IT" sz="2400" dirty="0"/>
              <a:t>Missioni 				5 </a:t>
            </a:r>
            <a:r>
              <a:rPr lang="it-IT" sz="2400" dirty="0" err="1"/>
              <a:t>Ke</a:t>
            </a:r>
            <a:r>
              <a:rPr lang="it-IT" sz="2400" dirty="0"/>
              <a:t> + 3  </a:t>
            </a:r>
            <a:r>
              <a:rPr lang="it-IT" sz="2400" dirty="0" err="1"/>
              <a:t>kE</a:t>
            </a:r>
            <a:r>
              <a:rPr lang="it-IT" sz="2400" dirty="0"/>
              <a:t> (SJ)*</a:t>
            </a:r>
          </a:p>
          <a:p>
            <a:r>
              <a:rPr lang="it-IT" sz="2400" dirty="0"/>
              <a:t>Costruzione apparati         	            3  </a:t>
            </a:r>
            <a:r>
              <a:rPr lang="it-IT" sz="2400" dirty="0" err="1"/>
              <a:t>kE</a:t>
            </a:r>
            <a:endParaRPr lang="it-IT" sz="2400" dirty="0"/>
          </a:p>
          <a:p>
            <a:r>
              <a:rPr lang="it-IT" sz="2400" dirty="0"/>
              <a:t>Consumo 			                      2  </a:t>
            </a:r>
            <a:r>
              <a:rPr lang="it-IT" sz="2400" dirty="0" err="1"/>
              <a:t>kE</a:t>
            </a:r>
            <a:endParaRPr lang="it-IT" sz="2400" dirty="0"/>
          </a:p>
          <a:p>
            <a:endParaRPr lang="it-IT" sz="2400" dirty="0"/>
          </a:p>
          <a:p>
            <a:r>
              <a:rPr lang="it-IT" sz="2400" dirty="0"/>
              <a:t>Software (mantenimento </a:t>
            </a:r>
            <a:r>
              <a:rPr lang="it-IT" sz="2400" dirty="0" err="1"/>
              <a:t>lic</a:t>
            </a:r>
            <a:r>
              <a:rPr lang="it-IT" sz="2400" dirty="0"/>
              <a:t>.)         2   </a:t>
            </a:r>
            <a:r>
              <a:rPr lang="it-IT" sz="2400" dirty="0" err="1"/>
              <a:t>kE</a:t>
            </a:r>
            <a:endParaRPr lang="it-IT" sz="2400" dirty="0"/>
          </a:p>
          <a:p>
            <a:r>
              <a:rPr lang="it-IT" sz="2400" dirty="0"/>
              <a:t> </a:t>
            </a:r>
            <a:r>
              <a:rPr lang="it-IT" sz="2400" b="1" dirty="0"/>
              <a:t>TOT.				           12 </a:t>
            </a:r>
            <a:r>
              <a:rPr lang="it-IT" sz="2400" b="1" dirty="0" err="1"/>
              <a:t>kE</a:t>
            </a:r>
            <a:r>
              <a:rPr lang="it-IT" sz="2400" b="1" dirty="0"/>
              <a:t> + 3 </a:t>
            </a:r>
            <a:r>
              <a:rPr lang="it-IT" sz="2400" b="1" dirty="0" err="1"/>
              <a:t>kE</a:t>
            </a:r>
            <a:r>
              <a:rPr lang="it-IT" sz="2400" b="1" dirty="0"/>
              <a:t> (SJ)</a:t>
            </a:r>
          </a:p>
        </p:txBody>
      </p:sp>
      <p:sp>
        <p:nvSpPr>
          <p:cNvPr id="7" name="CasellaDiTesto 6"/>
          <p:cNvSpPr txBox="1"/>
          <p:nvPr/>
        </p:nvSpPr>
        <p:spPr>
          <a:xfrm>
            <a:off x="317489" y="3250543"/>
            <a:ext cx="8660689" cy="646331"/>
          </a:xfrm>
          <a:prstGeom prst="rect">
            <a:avLst/>
          </a:prstGeom>
          <a:solidFill>
            <a:schemeClr val="accent2">
              <a:lumMod val="20000"/>
              <a:lumOff val="80000"/>
            </a:schemeClr>
          </a:solidFill>
        </p:spPr>
        <p:txBody>
          <a:bodyPr wrap="square" rtlCol="0">
            <a:spAutoFit/>
          </a:bodyPr>
          <a:lstStyle/>
          <a:p>
            <a:r>
              <a:rPr lang="it-IT" sz="1800" dirty="0"/>
              <a:t>Servizi richiesti alla sezione: Servizio CAD: 1 mese/uomo Servizio Officina: 1 mese/uomo</a:t>
            </a:r>
          </a:p>
        </p:txBody>
      </p:sp>
      <p:sp>
        <p:nvSpPr>
          <p:cNvPr id="8" name="CasellaDiTesto 7">
            <a:extLst>
              <a:ext uri="{FF2B5EF4-FFF2-40B4-BE49-F238E27FC236}">
                <a16:creationId xmlns:a16="http://schemas.microsoft.com/office/drawing/2014/main" id="{09E5104F-5908-B8E3-8333-19A968E10924}"/>
              </a:ext>
            </a:extLst>
          </p:cNvPr>
          <p:cNvSpPr txBox="1"/>
          <p:nvPr/>
        </p:nvSpPr>
        <p:spPr>
          <a:xfrm>
            <a:off x="165822" y="2990879"/>
            <a:ext cx="6195927" cy="276999"/>
          </a:xfrm>
          <a:prstGeom prst="rect">
            <a:avLst/>
          </a:prstGeom>
          <a:noFill/>
        </p:spPr>
        <p:txBody>
          <a:bodyPr wrap="none" rtlCol="0">
            <a:spAutoFit/>
          </a:bodyPr>
          <a:lstStyle/>
          <a:p>
            <a:r>
              <a:rPr lang="en-GB" sz="1200" dirty="0"/>
              <a:t>* I 3 </a:t>
            </a:r>
            <a:r>
              <a:rPr lang="en-GB" sz="1200" dirty="0" err="1"/>
              <a:t>kE</a:t>
            </a:r>
            <a:r>
              <a:rPr lang="en-GB" sz="1200" dirty="0"/>
              <a:t> SJ </a:t>
            </a:r>
            <a:r>
              <a:rPr lang="en-GB" sz="1200" dirty="0" err="1"/>
              <a:t>su</a:t>
            </a:r>
            <a:r>
              <a:rPr lang="en-GB" sz="1200" dirty="0"/>
              <a:t> </a:t>
            </a:r>
            <a:r>
              <a:rPr lang="en-GB" sz="1200" dirty="0" err="1"/>
              <a:t>missioni</a:t>
            </a:r>
            <a:r>
              <a:rPr lang="en-GB" sz="1200" dirty="0"/>
              <a:t> </a:t>
            </a:r>
            <a:r>
              <a:rPr lang="en-GB" sz="1200" dirty="0" err="1"/>
              <a:t>sono</a:t>
            </a:r>
            <a:r>
              <a:rPr lang="en-GB" sz="1200" dirty="0"/>
              <a:t> per la </a:t>
            </a:r>
            <a:r>
              <a:rPr lang="en-GB" sz="1200" dirty="0" err="1"/>
              <a:t>probabile</a:t>
            </a:r>
            <a:r>
              <a:rPr lang="en-GB" sz="1200" dirty="0"/>
              <a:t> </a:t>
            </a:r>
            <a:r>
              <a:rPr lang="en-GB" sz="1200" dirty="0" err="1"/>
              <a:t>partecipazione</a:t>
            </a:r>
            <a:r>
              <a:rPr lang="en-GB" sz="1200" dirty="0"/>
              <a:t> a </a:t>
            </a:r>
            <a:r>
              <a:rPr lang="en-GB" sz="1200" dirty="0" err="1"/>
              <a:t>conferenza</a:t>
            </a:r>
            <a:r>
              <a:rPr lang="en-GB" sz="1200" dirty="0"/>
              <a:t> Internazionale.</a:t>
            </a:r>
          </a:p>
        </p:txBody>
      </p:sp>
      <p:sp>
        <p:nvSpPr>
          <p:cNvPr id="9" name="CasellaDiTesto 8">
            <a:extLst>
              <a:ext uri="{FF2B5EF4-FFF2-40B4-BE49-F238E27FC236}">
                <a16:creationId xmlns:a16="http://schemas.microsoft.com/office/drawing/2014/main" id="{A9DF1814-9100-42EF-7F28-38B0448AE8BD}"/>
              </a:ext>
            </a:extLst>
          </p:cNvPr>
          <p:cNvSpPr txBox="1"/>
          <p:nvPr/>
        </p:nvSpPr>
        <p:spPr>
          <a:xfrm>
            <a:off x="165822" y="3903036"/>
            <a:ext cx="8803470" cy="1246495"/>
          </a:xfrm>
          <a:prstGeom prst="rect">
            <a:avLst/>
          </a:prstGeom>
          <a:solidFill>
            <a:schemeClr val="accent3">
              <a:lumMod val="20000"/>
              <a:lumOff val="80000"/>
            </a:schemeClr>
          </a:solidFill>
        </p:spPr>
        <p:txBody>
          <a:bodyPr wrap="square" rtlCol="0">
            <a:spAutoFit/>
          </a:bodyPr>
          <a:lstStyle/>
          <a:p>
            <a:r>
              <a:rPr lang="en-GB" sz="1500" b="1" dirty="0"/>
              <a:t>NOTA</a:t>
            </a:r>
            <a:r>
              <a:rPr lang="en-GB" sz="1500" dirty="0"/>
              <a:t>: I </a:t>
            </a:r>
            <a:r>
              <a:rPr lang="en-GB" sz="1500" dirty="0" err="1"/>
              <a:t>ricercatori</a:t>
            </a:r>
            <a:r>
              <a:rPr lang="en-GB" sz="1500" dirty="0"/>
              <a:t> </a:t>
            </a:r>
            <a:r>
              <a:rPr lang="en-GB" sz="1500" dirty="0" err="1"/>
              <a:t>coinvolti</a:t>
            </a:r>
            <a:r>
              <a:rPr lang="en-GB" sz="1500" dirty="0"/>
              <a:t> </a:t>
            </a:r>
            <a:r>
              <a:rPr lang="en-GB" sz="1500" dirty="0" err="1"/>
              <a:t>sono</a:t>
            </a:r>
            <a:r>
              <a:rPr lang="en-GB" sz="1500" dirty="0"/>
              <a:t> </a:t>
            </a:r>
            <a:r>
              <a:rPr lang="en-GB" sz="1500" dirty="0" err="1"/>
              <a:t>gli</a:t>
            </a:r>
            <a:r>
              <a:rPr lang="en-GB" sz="1500" dirty="0"/>
              <a:t> </a:t>
            </a:r>
            <a:r>
              <a:rPr lang="en-GB" sz="1500" dirty="0" err="1"/>
              <a:t>stessi</a:t>
            </a:r>
            <a:r>
              <a:rPr lang="en-GB" sz="1500" dirty="0"/>
              <a:t> </a:t>
            </a:r>
            <a:r>
              <a:rPr lang="en-GB" sz="1500" dirty="0" err="1"/>
              <a:t>dell’anno</a:t>
            </a:r>
            <a:r>
              <a:rPr lang="en-GB" sz="1500" dirty="0"/>
              <a:t> </a:t>
            </a:r>
            <a:r>
              <a:rPr lang="en-GB" sz="1500" dirty="0" err="1"/>
              <a:t>scorso</a:t>
            </a:r>
            <a:r>
              <a:rPr lang="en-GB" sz="1500" dirty="0"/>
              <a:t> con le </a:t>
            </a:r>
            <a:r>
              <a:rPr lang="en-GB" sz="1500" dirty="0" err="1"/>
              <a:t>stesse</a:t>
            </a:r>
            <a:r>
              <a:rPr lang="en-GB" sz="1500" dirty="0"/>
              <a:t> </a:t>
            </a:r>
            <a:r>
              <a:rPr lang="en-GB" sz="1500" dirty="0" err="1"/>
              <a:t>percentuali</a:t>
            </a:r>
            <a:r>
              <a:rPr lang="en-GB" sz="1500" dirty="0"/>
              <a:t>:</a:t>
            </a:r>
          </a:p>
          <a:p>
            <a:r>
              <a:rPr lang="en-GB" sz="1500" dirty="0"/>
              <a:t>            Vincenzo Variale (</a:t>
            </a:r>
            <a:r>
              <a:rPr lang="en-GB" sz="1500" dirty="0" err="1"/>
              <a:t>associato</a:t>
            </a:r>
            <a:r>
              <a:rPr lang="en-GB" sz="1500" dirty="0"/>
              <a:t> INFN senior), 40%;</a:t>
            </a:r>
          </a:p>
          <a:p>
            <a:r>
              <a:rPr lang="en-GB" sz="1500" dirty="0"/>
              <a:t>            Francesco Taccogna, Pierpaolo Minelli, Domenico Bruno, Giorgio Dilecce (</a:t>
            </a:r>
            <a:r>
              <a:rPr lang="en-GB" sz="1500" dirty="0" err="1"/>
              <a:t>Associati</a:t>
            </a:r>
            <a:r>
              <a:rPr lang="en-GB" sz="1500" dirty="0"/>
              <a:t> INFN CNR al 20%*),             con un FTE </a:t>
            </a:r>
            <a:r>
              <a:rPr lang="en-GB" sz="1500" dirty="0" err="1"/>
              <a:t>globale</a:t>
            </a:r>
            <a:r>
              <a:rPr lang="en-GB" sz="1500" dirty="0"/>
              <a:t> di 1,3. Questa </a:t>
            </a:r>
            <a:r>
              <a:rPr lang="en-GB" sz="1500" dirty="0" err="1"/>
              <a:t>composizione</a:t>
            </a:r>
            <a:r>
              <a:rPr lang="en-GB" sz="1500" dirty="0"/>
              <a:t> ci </a:t>
            </a:r>
            <a:r>
              <a:rPr lang="en-GB" sz="1500" dirty="0" err="1"/>
              <a:t>costringe</a:t>
            </a:r>
            <a:r>
              <a:rPr lang="en-GB" sz="1500" dirty="0"/>
              <a:t> ad </a:t>
            </a:r>
            <a:r>
              <a:rPr lang="en-GB" sz="1500" dirty="0" err="1"/>
              <a:t>chiedere</a:t>
            </a:r>
            <a:r>
              <a:rPr lang="en-GB" sz="1500" dirty="0"/>
              <a:t> un </a:t>
            </a:r>
            <a:r>
              <a:rPr lang="en-GB" sz="1500" dirty="0" err="1"/>
              <a:t>finanziamento</a:t>
            </a:r>
            <a:r>
              <a:rPr lang="en-GB" sz="1500" dirty="0"/>
              <a:t> </a:t>
            </a:r>
            <a:r>
              <a:rPr lang="en-GB" sz="1500" dirty="0" err="1"/>
              <a:t>su</a:t>
            </a:r>
            <a:r>
              <a:rPr lang="en-GB" sz="1500" dirty="0"/>
              <a:t> DOT. 5. </a:t>
            </a:r>
          </a:p>
        </p:txBody>
      </p:sp>
    </p:spTree>
    <p:extLst>
      <p:ext uri="{BB962C8B-B14F-4D97-AF65-F5344CB8AC3E}">
        <p14:creationId xmlns:p14="http://schemas.microsoft.com/office/powerpoint/2010/main" val="2294089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a:extLst>
              <a:ext uri="{FF2B5EF4-FFF2-40B4-BE49-F238E27FC236}">
                <a16:creationId xmlns:a16="http://schemas.microsoft.com/office/drawing/2014/main" id="{E77D5A5C-AA43-4125-8E29-096CFA0BF0F1}"/>
              </a:ext>
            </a:extLst>
          </p:cNvPr>
          <p:cNvSpPr txBox="1"/>
          <p:nvPr/>
        </p:nvSpPr>
        <p:spPr>
          <a:xfrm>
            <a:off x="1259322" y="247405"/>
            <a:ext cx="6589614" cy="108491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t-IT" sz="2100" dirty="0">
              <a:solidFill>
                <a:srgbClr val="002060"/>
              </a:solidFill>
            </a:endParaRPr>
          </a:p>
          <a:p>
            <a:pPr algn="ctr">
              <a:spcBef>
                <a:spcPts val="900"/>
              </a:spcBef>
            </a:pPr>
            <a:r>
              <a:rPr lang="it-IT" b="1" dirty="0">
                <a:solidFill>
                  <a:srgbClr val="FF0000"/>
                </a:solidFill>
              </a:rPr>
              <a:t>AI_INFN: </a:t>
            </a:r>
            <a:r>
              <a:rPr lang="it-IT" dirty="0">
                <a:solidFill>
                  <a:srgbClr val="FF0000"/>
                </a:solidFill>
              </a:rPr>
              <a:t>ARTIFICIAL INTELLIGENCE TECHNOLOGIES FOR INFN RESEARCH</a:t>
            </a:r>
          </a:p>
        </p:txBody>
      </p:sp>
      <p:pic>
        <p:nvPicPr>
          <p:cNvPr id="3" name="Immagine 7"/>
          <p:cNvPicPr/>
          <p:nvPr/>
        </p:nvPicPr>
        <p:blipFill>
          <a:blip r:embed="rId3" cstate="email">
            <a:extLst>
              <a:ext uri="{28A0092B-C50C-407E-A947-70E740481C1C}">
                <a14:useLocalDpi xmlns:a14="http://schemas.microsoft.com/office/drawing/2010/main"/>
              </a:ext>
            </a:extLst>
          </a:blip>
          <a:stretch/>
        </p:blipFill>
        <p:spPr>
          <a:xfrm>
            <a:off x="1236338" y="84323"/>
            <a:ext cx="598171" cy="437529"/>
          </a:xfrm>
          <a:prstGeom prst="rect">
            <a:avLst/>
          </a:prstGeom>
          <a:ln>
            <a:noFill/>
          </a:ln>
        </p:spPr>
      </p:pic>
      <p:sp>
        <p:nvSpPr>
          <p:cNvPr id="5" name="CasellaDiTesto 2">
            <a:extLst>
              <a:ext uri="{FF2B5EF4-FFF2-40B4-BE49-F238E27FC236}">
                <a16:creationId xmlns:a16="http://schemas.microsoft.com/office/drawing/2014/main" id="{0249E479-78F8-DF4A-AB42-39D047A024FF}"/>
              </a:ext>
            </a:extLst>
          </p:cNvPr>
          <p:cNvSpPr txBox="1"/>
          <p:nvPr/>
        </p:nvSpPr>
        <p:spPr>
          <a:xfrm>
            <a:off x="1437451" y="1356499"/>
            <a:ext cx="5964716" cy="3559564"/>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it-IT" sz="1350" u="sng" dirty="0">
                <a:solidFill>
                  <a:srgbClr val="002060"/>
                </a:solidFill>
                <a:sym typeface="Wingdings"/>
              </a:rPr>
              <a:t>Sedi partecipanti</a:t>
            </a:r>
            <a:r>
              <a:rPr lang="it-IT" sz="1350" dirty="0">
                <a:solidFill>
                  <a:srgbClr val="002060"/>
                </a:solidFill>
                <a:sym typeface="Wingdings"/>
              </a:rPr>
              <a:t>:</a:t>
            </a:r>
          </a:p>
          <a:p>
            <a:pPr marL="342900" indent="-342900">
              <a:lnSpc>
                <a:spcPct val="120000"/>
              </a:lnSpc>
              <a:buFont typeface="Arial"/>
              <a:buChar char="•"/>
            </a:pPr>
            <a:r>
              <a:rPr lang="it-IT" sz="1350" b="1" dirty="0">
                <a:solidFill>
                  <a:srgbClr val="002060"/>
                </a:solidFill>
                <a:sym typeface="Wingdings"/>
              </a:rPr>
              <a:t>Bari</a:t>
            </a:r>
            <a:r>
              <a:rPr lang="it-IT" sz="1350" dirty="0">
                <a:solidFill>
                  <a:srgbClr val="002060"/>
                </a:solidFill>
                <a:sym typeface="Wingdings"/>
              </a:rPr>
              <a:t> </a:t>
            </a:r>
          </a:p>
          <a:p>
            <a:pPr marL="342900" indent="-342900">
              <a:lnSpc>
                <a:spcPct val="120000"/>
              </a:lnSpc>
              <a:buFont typeface="Arial"/>
              <a:buChar char="•"/>
            </a:pPr>
            <a:r>
              <a:rPr lang="it-IT" sz="1350" dirty="0">
                <a:solidFill>
                  <a:srgbClr val="002060"/>
                </a:solidFill>
                <a:sym typeface="Wingdings"/>
              </a:rPr>
              <a:t>Bologna</a:t>
            </a:r>
          </a:p>
          <a:p>
            <a:pPr marL="342900" indent="-342900">
              <a:lnSpc>
                <a:spcPct val="120000"/>
              </a:lnSpc>
              <a:buFont typeface="Arial"/>
              <a:buChar char="•"/>
            </a:pPr>
            <a:r>
              <a:rPr lang="it-IT" sz="1350" dirty="0">
                <a:solidFill>
                  <a:srgbClr val="002060"/>
                </a:solidFill>
                <a:sym typeface="Wingdings"/>
              </a:rPr>
              <a:t>CNAF</a:t>
            </a:r>
          </a:p>
          <a:p>
            <a:pPr marL="342900" indent="-342900">
              <a:lnSpc>
                <a:spcPct val="120000"/>
              </a:lnSpc>
              <a:buFont typeface="Arial"/>
              <a:buChar char="•"/>
            </a:pPr>
            <a:r>
              <a:rPr lang="it-IT" sz="1350" dirty="0">
                <a:solidFill>
                  <a:srgbClr val="002060"/>
                </a:solidFill>
                <a:sym typeface="Wingdings"/>
              </a:rPr>
              <a:t>Firenze</a:t>
            </a:r>
          </a:p>
          <a:p>
            <a:pPr marL="342900" indent="-342900">
              <a:lnSpc>
                <a:spcPct val="120000"/>
              </a:lnSpc>
              <a:buFont typeface="Arial"/>
              <a:buChar char="•"/>
            </a:pPr>
            <a:r>
              <a:rPr lang="it-IT" sz="1350" dirty="0">
                <a:solidFill>
                  <a:srgbClr val="002060"/>
                </a:solidFill>
                <a:sym typeface="Wingdings"/>
              </a:rPr>
              <a:t>Genova</a:t>
            </a:r>
          </a:p>
          <a:p>
            <a:pPr marL="342900" indent="-342900">
              <a:lnSpc>
                <a:spcPct val="120000"/>
              </a:lnSpc>
              <a:buFont typeface="Arial"/>
              <a:buChar char="•"/>
            </a:pPr>
            <a:r>
              <a:rPr lang="it-IT" sz="1350" dirty="0">
                <a:solidFill>
                  <a:srgbClr val="002060"/>
                </a:solidFill>
                <a:sym typeface="Wingdings"/>
              </a:rPr>
              <a:t>Milano Bicocca</a:t>
            </a:r>
          </a:p>
          <a:p>
            <a:pPr marL="342900" indent="-342900">
              <a:lnSpc>
                <a:spcPct val="120000"/>
              </a:lnSpc>
              <a:buFont typeface="Arial"/>
              <a:buChar char="•"/>
            </a:pPr>
            <a:r>
              <a:rPr lang="it-IT" sz="1350" dirty="0">
                <a:solidFill>
                  <a:srgbClr val="002060"/>
                </a:solidFill>
                <a:sym typeface="Wingdings"/>
              </a:rPr>
              <a:t>Napoli</a:t>
            </a:r>
          </a:p>
          <a:p>
            <a:pPr marL="342900" indent="-342900">
              <a:lnSpc>
                <a:spcPct val="120000"/>
              </a:lnSpc>
              <a:buFont typeface="Arial"/>
              <a:buChar char="•"/>
            </a:pPr>
            <a:r>
              <a:rPr lang="it-IT" sz="1350" dirty="0">
                <a:solidFill>
                  <a:srgbClr val="002060"/>
                </a:solidFill>
                <a:sym typeface="Wingdings"/>
              </a:rPr>
              <a:t>Padova</a:t>
            </a:r>
          </a:p>
          <a:p>
            <a:pPr marL="342900" indent="-342900">
              <a:lnSpc>
                <a:spcPct val="120000"/>
              </a:lnSpc>
              <a:buFont typeface="Arial"/>
              <a:buChar char="•"/>
            </a:pPr>
            <a:r>
              <a:rPr lang="it-IT" sz="1350" dirty="0">
                <a:solidFill>
                  <a:srgbClr val="002060"/>
                </a:solidFill>
                <a:sym typeface="Wingdings"/>
              </a:rPr>
              <a:t>Perugia</a:t>
            </a:r>
          </a:p>
          <a:p>
            <a:pPr marL="342900" indent="-342900">
              <a:lnSpc>
                <a:spcPct val="120000"/>
              </a:lnSpc>
              <a:buFont typeface="Arial"/>
              <a:buChar char="•"/>
            </a:pPr>
            <a:r>
              <a:rPr lang="it-IT" sz="1350" dirty="0">
                <a:solidFill>
                  <a:srgbClr val="002060"/>
                </a:solidFill>
                <a:sym typeface="Wingdings"/>
              </a:rPr>
              <a:t>Pisa</a:t>
            </a:r>
          </a:p>
          <a:p>
            <a:pPr marL="342900" indent="-342900">
              <a:lnSpc>
                <a:spcPct val="120000"/>
              </a:lnSpc>
              <a:buFont typeface="Arial"/>
              <a:buChar char="•"/>
            </a:pPr>
            <a:r>
              <a:rPr lang="it-IT" sz="1350" dirty="0">
                <a:solidFill>
                  <a:srgbClr val="002060"/>
                </a:solidFill>
                <a:sym typeface="Wingdings"/>
              </a:rPr>
              <a:t>Roma 1</a:t>
            </a:r>
          </a:p>
          <a:p>
            <a:pPr>
              <a:lnSpc>
                <a:spcPct val="120000"/>
              </a:lnSpc>
            </a:pPr>
            <a:endParaRPr lang="it-IT" sz="1350" dirty="0">
              <a:solidFill>
                <a:srgbClr val="002060"/>
              </a:solidFill>
              <a:sym typeface="Wingdings"/>
            </a:endParaRPr>
          </a:p>
          <a:p>
            <a:pPr>
              <a:lnSpc>
                <a:spcPct val="120000"/>
              </a:lnSpc>
            </a:pPr>
            <a:r>
              <a:rPr lang="it-IT" sz="1350" dirty="0">
                <a:solidFill>
                  <a:srgbClr val="002060"/>
                </a:solidFill>
                <a:sym typeface="Wingdings"/>
              </a:rPr>
              <a:t>Durata 3 anni; Responsabile Nazionale: Lucio Anderlini (INFN Firenze)</a:t>
            </a:r>
          </a:p>
        </p:txBody>
      </p:sp>
      <p:sp>
        <p:nvSpPr>
          <p:cNvPr id="7" name="CasellaDiTesto 6">
            <a:extLst>
              <a:ext uri="{FF2B5EF4-FFF2-40B4-BE49-F238E27FC236}">
                <a16:creationId xmlns:a16="http://schemas.microsoft.com/office/drawing/2014/main" id="{DC73624B-8DBD-0ECD-DADA-8A332C6C16FE}"/>
              </a:ext>
            </a:extLst>
          </p:cNvPr>
          <p:cNvSpPr txBox="1"/>
          <p:nvPr/>
        </p:nvSpPr>
        <p:spPr>
          <a:xfrm>
            <a:off x="1657348" y="181738"/>
            <a:ext cx="5708723" cy="300082"/>
          </a:xfrm>
          <a:prstGeom prst="rect">
            <a:avLst/>
          </a:prstGeom>
          <a:noFill/>
        </p:spPr>
        <p:txBody>
          <a:bodyPr wrap="square">
            <a:spAutoFit/>
          </a:bodyPr>
          <a:lstStyle/>
          <a:p>
            <a:pPr algn="ctr">
              <a:spcBef>
                <a:spcPts val="900"/>
              </a:spcBef>
            </a:pPr>
            <a:r>
              <a:rPr lang="it-IT" sz="1350" dirty="0">
                <a:solidFill>
                  <a:srgbClr val="002060"/>
                </a:solidFill>
              </a:rPr>
              <a:t>Proposta </a:t>
            </a:r>
            <a:r>
              <a:rPr lang="it-IT" sz="1050" dirty="0">
                <a:solidFill>
                  <a:srgbClr val="002060"/>
                </a:solidFill>
              </a:rPr>
              <a:t>Nuova sigla AI_INFN</a:t>
            </a:r>
            <a:endParaRPr lang="it-IT" sz="1350" dirty="0">
              <a:solidFill>
                <a:srgbClr val="002060"/>
              </a:solidFill>
            </a:endParaRPr>
          </a:p>
        </p:txBody>
      </p:sp>
    </p:spTree>
    <p:extLst>
      <p:ext uri="{BB962C8B-B14F-4D97-AF65-F5344CB8AC3E}">
        <p14:creationId xmlns:p14="http://schemas.microsoft.com/office/powerpoint/2010/main" val="2004539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21593" y="207141"/>
            <a:ext cx="5485760" cy="471665"/>
          </a:xfrm>
        </p:spPr>
        <p:txBody>
          <a:bodyPr>
            <a:normAutofit fontScale="90000"/>
          </a:bodyPr>
          <a:lstStyle/>
          <a:p>
            <a:pPr algn="ctr" defTabSz="342900"/>
            <a:r>
              <a:rPr lang="it-IT" sz="2100" b="1">
                <a:solidFill>
                  <a:srgbClr val="FF0000"/>
                </a:solidFill>
                <a:latin typeface="+mn-lt"/>
                <a:ea typeface="+mn-ea"/>
                <a:cs typeface="+mn-cs"/>
              </a:rPr>
              <a:t>Overview ed obiettivi:</a:t>
            </a:r>
            <a:br>
              <a:rPr lang="it-IT" sz="1350">
                <a:solidFill>
                  <a:prstClr val="black"/>
                </a:solidFill>
                <a:latin typeface="Calibri"/>
                <a:ea typeface="+mn-ea"/>
                <a:cs typeface="+mn-cs"/>
              </a:rPr>
            </a:br>
            <a:endParaRPr lang="it-IT" sz="2100" b="1">
              <a:solidFill>
                <a:srgbClr val="FF0000"/>
              </a:solidFill>
              <a:latin typeface="+mn-lt"/>
              <a:ea typeface="+mn-ea"/>
              <a:cs typeface="+mn-cs"/>
            </a:endParaRPr>
          </a:p>
        </p:txBody>
      </p:sp>
      <p:pic>
        <p:nvPicPr>
          <p:cNvPr id="5" name="Immagine 7"/>
          <p:cNvPicPr/>
          <p:nvPr/>
        </p:nvPicPr>
        <p:blipFill>
          <a:blip r:embed="rId2" cstate="email">
            <a:extLst>
              <a:ext uri="{28A0092B-C50C-407E-A947-70E740481C1C}">
                <a14:useLocalDpi xmlns:a14="http://schemas.microsoft.com/office/drawing/2010/main"/>
              </a:ext>
            </a:extLst>
          </a:blip>
          <a:stretch/>
        </p:blipFill>
        <p:spPr>
          <a:xfrm>
            <a:off x="1227314" y="52329"/>
            <a:ext cx="598171" cy="437529"/>
          </a:xfrm>
          <a:prstGeom prst="rect">
            <a:avLst/>
          </a:prstGeom>
          <a:ln>
            <a:noFill/>
          </a:ln>
        </p:spPr>
      </p:pic>
      <p:sp>
        <p:nvSpPr>
          <p:cNvPr id="10" name="Segnaposto numero diapositiva 4"/>
          <p:cNvSpPr>
            <a:spLocks noGrp="1"/>
          </p:cNvSpPr>
          <p:nvPr>
            <p:ph type="sldNum" sz="quarter" idx="12"/>
          </p:nvPr>
        </p:nvSpPr>
        <p:spPr>
          <a:xfrm>
            <a:off x="7303423" y="4869657"/>
            <a:ext cx="697577" cy="273844"/>
          </a:xfrm>
        </p:spPr>
        <p:txBody>
          <a:bodyPr>
            <a:normAutofit fontScale="70000" lnSpcReduction="20000"/>
          </a:bodyPr>
          <a:lstStyle/>
          <a:p>
            <a:pPr algn="ctr"/>
            <a:fld id="{0E96C380-59E9-434C-9BBD-7F9F1B2339E4}" type="slidenum">
              <a:rPr lang="it-IT" smtClean="0"/>
              <a:pPr algn="ctr"/>
              <a:t>23</a:t>
            </a:fld>
            <a:endParaRPr lang="it-IT"/>
          </a:p>
        </p:txBody>
      </p:sp>
      <p:sp>
        <p:nvSpPr>
          <p:cNvPr id="6" name="CasellaDiTesto 5">
            <a:extLst>
              <a:ext uri="{FF2B5EF4-FFF2-40B4-BE49-F238E27FC236}">
                <a16:creationId xmlns:a16="http://schemas.microsoft.com/office/drawing/2014/main" id="{38593D0E-1BAB-E146-AA3A-0889D525B0E8}"/>
              </a:ext>
            </a:extLst>
          </p:cNvPr>
          <p:cNvSpPr txBox="1"/>
          <p:nvPr/>
        </p:nvSpPr>
        <p:spPr>
          <a:xfrm>
            <a:off x="636104" y="658013"/>
            <a:ext cx="7891670" cy="4131900"/>
          </a:xfrm>
          <a:prstGeom prst="rect">
            <a:avLst/>
          </a:prstGeom>
          <a:noFill/>
        </p:spPr>
        <p:txBody>
          <a:bodyPr wrap="square" rtlCol="0">
            <a:spAutoFit/>
          </a:bodyPr>
          <a:lstStyle/>
          <a:p>
            <a:pPr algn="just"/>
            <a:r>
              <a:rPr lang="en-US" b="1" dirty="0"/>
              <a:t>Overview</a:t>
            </a:r>
            <a:r>
              <a:rPr lang="en-US" dirty="0"/>
              <a:t>:</a:t>
            </a:r>
          </a:p>
          <a:p>
            <a:pPr algn="just"/>
            <a:r>
              <a:rPr lang="it-IT" dirty="0"/>
              <a:t>Durante gli  anni attività, la sigla ML_INFN:</a:t>
            </a:r>
          </a:p>
          <a:p>
            <a:pPr algn="just"/>
            <a:endParaRPr lang="it-IT" dirty="0"/>
          </a:p>
          <a:p>
            <a:pPr marL="214313" indent="-214313" algn="just">
              <a:buFont typeface="Arial" panose="020B0604020202020204" pitchFamily="34" charset="0"/>
              <a:buChar char="•"/>
            </a:pPr>
            <a:r>
              <a:rPr lang="it-IT" dirty="0"/>
              <a:t>ha contribuito allo sviluppo e alla diffusione di tecniche derivate dal campo dell’Intelligenza Artificiale e del </a:t>
            </a:r>
            <a:r>
              <a:rPr lang="it-IT" i="1" dirty="0"/>
              <a:t>Machine Learning </a:t>
            </a:r>
            <a:r>
              <a:rPr lang="it-IT" dirty="0"/>
              <a:t>(ML) in molteplici attività dell’Ente. </a:t>
            </a:r>
          </a:p>
          <a:p>
            <a:pPr algn="just"/>
            <a:endParaRPr lang="it-IT" dirty="0"/>
          </a:p>
          <a:p>
            <a:pPr marL="214313" indent="-214313" algn="just">
              <a:buFont typeface="Arial" panose="020B0604020202020204" pitchFamily="34" charset="0"/>
              <a:buChar char="•"/>
            </a:pPr>
            <a:r>
              <a:rPr lang="it-IT" dirty="0"/>
              <a:t>ha offerto strumenti di calcolo d’avanguardia ai gruppi che ne hanno fatto richiesta;</a:t>
            </a:r>
          </a:p>
          <a:p>
            <a:pPr marL="214313" indent="-214313" algn="just">
              <a:buFont typeface="Arial" panose="020B0604020202020204" pitchFamily="34" charset="0"/>
              <a:buChar char="•"/>
            </a:pPr>
            <a:endParaRPr lang="it-IT" dirty="0"/>
          </a:p>
          <a:p>
            <a:pPr marL="214313" indent="-214313" algn="just">
              <a:buFont typeface="Arial" panose="020B0604020202020204" pitchFamily="34" charset="0"/>
              <a:buChar char="•"/>
            </a:pPr>
            <a:r>
              <a:rPr lang="it-IT" dirty="0"/>
              <a:t>ha organizzato eventi di formazione online sottoforma di </a:t>
            </a:r>
            <a:r>
              <a:rPr lang="it-IT" dirty="0" err="1"/>
              <a:t>hackaton</a:t>
            </a:r>
            <a:r>
              <a:rPr lang="it-IT" dirty="0"/>
              <a:t> di grande efficacia nel raggiungere un pubblico composto soprattutto da studenti. </a:t>
            </a:r>
          </a:p>
          <a:p>
            <a:pPr algn="just"/>
            <a:endParaRPr lang="en-US" dirty="0"/>
          </a:p>
          <a:p>
            <a:pPr algn="just"/>
            <a:r>
              <a:rPr lang="it-IT" b="1" dirty="0"/>
              <a:t>Obiettivi generali</a:t>
            </a:r>
          </a:p>
          <a:p>
            <a:pPr algn="just"/>
            <a:r>
              <a:rPr lang="it-IT" dirty="0">
                <a:latin typeface="CMSS10"/>
              </a:rPr>
              <a:t>AI_INFN si pone </a:t>
            </a:r>
            <a:r>
              <a:rPr lang="it-IT" dirty="0">
                <a:latin typeface="NimbusSanL"/>
              </a:rPr>
              <a:t>come una naturale evoluzione di </a:t>
            </a:r>
            <a:r>
              <a:rPr lang="it-IT" dirty="0">
                <a:latin typeface="CMSS10"/>
              </a:rPr>
              <a:t>ML_INFN</a:t>
            </a:r>
            <a:r>
              <a:rPr lang="it-IT" dirty="0">
                <a:latin typeface="NimbusSanL"/>
              </a:rPr>
              <a:t>, raccogliendone l’eredità per quanto riguarda comunità, hardware e software.</a:t>
            </a:r>
          </a:p>
          <a:p>
            <a:pPr algn="just"/>
            <a:endParaRPr lang="it-IT" dirty="0"/>
          </a:p>
          <a:p>
            <a:pPr algn="just"/>
            <a:r>
              <a:rPr lang="it-IT" dirty="0">
                <a:latin typeface="CMSS10"/>
              </a:rPr>
              <a:t>AI_INFN </a:t>
            </a:r>
            <a:r>
              <a:rPr lang="it-IT" dirty="0">
                <a:latin typeface="NimbusSanL"/>
              </a:rPr>
              <a:t>focalizzerà la sua attenzione sulle modalità di fruizione delle risorse informatiche in particolare di acceleratori hardware in ambiente Cloud, potenziando la </a:t>
            </a:r>
            <a:r>
              <a:rPr lang="it-IT" dirty="0" err="1">
                <a:latin typeface="NimbusSanL"/>
              </a:rPr>
              <a:t>condivisibilità</a:t>
            </a:r>
            <a:r>
              <a:rPr lang="it-IT" dirty="0">
                <a:latin typeface="NimbusSanL"/>
              </a:rPr>
              <a:t> dei processori grafici (GPU) e monitorando gli sviluppi di acceleratori innovativi come i processori quantistici.</a:t>
            </a:r>
          </a:p>
          <a:p>
            <a:pPr algn="just"/>
            <a:endParaRPr lang="it-IT" sz="1050" dirty="0"/>
          </a:p>
        </p:txBody>
      </p:sp>
    </p:spTree>
    <p:extLst>
      <p:ext uri="{BB962C8B-B14F-4D97-AF65-F5344CB8AC3E}">
        <p14:creationId xmlns:p14="http://schemas.microsoft.com/office/powerpoint/2010/main" val="845000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97397" y="105070"/>
            <a:ext cx="5485760" cy="471665"/>
          </a:xfrm>
        </p:spPr>
        <p:txBody>
          <a:bodyPr>
            <a:normAutofit fontScale="90000"/>
          </a:bodyPr>
          <a:lstStyle/>
          <a:p>
            <a:pPr algn="ctr"/>
            <a:r>
              <a:rPr lang="it-IT" sz="2100" b="1" dirty="0">
                <a:solidFill>
                  <a:srgbClr val="FF0000"/>
                </a:solidFill>
                <a:latin typeface="+mn-lt"/>
                <a:ea typeface="+mn-ea"/>
                <a:cs typeface="+mn-cs"/>
              </a:rPr>
              <a:t>Work packages</a:t>
            </a:r>
          </a:p>
        </p:txBody>
      </p:sp>
      <p:pic>
        <p:nvPicPr>
          <p:cNvPr id="5" name="Immagine 7"/>
          <p:cNvPicPr/>
          <p:nvPr/>
        </p:nvPicPr>
        <p:blipFill>
          <a:blip r:embed="rId2" cstate="email">
            <a:extLst>
              <a:ext uri="{28A0092B-C50C-407E-A947-70E740481C1C}">
                <a14:useLocalDpi xmlns:a14="http://schemas.microsoft.com/office/drawing/2010/main"/>
              </a:ext>
            </a:extLst>
          </a:blip>
          <a:stretch/>
        </p:blipFill>
        <p:spPr>
          <a:xfrm>
            <a:off x="1236338" y="84323"/>
            <a:ext cx="598171" cy="437529"/>
          </a:xfrm>
          <a:prstGeom prst="rect">
            <a:avLst/>
          </a:prstGeom>
          <a:ln>
            <a:noFill/>
          </a:ln>
        </p:spPr>
      </p:pic>
      <p:sp>
        <p:nvSpPr>
          <p:cNvPr id="10" name="Segnaposto numero diapositiva 4"/>
          <p:cNvSpPr>
            <a:spLocks noGrp="1"/>
          </p:cNvSpPr>
          <p:nvPr>
            <p:ph type="sldNum" sz="quarter" idx="12"/>
          </p:nvPr>
        </p:nvSpPr>
        <p:spPr>
          <a:xfrm>
            <a:off x="7303423" y="4869657"/>
            <a:ext cx="697577" cy="273844"/>
          </a:xfrm>
        </p:spPr>
        <p:txBody>
          <a:bodyPr>
            <a:normAutofit fontScale="70000" lnSpcReduction="20000"/>
          </a:bodyPr>
          <a:lstStyle/>
          <a:p>
            <a:pPr algn="ctr"/>
            <a:fld id="{0E96C380-59E9-434C-9BBD-7F9F1B2339E4}" type="slidenum">
              <a:rPr lang="it-IT" smtClean="0"/>
              <a:pPr algn="ctr"/>
              <a:t>24</a:t>
            </a:fld>
            <a:endParaRPr lang="it-IT"/>
          </a:p>
        </p:txBody>
      </p:sp>
      <p:sp>
        <p:nvSpPr>
          <p:cNvPr id="6" name="CasellaDiTesto 5">
            <a:extLst>
              <a:ext uri="{FF2B5EF4-FFF2-40B4-BE49-F238E27FC236}">
                <a16:creationId xmlns:a16="http://schemas.microsoft.com/office/drawing/2014/main" id="{38593D0E-1BAB-E146-AA3A-0889D525B0E8}"/>
              </a:ext>
            </a:extLst>
          </p:cNvPr>
          <p:cNvSpPr txBox="1"/>
          <p:nvPr/>
        </p:nvSpPr>
        <p:spPr>
          <a:xfrm>
            <a:off x="417443" y="563125"/>
            <a:ext cx="8468140" cy="1131079"/>
          </a:xfrm>
          <a:prstGeom prst="rect">
            <a:avLst/>
          </a:prstGeom>
          <a:noFill/>
        </p:spPr>
        <p:txBody>
          <a:bodyPr wrap="square" rtlCol="0">
            <a:spAutoFit/>
          </a:bodyPr>
          <a:lstStyle/>
          <a:p>
            <a:r>
              <a:rPr lang="en-US" sz="1050" b="1" dirty="0"/>
              <a:t>WP1. </a:t>
            </a:r>
            <a:r>
              <a:rPr lang="it-IT" sz="1350" b="1" dirty="0">
                <a:latin typeface="NimbusSanL"/>
              </a:rPr>
              <a:t>Infrastruttura e </a:t>
            </a:r>
            <a:r>
              <a:rPr lang="it-IT" sz="1350" b="1" i="1" dirty="0">
                <a:latin typeface="NimbusSanL"/>
              </a:rPr>
              <a:t>Resource Provisioning </a:t>
            </a:r>
            <a:endParaRPr lang="it-IT" sz="1050" dirty="0"/>
          </a:p>
          <a:p>
            <a:pPr algn="just"/>
            <a:r>
              <a:rPr lang="it-IT" sz="1350" dirty="0">
                <a:latin typeface="NimbusSanL"/>
              </a:rPr>
              <a:t>Sviluppare e mantenere un’infrastruttura, hardware e software, che supporti con tecnologie </a:t>
            </a:r>
            <a:r>
              <a:rPr lang="it-IT" sz="1350" i="1" dirty="0">
                <a:latin typeface="NimbusSanL"/>
              </a:rPr>
              <a:t>cloud-native </a:t>
            </a:r>
            <a:r>
              <a:rPr lang="it-IT" sz="1350" dirty="0">
                <a:latin typeface="NimbusSanL"/>
              </a:rPr>
              <a:t>lo sviluppo di tecniche di </a:t>
            </a:r>
            <a:r>
              <a:rPr lang="it-IT" sz="1350" i="1" dirty="0">
                <a:latin typeface="NimbusSanL"/>
              </a:rPr>
              <a:t>Machine Learning </a:t>
            </a:r>
            <a:r>
              <a:rPr lang="it-IT" sz="1350" dirty="0">
                <a:latin typeface="NimbusSanL"/>
              </a:rPr>
              <a:t>agevolando l’accesso condiviso ad acceleratori hardware in modalità interattiva e tramite code </a:t>
            </a:r>
            <a:r>
              <a:rPr lang="it-IT" sz="1350" i="1" dirty="0">
                <a:latin typeface="NimbusSanL"/>
              </a:rPr>
              <a:t>batch </a:t>
            </a:r>
            <a:endParaRPr lang="it-IT" sz="1050" dirty="0"/>
          </a:p>
          <a:p>
            <a:r>
              <a:rPr lang="it-IT" sz="1350" i="1" dirty="0">
                <a:latin typeface="NimbusSanL"/>
              </a:rPr>
              <a:t> </a:t>
            </a:r>
            <a:endParaRPr lang="it-IT" sz="1050" dirty="0"/>
          </a:p>
        </p:txBody>
      </p:sp>
      <p:sp>
        <p:nvSpPr>
          <p:cNvPr id="7" name="CasellaDiTesto 6">
            <a:extLst>
              <a:ext uri="{FF2B5EF4-FFF2-40B4-BE49-F238E27FC236}">
                <a16:creationId xmlns:a16="http://schemas.microsoft.com/office/drawing/2014/main" id="{96F3BCB0-491C-B73D-2992-77E31128A10E}"/>
              </a:ext>
            </a:extLst>
          </p:cNvPr>
          <p:cNvSpPr txBox="1"/>
          <p:nvPr/>
        </p:nvSpPr>
        <p:spPr>
          <a:xfrm>
            <a:off x="417442" y="1523275"/>
            <a:ext cx="8468139" cy="1084912"/>
          </a:xfrm>
          <a:prstGeom prst="rect">
            <a:avLst/>
          </a:prstGeom>
          <a:noFill/>
        </p:spPr>
        <p:txBody>
          <a:bodyPr wrap="square" rtlCol="0">
            <a:spAutoFit/>
          </a:bodyPr>
          <a:lstStyle/>
          <a:p>
            <a:r>
              <a:rPr lang="en-US" sz="1050" b="1" dirty="0"/>
              <a:t>WP2. </a:t>
            </a:r>
            <a:r>
              <a:rPr lang="it-IT" sz="1350" b="1" dirty="0">
                <a:latin typeface="NimbusSanL"/>
              </a:rPr>
              <a:t>Open Data Science e Formazione Avanzata </a:t>
            </a:r>
            <a:endParaRPr lang="it-IT" sz="1050" dirty="0"/>
          </a:p>
          <a:p>
            <a:pPr algn="just"/>
            <a:r>
              <a:rPr lang="it-IT" sz="1350" dirty="0">
                <a:latin typeface="NimbusSanL"/>
              </a:rPr>
              <a:t>Offrire occasioni di formazione e potenziamento sul tema delle tecniche e tecnologie di </a:t>
            </a:r>
            <a:r>
              <a:rPr lang="it-IT" sz="1350" i="1" dirty="0">
                <a:latin typeface="NimbusSanL"/>
              </a:rPr>
              <a:t>Machine Learning </a:t>
            </a:r>
            <a:r>
              <a:rPr lang="it-IT" sz="1350" dirty="0">
                <a:latin typeface="NimbusSanL"/>
              </a:rPr>
              <a:t>applicate alla simulazione, al processamento e all’analisi dei dati digitali rilevanti per le linee di ricerca INFN. In occasione degli eventi di formazione, verrà utilizzata e testata l’infrastruttura descritta nel WP1. </a:t>
            </a:r>
            <a:endParaRPr lang="it-IT" sz="1050" dirty="0"/>
          </a:p>
          <a:p>
            <a:endParaRPr lang="it-IT" sz="1050" b="1" dirty="0"/>
          </a:p>
        </p:txBody>
      </p:sp>
      <p:sp>
        <p:nvSpPr>
          <p:cNvPr id="8" name="CasellaDiTesto 7">
            <a:extLst>
              <a:ext uri="{FF2B5EF4-FFF2-40B4-BE49-F238E27FC236}">
                <a16:creationId xmlns:a16="http://schemas.microsoft.com/office/drawing/2014/main" id="{8A9A41D4-B4AD-2551-F176-987DC58DE0A7}"/>
              </a:ext>
            </a:extLst>
          </p:cNvPr>
          <p:cNvSpPr txBox="1"/>
          <p:nvPr/>
        </p:nvSpPr>
        <p:spPr>
          <a:xfrm>
            <a:off x="417443" y="2654354"/>
            <a:ext cx="8289236" cy="1084912"/>
          </a:xfrm>
          <a:prstGeom prst="rect">
            <a:avLst/>
          </a:prstGeom>
          <a:noFill/>
        </p:spPr>
        <p:txBody>
          <a:bodyPr wrap="square" rtlCol="0">
            <a:spAutoFit/>
          </a:bodyPr>
          <a:lstStyle/>
          <a:p>
            <a:r>
              <a:rPr lang="en-US" sz="1050" b="1" dirty="0"/>
              <a:t>WP3. </a:t>
            </a:r>
            <a:r>
              <a:rPr lang="it-IT" sz="1350" b="1" dirty="0">
                <a:latin typeface="NimbusSanL"/>
              </a:rPr>
              <a:t>Scientific use </a:t>
            </a:r>
            <a:r>
              <a:rPr lang="it-IT" sz="1350" b="1" dirty="0" err="1">
                <a:latin typeface="NimbusSanL"/>
              </a:rPr>
              <a:t>cases</a:t>
            </a:r>
            <a:r>
              <a:rPr lang="it-IT" sz="1350" b="1" dirty="0">
                <a:latin typeface="NimbusSanL"/>
              </a:rPr>
              <a:t> </a:t>
            </a:r>
            <a:endParaRPr lang="it-IT" sz="1050" dirty="0"/>
          </a:p>
          <a:p>
            <a:pPr algn="just"/>
            <a:r>
              <a:rPr lang="it-IT" sz="1350" dirty="0">
                <a:latin typeface="NimbusSanL"/>
              </a:rPr>
              <a:t>Incrementare e potenziare le opportunità di scambio di buone pratiche, soluzioni tecniche e codice tra esperti di </a:t>
            </a:r>
            <a:r>
              <a:rPr lang="it-IT" sz="1350" i="1" dirty="0">
                <a:latin typeface="NimbusSanL"/>
              </a:rPr>
              <a:t>Machine Learning </a:t>
            </a:r>
            <a:r>
              <a:rPr lang="it-IT" sz="1350" dirty="0">
                <a:latin typeface="NimbusSanL"/>
              </a:rPr>
              <a:t>afferenti a Strutture, esperimenti e comunità diverse, anche tramite seminari periodici e piattaforme informatiche dedicate. </a:t>
            </a:r>
            <a:endParaRPr lang="it-IT" sz="1050" dirty="0"/>
          </a:p>
          <a:p>
            <a:pPr algn="just"/>
            <a:r>
              <a:rPr lang="it-IT" sz="1050" b="1" dirty="0"/>
              <a:t>  </a:t>
            </a:r>
            <a:endParaRPr lang="en-US" sz="1050" b="1" dirty="0"/>
          </a:p>
        </p:txBody>
      </p:sp>
      <p:sp>
        <p:nvSpPr>
          <p:cNvPr id="3" name="CasellaDiTesto 2">
            <a:extLst>
              <a:ext uri="{FF2B5EF4-FFF2-40B4-BE49-F238E27FC236}">
                <a16:creationId xmlns:a16="http://schemas.microsoft.com/office/drawing/2014/main" id="{BBEA218B-17FE-4977-C5C9-5FD44A04D177}"/>
              </a:ext>
            </a:extLst>
          </p:cNvPr>
          <p:cNvSpPr txBox="1"/>
          <p:nvPr/>
        </p:nvSpPr>
        <p:spPr>
          <a:xfrm>
            <a:off x="437321" y="3663388"/>
            <a:ext cx="8189844" cy="1084912"/>
          </a:xfrm>
          <a:prstGeom prst="rect">
            <a:avLst/>
          </a:prstGeom>
          <a:noFill/>
        </p:spPr>
        <p:txBody>
          <a:bodyPr wrap="square" rtlCol="0">
            <a:spAutoFit/>
          </a:bodyPr>
          <a:lstStyle/>
          <a:p>
            <a:r>
              <a:rPr lang="en-US" sz="1050" b="1" dirty="0"/>
              <a:t>WP4. </a:t>
            </a:r>
            <a:r>
              <a:rPr lang="it-IT" sz="1350" b="1" i="1" dirty="0">
                <a:latin typeface="NimbusSanL"/>
              </a:rPr>
              <a:t>Machine Learning </a:t>
            </a:r>
            <a:r>
              <a:rPr lang="it-IT" sz="1350" b="1" dirty="0">
                <a:latin typeface="NimbusSanL"/>
              </a:rPr>
              <a:t>su </a:t>
            </a:r>
            <a:r>
              <a:rPr lang="it-IT" sz="1350" b="1" dirty="0" err="1">
                <a:latin typeface="NimbusSanL"/>
              </a:rPr>
              <a:t>FPGAs</a:t>
            </a:r>
            <a:r>
              <a:rPr lang="it-IT" sz="1350" b="1" dirty="0">
                <a:latin typeface="NimbusSanL"/>
              </a:rPr>
              <a:t> e Processori Quantistici </a:t>
            </a:r>
            <a:endParaRPr lang="it-IT" sz="1050" dirty="0"/>
          </a:p>
          <a:p>
            <a:pPr algn="just"/>
            <a:r>
              <a:rPr lang="it-IT" sz="1350" dirty="0">
                <a:latin typeface="NimbusSanL"/>
              </a:rPr>
              <a:t>Studiare e connettere tra loro le molte attività di ricerca in corso sul tema delle tecniche di </a:t>
            </a:r>
            <a:r>
              <a:rPr lang="it-IT" sz="1350" dirty="0" err="1">
                <a:latin typeface="NimbusSanL"/>
              </a:rPr>
              <a:t>accele</a:t>
            </a:r>
            <a:r>
              <a:rPr lang="it-IT" sz="1350" dirty="0">
                <a:latin typeface="NimbusSanL"/>
              </a:rPr>
              <a:t>- razione hardware innovative, per esempio basate su FPGA e Calcolo Quantistico, agevolandone la </a:t>
            </a:r>
            <a:r>
              <a:rPr lang="it-IT" sz="1350" dirty="0" err="1">
                <a:latin typeface="NimbusSanL"/>
              </a:rPr>
              <a:t>fruzione</a:t>
            </a:r>
            <a:r>
              <a:rPr lang="it-IT" sz="1350" dirty="0">
                <a:latin typeface="NimbusSanL"/>
              </a:rPr>
              <a:t> via INFN Cloud e potenziandone l’usabilità per applicazioni di </a:t>
            </a:r>
            <a:r>
              <a:rPr lang="it-IT" sz="1350" i="1" dirty="0">
                <a:latin typeface="NimbusSanL"/>
              </a:rPr>
              <a:t>Machine Learning</a:t>
            </a:r>
            <a:r>
              <a:rPr lang="it-IT" sz="1350" dirty="0">
                <a:latin typeface="NimbusSanL"/>
              </a:rPr>
              <a:t>. </a:t>
            </a:r>
            <a:endParaRPr lang="it-IT" sz="1050" dirty="0"/>
          </a:p>
          <a:p>
            <a:r>
              <a:rPr lang="it-IT" sz="1050" b="1" dirty="0"/>
              <a:t>  </a:t>
            </a:r>
            <a:endParaRPr lang="en-US" sz="1050" b="1" dirty="0"/>
          </a:p>
        </p:txBody>
      </p:sp>
    </p:spTree>
    <p:extLst>
      <p:ext uri="{BB962C8B-B14F-4D97-AF65-F5344CB8AC3E}">
        <p14:creationId xmlns:p14="http://schemas.microsoft.com/office/powerpoint/2010/main" val="3750312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92C9D86-BB5C-4DF1-BFBE-43612C848FBD}"/>
              </a:ext>
            </a:extLst>
          </p:cNvPr>
          <p:cNvSpPr txBox="1"/>
          <p:nvPr/>
        </p:nvSpPr>
        <p:spPr>
          <a:xfrm>
            <a:off x="1339856" y="1198732"/>
            <a:ext cx="6174087" cy="620811"/>
          </a:xfrm>
          <a:prstGeom prst="rect">
            <a:avLst/>
          </a:prstGeom>
          <a:noFill/>
        </p:spPr>
        <p:txBody>
          <a:bodyPr wrap="square" rtlCol="0">
            <a:spAutoFit/>
          </a:bodyPr>
          <a:lstStyle/>
          <a:p>
            <a:pPr>
              <a:lnSpc>
                <a:spcPct val="120000"/>
              </a:lnSpc>
            </a:pPr>
            <a:r>
              <a:rPr lang="it-IT" sz="1500" b="1" dirty="0">
                <a:solidFill>
                  <a:srgbClr val="FF0000"/>
                </a:solidFill>
              </a:rPr>
              <a:t>Bari: FTE = 1,10</a:t>
            </a:r>
          </a:p>
          <a:p>
            <a:pPr>
              <a:lnSpc>
                <a:spcPct val="120000"/>
              </a:lnSpc>
            </a:pPr>
            <a:r>
              <a:rPr lang="it-IT" sz="1500" b="1" dirty="0">
                <a:solidFill>
                  <a:srgbClr val="FF0000"/>
                </a:solidFill>
              </a:rPr>
              <a:t>Responsabile locale: Alfonso Monaco</a:t>
            </a:r>
          </a:p>
        </p:txBody>
      </p:sp>
      <p:sp>
        <p:nvSpPr>
          <p:cNvPr id="7" name="CasellaDiTesto 6">
            <a:extLst>
              <a:ext uri="{FF2B5EF4-FFF2-40B4-BE49-F238E27FC236}">
                <a16:creationId xmlns:a16="http://schemas.microsoft.com/office/drawing/2014/main" id="{5DFF7FF1-DD5D-435B-BDBD-3F0654EFA0B1}"/>
              </a:ext>
            </a:extLst>
          </p:cNvPr>
          <p:cNvSpPr txBox="1"/>
          <p:nvPr/>
        </p:nvSpPr>
        <p:spPr>
          <a:xfrm>
            <a:off x="1439948" y="257108"/>
            <a:ext cx="6247537" cy="415498"/>
          </a:xfrm>
          <a:prstGeom prst="rect">
            <a:avLst/>
          </a:prstGeom>
          <a:noFill/>
        </p:spPr>
        <p:txBody>
          <a:bodyPr wrap="square" rtlCol="0">
            <a:spAutoFit/>
          </a:bodyPr>
          <a:lstStyle/>
          <a:p>
            <a:pPr algn="ctr"/>
            <a:r>
              <a:rPr lang="it-IT" sz="2100" b="1" dirty="0">
                <a:solidFill>
                  <a:srgbClr val="FF0000"/>
                </a:solidFill>
              </a:rPr>
              <a:t>Personale</a:t>
            </a:r>
          </a:p>
        </p:txBody>
      </p:sp>
      <p:pic>
        <p:nvPicPr>
          <p:cNvPr id="9" name="Immagine 7"/>
          <p:cNvPicPr/>
          <p:nvPr/>
        </p:nvPicPr>
        <p:blipFill>
          <a:blip r:embed="rId3" cstate="email">
            <a:extLst>
              <a:ext uri="{28A0092B-C50C-407E-A947-70E740481C1C}">
                <a14:useLocalDpi xmlns:a14="http://schemas.microsoft.com/office/drawing/2010/main"/>
              </a:ext>
            </a:extLst>
          </a:blip>
          <a:stretch/>
        </p:blipFill>
        <p:spPr>
          <a:xfrm>
            <a:off x="1236338" y="84323"/>
            <a:ext cx="598171" cy="437529"/>
          </a:xfrm>
          <a:prstGeom prst="rect">
            <a:avLst/>
          </a:prstGeom>
          <a:ln>
            <a:noFill/>
          </a:ln>
        </p:spPr>
      </p:pic>
      <p:sp>
        <p:nvSpPr>
          <p:cNvPr id="13" name="Segnaposto numero diapositiva 4"/>
          <p:cNvSpPr>
            <a:spLocks noGrp="1"/>
          </p:cNvSpPr>
          <p:nvPr>
            <p:ph type="sldNum" sz="quarter" idx="12"/>
          </p:nvPr>
        </p:nvSpPr>
        <p:spPr>
          <a:xfrm>
            <a:off x="7303423" y="4869657"/>
            <a:ext cx="697577" cy="273844"/>
          </a:xfrm>
        </p:spPr>
        <p:txBody>
          <a:bodyPr>
            <a:normAutofit fontScale="70000" lnSpcReduction="20000"/>
          </a:bodyPr>
          <a:lstStyle/>
          <a:p>
            <a:pPr algn="ctr"/>
            <a:fld id="{0E96C380-59E9-434C-9BBD-7F9F1B2339E4}" type="slidenum">
              <a:rPr lang="it-IT" smtClean="0"/>
              <a:pPr algn="ctr"/>
              <a:t>25</a:t>
            </a:fld>
            <a:endParaRPr lang="it-IT"/>
          </a:p>
        </p:txBody>
      </p:sp>
      <p:graphicFrame>
        <p:nvGraphicFramePr>
          <p:cNvPr id="14" name="Tabella 4">
            <a:extLst>
              <a:ext uri="{FF2B5EF4-FFF2-40B4-BE49-F238E27FC236}">
                <a16:creationId xmlns:a16="http://schemas.microsoft.com/office/drawing/2014/main" id="{BA8ACF12-4E9E-9896-D94D-1E980A85C3F9}"/>
              </a:ext>
            </a:extLst>
          </p:cNvPr>
          <p:cNvGraphicFramePr>
            <a:graphicFrameLocks noGrp="1"/>
          </p:cNvGraphicFramePr>
          <p:nvPr/>
        </p:nvGraphicFramePr>
        <p:xfrm>
          <a:off x="1285505" y="2062086"/>
          <a:ext cx="6476487" cy="2208809"/>
        </p:xfrm>
        <a:graphic>
          <a:graphicData uri="http://schemas.openxmlformats.org/drawingml/2006/table">
            <a:tbl>
              <a:tblPr firstRow="1" bandRow="1">
                <a:tableStyleId>{5C22544A-7EE6-4342-B048-85BDC9FD1C3A}</a:tableStyleId>
              </a:tblPr>
              <a:tblGrid>
                <a:gridCol w="2158829">
                  <a:extLst>
                    <a:ext uri="{9D8B030D-6E8A-4147-A177-3AD203B41FA5}">
                      <a16:colId xmlns:a16="http://schemas.microsoft.com/office/drawing/2014/main" val="4134871009"/>
                    </a:ext>
                  </a:extLst>
                </a:gridCol>
                <a:gridCol w="2158829">
                  <a:extLst>
                    <a:ext uri="{9D8B030D-6E8A-4147-A177-3AD203B41FA5}">
                      <a16:colId xmlns:a16="http://schemas.microsoft.com/office/drawing/2014/main" val="3003013661"/>
                    </a:ext>
                  </a:extLst>
                </a:gridCol>
                <a:gridCol w="2158829">
                  <a:extLst>
                    <a:ext uri="{9D8B030D-6E8A-4147-A177-3AD203B41FA5}">
                      <a16:colId xmlns:a16="http://schemas.microsoft.com/office/drawing/2014/main" val="2373953847"/>
                    </a:ext>
                  </a:extLst>
                </a:gridCol>
              </a:tblGrid>
              <a:tr h="363155">
                <a:tc>
                  <a:txBody>
                    <a:bodyPr/>
                    <a:lstStyle/>
                    <a:p>
                      <a:pPr algn="ctr"/>
                      <a:r>
                        <a:rPr lang="en-GB" sz="1100" dirty="0" err="1"/>
                        <a:t>Cognome</a:t>
                      </a:r>
                      <a:r>
                        <a:rPr lang="en-GB" sz="1100" dirty="0"/>
                        <a:t> e Nome</a:t>
                      </a:r>
                    </a:p>
                  </a:txBody>
                  <a:tcPr marL="68580" marR="68580" marT="34290" marB="34290"/>
                </a:tc>
                <a:tc>
                  <a:txBody>
                    <a:bodyPr/>
                    <a:lstStyle/>
                    <a:p>
                      <a:pPr algn="ctr"/>
                      <a:r>
                        <a:rPr lang="en-GB" sz="1100" dirty="0" err="1"/>
                        <a:t>Profilo</a:t>
                      </a:r>
                      <a:endParaRPr lang="en-GB" sz="1100" dirty="0"/>
                    </a:p>
                  </a:txBody>
                  <a:tcPr marL="68580" marR="68580" marT="34290" marB="34290"/>
                </a:tc>
                <a:tc>
                  <a:txBody>
                    <a:bodyPr/>
                    <a:lstStyle/>
                    <a:p>
                      <a:pPr algn="ctr"/>
                      <a:r>
                        <a:rPr lang="en-GB" sz="1100" dirty="0" err="1"/>
                        <a:t>Percentuale</a:t>
                      </a:r>
                      <a:endParaRPr lang="en-GB" sz="1100" dirty="0"/>
                    </a:p>
                  </a:txBody>
                  <a:tcPr marL="68580" marR="68580" marT="34290" marB="34290"/>
                </a:tc>
                <a:extLst>
                  <a:ext uri="{0D108BD9-81ED-4DB2-BD59-A6C34878D82A}">
                    <a16:rowId xmlns:a16="http://schemas.microsoft.com/office/drawing/2014/main" val="3670993418"/>
                  </a:ext>
                </a:extLst>
              </a:tr>
              <a:tr h="307609">
                <a:tc>
                  <a:txBody>
                    <a:bodyPr/>
                    <a:lstStyle/>
                    <a:p>
                      <a:r>
                        <a:rPr lang="en-GB" sz="1100" dirty="0" err="1"/>
                        <a:t>Antonacci</a:t>
                      </a:r>
                      <a:r>
                        <a:rPr lang="en-GB" sz="1100" dirty="0"/>
                        <a:t> Marica</a:t>
                      </a:r>
                    </a:p>
                  </a:txBody>
                  <a:tcPr marL="68580" marR="68580" marT="34290" marB="34290"/>
                </a:tc>
                <a:tc>
                  <a:txBody>
                    <a:bodyPr/>
                    <a:lstStyle/>
                    <a:p>
                      <a:r>
                        <a:rPr lang="en-GB" sz="1100" dirty="0"/>
                        <a:t>Primo </a:t>
                      </a:r>
                      <a:r>
                        <a:rPr lang="en-GB" sz="1100" dirty="0" err="1"/>
                        <a:t>Tecnologo</a:t>
                      </a:r>
                      <a:endParaRPr lang="en-GB" sz="1100" dirty="0"/>
                    </a:p>
                  </a:txBody>
                  <a:tcPr marL="68580" marR="68580" marT="34290" marB="34290"/>
                </a:tc>
                <a:tc>
                  <a:txBody>
                    <a:bodyPr/>
                    <a:lstStyle/>
                    <a:p>
                      <a:pPr algn="ctr"/>
                      <a:r>
                        <a:rPr lang="en-GB" sz="1100" dirty="0"/>
                        <a:t>10%</a:t>
                      </a:r>
                    </a:p>
                  </a:txBody>
                  <a:tcPr marL="68580" marR="68580" marT="34290" marB="34290"/>
                </a:tc>
                <a:extLst>
                  <a:ext uri="{0D108BD9-81ED-4DB2-BD59-A6C34878D82A}">
                    <a16:rowId xmlns:a16="http://schemas.microsoft.com/office/drawing/2014/main" val="1211690781"/>
                  </a:ext>
                </a:extLst>
              </a:tr>
              <a:tr h="307609">
                <a:tc>
                  <a:txBody>
                    <a:bodyPr/>
                    <a:lstStyle/>
                    <a:p>
                      <a:r>
                        <a:rPr lang="en-GB" sz="1100" dirty="0" err="1"/>
                        <a:t>Diacono</a:t>
                      </a:r>
                      <a:r>
                        <a:rPr lang="en-GB" sz="1100" dirty="0"/>
                        <a:t> Domenico</a:t>
                      </a:r>
                    </a:p>
                  </a:txBody>
                  <a:tcPr marL="68580" marR="68580" marT="34290" marB="34290"/>
                </a:tc>
                <a:tc>
                  <a:txBody>
                    <a:bodyPr/>
                    <a:lstStyle/>
                    <a:p>
                      <a:r>
                        <a:rPr lang="en-GB" sz="1100" dirty="0"/>
                        <a:t>Primo </a:t>
                      </a:r>
                      <a:r>
                        <a:rPr lang="en-GB" sz="1100" dirty="0" err="1"/>
                        <a:t>Tecnologo</a:t>
                      </a:r>
                      <a:endParaRPr lang="en-GB" sz="1100" dirty="0"/>
                    </a:p>
                  </a:txBody>
                  <a:tcPr marL="68580" marR="68580" marT="34290" marB="34290"/>
                </a:tc>
                <a:tc>
                  <a:txBody>
                    <a:bodyPr/>
                    <a:lstStyle/>
                    <a:p>
                      <a:pPr algn="ctr"/>
                      <a:r>
                        <a:rPr lang="en-GB" sz="1100" dirty="0"/>
                        <a:t>20%</a:t>
                      </a:r>
                    </a:p>
                  </a:txBody>
                  <a:tcPr marL="68580" marR="68580" marT="34290" marB="34290"/>
                </a:tc>
                <a:extLst>
                  <a:ext uri="{0D108BD9-81ED-4DB2-BD59-A6C34878D82A}">
                    <a16:rowId xmlns:a16="http://schemas.microsoft.com/office/drawing/2014/main" val="2527010892"/>
                  </a:ext>
                </a:extLst>
              </a:tr>
              <a:tr h="307609">
                <a:tc>
                  <a:txBody>
                    <a:bodyPr/>
                    <a:lstStyle/>
                    <a:p>
                      <a:r>
                        <a:rPr lang="en-GB" sz="1100" dirty="0"/>
                        <a:t>Monaco Alfonso</a:t>
                      </a:r>
                    </a:p>
                  </a:txBody>
                  <a:tcPr marL="68580" marR="68580" marT="34290" marB="34290"/>
                </a:tc>
                <a:tc>
                  <a:txBody>
                    <a:bodyPr/>
                    <a:lstStyle/>
                    <a:p>
                      <a:r>
                        <a:rPr lang="en-GB" sz="1100" dirty="0"/>
                        <a:t>RTDB UNIBA</a:t>
                      </a:r>
                    </a:p>
                  </a:txBody>
                  <a:tcPr marL="68580" marR="68580" marT="34290" marB="34290"/>
                </a:tc>
                <a:tc>
                  <a:txBody>
                    <a:bodyPr/>
                    <a:lstStyle/>
                    <a:p>
                      <a:pPr algn="ctr"/>
                      <a:r>
                        <a:rPr lang="en-GB" sz="1100" dirty="0"/>
                        <a:t>35%</a:t>
                      </a:r>
                    </a:p>
                  </a:txBody>
                  <a:tcPr marL="68580" marR="68580" marT="34290" marB="34290"/>
                </a:tc>
                <a:extLst>
                  <a:ext uri="{0D108BD9-81ED-4DB2-BD59-A6C34878D82A}">
                    <a16:rowId xmlns:a16="http://schemas.microsoft.com/office/drawing/2014/main" val="793163008"/>
                  </a:ext>
                </a:extLst>
              </a:tr>
              <a:tr h="307609">
                <a:tc>
                  <a:txBody>
                    <a:bodyPr/>
                    <a:lstStyle/>
                    <a:p>
                      <a:r>
                        <a:rPr lang="en-GB" sz="1100" dirty="0"/>
                        <a:t>De </a:t>
                      </a:r>
                      <a:r>
                        <a:rPr lang="en-GB" sz="1100" dirty="0" err="1"/>
                        <a:t>Filippis</a:t>
                      </a:r>
                      <a:r>
                        <a:rPr lang="en-GB" sz="1100" dirty="0"/>
                        <a:t> Nicola</a:t>
                      </a:r>
                    </a:p>
                  </a:txBody>
                  <a:tcPr marL="68580" marR="68580" marT="34290" marB="34290"/>
                </a:tc>
                <a:tc>
                  <a:txBody>
                    <a:bodyPr/>
                    <a:lstStyle/>
                    <a:p>
                      <a:r>
                        <a:rPr lang="en-GB" sz="1100" dirty="0"/>
                        <a:t>Prof. </a:t>
                      </a:r>
                      <a:r>
                        <a:rPr lang="en-GB" sz="1100" dirty="0" err="1"/>
                        <a:t>associato</a:t>
                      </a:r>
                      <a:r>
                        <a:rPr lang="en-GB" sz="1100" dirty="0"/>
                        <a:t> - POLIBA</a:t>
                      </a:r>
                    </a:p>
                  </a:txBody>
                  <a:tcPr marL="68580" marR="68580" marT="34290" marB="34290"/>
                </a:tc>
                <a:tc>
                  <a:txBody>
                    <a:bodyPr/>
                    <a:lstStyle/>
                    <a:p>
                      <a:pPr algn="ctr"/>
                      <a:r>
                        <a:rPr lang="en-GB" sz="1100" dirty="0"/>
                        <a:t>5%</a:t>
                      </a:r>
                    </a:p>
                  </a:txBody>
                  <a:tcPr marL="68580" marR="68580" marT="34290" marB="34290"/>
                </a:tc>
                <a:extLst>
                  <a:ext uri="{0D108BD9-81ED-4DB2-BD59-A6C34878D82A}">
                    <a16:rowId xmlns:a16="http://schemas.microsoft.com/office/drawing/2014/main" val="3238393412"/>
                  </a:ext>
                </a:extLst>
              </a:tr>
              <a:tr h="307609">
                <a:tc>
                  <a:txBody>
                    <a:bodyPr/>
                    <a:lstStyle/>
                    <a:p>
                      <a:r>
                        <a:rPr lang="en-GB" sz="1100" dirty="0"/>
                        <a:t>Pantaleo Ester</a:t>
                      </a:r>
                    </a:p>
                  </a:txBody>
                  <a:tcPr marL="68580" marR="68580" marT="34290" marB="34290"/>
                </a:tc>
                <a:tc>
                  <a:txBody>
                    <a:bodyPr/>
                    <a:lstStyle/>
                    <a:p>
                      <a:r>
                        <a:rPr lang="en-GB" sz="1100" dirty="0"/>
                        <a:t>RTDA - UNIBA </a:t>
                      </a:r>
                    </a:p>
                  </a:txBody>
                  <a:tcPr marL="68580" marR="68580" marT="34290" marB="34290"/>
                </a:tc>
                <a:tc>
                  <a:txBody>
                    <a:bodyPr/>
                    <a:lstStyle/>
                    <a:p>
                      <a:pPr algn="ctr"/>
                      <a:r>
                        <a:rPr lang="en-GB" sz="1100" dirty="0"/>
                        <a:t>20%</a:t>
                      </a:r>
                    </a:p>
                  </a:txBody>
                  <a:tcPr marL="68580" marR="68580" marT="34290" marB="34290"/>
                </a:tc>
                <a:extLst>
                  <a:ext uri="{0D108BD9-81ED-4DB2-BD59-A6C34878D82A}">
                    <a16:rowId xmlns:a16="http://schemas.microsoft.com/office/drawing/2014/main" val="3155794788"/>
                  </a:ext>
                </a:extLst>
              </a:tr>
              <a:tr h="307609">
                <a:tc>
                  <a:txBody>
                    <a:bodyPr/>
                    <a:lstStyle/>
                    <a:p>
                      <a:r>
                        <a:rPr lang="en-GB" sz="1100" dirty="0" err="1"/>
                        <a:t>Tangaro</a:t>
                      </a:r>
                      <a:r>
                        <a:rPr lang="en-GB" sz="1100" dirty="0"/>
                        <a:t> Sabina</a:t>
                      </a:r>
                    </a:p>
                  </a:txBody>
                  <a:tcPr marL="68580" marR="68580" marT="34290" marB="34290"/>
                </a:tc>
                <a:tc>
                  <a:txBody>
                    <a:bodyPr/>
                    <a:lstStyle/>
                    <a:p>
                      <a:r>
                        <a:rPr lang="en-GB" sz="1100" dirty="0"/>
                        <a:t>Prof. </a:t>
                      </a:r>
                      <a:r>
                        <a:rPr lang="en-GB" sz="1100" dirty="0" err="1"/>
                        <a:t>associato</a:t>
                      </a:r>
                      <a:r>
                        <a:rPr lang="en-GB" sz="1100" dirty="0"/>
                        <a:t> - UNIBA</a:t>
                      </a:r>
                    </a:p>
                  </a:txBody>
                  <a:tcPr marL="68580" marR="68580" marT="34290" marB="34290"/>
                </a:tc>
                <a:tc>
                  <a:txBody>
                    <a:bodyPr/>
                    <a:lstStyle/>
                    <a:p>
                      <a:pPr algn="ctr"/>
                      <a:r>
                        <a:rPr lang="en-GB" sz="1100" dirty="0"/>
                        <a:t>20%</a:t>
                      </a:r>
                    </a:p>
                  </a:txBody>
                  <a:tcPr marL="68580" marR="68580" marT="34290" marB="34290"/>
                </a:tc>
                <a:extLst>
                  <a:ext uri="{0D108BD9-81ED-4DB2-BD59-A6C34878D82A}">
                    <a16:rowId xmlns:a16="http://schemas.microsoft.com/office/drawing/2014/main" val="3743269508"/>
                  </a:ext>
                </a:extLst>
              </a:tr>
            </a:tbl>
          </a:graphicData>
        </a:graphic>
      </p:graphicFrame>
    </p:spTree>
    <p:extLst>
      <p:ext uri="{BB962C8B-B14F-4D97-AF65-F5344CB8AC3E}">
        <p14:creationId xmlns:p14="http://schemas.microsoft.com/office/powerpoint/2010/main" val="2245469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F6ED108-60B2-4F4A-AB9F-C54B6D4B98C5}"/>
              </a:ext>
            </a:extLst>
          </p:cNvPr>
          <p:cNvSpPr txBox="1"/>
          <p:nvPr/>
        </p:nvSpPr>
        <p:spPr>
          <a:xfrm>
            <a:off x="1614487" y="64910"/>
            <a:ext cx="5915024" cy="738664"/>
          </a:xfrm>
          <a:prstGeom prst="rect">
            <a:avLst/>
          </a:prstGeom>
          <a:noFill/>
        </p:spPr>
        <p:txBody>
          <a:bodyPr wrap="square" rtlCol="0">
            <a:spAutoFit/>
          </a:bodyPr>
          <a:lstStyle>
            <a:defPPr>
              <a:defRPr lang="en-US"/>
            </a:defPPr>
            <a:lvl1pPr algn="ctr">
              <a:defRPr sz="2800" b="1">
                <a:solidFill>
                  <a:srgbClr val="FF0000"/>
                </a:solidFill>
              </a:defRPr>
            </a:lvl1pPr>
          </a:lstStyle>
          <a:p>
            <a:r>
              <a:rPr lang="en-US" sz="2100" dirty="0" err="1"/>
              <a:t>Preventivi</a:t>
            </a:r>
            <a:r>
              <a:rPr lang="en-US" sz="2100" dirty="0"/>
              <a:t> - Bari</a:t>
            </a:r>
          </a:p>
          <a:p>
            <a:r>
              <a:rPr lang="en-US" sz="2100" dirty="0"/>
              <a:t> </a:t>
            </a:r>
          </a:p>
        </p:txBody>
      </p:sp>
      <p:sp>
        <p:nvSpPr>
          <p:cNvPr id="9" name="Segnaposto numero diapositiva 4"/>
          <p:cNvSpPr>
            <a:spLocks noGrp="1"/>
          </p:cNvSpPr>
          <p:nvPr>
            <p:ph type="sldNum" sz="quarter" idx="12"/>
          </p:nvPr>
        </p:nvSpPr>
        <p:spPr>
          <a:xfrm>
            <a:off x="5986463" y="4767263"/>
            <a:ext cx="1543050" cy="273844"/>
          </a:xfrm>
        </p:spPr>
        <p:txBody>
          <a:bodyPr spcFirstLastPara="1" vert="horz" wrap="square" lIns="68580" tIns="34290" rIns="68580" bIns="34290" rtlCol="0" anchor="ctr" anchorCtr="0">
            <a:normAutofit lnSpcReduction="10000"/>
          </a:bodyPr>
          <a:lstStyle/>
          <a:p>
            <a:pPr defTabSz="685800">
              <a:spcAft>
                <a:spcPts val="450"/>
              </a:spcAft>
            </a:pPr>
            <a:fld id="{0E96C380-59E9-434C-9BBD-7F9F1B2339E4}" type="slidenum">
              <a:rPr lang="en-US" smtClean="0"/>
              <a:pPr defTabSz="685800">
                <a:spcAft>
                  <a:spcPts val="450"/>
                </a:spcAft>
              </a:pPr>
              <a:t>26</a:t>
            </a:fld>
            <a:endParaRPr lang="en-US"/>
          </a:p>
        </p:txBody>
      </p:sp>
      <p:pic>
        <p:nvPicPr>
          <p:cNvPr id="4" name="Immagine 7"/>
          <p:cNvPicPr/>
          <p:nvPr/>
        </p:nvPicPr>
        <p:blipFill>
          <a:blip r:embed="rId3" cstate="email">
            <a:extLst>
              <a:ext uri="{28A0092B-C50C-407E-A947-70E740481C1C}">
                <a14:useLocalDpi xmlns:a14="http://schemas.microsoft.com/office/drawing/2010/main"/>
              </a:ext>
            </a:extLst>
          </a:blip>
          <a:stretch/>
        </p:blipFill>
        <p:spPr>
          <a:xfrm>
            <a:off x="1236338" y="84323"/>
            <a:ext cx="598171" cy="437529"/>
          </a:xfrm>
          <a:prstGeom prst="rect">
            <a:avLst/>
          </a:prstGeom>
          <a:ln>
            <a:noFill/>
          </a:ln>
        </p:spPr>
      </p:pic>
      <p:graphicFrame>
        <p:nvGraphicFramePr>
          <p:cNvPr id="3" name="Tabella 2">
            <a:extLst>
              <a:ext uri="{FF2B5EF4-FFF2-40B4-BE49-F238E27FC236}">
                <a16:creationId xmlns:a16="http://schemas.microsoft.com/office/drawing/2014/main" id="{05930FAD-86F2-92D5-144B-C47D13129224}"/>
              </a:ext>
            </a:extLst>
          </p:cNvPr>
          <p:cNvGraphicFramePr>
            <a:graphicFrameLocks noGrp="1"/>
          </p:cNvGraphicFramePr>
          <p:nvPr/>
        </p:nvGraphicFramePr>
        <p:xfrm>
          <a:off x="1440781" y="789424"/>
          <a:ext cx="6043613" cy="3199576"/>
        </p:xfrm>
        <a:graphic>
          <a:graphicData uri="http://schemas.openxmlformats.org/drawingml/2006/table">
            <a:tbl>
              <a:tblPr firstRow="1" bandRow="1">
                <a:tableStyleId>{5C22544A-7EE6-4342-B048-85BDC9FD1C3A}</a:tableStyleId>
              </a:tblPr>
              <a:tblGrid>
                <a:gridCol w="923505">
                  <a:extLst>
                    <a:ext uri="{9D8B030D-6E8A-4147-A177-3AD203B41FA5}">
                      <a16:colId xmlns:a16="http://schemas.microsoft.com/office/drawing/2014/main" val="2147123687"/>
                    </a:ext>
                  </a:extLst>
                </a:gridCol>
                <a:gridCol w="1248401">
                  <a:extLst>
                    <a:ext uri="{9D8B030D-6E8A-4147-A177-3AD203B41FA5}">
                      <a16:colId xmlns:a16="http://schemas.microsoft.com/office/drawing/2014/main" val="114702507"/>
                    </a:ext>
                  </a:extLst>
                </a:gridCol>
                <a:gridCol w="1397909">
                  <a:extLst>
                    <a:ext uri="{9D8B030D-6E8A-4147-A177-3AD203B41FA5}">
                      <a16:colId xmlns:a16="http://schemas.microsoft.com/office/drawing/2014/main" val="2854647537"/>
                    </a:ext>
                  </a:extLst>
                </a:gridCol>
                <a:gridCol w="1420910">
                  <a:extLst>
                    <a:ext uri="{9D8B030D-6E8A-4147-A177-3AD203B41FA5}">
                      <a16:colId xmlns:a16="http://schemas.microsoft.com/office/drawing/2014/main" val="1971419255"/>
                    </a:ext>
                  </a:extLst>
                </a:gridCol>
                <a:gridCol w="1052888">
                  <a:extLst>
                    <a:ext uri="{9D8B030D-6E8A-4147-A177-3AD203B41FA5}">
                      <a16:colId xmlns:a16="http://schemas.microsoft.com/office/drawing/2014/main" val="280117923"/>
                    </a:ext>
                  </a:extLst>
                </a:gridCol>
              </a:tblGrid>
              <a:tr h="829196">
                <a:tc>
                  <a:txBody>
                    <a:bodyPr/>
                    <a:lstStyle/>
                    <a:p>
                      <a:pPr>
                        <a:lnSpc>
                          <a:spcPct val="115000"/>
                        </a:lnSpc>
                      </a:pPr>
                      <a:r>
                        <a:rPr lang="it-IT" sz="1800" dirty="0">
                          <a:effectLst/>
                        </a:rPr>
                        <a:t> </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rPr>
                        <a:t>Missioni (</a:t>
                      </a:r>
                      <a:r>
                        <a:rPr lang="it-IT" sz="1800" dirty="0" err="1">
                          <a:effectLst/>
                        </a:rPr>
                        <a:t>kE</a:t>
                      </a:r>
                      <a:r>
                        <a:rPr lang="it-IT" sz="1800" dirty="0">
                          <a:effectLst/>
                        </a:rPr>
                        <a:t>)</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rPr>
                        <a:t>Consumo (</a:t>
                      </a:r>
                      <a:r>
                        <a:rPr lang="it-IT" sz="1800" dirty="0" err="1">
                          <a:effectLst/>
                        </a:rPr>
                        <a:t>kE</a:t>
                      </a:r>
                      <a:r>
                        <a:rPr lang="it-IT" sz="1800" dirty="0">
                          <a:effectLst/>
                        </a:rPr>
                        <a:t>)</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a:effectLst/>
                        </a:rPr>
                        <a:t>Inventario (kE)</a:t>
                      </a:r>
                      <a:endParaRPr lang="it-IT" sz="180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a:effectLst/>
                        </a:rPr>
                        <a:t>Totale (kE)</a:t>
                      </a:r>
                      <a:endParaRPr lang="it-IT" sz="180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extLst>
                  <a:ext uri="{0D108BD9-81ED-4DB2-BD59-A6C34878D82A}">
                    <a16:rowId xmlns:a16="http://schemas.microsoft.com/office/drawing/2014/main" val="201666485"/>
                  </a:ext>
                </a:extLst>
              </a:tr>
              <a:tr h="513728">
                <a:tc>
                  <a:txBody>
                    <a:bodyPr/>
                    <a:lstStyle/>
                    <a:p>
                      <a:pPr>
                        <a:lnSpc>
                          <a:spcPct val="115000"/>
                        </a:lnSpc>
                      </a:pPr>
                      <a:r>
                        <a:rPr lang="it-IT" sz="1800" dirty="0">
                          <a:effectLst/>
                        </a:rPr>
                        <a:t>2024</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rPr>
                        <a:t>1</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0</a:t>
                      </a: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0</a:t>
                      </a: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1</a:t>
                      </a:r>
                    </a:p>
                  </a:txBody>
                  <a:tcPr marL="112560" marR="112560" marT="112560" marB="112560"/>
                </a:tc>
                <a:extLst>
                  <a:ext uri="{0D108BD9-81ED-4DB2-BD59-A6C34878D82A}">
                    <a16:rowId xmlns:a16="http://schemas.microsoft.com/office/drawing/2014/main" val="2474382840"/>
                  </a:ext>
                </a:extLst>
              </a:tr>
              <a:tr h="513728">
                <a:tc>
                  <a:txBody>
                    <a:bodyPr/>
                    <a:lstStyle/>
                    <a:p>
                      <a:pPr>
                        <a:lnSpc>
                          <a:spcPct val="115000"/>
                        </a:lnSpc>
                      </a:pPr>
                      <a:r>
                        <a:rPr lang="it-IT" sz="1800" dirty="0">
                          <a:effectLst/>
                        </a:rPr>
                        <a:t>2025</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rPr>
                        <a:t>1</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0</a:t>
                      </a:r>
                    </a:p>
                  </a:txBody>
                  <a:tcPr marL="112560" marR="112560" marT="112560" marB="112560"/>
                </a:tc>
                <a:tc>
                  <a:txBody>
                    <a:bodyPr/>
                    <a:lstStyle/>
                    <a:p>
                      <a:pPr>
                        <a:lnSpc>
                          <a:spcPct val="115000"/>
                        </a:lnSpc>
                      </a:pPr>
                      <a:r>
                        <a:rPr lang="it-IT" sz="1800" dirty="0">
                          <a:effectLst/>
                        </a:rPr>
                        <a:t>0</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1</a:t>
                      </a:r>
                    </a:p>
                  </a:txBody>
                  <a:tcPr marL="112560" marR="112560" marT="112560" marB="112560"/>
                </a:tc>
                <a:extLst>
                  <a:ext uri="{0D108BD9-81ED-4DB2-BD59-A6C34878D82A}">
                    <a16:rowId xmlns:a16="http://schemas.microsoft.com/office/drawing/2014/main" val="4119606970"/>
                  </a:ext>
                </a:extLst>
              </a:tr>
              <a:tr h="513728">
                <a:tc>
                  <a:txBody>
                    <a:bodyPr/>
                    <a:lstStyle/>
                    <a:p>
                      <a:pPr>
                        <a:lnSpc>
                          <a:spcPct val="115000"/>
                        </a:lnSpc>
                      </a:pPr>
                      <a:r>
                        <a:rPr lang="it-IT" sz="1800" dirty="0">
                          <a:effectLst/>
                        </a:rPr>
                        <a:t>2026</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rPr>
                        <a:t>1</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0</a:t>
                      </a:r>
                    </a:p>
                  </a:txBody>
                  <a:tcPr marL="112560" marR="112560" marT="112560" marB="112560"/>
                </a:tc>
                <a:tc>
                  <a:txBody>
                    <a:bodyPr/>
                    <a:lstStyle/>
                    <a:p>
                      <a:pPr>
                        <a:lnSpc>
                          <a:spcPct val="115000"/>
                        </a:lnSpc>
                      </a:pPr>
                      <a:r>
                        <a:rPr lang="it-IT" sz="1800" dirty="0">
                          <a:effectLst/>
                        </a:rPr>
                        <a:t>0</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1</a:t>
                      </a:r>
                    </a:p>
                  </a:txBody>
                  <a:tcPr marL="112560" marR="112560" marT="112560" marB="112560"/>
                </a:tc>
                <a:extLst>
                  <a:ext uri="{0D108BD9-81ED-4DB2-BD59-A6C34878D82A}">
                    <a16:rowId xmlns:a16="http://schemas.microsoft.com/office/drawing/2014/main" val="1237531036"/>
                  </a:ext>
                </a:extLst>
              </a:tr>
              <a:tr h="829196">
                <a:tc>
                  <a:txBody>
                    <a:bodyPr/>
                    <a:lstStyle/>
                    <a:p>
                      <a:pPr>
                        <a:lnSpc>
                          <a:spcPct val="115000"/>
                        </a:lnSpc>
                      </a:pPr>
                      <a:r>
                        <a:rPr lang="it-IT" sz="1800" dirty="0">
                          <a:effectLst/>
                        </a:rPr>
                        <a:t> Totale</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3</a:t>
                      </a: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0</a:t>
                      </a:r>
                    </a:p>
                  </a:txBody>
                  <a:tcPr marL="112560" marR="112560" marT="112560" marB="112560"/>
                </a:tc>
                <a:tc>
                  <a:txBody>
                    <a:bodyPr/>
                    <a:lstStyle/>
                    <a:p>
                      <a:pPr>
                        <a:lnSpc>
                          <a:spcPct val="115000"/>
                        </a:lnSpc>
                      </a:pPr>
                      <a:r>
                        <a:rPr lang="it-IT" sz="1800" dirty="0">
                          <a:effectLst/>
                        </a:rPr>
                        <a:t>0</a:t>
                      </a:r>
                      <a:endParaRPr lang="it-IT" sz="18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800" dirty="0">
                          <a:effectLst/>
                          <a:latin typeface="Arial" panose="020B0604020202020204" pitchFamily="34" charset="0"/>
                          <a:ea typeface="Arial" panose="020B0604020202020204" pitchFamily="34" charset="0"/>
                          <a:cs typeface="Times New Roman" panose="02020603050405020304" pitchFamily="18" charset="0"/>
                        </a:rPr>
                        <a:t>3</a:t>
                      </a:r>
                    </a:p>
                  </a:txBody>
                  <a:tcPr marL="112560" marR="112560" marT="112560" marB="112560"/>
                </a:tc>
                <a:extLst>
                  <a:ext uri="{0D108BD9-81ED-4DB2-BD59-A6C34878D82A}">
                    <a16:rowId xmlns:a16="http://schemas.microsoft.com/office/drawing/2014/main" val="4065753690"/>
                  </a:ext>
                </a:extLst>
              </a:tr>
            </a:tbl>
          </a:graphicData>
        </a:graphic>
      </p:graphicFrame>
    </p:spTree>
    <p:extLst>
      <p:ext uri="{BB962C8B-B14F-4D97-AF65-F5344CB8AC3E}">
        <p14:creationId xmlns:p14="http://schemas.microsoft.com/office/powerpoint/2010/main" val="458671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 descr="A close up of a sign&#10;&#10;Description automatically generated"/>
          <p:cNvPicPr preferRelativeResize="0"/>
          <p:nvPr/>
        </p:nvPicPr>
        <p:blipFill rotWithShape="1">
          <a:blip r:embed="rId3">
            <a:alphaModFix/>
          </a:blip>
          <a:srcRect/>
          <a:stretch/>
        </p:blipFill>
        <p:spPr>
          <a:xfrm>
            <a:off x="7697970" y="273780"/>
            <a:ext cx="1307070" cy="993870"/>
          </a:xfrm>
          <a:prstGeom prst="rect">
            <a:avLst/>
          </a:prstGeom>
          <a:noFill/>
          <a:ln>
            <a:noFill/>
          </a:ln>
        </p:spPr>
      </p:pic>
      <p:sp>
        <p:nvSpPr>
          <p:cNvPr id="298" name="Google Shape;298;p1"/>
          <p:cNvSpPr txBox="1"/>
          <p:nvPr/>
        </p:nvSpPr>
        <p:spPr>
          <a:xfrm>
            <a:off x="169074" y="177768"/>
            <a:ext cx="7007310" cy="370872"/>
          </a:xfrm>
          <a:prstGeom prst="rect">
            <a:avLst/>
          </a:prstGeom>
          <a:noFill/>
          <a:ln>
            <a:noFill/>
          </a:ln>
        </p:spPr>
        <p:txBody>
          <a:bodyPr spcFirstLastPara="1" wrap="square" lIns="68569" tIns="34275" rIns="68569" bIns="34275" anchor="ctr" anchorCtr="0">
            <a:normAutofit lnSpcReduction="10000"/>
          </a:bodyPr>
          <a:lstStyle/>
          <a:p>
            <a:pPr>
              <a:lnSpc>
                <a:spcPct val="90000"/>
              </a:lnSpc>
              <a:buSzPts val="3200"/>
            </a:pPr>
            <a:r>
              <a:rPr lang="en-GB" sz="2400" b="1">
                <a:solidFill>
                  <a:srgbClr val="C00000"/>
                </a:solidFill>
                <a:latin typeface="Calibri"/>
                <a:ea typeface="Calibri"/>
                <a:cs typeface="Calibri"/>
                <a:sym typeface="Calibri"/>
              </a:rPr>
              <a:t>NEXT_AIM: breve descrizione ed obiettivi</a:t>
            </a:r>
            <a:endParaRPr sz="2400">
              <a:latin typeface="Calibri"/>
              <a:ea typeface="Calibri"/>
              <a:cs typeface="Calibri"/>
              <a:sym typeface="Calibri"/>
            </a:endParaRPr>
          </a:p>
        </p:txBody>
      </p:sp>
      <p:sp>
        <p:nvSpPr>
          <p:cNvPr id="299" name="Google Shape;299;p1"/>
          <p:cNvSpPr txBox="1"/>
          <p:nvPr/>
        </p:nvSpPr>
        <p:spPr>
          <a:xfrm>
            <a:off x="3028860" y="4767390"/>
            <a:ext cx="3085830" cy="273510"/>
          </a:xfrm>
          <a:prstGeom prst="rect">
            <a:avLst/>
          </a:prstGeom>
          <a:noFill/>
          <a:ln>
            <a:noFill/>
          </a:ln>
        </p:spPr>
        <p:txBody>
          <a:bodyPr spcFirstLastPara="1" wrap="square" lIns="68569" tIns="34275" rIns="68569" bIns="34275" anchor="ctr" anchorCtr="0">
            <a:noAutofit/>
          </a:bodyPr>
          <a:lstStyle/>
          <a:p>
            <a:pPr algn="ctr">
              <a:buSzPts val="1200"/>
            </a:pPr>
            <a:r>
              <a:rPr lang="en-GB" sz="900">
                <a:solidFill>
                  <a:srgbClr val="8B8B8B"/>
                </a:solidFill>
                <a:latin typeface="Calibri"/>
                <a:ea typeface="Calibri"/>
                <a:cs typeface="Calibri"/>
                <a:sym typeface="Calibri"/>
              </a:rPr>
              <a:t>INFN Sez. di Pisa - Preventivi 2024</a:t>
            </a:r>
            <a:endParaRPr sz="900">
              <a:solidFill>
                <a:schemeClr val="dk1"/>
              </a:solidFill>
              <a:latin typeface="Calibri"/>
              <a:ea typeface="Calibri"/>
              <a:cs typeface="Calibri"/>
              <a:sym typeface="Calibri"/>
            </a:endParaRPr>
          </a:p>
        </p:txBody>
      </p:sp>
      <p:sp>
        <p:nvSpPr>
          <p:cNvPr id="300" name="Google Shape;300;p1"/>
          <p:cNvSpPr txBox="1"/>
          <p:nvPr/>
        </p:nvSpPr>
        <p:spPr>
          <a:xfrm>
            <a:off x="6457860" y="4767390"/>
            <a:ext cx="2057130" cy="273510"/>
          </a:xfrm>
          <a:prstGeom prst="rect">
            <a:avLst/>
          </a:prstGeom>
          <a:noFill/>
          <a:ln>
            <a:noFill/>
          </a:ln>
        </p:spPr>
        <p:txBody>
          <a:bodyPr spcFirstLastPara="1" wrap="square" lIns="68569" tIns="34275" rIns="68569" bIns="34275" anchor="ctr" anchorCtr="0">
            <a:noAutofit/>
          </a:bodyPr>
          <a:lstStyle/>
          <a:p>
            <a:pPr algn="r">
              <a:buSzPts val="1200"/>
            </a:pPr>
            <a:fld id="{00000000-1234-1234-1234-123412341234}" type="slidenum">
              <a:rPr lang="en-GB" sz="900">
                <a:solidFill>
                  <a:srgbClr val="8B8B8B"/>
                </a:solidFill>
                <a:latin typeface="Calibri"/>
                <a:ea typeface="Calibri"/>
                <a:cs typeface="Calibri"/>
                <a:sym typeface="Calibri"/>
              </a:rPr>
              <a:pPr algn="r">
                <a:buSzPts val="1200"/>
              </a:pPr>
              <a:t>27</a:t>
            </a:fld>
            <a:endParaRPr sz="900">
              <a:solidFill>
                <a:schemeClr val="dk1"/>
              </a:solidFill>
              <a:latin typeface="Calibri"/>
              <a:ea typeface="Calibri"/>
              <a:cs typeface="Calibri"/>
              <a:sym typeface="Calibri"/>
            </a:endParaRPr>
          </a:p>
        </p:txBody>
      </p:sp>
      <p:pic>
        <p:nvPicPr>
          <p:cNvPr id="301" name="Google Shape;301;p1" descr="Logo&#10;&#10;Description automatically generated"/>
          <p:cNvPicPr preferRelativeResize="0"/>
          <p:nvPr/>
        </p:nvPicPr>
        <p:blipFill rotWithShape="1">
          <a:blip r:embed="rId4">
            <a:alphaModFix/>
          </a:blip>
          <a:srcRect/>
          <a:stretch/>
        </p:blipFill>
        <p:spPr>
          <a:xfrm>
            <a:off x="5629050" y="89154"/>
            <a:ext cx="1857375" cy="1495425"/>
          </a:xfrm>
          <a:prstGeom prst="rect">
            <a:avLst/>
          </a:prstGeom>
          <a:noFill/>
          <a:ln>
            <a:noFill/>
          </a:ln>
        </p:spPr>
      </p:pic>
      <p:sp>
        <p:nvSpPr>
          <p:cNvPr id="302" name="Google Shape;302;p1"/>
          <p:cNvSpPr txBox="1"/>
          <p:nvPr/>
        </p:nvSpPr>
        <p:spPr>
          <a:xfrm>
            <a:off x="2685690" y="559868"/>
            <a:ext cx="2814426" cy="300052"/>
          </a:xfrm>
          <a:prstGeom prst="rect">
            <a:avLst/>
          </a:prstGeom>
          <a:noFill/>
          <a:ln>
            <a:noFill/>
          </a:ln>
        </p:spPr>
        <p:txBody>
          <a:bodyPr spcFirstLastPara="1" wrap="square" lIns="68569" tIns="34275" rIns="68569" bIns="34275" anchor="t" anchorCtr="0">
            <a:spAutoFit/>
          </a:bodyPr>
          <a:lstStyle/>
          <a:p>
            <a:pPr>
              <a:buSzPts val="2000"/>
            </a:pPr>
            <a:r>
              <a:rPr lang="en-GB" sz="1500" b="1">
                <a:solidFill>
                  <a:schemeClr val="dk1"/>
                </a:solidFill>
              </a:rPr>
              <a:t>https://www.pi.infn.it/aim/</a:t>
            </a:r>
            <a:endParaRPr sz="1050"/>
          </a:p>
        </p:txBody>
      </p:sp>
      <p:sp>
        <p:nvSpPr>
          <p:cNvPr id="303" name="Google Shape;303;p1"/>
          <p:cNvSpPr txBox="1"/>
          <p:nvPr/>
        </p:nvSpPr>
        <p:spPr>
          <a:xfrm>
            <a:off x="169069" y="495544"/>
            <a:ext cx="2441475" cy="473184"/>
          </a:xfrm>
          <a:prstGeom prst="rect">
            <a:avLst/>
          </a:prstGeom>
          <a:noFill/>
          <a:ln>
            <a:noFill/>
          </a:ln>
        </p:spPr>
        <p:txBody>
          <a:bodyPr spcFirstLastPara="1" wrap="square" lIns="68569" tIns="68569" rIns="68569" bIns="68569" anchor="t" anchorCtr="0">
            <a:spAutoFit/>
          </a:bodyPr>
          <a:lstStyle/>
          <a:p>
            <a:pPr>
              <a:buSzPts val="2900"/>
            </a:pPr>
            <a:r>
              <a:rPr lang="en-GB" sz="2175">
                <a:solidFill>
                  <a:srgbClr val="066684"/>
                </a:solidFill>
                <a:latin typeface="Calibri"/>
                <a:ea typeface="Calibri"/>
                <a:cs typeface="Calibri"/>
                <a:sym typeface="Calibri"/>
              </a:rPr>
              <a:t>[2022-2024]</a:t>
            </a:r>
            <a:endParaRPr sz="225"/>
          </a:p>
        </p:txBody>
      </p:sp>
      <p:sp>
        <p:nvSpPr>
          <p:cNvPr id="304" name="Google Shape;304;p1"/>
          <p:cNvSpPr txBox="1">
            <a:spLocks noGrp="1"/>
          </p:cNvSpPr>
          <p:nvPr>
            <p:ph type="body" idx="4294967295"/>
          </p:nvPr>
        </p:nvSpPr>
        <p:spPr>
          <a:xfrm>
            <a:off x="443550" y="1007700"/>
            <a:ext cx="6047100" cy="635175"/>
          </a:xfrm>
          <a:prstGeom prst="rect">
            <a:avLst/>
          </a:prstGeom>
          <a:noFill/>
          <a:ln>
            <a:noFill/>
          </a:ln>
        </p:spPr>
        <p:txBody>
          <a:bodyPr spcFirstLastPara="1" wrap="square" lIns="68569" tIns="68569" rIns="68569" bIns="68569" anchor="t" anchorCtr="0">
            <a:normAutofit lnSpcReduction="10000"/>
          </a:bodyPr>
          <a:lstStyle/>
          <a:p>
            <a:pPr marL="0" indent="0">
              <a:lnSpc>
                <a:spcPct val="90000"/>
              </a:lnSpc>
              <a:spcBef>
                <a:spcPts val="600"/>
              </a:spcBef>
              <a:buSzPts val="2200"/>
              <a:buNone/>
            </a:pPr>
            <a:r>
              <a:rPr lang="en-GB" sz="1625">
                <a:solidFill>
                  <a:srgbClr val="000000"/>
                </a:solidFill>
                <a:latin typeface="Calibri"/>
                <a:ea typeface="Calibri"/>
                <a:cs typeface="Calibri"/>
                <a:sym typeface="Calibri"/>
              </a:rPr>
              <a:t>focus on </a:t>
            </a:r>
            <a:r>
              <a:rPr lang="en-GB" sz="3225">
                <a:solidFill>
                  <a:srgbClr val="066684"/>
                </a:solidFill>
                <a:latin typeface="Caveat"/>
                <a:ea typeface="Caveat"/>
                <a:cs typeface="Caveat"/>
                <a:sym typeface="Caveat"/>
              </a:rPr>
              <a:t>n</a:t>
            </a:r>
            <a:r>
              <a:rPr lang="en-GB" sz="1625">
                <a:solidFill>
                  <a:srgbClr val="000000"/>
                </a:solidFill>
                <a:latin typeface="Calibri"/>
                <a:ea typeface="Calibri"/>
                <a:cs typeface="Calibri"/>
                <a:sym typeface="Calibri"/>
              </a:rPr>
              <a:t>o-so-big data and </a:t>
            </a:r>
            <a:r>
              <a:rPr lang="en-GB" sz="3225">
                <a:solidFill>
                  <a:srgbClr val="066684"/>
                </a:solidFill>
                <a:latin typeface="Caveat"/>
                <a:ea typeface="Caveat"/>
                <a:cs typeface="Caveat"/>
                <a:sym typeface="Caveat"/>
              </a:rPr>
              <a:t>ex</a:t>
            </a:r>
            <a:r>
              <a:rPr lang="en-GB" sz="1625">
                <a:solidFill>
                  <a:srgbClr val="000000"/>
                </a:solidFill>
                <a:latin typeface="Calibri"/>
                <a:ea typeface="Calibri"/>
                <a:cs typeface="Calibri"/>
                <a:sym typeface="Calibri"/>
              </a:rPr>
              <a:t>plainable </a:t>
            </a:r>
            <a:r>
              <a:rPr lang="en-GB" sz="3225">
                <a:solidFill>
                  <a:srgbClr val="066684"/>
                </a:solidFill>
                <a:latin typeface="Caveat"/>
                <a:ea typeface="Caveat"/>
                <a:cs typeface="Caveat"/>
                <a:sym typeface="Caveat"/>
              </a:rPr>
              <a:t>t</a:t>
            </a:r>
            <a:r>
              <a:rPr lang="en-GB" sz="1625">
                <a:solidFill>
                  <a:srgbClr val="000000"/>
                </a:solidFill>
                <a:latin typeface="Calibri"/>
                <a:ea typeface="Calibri"/>
                <a:cs typeface="Calibri"/>
                <a:sym typeface="Calibri"/>
              </a:rPr>
              <a:t>echniques </a:t>
            </a:r>
            <a:endParaRPr sz="600"/>
          </a:p>
        </p:txBody>
      </p:sp>
      <p:sp>
        <p:nvSpPr>
          <p:cNvPr id="305" name="Google Shape;305;p1"/>
          <p:cNvSpPr txBox="1"/>
          <p:nvPr/>
        </p:nvSpPr>
        <p:spPr>
          <a:xfrm>
            <a:off x="343425" y="1795951"/>
            <a:ext cx="3286350" cy="3046935"/>
          </a:xfrm>
          <a:prstGeom prst="rect">
            <a:avLst/>
          </a:prstGeom>
          <a:noFill/>
          <a:ln>
            <a:noFill/>
          </a:ln>
        </p:spPr>
        <p:txBody>
          <a:bodyPr spcFirstLastPara="1" wrap="square" lIns="91425" tIns="45694" rIns="91425" bIns="45694" anchor="t" anchorCtr="0">
            <a:spAutoFit/>
          </a:bodyPr>
          <a:lstStyle/>
          <a:p>
            <a:pPr>
              <a:buSzPts val="1600"/>
            </a:pPr>
            <a:r>
              <a:rPr lang="en-GB" sz="1200" b="1">
                <a:solidFill>
                  <a:srgbClr val="3A81BA"/>
                </a:solidFill>
              </a:rPr>
              <a:t>next_AIM</a:t>
            </a:r>
            <a:endParaRPr sz="1200" b="1">
              <a:solidFill>
                <a:srgbClr val="3A81BA"/>
              </a:solidFill>
            </a:endParaRPr>
          </a:p>
          <a:p>
            <a:pPr>
              <a:buSzPts val="1600"/>
            </a:pPr>
            <a:r>
              <a:rPr lang="en-GB" sz="1200" b="1">
                <a:solidFill>
                  <a:srgbClr val="3A81BA"/>
                </a:solidFill>
              </a:rPr>
              <a:t>Resp. Naz.: A. Retico</a:t>
            </a:r>
            <a:endParaRPr sz="1200" b="1">
              <a:solidFill>
                <a:srgbClr val="3A81BA"/>
              </a:solidFill>
            </a:endParaRPr>
          </a:p>
          <a:p>
            <a:pPr>
              <a:buSzPts val="1600"/>
            </a:pPr>
            <a:r>
              <a:rPr lang="en-GB" sz="1200">
                <a:solidFill>
                  <a:schemeClr val="dk1"/>
                </a:solidFill>
              </a:rPr>
              <a:t>13 INFN groups:</a:t>
            </a:r>
            <a:endParaRPr sz="1200">
              <a:solidFill>
                <a:srgbClr val="3A81BA"/>
              </a:solidFill>
            </a:endParaRPr>
          </a:p>
          <a:p>
            <a:pPr>
              <a:buSzPts val="1600"/>
            </a:pPr>
            <a:r>
              <a:rPr lang="en-GB" sz="1200"/>
              <a:t>   Bari </a:t>
            </a:r>
            <a:r>
              <a:rPr lang="en-GB" sz="1200">
                <a:solidFill>
                  <a:srgbClr val="3A81BA"/>
                </a:solidFill>
              </a:rPr>
              <a:t>(S. Tangaro)</a:t>
            </a:r>
            <a:br>
              <a:rPr lang="en-GB" sz="1200"/>
            </a:br>
            <a:r>
              <a:rPr lang="en-GB" sz="1200"/>
              <a:t>   Bologna </a:t>
            </a:r>
            <a:r>
              <a:rPr lang="en-GB" sz="1200">
                <a:solidFill>
                  <a:srgbClr val="3A81BA"/>
                </a:solidFill>
              </a:rPr>
              <a:t>(D. Remondini)</a:t>
            </a:r>
            <a:br>
              <a:rPr lang="en-GB" sz="1200"/>
            </a:br>
            <a:r>
              <a:rPr lang="en-GB" sz="1200"/>
              <a:t>   Cagliari </a:t>
            </a:r>
            <a:r>
              <a:rPr lang="en-GB" sz="1200">
                <a:solidFill>
                  <a:srgbClr val="3A81BA"/>
                </a:solidFill>
              </a:rPr>
              <a:t>(P. Oliva)</a:t>
            </a:r>
            <a:br>
              <a:rPr lang="en-GB" sz="1200"/>
            </a:br>
            <a:r>
              <a:rPr lang="en-GB" sz="1200"/>
              <a:t>   Catania </a:t>
            </a:r>
            <a:r>
              <a:rPr lang="en-GB" sz="1200">
                <a:solidFill>
                  <a:srgbClr val="3A81BA"/>
                </a:solidFill>
              </a:rPr>
              <a:t>(M. Marrale)</a:t>
            </a:r>
            <a:br>
              <a:rPr lang="en-GB" sz="1200"/>
            </a:br>
            <a:r>
              <a:rPr lang="en-GB" sz="1200"/>
              <a:t>   Ferrara </a:t>
            </a:r>
            <a:r>
              <a:rPr lang="en-GB" sz="1200">
                <a:solidFill>
                  <a:srgbClr val="3A81BA"/>
                </a:solidFill>
              </a:rPr>
              <a:t>(G. Paternò)</a:t>
            </a:r>
            <a:br>
              <a:rPr lang="en-GB" sz="1200"/>
            </a:br>
            <a:r>
              <a:rPr lang="en-GB" sz="1200"/>
              <a:t>   Firenze </a:t>
            </a:r>
            <a:r>
              <a:rPr lang="en-GB" sz="1200">
                <a:solidFill>
                  <a:srgbClr val="3A81BA"/>
                </a:solidFill>
              </a:rPr>
              <a:t>(C. Talamonti)</a:t>
            </a:r>
            <a:br>
              <a:rPr lang="en-GB" sz="1200"/>
            </a:br>
            <a:r>
              <a:rPr lang="en-GB" sz="1200"/>
              <a:t>   Genova </a:t>
            </a:r>
            <a:r>
              <a:rPr lang="en-GB" sz="1200">
                <a:solidFill>
                  <a:srgbClr val="3A81BA"/>
                </a:solidFill>
              </a:rPr>
              <a:t>(A. Chincarini)</a:t>
            </a:r>
            <a:br>
              <a:rPr lang="en-GB" sz="1200">
                <a:solidFill>
                  <a:srgbClr val="3A81BA"/>
                </a:solidFill>
              </a:rPr>
            </a:br>
            <a:r>
              <a:rPr lang="en-GB" sz="1200"/>
              <a:t>   Lab. Naz. Sud </a:t>
            </a:r>
            <a:r>
              <a:rPr lang="en-GB" sz="1200">
                <a:solidFill>
                  <a:srgbClr val="3A81BA"/>
                </a:solidFill>
              </a:rPr>
              <a:t>(G. Russo)</a:t>
            </a:r>
            <a:endParaRPr sz="1200"/>
          </a:p>
          <a:p>
            <a:pPr>
              <a:buSzPts val="1467"/>
            </a:pPr>
            <a:r>
              <a:rPr lang="en-GB" sz="1200"/>
              <a:t>   Milano</a:t>
            </a:r>
            <a:r>
              <a:rPr lang="en-GB" sz="1200">
                <a:solidFill>
                  <a:srgbClr val="3A81BA"/>
                </a:solidFill>
              </a:rPr>
              <a:t> (C. Lenardi)</a:t>
            </a:r>
            <a:endParaRPr sz="1200"/>
          </a:p>
          <a:p>
            <a:pPr>
              <a:buSzPts val="1467"/>
            </a:pPr>
            <a:r>
              <a:rPr lang="en-GB" sz="1200">
                <a:solidFill>
                  <a:srgbClr val="3A81BA"/>
                </a:solidFill>
              </a:rPr>
              <a:t>   </a:t>
            </a:r>
            <a:r>
              <a:rPr lang="en-GB" sz="1200"/>
              <a:t>Napoli  </a:t>
            </a:r>
            <a:r>
              <a:rPr lang="en-GB" sz="1200">
                <a:solidFill>
                  <a:srgbClr val="3A81BA"/>
                </a:solidFill>
              </a:rPr>
              <a:t>(G. Mettivier)</a:t>
            </a:r>
            <a:endParaRPr sz="1200">
              <a:solidFill>
                <a:srgbClr val="3A81BA"/>
              </a:solidFill>
            </a:endParaRPr>
          </a:p>
          <a:p>
            <a:pPr>
              <a:buSzPts val="1467"/>
            </a:pPr>
            <a:r>
              <a:rPr lang="en-GB" sz="1200">
                <a:solidFill>
                  <a:srgbClr val="3A81BA"/>
                </a:solidFill>
              </a:rPr>
              <a:t>   </a:t>
            </a:r>
            <a:r>
              <a:rPr lang="en-GB" sz="1200">
                <a:solidFill>
                  <a:schemeClr val="dk1"/>
                </a:solidFill>
              </a:rPr>
              <a:t>Padova</a:t>
            </a:r>
            <a:r>
              <a:rPr lang="en-GB" sz="1200">
                <a:solidFill>
                  <a:srgbClr val="3A81BA"/>
                </a:solidFill>
              </a:rPr>
              <a:t> (A. Zucchetta)</a:t>
            </a:r>
            <a:endParaRPr sz="1200">
              <a:solidFill>
                <a:srgbClr val="3A81BA"/>
              </a:solidFill>
            </a:endParaRPr>
          </a:p>
          <a:p>
            <a:pPr>
              <a:buSzPts val="1467"/>
            </a:pPr>
            <a:r>
              <a:rPr lang="en-GB" sz="1200"/>
              <a:t>   Pavia </a:t>
            </a:r>
            <a:r>
              <a:rPr lang="en-GB" sz="1200">
                <a:solidFill>
                  <a:srgbClr val="3A81BA"/>
                </a:solidFill>
              </a:rPr>
              <a:t>(A. Lascialfari)</a:t>
            </a:r>
            <a:endParaRPr sz="1200"/>
          </a:p>
          <a:p>
            <a:pPr>
              <a:buSzPts val="1467"/>
            </a:pPr>
            <a:r>
              <a:rPr lang="en-GB" sz="1200"/>
              <a:t>   Pisa </a:t>
            </a:r>
            <a:r>
              <a:rPr lang="en-GB" sz="1200">
                <a:solidFill>
                  <a:srgbClr val="3A81BA"/>
                </a:solidFill>
              </a:rPr>
              <a:t>(M.E. Fantacci)</a:t>
            </a:r>
            <a:endParaRPr sz="1200" b="1">
              <a:solidFill>
                <a:schemeClr val="accent5"/>
              </a:solidFill>
            </a:endParaRPr>
          </a:p>
        </p:txBody>
      </p:sp>
      <p:sp>
        <p:nvSpPr>
          <p:cNvPr id="306" name="Google Shape;306;p1"/>
          <p:cNvSpPr txBox="1"/>
          <p:nvPr/>
        </p:nvSpPr>
        <p:spPr>
          <a:xfrm>
            <a:off x="2529525" y="1646785"/>
            <a:ext cx="6565050" cy="773258"/>
          </a:xfrm>
          <a:prstGeom prst="rect">
            <a:avLst/>
          </a:prstGeom>
          <a:noFill/>
          <a:ln>
            <a:noFill/>
          </a:ln>
        </p:spPr>
        <p:txBody>
          <a:bodyPr spcFirstLastPara="1" wrap="square" lIns="68569" tIns="34275" rIns="68569" bIns="34275" anchor="t" anchorCtr="0">
            <a:spAutoFit/>
          </a:bodyPr>
          <a:lstStyle/>
          <a:p>
            <a:pPr marL="1147499" indent="-1147499">
              <a:buSzPts val="2400"/>
            </a:pPr>
            <a:r>
              <a:rPr lang="en-GB" sz="1800" b="1">
                <a:solidFill>
                  <a:srgbClr val="066684"/>
                </a:solidFill>
                <a:latin typeface="Caveat"/>
                <a:ea typeface="Caveat"/>
                <a:cs typeface="Caveat"/>
                <a:sym typeface="Caveat"/>
              </a:rPr>
              <a:t>next </a:t>
            </a:r>
            <a:r>
              <a:rPr lang="en-GB" sz="1500" b="1">
                <a:solidFill>
                  <a:srgbClr val="066684"/>
                </a:solidFill>
              </a:rPr>
              <a:t>AIM</a:t>
            </a:r>
            <a:r>
              <a:rPr lang="en-GB" sz="1500"/>
              <a:t> </a:t>
            </a:r>
            <a:r>
              <a:rPr lang="en-GB" sz="1275"/>
              <a:t>goal: </a:t>
            </a:r>
            <a:r>
              <a:rPr lang="en-GB" sz="1275" i="1"/>
              <a:t>to take steps towards developing robust and explainable AI algorithms and validating them on realistic use cases in the medical field</a:t>
            </a:r>
            <a:endParaRPr sz="825" i="1"/>
          </a:p>
          <a:p>
            <a:pPr>
              <a:buSzPts val="2000"/>
            </a:pPr>
            <a:endParaRPr sz="1500"/>
          </a:p>
        </p:txBody>
      </p:sp>
      <p:sp>
        <p:nvSpPr>
          <p:cNvPr id="307" name="Google Shape;307;p1"/>
          <p:cNvSpPr txBox="1"/>
          <p:nvPr/>
        </p:nvSpPr>
        <p:spPr>
          <a:xfrm>
            <a:off x="2610539" y="2603625"/>
            <a:ext cx="1817325" cy="1719671"/>
          </a:xfrm>
          <a:prstGeom prst="rect">
            <a:avLst/>
          </a:prstGeom>
          <a:noFill/>
          <a:ln>
            <a:noFill/>
          </a:ln>
        </p:spPr>
        <p:txBody>
          <a:bodyPr spcFirstLastPara="1" wrap="square" lIns="68569" tIns="34275" rIns="68569" bIns="34275" anchor="t" anchorCtr="0">
            <a:spAutoFit/>
          </a:bodyPr>
          <a:lstStyle/>
          <a:p>
            <a:pPr>
              <a:buSzPts val="1800"/>
            </a:pPr>
            <a:r>
              <a:rPr lang="en-GB" sz="975"/>
              <a:t>A large variety of AI-based algorithms have already been developed to analyse medical images and data. </a:t>
            </a:r>
            <a:endParaRPr sz="525"/>
          </a:p>
          <a:p>
            <a:pPr>
              <a:buSzPts val="1800"/>
            </a:pPr>
            <a:r>
              <a:rPr lang="en-GB" sz="975"/>
              <a:t>Their potential to improve clinical workflows has not yet been fully exploited due to: </a:t>
            </a:r>
            <a:endParaRPr sz="525"/>
          </a:p>
          <a:p>
            <a:pPr marL="214313" indent="-190500">
              <a:buSzPts val="1500"/>
              <a:buFont typeface="Arial"/>
              <a:buChar char="-"/>
            </a:pPr>
            <a:r>
              <a:rPr lang="en-GB" sz="975"/>
              <a:t>the lack of model robustness or generalizability</a:t>
            </a:r>
            <a:endParaRPr sz="525"/>
          </a:p>
          <a:p>
            <a:pPr marL="214313" indent="-190500">
              <a:buSzPts val="1500"/>
              <a:buFont typeface="Arial"/>
              <a:buChar char="-"/>
            </a:pPr>
            <a:r>
              <a:rPr lang="en-GB" sz="975"/>
              <a:t>the lack of transparency </a:t>
            </a:r>
            <a:endParaRPr sz="525"/>
          </a:p>
        </p:txBody>
      </p:sp>
      <p:pic>
        <p:nvPicPr>
          <p:cNvPr id="308" name="Google Shape;308;p1"/>
          <p:cNvPicPr preferRelativeResize="0"/>
          <p:nvPr/>
        </p:nvPicPr>
        <p:blipFill rotWithShape="1">
          <a:blip r:embed="rId5">
            <a:alphaModFix/>
          </a:blip>
          <a:srcRect/>
          <a:stretch/>
        </p:blipFill>
        <p:spPr>
          <a:xfrm>
            <a:off x="4455508" y="2442825"/>
            <a:ext cx="4532363" cy="2216025"/>
          </a:xfrm>
          <a:prstGeom prst="rect">
            <a:avLst/>
          </a:prstGeom>
          <a:noFill/>
          <a:ln>
            <a:noFill/>
          </a:ln>
        </p:spPr>
      </p:pic>
      <p:sp>
        <p:nvSpPr>
          <p:cNvPr id="309" name="Google Shape;309;p1"/>
          <p:cNvSpPr txBox="1">
            <a:spLocks noGrp="1"/>
          </p:cNvSpPr>
          <p:nvPr>
            <p:ph type="body" idx="4294967295"/>
          </p:nvPr>
        </p:nvSpPr>
        <p:spPr>
          <a:xfrm>
            <a:off x="220331" y="859950"/>
            <a:ext cx="6047100" cy="404325"/>
          </a:xfrm>
          <a:prstGeom prst="rect">
            <a:avLst/>
          </a:prstGeom>
          <a:noFill/>
          <a:ln>
            <a:noFill/>
          </a:ln>
        </p:spPr>
        <p:txBody>
          <a:bodyPr spcFirstLastPara="1" wrap="square" lIns="68569" tIns="68569" rIns="68569" bIns="68569" anchor="t" anchorCtr="0">
            <a:noAutofit/>
          </a:bodyPr>
          <a:lstStyle/>
          <a:p>
            <a:pPr marL="0" indent="0">
              <a:lnSpc>
                <a:spcPct val="60000"/>
              </a:lnSpc>
              <a:spcBef>
                <a:spcPts val="600"/>
              </a:spcBef>
              <a:buSzPts val="1870"/>
              <a:buNone/>
            </a:pPr>
            <a:r>
              <a:rPr lang="en-GB" sz="1605">
                <a:solidFill>
                  <a:srgbClr val="000000"/>
                </a:solidFill>
                <a:latin typeface="Calibri"/>
                <a:ea typeface="Calibri"/>
                <a:cs typeface="Calibri"/>
                <a:sym typeface="Calibri"/>
              </a:rPr>
              <a:t>Artificial Intelligence in Medicine (</a:t>
            </a:r>
            <a:r>
              <a:rPr lang="en-GB" sz="1605">
                <a:solidFill>
                  <a:srgbClr val="066684"/>
                </a:solidFill>
                <a:latin typeface="Calibri"/>
                <a:ea typeface="Calibri"/>
                <a:cs typeface="Calibri"/>
                <a:sym typeface="Calibri"/>
              </a:rPr>
              <a:t>AIM</a:t>
            </a:r>
            <a:r>
              <a:rPr lang="en-GB" sz="1605">
                <a:solidFill>
                  <a:srgbClr val="000000"/>
                </a:solidFill>
                <a:latin typeface="Calibri"/>
                <a:ea typeface="Calibri"/>
                <a:cs typeface="Calibri"/>
                <a:sym typeface="Calibri"/>
              </a:rPr>
              <a:t>):  </a:t>
            </a:r>
            <a:r>
              <a:rPr lang="en-GB" sz="2944">
                <a:solidFill>
                  <a:srgbClr val="066684"/>
                </a:solidFill>
                <a:latin typeface="Caveat"/>
                <a:ea typeface="Caveat"/>
                <a:cs typeface="Caveat"/>
                <a:sym typeface="Caveat"/>
              </a:rPr>
              <a:t>next</a:t>
            </a:r>
            <a:r>
              <a:rPr lang="en-GB" sz="1605" i="1">
                <a:solidFill>
                  <a:srgbClr val="0070C0"/>
                </a:solidFill>
                <a:latin typeface="Calibri"/>
                <a:ea typeface="Calibri"/>
                <a:cs typeface="Calibri"/>
                <a:sym typeface="Calibri"/>
              </a:rPr>
              <a:t> </a:t>
            </a:r>
            <a:r>
              <a:rPr lang="en-GB" sz="1605" i="1">
                <a:latin typeface="Calibri"/>
                <a:ea typeface="Calibri"/>
                <a:cs typeface="Calibri"/>
                <a:sym typeface="Calibri"/>
              </a:rPr>
              <a:t>steps</a:t>
            </a:r>
            <a:r>
              <a:rPr lang="en-GB" sz="1605" i="1">
                <a:solidFill>
                  <a:srgbClr val="0070C0"/>
                </a:solidFill>
                <a:latin typeface="Calibri"/>
                <a:ea typeface="Calibri"/>
                <a:cs typeface="Calibri"/>
                <a:sym typeface="Calibri"/>
              </a:rPr>
              <a:t> </a:t>
            </a:r>
            <a:endParaRPr sz="648"/>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 descr="A close up of a sign&#10;&#10;Description automatically generated"/>
          <p:cNvPicPr preferRelativeResize="0"/>
          <p:nvPr/>
        </p:nvPicPr>
        <p:blipFill rotWithShape="1">
          <a:blip r:embed="rId3">
            <a:alphaModFix/>
          </a:blip>
          <a:srcRect/>
          <a:stretch/>
        </p:blipFill>
        <p:spPr>
          <a:xfrm>
            <a:off x="7697970" y="273780"/>
            <a:ext cx="1307070" cy="993870"/>
          </a:xfrm>
          <a:prstGeom prst="rect">
            <a:avLst/>
          </a:prstGeom>
          <a:noFill/>
          <a:ln>
            <a:noFill/>
          </a:ln>
        </p:spPr>
      </p:pic>
      <p:sp>
        <p:nvSpPr>
          <p:cNvPr id="315" name="Google Shape;315;p2"/>
          <p:cNvSpPr txBox="1"/>
          <p:nvPr/>
        </p:nvSpPr>
        <p:spPr>
          <a:xfrm>
            <a:off x="164592" y="158544"/>
            <a:ext cx="7635870" cy="404622"/>
          </a:xfrm>
          <a:prstGeom prst="rect">
            <a:avLst/>
          </a:prstGeom>
          <a:noFill/>
          <a:ln>
            <a:noFill/>
          </a:ln>
        </p:spPr>
        <p:txBody>
          <a:bodyPr spcFirstLastPara="1" wrap="square" lIns="68569" tIns="34275" rIns="68569" bIns="34275" anchor="ctr" anchorCtr="0">
            <a:normAutofit/>
          </a:bodyPr>
          <a:lstStyle/>
          <a:p>
            <a:pPr>
              <a:lnSpc>
                <a:spcPct val="90000"/>
              </a:lnSpc>
              <a:buSzPts val="3200"/>
            </a:pPr>
            <a:r>
              <a:rPr lang="en-GB" sz="2400" b="1">
                <a:solidFill>
                  <a:srgbClr val="C00000"/>
                </a:solidFill>
                <a:latin typeface="Calibri"/>
                <a:ea typeface="Calibri"/>
                <a:cs typeface="Calibri"/>
                <a:sym typeface="Calibri"/>
              </a:rPr>
              <a:t>NEXT_AIM: stato di avanzamento </a:t>
            </a:r>
            <a:endParaRPr sz="2400">
              <a:latin typeface="Calibri"/>
              <a:ea typeface="Calibri"/>
              <a:cs typeface="Calibri"/>
              <a:sym typeface="Calibri"/>
            </a:endParaRPr>
          </a:p>
        </p:txBody>
      </p:sp>
      <p:sp>
        <p:nvSpPr>
          <p:cNvPr id="316" name="Google Shape;316;p2"/>
          <p:cNvSpPr txBox="1"/>
          <p:nvPr/>
        </p:nvSpPr>
        <p:spPr>
          <a:xfrm>
            <a:off x="6457860" y="4767390"/>
            <a:ext cx="2057130" cy="273510"/>
          </a:xfrm>
          <a:prstGeom prst="rect">
            <a:avLst/>
          </a:prstGeom>
          <a:noFill/>
          <a:ln>
            <a:noFill/>
          </a:ln>
        </p:spPr>
        <p:txBody>
          <a:bodyPr spcFirstLastPara="1" wrap="square" lIns="68569" tIns="34275" rIns="68569" bIns="34275" anchor="ctr" anchorCtr="0">
            <a:noAutofit/>
          </a:bodyPr>
          <a:lstStyle/>
          <a:p>
            <a:pPr algn="r">
              <a:buSzPts val="1200"/>
            </a:pPr>
            <a:fld id="{00000000-1234-1234-1234-123412341234}" type="slidenum">
              <a:rPr lang="en-GB" sz="900">
                <a:solidFill>
                  <a:srgbClr val="8B8B8B"/>
                </a:solidFill>
                <a:latin typeface="Calibri"/>
                <a:ea typeface="Calibri"/>
                <a:cs typeface="Calibri"/>
                <a:sym typeface="Calibri"/>
              </a:rPr>
              <a:pPr algn="r">
                <a:buSzPts val="1200"/>
              </a:pPr>
              <a:t>28</a:t>
            </a:fld>
            <a:endParaRPr sz="900">
              <a:solidFill>
                <a:schemeClr val="dk1"/>
              </a:solidFill>
              <a:latin typeface="Calibri"/>
              <a:ea typeface="Calibri"/>
              <a:cs typeface="Calibri"/>
              <a:sym typeface="Calibri"/>
            </a:endParaRPr>
          </a:p>
        </p:txBody>
      </p:sp>
      <p:pic>
        <p:nvPicPr>
          <p:cNvPr id="317" name="Google Shape;317;p2" descr="Text, table&#10;&#10;Description automatically generated"/>
          <p:cNvPicPr preferRelativeResize="0"/>
          <p:nvPr/>
        </p:nvPicPr>
        <p:blipFill rotWithShape="1">
          <a:blip r:embed="rId4">
            <a:alphaModFix/>
          </a:blip>
          <a:srcRect/>
          <a:stretch/>
        </p:blipFill>
        <p:spPr>
          <a:xfrm>
            <a:off x="440982" y="1005863"/>
            <a:ext cx="6139987" cy="3776888"/>
          </a:xfrm>
          <a:prstGeom prst="rect">
            <a:avLst/>
          </a:prstGeom>
          <a:noFill/>
          <a:ln>
            <a:noFill/>
          </a:ln>
        </p:spPr>
      </p:pic>
      <p:sp>
        <p:nvSpPr>
          <p:cNvPr id="318" name="Google Shape;318;p2"/>
          <p:cNvSpPr txBox="1"/>
          <p:nvPr/>
        </p:nvSpPr>
        <p:spPr>
          <a:xfrm>
            <a:off x="1547681" y="791775"/>
            <a:ext cx="1542150" cy="300060"/>
          </a:xfrm>
          <a:prstGeom prst="rect">
            <a:avLst/>
          </a:prstGeom>
          <a:noFill/>
          <a:ln>
            <a:noFill/>
          </a:ln>
        </p:spPr>
        <p:txBody>
          <a:bodyPr spcFirstLastPara="1" wrap="square" lIns="68569" tIns="68569" rIns="68569" bIns="68569" anchor="t" anchorCtr="0">
            <a:spAutoFit/>
          </a:bodyPr>
          <a:lstStyle/>
          <a:p>
            <a:pPr>
              <a:buSzPts val="1400"/>
            </a:pPr>
            <a:r>
              <a:rPr lang="en-GB" sz="1050">
                <a:solidFill>
                  <a:srgbClr val="C00000"/>
                </a:solidFill>
              </a:rPr>
              <a:t>MILESTONES</a:t>
            </a:r>
            <a:endParaRPr sz="1050">
              <a:solidFill>
                <a:srgbClr val="C00000"/>
              </a:solidFill>
            </a:endParaRPr>
          </a:p>
        </p:txBody>
      </p:sp>
      <p:grpSp>
        <p:nvGrpSpPr>
          <p:cNvPr id="319" name="Google Shape;319;p2"/>
          <p:cNvGrpSpPr/>
          <p:nvPr/>
        </p:nvGrpSpPr>
        <p:grpSpPr>
          <a:xfrm>
            <a:off x="6589917" y="1551713"/>
            <a:ext cx="2349964" cy="1717756"/>
            <a:chOff x="9015425" y="544950"/>
            <a:chExt cx="3306897" cy="2290341"/>
          </a:xfrm>
        </p:grpSpPr>
        <p:sp>
          <p:nvSpPr>
            <p:cNvPr id="320" name="Google Shape;320;p2"/>
            <p:cNvSpPr txBox="1"/>
            <p:nvPr/>
          </p:nvSpPr>
          <p:spPr>
            <a:xfrm>
              <a:off x="9427623" y="544950"/>
              <a:ext cx="2894699" cy="2290341"/>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68569" tIns="68569" rIns="68569" bIns="68569" anchor="t" anchorCtr="0">
              <a:spAutoFit/>
            </a:bodyPr>
            <a:lstStyle/>
            <a:p>
              <a:pPr>
                <a:buSzPts val="900"/>
              </a:pPr>
              <a:r>
                <a:rPr lang="en-GB" sz="900"/>
                <a:t>WS AI@INFN, Bologna 2-3 Maggio 2022  </a:t>
              </a:r>
              <a:r>
                <a:rPr lang="en-GB" sz="900" u="sng">
                  <a:solidFill>
                    <a:schemeClr val="hlink"/>
                  </a:solidFill>
                  <a:hlinkClick r:id="rId5"/>
                </a:rPr>
                <a:t>https://agenda.infn.it/event/29907/</a:t>
              </a:r>
              <a:endParaRPr sz="900"/>
            </a:p>
            <a:p>
              <a:pPr>
                <a:buClr>
                  <a:schemeClr val="dk1"/>
                </a:buClr>
                <a:buSzPts val="1100"/>
              </a:pPr>
              <a:endParaRPr sz="825" b="1">
                <a:solidFill>
                  <a:srgbClr val="1A63A0"/>
                </a:solidFill>
                <a:highlight>
                  <a:srgbClr val="FFFFFF"/>
                </a:highlight>
                <a:latin typeface="Roboto"/>
                <a:ea typeface="Roboto"/>
                <a:cs typeface="Roboto"/>
                <a:sym typeface="Roboto"/>
              </a:endParaRPr>
            </a:p>
            <a:p>
              <a:pPr>
                <a:buClr>
                  <a:schemeClr val="dk1"/>
                </a:buClr>
                <a:buSzPts val="1100"/>
              </a:pPr>
              <a:r>
                <a:rPr lang="en-GB" sz="825" b="1">
                  <a:solidFill>
                    <a:srgbClr val="1A63A0"/>
                  </a:solidFill>
                  <a:highlight>
                    <a:srgbClr val="FFFFFF"/>
                  </a:highlight>
                  <a:latin typeface="Roboto"/>
                  <a:ea typeface="Roboto"/>
                  <a:cs typeface="Roboto"/>
                  <a:sym typeface="Roboto"/>
                </a:rPr>
                <a:t>State of the art and challenges in AI</a:t>
              </a:r>
              <a:endParaRPr sz="750">
                <a:solidFill>
                  <a:srgbClr val="999999"/>
                </a:solidFill>
                <a:highlight>
                  <a:srgbClr val="FFFFFF"/>
                </a:highlight>
                <a:latin typeface="Roboto"/>
                <a:ea typeface="Roboto"/>
                <a:cs typeface="Roboto"/>
                <a:sym typeface="Roboto"/>
              </a:endParaRPr>
            </a:p>
            <a:p>
              <a:pPr marR="390525">
                <a:lnSpc>
                  <a:spcPct val="115000"/>
                </a:lnSpc>
                <a:spcBef>
                  <a:spcPts val="75"/>
                </a:spcBef>
                <a:buClr>
                  <a:schemeClr val="dk1"/>
                </a:buClr>
                <a:buSzPts val="1100"/>
              </a:pPr>
              <a:r>
                <a:rPr lang="en-GB" sz="750" b="1">
                  <a:solidFill>
                    <a:srgbClr val="777777"/>
                  </a:solidFill>
                  <a:highlight>
                    <a:srgbClr val="FFFFFF"/>
                  </a:highlight>
                  <a:latin typeface="Roboto"/>
                  <a:ea typeface="Roboto"/>
                  <a:cs typeface="Roboto"/>
                  <a:sym typeface="Roboto"/>
                </a:rPr>
                <a:t>Speaker</a:t>
              </a:r>
              <a:r>
                <a:rPr lang="en-GB" sz="750">
                  <a:solidFill>
                    <a:srgbClr val="777777"/>
                  </a:solidFill>
                  <a:highlight>
                    <a:srgbClr val="FFFFFF"/>
                  </a:highlight>
                  <a:latin typeface="Roboto"/>
                  <a:ea typeface="Roboto"/>
                  <a:cs typeface="Roboto"/>
                  <a:sym typeface="Roboto"/>
                </a:rPr>
                <a:t>: Daniel Remondini</a:t>
              </a:r>
              <a:r>
                <a:rPr lang="en-GB" sz="600">
                  <a:solidFill>
                    <a:srgbClr val="777777"/>
                  </a:solidFill>
                  <a:highlight>
                    <a:srgbClr val="FFFFFF"/>
                  </a:highlight>
                  <a:latin typeface="Roboto"/>
                  <a:ea typeface="Roboto"/>
                  <a:cs typeface="Roboto"/>
                  <a:sym typeface="Roboto"/>
                </a:rPr>
                <a:t> </a:t>
              </a:r>
              <a:endParaRPr sz="600">
                <a:solidFill>
                  <a:srgbClr val="777777"/>
                </a:solidFill>
                <a:highlight>
                  <a:srgbClr val="FFFFFF"/>
                </a:highlight>
                <a:latin typeface="Roboto"/>
                <a:ea typeface="Roboto"/>
                <a:cs typeface="Roboto"/>
                <a:sym typeface="Roboto"/>
              </a:endParaRPr>
            </a:p>
            <a:p>
              <a:pPr>
                <a:buClr>
                  <a:schemeClr val="dk1"/>
                </a:buClr>
                <a:buSzPts val="1100"/>
              </a:pPr>
              <a:endParaRPr sz="300" b="1">
                <a:solidFill>
                  <a:srgbClr val="1A63A0"/>
                </a:solidFill>
                <a:highlight>
                  <a:srgbClr val="FFFFFF"/>
                </a:highlight>
                <a:latin typeface="Roboto"/>
                <a:ea typeface="Roboto"/>
                <a:cs typeface="Roboto"/>
                <a:sym typeface="Roboto"/>
              </a:endParaRPr>
            </a:p>
            <a:p>
              <a:pPr>
                <a:buClr>
                  <a:schemeClr val="dk1"/>
                </a:buClr>
                <a:buSzPts val="1100"/>
              </a:pPr>
              <a:r>
                <a:rPr lang="en-GB" sz="825" b="1">
                  <a:solidFill>
                    <a:srgbClr val="1A63A0"/>
                  </a:solidFill>
                  <a:highlight>
                    <a:srgbClr val="FFFFFF"/>
                  </a:highlight>
                  <a:latin typeface="Roboto"/>
                  <a:ea typeface="Roboto"/>
                  <a:cs typeface="Roboto"/>
                  <a:sym typeface="Roboto"/>
                </a:rPr>
                <a:t>Deep Learning in Medical Image Analysis</a:t>
              </a:r>
              <a:endParaRPr sz="750">
                <a:solidFill>
                  <a:srgbClr val="999999"/>
                </a:solidFill>
                <a:highlight>
                  <a:srgbClr val="FFFFFF"/>
                </a:highlight>
                <a:latin typeface="Roboto"/>
                <a:ea typeface="Roboto"/>
                <a:cs typeface="Roboto"/>
                <a:sym typeface="Roboto"/>
              </a:endParaRPr>
            </a:p>
            <a:p>
              <a:pPr marR="390525">
                <a:lnSpc>
                  <a:spcPct val="115000"/>
                </a:lnSpc>
                <a:spcBef>
                  <a:spcPts val="75"/>
                </a:spcBef>
                <a:buClr>
                  <a:schemeClr val="dk1"/>
                </a:buClr>
                <a:buSzPts val="1100"/>
              </a:pPr>
              <a:r>
                <a:rPr lang="en-GB" sz="750" b="1">
                  <a:solidFill>
                    <a:srgbClr val="777777"/>
                  </a:solidFill>
                  <a:highlight>
                    <a:srgbClr val="FFFFFF"/>
                  </a:highlight>
                  <a:latin typeface="Roboto"/>
                  <a:ea typeface="Roboto"/>
                  <a:cs typeface="Roboto"/>
                  <a:sym typeface="Roboto"/>
                </a:rPr>
                <a:t>Speaker</a:t>
              </a:r>
              <a:r>
                <a:rPr lang="en-GB" sz="750">
                  <a:solidFill>
                    <a:srgbClr val="777777"/>
                  </a:solidFill>
                  <a:highlight>
                    <a:srgbClr val="FFFFFF"/>
                  </a:highlight>
                  <a:latin typeface="Roboto"/>
                  <a:ea typeface="Roboto"/>
                  <a:cs typeface="Roboto"/>
                  <a:sym typeface="Roboto"/>
                </a:rPr>
                <a:t>: Francesca Lizzi</a:t>
              </a:r>
              <a:endParaRPr sz="750">
                <a:solidFill>
                  <a:srgbClr val="777777"/>
                </a:solidFill>
                <a:highlight>
                  <a:srgbClr val="FFFFFF"/>
                </a:highlight>
                <a:latin typeface="Roboto"/>
                <a:ea typeface="Roboto"/>
                <a:cs typeface="Roboto"/>
                <a:sym typeface="Roboto"/>
              </a:endParaRPr>
            </a:p>
            <a:p>
              <a:pPr>
                <a:buClr>
                  <a:schemeClr val="dk1"/>
                </a:buClr>
                <a:buSzPts val="1100"/>
              </a:pPr>
              <a:endParaRPr sz="300" b="1">
                <a:solidFill>
                  <a:srgbClr val="1A63A0"/>
                </a:solidFill>
                <a:highlight>
                  <a:srgbClr val="FFFFFF"/>
                </a:highlight>
                <a:latin typeface="Roboto"/>
                <a:ea typeface="Roboto"/>
                <a:cs typeface="Roboto"/>
                <a:sym typeface="Roboto"/>
              </a:endParaRPr>
            </a:p>
            <a:p>
              <a:pPr>
                <a:buClr>
                  <a:schemeClr val="dk1"/>
                </a:buClr>
                <a:buSzPts val="1100"/>
              </a:pPr>
              <a:r>
                <a:rPr lang="en-GB" sz="825" b="1">
                  <a:solidFill>
                    <a:srgbClr val="1A63A0"/>
                  </a:solidFill>
                  <a:highlight>
                    <a:srgbClr val="FFFFFF"/>
                  </a:highlight>
                  <a:latin typeface="Roboto"/>
                  <a:ea typeface="Roboto"/>
                  <a:cs typeface="Roboto"/>
                  <a:sym typeface="Roboto"/>
                </a:rPr>
                <a:t>Trustworthy AI in medical applications</a:t>
              </a:r>
              <a:endParaRPr sz="750">
                <a:solidFill>
                  <a:srgbClr val="999999"/>
                </a:solidFill>
                <a:highlight>
                  <a:srgbClr val="FFFFFF"/>
                </a:highlight>
                <a:latin typeface="Roboto"/>
                <a:ea typeface="Roboto"/>
                <a:cs typeface="Roboto"/>
                <a:sym typeface="Roboto"/>
              </a:endParaRPr>
            </a:p>
            <a:p>
              <a:pPr marR="390525">
                <a:lnSpc>
                  <a:spcPct val="115000"/>
                </a:lnSpc>
                <a:spcBef>
                  <a:spcPts val="75"/>
                </a:spcBef>
                <a:buClr>
                  <a:schemeClr val="dk1"/>
                </a:buClr>
                <a:buSzPts val="1100"/>
              </a:pPr>
              <a:r>
                <a:rPr lang="en-GB" sz="750" b="1">
                  <a:solidFill>
                    <a:srgbClr val="777777"/>
                  </a:solidFill>
                  <a:highlight>
                    <a:srgbClr val="FFFFFF"/>
                  </a:highlight>
                  <a:latin typeface="Roboto"/>
                  <a:ea typeface="Roboto"/>
                  <a:cs typeface="Roboto"/>
                  <a:sym typeface="Roboto"/>
                </a:rPr>
                <a:t>Speaker</a:t>
              </a:r>
              <a:r>
                <a:rPr lang="en-GB" sz="750">
                  <a:solidFill>
                    <a:srgbClr val="777777"/>
                  </a:solidFill>
                  <a:highlight>
                    <a:srgbClr val="FFFFFF"/>
                  </a:highlight>
                  <a:latin typeface="Roboto"/>
                  <a:ea typeface="Roboto"/>
                  <a:cs typeface="Roboto"/>
                  <a:sym typeface="Roboto"/>
                </a:rPr>
                <a:t>: Angela Lombardi</a:t>
              </a:r>
              <a:r>
                <a:rPr lang="en-GB" sz="600">
                  <a:solidFill>
                    <a:srgbClr val="777777"/>
                  </a:solidFill>
                  <a:highlight>
                    <a:srgbClr val="FFFFFF"/>
                  </a:highlight>
                  <a:latin typeface="Roboto"/>
                  <a:ea typeface="Roboto"/>
                  <a:cs typeface="Roboto"/>
                  <a:sym typeface="Roboto"/>
                </a:rPr>
                <a:t> </a:t>
              </a:r>
              <a:endParaRPr sz="900"/>
            </a:p>
          </p:txBody>
        </p:sp>
        <p:sp>
          <p:nvSpPr>
            <p:cNvPr id="321" name="Google Shape;321;p2"/>
            <p:cNvSpPr/>
            <p:nvPr/>
          </p:nvSpPr>
          <p:spPr>
            <a:xfrm>
              <a:off x="9015425" y="1371475"/>
              <a:ext cx="386400" cy="196500"/>
            </a:xfrm>
            <a:prstGeom prst="rightArrow">
              <a:avLst>
                <a:gd name="adj1" fmla="val 50000"/>
                <a:gd name="adj2" fmla="val 50000"/>
              </a:avLst>
            </a:prstGeom>
            <a:solidFill>
              <a:schemeClr val="lt1"/>
            </a:solidFill>
            <a:ln w="9525" cap="flat" cmpd="sng">
              <a:solidFill>
                <a:srgbClr val="C0000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275"/>
            </a:p>
          </p:txBody>
        </p:sp>
      </p:grpSp>
      <p:grpSp>
        <p:nvGrpSpPr>
          <p:cNvPr id="322" name="Google Shape;322;p2"/>
          <p:cNvGrpSpPr/>
          <p:nvPr/>
        </p:nvGrpSpPr>
        <p:grpSpPr>
          <a:xfrm>
            <a:off x="6589875" y="3323364"/>
            <a:ext cx="2349993" cy="415476"/>
            <a:chOff x="9015414" y="1459350"/>
            <a:chExt cx="2991240" cy="553968"/>
          </a:xfrm>
        </p:grpSpPr>
        <p:sp>
          <p:nvSpPr>
            <p:cNvPr id="323" name="Google Shape;323;p2"/>
            <p:cNvSpPr txBox="1"/>
            <p:nvPr/>
          </p:nvSpPr>
          <p:spPr>
            <a:xfrm>
              <a:off x="9388253" y="1459350"/>
              <a:ext cx="2618401" cy="553968"/>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68569" tIns="68569" rIns="68569" bIns="68569" anchor="t" anchorCtr="0">
              <a:spAutoFit/>
            </a:bodyPr>
            <a:lstStyle/>
            <a:p>
              <a:pPr>
                <a:buSzPts val="900"/>
              </a:pPr>
              <a:r>
                <a:rPr lang="en-GB" sz="900"/>
                <a:t>Workshop “AI methods and applications in Medical Physics” </a:t>
              </a:r>
              <a:endParaRPr sz="900"/>
            </a:p>
          </p:txBody>
        </p:sp>
        <p:sp>
          <p:nvSpPr>
            <p:cNvPr id="324" name="Google Shape;324;p2"/>
            <p:cNvSpPr/>
            <p:nvPr/>
          </p:nvSpPr>
          <p:spPr>
            <a:xfrm>
              <a:off x="9015414" y="1600075"/>
              <a:ext cx="369000" cy="196500"/>
            </a:xfrm>
            <a:prstGeom prst="rightArrow">
              <a:avLst>
                <a:gd name="adj1" fmla="val 50000"/>
                <a:gd name="adj2" fmla="val 50000"/>
              </a:avLst>
            </a:prstGeom>
            <a:solidFill>
              <a:schemeClr val="lt1"/>
            </a:solidFill>
            <a:ln w="9525" cap="flat" cmpd="sng">
              <a:solidFill>
                <a:srgbClr val="C0000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275"/>
            </a:p>
          </p:txBody>
        </p:sp>
      </p:grpSp>
      <p:sp>
        <p:nvSpPr>
          <p:cNvPr id="325" name="Google Shape;325;p2"/>
          <p:cNvSpPr txBox="1"/>
          <p:nvPr/>
        </p:nvSpPr>
        <p:spPr>
          <a:xfrm>
            <a:off x="1547681" y="4796785"/>
            <a:ext cx="2976525" cy="276977"/>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68569" tIns="68569" rIns="68569" bIns="68569" anchor="t" anchorCtr="0">
            <a:spAutoFit/>
          </a:bodyPr>
          <a:lstStyle/>
          <a:p>
            <a:pPr>
              <a:buSzPts val="900"/>
            </a:pPr>
            <a:r>
              <a:rPr lang="en-GB" sz="900"/>
              <a:t>Workshop “The right to explanation” </a:t>
            </a:r>
            <a:endParaRPr sz="900"/>
          </a:p>
        </p:txBody>
      </p:sp>
      <p:sp>
        <p:nvSpPr>
          <p:cNvPr id="326" name="Google Shape;326;p2"/>
          <p:cNvSpPr txBox="1"/>
          <p:nvPr/>
        </p:nvSpPr>
        <p:spPr>
          <a:xfrm>
            <a:off x="436910" y="4796119"/>
            <a:ext cx="1597725" cy="276977"/>
          </a:xfrm>
          <a:prstGeom prst="rect">
            <a:avLst/>
          </a:prstGeom>
          <a:noFill/>
          <a:ln>
            <a:noFill/>
          </a:ln>
        </p:spPr>
        <p:txBody>
          <a:bodyPr spcFirstLastPara="1" wrap="square" lIns="68569" tIns="68569" rIns="68569" bIns="68569" anchor="t" anchorCtr="0">
            <a:spAutoFit/>
          </a:bodyPr>
          <a:lstStyle/>
          <a:p>
            <a:pPr>
              <a:buSzPts val="1400"/>
            </a:pPr>
            <a:r>
              <a:rPr lang="en-GB" sz="900"/>
              <a:t>31 Dec     M2.4</a:t>
            </a:r>
            <a:endParaRPr sz="900"/>
          </a:p>
        </p:txBody>
      </p:sp>
      <p:sp>
        <p:nvSpPr>
          <p:cNvPr id="327" name="Google Shape;327;p2"/>
          <p:cNvSpPr/>
          <p:nvPr/>
        </p:nvSpPr>
        <p:spPr>
          <a:xfrm>
            <a:off x="89343" y="4861594"/>
            <a:ext cx="289800" cy="147375"/>
          </a:xfrm>
          <a:prstGeom prst="rightArrow">
            <a:avLst>
              <a:gd name="adj1" fmla="val 50000"/>
              <a:gd name="adj2" fmla="val 50000"/>
            </a:avLst>
          </a:prstGeom>
          <a:solidFill>
            <a:schemeClr val="lt1"/>
          </a:solidFill>
          <a:ln w="9525" cap="flat" cmpd="sng">
            <a:solidFill>
              <a:srgbClr val="C0000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275"/>
          </a:p>
        </p:txBody>
      </p:sp>
      <p:cxnSp>
        <p:nvCxnSpPr>
          <p:cNvPr id="328" name="Google Shape;328;p2"/>
          <p:cNvCxnSpPr/>
          <p:nvPr/>
        </p:nvCxnSpPr>
        <p:spPr>
          <a:xfrm rot="10800000" flipH="1">
            <a:off x="1547681" y="2254350"/>
            <a:ext cx="4073175" cy="6750"/>
          </a:xfrm>
          <a:prstGeom prst="straightConnector1">
            <a:avLst/>
          </a:prstGeom>
          <a:noFill/>
          <a:ln w="9525" cap="flat" cmpd="sng">
            <a:solidFill>
              <a:schemeClr val="dk2"/>
            </a:solidFill>
            <a:prstDash val="solid"/>
            <a:round/>
            <a:headEnd type="none" w="sm" len="sm"/>
            <a:tailEnd type="none" w="sm" len="sm"/>
          </a:ln>
        </p:spPr>
      </p:cxnSp>
      <p:cxnSp>
        <p:nvCxnSpPr>
          <p:cNvPr id="329" name="Google Shape;329;p2"/>
          <p:cNvCxnSpPr/>
          <p:nvPr/>
        </p:nvCxnSpPr>
        <p:spPr>
          <a:xfrm>
            <a:off x="1691419" y="3584119"/>
            <a:ext cx="2854575" cy="225"/>
          </a:xfrm>
          <a:prstGeom prst="straightConnector1">
            <a:avLst/>
          </a:prstGeom>
          <a:noFill/>
          <a:ln w="9525" cap="flat" cmpd="sng">
            <a:solidFill>
              <a:schemeClr val="dk2"/>
            </a:solidFill>
            <a:prstDash val="solid"/>
            <a:round/>
            <a:headEnd type="none" w="sm" len="sm"/>
            <a:tailEnd type="none" w="sm" len="sm"/>
          </a:ln>
        </p:spPr>
      </p:cxnSp>
      <p:sp>
        <p:nvSpPr>
          <p:cNvPr id="330" name="Google Shape;330;p2"/>
          <p:cNvSpPr txBox="1"/>
          <p:nvPr/>
        </p:nvSpPr>
        <p:spPr>
          <a:xfrm>
            <a:off x="2845838" y="459731"/>
            <a:ext cx="3800250" cy="623225"/>
          </a:xfrm>
          <a:prstGeom prst="rect">
            <a:avLst/>
          </a:prstGeom>
          <a:noFill/>
          <a:ln>
            <a:noFill/>
          </a:ln>
        </p:spPr>
        <p:txBody>
          <a:bodyPr spcFirstLastPara="1" wrap="square" lIns="68569" tIns="68569" rIns="68569" bIns="68569" anchor="t" anchorCtr="0">
            <a:spAutoFit/>
          </a:bodyPr>
          <a:lstStyle/>
          <a:p>
            <a:pPr>
              <a:buSzPts val="1400"/>
            </a:pPr>
            <a:r>
              <a:rPr lang="en-GB" sz="1050"/>
              <a:t>Kick-off meeting 2022  </a:t>
            </a:r>
            <a:r>
              <a:rPr lang="en-GB" sz="1050" u="sng">
                <a:solidFill>
                  <a:schemeClr val="hlink"/>
                </a:solidFill>
                <a:hlinkClick r:id="rId6"/>
              </a:rPr>
              <a:t>https://agenda.infn.it/event/30287/</a:t>
            </a:r>
            <a:r>
              <a:rPr lang="en-GB" sz="1050"/>
              <a:t> </a:t>
            </a:r>
            <a:endParaRPr sz="1050"/>
          </a:p>
          <a:p>
            <a:pPr>
              <a:buClr>
                <a:schemeClr val="dk1"/>
              </a:buClr>
              <a:buSzPts val="1100"/>
            </a:pPr>
            <a:r>
              <a:rPr lang="en-GB" sz="1050">
                <a:solidFill>
                  <a:schemeClr val="dk1"/>
                </a:solidFill>
              </a:rPr>
              <a:t>General Meeting 2023 </a:t>
            </a:r>
            <a:r>
              <a:rPr lang="en-GB" sz="1050" u="sng">
                <a:solidFill>
                  <a:schemeClr val="hlink"/>
                </a:solidFill>
                <a:hlinkClick r:id="rId7"/>
              </a:rPr>
              <a:t>https://agenda.infn.it/event/34599/</a:t>
            </a:r>
            <a:r>
              <a:rPr lang="en-GB" sz="1050">
                <a:solidFill>
                  <a:schemeClr val="dk1"/>
                </a:solidFill>
              </a:rPr>
              <a:t> </a:t>
            </a:r>
            <a:endParaRPr sz="1050">
              <a:solidFill>
                <a:schemeClr val="dk1"/>
              </a:solidFill>
            </a:endParaRPr>
          </a:p>
          <a:p>
            <a:pPr>
              <a:buSzPts val="1400"/>
            </a:pPr>
            <a:endParaRPr sz="1050"/>
          </a:p>
        </p:txBody>
      </p:sp>
      <p:sp>
        <p:nvSpPr>
          <p:cNvPr id="331" name="Google Shape;331;p2"/>
          <p:cNvSpPr/>
          <p:nvPr/>
        </p:nvSpPr>
        <p:spPr>
          <a:xfrm>
            <a:off x="7357181" y="3284381"/>
            <a:ext cx="1119600" cy="583200"/>
          </a:xfrm>
          <a:prstGeom prst="mathMultiply">
            <a:avLst>
              <a:gd name="adj1" fmla="val 8333"/>
            </a:avLst>
          </a:prstGeom>
          <a:solidFill>
            <a:srgbClr val="C00000"/>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32" name="Google Shape;332;p2"/>
          <p:cNvSpPr txBox="1"/>
          <p:nvPr/>
        </p:nvSpPr>
        <p:spPr>
          <a:xfrm>
            <a:off x="6589913" y="3700763"/>
            <a:ext cx="2787300" cy="784808"/>
          </a:xfrm>
          <a:prstGeom prst="rect">
            <a:avLst/>
          </a:prstGeom>
          <a:noFill/>
          <a:ln>
            <a:noFill/>
          </a:ln>
        </p:spPr>
        <p:txBody>
          <a:bodyPr spcFirstLastPara="1" wrap="square" lIns="68569" tIns="68569" rIns="68569" bIns="68569" anchor="t" anchorCtr="0">
            <a:spAutoFit/>
          </a:bodyPr>
          <a:lstStyle/>
          <a:p>
            <a:r>
              <a:rPr lang="en-GB" sz="1050"/>
              <a:t>Non realizzato per mancanza di fondi missione. Abbiamo tenuto a Febbraio un General Meeting di collaborazione  su 3 giorni https://agenda.infn.it/event/34599/</a:t>
            </a:r>
            <a:endParaRPr sz="1050"/>
          </a:p>
        </p:txBody>
      </p:sp>
      <p:sp>
        <p:nvSpPr>
          <p:cNvPr id="333" name="Google Shape;333;p2"/>
          <p:cNvSpPr txBox="1"/>
          <p:nvPr/>
        </p:nvSpPr>
        <p:spPr>
          <a:xfrm>
            <a:off x="4926506" y="4704432"/>
            <a:ext cx="3550275" cy="461643"/>
          </a:xfrm>
          <a:prstGeom prst="rect">
            <a:avLst/>
          </a:prstGeom>
          <a:noFill/>
          <a:ln>
            <a:noFill/>
          </a:ln>
        </p:spPr>
        <p:txBody>
          <a:bodyPr spcFirstLastPara="1" wrap="square" lIns="68569" tIns="68569" rIns="68569" bIns="68569" anchor="t" anchorCtr="0">
            <a:spAutoFit/>
          </a:bodyPr>
          <a:lstStyle/>
          <a:p>
            <a:r>
              <a:rPr lang="en-GB" sz="1050"/>
              <a:t>Da organizzare nel 2024 come parte di un WS incentrato sull’utilizzo del calcolo di CSN5</a:t>
            </a:r>
            <a:endParaRPr sz="1050"/>
          </a:p>
        </p:txBody>
      </p:sp>
      <p:sp>
        <p:nvSpPr>
          <p:cNvPr id="334" name="Google Shape;334;p2"/>
          <p:cNvSpPr/>
          <p:nvPr/>
        </p:nvSpPr>
        <p:spPr>
          <a:xfrm>
            <a:off x="4646817" y="4857656"/>
            <a:ext cx="274500" cy="147375"/>
          </a:xfrm>
          <a:prstGeom prst="rightArrow">
            <a:avLst>
              <a:gd name="adj1" fmla="val 50000"/>
              <a:gd name="adj2" fmla="val 50000"/>
            </a:avLst>
          </a:prstGeom>
          <a:solidFill>
            <a:schemeClr val="lt1"/>
          </a:solidFill>
          <a:ln w="9525" cap="flat" cmpd="sng">
            <a:solidFill>
              <a:srgbClr val="C0000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27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22"/>
                                        </p:tgtEl>
                                        <p:attrNameLst>
                                          <p:attrName>style.visibility</p:attrName>
                                        </p:attrNameLst>
                                      </p:cBhvr>
                                      <p:to>
                                        <p:strVal val="visible"/>
                                      </p:to>
                                    </p:set>
                                    <p:animEffect transition="in" filter="fade">
                                      <p:cBhvr>
                                        <p:cTn id="9" dur="1000"/>
                                        <p:tgtEl>
                                          <p:spTgt spid="322"/>
                                        </p:tgtEl>
                                      </p:cBhvr>
                                    </p:animEffect>
                                  </p:childTnLst>
                                </p:cTn>
                              </p:par>
                              <p:par>
                                <p:cTn id="10" presetID="10" presetClass="entr" presetSubtype="0" fill="hold" nodeType="withEffect">
                                  <p:stCondLst>
                                    <p:cond delay="0"/>
                                  </p:stCondLst>
                                  <p:childTnLst>
                                    <p:set>
                                      <p:cBhvr>
                                        <p:cTn id="11" dur="1" fill="hold">
                                          <p:stCondLst>
                                            <p:cond delay="0"/>
                                          </p:stCondLst>
                                        </p:cTn>
                                        <p:tgtEl>
                                          <p:spTgt spid="325"/>
                                        </p:tgtEl>
                                        <p:attrNameLst>
                                          <p:attrName>style.visibility</p:attrName>
                                        </p:attrNameLst>
                                      </p:cBhvr>
                                      <p:to>
                                        <p:strVal val="visible"/>
                                      </p:to>
                                    </p:set>
                                    <p:animEffect transition="in" filter="fade">
                                      <p:cBhvr>
                                        <p:cTn id="12" dur="1000"/>
                                        <p:tgtEl>
                                          <p:spTgt spid="325"/>
                                        </p:tgtEl>
                                      </p:cBhvr>
                                    </p:animEffect>
                                  </p:childTnLst>
                                </p:cTn>
                              </p:par>
                              <p:par>
                                <p:cTn id="13" presetID="10" presetClass="entr" presetSubtype="0" fill="hold" nodeType="withEffect">
                                  <p:stCondLst>
                                    <p:cond delay="0"/>
                                  </p:stCondLst>
                                  <p:childTnLst>
                                    <p:set>
                                      <p:cBhvr>
                                        <p:cTn id="14" dur="1" fill="hold">
                                          <p:stCondLst>
                                            <p:cond delay="0"/>
                                          </p:stCondLst>
                                        </p:cTn>
                                        <p:tgtEl>
                                          <p:spTgt spid="326"/>
                                        </p:tgtEl>
                                        <p:attrNameLst>
                                          <p:attrName>style.visibility</p:attrName>
                                        </p:attrNameLst>
                                      </p:cBhvr>
                                      <p:to>
                                        <p:strVal val="visible"/>
                                      </p:to>
                                    </p:set>
                                    <p:animEffect transition="in" filter="fade">
                                      <p:cBhvr>
                                        <p:cTn id="15" dur="1000"/>
                                        <p:tgtEl>
                                          <p:spTgt spid="326"/>
                                        </p:tgtEl>
                                      </p:cBhvr>
                                    </p:animEffect>
                                  </p:childTnLst>
                                </p:cTn>
                              </p:par>
                              <p:par>
                                <p:cTn id="16" presetID="10" presetClass="entr" presetSubtype="0" fill="hold" nodeType="withEffect">
                                  <p:stCondLst>
                                    <p:cond delay="0"/>
                                  </p:stCondLst>
                                  <p:childTnLst>
                                    <p:set>
                                      <p:cBhvr>
                                        <p:cTn id="17" dur="1" fill="hold">
                                          <p:stCondLst>
                                            <p:cond delay="0"/>
                                          </p:stCondLst>
                                        </p:cTn>
                                        <p:tgtEl>
                                          <p:spTgt spid="328"/>
                                        </p:tgtEl>
                                        <p:attrNameLst>
                                          <p:attrName>style.visibility</p:attrName>
                                        </p:attrNameLst>
                                      </p:cBhvr>
                                      <p:to>
                                        <p:strVal val="visible"/>
                                      </p:to>
                                    </p:set>
                                    <p:animEffect transition="in" filter="fade">
                                      <p:cBhvr>
                                        <p:cTn id="18" dur="1000"/>
                                        <p:tgtEl>
                                          <p:spTgt spid="328"/>
                                        </p:tgtEl>
                                      </p:cBhvr>
                                    </p:animEffect>
                                  </p:childTnLst>
                                </p:cTn>
                              </p:par>
                              <p:par>
                                <p:cTn id="19" presetID="10" presetClass="entr" presetSubtype="0" fill="hold" nodeType="withEffect">
                                  <p:stCondLst>
                                    <p:cond delay="0"/>
                                  </p:stCondLst>
                                  <p:childTnLst>
                                    <p:set>
                                      <p:cBhvr>
                                        <p:cTn id="20" dur="1" fill="hold">
                                          <p:stCondLst>
                                            <p:cond delay="0"/>
                                          </p:stCondLst>
                                        </p:cTn>
                                        <p:tgtEl>
                                          <p:spTgt spid="329"/>
                                        </p:tgtEl>
                                        <p:attrNameLst>
                                          <p:attrName>style.visibility</p:attrName>
                                        </p:attrNameLst>
                                      </p:cBhvr>
                                      <p:to>
                                        <p:strVal val="visible"/>
                                      </p:to>
                                    </p:set>
                                    <p:animEffect transition="in" filter="fade">
                                      <p:cBhvr>
                                        <p:cTn id="21" dur="1000"/>
                                        <p:tgtEl>
                                          <p:spTgt spid="329"/>
                                        </p:tgtEl>
                                      </p:cBhvr>
                                    </p:animEffect>
                                  </p:childTnLst>
                                </p:cTn>
                              </p:par>
                              <p:par>
                                <p:cTn id="22" presetID="10" presetClass="entr" presetSubtype="0" fill="hold" nodeType="withEffect">
                                  <p:stCondLst>
                                    <p:cond delay="0"/>
                                  </p:stCondLst>
                                  <p:childTnLst>
                                    <p:set>
                                      <p:cBhvr>
                                        <p:cTn id="23" dur="1" fill="hold">
                                          <p:stCondLst>
                                            <p:cond delay="0"/>
                                          </p:stCondLst>
                                        </p:cTn>
                                        <p:tgtEl>
                                          <p:spTgt spid="327"/>
                                        </p:tgtEl>
                                        <p:attrNameLst>
                                          <p:attrName>style.visibility</p:attrName>
                                        </p:attrNameLst>
                                      </p:cBhvr>
                                      <p:to>
                                        <p:strVal val="visible"/>
                                      </p:to>
                                    </p:set>
                                    <p:animEffect transition="in" filter="fade">
                                      <p:cBhvr>
                                        <p:cTn id="24" dur="1200"/>
                                        <p:tgtEl>
                                          <p:spTgt spid="3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9"/>
          <p:cNvSpPr txBox="1">
            <a:spLocks noGrp="1"/>
          </p:cNvSpPr>
          <p:nvPr>
            <p:ph type="title"/>
          </p:nvPr>
        </p:nvSpPr>
        <p:spPr>
          <a:xfrm>
            <a:off x="1167844" y="255594"/>
            <a:ext cx="6287372" cy="532481"/>
          </a:xfrm>
          <a:prstGeom prst="rect">
            <a:avLst/>
          </a:prstGeom>
          <a:solidFill>
            <a:srgbClr val="007AA3"/>
          </a:solidFill>
          <a:ln>
            <a:noFill/>
          </a:ln>
        </p:spPr>
        <p:txBody>
          <a:bodyPr spcFirstLastPara="1" vert="horz" wrap="square" lIns="51427" tIns="51427" rIns="51427" bIns="51427" rtlCol="0" anchor="ctr" anchorCtr="0">
            <a:normAutofit/>
          </a:bodyPr>
          <a:lstStyle/>
          <a:p>
            <a:r>
              <a:rPr lang="en-GB" dirty="0" err="1"/>
              <a:t>Partecipanti</a:t>
            </a:r>
            <a:r>
              <a:rPr lang="en-GB" dirty="0"/>
              <a:t>, FTE a Bari</a:t>
            </a:r>
            <a:endParaRPr dirty="0"/>
          </a:p>
        </p:txBody>
      </p:sp>
      <p:sp>
        <p:nvSpPr>
          <p:cNvPr id="224" name="Google Shape;224;p9"/>
          <p:cNvSpPr/>
          <p:nvPr/>
        </p:nvSpPr>
        <p:spPr>
          <a:xfrm rot="-1555620">
            <a:off x="7178759" y="637972"/>
            <a:ext cx="552916" cy="328913"/>
          </a:xfrm>
          <a:prstGeom prst="rect">
            <a:avLst/>
          </a:prstGeom>
          <a:noFill/>
          <a:ln>
            <a:noFill/>
          </a:ln>
        </p:spPr>
        <p:txBody>
          <a:bodyPr spcFirstLastPara="1" wrap="square" lIns="51427" tIns="25706" rIns="51427" bIns="25706" anchor="t" anchorCtr="0">
            <a:spAutoFit/>
          </a:bodyPr>
          <a:lstStyle/>
          <a:p>
            <a:pPr algn="ctr"/>
            <a:r>
              <a:rPr lang="en-GB" sz="1800" b="1">
                <a:solidFill>
                  <a:srgbClr val="FEFEFE"/>
                </a:solidFill>
                <a:latin typeface="Radley"/>
                <a:ea typeface="Radley"/>
                <a:cs typeface="Radley"/>
                <a:sym typeface="Radley"/>
              </a:rPr>
              <a:t>next</a:t>
            </a:r>
            <a:endParaRPr sz="2250" b="1">
              <a:solidFill>
                <a:srgbClr val="FEFEFE"/>
              </a:solidFill>
              <a:latin typeface="Radley"/>
              <a:ea typeface="Radley"/>
              <a:cs typeface="Radley"/>
              <a:sym typeface="Radley"/>
            </a:endParaRPr>
          </a:p>
        </p:txBody>
      </p:sp>
      <p:graphicFrame>
        <p:nvGraphicFramePr>
          <p:cNvPr id="3" name="Tabella 3">
            <a:extLst>
              <a:ext uri="{FF2B5EF4-FFF2-40B4-BE49-F238E27FC236}">
                <a16:creationId xmlns:a16="http://schemas.microsoft.com/office/drawing/2014/main" id="{90C0A4FD-4EAE-8647-AF42-DFBFD5BE18F0}"/>
              </a:ext>
            </a:extLst>
          </p:cNvPr>
          <p:cNvGraphicFramePr>
            <a:graphicFrameLocks noGrp="1"/>
          </p:cNvGraphicFramePr>
          <p:nvPr>
            <p:extLst>
              <p:ext uri="{D42A27DB-BD31-4B8C-83A1-F6EECF244321}">
                <p14:modId xmlns:p14="http://schemas.microsoft.com/office/powerpoint/2010/main" val="1463321311"/>
              </p:ext>
            </p:extLst>
          </p:nvPr>
        </p:nvGraphicFramePr>
        <p:xfrm>
          <a:off x="1167843" y="802427"/>
          <a:ext cx="6287371" cy="3188491"/>
        </p:xfrm>
        <a:graphic>
          <a:graphicData uri="http://schemas.openxmlformats.org/drawingml/2006/table">
            <a:tbl>
              <a:tblPr firstRow="1" bandRow="1">
                <a:tableStyleId>{5C22544A-7EE6-4342-B048-85BDC9FD1C3A}</a:tableStyleId>
              </a:tblPr>
              <a:tblGrid>
                <a:gridCol w="3327487">
                  <a:extLst>
                    <a:ext uri="{9D8B030D-6E8A-4147-A177-3AD203B41FA5}">
                      <a16:colId xmlns:a16="http://schemas.microsoft.com/office/drawing/2014/main" val="4150323666"/>
                    </a:ext>
                  </a:extLst>
                </a:gridCol>
                <a:gridCol w="2959884">
                  <a:extLst>
                    <a:ext uri="{9D8B030D-6E8A-4147-A177-3AD203B41FA5}">
                      <a16:colId xmlns:a16="http://schemas.microsoft.com/office/drawing/2014/main" val="141427302"/>
                    </a:ext>
                  </a:extLst>
                </a:gridCol>
              </a:tblGrid>
              <a:tr h="238458">
                <a:tc>
                  <a:txBody>
                    <a:bodyPr/>
                    <a:lstStyle/>
                    <a:p>
                      <a:endParaRPr lang="it-IT" sz="1100"/>
                    </a:p>
                  </a:txBody>
                  <a:tcPr marL="68580" marR="68580" marT="34290" marB="34290"/>
                </a:tc>
                <a:tc>
                  <a:txBody>
                    <a:bodyPr/>
                    <a:lstStyle/>
                    <a:p>
                      <a:endParaRPr lang="it-IT" sz="1100"/>
                    </a:p>
                  </a:txBody>
                  <a:tcPr marL="68580" marR="68580" marT="34290" marB="34290"/>
                </a:tc>
                <a:extLst>
                  <a:ext uri="{0D108BD9-81ED-4DB2-BD59-A6C34878D82A}">
                    <a16:rowId xmlns:a16="http://schemas.microsoft.com/office/drawing/2014/main" val="1732274492"/>
                  </a:ext>
                </a:extLst>
              </a:tr>
              <a:tr h="180765">
                <a:tc>
                  <a:txBody>
                    <a:bodyPr/>
                    <a:lstStyle/>
                    <a:p>
                      <a:pPr algn="l"/>
                      <a:r>
                        <a:rPr lang="it-IT" sz="1100" u="sng" kern="1200" dirty="0">
                          <a:solidFill>
                            <a:schemeClr val="dk1"/>
                          </a:solidFill>
                          <a:latin typeface="+mn-lt"/>
                          <a:ea typeface="+mn-ea"/>
                          <a:cs typeface="+mn-cs"/>
                          <a:hlinkClick r:id="rId3">
                            <a:extLst>
                              <a:ext uri="{A12FA001-AC4F-418D-AE19-62706E023703}">
                                <ahyp:hlinkClr xmlns:ahyp="http://schemas.microsoft.com/office/drawing/2018/hyperlinkcolor" val="tx"/>
                              </a:ext>
                            </a:extLst>
                          </a:hlinkClick>
                        </a:rPr>
                        <a:t>Amoroso Nicola</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30</a:t>
                      </a:r>
                      <a:endParaRPr lang="it-IT" sz="1100" dirty="0"/>
                    </a:p>
                  </a:txBody>
                  <a:tcPr marL="5714" marR="5714" marT="5714" marB="5714" anchor="ctr"/>
                </a:tc>
                <a:extLst>
                  <a:ext uri="{0D108BD9-81ED-4DB2-BD59-A6C34878D82A}">
                    <a16:rowId xmlns:a16="http://schemas.microsoft.com/office/drawing/2014/main" val="1963880330"/>
                  </a:ext>
                </a:extLst>
              </a:tr>
              <a:tr h="180765">
                <a:tc>
                  <a:txBody>
                    <a:bodyPr/>
                    <a:lstStyle/>
                    <a:p>
                      <a:pPr algn="l"/>
                      <a:r>
                        <a:rPr lang="it-IT" sz="1100" u="sng" kern="1200" dirty="0">
                          <a:solidFill>
                            <a:schemeClr val="dk1"/>
                          </a:solidFill>
                          <a:latin typeface="+mn-lt"/>
                          <a:ea typeface="+mn-ea"/>
                          <a:cs typeface="+mn-cs"/>
                          <a:hlinkClick r:id="rId4">
                            <a:extLst>
                              <a:ext uri="{A12FA001-AC4F-418D-AE19-62706E023703}">
                                <ahyp:hlinkClr xmlns:ahyp="http://schemas.microsoft.com/office/drawing/2018/hyperlinkcolor" val="tx"/>
                              </a:ext>
                            </a:extLst>
                          </a:hlinkClick>
                        </a:rPr>
                        <a:t>Bellantuono Loredana</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a:t>30</a:t>
                      </a:r>
                      <a:endParaRPr lang="it-IT" sz="1100"/>
                    </a:p>
                  </a:txBody>
                  <a:tcPr marL="5714" marR="5714" marT="5714" marB="5714" anchor="ctr"/>
                </a:tc>
                <a:extLst>
                  <a:ext uri="{0D108BD9-81ED-4DB2-BD59-A6C34878D82A}">
                    <a16:rowId xmlns:a16="http://schemas.microsoft.com/office/drawing/2014/main" val="3544510722"/>
                  </a:ext>
                </a:extLst>
              </a:tr>
              <a:tr h="180765">
                <a:tc>
                  <a:txBody>
                    <a:bodyPr/>
                    <a:lstStyle/>
                    <a:p>
                      <a:pPr algn="l"/>
                      <a:r>
                        <a:rPr lang="it-IT" sz="1100" u="sng" kern="1200" dirty="0">
                          <a:solidFill>
                            <a:schemeClr val="dk1"/>
                          </a:solidFill>
                          <a:latin typeface="+mn-lt"/>
                          <a:ea typeface="+mn-ea"/>
                          <a:cs typeface="+mn-cs"/>
                          <a:hlinkClick r:id="rId5">
                            <a:extLst>
                              <a:ext uri="{A12FA001-AC4F-418D-AE19-62706E023703}">
                                <ahyp:hlinkClr xmlns:ahyp="http://schemas.microsoft.com/office/drawing/2018/hyperlinkcolor" val="tx"/>
                              </a:ext>
                            </a:extLst>
                          </a:hlinkClick>
                        </a:rPr>
                        <a:t>Bellotti Roberto</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20</a:t>
                      </a:r>
                      <a:endParaRPr lang="it-IT" sz="1100" dirty="0"/>
                    </a:p>
                  </a:txBody>
                  <a:tcPr marL="5714" marR="5714" marT="5714" marB="5714" anchor="ctr"/>
                </a:tc>
                <a:extLst>
                  <a:ext uri="{0D108BD9-81ED-4DB2-BD59-A6C34878D82A}">
                    <a16:rowId xmlns:a16="http://schemas.microsoft.com/office/drawing/2014/main" val="1072714686"/>
                  </a:ext>
                </a:extLst>
              </a:tr>
              <a:tr h="183977">
                <a:tc>
                  <a:txBody>
                    <a:bodyPr/>
                    <a:lstStyle/>
                    <a:p>
                      <a:pPr algn="l"/>
                      <a:r>
                        <a:rPr lang="it-IT" sz="1100" u="sng" kern="1200" dirty="0">
                          <a:solidFill>
                            <a:schemeClr val="dk1"/>
                          </a:solidFill>
                          <a:latin typeface="+mn-lt"/>
                          <a:ea typeface="+mn-ea"/>
                          <a:cs typeface="+mn-cs"/>
                          <a:hlinkClick r:id="rId6">
                            <a:extLst>
                              <a:ext uri="{A12FA001-AC4F-418D-AE19-62706E023703}">
                                <ahyp:hlinkClr xmlns:ahyp="http://schemas.microsoft.com/office/drawing/2018/hyperlinkcolor" val="tx"/>
                              </a:ext>
                            </a:extLst>
                          </a:hlinkClick>
                        </a:rPr>
                        <a:t>La Forgia Daniele</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10</a:t>
                      </a:r>
                      <a:endParaRPr lang="it-IT" sz="1100" dirty="0"/>
                    </a:p>
                  </a:txBody>
                  <a:tcPr marL="5714" marR="5714" marT="5714" marB="5714" anchor="ctr"/>
                </a:tc>
                <a:extLst>
                  <a:ext uri="{0D108BD9-81ED-4DB2-BD59-A6C34878D82A}">
                    <a16:rowId xmlns:a16="http://schemas.microsoft.com/office/drawing/2014/main" val="3573792411"/>
                  </a:ext>
                </a:extLst>
              </a:tr>
              <a:tr h="180765">
                <a:tc>
                  <a:txBody>
                    <a:bodyPr/>
                    <a:lstStyle/>
                    <a:p>
                      <a:pPr algn="l"/>
                      <a:r>
                        <a:rPr lang="it-IT" sz="1100" u="sng" kern="1200" dirty="0">
                          <a:solidFill>
                            <a:schemeClr val="dk1"/>
                          </a:solidFill>
                          <a:latin typeface="+mn-lt"/>
                          <a:ea typeface="+mn-ea"/>
                          <a:cs typeface="+mn-cs"/>
                        </a:rPr>
                        <a:t>Lo Sasso Andrea</a:t>
                      </a:r>
                    </a:p>
                  </a:txBody>
                  <a:tcPr marL="5714" marR="5714" marT="5714" marB="5714" anchor="ctr"/>
                </a:tc>
                <a:tc>
                  <a:txBody>
                    <a:bodyPr/>
                    <a:lstStyle/>
                    <a:p>
                      <a:pPr algn="r"/>
                      <a:r>
                        <a:rPr lang="it-IT" sz="1100" dirty="0"/>
                        <a:t>30</a:t>
                      </a:r>
                    </a:p>
                  </a:txBody>
                  <a:tcPr marL="5714" marR="5714" marT="5714" marB="5714" anchor="ctr"/>
                </a:tc>
                <a:extLst>
                  <a:ext uri="{0D108BD9-81ED-4DB2-BD59-A6C34878D82A}">
                    <a16:rowId xmlns:a16="http://schemas.microsoft.com/office/drawing/2014/main" val="3281335748"/>
                  </a:ext>
                </a:extLst>
              </a:tr>
              <a:tr h="180765">
                <a:tc>
                  <a:txBody>
                    <a:bodyPr/>
                    <a:lstStyle/>
                    <a:p>
                      <a:pPr algn="l"/>
                      <a:r>
                        <a:rPr lang="it-IT" sz="1100" u="sng" kern="1200" dirty="0">
                          <a:solidFill>
                            <a:schemeClr val="dk1"/>
                          </a:solidFill>
                          <a:latin typeface="+mn-lt"/>
                          <a:ea typeface="+mn-ea"/>
                          <a:cs typeface="+mn-cs"/>
                          <a:hlinkClick r:id="rId7">
                            <a:extLst>
                              <a:ext uri="{A12FA001-AC4F-418D-AE19-62706E023703}">
                                <ahyp:hlinkClr xmlns:ahyp="http://schemas.microsoft.com/office/drawing/2018/hyperlinkcolor" val="tx"/>
                              </a:ext>
                            </a:extLst>
                          </a:hlinkClick>
                        </a:rPr>
                        <a:t>Maggipinto  Tommaso</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20</a:t>
                      </a:r>
                      <a:endParaRPr lang="it-IT" sz="1100" dirty="0"/>
                    </a:p>
                  </a:txBody>
                  <a:tcPr marL="5714" marR="5714" marT="5714" marB="5714" anchor="ctr"/>
                </a:tc>
                <a:extLst>
                  <a:ext uri="{0D108BD9-81ED-4DB2-BD59-A6C34878D82A}">
                    <a16:rowId xmlns:a16="http://schemas.microsoft.com/office/drawing/2014/main" val="313632044"/>
                  </a:ext>
                </a:extLst>
              </a:tr>
              <a:tr h="180765">
                <a:tc>
                  <a:txBody>
                    <a:bodyPr/>
                    <a:lstStyle/>
                    <a:p>
                      <a:pPr algn="l"/>
                      <a:r>
                        <a:rPr lang="it-IT" sz="1100" u="sng" kern="1200" dirty="0">
                          <a:solidFill>
                            <a:schemeClr val="dk1"/>
                          </a:solidFill>
                          <a:latin typeface="+mn-lt"/>
                          <a:ea typeface="+mn-ea"/>
                          <a:cs typeface="+mn-cs"/>
                        </a:rPr>
                        <a:t>Massafra Raffaella</a:t>
                      </a:r>
                    </a:p>
                  </a:txBody>
                  <a:tcPr marL="5714" marR="5714" marT="5714" marB="5714" anchor="ctr"/>
                </a:tc>
                <a:tc>
                  <a:txBody>
                    <a:bodyPr/>
                    <a:lstStyle/>
                    <a:p>
                      <a:pPr algn="r"/>
                      <a:r>
                        <a:rPr lang="it-IT" sz="1100" dirty="0"/>
                        <a:t>10</a:t>
                      </a:r>
                    </a:p>
                  </a:txBody>
                  <a:tcPr marL="5714" marR="5714" marT="5714" marB="5714" anchor="ctr"/>
                </a:tc>
                <a:extLst>
                  <a:ext uri="{0D108BD9-81ED-4DB2-BD59-A6C34878D82A}">
                    <a16:rowId xmlns:a16="http://schemas.microsoft.com/office/drawing/2014/main" val="635642894"/>
                  </a:ext>
                </a:extLst>
              </a:tr>
              <a:tr h="180765">
                <a:tc>
                  <a:txBody>
                    <a:bodyPr/>
                    <a:lstStyle/>
                    <a:p>
                      <a:pPr algn="l"/>
                      <a:r>
                        <a:rPr lang="it-IT" sz="1100" u="sng" kern="1200" dirty="0">
                          <a:solidFill>
                            <a:schemeClr val="dk1"/>
                          </a:solidFill>
                          <a:latin typeface="+mn-lt"/>
                          <a:ea typeface="+mn-ea"/>
                          <a:cs typeface="+mn-cs"/>
                          <a:hlinkClick r:id="rId8">
                            <a:extLst>
                              <a:ext uri="{A12FA001-AC4F-418D-AE19-62706E023703}">
                                <ahyp:hlinkClr xmlns:ahyp="http://schemas.microsoft.com/office/drawing/2018/hyperlinkcolor" val="tx"/>
                              </a:ext>
                            </a:extLst>
                          </a:hlinkClick>
                        </a:rPr>
                        <a:t>Monaco Alfonso</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35</a:t>
                      </a:r>
                      <a:endParaRPr lang="it-IT" sz="1100" dirty="0"/>
                    </a:p>
                  </a:txBody>
                  <a:tcPr marL="5714" marR="5714" marT="5714" marB="5714" anchor="ctr"/>
                </a:tc>
                <a:extLst>
                  <a:ext uri="{0D108BD9-81ED-4DB2-BD59-A6C34878D82A}">
                    <a16:rowId xmlns:a16="http://schemas.microsoft.com/office/drawing/2014/main" val="2391035864"/>
                  </a:ext>
                </a:extLst>
              </a:tr>
              <a:tr h="180765">
                <a:tc>
                  <a:txBody>
                    <a:bodyPr/>
                    <a:lstStyle/>
                    <a:p>
                      <a:pPr algn="l"/>
                      <a:r>
                        <a:rPr lang="it-IT" sz="1100" u="sng" kern="1200" dirty="0" err="1">
                          <a:solidFill>
                            <a:schemeClr val="dk1"/>
                          </a:solidFill>
                          <a:latin typeface="+mn-lt"/>
                          <a:ea typeface="+mn-ea"/>
                          <a:cs typeface="+mn-cs"/>
                        </a:rPr>
                        <a:t>Novielli</a:t>
                      </a:r>
                      <a:r>
                        <a:rPr lang="it-IT" sz="1100" u="sng" kern="1200" dirty="0">
                          <a:solidFill>
                            <a:schemeClr val="dk1"/>
                          </a:solidFill>
                          <a:latin typeface="+mn-lt"/>
                          <a:ea typeface="+mn-ea"/>
                          <a:cs typeface="+mn-cs"/>
                        </a:rPr>
                        <a:t> Pierfrancesco</a:t>
                      </a:r>
                    </a:p>
                  </a:txBody>
                  <a:tcPr marL="5714" marR="5714" marT="5714" marB="5714" anchor="ctr"/>
                </a:tc>
                <a:tc>
                  <a:txBody>
                    <a:bodyPr/>
                    <a:lstStyle/>
                    <a:p>
                      <a:pPr algn="r"/>
                      <a:r>
                        <a:rPr lang="it-IT" sz="1100" dirty="0"/>
                        <a:t>20</a:t>
                      </a:r>
                    </a:p>
                  </a:txBody>
                  <a:tcPr marL="5714" marR="5714" marT="5714" marB="5714" anchor="ctr"/>
                </a:tc>
                <a:extLst>
                  <a:ext uri="{0D108BD9-81ED-4DB2-BD59-A6C34878D82A}">
                    <a16:rowId xmlns:a16="http://schemas.microsoft.com/office/drawing/2014/main" val="3450413969"/>
                  </a:ext>
                </a:extLst>
              </a:tr>
              <a:tr h="180765">
                <a:tc>
                  <a:txBody>
                    <a:bodyPr/>
                    <a:lstStyle/>
                    <a:p>
                      <a:pPr algn="l"/>
                      <a:r>
                        <a:rPr lang="it-IT" sz="1100" u="sng" kern="1200" dirty="0">
                          <a:solidFill>
                            <a:schemeClr val="dk1"/>
                          </a:solidFill>
                          <a:latin typeface="+mn-lt"/>
                          <a:ea typeface="+mn-ea"/>
                          <a:cs typeface="+mn-cs"/>
                          <a:hlinkClick r:id="rId9">
                            <a:extLst>
                              <a:ext uri="{A12FA001-AC4F-418D-AE19-62706E023703}">
                                <ahyp:hlinkClr xmlns:ahyp="http://schemas.microsoft.com/office/drawing/2018/hyperlinkcolor" val="tx"/>
                              </a:ext>
                            </a:extLst>
                          </a:hlinkClick>
                        </a:rPr>
                        <a:t>Pantaleo Ester</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b="1" dirty="0"/>
                        <a:t>30</a:t>
                      </a:r>
                      <a:endParaRPr lang="it-IT" sz="1100" dirty="0"/>
                    </a:p>
                  </a:txBody>
                  <a:tcPr marL="5714" marR="5714" marT="5714" marB="5714" anchor="ctr"/>
                </a:tc>
                <a:extLst>
                  <a:ext uri="{0D108BD9-81ED-4DB2-BD59-A6C34878D82A}">
                    <a16:rowId xmlns:a16="http://schemas.microsoft.com/office/drawing/2014/main" val="2080885780"/>
                  </a:ext>
                </a:extLst>
              </a:tr>
              <a:tr h="180765">
                <a:tc>
                  <a:txBody>
                    <a:bodyPr/>
                    <a:lstStyle/>
                    <a:p>
                      <a:pPr marL="0" algn="l" defTabSz="914400" rtl="0" eaLnBrk="1" latinLnBrk="0" hangingPunct="1"/>
                      <a:r>
                        <a:rPr lang="it-IT" sz="1100" u="sng" kern="1200" dirty="0">
                          <a:solidFill>
                            <a:schemeClr val="dk1"/>
                          </a:solidFill>
                          <a:latin typeface="+mn-lt"/>
                          <a:ea typeface="+mn-ea"/>
                          <a:cs typeface="+mn-cs"/>
                        </a:rPr>
                        <a:t>Fania Alessandro</a:t>
                      </a:r>
                    </a:p>
                  </a:txBody>
                  <a:tcPr marL="5714" marR="5714" marT="5714" marB="5714" anchor="ctr"/>
                </a:tc>
                <a:tc>
                  <a:txBody>
                    <a:bodyPr/>
                    <a:lstStyle/>
                    <a:p>
                      <a:pPr algn="r"/>
                      <a:r>
                        <a:rPr lang="it-IT" sz="1100" dirty="0"/>
                        <a:t> 30</a:t>
                      </a:r>
                    </a:p>
                  </a:txBody>
                  <a:tcPr marL="5714" marR="5714" marT="5714" marB="5714" anchor="ctr"/>
                </a:tc>
                <a:extLst>
                  <a:ext uri="{0D108BD9-81ED-4DB2-BD59-A6C34878D82A}">
                    <a16:rowId xmlns:a16="http://schemas.microsoft.com/office/drawing/2014/main" val="2187928029"/>
                  </a:ext>
                </a:extLst>
              </a:tr>
              <a:tr h="224598">
                <a:tc>
                  <a:txBody>
                    <a:bodyPr/>
                    <a:lstStyle/>
                    <a:p>
                      <a:pPr algn="l"/>
                      <a:r>
                        <a:rPr lang="it-IT" sz="1100" u="sng" kern="1200" dirty="0">
                          <a:solidFill>
                            <a:schemeClr val="dk1"/>
                          </a:solidFill>
                          <a:latin typeface="+mn-lt"/>
                          <a:ea typeface="+mn-ea"/>
                          <a:cs typeface="+mn-cs"/>
                        </a:rPr>
                        <a:t>Romano Donato</a:t>
                      </a:r>
                    </a:p>
                  </a:txBody>
                  <a:tcPr marL="5714" marR="5714" marT="5714" marB="5714" anchor="ctr"/>
                </a:tc>
                <a:tc>
                  <a:txBody>
                    <a:bodyPr/>
                    <a:lstStyle/>
                    <a:p>
                      <a:pPr algn="r"/>
                      <a:r>
                        <a:rPr lang="it-IT" sz="1100" dirty="0"/>
                        <a:t>20</a:t>
                      </a:r>
                    </a:p>
                  </a:txBody>
                  <a:tcPr marL="54849" marR="54849" marT="27425" marB="27425"/>
                </a:tc>
                <a:extLst>
                  <a:ext uri="{0D108BD9-81ED-4DB2-BD59-A6C34878D82A}">
                    <a16:rowId xmlns:a16="http://schemas.microsoft.com/office/drawing/2014/main" val="175413612"/>
                  </a:ext>
                </a:extLst>
              </a:tr>
              <a:tr h="224598">
                <a:tc>
                  <a:txBody>
                    <a:bodyPr/>
                    <a:lstStyle/>
                    <a:p>
                      <a:pPr algn="l"/>
                      <a:r>
                        <a:rPr lang="it-IT" sz="1100" u="sng" kern="1200" dirty="0">
                          <a:solidFill>
                            <a:schemeClr val="dk1"/>
                          </a:solidFill>
                          <a:latin typeface="+mn-lt"/>
                          <a:ea typeface="+mn-ea"/>
                          <a:cs typeface="+mn-cs"/>
                        </a:rPr>
                        <a:t>La Rocca Marianna</a:t>
                      </a:r>
                    </a:p>
                  </a:txBody>
                  <a:tcPr marL="5714" marR="5714" marT="5714" marB="5714" anchor="ctr"/>
                </a:tc>
                <a:tc>
                  <a:txBody>
                    <a:bodyPr/>
                    <a:lstStyle/>
                    <a:p>
                      <a:pPr algn="r"/>
                      <a:r>
                        <a:rPr lang="it-IT" sz="1100" dirty="0"/>
                        <a:t>30</a:t>
                      </a:r>
                    </a:p>
                  </a:txBody>
                  <a:tcPr marL="54849" marR="54849" marT="27425" marB="27425"/>
                </a:tc>
                <a:extLst>
                  <a:ext uri="{0D108BD9-81ED-4DB2-BD59-A6C34878D82A}">
                    <a16:rowId xmlns:a16="http://schemas.microsoft.com/office/drawing/2014/main" val="582300188"/>
                  </a:ext>
                </a:extLst>
              </a:tr>
              <a:tr h="224598">
                <a:tc>
                  <a:txBody>
                    <a:bodyPr/>
                    <a:lstStyle/>
                    <a:p>
                      <a:pPr algn="l"/>
                      <a:r>
                        <a:rPr lang="it-IT" sz="1100" u="sng" kern="1200" dirty="0">
                          <a:solidFill>
                            <a:schemeClr val="dk1"/>
                          </a:solidFill>
                          <a:latin typeface="+mn-lt"/>
                          <a:ea typeface="+mn-ea"/>
                          <a:cs typeface="+mn-cs"/>
                          <a:hlinkClick r:id="rId10">
                            <a:extLst>
                              <a:ext uri="{A12FA001-AC4F-418D-AE19-62706E023703}">
                                <ahyp:hlinkClr xmlns:ahyp="http://schemas.microsoft.com/office/drawing/2018/hyperlinkcolor" val="tx"/>
                              </a:ext>
                            </a:extLst>
                          </a:hlinkClick>
                        </a:rPr>
                        <a:t>Tangaro Sabina</a:t>
                      </a:r>
                      <a:r>
                        <a:rPr lang="it-IT" sz="1100" u="sng" kern="1200" dirty="0">
                          <a:solidFill>
                            <a:schemeClr val="dk1"/>
                          </a:solidFill>
                          <a:latin typeface="+mn-lt"/>
                          <a:ea typeface="+mn-ea"/>
                          <a:cs typeface="+mn-cs"/>
                        </a:rPr>
                        <a:t> </a:t>
                      </a:r>
                    </a:p>
                  </a:txBody>
                  <a:tcPr marL="5714" marR="5714" marT="5714" marB="5714" anchor="ctr"/>
                </a:tc>
                <a:tc>
                  <a:txBody>
                    <a:bodyPr/>
                    <a:lstStyle/>
                    <a:p>
                      <a:pPr algn="r"/>
                      <a:r>
                        <a:rPr lang="it-IT" sz="1100" dirty="0"/>
                        <a:t>3</a:t>
                      </a:r>
                      <a:r>
                        <a:rPr lang="it-IT" sz="1100"/>
                        <a:t>0</a:t>
                      </a:r>
                      <a:endParaRPr lang="it-IT" sz="1100" dirty="0"/>
                    </a:p>
                  </a:txBody>
                  <a:tcPr marL="54849" marR="54849" marT="27425" marB="27425"/>
                </a:tc>
                <a:extLst>
                  <a:ext uri="{0D108BD9-81ED-4DB2-BD59-A6C34878D82A}">
                    <a16:rowId xmlns:a16="http://schemas.microsoft.com/office/drawing/2014/main" val="1659335673"/>
                  </a:ext>
                </a:extLst>
              </a:tr>
              <a:tr h="2846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a:t>Numero Totale Ricercatori </a:t>
                      </a:r>
                      <a:endParaRPr lang="it-IT" sz="1400" dirty="0"/>
                    </a:p>
                  </a:txBody>
                  <a:tcPr marL="68580" marR="68580" marT="34290" marB="34290"/>
                </a:tc>
                <a:tc>
                  <a:txBody>
                    <a:bodyPr/>
                    <a:lstStyle/>
                    <a:p>
                      <a:pPr algn="r"/>
                      <a:r>
                        <a:rPr lang="it-IT" sz="1100" dirty="0"/>
                        <a:t>3,55</a:t>
                      </a:r>
                    </a:p>
                  </a:txBody>
                  <a:tcPr marL="68580" marR="68580" marT="34290" marB="34290"/>
                </a:tc>
                <a:extLst>
                  <a:ext uri="{0D108BD9-81ED-4DB2-BD59-A6C34878D82A}">
                    <a16:rowId xmlns:a16="http://schemas.microsoft.com/office/drawing/2014/main" val="892873597"/>
                  </a:ext>
                </a:extLst>
              </a:tr>
            </a:tbl>
          </a:graphicData>
        </a:graphic>
      </p:graphicFrame>
      <p:sp>
        <p:nvSpPr>
          <p:cNvPr id="6" name="CasellaDiTesto 5">
            <a:extLst>
              <a:ext uri="{FF2B5EF4-FFF2-40B4-BE49-F238E27FC236}">
                <a16:creationId xmlns:a16="http://schemas.microsoft.com/office/drawing/2014/main" id="{8C51BD79-50D6-2643-A692-2890E5F69412}"/>
              </a:ext>
            </a:extLst>
          </p:cNvPr>
          <p:cNvSpPr txBox="1"/>
          <p:nvPr/>
        </p:nvSpPr>
        <p:spPr>
          <a:xfrm>
            <a:off x="1479177" y="5069541"/>
            <a:ext cx="184731" cy="253916"/>
          </a:xfrm>
          <a:prstGeom prst="rect">
            <a:avLst/>
          </a:prstGeom>
          <a:noFill/>
        </p:spPr>
        <p:txBody>
          <a:bodyPr wrap="none" rtlCol="0">
            <a:spAutoFit/>
          </a:bodyPr>
          <a:lstStyle/>
          <a:p>
            <a:endParaRPr lang="it-IT" sz="1050" dirty="0"/>
          </a:p>
        </p:txBody>
      </p:sp>
      <p:sp>
        <p:nvSpPr>
          <p:cNvPr id="7" name="CasellaDiTesto 6">
            <a:extLst>
              <a:ext uri="{FF2B5EF4-FFF2-40B4-BE49-F238E27FC236}">
                <a16:creationId xmlns:a16="http://schemas.microsoft.com/office/drawing/2014/main" id="{86EBEE97-F0D8-6F49-9446-F68808BE4962}"/>
              </a:ext>
            </a:extLst>
          </p:cNvPr>
          <p:cNvSpPr txBox="1"/>
          <p:nvPr/>
        </p:nvSpPr>
        <p:spPr>
          <a:xfrm>
            <a:off x="2294165" y="4947557"/>
            <a:ext cx="184731" cy="253916"/>
          </a:xfrm>
          <a:prstGeom prst="rect">
            <a:avLst/>
          </a:prstGeom>
          <a:noFill/>
        </p:spPr>
        <p:txBody>
          <a:bodyPr wrap="none" rtlCol="0">
            <a:spAutoFit/>
          </a:bodyPr>
          <a:lstStyle/>
          <a:p>
            <a:endParaRPr lang="it-IT" sz="1050" dirty="0"/>
          </a:p>
        </p:txBody>
      </p:sp>
      <p:sp>
        <p:nvSpPr>
          <p:cNvPr id="9" name="CasellaDiTesto 8">
            <a:extLst>
              <a:ext uri="{FF2B5EF4-FFF2-40B4-BE49-F238E27FC236}">
                <a16:creationId xmlns:a16="http://schemas.microsoft.com/office/drawing/2014/main" id="{F8B05F43-2706-C844-AA0B-2A6ECDE546AA}"/>
              </a:ext>
            </a:extLst>
          </p:cNvPr>
          <p:cNvSpPr txBox="1"/>
          <p:nvPr/>
        </p:nvSpPr>
        <p:spPr>
          <a:xfrm>
            <a:off x="2967718" y="4886325"/>
            <a:ext cx="184731" cy="253916"/>
          </a:xfrm>
          <a:prstGeom prst="rect">
            <a:avLst/>
          </a:prstGeom>
          <a:noFill/>
        </p:spPr>
        <p:txBody>
          <a:bodyPr wrap="none" rtlCol="0">
            <a:spAutoFit/>
          </a:bodyPr>
          <a:lstStyle/>
          <a:p>
            <a:endParaRPr lang="it-IT" sz="1050" dirty="0"/>
          </a:p>
        </p:txBody>
      </p:sp>
      <p:sp>
        <p:nvSpPr>
          <p:cNvPr id="10" name="CasellaDiTesto 9">
            <a:extLst>
              <a:ext uri="{FF2B5EF4-FFF2-40B4-BE49-F238E27FC236}">
                <a16:creationId xmlns:a16="http://schemas.microsoft.com/office/drawing/2014/main" id="{CAC1F582-1EC5-0249-9469-5F9742F149A8}"/>
              </a:ext>
            </a:extLst>
          </p:cNvPr>
          <p:cNvSpPr txBox="1"/>
          <p:nvPr/>
        </p:nvSpPr>
        <p:spPr>
          <a:xfrm>
            <a:off x="2147208" y="5021036"/>
            <a:ext cx="184731" cy="253916"/>
          </a:xfrm>
          <a:prstGeom prst="rect">
            <a:avLst/>
          </a:prstGeom>
          <a:noFill/>
        </p:spPr>
        <p:txBody>
          <a:bodyPr wrap="none" rtlCol="0">
            <a:spAutoFit/>
          </a:bodyPr>
          <a:lstStyle/>
          <a:p>
            <a:endParaRPr lang="it-IT" sz="1050"/>
          </a:p>
        </p:txBody>
      </p:sp>
      <p:graphicFrame>
        <p:nvGraphicFramePr>
          <p:cNvPr id="11" name="Tabella 10">
            <a:extLst>
              <a:ext uri="{FF2B5EF4-FFF2-40B4-BE49-F238E27FC236}">
                <a16:creationId xmlns:a16="http://schemas.microsoft.com/office/drawing/2014/main" id="{74841FDF-4B1F-3E40-BB7C-A16751D887ED}"/>
              </a:ext>
            </a:extLst>
          </p:cNvPr>
          <p:cNvGraphicFramePr>
            <a:graphicFrameLocks noGrp="1"/>
          </p:cNvGraphicFramePr>
          <p:nvPr>
            <p:extLst>
              <p:ext uri="{D42A27DB-BD31-4B8C-83A1-F6EECF244321}">
                <p14:modId xmlns:p14="http://schemas.microsoft.com/office/powerpoint/2010/main" val="1975078260"/>
              </p:ext>
            </p:extLst>
          </p:nvPr>
        </p:nvGraphicFramePr>
        <p:xfrm>
          <a:off x="1156936" y="3973898"/>
          <a:ext cx="6298278" cy="1093432"/>
        </p:xfrm>
        <a:graphic>
          <a:graphicData uri="http://schemas.openxmlformats.org/drawingml/2006/table">
            <a:tbl>
              <a:tblPr firstRow="1" bandRow="1">
                <a:tableStyleId>{5C22544A-7EE6-4342-B048-85BDC9FD1C3A}</a:tableStyleId>
              </a:tblPr>
              <a:tblGrid>
                <a:gridCol w="962420">
                  <a:extLst>
                    <a:ext uri="{9D8B030D-6E8A-4147-A177-3AD203B41FA5}">
                      <a16:colId xmlns:a16="http://schemas.microsoft.com/office/drawing/2014/main" val="2147123687"/>
                    </a:ext>
                  </a:extLst>
                </a:gridCol>
                <a:gridCol w="1301006">
                  <a:extLst>
                    <a:ext uri="{9D8B030D-6E8A-4147-A177-3AD203B41FA5}">
                      <a16:colId xmlns:a16="http://schemas.microsoft.com/office/drawing/2014/main" val="114702507"/>
                    </a:ext>
                  </a:extLst>
                </a:gridCol>
                <a:gridCol w="1456814">
                  <a:extLst>
                    <a:ext uri="{9D8B030D-6E8A-4147-A177-3AD203B41FA5}">
                      <a16:colId xmlns:a16="http://schemas.microsoft.com/office/drawing/2014/main" val="2854647537"/>
                    </a:ext>
                  </a:extLst>
                </a:gridCol>
                <a:gridCol w="1480784">
                  <a:extLst>
                    <a:ext uri="{9D8B030D-6E8A-4147-A177-3AD203B41FA5}">
                      <a16:colId xmlns:a16="http://schemas.microsoft.com/office/drawing/2014/main" val="1971419255"/>
                    </a:ext>
                  </a:extLst>
                </a:gridCol>
                <a:gridCol w="1097254">
                  <a:extLst>
                    <a:ext uri="{9D8B030D-6E8A-4147-A177-3AD203B41FA5}">
                      <a16:colId xmlns:a16="http://schemas.microsoft.com/office/drawing/2014/main" val="280117923"/>
                    </a:ext>
                  </a:extLst>
                </a:gridCol>
              </a:tblGrid>
              <a:tr h="556654">
                <a:tc>
                  <a:txBody>
                    <a:bodyPr/>
                    <a:lstStyle/>
                    <a:p>
                      <a:pPr>
                        <a:lnSpc>
                          <a:spcPct val="115000"/>
                        </a:lnSpc>
                      </a:pPr>
                      <a:r>
                        <a:rPr lang="it-IT" sz="1500" dirty="0">
                          <a:effectLst/>
                        </a:rPr>
                        <a:t> </a:t>
                      </a:r>
                      <a:endParaRPr lang="it-IT" sz="15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200" dirty="0">
                          <a:effectLst/>
                        </a:rPr>
                        <a:t>Missioni (</a:t>
                      </a:r>
                      <a:r>
                        <a:rPr lang="it-IT" sz="1200" dirty="0" err="1">
                          <a:effectLst/>
                        </a:rPr>
                        <a:t>kE</a:t>
                      </a:r>
                      <a:r>
                        <a:rPr lang="it-IT" sz="1200" dirty="0">
                          <a:effectLst/>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200" dirty="0">
                          <a:effectLst/>
                        </a:rPr>
                        <a:t>Consumo (</a:t>
                      </a:r>
                      <a:r>
                        <a:rPr lang="it-IT" sz="1200" dirty="0" err="1">
                          <a:effectLst/>
                        </a:rPr>
                        <a:t>kE</a:t>
                      </a:r>
                      <a:r>
                        <a:rPr lang="it-IT" sz="1200" dirty="0">
                          <a:effectLst/>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200" dirty="0">
                          <a:effectLst/>
                        </a:rPr>
                        <a:t>Altro – </a:t>
                      </a:r>
                      <a:r>
                        <a:rPr lang="it-IT" sz="1200" dirty="0" err="1">
                          <a:effectLst/>
                        </a:rPr>
                        <a:t>Pubblic</a:t>
                      </a:r>
                      <a:r>
                        <a:rPr lang="it-IT" sz="1200" dirty="0">
                          <a:effectLst/>
                        </a:rPr>
                        <a:t>.(</a:t>
                      </a:r>
                      <a:r>
                        <a:rPr lang="it-IT" sz="1200" dirty="0" err="1">
                          <a:effectLst/>
                        </a:rPr>
                        <a:t>kE</a:t>
                      </a:r>
                      <a:r>
                        <a:rPr lang="it-IT" sz="1200" dirty="0">
                          <a:effectLst/>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200" dirty="0">
                          <a:effectLst/>
                        </a:rPr>
                        <a:t>Totale (</a:t>
                      </a:r>
                      <a:r>
                        <a:rPr lang="it-IT" sz="1200" dirty="0" err="1">
                          <a:effectLst/>
                        </a:rPr>
                        <a:t>kE</a:t>
                      </a:r>
                      <a:r>
                        <a:rPr lang="it-IT" sz="1200" dirty="0">
                          <a:effectLst/>
                        </a:rPr>
                        <a:t>)</a:t>
                      </a:r>
                      <a:endParaRPr lang="it-IT" sz="12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extLst>
                  <a:ext uri="{0D108BD9-81ED-4DB2-BD59-A6C34878D82A}">
                    <a16:rowId xmlns:a16="http://schemas.microsoft.com/office/drawing/2014/main" val="201666485"/>
                  </a:ext>
                </a:extLst>
              </a:tr>
              <a:tr h="355773">
                <a:tc>
                  <a:txBody>
                    <a:bodyPr/>
                    <a:lstStyle/>
                    <a:p>
                      <a:pPr>
                        <a:lnSpc>
                          <a:spcPct val="115000"/>
                        </a:lnSpc>
                      </a:pPr>
                      <a:r>
                        <a:rPr lang="it-IT" sz="1500" dirty="0">
                          <a:effectLst/>
                        </a:rPr>
                        <a:t>2024</a:t>
                      </a:r>
                      <a:endParaRPr lang="it-IT" sz="15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500" dirty="0">
                          <a:effectLst/>
                          <a:latin typeface="Arial" panose="020B0604020202020204" pitchFamily="34" charset="0"/>
                          <a:ea typeface="Arial" panose="020B0604020202020204" pitchFamily="34" charset="0"/>
                          <a:cs typeface="Times New Roman" panose="02020603050405020304" pitchFamily="18" charset="0"/>
                        </a:rPr>
                        <a:t>3.5</a:t>
                      </a:r>
                    </a:p>
                  </a:txBody>
                  <a:tcPr marL="112560" marR="112560" marT="112560" marB="112560"/>
                </a:tc>
                <a:tc>
                  <a:txBody>
                    <a:bodyPr/>
                    <a:lstStyle/>
                    <a:p>
                      <a:pPr>
                        <a:lnSpc>
                          <a:spcPct val="115000"/>
                        </a:lnSpc>
                      </a:pPr>
                      <a:r>
                        <a:rPr lang="it-IT" sz="1500" dirty="0">
                          <a:effectLst/>
                          <a:latin typeface="Arial" panose="020B0604020202020204" pitchFamily="34" charset="0"/>
                          <a:ea typeface="Arial" panose="020B0604020202020204" pitchFamily="34" charset="0"/>
                          <a:cs typeface="Times New Roman" panose="02020603050405020304" pitchFamily="18" charset="0"/>
                        </a:rPr>
                        <a:t>0.5</a:t>
                      </a:r>
                    </a:p>
                  </a:txBody>
                  <a:tcPr marL="112560" marR="112560" marT="112560" marB="112560"/>
                </a:tc>
                <a:tc>
                  <a:txBody>
                    <a:bodyPr/>
                    <a:lstStyle/>
                    <a:p>
                      <a:pPr>
                        <a:lnSpc>
                          <a:spcPct val="115000"/>
                        </a:lnSpc>
                      </a:pPr>
                      <a:endParaRPr lang="it-IT" sz="1500" dirty="0">
                        <a:effectLst/>
                        <a:latin typeface="Arial" panose="020B0604020202020204" pitchFamily="34" charset="0"/>
                        <a:ea typeface="Arial" panose="020B0604020202020204" pitchFamily="34" charset="0"/>
                        <a:cs typeface="Times New Roman" panose="02020603050405020304" pitchFamily="18" charset="0"/>
                      </a:endParaRPr>
                    </a:p>
                  </a:txBody>
                  <a:tcPr marL="112560" marR="112560" marT="112560" marB="112560"/>
                </a:tc>
                <a:tc>
                  <a:txBody>
                    <a:bodyPr/>
                    <a:lstStyle/>
                    <a:p>
                      <a:pPr>
                        <a:lnSpc>
                          <a:spcPct val="115000"/>
                        </a:lnSpc>
                      </a:pPr>
                      <a:r>
                        <a:rPr lang="it-IT" sz="1500" dirty="0">
                          <a:effectLst/>
                          <a:latin typeface="Arial" panose="020B0604020202020204" pitchFamily="34" charset="0"/>
                          <a:ea typeface="Arial" panose="020B0604020202020204" pitchFamily="34" charset="0"/>
                          <a:cs typeface="Times New Roman" panose="02020603050405020304" pitchFamily="18" charset="0"/>
                        </a:rPr>
                        <a:t>3.5</a:t>
                      </a:r>
                    </a:p>
                  </a:txBody>
                  <a:tcPr marL="112560" marR="112560" marT="112560" marB="112560"/>
                </a:tc>
                <a:extLst>
                  <a:ext uri="{0D108BD9-81ED-4DB2-BD59-A6C34878D82A}">
                    <a16:rowId xmlns:a16="http://schemas.microsoft.com/office/drawing/2014/main" val="247438284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A7087B44-AD03-4A0A-9563-794BF1122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95" y="1375630"/>
            <a:ext cx="2743200" cy="1951199"/>
          </a:xfrm>
          <a:prstGeom prst="rect">
            <a:avLst/>
          </a:prstGeom>
        </p:spPr>
      </p:pic>
      <p:sp>
        <p:nvSpPr>
          <p:cNvPr id="4" name="Slide Number Placeholder 7">
            <a:extLst>
              <a:ext uri="{FF2B5EF4-FFF2-40B4-BE49-F238E27FC236}">
                <a16:creationId xmlns:a16="http://schemas.microsoft.com/office/drawing/2014/main" id="{329C38EC-1A48-4446-8BA3-D4BEB351B3D4}"/>
              </a:ext>
            </a:extLst>
          </p:cNvPr>
          <p:cNvSpPr>
            <a:spLocks noGrp="1"/>
          </p:cNvSpPr>
          <p:nvPr>
            <p:ph type="sldNum" sz="quarter" idx="11"/>
          </p:nvPr>
        </p:nvSpPr>
        <p:spPr>
          <a:xfrm>
            <a:off x="8734080" y="64566"/>
            <a:ext cx="409920" cy="273844"/>
          </a:xfrm>
          <a:prstGeom prst="rect">
            <a:avLst/>
          </a:prstGeom>
        </p:spPr>
        <p:txBody>
          <a:bodyPr>
            <a:normAutofit fontScale="40000" lnSpcReduction="20000"/>
          </a:bodyPr>
          <a:lstStyle>
            <a:lvl1pPr>
              <a:defRPr sz="1800">
                <a:solidFill>
                  <a:schemeClr val="bg1"/>
                </a:solidFill>
              </a:defRPr>
            </a:lvl1pPr>
          </a:lstStyle>
          <a:p>
            <a:fld id="{987CC23B-A7E7-4E4B-AA24-248BA58EBACC}" type="slidenum">
              <a:rPr lang="en-US" smtClean="0"/>
              <a:pPr/>
              <a:t>3</a:t>
            </a:fld>
            <a:endParaRPr lang="en-US" dirty="0"/>
          </a:p>
        </p:txBody>
      </p:sp>
      <p:sp>
        <p:nvSpPr>
          <p:cNvPr id="7" name="Rettangolo 6">
            <a:extLst>
              <a:ext uri="{FF2B5EF4-FFF2-40B4-BE49-F238E27FC236}">
                <a16:creationId xmlns:a16="http://schemas.microsoft.com/office/drawing/2014/main" id="{E3773E83-10BF-422B-ABF9-DC548AB567C3}"/>
              </a:ext>
            </a:extLst>
          </p:cNvPr>
          <p:cNvSpPr/>
          <p:nvPr/>
        </p:nvSpPr>
        <p:spPr>
          <a:xfrm>
            <a:off x="0" y="505326"/>
            <a:ext cx="9144000" cy="505325"/>
          </a:xfrm>
          <a:prstGeom prst="rect">
            <a:avLst/>
          </a:prstGeom>
          <a:solidFill>
            <a:srgbClr val="728F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50"/>
          </a:p>
        </p:txBody>
      </p:sp>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133895" y="18131"/>
            <a:ext cx="8830491" cy="366713"/>
          </a:xfrm>
        </p:spPr>
        <p:txBody>
          <a:bodyPr>
            <a:normAutofit fontScale="90000"/>
          </a:bodyPr>
          <a:lstStyle/>
          <a:p>
            <a:pPr algn="ctr"/>
            <a:r>
              <a:rPr lang="it-IT" sz="2325" dirty="0"/>
              <a:t>SPOC </a:t>
            </a:r>
            <a:br>
              <a:rPr lang="it-IT" sz="2100" dirty="0"/>
            </a:br>
            <a:r>
              <a:rPr lang="en-US" sz="2100" dirty="0" err="1"/>
              <a:t>SPect</a:t>
            </a:r>
            <a:r>
              <a:rPr lang="en-US" sz="2100" dirty="0"/>
              <a:t> for Online boron dose verification in </a:t>
            </a:r>
            <a:r>
              <a:rPr lang="en-US" sz="2100" dirty="0" err="1"/>
              <a:t>bnCt</a:t>
            </a:r>
            <a:r>
              <a:rPr lang="en-US" sz="2100" dirty="0"/>
              <a:t> </a:t>
            </a:r>
            <a:br>
              <a:rPr lang="en-US" sz="2100" dirty="0"/>
            </a:br>
            <a:r>
              <a:rPr lang="en-US" sz="2100" dirty="0"/>
              <a:t>(Boron Neutron Capture Therapy) </a:t>
            </a:r>
            <a:br>
              <a:rPr lang="en-US" sz="2100" dirty="0"/>
            </a:br>
            <a:br>
              <a:rPr lang="en-IT" sz="2100" dirty="0"/>
            </a:br>
            <a:endParaRPr lang="it-IT" sz="1950" dirty="0"/>
          </a:p>
        </p:txBody>
      </p:sp>
      <p:sp>
        <p:nvSpPr>
          <p:cNvPr id="8" name="Title 1">
            <a:extLst>
              <a:ext uri="{FF2B5EF4-FFF2-40B4-BE49-F238E27FC236}">
                <a16:creationId xmlns:a16="http://schemas.microsoft.com/office/drawing/2014/main" id="{E602F3B6-3CBE-4184-A6B9-011512D936DE}"/>
              </a:ext>
            </a:extLst>
          </p:cNvPr>
          <p:cNvSpPr txBox="1">
            <a:spLocks/>
          </p:cNvSpPr>
          <p:nvPr/>
        </p:nvSpPr>
        <p:spPr>
          <a:xfrm>
            <a:off x="133895" y="703388"/>
            <a:ext cx="9034310" cy="698387"/>
          </a:xfrm>
          <a:prstGeom prst="rect">
            <a:avLst/>
          </a:prstGeom>
        </p:spPr>
        <p:txBody>
          <a:bodyPr anchor="b">
            <a:normAutofit fontScale="97500"/>
          </a:bodyPr>
          <a:lstStyle>
            <a:lvl1pPr marL="0" indent="0" algn="l" defTabSz="457200" rtl="0" eaLnBrk="1" latinLnBrk="0" hangingPunct="1">
              <a:spcBef>
                <a:spcPct val="0"/>
              </a:spcBef>
              <a:buNone/>
              <a:defRPr sz="2200" b="1" kern="1200">
                <a:solidFill>
                  <a:schemeClr val="bg1"/>
                </a:solidFill>
                <a:latin typeface="Arial"/>
                <a:ea typeface="+mj-ea"/>
                <a:cs typeface="Arial"/>
              </a:defRPr>
            </a:lvl1pPr>
          </a:lstStyle>
          <a:p>
            <a:pPr>
              <a:lnSpc>
                <a:spcPct val="90000"/>
              </a:lnSpc>
            </a:pPr>
            <a:r>
              <a:rPr lang="it-IT" sz="1800" dirty="0">
                <a:solidFill>
                  <a:srgbClr val="FF0000"/>
                </a:solidFill>
              </a:rPr>
              <a:t>GOAL</a:t>
            </a:r>
            <a:r>
              <a:rPr lang="en-IT" sz="1800" dirty="0">
                <a:solidFill>
                  <a:srgbClr val="FF0000"/>
                </a:solidFill>
              </a:rPr>
              <a:t>: </a:t>
            </a:r>
            <a:r>
              <a:rPr lang="en-IT" sz="1800" b="0" dirty="0">
                <a:solidFill>
                  <a:srgbClr val="FF0000"/>
                </a:solidFill>
              </a:rPr>
              <a:t>dose verification</a:t>
            </a:r>
            <a:r>
              <a:rPr lang="it-IT" sz="1800" b="0" dirty="0">
                <a:solidFill>
                  <a:srgbClr val="FF0000"/>
                </a:solidFill>
              </a:rPr>
              <a:t> in BNCT</a:t>
            </a:r>
            <a:r>
              <a:rPr lang="en-IT" sz="1800" b="0" dirty="0">
                <a:solidFill>
                  <a:srgbClr val="FF0000"/>
                </a:solidFill>
              </a:rPr>
              <a:t> by online imaging of </a:t>
            </a:r>
            <a:r>
              <a:rPr lang="it-IT" sz="1800" b="0" baseline="30000" dirty="0">
                <a:solidFill>
                  <a:srgbClr val="FF0000"/>
                </a:solidFill>
              </a:rPr>
              <a:t>10</a:t>
            </a:r>
            <a:r>
              <a:rPr lang="en-IT" sz="1800" b="0" dirty="0">
                <a:solidFill>
                  <a:srgbClr val="FF0000"/>
                </a:solidFill>
              </a:rPr>
              <a:t>B-capture prompt</a:t>
            </a:r>
            <a:r>
              <a:rPr lang="it-IT" sz="1800" b="0" dirty="0">
                <a:solidFill>
                  <a:srgbClr val="FF0000"/>
                </a:solidFill>
              </a:rPr>
              <a:t>-</a:t>
            </a:r>
            <a:r>
              <a:rPr lang="en-IT" sz="1800" b="0" dirty="0">
                <a:solidFill>
                  <a:srgbClr val="FF0000"/>
                </a:solidFill>
              </a:rPr>
              <a:t>gamma rays</a:t>
            </a:r>
          </a:p>
        </p:txBody>
      </p:sp>
      <p:sp>
        <p:nvSpPr>
          <p:cNvPr id="24" name="CasellaDiTesto 23">
            <a:extLst>
              <a:ext uri="{FF2B5EF4-FFF2-40B4-BE49-F238E27FC236}">
                <a16:creationId xmlns:a16="http://schemas.microsoft.com/office/drawing/2014/main" id="{96C31F34-CEC2-41AF-AEC8-D2DF3CB85553}"/>
              </a:ext>
            </a:extLst>
          </p:cNvPr>
          <p:cNvSpPr txBox="1"/>
          <p:nvPr/>
        </p:nvSpPr>
        <p:spPr>
          <a:xfrm>
            <a:off x="3038834" y="2223242"/>
            <a:ext cx="2204184" cy="900246"/>
          </a:xfrm>
          <a:prstGeom prst="rect">
            <a:avLst/>
          </a:prstGeom>
          <a:noFill/>
          <a:ln w="28575">
            <a:solidFill>
              <a:srgbClr val="FF0000"/>
            </a:solidFill>
          </a:ln>
        </p:spPr>
        <p:txBody>
          <a:bodyPr wrap="square" rtlCol="0">
            <a:spAutoFit/>
          </a:bodyPr>
          <a:lstStyle/>
          <a:p>
            <a:pPr>
              <a:spcAft>
                <a:spcPts val="450"/>
              </a:spcAft>
            </a:pPr>
            <a:r>
              <a:rPr lang="it-IT" sz="1050" dirty="0" err="1">
                <a:solidFill>
                  <a:srgbClr val="0070C0"/>
                </a:solidFill>
              </a:rPr>
              <a:t>Detection</a:t>
            </a:r>
            <a:r>
              <a:rPr lang="it-IT" sz="1050" dirty="0">
                <a:solidFill>
                  <a:srgbClr val="0070C0"/>
                </a:solidFill>
              </a:rPr>
              <a:t> of </a:t>
            </a:r>
            <a:r>
              <a:rPr lang="it-IT" sz="1050" dirty="0" err="1">
                <a:solidFill>
                  <a:srgbClr val="0070C0"/>
                </a:solidFill>
              </a:rPr>
              <a:t>emitted</a:t>
            </a:r>
            <a:r>
              <a:rPr lang="it-IT" sz="1050" dirty="0">
                <a:solidFill>
                  <a:srgbClr val="0070C0"/>
                </a:solidFill>
              </a:rPr>
              <a:t> </a:t>
            </a:r>
            <a:r>
              <a:rPr lang="it-IT" sz="1050" b="1" dirty="0">
                <a:solidFill>
                  <a:srgbClr val="FF0000"/>
                </a:solidFill>
              </a:rPr>
              <a:t>478keV gamma </a:t>
            </a:r>
            <a:r>
              <a:rPr lang="it-IT" sz="1050" b="1" dirty="0" err="1">
                <a:solidFill>
                  <a:srgbClr val="FF0000"/>
                </a:solidFill>
              </a:rPr>
              <a:t>photons</a:t>
            </a:r>
            <a:r>
              <a:rPr lang="it-IT" sz="1050" dirty="0">
                <a:solidFill>
                  <a:srgbClr val="0070C0"/>
                </a:solidFill>
              </a:rPr>
              <a:t> </a:t>
            </a:r>
            <a:r>
              <a:rPr lang="it-IT" sz="1050" dirty="0" err="1">
                <a:solidFill>
                  <a:srgbClr val="0070C0"/>
                </a:solidFill>
              </a:rPr>
              <a:t>may</a:t>
            </a:r>
            <a:r>
              <a:rPr lang="it-IT" sz="1050" dirty="0">
                <a:solidFill>
                  <a:srgbClr val="0070C0"/>
                </a:solidFill>
              </a:rPr>
              <a:t> </a:t>
            </a:r>
            <a:r>
              <a:rPr lang="it-IT" sz="1050" dirty="0" err="1">
                <a:solidFill>
                  <a:srgbClr val="0070C0"/>
                </a:solidFill>
              </a:rPr>
              <a:t>let</a:t>
            </a:r>
            <a:r>
              <a:rPr lang="it-IT" sz="1050" dirty="0">
                <a:solidFill>
                  <a:srgbClr val="0070C0"/>
                </a:solidFill>
              </a:rPr>
              <a:t> to estimate </a:t>
            </a:r>
            <a:r>
              <a:rPr lang="it-IT" sz="1050" baseline="30000" dirty="0">
                <a:solidFill>
                  <a:srgbClr val="0070C0"/>
                </a:solidFill>
              </a:rPr>
              <a:t>10</a:t>
            </a:r>
            <a:r>
              <a:rPr lang="it-IT" sz="1050" dirty="0">
                <a:solidFill>
                  <a:srgbClr val="0070C0"/>
                </a:solidFill>
              </a:rPr>
              <a:t>B </a:t>
            </a:r>
            <a:r>
              <a:rPr lang="it-IT" sz="1050" dirty="0" err="1">
                <a:solidFill>
                  <a:srgbClr val="0070C0"/>
                </a:solidFill>
              </a:rPr>
              <a:t>neutron</a:t>
            </a:r>
            <a:r>
              <a:rPr lang="it-IT" sz="1050" dirty="0">
                <a:solidFill>
                  <a:srgbClr val="0070C0"/>
                </a:solidFill>
              </a:rPr>
              <a:t> </a:t>
            </a:r>
            <a:r>
              <a:rPr lang="it-IT" sz="1050" dirty="0" err="1">
                <a:solidFill>
                  <a:srgbClr val="0070C0"/>
                </a:solidFill>
              </a:rPr>
              <a:t>captures</a:t>
            </a:r>
            <a:r>
              <a:rPr lang="it-IT" sz="1050" dirty="0">
                <a:solidFill>
                  <a:srgbClr val="0070C0"/>
                </a:solidFill>
              </a:rPr>
              <a:t> and support </a:t>
            </a:r>
            <a:r>
              <a:rPr lang="it-IT" sz="1050" dirty="0" err="1">
                <a:solidFill>
                  <a:srgbClr val="0070C0"/>
                </a:solidFill>
              </a:rPr>
              <a:t>therapeutic</a:t>
            </a:r>
            <a:r>
              <a:rPr lang="it-IT" sz="1050" dirty="0">
                <a:solidFill>
                  <a:srgbClr val="0070C0"/>
                </a:solidFill>
              </a:rPr>
              <a:t> </a:t>
            </a:r>
            <a:r>
              <a:rPr lang="it-IT" sz="1050" dirty="0" err="1">
                <a:solidFill>
                  <a:srgbClr val="0070C0"/>
                </a:solidFill>
              </a:rPr>
              <a:t>outcome</a:t>
            </a:r>
            <a:r>
              <a:rPr lang="it-IT" sz="1050" dirty="0">
                <a:solidFill>
                  <a:srgbClr val="0070C0"/>
                </a:solidFill>
              </a:rPr>
              <a:t> (</a:t>
            </a:r>
            <a:r>
              <a:rPr lang="it-IT" sz="1050" dirty="0" err="1">
                <a:solidFill>
                  <a:srgbClr val="0070C0"/>
                </a:solidFill>
              </a:rPr>
              <a:t>personalized</a:t>
            </a:r>
            <a:r>
              <a:rPr lang="it-IT" sz="1050" dirty="0">
                <a:solidFill>
                  <a:srgbClr val="0070C0"/>
                </a:solidFill>
              </a:rPr>
              <a:t> </a:t>
            </a:r>
            <a:r>
              <a:rPr lang="it-IT" sz="1050" dirty="0" err="1">
                <a:solidFill>
                  <a:srgbClr val="0070C0"/>
                </a:solidFill>
              </a:rPr>
              <a:t>dosimetry</a:t>
            </a:r>
            <a:r>
              <a:rPr lang="it-IT" sz="1050" dirty="0">
                <a:solidFill>
                  <a:srgbClr val="0070C0"/>
                </a:solidFill>
              </a:rPr>
              <a:t>).</a:t>
            </a:r>
          </a:p>
        </p:txBody>
      </p:sp>
      <p:sp>
        <p:nvSpPr>
          <p:cNvPr id="25" name="CasellaDiTesto 24">
            <a:extLst>
              <a:ext uri="{FF2B5EF4-FFF2-40B4-BE49-F238E27FC236}">
                <a16:creationId xmlns:a16="http://schemas.microsoft.com/office/drawing/2014/main" id="{1F39D624-3BBA-413B-AEB9-A21070DACE56}"/>
              </a:ext>
            </a:extLst>
          </p:cNvPr>
          <p:cNvSpPr txBox="1"/>
          <p:nvPr/>
        </p:nvSpPr>
        <p:spPr>
          <a:xfrm>
            <a:off x="110208" y="3288278"/>
            <a:ext cx="5294549" cy="1190069"/>
          </a:xfrm>
          <a:prstGeom prst="rect">
            <a:avLst/>
          </a:prstGeom>
          <a:noFill/>
        </p:spPr>
        <p:txBody>
          <a:bodyPr wrap="square" rtlCol="0">
            <a:spAutoFit/>
          </a:bodyPr>
          <a:lstStyle/>
          <a:p>
            <a:pPr>
              <a:spcAft>
                <a:spcPts val="225"/>
              </a:spcAft>
            </a:pPr>
            <a:r>
              <a:rPr lang="it-IT" sz="1050" b="1" dirty="0"/>
              <a:t>SPECT </a:t>
            </a:r>
            <a:r>
              <a:rPr lang="it-IT" sz="1050" b="1" dirty="0" err="1"/>
              <a:t>main</a:t>
            </a:r>
            <a:r>
              <a:rPr lang="it-IT" sz="1050" b="1" dirty="0"/>
              <a:t> </a:t>
            </a:r>
            <a:r>
              <a:rPr lang="it-IT" sz="1050" b="1" dirty="0" err="1"/>
              <a:t>specifications</a:t>
            </a:r>
            <a:r>
              <a:rPr lang="it-IT" sz="1050" b="1" dirty="0"/>
              <a:t>:</a:t>
            </a:r>
          </a:p>
          <a:p>
            <a:pPr marL="135000" indent="-135000">
              <a:spcAft>
                <a:spcPts val="225"/>
              </a:spcAft>
              <a:buFont typeface="Arial" panose="020B0604020202020204" pitchFamily="34" charset="0"/>
              <a:buChar char="•"/>
            </a:pPr>
            <a:r>
              <a:rPr lang="it-IT" sz="1050" dirty="0" err="1"/>
              <a:t>Good</a:t>
            </a:r>
            <a:r>
              <a:rPr lang="it-IT" sz="1050" dirty="0"/>
              <a:t> efficiency and </a:t>
            </a:r>
            <a:r>
              <a:rPr lang="it-IT" sz="1050" dirty="0" err="1"/>
              <a:t>energy</a:t>
            </a:r>
            <a:r>
              <a:rPr lang="it-IT" sz="1050" dirty="0"/>
              <a:t> </a:t>
            </a:r>
          </a:p>
          <a:p>
            <a:pPr marL="135000" indent="-135000">
              <a:spcAft>
                <a:spcPts val="225"/>
              </a:spcAft>
              <a:buFont typeface="Arial" panose="020B0604020202020204" pitchFamily="34" charset="0"/>
              <a:buChar char="•"/>
            </a:pPr>
            <a:r>
              <a:rPr lang="it-IT" sz="1050" dirty="0" err="1"/>
              <a:t>resolution</a:t>
            </a:r>
            <a:r>
              <a:rPr lang="it-IT" sz="1050" dirty="0"/>
              <a:t> </a:t>
            </a:r>
            <a:r>
              <a:rPr lang="it-IT" sz="1050" dirty="0" err="1"/>
              <a:t>at</a:t>
            </a:r>
            <a:r>
              <a:rPr lang="it-IT" sz="1050" dirty="0"/>
              <a:t> 478keV (to separate </a:t>
            </a:r>
            <a:r>
              <a:rPr lang="it-IT" sz="1050" dirty="0" err="1"/>
              <a:t>it</a:t>
            </a:r>
            <a:r>
              <a:rPr lang="it-IT" sz="1050" dirty="0"/>
              <a:t> from 511keV </a:t>
            </a:r>
            <a:r>
              <a:rPr lang="it-IT" sz="1050" dirty="0" err="1"/>
              <a:t>annihilation</a:t>
            </a:r>
            <a:r>
              <a:rPr lang="it-IT" sz="1050" dirty="0"/>
              <a:t> </a:t>
            </a:r>
            <a:r>
              <a:rPr lang="it-IT" sz="1050" dirty="0" err="1"/>
              <a:t>photons</a:t>
            </a:r>
            <a:r>
              <a:rPr lang="it-IT" sz="1050" dirty="0"/>
              <a:t>)</a:t>
            </a:r>
          </a:p>
          <a:p>
            <a:pPr marL="135000" indent="-135000">
              <a:spcAft>
                <a:spcPts val="225"/>
              </a:spcAft>
              <a:buFont typeface="Arial" panose="020B0604020202020204" pitchFamily="34" charset="0"/>
              <a:buChar char="•"/>
            </a:pPr>
            <a:r>
              <a:rPr lang="it-IT" sz="1050" dirty="0" err="1"/>
              <a:t>Spatial</a:t>
            </a:r>
            <a:r>
              <a:rPr lang="it-IT" sz="1050" dirty="0"/>
              <a:t> resolution: 5-10mm (</a:t>
            </a:r>
            <a:r>
              <a:rPr lang="it-IT" sz="1050" dirty="0" err="1"/>
              <a:t>limited</a:t>
            </a:r>
            <a:r>
              <a:rPr lang="it-IT" sz="1050" dirty="0"/>
              <a:t> by the </a:t>
            </a:r>
            <a:r>
              <a:rPr lang="it-IT" sz="1050" dirty="0" err="1"/>
              <a:t>collimator</a:t>
            </a:r>
            <a:r>
              <a:rPr lang="it-IT" sz="1050" dirty="0"/>
              <a:t>)</a:t>
            </a:r>
          </a:p>
          <a:p>
            <a:pPr marL="135000" indent="-135000">
              <a:spcAft>
                <a:spcPts val="225"/>
              </a:spcAft>
              <a:buFont typeface="Arial" panose="020B0604020202020204" pitchFamily="34" charset="0"/>
              <a:buChar char="•"/>
            </a:pPr>
            <a:r>
              <a:rPr lang="it-IT" sz="1050" dirty="0" err="1"/>
              <a:t>Possibly</a:t>
            </a:r>
            <a:r>
              <a:rPr lang="it-IT" sz="1050" dirty="0"/>
              <a:t>, extended efficiency up to 2.2MeV (H-capture) for </a:t>
            </a:r>
            <a:r>
              <a:rPr lang="it-IT" sz="1050" dirty="0" err="1"/>
              <a:t>neutron</a:t>
            </a:r>
            <a:r>
              <a:rPr lang="it-IT" sz="1050" dirty="0"/>
              <a:t> </a:t>
            </a:r>
            <a:r>
              <a:rPr lang="it-IT" sz="1050" dirty="0" err="1"/>
              <a:t>flux</a:t>
            </a:r>
            <a:r>
              <a:rPr lang="it-IT" sz="1050" dirty="0"/>
              <a:t> </a:t>
            </a:r>
            <a:r>
              <a:rPr lang="it-IT" sz="1050" dirty="0" err="1"/>
              <a:t>estimation</a:t>
            </a:r>
            <a:endParaRPr lang="it-IT" sz="1050" dirty="0"/>
          </a:p>
          <a:p>
            <a:pPr marL="135000" indent="-135000">
              <a:spcAft>
                <a:spcPts val="450"/>
              </a:spcAft>
              <a:buFont typeface="Arial" panose="020B0604020202020204" pitchFamily="34" charset="0"/>
              <a:buChar char="•"/>
            </a:pPr>
            <a:endParaRPr lang="it-IT" sz="1050" dirty="0"/>
          </a:p>
        </p:txBody>
      </p:sp>
      <p:sp>
        <p:nvSpPr>
          <p:cNvPr id="3" name="Rettangolo 2">
            <a:extLst>
              <a:ext uri="{FF2B5EF4-FFF2-40B4-BE49-F238E27FC236}">
                <a16:creationId xmlns:a16="http://schemas.microsoft.com/office/drawing/2014/main" id="{30D1A986-2C1F-4024-A8FD-017F6FAA9950}"/>
              </a:ext>
            </a:extLst>
          </p:cNvPr>
          <p:cNvSpPr/>
          <p:nvPr/>
        </p:nvSpPr>
        <p:spPr>
          <a:xfrm>
            <a:off x="3038833" y="1469240"/>
            <a:ext cx="5619101" cy="430374"/>
          </a:xfrm>
          <a:prstGeom prst="rect">
            <a:avLst/>
          </a:prstGeom>
          <a:ln w="28575">
            <a:solidFill>
              <a:srgbClr val="FF0000"/>
            </a:solidFill>
          </a:ln>
        </p:spPr>
        <p:txBody>
          <a:bodyPr wrap="square">
            <a:spAutoFit/>
          </a:bodyPr>
          <a:lstStyle/>
          <a:p>
            <a:pPr>
              <a:lnSpc>
                <a:spcPct val="107000"/>
              </a:lnSpc>
              <a:spcAft>
                <a:spcPts val="600"/>
              </a:spcAft>
            </a:pPr>
            <a:r>
              <a:rPr lang="en-US" sz="1050" b="1" spc="-8" dirty="0">
                <a:solidFill>
                  <a:srgbClr val="FF0000"/>
                </a:solidFill>
                <a:latin typeface="Calibri" panose="020F0502020204030204" pitchFamily="34" charset="0"/>
                <a:ea typeface="Calibri" panose="020F0502020204030204" pitchFamily="34" charset="0"/>
                <a:cs typeface="Times New Roman" panose="02020603050405020304" pitchFamily="18" charset="0"/>
              </a:rPr>
              <a:t>BNCT</a:t>
            </a:r>
            <a:r>
              <a:rPr lang="en-US" sz="1050" spc="-8" dirty="0">
                <a:solidFill>
                  <a:srgbClr val="0070C0"/>
                </a:solidFill>
                <a:latin typeface="Calibri" panose="020F0502020204030204" pitchFamily="34" charset="0"/>
                <a:ea typeface="Calibri" panose="020F0502020204030204" pitchFamily="34" charset="0"/>
                <a:cs typeface="Times New Roman" panose="02020603050405020304" pitchFamily="18" charset="0"/>
              </a:rPr>
              <a:t>: tumor cells are damaged thanks to neutron capture by </a:t>
            </a:r>
            <a:r>
              <a:rPr lang="en-US" sz="1050" spc="-8"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10</a:t>
            </a:r>
            <a:r>
              <a:rPr lang="en-US" sz="1050" spc="-8" dirty="0">
                <a:solidFill>
                  <a:srgbClr val="0070C0"/>
                </a:solidFill>
                <a:latin typeface="Calibri" panose="020F0502020204030204" pitchFamily="34" charset="0"/>
                <a:ea typeface="Calibri" panose="020F0502020204030204" pitchFamily="34" charset="0"/>
                <a:cs typeface="Times New Roman" panose="02020603050405020304" pitchFamily="18" charset="0"/>
              </a:rPr>
              <a:t>B in neutron-irradiated tissues. New </a:t>
            </a:r>
            <a:r>
              <a:rPr lang="en-US" sz="1050" u="sng" spc="-8" dirty="0">
                <a:solidFill>
                  <a:srgbClr val="0070C0"/>
                </a:solidFill>
                <a:latin typeface="Calibri" panose="020F0502020204030204" pitchFamily="34" charset="0"/>
                <a:ea typeface="Calibri" panose="020F0502020204030204" pitchFamily="34" charset="0"/>
                <a:cs typeface="Times New Roman" panose="02020603050405020304" pitchFamily="18" charset="0"/>
              </a:rPr>
              <a:t>accelerator-based neutron sources</a:t>
            </a:r>
            <a:r>
              <a:rPr lang="en-US" sz="1050" spc="-8" dirty="0">
                <a:solidFill>
                  <a:srgbClr val="0070C0"/>
                </a:solidFill>
                <a:latin typeface="Calibri" panose="020F0502020204030204" pitchFamily="34" charset="0"/>
                <a:ea typeface="Calibri" panose="020F0502020204030204" pitchFamily="34" charset="0"/>
                <a:cs typeface="Times New Roman" panose="02020603050405020304" pitchFamily="18" charset="0"/>
              </a:rPr>
              <a:t> are now available.</a:t>
            </a:r>
            <a:endParaRPr lang="it-IT" sz="105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ttangolo 5">
            <a:extLst>
              <a:ext uri="{FF2B5EF4-FFF2-40B4-BE49-F238E27FC236}">
                <a16:creationId xmlns:a16="http://schemas.microsoft.com/office/drawing/2014/main" id="{259B77DF-125F-452B-A74A-7213C71FEAF9}"/>
              </a:ext>
            </a:extLst>
          </p:cNvPr>
          <p:cNvSpPr/>
          <p:nvPr/>
        </p:nvSpPr>
        <p:spPr>
          <a:xfrm>
            <a:off x="2044370" y="2932691"/>
            <a:ext cx="388248" cy="253916"/>
          </a:xfrm>
          <a:prstGeom prst="rect">
            <a:avLst/>
          </a:prstGeom>
        </p:spPr>
        <p:txBody>
          <a:bodyPr wrap="none">
            <a:spAutoFit/>
          </a:bodyPr>
          <a:lstStyle/>
          <a:p>
            <a:r>
              <a:rPr lang="it-IT" sz="1050" dirty="0" err="1"/>
              <a:t>cell</a:t>
            </a:r>
            <a:endParaRPr lang="it-IT" sz="1050" dirty="0"/>
          </a:p>
        </p:txBody>
      </p:sp>
      <p:pic>
        <p:nvPicPr>
          <p:cNvPr id="29" name="Immagine 28">
            <a:extLst>
              <a:ext uri="{FF2B5EF4-FFF2-40B4-BE49-F238E27FC236}">
                <a16:creationId xmlns:a16="http://schemas.microsoft.com/office/drawing/2014/main" id="{BEA9F385-CB11-4EF3-A7D0-761465D540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96"/>
          <a:stretch/>
        </p:blipFill>
        <p:spPr bwMode="auto">
          <a:xfrm>
            <a:off x="5552497" y="2132868"/>
            <a:ext cx="3287791" cy="2505306"/>
          </a:xfrm>
          <a:prstGeom prst="rect">
            <a:avLst/>
          </a:prstGeom>
          <a:noFill/>
        </p:spPr>
      </p:pic>
    </p:spTree>
    <p:extLst>
      <p:ext uri="{BB962C8B-B14F-4D97-AF65-F5344CB8AC3E}">
        <p14:creationId xmlns:p14="http://schemas.microsoft.com/office/powerpoint/2010/main" val="3232270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2">
            <a:extLst>
              <a:ext uri="{FF2B5EF4-FFF2-40B4-BE49-F238E27FC236}">
                <a16:creationId xmlns:a16="http://schemas.microsoft.com/office/drawing/2014/main" id="{558D5B97-0A58-6B72-7873-C1E4E3A65CCB}"/>
              </a:ext>
            </a:extLst>
          </p:cNvPr>
          <p:cNvSpPr txBox="1"/>
          <p:nvPr/>
        </p:nvSpPr>
        <p:spPr>
          <a:xfrm>
            <a:off x="1277193" y="1208478"/>
            <a:ext cx="6589614" cy="150041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it-IT" sz="2100" dirty="0">
              <a:solidFill>
                <a:schemeClr val="bg2">
                  <a:lumMod val="25000"/>
                </a:schemeClr>
              </a:solidFill>
            </a:endParaRPr>
          </a:p>
          <a:p>
            <a:pPr algn="ctr"/>
            <a:endParaRPr lang="it-IT" sz="2100" dirty="0">
              <a:solidFill>
                <a:schemeClr val="bg2">
                  <a:lumMod val="25000"/>
                </a:schemeClr>
              </a:solidFill>
            </a:endParaRPr>
          </a:p>
          <a:p>
            <a:pPr algn="ctr">
              <a:spcBef>
                <a:spcPts val="900"/>
              </a:spcBef>
            </a:pPr>
            <a:r>
              <a:rPr lang="it-IT" sz="2100" b="1" dirty="0">
                <a:solidFill>
                  <a:srgbClr val="FF0000"/>
                </a:solidFill>
              </a:rPr>
              <a:t>QUISS</a:t>
            </a:r>
            <a:r>
              <a:rPr lang="it-IT" sz="2100" dirty="0">
                <a:solidFill>
                  <a:srgbClr val="FF0000"/>
                </a:solidFill>
              </a:rPr>
              <a:t> – Quantum </a:t>
            </a:r>
            <a:r>
              <a:rPr lang="it-IT" sz="2100" dirty="0" err="1">
                <a:solidFill>
                  <a:srgbClr val="FF0000"/>
                </a:solidFill>
              </a:rPr>
              <a:t>imaging</a:t>
            </a:r>
            <a:r>
              <a:rPr lang="it-IT" sz="2100" dirty="0">
                <a:solidFill>
                  <a:srgbClr val="FF0000"/>
                </a:solidFill>
              </a:rPr>
              <a:t> with new </a:t>
            </a:r>
            <a:r>
              <a:rPr lang="it-IT" sz="2100" dirty="0" err="1">
                <a:solidFill>
                  <a:srgbClr val="FF0000"/>
                </a:solidFill>
              </a:rPr>
              <a:t>Sources</a:t>
            </a:r>
            <a:r>
              <a:rPr lang="it-IT" sz="2100" dirty="0">
                <a:solidFill>
                  <a:srgbClr val="FF0000"/>
                </a:solidFill>
              </a:rPr>
              <a:t> and </a:t>
            </a:r>
            <a:r>
              <a:rPr lang="it-IT" sz="2100" dirty="0" err="1">
                <a:solidFill>
                  <a:srgbClr val="FF0000"/>
                </a:solidFill>
              </a:rPr>
              <a:t>Sensors</a:t>
            </a:r>
            <a:endParaRPr lang="it-IT" sz="2100" dirty="0">
              <a:solidFill>
                <a:srgbClr val="FF0000"/>
              </a:solidFill>
            </a:endParaRPr>
          </a:p>
        </p:txBody>
      </p:sp>
      <p:sp>
        <p:nvSpPr>
          <p:cNvPr id="13" name="CasellaDiTesto 2">
            <a:extLst>
              <a:ext uri="{FF2B5EF4-FFF2-40B4-BE49-F238E27FC236}">
                <a16:creationId xmlns:a16="http://schemas.microsoft.com/office/drawing/2014/main" id="{CCF0B1DD-A290-1AA9-961E-13B41D96E731}"/>
              </a:ext>
            </a:extLst>
          </p:cNvPr>
          <p:cNvSpPr txBox="1"/>
          <p:nvPr/>
        </p:nvSpPr>
        <p:spPr>
          <a:xfrm>
            <a:off x="1726094" y="2759574"/>
            <a:ext cx="5488668" cy="205614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it-IT" u="sng" dirty="0">
                <a:solidFill>
                  <a:schemeClr val="bg2">
                    <a:lumMod val="25000"/>
                  </a:schemeClr>
                </a:solidFill>
                <a:sym typeface="Wingdings"/>
              </a:rPr>
              <a:t>Sedi partecipanti</a:t>
            </a:r>
            <a:r>
              <a:rPr lang="it-IT" dirty="0">
                <a:solidFill>
                  <a:schemeClr val="bg2">
                    <a:lumMod val="25000"/>
                  </a:schemeClr>
                </a:solidFill>
                <a:sym typeface="Wingdings"/>
              </a:rPr>
              <a:t>:</a:t>
            </a:r>
          </a:p>
          <a:p>
            <a:pPr marL="342900" indent="-342900">
              <a:lnSpc>
                <a:spcPct val="120000"/>
              </a:lnSpc>
              <a:buFont typeface="Arial"/>
              <a:buChar char="•"/>
            </a:pPr>
            <a:r>
              <a:rPr lang="it-IT" b="1" dirty="0">
                <a:solidFill>
                  <a:schemeClr val="bg2">
                    <a:lumMod val="25000"/>
                  </a:schemeClr>
                </a:solidFill>
                <a:sym typeface="Wingdings"/>
              </a:rPr>
              <a:t>Bari</a:t>
            </a:r>
            <a:r>
              <a:rPr lang="it-IT" dirty="0">
                <a:solidFill>
                  <a:schemeClr val="bg2">
                    <a:lumMod val="25000"/>
                  </a:schemeClr>
                </a:solidFill>
                <a:sym typeface="Wingdings"/>
              </a:rPr>
              <a:t> - Coordinatore nazionale: </a:t>
            </a:r>
            <a:r>
              <a:rPr lang="it-IT" b="1" dirty="0">
                <a:solidFill>
                  <a:schemeClr val="bg2">
                    <a:lumMod val="25000"/>
                  </a:schemeClr>
                </a:solidFill>
                <a:sym typeface="Wingdings"/>
              </a:rPr>
              <a:t>Milena D'Angelo</a:t>
            </a:r>
          </a:p>
          <a:p>
            <a:pPr marL="342900" indent="-342900">
              <a:lnSpc>
                <a:spcPct val="120000"/>
              </a:lnSpc>
              <a:buFont typeface="Arial"/>
              <a:buChar char="•"/>
            </a:pPr>
            <a:r>
              <a:rPr lang="it-IT" b="1" dirty="0">
                <a:solidFill>
                  <a:schemeClr val="bg2">
                    <a:lumMod val="25000"/>
                  </a:schemeClr>
                </a:solidFill>
                <a:sym typeface="Wingdings"/>
              </a:rPr>
              <a:t>Torino </a:t>
            </a:r>
            <a:r>
              <a:rPr lang="mr-IN" b="1" dirty="0">
                <a:solidFill>
                  <a:schemeClr val="bg2">
                    <a:lumMod val="25000"/>
                  </a:schemeClr>
                </a:solidFill>
                <a:sym typeface="Wingdings"/>
              </a:rPr>
              <a:t>–</a:t>
            </a:r>
            <a:r>
              <a:rPr lang="it-IT" b="1" dirty="0">
                <a:solidFill>
                  <a:schemeClr val="bg2">
                    <a:lumMod val="25000"/>
                  </a:schemeClr>
                </a:solidFill>
                <a:sym typeface="Wingdings"/>
              </a:rPr>
              <a:t> </a:t>
            </a:r>
            <a:r>
              <a:rPr lang="it-IT" dirty="0">
                <a:solidFill>
                  <a:schemeClr val="bg2">
                    <a:lumMod val="25000"/>
                  </a:schemeClr>
                </a:solidFill>
                <a:sym typeface="Wingdings"/>
              </a:rPr>
              <a:t>Coordinatore locale: </a:t>
            </a:r>
            <a:r>
              <a:rPr lang="it-IT" b="1" dirty="0">
                <a:solidFill>
                  <a:schemeClr val="bg2">
                    <a:lumMod val="25000"/>
                  </a:schemeClr>
                </a:solidFill>
                <a:sym typeface="Wingdings"/>
              </a:rPr>
              <a:t>Marco Genovese</a:t>
            </a:r>
          </a:p>
          <a:p>
            <a:pPr marL="342900" indent="-342900">
              <a:lnSpc>
                <a:spcPct val="120000"/>
              </a:lnSpc>
              <a:buFont typeface="Arial"/>
              <a:buChar char="•"/>
            </a:pPr>
            <a:r>
              <a:rPr lang="it-IT" b="1" dirty="0">
                <a:solidFill>
                  <a:schemeClr val="bg2">
                    <a:lumMod val="75000"/>
                  </a:schemeClr>
                </a:solidFill>
                <a:sym typeface="Wingdings"/>
              </a:rPr>
              <a:t>Trento</a:t>
            </a:r>
            <a:r>
              <a:rPr lang="it-IT" dirty="0">
                <a:solidFill>
                  <a:schemeClr val="bg2">
                    <a:lumMod val="75000"/>
                  </a:schemeClr>
                </a:solidFill>
                <a:sym typeface="Wingdings" pitchFamily="2" charset="2"/>
              </a:rPr>
              <a:t> (</a:t>
            </a:r>
            <a:r>
              <a:rPr lang="it-IT" dirty="0">
                <a:solidFill>
                  <a:schemeClr val="bg2">
                    <a:lumMod val="75000"/>
                  </a:schemeClr>
                </a:solidFill>
                <a:sym typeface="Wingdings"/>
              </a:rPr>
              <a:t>FTE &lt; 1)</a:t>
            </a:r>
          </a:p>
          <a:p>
            <a:pPr>
              <a:lnSpc>
                <a:spcPct val="120000"/>
              </a:lnSpc>
            </a:pPr>
            <a:endParaRPr lang="it-IT" dirty="0">
              <a:solidFill>
                <a:schemeClr val="bg2">
                  <a:lumMod val="25000"/>
                </a:schemeClr>
              </a:solidFill>
              <a:sym typeface="Wingdings"/>
            </a:endParaRPr>
          </a:p>
          <a:p>
            <a:pPr>
              <a:lnSpc>
                <a:spcPct val="120000"/>
              </a:lnSpc>
            </a:pPr>
            <a:r>
              <a:rPr lang="it-IT" dirty="0">
                <a:solidFill>
                  <a:schemeClr val="bg2">
                    <a:lumMod val="25000"/>
                  </a:schemeClr>
                </a:solidFill>
                <a:sym typeface="Wingdings"/>
              </a:rPr>
              <a:t>Durata: 3 anni (2023-2025)</a:t>
            </a:r>
          </a:p>
        </p:txBody>
      </p:sp>
      <p:pic>
        <p:nvPicPr>
          <p:cNvPr id="26" name="Immagine 25">
            <a:extLst>
              <a:ext uri="{FF2B5EF4-FFF2-40B4-BE49-F238E27FC236}">
                <a16:creationId xmlns:a16="http://schemas.microsoft.com/office/drawing/2014/main" id="{AAC32F04-DA99-2628-C72A-FE080D63F1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77193" y="135929"/>
            <a:ext cx="4791075" cy="428625"/>
          </a:xfrm>
          <a:prstGeom prst="rect">
            <a:avLst/>
          </a:prstGeom>
        </p:spPr>
      </p:pic>
    </p:spTree>
    <p:extLst>
      <p:ext uri="{BB962C8B-B14F-4D97-AF65-F5344CB8AC3E}">
        <p14:creationId xmlns:p14="http://schemas.microsoft.com/office/powerpoint/2010/main" val="1681232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5051" y="577113"/>
            <a:ext cx="5485760" cy="471665"/>
          </a:xfrm>
        </p:spPr>
        <p:txBody>
          <a:bodyPr>
            <a:normAutofit fontScale="90000"/>
          </a:bodyPr>
          <a:lstStyle/>
          <a:p>
            <a:r>
              <a:rPr lang="it-IT" sz="2100" b="1" dirty="0" err="1">
                <a:solidFill>
                  <a:srgbClr val="FF0000"/>
                </a:solidFill>
                <a:latin typeface="+mn-lt"/>
                <a:ea typeface="+mn-ea"/>
                <a:cs typeface="+mn-cs"/>
              </a:rPr>
              <a:t>Motivation</a:t>
            </a:r>
            <a:r>
              <a:rPr lang="it-IT" sz="2100" b="1" dirty="0">
                <a:solidFill>
                  <a:srgbClr val="FF0000"/>
                </a:solidFill>
                <a:latin typeface="+mn-lt"/>
                <a:ea typeface="+mn-ea"/>
                <a:cs typeface="+mn-cs"/>
              </a:rPr>
              <a:t> &amp; </a:t>
            </a:r>
            <a:r>
              <a:rPr lang="it-IT" sz="2100" b="1" dirty="0" err="1">
                <a:solidFill>
                  <a:srgbClr val="FF0000"/>
                </a:solidFill>
                <a:latin typeface="+mn-lt"/>
                <a:ea typeface="+mn-ea"/>
                <a:cs typeface="+mn-cs"/>
              </a:rPr>
              <a:t>objectives</a:t>
            </a:r>
            <a:endParaRPr lang="it-IT" sz="2100" b="1" dirty="0">
              <a:solidFill>
                <a:srgbClr val="FF0000"/>
              </a:solidFill>
              <a:latin typeface="+mn-lt"/>
              <a:ea typeface="+mn-ea"/>
              <a:cs typeface="+mn-cs"/>
            </a:endParaRPr>
          </a:p>
        </p:txBody>
      </p:sp>
      <p:pic>
        <p:nvPicPr>
          <p:cNvPr id="5" name="Immagine 7"/>
          <p:cNvPicPr/>
          <p:nvPr/>
        </p:nvPicPr>
        <p:blipFill>
          <a:blip r:embed="rId2" cstate="email">
            <a:extLst>
              <a:ext uri="{28A0092B-C50C-407E-A947-70E740481C1C}">
                <a14:useLocalDpi xmlns:a14="http://schemas.microsoft.com/office/drawing/2010/main"/>
              </a:ext>
            </a:extLst>
          </a:blip>
          <a:stretch/>
        </p:blipFill>
        <p:spPr>
          <a:xfrm>
            <a:off x="1236338" y="84323"/>
            <a:ext cx="598171" cy="437529"/>
          </a:xfrm>
          <a:prstGeom prst="rect">
            <a:avLst/>
          </a:prstGeom>
          <a:ln>
            <a:noFill/>
          </a:ln>
        </p:spPr>
      </p:pic>
      <p:sp>
        <p:nvSpPr>
          <p:cNvPr id="9" name="Segnaposto piè di pagina 2"/>
          <p:cNvSpPr>
            <a:spLocks noGrp="1"/>
          </p:cNvSpPr>
          <p:nvPr>
            <p:ph type="ftr" sz="quarter" idx="11"/>
          </p:nvPr>
        </p:nvSpPr>
        <p:spPr>
          <a:xfrm>
            <a:off x="286062" y="4705972"/>
            <a:ext cx="2755313" cy="437528"/>
          </a:xfrm>
        </p:spPr>
        <p:txBody>
          <a:bodyPr/>
          <a:lstStyle/>
          <a:p>
            <a:pPr algn="l"/>
            <a:r>
              <a:rPr lang="it-IT" dirty="0"/>
              <a:t>QUISS - Milena D'Angelo</a:t>
            </a:r>
          </a:p>
        </p:txBody>
      </p:sp>
      <p:sp>
        <p:nvSpPr>
          <p:cNvPr id="10" name="Segnaposto numero diapositiva 4"/>
          <p:cNvSpPr>
            <a:spLocks noGrp="1"/>
          </p:cNvSpPr>
          <p:nvPr>
            <p:ph type="sldNum" sz="quarter" idx="12"/>
          </p:nvPr>
        </p:nvSpPr>
        <p:spPr>
          <a:xfrm>
            <a:off x="7303423" y="4869657"/>
            <a:ext cx="697577" cy="273844"/>
          </a:xfrm>
        </p:spPr>
        <p:txBody>
          <a:bodyPr>
            <a:normAutofit fontScale="70000" lnSpcReduction="20000"/>
          </a:bodyPr>
          <a:lstStyle/>
          <a:p>
            <a:pPr algn="ctr"/>
            <a:fld id="{0E96C380-59E9-434C-9BBD-7F9F1B2339E4}" type="slidenum">
              <a:rPr lang="it-IT" smtClean="0"/>
              <a:pPr algn="ctr"/>
              <a:t>31</a:t>
            </a:fld>
            <a:endParaRPr lang="it-IT"/>
          </a:p>
        </p:txBody>
      </p:sp>
      <p:sp>
        <p:nvSpPr>
          <p:cNvPr id="6" name="CasellaDiTesto 5">
            <a:extLst>
              <a:ext uri="{FF2B5EF4-FFF2-40B4-BE49-F238E27FC236}">
                <a16:creationId xmlns:a16="http://schemas.microsoft.com/office/drawing/2014/main" id="{38593D0E-1BAB-E146-AA3A-0889D525B0E8}"/>
              </a:ext>
            </a:extLst>
          </p:cNvPr>
          <p:cNvSpPr txBox="1"/>
          <p:nvPr/>
        </p:nvSpPr>
        <p:spPr>
          <a:xfrm>
            <a:off x="437323" y="1133856"/>
            <a:ext cx="8388626" cy="3323987"/>
          </a:xfrm>
          <a:prstGeom prst="rect">
            <a:avLst/>
          </a:prstGeom>
          <a:noFill/>
        </p:spPr>
        <p:txBody>
          <a:bodyPr wrap="square" rtlCol="0">
            <a:spAutoFit/>
          </a:bodyPr>
          <a:lstStyle/>
          <a:p>
            <a:r>
              <a:rPr lang="en-US" b="1" dirty="0"/>
              <a:t>Overall goal</a:t>
            </a:r>
            <a:r>
              <a:rPr lang="en-US" dirty="0"/>
              <a:t>:</a:t>
            </a:r>
          </a:p>
          <a:p>
            <a:r>
              <a:rPr lang="en-US" dirty="0"/>
              <a:t>Lead the way toward the paradigm change quantum 2.0 technologies are expected to enable, by addressing the open challenges of quantum imaging and contribute to fostering its competitiveness with state-of-the-art imaging modalities and devices.</a:t>
            </a:r>
          </a:p>
          <a:p>
            <a:endParaRPr lang="it-IT" dirty="0"/>
          </a:p>
          <a:p>
            <a:r>
              <a:rPr lang="en-US" b="1" dirty="0"/>
              <a:t>Specific objectives</a:t>
            </a:r>
            <a:r>
              <a:rPr lang="en-US" dirty="0"/>
              <a:t>:</a:t>
            </a:r>
            <a:endParaRPr lang="it-IT" dirty="0"/>
          </a:p>
          <a:p>
            <a:r>
              <a:rPr lang="en-US" dirty="0"/>
              <a:t>O1 - quantum-enhanced passive and hyperspectral imaging;</a:t>
            </a:r>
            <a:endParaRPr lang="it-IT" dirty="0"/>
          </a:p>
          <a:p>
            <a:r>
              <a:rPr lang="en-US" dirty="0"/>
              <a:t>O2 - super-resolution in three dimensions and in adverse environments;</a:t>
            </a:r>
            <a:endParaRPr lang="it-IT" dirty="0"/>
          </a:p>
          <a:p>
            <a:r>
              <a:rPr lang="en-US" dirty="0"/>
              <a:t>O3 - speeding-up entanglement-based quantum imaging.</a:t>
            </a:r>
          </a:p>
          <a:p>
            <a:endParaRPr lang="en-US" dirty="0"/>
          </a:p>
          <a:p>
            <a:r>
              <a:rPr lang="en-US" b="1" dirty="0"/>
              <a:t>Expected results</a:t>
            </a:r>
            <a:r>
              <a:rPr lang="en-US" dirty="0"/>
              <a:t>:</a:t>
            </a:r>
          </a:p>
          <a:p>
            <a:r>
              <a:rPr lang="en-US" dirty="0"/>
              <a:t>proof-of-principle demonstrations of novel quantum imaging modalities, characterized by a wide range of potential applications, from environmental monitoring (hyperspectral imaging) to security (passive imaging) and biomedical imaging (super-resolution, fast entangled-based imaging), from virtual and augmented reality to industrial inspection (super-resolution, video-rate quantum imaging). </a:t>
            </a:r>
          </a:p>
        </p:txBody>
      </p:sp>
    </p:spTree>
    <p:extLst>
      <p:ext uri="{BB962C8B-B14F-4D97-AF65-F5344CB8AC3E}">
        <p14:creationId xmlns:p14="http://schemas.microsoft.com/office/powerpoint/2010/main" val="3620430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4522" y="507742"/>
            <a:ext cx="6129279" cy="697707"/>
          </a:xfrm>
        </p:spPr>
        <p:txBody>
          <a:bodyPr spcFirstLastPara="1" vert="horz" wrap="square" lIns="68580" tIns="34290" rIns="68580" bIns="34290" rtlCol="0" anchor="b" anchorCtr="0">
            <a:normAutofit fontScale="90000"/>
          </a:bodyPr>
          <a:lstStyle/>
          <a:p>
            <a:r>
              <a:rPr lang="it-IT" sz="3525" b="1" dirty="0">
                <a:solidFill>
                  <a:schemeClr val="bg2">
                    <a:lumMod val="25000"/>
                  </a:schemeClr>
                </a:solidFill>
              </a:rPr>
              <a:t>Attività @ Maggio 2023 – 1/3 </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dirty="0">
                <a:solidFill>
                  <a:schemeClr val="accent1">
                    <a:lumMod val="50000"/>
                  </a:schemeClr>
                </a:solidFill>
              </a:rPr>
              <a:t>QUISS - Milena D'Angelo</a:t>
            </a: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sp>
        <p:nvSpPr>
          <p:cNvPr id="10" name="CasellaDiTesto 9">
            <a:extLst>
              <a:ext uri="{FF2B5EF4-FFF2-40B4-BE49-F238E27FC236}">
                <a16:creationId xmlns:a16="http://schemas.microsoft.com/office/drawing/2014/main" id="{8DE584EC-B85F-45CB-F63A-13D4886C1867}"/>
              </a:ext>
            </a:extLst>
          </p:cNvPr>
          <p:cNvSpPr txBox="1"/>
          <p:nvPr/>
        </p:nvSpPr>
        <p:spPr>
          <a:xfrm>
            <a:off x="731372" y="1172505"/>
            <a:ext cx="7176684" cy="2677656"/>
          </a:xfrm>
          <a:prstGeom prst="rect">
            <a:avLst/>
          </a:prstGeom>
          <a:noFill/>
        </p:spPr>
        <p:txBody>
          <a:bodyPr wrap="square" rtlCol="0">
            <a:spAutoFit/>
          </a:bodyPr>
          <a:lstStyle/>
          <a:p>
            <a:endParaRPr lang="en-US" sz="1050" b="1" dirty="0"/>
          </a:p>
          <a:p>
            <a:r>
              <a:rPr lang="en-US" sz="1050" u="sng" dirty="0" err="1">
                <a:solidFill>
                  <a:schemeClr val="bg2">
                    <a:lumMod val="25000"/>
                  </a:schemeClr>
                </a:solidFill>
              </a:rPr>
              <a:t>Protocolli</a:t>
            </a:r>
            <a:r>
              <a:rPr lang="en-US" sz="1050" u="sng" dirty="0">
                <a:solidFill>
                  <a:schemeClr val="bg2">
                    <a:lumMod val="25000"/>
                  </a:schemeClr>
                </a:solidFill>
              </a:rPr>
              <a:t> di super-</a:t>
            </a:r>
            <a:r>
              <a:rPr lang="en-US" sz="1050" u="sng" dirty="0" err="1">
                <a:solidFill>
                  <a:schemeClr val="bg2">
                    <a:lumMod val="25000"/>
                  </a:schemeClr>
                </a:solidFill>
              </a:rPr>
              <a:t>risoluzione</a:t>
            </a:r>
            <a:r>
              <a:rPr lang="en-US" sz="1050" u="sng" dirty="0">
                <a:solidFill>
                  <a:schemeClr val="bg2">
                    <a:lumMod val="25000"/>
                  </a:schemeClr>
                </a:solidFill>
              </a:rPr>
              <a:t>:</a:t>
            </a:r>
          </a:p>
          <a:p>
            <a:endParaRPr lang="en-US" sz="1050" dirty="0"/>
          </a:p>
          <a:p>
            <a:pPr marL="214313" indent="-214313">
              <a:buFontTx/>
              <a:buChar char="-"/>
            </a:pPr>
            <a:r>
              <a:rPr lang="en-US" sz="1050" dirty="0" err="1"/>
              <a:t>Identificazione</a:t>
            </a:r>
            <a:r>
              <a:rPr lang="en-US" sz="1050" dirty="0"/>
              <a:t> di </a:t>
            </a:r>
            <a:r>
              <a:rPr lang="en-US" sz="1050" dirty="0" err="1"/>
              <a:t>nuovi</a:t>
            </a:r>
            <a:r>
              <a:rPr lang="en-US" sz="1050" dirty="0"/>
              <a:t> </a:t>
            </a:r>
            <a:r>
              <a:rPr lang="en-US" sz="1050" dirty="0" err="1"/>
              <a:t>centri</a:t>
            </a:r>
            <a:r>
              <a:rPr lang="en-US" sz="1050" dirty="0"/>
              <a:t> di </a:t>
            </a:r>
            <a:r>
              <a:rPr lang="en-US" sz="1050" dirty="0" err="1"/>
              <a:t>colore</a:t>
            </a:r>
            <a:r>
              <a:rPr lang="en-US" sz="1050" dirty="0"/>
              <a:t> in diamante, </a:t>
            </a:r>
            <a:r>
              <a:rPr lang="en-US" sz="1050" dirty="0" err="1"/>
              <a:t>pomettenti</a:t>
            </a:r>
            <a:r>
              <a:rPr lang="en-US" sz="1050" dirty="0"/>
              <a:t> per super-</a:t>
            </a:r>
            <a:r>
              <a:rPr lang="en-US" sz="1050" dirty="0" err="1"/>
              <a:t>risoluzione</a:t>
            </a:r>
            <a:r>
              <a:rPr lang="en-US" sz="1050" dirty="0"/>
              <a:t> (</a:t>
            </a:r>
            <a:r>
              <a:rPr lang="en-US" sz="1050" b="1" dirty="0"/>
              <a:t>A1.1)</a:t>
            </a:r>
            <a:r>
              <a:rPr lang="en-US" sz="1050" dirty="0">
                <a:solidFill>
                  <a:srgbClr val="FF0000"/>
                </a:solidFill>
              </a:rPr>
              <a:t> </a:t>
            </a:r>
            <a:r>
              <a:rPr lang="en-US" sz="1050" dirty="0">
                <a:solidFill>
                  <a:srgbClr val="FF0000"/>
                </a:solidFill>
                <a:sym typeface="Wingdings" pitchFamily="2" charset="2"/>
              </a:rPr>
              <a:t> </a:t>
            </a:r>
            <a:r>
              <a:rPr lang="it-IT" sz="1050" dirty="0">
                <a:solidFill>
                  <a:srgbClr val="FF0000"/>
                </a:solidFill>
                <a:latin typeface="Lato" panose="020F0502020204030203" pitchFamily="34" charset="0"/>
              </a:rPr>
              <a:t>ACS </a:t>
            </a:r>
            <a:r>
              <a:rPr lang="it-IT" sz="1050" dirty="0" err="1">
                <a:solidFill>
                  <a:srgbClr val="FF0000"/>
                </a:solidFill>
                <a:latin typeface="Lato" panose="020F0502020204030203" pitchFamily="34" charset="0"/>
              </a:rPr>
              <a:t>Photonics</a:t>
            </a:r>
            <a:r>
              <a:rPr lang="it-IT" sz="1050" dirty="0">
                <a:solidFill>
                  <a:srgbClr val="FF0000"/>
                </a:solidFill>
                <a:latin typeface="Lato" panose="020F0502020204030203" pitchFamily="34" charset="0"/>
              </a:rPr>
              <a:t> 10, 101-110 (2023).</a:t>
            </a:r>
            <a:endParaRPr lang="en-US" sz="1050" dirty="0"/>
          </a:p>
          <a:p>
            <a:pPr marL="214313" indent="-214313">
              <a:buFontTx/>
              <a:buChar char="-"/>
            </a:pPr>
            <a:r>
              <a:rPr lang="it-IT" sz="1050" dirty="0">
                <a:solidFill>
                  <a:srgbClr val="495057"/>
                </a:solidFill>
                <a:latin typeface="Lato" panose="020F0502020204030203" pitchFamily="34" charset="0"/>
              </a:rPr>
              <a:t>Sviluppo dello schema di super-risoluzione basato su funzioni di </a:t>
            </a:r>
            <a:r>
              <a:rPr lang="it-IT" sz="1050" dirty="0" err="1">
                <a:solidFill>
                  <a:srgbClr val="495057"/>
                </a:solidFill>
                <a:latin typeface="Lato" panose="020F0502020204030203" pitchFamily="34" charset="0"/>
              </a:rPr>
              <a:t>coorrelazione</a:t>
            </a:r>
            <a:r>
              <a:rPr lang="it-IT" sz="1050" dirty="0">
                <a:solidFill>
                  <a:srgbClr val="495057"/>
                </a:solidFill>
                <a:latin typeface="Lato" panose="020F0502020204030203" pitchFamily="34" charset="0"/>
              </a:rPr>
              <a:t> di ordine superiore (da emettitori di singolo fotone, cioè centri NV e Sn in diamante) coniugata alla luce strutturata</a:t>
            </a:r>
            <a:r>
              <a:rPr lang="en-US" sz="1050" dirty="0"/>
              <a:t> (</a:t>
            </a:r>
            <a:r>
              <a:rPr lang="en-US" sz="1050" b="1" dirty="0"/>
              <a:t>A1.1</a:t>
            </a:r>
            <a:r>
              <a:rPr lang="en-US" sz="1050" dirty="0"/>
              <a:t>). </a:t>
            </a:r>
          </a:p>
          <a:p>
            <a:pPr marL="214313" indent="-214313">
              <a:buFontTx/>
              <a:buChar char="-"/>
            </a:pPr>
            <a:endParaRPr lang="it-IT" sz="1050" dirty="0"/>
          </a:p>
          <a:p>
            <a:pPr marL="214313" indent="-214313">
              <a:buFontTx/>
              <a:buChar char="-"/>
            </a:pPr>
            <a:r>
              <a:rPr lang="en-US" sz="1050" dirty="0" err="1"/>
              <a:t>Estensione</a:t>
            </a:r>
            <a:r>
              <a:rPr lang="en-US" sz="1050" dirty="0"/>
              <a:t> </a:t>
            </a:r>
            <a:r>
              <a:rPr lang="en-US" sz="1050" dirty="0" err="1"/>
              <a:t>della</a:t>
            </a:r>
            <a:r>
              <a:rPr lang="en-US" sz="1050" dirty="0"/>
              <a:t> </a:t>
            </a:r>
            <a:r>
              <a:rPr lang="en-US" sz="1050" dirty="0" err="1"/>
              <a:t>capacità</a:t>
            </a:r>
            <a:r>
              <a:rPr lang="en-US" sz="1050" dirty="0"/>
              <a:t> di </a:t>
            </a:r>
            <a:r>
              <a:rPr lang="en-US" sz="1050" dirty="0" err="1"/>
              <a:t>rifocalizzazione</a:t>
            </a:r>
            <a:r>
              <a:rPr lang="en-US" sz="1050" dirty="0"/>
              <a:t> e imaging 3D</a:t>
            </a:r>
            <a:r>
              <a:rPr lang="en-US" sz="1050" b="1" dirty="0"/>
              <a:t> </a:t>
            </a:r>
            <a:r>
              <a:rPr lang="en-US" sz="1050" dirty="0"/>
              <a:t>del CPI:</a:t>
            </a:r>
          </a:p>
          <a:p>
            <a:pPr marL="557213" lvl="1" indent="-214313">
              <a:buFontTx/>
              <a:buChar char="-"/>
            </a:pPr>
            <a:r>
              <a:rPr lang="en-US" sz="1050" dirty="0"/>
              <a:t>Studio </a:t>
            </a:r>
            <a:r>
              <a:rPr lang="en-US" sz="1050" dirty="0" err="1"/>
              <a:t>della</a:t>
            </a:r>
            <a:r>
              <a:rPr lang="en-US" sz="1050" dirty="0"/>
              <a:t> </a:t>
            </a:r>
            <a:r>
              <a:rPr lang="en-US" sz="1050" dirty="0" err="1"/>
              <a:t>risoluzione</a:t>
            </a:r>
            <a:r>
              <a:rPr lang="en-US" sz="1050" dirty="0"/>
              <a:t> per pattern </a:t>
            </a:r>
            <a:r>
              <a:rPr lang="en-US" sz="1050" dirty="0" err="1"/>
              <a:t>periodici</a:t>
            </a:r>
            <a:r>
              <a:rPr lang="en-US" sz="1050" dirty="0"/>
              <a:t>  (</a:t>
            </a:r>
            <a:r>
              <a:rPr lang="en-US" sz="1050" b="1" dirty="0"/>
              <a:t>A1.1</a:t>
            </a:r>
            <a:r>
              <a:rPr lang="en-US" sz="1050" dirty="0"/>
              <a:t>) </a:t>
            </a:r>
          </a:p>
          <a:p>
            <a:pPr lvl="1"/>
            <a:r>
              <a:rPr lang="en-US" sz="1050" dirty="0">
                <a:solidFill>
                  <a:srgbClr val="FF0000"/>
                </a:solidFill>
                <a:sym typeface="Wingdings" pitchFamily="2" charset="2"/>
              </a:rPr>
              <a:t>	 </a:t>
            </a:r>
            <a:r>
              <a:rPr lang="en-US" sz="1050" dirty="0" err="1">
                <a:solidFill>
                  <a:srgbClr val="FF0000"/>
                </a:solidFill>
                <a:sym typeface="Wingdings" pitchFamily="2" charset="2"/>
              </a:rPr>
              <a:t>articolo</a:t>
            </a:r>
            <a:r>
              <a:rPr lang="en-US" sz="1050" dirty="0">
                <a:solidFill>
                  <a:srgbClr val="FF0000"/>
                </a:solidFill>
                <a:sym typeface="Wingdings" pitchFamily="2" charset="2"/>
              </a:rPr>
              <a:t> in </a:t>
            </a:r>
            <a:r>
              <a:rPr lang="en-US" sz="1050" dirty="0" err="1">
                <a:solidFill>
                  <a:srgbClr val="FF0000"/>
                </a:solidFill>
                <a:sym typeface="Wingdings" pitchFamily="2" charset="2"/>
              </a:rPr>
              <a:t>revisione</a:t>
            </a:r>
            <a:r>
              <a:rPr lang="en-US" sz="1050" dirty="0">
                <a:solidFill>
                  <a:srgbClr val="FF0000"/>
                </a:solidFill>
                <a:sym typeface="Wingdings" pitchFamily="2" charset="2"/>
              </a:rPr>
              <a:t> </a:t>
            </a:r>
            <a:r>
              <a:rPr lang="en-US" sz="1050" dirty="0" err="1">
                <a:solidFill>
                  <a:srgbClr val="FF0000"/>
                </a:solidFill>
                <a:sym typeface="Wingdings" pitchFamily="2" charset="2"/>
              </a:rPr>
              <a:t>su</a:t>
            </a:r>
            <a:r>
              <a:rPr lang="en-US" sz="1050" dirty="0">
                <a:solidFill>
                  <a:srgbClr val="FF0000"/>
                </a:solidFill>
                <a:sym typeface="Wingdings" pitchFamily="2" charset="2"/>
              </a:rPr>
              <a:t> </a:t>
            </a:r>
            <a:r>
              <a:rPr lang="en-US" sz="1050" dirty="0" err="1">
                <a:solidFill>
                  <a:srgbClr val="FF0000"/>
                </a:solidFill>
                <a:sym typeface="Wingdings" pitchFamily="2" charset="2"/>
              </a:rPr>
              <a:t>EPJPlus</a:t>
            </a:r>
            <a:endParaRPr lang="en-US" sz="1050" dirty="0">
              <a:solidFill>
                <a:srgbClr val="FF0000"/>
              </a:solidFill>
            </a:endParaRPr>
          </a:p>
          <a:p>
            <a:pPr marL="557213" lvl="1" indent="-214313">
              <a:buFontTx/>
              <a:buChar char="-"/>
            </a:pPr>
            <a:endParaRPr lang="en-US" sz="1050" dirty="0">
              <a:solidFill>
                <a:srgbClr val="FF0000"/>
              </a:solidFill>
            </a:endParaRPr>
          </a:p>
          <a:p>
            <a:pPr marL="557213" lvl="1" indent="-214313">
              <a:buFontTx/>
              <a:buChar char="-"/>
            </a:pPr>
            <a:r>
              <a:rPr lang="en-US" sz="1050" dirty="0"/>
              <a:t>Studio del </a:t>
            </a:r>
            <a:r>
              <a:rPr lang="en-US" sz="1050" dirty="0" err="1"/>
              <a:t>contenuto</a:t>
            </a:r>
            <a:r>
              <a:rPr lang="en-US" sz="1050" dirty="0"/>
              <a:t> informative (Fisher info) </a:t>
            </a:r>
            <a:r>
              <a:rPr lang="en-US" sz="1050" dirty="0" err="1"/>
              <a:t>della</a:t>
            </a:r>
            <a:r>
              <a:rPr lang="en-US" sz="1050" dirty="0"/>
              <a:t> </a:t>
            </a:r>
            <a:r>
              <a:rPr lang="en-US" sz="1050" dirty="0" err="1"/>
              <a:t>funzione</a:t>
            </a:r>
            <a:r>
              <a:rPr lang="en-US" sz="1050" dirty="0"/>
              <a:t>  di </a:t>
            </a:r>
          </a:p>
          <a:p>
            <a:pPr lvl="1"/>
            <a:r>
              <a:rPr lang="en-US" sz="1050" dirty="0"/>
              <a:t>      </a:t>
            </a:r>
            <a:r>
              <a:rPr lang="en-US" sz="1050" dirty="0" err="1"/>
              <a:t>correlazione</a:t>
            </a:r>
            <a:r>
              <a:rPr lang="en-US" sz="1050" dirty="0"/>
              <a:t> </a:t>
            </a:r>
            <a:r>
              <a:rPr lang="en-US" sz="1050" dirty="0" err="1"/>
              <a:t>misurata</a:t>
            </a:r>
            <a:r>
              <a:rPr lang="en-US" sz="1050" dirty="0"/>
              <a:t> (</a:t>
            </a:r>
            <a:r>
              <a:rPr lang="en-US" sz="1050" b="1" dirty="0"/>
              <a:t>A1.1 &amp; A2.1</a:t>
            </a:r>
            <a:r>
              <a:rPr lang="en-US" sz="1050" dirty="0"/>
              <a:t>) – in collab. con Univ. Olomouc</a:t>
            </a:r>
          </a:p>
          <a:p>
            <a:pPr lvl="1"/>
            <a:endParaRPr lang="en-US" sz="1050" b="1" dirty="0"/>
          </a:p>
          <a:p>
            <a:pPr marL="557213" lvl="1" indent="-214313">
              <a:buFontTx/>
              <a:buChar char="-"/>
            </a:pPr>
            <a:r>
              <a:rPr lang="en-US" sz="1050" dirty="0"/>
              <a:t>Studio e </a:t>
            </a:r>
            <a:r>
              <a:rPr lang="en-US" sz="1050" dirty="0" err="1"/>
              <a:t>sviliuppo</a:t>
            </a:r>
            <a:r>
              <a:rPr lang="en-US" sz="1050" dirty="0"/>
              <a:t> di </a:t>
            </a:r>
            <a:r>
              <a:rPr lang="en-US" sz="1050" dirty="0" err="1"/>
              <a:t>metodi</a:t>
            </a:r>
            <a:r>
              <a:rPr lang="en-US" sz="1050" dirty="0"/>
              <a:t> di phase retrieval (</a:t>
            </a:r>
            <a:r>
              <a:rPr lang="en-US" sz="1050" b="1" dirty="0"/>
              <a:t>A2.3</a:t>
            </a:r>
            <a:r>
              <a:rPr lang="en-US" sz="1050" dirty="0"/>
              <a:t>)</a:t>
            </a:r>
          </a:p>
        </p:txBody>
      </p:sp>
      <p:pic>
        <p:nvPicPr>
          <p:cNvPr id="31" name="Immagine 30" descr="Immagine che contiene testo, clipart&#10;&#10;Descrizione generata automaticamente">
            <a:extLst>
              <a:ext uri="{FF2B5EF4-FFF2-40B4-BE49-F238E27FC236}">
                <a16:creationId xmlns:a16="http://schemas.microsoft.com/office/drawing/2014/main" id="{AC7D07CF-34B7-6A39-774F-36663CC5F6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0376" y="2656596"/>
            <a:ext cx="530479" cy="276998"/>
          </a:xfrm>
          <a:prstGeom prst="rect">
            <a:avLst/>
          </a:prstGeom>
        </p:spPr>
      </p:pic>
      <p:sp>
        <p:nvSpPr>
          <p:cNvPr id="32" name="CasellaDiTesto 31">
            <a:extLst>
              <a:ext uri="{FF2B5EF4-FFF2-40B4-BE49-F238E27FC236}">
                <a16:creationId xmlns:a16="http://schemas.microsoft.com/office/drawing/2014/main" id="{71ED3821-A726-8150-B9C7-8D4A9947D59F}"/>
              </a:ext>
            </a:extLst>
          </p:cNvPr>
          <p:cNvSpPr txBox="1"/>
          <p:nvPr/>
        </p:nvSpPr>
        <p:spPr>
          <a:xfrm>
            <a:off x="7309788" y="2812192"/>
            <a:ext cx="530479" cy="276999"/>
          </a:xfrm>
          <a:prstGeom prst="rect">
            <a:avLst/>
          </a:prstGeom>
          <a:noFill/>
        </p:spPr>
        <p:txBody>
          <a:bodyPr wrap="square" rtlCol="0">
            <a:spAutoFit/>
          </a:bodyPr>
          <a:lstStyle/>
          <a:p>
            <a:r>
              <a:rPr lang="it-IT" sz="1200" dirty="0">
                <a:solidFill>
                  <a:srgbClr val="FF0000"/>
                </a:solidFill>
              </a:rPr>
              <a:t>Bari</a:t>
            </a:r>
          </a:p>
        </p:txBody>
      </p:sp>
      <p:pic>
        <p:nvPicPr>
          <p:cNvPr id="33" name="Immagine 32" descr="Immagine che contiene testo, clipart&#10;&#10;Descrizione generata automaticamente">
            <a:extLst>
              <a:ext uri="{FF2B5EF4-FFF2-40B4-BE49-F238E27FC236}">
                <a16:creationId xmlns:a16="http://schemas.microsoft.com/office/drawing/2014/main" id="{BA2E8ACF-2517-CEE8-2FF3-54623E2ED1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8240" y="1312464"/>
            <a:ext cx="522312" cy="272734"/>
          </a:xfrm>
          <a:prstGeom prst="rect">
            <a:avLst/>
          </a:prstGeom>
        </p:spPr>
      </p:pic>
      <p:sp>
        <p:nvSpPr>
          <p:cNvPr id="34" name="CasellaDiTesto 33">
            <a:extLst>
              <a:ext uri="{FF2B5EF4-FFF2-40B4-BE49-F238E27FC236}">
                <a16:creationId xmlns:a16="http://schemas.microsoft.com/office/drawing/2014/main" id="{16517E28-F38E-1301-B525-FD19D9CBAF23}"/>
              </a:ext>
            </a:extLst>
          </p:cNvPr>
          <p:cNvSpPr txBox="1"/>
          <p:nvPr/>
        </p:nvSpPr>
        <p:spPr>
          <a:xfrm>
            <a:off x="7272336" y="1467766"/>
            <a:ext cx="619080" cy="276999"/>
          </a:xfrm>
          <a:prstGeom prst="rect">
            <a:avLst/>
          </a:prstGeom>
          <a:noFill/>
        </p:spPr>
        <p:txBody>
          <a:bodyPr wrap="none" rtlCol="0">
            <a:spAutoFit/>
          </a:bodyPr>
          <a:lstStyle/>
          <a:p>
            <a:r>
              <a:rPr lang="it-IT" sz="1200" dirty="0">
                <a:solidFill>
                  <a:srgbClr val="FF0000"/>
                </a:solidFill>
              </a:rPr>
              <a:t>Torino</a:t>
            </a:r>
          </a:p>
        </p:txBody>
      </p:sp>
      <p:grpSp>
        <p:nvGrpSpPr>
          <p:cNvPr id="3" name="Gruppo 2">
            <a:extLst>
              <a:ext uri="{FF2B5EF4-FFF2-40B4-BE49-F238E27FC236}">
                <a16:creationId xmlns:a16="http://schemas.microsoft.com/office/drawing/2014/main" id="{0F9CC04D-8C47-6250-FFB7-1C651D0DEC4D}"/>
              </a:ext>
            </a:extLst>
          </p:cNvPr>
          <p:cNvGrpSpPr>
            <a:grpSpLocks noChangeAspect="1"/>
          </p:cNvGrpSpPr>
          <p:nvPr/>
        </p:nvGrpSpPr>
        <p:grpSpPr>
          <a:xfrm>
            <a:off x="5956258" y="3118971"/>
            <a:ext cx="1951798" cy="699949"/>
            <a:chOff x="1204856" y="-18919"/>
            <a:chExt cx="9154759" cy="3283065"/>
          </a:xfrm>
        </p:grpSpPr>
        <p:pic>
          <p:nvPicPr>
            <p:cNvPr id="5" name="Immagine 4" descr="Immagine che contiene testo, Carattere, schermata, Diagramma&#10;&#10;Descrizione generata automaticamente">
              <a:extLst>
                <a:ext uri="{FF2B5EF4-FFF2-40B4-BE49-F238E27FC236}">
                  <a16:creationId xmlns:a16="http://schemas.microsoft.com/office/drawing/2014/main" id="{771BBA2F-7CA4-CEE3-DD6F-8502B8FAF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856" y="86797"/>
              <a:ext cx="4399879" cy="3162413"/>
            </a:xfrm>
            <a:prstGeom prst="rect">
              <a:avLst/>
            </a:prstGeom>
            <a:ln>
              <a:noFill/>
            </a:ln>
          </p:spPr>
        </p:pic>
        <p:grpSp>
          <p:nvGrpSpPr>
            <p:cNvPr id="6" name="Gruppo 5">
              <a:extLst>
                <a:ext uri="{FF2B5EF4-FFF2-40B4-BE49-F238E27FC236}">
                  <a16:creationId xmlns:a16="http://schemas.microsoft.com/office/drawing/2014/main" id="{F84AE98C-D2C9-7A56-0499-7ED32425EE69}"/>
                </a:ext>
              </a:extLst>
            </p:cNvPr>
            <p:cNvGrpSpPr/>
            <p:nvPr/>
          </p:nvGrpSpPr>
          <p:grpSpPr>
            <a:xfrm>
              <a:off x="5604735" y="-18919"/>
              <a:ext cx="4754880" cy="3283065"/>
              <a:chOff x="5604735" y="-18919"/>
              <a:chExt cx="4754880" cy="3283065"/>
            </a:xfrm>
          </p:grpSpPr>
          <p:pic>
            <p:nvPicPr>
              <p:cNvPr id="14" name="Immagine 13" descr="Immagine che contiene testo, linea, diagramma, Diagramma&#10;&#10;Descrizione generata automaticamente">
                <a:extLst>
                  <a:ext uri="{FF2B5EF4-FFF2-40B4-BE49-F238E27FC236}">
                    <a16:creationId xmlns:a16="http://schemas.microsoft.com/office/drawing/2014/main" id="{C85AAB09-0151-2D65-D105-A5F042C435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3344" y="-18919"/>
                <a:ext cx="4746271" cy="3015860"/>
              </a:xfrm>
              <a:prstGeom prst="rect">
                <a:avLst/>
              </a:prstGeom>
              <a:ln>
                <a:noFill/>
              </a:ln>
            </p:spPr>
          </p:pic>
          <p:pic>
            <p:nvPicPr>
              <p:cNvPr id="15" name="Immagine 14" descr="Immagine che contiene testo, diagramma, linea, Diagramma&#10;&#10;Descrizione generata automaticamente">
                <a:extLst>
                  <a:ext uri="{FF2B5EF4-FFF2-40B4-BE49-F238E27FC236}">
                    <a16:creationId xmlns:a16="http://schemas.microsoft.com/office/drawing/2014/main" id="{F7E06246-A7FB-A0F1-CA55-CAEB4611FD4A}"/>
                  </a:ext>
                </a:extLst>
              </p:cNvPr>
              <p:cNvPicPr>
                <a:picLocks noChangeAspect="1"/>
              </p:cNvPicPr>
              <p:nvPr/>
            </p:nvPicPr>
            <p:blipFill rotWithShape="1">
              <a:blip r:embed="rId7">
                <a:extLst>
                  <a:ext uri="{28A0092B-C50C-407E-A947-70E740481C1C}">
                    <a14:useLocalDpi xmlns:a14="http://schemas.microsoft.com/office/drawing/2010/main" val="0"/>
                  </a:ext>
                </a:extLst>
              </a:blip>
              <a:srcRect t="91929"/>
              <a:stretch/>
            </p:blipFill>
            <p:spPr>
              <a:xfrm>
                <a:off x="5604735" y="2990302"/>
                <a:ext cx="4754880" cy="273844"/>
              </a:xfrm>
              <a:prstGeom prst="rect">
                <a:avLst/>
              </a:prstGeom>
              <a:ln>
                <a:noFill/>
              </a:ln>
            </p:spPr>
          </p:pic>
        </p:grpSp>
      </p:grpSp>
      <p:pic>
        <p:nvPicPr>
          <p:cNvPr id="16" name="Immagine 15" descr="Immagine che contiene calendario&#10;&#10;Descrizione generata automaticamente">
            <a:extLst>
              <a:ext uri="{FF2B5EF4-FFF2-40B4-BE49-F238E27FC236}">
                <a16:creationId xmlns:a16="http://schemas.microsoft.com/office/drawing/2014/main" id="{AF66BF9B-A276-ACB9-0010-DA6BA5987C40}"/>
              </a:ext>
            </a:extLst>
          </p:cNvPr>
          <p:cNvPicPr>
            <a:picLocks noChangeAspect="1"/>
          </p:cNvPicPr>
          <p:nvPr/>
        </p:nvPicPr>
        <p:blipFill rotWithShape="1">
          <a:blip r:embed="rId8"/>
          <a:srcRect l="3861" r="8086"/>
          <a:stretch/>
        </p:blipFill>
        <p:spPr>
          <a:xfrm>
            <a:off x="6613550" y="3913254"/>
            <a:ext cx="1176435" cy="1172024"/>
          </a:xfrm>
          <a:prstGeom prst="rect">
            <a:avLst/>
          </a:prstGeom>
        </p:spPr>
      </p:pic>
      <p:cxnSp>
        <p:nvCxnSpPr>
          <p:cNvPr id="17" name="Connettore 2 16">
            <a:extLst>
              <a:ext uri="{FF2B5EF4-FFF2-40B4-BE49-F238E27FC236}">
                <a16:creationId xmlns:a16="http://schemas.microsoft.com/office/drawing/2014/main" id="{F55EB569-A56D-3AF1-DCDF-CB38FB0FD7D6}"/>
              </a:ext>
            </a:extLst>
          </p:cNvPr>
          <p:cNvCxnSpPr>
            <a:cxnSpLocks/>
          </p:cNvCxnSpPr>
          <p:nvPr/>
        </p:nvCxnSpPr>
        <p:spPr>
          <a:xfrm>
            <a:off x="4493209" y="4608740"/>
            <a:ext cx="0" cy="1798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CasellaDiTesto 17">
            <a:extLst>
              <a:ext uri="{FF2B5EF4-FFF2-40B4-BE49-F238E27FC236}">
                <a16:creationId xmlns:a16="http://schemas.microsoft.com/office/drawing/2014/main" id="{074B6E79-60BB-36B2-F4BE-C3DA7BCAE388}"/>
              </a:ext>
            </a:extLst>
          </p:cNvPr>
          <p:cNvSpPr txBox="1"/>
          <p:nvPr/>
        </p:nvSpPr>
        <p:spPr>
          <a:xfrm>
            <a:off x="1205509" y="4830932"/>
            <a:ext cx="5508442" cy="253916"/>
          </a:xfrm>
          <a:prstGeom prst="rect">
            <a:avLst/>
          </a:prstGeom>
          <a:noFill/>
        </p:spPr>
        <p:txBody>
          <a:bodyPr wrap="square" rtlCol="0">
            <a:spAutoFit/>
          </a:bodyPr>
          <a:lstStyle/>
          <a:p>
            <a:pPr marL="466725" indent="-466725" algn="ctr"/>
            <a:r>
              <a:rPr lang="it-IT" sz="1050" b="1" dirty="0">
                <a:solidFill>
                  <a:srgbClr val="FF0000"/>
                </a:solidFill>
              </a:rPr>
              <a:t>M1.1 (m12)</a:t>
            </a:r>
            <a:r>
              <a:rPr lang="it-IT" sz="1050" dirty="0">
                <a:solidFill>
                  <a:srgbClr val="FF0000"/>
                </a:solidFill>
              </a:rPr>
              <a:t>: CPI al di là dell’approssimazione geometrica (50%)</a:t>
            </a:r>
            <a:endParaRPr lang="it-IT" sz="1050" b="1" dirty="0">
              <a:solidFill>
                <a:srgbClr val="FF0000"/>
              </a:solidFill>
            </a:endParaRPr>
          </a:p>
        </p:txBody>
      </p:sp>
    </p:spTree>
    <p:extLst>
      <p:ext uri="{BB962C8B-B14F-4D97-AF65-F5344CB8AC3E}">
        <p14:creationId xmlns:p14="http://schemas.microsoft.com/office/powerpoint/2010/main" val="3655929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03852" y="724550"/>
            <a:ext cx="6019949" cy="480900"/>
          </a:xfrm>
        </p:spPr>
        <p:txBody>
          <a:bodyPr spcFirstLastPara="1" vert="horz" wrap="square" lIns="68580" tIns="34290" rIns="68580" bIns="34290" rtlCol="0" anchor="b" anchorCtr="0">
            <a:normAutofit fontScale="90000"/>
          </a:bodyPr>
          <a:lstStyle/>
          <a:p>
            <a:r>
              <a:rPr lang="it-IT" sz="3525" b="1" dirty="0">
                <a:solidFill>
                  <a:schemeClr val="bg2">
                    <a:lumMod val="25000"/>
                  </a:schemeClr>
                </a:solidFill>
              </a:rPr>
              <a:t>Attività @ Maggio 2023 – 2/3 </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sp>
        <p:nvSpPr>
          <p:cNvPr id="10" name="CasellaDiTesto 9">
            <a:extLst>
              <a:ext uri="{FF2B5EF4-FFF2-40B4-BE49-F238E27FC236}">
                <a16:creationId xmlns:a16="http://schemas.microsoft.com/office/drawing/2014/main" id="{8DE584EC-B85F-45CB-F63A-13D4886C1867}"/>
              </a:ext>
            </a:extLst>
          </p:cNvPr>
          <p:cNvSpPr txBox="1"/>
          <p:nvPr/>
        </p:nvSpPr>
        <p:spPr>
          <a:xfrm>
            <a:off x="865164" y="1394504"/>
            <a:ext cx="4816007" cy="2354491"/>
          </a:xfrm>
          <a:prstGeom prst="rect">
            <a:avLst/>
          </a:prstGeom>
          <a:noFill/>
        </p:spPr>
        <p:txBody>
          <a:bodyPr wrap="square" rtlCol="0">
            <a:spAutoFit/>
          </a:bodyPr>
          <a:lstStyle/>
          <a:p>
            <a:endParaRPr lang="en-US" sz="1050" b="1" dirty="0"/>
          </a:p>
          <a:p>
            <a:r>
              <a:rPr lang="en-US" sz="1050" u="sng" dirty="0">
                <a:solidFill>
                  <a:schemeClr val="bg2">
                    <a:lumMod val="25000"/>
                  </a:schemeClr>
                </a:solidFill>
              </a:rPr>
              <a:t>Quantum imaging </a:t>
            </a:r>
            <a:r>
              <a:rPr lang="en-US" sz="1050" dirty="0"/>
              <a:t>(</a:t>
            </a:r>
            <a:r>
              <a:rPr lang="en-US" sz="1050" b="1" dirty="0"/>
              <a:t>A1.2</a:t>
            </a:r>
            <a:r>
              <a:rPr lang="en-US" sz="1050" dirty="0"/>
              <a:t>):</a:t>
            </a:r>
          </a:p>
          <a:p>
            <a:endParaRPr lang="en-US" sz="1050" dirty="0"/>
          </a:p>
          <a:p>
            <a:pPr marL="214313" indent="-214313">
              <a:buFontTx/>
              <a:buChar char="-"/>
            </a:pPr>
            <a:r>
              <a:rPr lang="en-US" sz="1050" dirty="0" err="1"/>
              <a:t>Progettazone</a:t>
            </a:r>
            <a:r>
              <a:rPr lang="en-US" sz="1050" dirty="0"/>
              <a:t> ed </a:t>
            </a:r>
            <a:r>
              <a:rPr lang="en-US" sz="1050" dirty="0" err="1"/>
              <a:t>implementazione</a:t>
            </a:r>
            <a:r>
              <a:rPr lang="en-US" sz="1050" dirty="0"/>
              <a:t> di un setup per</a:t>
            </a:r>
          </a:p>
          <a:p>
            <a:pPr marL="557213" lvl="1" indent="-214313">
              <a:buFontTx/>
              <a:buChar char="-"/>
            </a:pPr>
            <a:r>
              <a:rPr lang="en-US" sz="1050" dirty="0" err="1"/>
              <a:t>misure</a:t>
            </a:r>
            <a:r>
              <a:rPr lang="en-US" sz="1050" dirty="0"/>
              <a:t> di single-photon sensitive cross-correlations</a:t>
            </a:r>
          </a:p>
          <a:p>
            <a:pPr marL="557213" lvl="1" indent="-214313">
              <a:buFontTx/>
              <a:buChar char="-"/>
            </a:pPr>
            <a:r>
              <a:rPr lang="en-US" sz="1050" dirty="0"/>
              <a:t>CPI con 2 SPAD arrays </a:t>
            </a:r>
            <a:r>
              <a:rPr lang="en-US" sz="1050" dirty="0" err="1"/>
              <a:t>sincronizzati</a:t>
            </a:r>
            <a:endParaRPr lang="en-US" sz="1050" dirty="0"/>
          </a:p>
          <a:p>
            <a:pPr lvl="1"/>
            <a:endParaRPr lang="en-US" sz="1050" dirty="0"/>
          </a:p>
          <a:p>
            <a:pPr lvl="1"/>
            <a:endParaRPr lang="en-US" sz="1050" dirty="0"/>
          </a:p>
          <a:p>
            <a:pPr marL="214313" lvl="1" indent="-214313">
              <a:buFontTx/>
              <a:buChar char="-"/>
            </a:pPr>
            <a:r>
              <a:rPr lang="en-US" sz="1050" dirty="0" err="1"/>
              <a:t>Confronto</a:t>
            </a:r>
            <a:r>
              <a:rPr lang="en-US" sz="1050" dirty="0"/>
              <a:t> SPAD – </a:t>
            </a:r>
            <a:r>
              <a:rPr lang="en-US" sz="1050" dirty="0" err="1"/>
              <a:t>sCMOS</a:t>
            </a:r>
            <a:r>
              <a:rPr lang="en-US" sz="1050" dirty="0"/>
              <a:t> in </a:t>
            </a:r>
            <a:r>
              <a:rPr lang="en-US" sz="1050" dirty="0" err="1"/>
              <a:t>esperimento</a:t>
            </a:r>
            <a:r>
              <a:rPr lang="en-US" sz="1050" dirty="0"/>
              <a:t> CPI </a:t>
            </a:r>
          </a:p>
          <a:p>
            <a:pPr marL="557213" lvl="1" indent="-214313">
              <a:buFontTx/>
              <a:buChar char="-"/>
            </a:pPr>
            <a:endParaRPr lang="en-US" sz="1050" dirty="0"/>
          </a:p>
          <a:p>
            <a:pPr marL="214313" indent="-214313">
              <a:buFontTx/>
              <a:buChar char="-"/>
            </a:pPr>
            <a:r>
              <a:rPr lang="en-US" sz="1050" dirty="0"/>
              <a:t>Plenoptic ghost imaging </a:t>
            </a:r>
            <a:r>
              <a:rPr lang="en-US" sz="1050" dirty="0">
                <a:sym typeface="Wingdings" pitchFamily="2" charset="2"/>
              </a:rPr>
              <a:t> </a:t>
            </a:r>
            <a:r>
              <a:rPr lang="en-US" sz="1050" dirty="0" err="1">
                <a:solidFill>
                  <a:srgbClr val="FF0000"/>
                </a:solidFill>
                <a:sym typeface="Wingdings" pitchFamily="2" charset="2"/>
              </a:rPr>
              <a:t>articolo</a:t>
            </a:r>
            <a:r>
              <a:rPr lang="en-US" sz="1050" dirty="0">
                <a:solidFill>
                  <a:srgbClr val="FF0000"/>
                </a:solidFill>
                <a:sym typeface="Wingdings" pitchFamily="2" charset="2"/>
              </a:rPr>
              <a:t> in </a:t>
            </a:r>
            <a:r>
              <a:rPr lang="en-US" sz="1050" dirty="0" err="1">
                <a:solidFill>
                  <a:srgbClr val="FF0000"/>
                </a:solidFill>
                <a:sym typeface="Wingdings" pitchFamily="2" charset="2"/>
              </a:rPr>
              <a:t>fase</a:t>
            </a:r>
            <a:r>
              <a:rPr lang="en-US" sz="1050" dirty="0">
                <a:solidFill>
                  <a:srgbClr val="FF0000"/>
                </a:solidFill>
                <a:sym typeface="Wingdings" pitchFamily="2" charset="2"/>
              </a:rPr>
              <a:t> di </a:t>
            </a:r>
            <a:r>
              <a:rPr lang="en-US" sz="1050" dirty="0" err="1">
                <a:solidFill>
                  <a:srgbClr val="FF0000"/>
                </a:solidFill>
                <a:sym typeface="Wingdings" pitchFamily="2" charset="2"/>
              </a:rPr>
              <a:t>preparazione</a:t>
            </a:r>
            <a:endParaRPr lang="en-US" sz="1050" dirty="0">
              <a:solidFill>
                <a:srgbClr val="FF0000"/>
              </a:solidFill>
            </a:endParaRPr>
          </a:p>
          <a:p>
            <a:pPr marL="557213" lvl="1" indent="-214313">
              <a:buFontTx/>
              <a:buChar char="-"/>
            </a:pPr>
            <a:r>
              <a:rPr lang="en-US" sz="1050" dirty="0" err="1"/>
              <a:t>Implementazione</a:t>
            </a:r>
            <a:r>
              <a:rPr lang="en-US" sz="1050" dirty="0"/>
              <a:t> setup </a:t>
            </a:r>
            <a:r>
              <a:rPr lang="en-US" sz="1050" dirty="0" err="1"/>
              <a:t>sperimentale</a:t>
            </a:r>
            <a:r>
              <a:rPr lang="en-US" sz="1050" dirty="0"/>
              <a:t> e </a:t>
            </a:r>
            <a:r>
              <a:rPr lang="en-US" sz="1050" dirty="0" err="1"/>
              <a:t>misure</a:t>
            </a:r>
            <a:r>
              <a:rPr lang="en-US" sz="1050" dirty="0"/>
              <a:t> </a:t>
            </a:r>
            <a:r>
              <a:rPr lang="en-US" sz="1050" dirty="0" err="1"/>
              <a:t>preliminari</a:t>
            </a:r>
            <a:endParaRPr lang="en-US" sz="1050" dirty="0"/>
          </a:p>
          <a:p>
            <a:pPr marL="557213" lvl="1" indent="-214313">
              <a:buFontTx/>
              <a:buChar char="-"/>
            </a:pPr>
            <a:endParaRPr lang="en-US" sz="1050" dirty="0"/>
          </a:p>
          <a:p>
            <a:pPr marL="557213" lvl="1" indent="-214313">
              <a:buFontTx/>
              <a:buChar char="-"/>
            </a:pPr>
            <a:r>
              <a:rPr lang="en-US" sz="1050" dirty="0" err="1"/>
              <a:t>Sviluppo</a:t>
            </a:r>
            <a:r>
              <a:rPr lang="en-US" sz="1050" dirty="0"/>
              <a:t> del </a:t>
            </a:r>
            <a:r>
              <a:rPr lang="en-US" sz="1050" dirty="0" err="1"/>
              <a:t>modello</a:t>
            </a:r>
            <a:r>
              <a:rPr lang="en-US" sz="1050" dirty="0"/>
              <a:t> </a:t>
            </a:r>
            <a:r>
              <a:rPr lang="en-US" sz="1050" dirty="0" err="1"/>
              <a:t>teorico</a:t>
            </a:r>
            <a:r>
              <a:rPr lang="en-US" sz="1050" dirty="0"/>
              <a:t> e </a:t>
            </a:r>
            <a:r>
              <a:rPr lang="en-US" sz="1050" dirty="0" err="1"/>
              <a:t>simulazione</a:t>
            </a:r>
            <a:endParaRPr lang="en-US" sz="1050" dirty="0"/>
          </a:p>
        </p:txBody>
      </p:sp>
      <p:pic>
        <p:nvPicPr>
          <p:cNvPr id="5" name="Immagine 4" descr="Immagine che contiene testo, clipart&#10;&#10;Descrizione generata automaticamente">
            <a:extLst>
              <a:ext uri="{FF2B5EF4-FFF2-40B4-BE49-F238E27FC236}">
                <a16:creationId xmlns:a16="http://schemas.microsoft.com/office/drawing/2014/main" id="{27DADF63-8714-201B-B816-5047E5847A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45492" y="1535979"/>
            <a:ext cx="522312" cy="272734"/>
          </a:xfrm>
          <a:prstGeom prst="rect">
            <a:avLst/>
          </a:prstGeom>
        </p:spPr>
      </p:pic>
      <p:sp>
        <p:nvSpPr>
          <p:cNvPr id="6" name="CasellaDiTesto 5">
            <a:extLst>
              <a:ext uri="{FF2B5EF4-FFF2-40B4-BE49-F238E27FC236}">
                <a16:creationId xmlns:a16="http://schemas.microsoft.com/office/drawing/2014/main" id="{D3E31F80-8EFA-9C38-C9E4-039F50A6FD4D}"/>
              </a:ext>
            </a:extLst>
          </p:cNvPr>
          <p:cNvSpPr txBox="1"/>
          <p:nvPr/>
        </p:nvSpPr>
        <p:spPr>
          <a:xfrm>
            <a:off x="5119589" y="1691281"/>
            <a:ext cx="457176" cy="276999"/>
          </a:xfrm>
          <a:prstGeom prst="rect">
            <a:avLst/>
          </a:prstGeom>
          <a:noFill/>
        </p:spPr>
        <p:txBody>
          <a:bodyPr wrap="none" rtlCol="0">
            <a:spAutoFit/>
          </a:bodyPr>
          <a:lstStyle/>
          <a:p>
            <a:r>
              <a:rPr lang="it-IT" sz="1200" dirty="0">
                <a:solidFill>
                  <a:srgbClr val="FF0000"/>
                </a:solidFill>
              </a:rPr>
              <a:t>Bari</a:t>
            </a:r>
          </a:p>
        </p:txBody>
      </p:sp>
      <p:pic>
        <p:nvPicPr>
          <p:cNvPr id="14" name="Immagine 13" descr="Immagine che contiene testo, clipart&#10;&#10;Descrizione generata automaticamente">
            <a:extLst>
              <a:ext uri="{FF2B5EF4-FFF2-40B4-BE49-F238E27FC236}">
                <a16:creationId xmlns:a16="http://schemas.microsoft.com/office/drawing/2014/main" id="{E74CE022-5C55-6624-0D2E-E2358B6440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48388" y="2830716"/>
            <a:ext cx="522312" cy="272734"/>
          </a:xfrm>
          <a:prstGeom prst="rect">
            <a:avLst/>
          </a:prstGeom>
        </p:spPr>
      </p:pic>
      <p:sp>
        <p:nvSpPr>
          <p:cNvPr id="15" name="CasellaDiTesto 14">
            <a:extLst>
              <a:ext uri="{FF2B5EF4-FFF2-40B4-BE49-F238E27FC236}">
                <a16:creationId xmlns:a16="http://schemas.microsoft.com/office/drawing/2014/main" id="{798DF3A0-087E-A9D1-780C-E3AF7B17DAE6}"/>
              </a:ext>
            </a:extLst>
          </p:cNvPr>
          <p:cNvSpPr txBox="1"/>
          <p:nvPr/>
        </p:nvSpPr>
        <p:spPr>
          <a:xfrm>
            <a:off x="5922485" y="2986018"/>
            <a:ext cx="619080" cy="276999"/>
          </a:xfrm>
          <a:prstGeom prst="rect">
            <a:avLst/>
          </a:prstGeom>
          <a:noFill/>
        </p:spPr>
        <p:txBody>
          <a:bodyPr wrap="none" rtlCol="0">
            <a:spAutoFit/>
          </a:bodyPr>
          <a:lstStyle/>
          <a:p>
            <a:r>
              <a:rPr lang="it-IT" sz="1200" dirty="0">
                <a:solidFill>
                  <a:srgbClr val="FF0000"/>
                </a:solidFill>
              </a:rPr>
              <a:t>Torino</a:t>
            </a:r>
          </a:p>
        </p:txBody>
      </p:sp>
      <p:pic>
        <p:nvPicPr>
          <p:cNvPr id="19" name="Immagine 18" descr="Immagine che contiene testo, clipart&#10;&#10;Descrizione generata automaticamente">
            <a:extLst>
              <a:ext uri="{FF2B5EF4-FFF2-40B4-BE49-F238E27FC236}">
                <a16:creationId xmlns:a16="http://schemas.microsoft.com/office/drawing/2014/main" id="{86424DA9-DC6F-B908-21AD-4D8F178358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1020" y="2851335"/>
            <a:ext cx="522312" cy="272734"/>
          </a:xfrm>
          <a:prstGeom prst="rect">
            <a:avLst/>
          </a:prstGeom>
        </p:spPr>
      </p:pic>
      <p:sp>
        <p:nvSpPr>
          <p:cNvPr id="20" name="CasellaDiTesto 19">
            <a:extLst>
              <a:ext uri="{FF2B5EF4-FFF2-40B4-BE49-F238E27FC236}">
                <a16:creationId xmlns:a16="http://schemas.microsoft.com/office/drawing/2014/main" id="{6B3134F8-9D91-E8E9-7A09-C63D349FA3F5}"/>
              </a:ext>
            </a:extLst>
          </p:cNvPr>
          <p:cNvSpPr txBox="1"/>
          <p:nvPr/>
        </p:nvSpPr>
        <p:spPr>
          <a:xfrm>
            <a:off x="5175116" y="3006637"/>
            <a:ext cx="457176" cy="276999"/>
          </a:xfrm>
          <a:prstGeom prst="rect">
            <a:avLst/>
          </a:prstGeom>
          <a:noFill/>
        </p:spPr>
        <p:txBody>
          <a:bodyPr wrap="none" rtlCol="0">
            <a:spAutoFit/>
          </a:bodyPr>
          <a:lstStyle/>
          <a:p>
            <a:r>
              <a:rPr lang="it-IT" sz="1200" dirty="0">
                <a:solidFill>
                  <a:srgbClr val="FF0000"/>
                </a:solidFill>
              </a:rPr>
              <a:t>Bari</a:t>
            </a:r>
          </a:p>
        </p:txBody>
      </p:sp>
      <p:pic>
        <p:nvPicPr>
          <p:cNvPr id="3" name="Picture 2">
            <a:extLst>
              <a:ext uri="{FF2B5EF4-FFF2-40B4-BE49-F238E27FC236}">
                <a16:creationId xmlns:a16="http://schemas.microsoft.com/office/drawing/2014/main" id="{F1D481A9-BEFF-D3E6-6479-6BAABFC768BA}"/>
              </a:ext>
            </a:extLst>
          </p:cNvPr>
          <p:cNvPicPr>
            <a:picLocks noChangeAspect="1"/>
          </p:cNvPicPr>
          <p:nvPr/>
        </p:nvPicPr>
        <p:blipFill>
          <a:blip r:embed="rId4"/>
          <a:stretch>
            <a:fillRect/>
          </a:stretch>
        </p:blipFill>
        <p:spPr>
          <a:xfrm>
            <a:off x="5681171" y="1333179"/>
            <a:ext cx="2300907" cy="1363501"/>
          </a:xfrm>
          <a:prstGeom prst="rect">
            <a:avLst/>
          </a:prstGeom>
        </p:spPr>
      </p:pic>
      <p:pic>
        <p:nvPicPr>
          <p:cNvPr id="16" name="Picture 16">
            <a:extLst>
              <a:ext uri="{FF2B5EF4-FFF2-40B4-BE49-F238E27FC236}">
                <a16:creationId xmlns:a16="http://schemas.microsoft.com/office/drawing/2014/main" id="{8FF2E1AB-47BF-1184-2C8D-764C414B24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7658" y="3739186"/>
            <a:ext cx="2549043" cy="1185812"/>
          </a:xfrm>
          <a:prstGeom prst="rect">
            <a:avLst/>
          </a:prstGeom>
        </p:spPr>
      </p:pic>
    </p:spTree>
    <p:extLst>
      <p:ext uri="{BB962C8B-B14F-4D97-AF65-F5344CB8AC3E}">
        <p14:creationId xmlns:p14="http://schemas.microsoft.com/office/powerpoint/2010/main" val="7390003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7438" y="700186"/>
            <a:ext cx="6039827" cy="443714"/>
          </a:xfrm>
        </p:spPr>
        <p:txBody>
          <a:bodyPr spcFirstLastPara="1" vert="horz" wrap="square" lIns="68580" tIns="34290" rIns="68580" bIns="34290" rtlCol="0" anchor="b" anchorCtr="0">
            <a:normAutofit fontScale="90000"/>
          </a:bodyPr>
          <a:lstStyle/>
          <a:p>
            <a:r>
              <a:rPr lang="it-IT" sz="3525" b="1" dirty="0">
                <a:solidFill>
                  <a:schemeClr val="bg2">
                    <a:lumMod val="25000"/>
                  </a:schemeClr>
                </a:solidFill>
              </a:rPr>
              <a:t>Attività @ Maggio 2023 – 3/3 </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sp>
        <p:nvSpPr>
          <p:cNvPr id="10" name="CasellaDiTesto 9">
            <a:extLst>
              <a:ext uri="{FF2B5EF4-FFF2-40B4-BE49-F238E27FC236}">
                <a16:creationId xmlns:a16="http://schemas.microsoft.com/office/drawing/2014/main" id="{8DE584EC-B85F-45CB-F63A-13D4886C1867}"/>
              </a:ext>
            </a:extLst>
          </p:cNvPr>
          <p:cNvSpPr txBox="1"/>
          <p:nvPr/>
        </p:nvSpPr>
        <p:spPr>
          <a:xfrm>
            <a:off x="1399317" y="1430679"/>
            <a:ext cx="3764535" cy="738664"/>
          </a:xfrm>
          <a:prstGeom prst="rect">
            <a:avLst/>
          </a:prstGeom>
          <a:noFill/>
        </p:spPr>
        <p:txBody>
          <a:bodyPr wrap="square" rtlCol="0">
            <a:spAutoFit/>
          </a:bodyPr>
          <a:lstStyle/>
          <a:p>
            <a:r>
              <a:rPr lang="en-US" sz="1050" dirty="0" err="1"/>
              <a:t>Analisi</a:t>
            </a:r>
            <a:r>
              <a:rPr lang="en-US" sz="1050" dirty="0"/>
              <a:t> </a:t>
            </a:r>
            <a:r>
              <a:rPr lang="en-US" sz="1050" dirty="0" err="1"/>
              <a:t>della</a:t>
            </a:r>
            <a:r>
              <a:rPr lang="en-US" sz="1050" dirty="0"/>
              <a:t> </a:t>
            </a:r>
            <a:r>
              <a:rPr lang="en-US" sz="1050" u="sng" dirty="0" err="1">
                <a:solidFill>
                  <a:schemeClr val="bg2">
                    <a:lumMod val="25000"/>
                  </a:schemeClr>
                </a:solidFill>
              </a:rPr>
              <a:t>robustezza</a:t>
            </a:r>
            <a:r>
              <a:rPr lang="en-US" sz="1050" u="sng" dirty="0">
                <a:solidFill>
                  <a:schemeClr val="bg2">
                    <a:lumMod val="25000"/>
                  </a:schemeClr>
                </a:solidFill>
              </a:rPr>
              <a:t> </a:t>
            </a:r>
            <a:r>
              <a:rPr lang="en-US" sz="1050" u="sng" dirty="0" err="1">
                <a:solidFill>
                  <a:schemeClr val="bg2">
                    <a:lumMod val="25000"/>
                  </a:schemeClr>
                </a:solidFill>
              </a:rPr>
              <a:t>alla</a:t>
            </a:r>
            <a:r>
              <a:rPr lang="en-US" sz="1050" u="sng" dirty="0">
                <a:solidFill>
                  <a:schemeClr val="bg2">
                    <a:lumMod val="25000"/>
                  </a:schemeClr>
                </a:solidFill>
              </a:rPr>
              <a:t> </a:t>
            </a:r>
            <a:r>
              <a:rPr lang="en-US" sz="1050" u="sng" dirty="0" err="1">
                <a:solidFill>
                  <a:schemeClr val="bg2">
                    <a:lumMod val="25000"/>
                  </a:schemeClr>
                </a:solidFill>
              </a:rPr>
              <a:t>turbolenza</a:t>
            </a:r>
            <a:r>
              <a:rPr lang="en-US" sz="1050" u="sng" dirty="0">
                <a:solidFill>
                  <a:schemeClr val="bg2">
                    <a:lumMod val="25000"/>
                  </a:schemeClr>
                </a:solidFill>
              </a:rPr>
              <a:t>  </a:t>
            </a:r>
            <a:r>
              <a:rPr lang="en-US" sz="1050" dirty="0" err="1">
                <a:solidFill>
                  <a:schemeClr val="bg2">
                    <a:lumMod val="25000"/>
                  </a:schemeClr>
                </a:solidFill>
              </a:rPr>
              <a:t>delle</a:t>
            </a:r>
            <a:r>
              <a:rPr lang="en-US" sz="1050" dirty="0">
                <a:solidFill>
                  <a:schemeClr val="bg2">
                    <a:lumMod val="25000"/>
                  </a:schemeClr>
                </a:solidFill>
              </a:rPr>
              <a:t> </a:t>
            </a:r>
            <a:r>
              <a:rPr lang="en-US" sz="1050" dirty="0" err="1">
                <a:solidFill>
                  <a:schemeClr val="bg2">
                    <a:lumMod val="25000"/>
                  </a:schemeClr>
                </a:solidFill>
              </a:rPr>
              <a:t>misure</a:t>
            </a:r>
            <a:r>
              <a:rPr lang="en-US" sz="1050" dirty="0">
                <a:solidFill>
                  <a:schemeClr val="bg2">
                    <a:lumMod val="25000"/>
                  </a:schemeClr>
                </a:solidFill>
              </a:rPr>
              <a:t> in </a:t>
            </a:r>
            <a:r>
              <a:rPr lang="en-US" sz="1050" dirty="0" err="1">
                <a:solidFill>
                  <a:schemeClr val="bg2">
                    <a:lumMod val="25000"/>
                  </a:schemeClr>
                </a:solidFill>
              </a:rPr>
              <a:t>correlazione</a:t>
            </a:r>
            <a:r>
              <a:rPr lang="en-US" sz="1050" dirty="0">
                <a:solidFill>
                  <a:schemeClr val="bg2">
                    <a:lumMod val="25000"/>
                  </a:schemeClr>
                </a:solidFill>
              </a:rPr>
              <a:t> (rispetto alle </a:t>
            </a:r>
            <a:r>
              <a:rPr lang="en-US" sz="1050" dirty="0" err="1">
                <a:solidFill>
                  <a:schemeClr val="bg2">
                    <a:lumMod val="25000"/>
                  </a:schemeClr>
                </a:solidFill>
              </a:rPr>
              <a:t>misure</a:t>
            </a:r>
            <a:r>
              <a:rPr lang="en-US" sz="1050" dirty="0">
                <a:solidFill>
                  <a:schemeClr val="bg2">
                    <a:lumMod val="25000"/>
                  </a:schemeClr>
                </a:solidFill>
              </a:rPr>
              <a:t> di </a:t>
            </a:r>
            <a:r>
              <a:rPr lang="en-US" sz="1050" dirty="0" err="1">
                <a:solidFill>
                  <a:schemeClr val="bg2">
                    <a:lumMod val="25000"/>
                  </a:schemeClr>
                </a:solidFill>
              </a:rPr>
              <a:t>intensità</a:t>
            </a:r>
            <a:r>
              <a:rPr lang="en-US" sz="1050" dirty="0">
                <a:solidFill>
                  <a:schemeClr val="bg2">
                    <a:lumMod val="25000"/>
                  </a:schemeClr>
                </a:solidFill>
              </a:rPr>
              <a:t>) per il </a:t>
            </a:r>
            <a:r>
              <a:rPr lang="en-US" sz="1050" dirty="0" err="1">
                <a:solidFill>
                  <a:schemeClr val="bg2">
                    <a:lumMod val="25000"/>
                  </a:schemeClr>
                </a:solidFill>
              </a:rPr>
              <a:t>recupero</a:t>
            </a:r>
            <a:r>
              <a:rPr lang="en-US" sz="1050" dirty="0">
                <a:solidFill>
                  <a:schemeClr val="bg2">
                    <a:lumMod val="25000"/>
                  </a:schemeClr>
                </a:solidFill>
              </a:rPr>
              <a:t> di </a:t>
            </a:r>
            <a:r>
              <a:rPr lang="en-US" sz="1050" dirty="0" err="1">
                <a:solidFill>
                  <a:schemeClr val="bg2">
                    <a:lumMod val="25000"/>
                  </a:schemeClr>
                </a:solidFill>
              </a:rPr>
              <a:t>informazioni</a:t>
            </a:r>
            <a:r>
              <a:rPr lang="en-US" sz="1050" dirty="0">
                <a:solidFill>
                  <a:schemeClr val="bg2">
                    <a:lumMod val="25000"/>
                  </a:schemeClr>
                </a:solidFill>
              </a:rPr>
              <a:t> 3D</a:t>
            </a:r>
            <a:r>
              <a:rPr lang="en-US" sz="1050" dirty="0">
                <a:solidFill>
                  <a:srgbClr val="FF0000"/>
                </a:solidFill>
              </a:rPr>
              <a:t> </a:t>
            </a:r>
            <a:r>
              <a:rPr lang="en-US" sz="1050" dirty="0"/>
              <a:t>(</a:t>
            </a:r>
            <a:r>
              <a:rPr lang="en-US" sz="1050" b="1" dirty="0"/>
              <a:t>A2.2</a:t>
            </a:r>
            <a:r>
              <a:rPr lang="en-US" sz="1050" dirty="0"/>
              <a:t>) – </a:t>
            </a:r>
            <a:r>
              <a:rPr lang="en-US" sz="1050" dirty="0" err="1">
                <a:solidFill>
                  <a:srgbClr val="FF0000"/>
                </a:solidFill>
              </a:rPr>
              <a:t>articolo</a:t>
            </a:r>
            <a:r>
              <a:rPr lang="en-US" sz="1050" dirty="0">
                <a:solidFill>
                  <a:srgbClr val="FF0000"/>
                </a:solidFill>
              </a:rPr>
              <a:t> in </a:t>
            </a:r>
            <a:r>
              <a:rPr lang="en-US" sz="1050" dirty="0" err="1">
                <a:solidFill>
                  <a:srgbClr val="FF0000"/>
                </a:solidFill>
              </a:rPr>
              <a:t>fase</a:t>
            </a:r>
            <a:r>
              <a:rPr lang="en-US" sz="1050" dirty="0">
                <a:solidFill>
                  <a:srgbClr val="FF0000"/>
                </a:solidFill>
              </a:rPr>
              <a:t> di </a:t>
            </a:r>
            <a:r>
              <a:rPr lang="en-US" sz="1050" dirty="0" err="1">
                <a:solidFill>
                  <a:srgbClr val="FF0000"/>
                </a:solidFill>
              </a:rPr>
              <a:t>preparazione</a:t>
            </a:r>
            <a:endParaRPr lang="en-US" sz="1050" dirty="0">
              <a:solidFill>
                <a:srgbClr val="FF0000"/>
              </a:solidFill>
            </a:endParaRPr>
          </a:p>
          <a:p>
            <a:endParaRPr lang="en-US" sz="1050" dirty="0"/>
          </a:p>
        </p:txBody>
      </p:sp>
      <p:cxnSp>
        <p:nvCxnSpPr>
          <p:cNvPr id="23" name="Connettore 2 22">
            <a:extLst>
              <a:ext uri="{FF2B5EF4-FFF2-40B4-BE49-F238E27FC236}">
                <a16:creationId xmlns:a16="http://schemas.microsoft.com/office/drawing/2014/main" id="{05C8DABE-4A2A-826A-AE97-B4F66C7A2C62}"/>
              </a:ext>
            </a:extLst>
          </p:cNvPr>
          <p:cNvCxnSpPr>
            <a:cxnSpLocks/>
          </p:cNvCxnSpPr>
          <p:nvPr/>
        </p:nvCxnSpPr>
        <p:spPr>
          <a:xfrm>
            <a:off x="3329810" y="2342316"/>
            <a:ext cx="0" cy="229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CasellaDiTesto 23">
            <a:extLst>
              <a:ext uri="{FF2B5EF4-FFF2-40B4-BE49-F238E27FC236}">
                <a16:creationId xmlns:a16="http://schemas.microsoft.com/office/drawing/2014/main" id="{D65F61A7-419F-027E-47AA-13DC3AECFEDF}"/>
              </a:ext>
            </a:extLst>
          </p:cNvPr>
          <p:cNvSpPr txBox="1"/>
          <p:nvPr/>
        </p:nvSpPr>
        <p:spPr>
          <a:xfrm>
            <a:off x="1399323" y="2616983"/>
            <a:ext cx="4585114" cy="253916"/>
          </a:xfrm>
          <a:prstGeom prst="rect">
            <a:avLst/>
          </a:prstGeom>
          <a:noFill/>
        </p:spPr>
        <p:txBody>
          <a:bodyPr wrap="square" rtlCol="0">
            <a:spAutoFit/>
          </a:bodyPr>
          <a:lstStyle/>
          <a:p>
            <a:pPr marL="466725" indent="-466725"/>
            <a:r>
              <a:rPr lang="it-IT" sz="1050" b="1" dirty="0">
                <a:solidFill>
                  <a:srgbClr val="FF0000"/>
                </a:solidFill>
              </a:rPr>
              <a:t>M2.1</a:t>
            </a:r>
            <a:r>
              <a:rPr lang="it-IT" sz="1050" dirty="0">
                <a:solidFill>
                  <a:srgbClr val="FF0000"/>
                </a:solidFill>
              </a:rPr>
              <a:t>: Estrarre informazione 3D in presenza di turbolenza (80%)</a:t>
            </a:r>
            <a:endParaRPr lang="it-IT" sz="1050" b="1" dirty="0">
              <a:solidFill>
                <a:srgbClr val="FF0000"/>
              </a:solidFill>
            </a:endParaRPr>
          </a:p>
        </p:txBody>
      </p:sp>
      <p:pic>
        <p:nvPicPr>
          <p:cNvPr id="26" name="Immagine 25" descr="Immagine che contiene testo, clipart&#10;&#10;Descrizione generata automaticamente">
            <a:extLst>
              <a:ext uri="{FF2B5EF4-FFF2-40B4-BE49-F238E27FC236}">
                <a16:creationId xmlns:a16="http://schemas.microsoft.com/office/drawing/2014/main" id="{34273DE0-1B38-7F89-E1B2-584E973D60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67265" y="841171"/>
            <a:ext cx="522312" cy="272734"/>
          </a:xfrm>
          <a:prstGeom prst="rect">
            <a:avLst/>
          </a:prstGeom>
        </p:spPr>
      </p:pic>
      <p:sp>
        <p:nvSpPr>
          <p:cNvPr id="27" name="CasellaDiTesto 26">
            <a:extLst>
              <a:ext uri="{FF2B5EF4-FFF2-40B4-BE49-F238E27FC236}">
                <a16:creationId xmlns:a16="http://schemas.microsoft.com/office/drawing/2014/main" id="{F69CBE51-EE12-90FF-AF83-19582B58078C}"/>
              </a:ext>
            </a:extLst>
          </p:cNvPr>
          <p:cNvSpPr txBox="1"/>
          <p:nvPr/>
        </p:nvSpPr>
        <p:spPr>
          <a:xfrm>
            <a:off x="7241362" y="996473"/>
            <a:ext cx="457176" cy="276999"/>
          </a:xfrm>
          <a:prstGeom prst="rect">
            <a:avLst/>
          </a:prstGeom>
          <a:noFill/>
        </p:spPr>
        <p:txBody>
          <a:bodyPr wrap="none" rtlCol="0">
            <a:spAutoFit/>
          </a:bodyPr>
          <a:lstStyle/>
          <a:p>
            <a:r>
              <a:rPr lang="it-IT" sz="1200" dirty="0">
                <a:solidFill>
                  <a:srgbClr val="FF0000"/>
                </a:solidFill>
              </a:rPr>
              <a:t>Bari</a:t>
            </a:r>
          </a:p>
        </p:txBody>
      </p:sp>
      <p:sp>
        <p:nvSpPr>
          <p:cNvPr id="3" name="CasellaDiTesto 2">
            <a:extLst>
              <a:ext uri="{FF2B5EF4-FFF2-40B4-BE49-F238E27FC236}">
                <a16:creationId xmlns:a16="http://schemas.microsoft.com/office/drawing/2014/main" id="{3B1A148F-8B39-EDC3-FEFD-125C37A7B437}"/>
              </a:ext>
            </a:extLst>
          </p:cNvPr>
          <p:cNvSpPr txBox="1"/>
          <p:nvPr/>
        </p:nvSpPr>
        <p:spPr>
          <a:xfrm>
            <a:off x="1399317" y="3747534"/>
            <a:ext cx="3779743" cy="577081"/>
          </a:xfrm>
          <a:prstGeom prst="rect">
            <a:avLst/>
          </a:prstGeom>
          <a:noFill/>
        </p:spPr>
        <p:txBody>
          <a:bodyPr wrap="square" rtlCol="0">
            <a:spAutoFit/>
          </a:bodyPr>
          <a:lstStyle/>
          <a:p>
            <a:r>
              <a:rPr lang="en-US" sz="1050" dirty="0" err="1"/>
              <a:t>Sviluppo</a:t>
            </a:r>
            <a:r>
              <a:rPr lang="en-US" sz="1050" dirty="0"/>
              <a:t> di </a:t>
            </a:r>
            <a:r>
              <a:rPr lang="en-US" sz="1050" dirty="0" err="1"/>
              <a:t>approcci</a:t>
            </a:r>
            <a:r>
              <a:rPr lang="en-US" sz="1050" dirty="0"/>
              <a:t> di </a:t>
            </a:r>
            <a:r>
              <a:rPr lang="en-US" sz="1050" u="sng" dirty="0">
                <a:solidFill>
                  <a:schemeClr val="bg2">
                    <a:lumMod val="25000"/>
                  </a:schemeClr>
                </a:solidFill>
              </a:rPr>
              <a:t>machine learning </a:t>
            </a:r>
            <a:r>
              <a:rPr lang="en-US" sz="1050" dirty="0" err="1"/>
              <a:t>dedicati</a:t>
            </a:r>
            <a:r>
              <a:rPr lang="en-US" sz="1050" dirty="0"/>
              <a:t> per </a:t>
            </a:r>
            <a:r>
              <a:rPr lang="en-US" sz="1050" dirty="0" err="1"/>
              <a:t>l’ottimizzazione</a:t>
            </a:r>
            <a:r>
              <a:rPr lang="en-US" sz="1050" dirty="0"/>
              <a:t> </a:t>
            </a:r>
            <a:r>
              <a:rPr lang="en-US" sz="1050" dirty="0" err="1"/>
              <a:t>delle</a:t>
            </a:r>
            <a:r>
              <a:rPr lang="en-US" sz="1050" dirty="0"/>
              <a:t> </a:t>
            </a:r>
            <a:r>
              <a:rPr lang="en-US" sz="1050" dirty="0" err="1"/>
              <a:t>misure</a:t>
            </a:r>
            <a:r>
              <a:rPr lang="en-US" sz="1050" dirty="0"/>
              <a:t> di </a:t>
            </a:r>
            <a:r>
              <a:rPr lang="en-US" sz="1050" dirty="0" err="1"/>
              <a:t>correlazione</a:t>
            </a:r>
            <a:r>
              <a:rPr lang="en-US" sz="1050" dirty="0"/>
              <a:t> e </a:t>
            </a:r>
            <a:r>
              <a:rPr lang="en-US" sz="1050" dirty="0" err="1"/>
              <a:t>l'analisi</a:t>
            </a:r>
            <a:r>
              <a:rPr lang="en-US" sz="1050" dirty="0"/>
              <a:t> </a:t>
            </a:r>
            <a:r>
              <a:rPr lang="en-US" sz="1050" dirty="0" err="1"/>
              <a:t>delle</a:t>
            </a:r>
            <a:r>
              <a:rPr lang="en-US" sz="1050" dirty="0"/>
              <a:t> </a:t>
            </a:r>
            <a:r>
              <a:rPr lang="en-US" sz="1050" dirty="0" err="1"/>
              <a:t>immagini</a:t>
            </a:r>
            <a:r>
              <a:rPr lang="en-US" sz="1050" dirty="0"/>
              <a:t> CPI (</a:t>
            </a:r>
            <a:r>
              <a:rPr lang="en-US" sz="1050" b="1" dirty="0"/>
              <a:t>A2.4</a:t>
            </a:r>
            <a:r>
              <a:rPr lang="en-US" sz="1050" dirty="0"/>
              <a:t>) </a:t>
            </a:r>
            <a:r>
              <a:rPr lang="en-US" sz="1050" dirty="0">
                <a:sym typeface="Wingdings" pitchFamily="2" charset="2"/>
              </a:rPr>
              <a:t> </a:t>
            </a:r>
            <a:r>
              <a:rPr lang="en-US" sz="1050" dirty="0" err="1">
                <a:solidFill>
                  <a:srgbClr val="FF0000"/>
                </a:solidFill>
                <a:sym typeface="Wingdings" pitchFamily="2" charset="2"/>
              </a:rPr>
              <a:t>articolo</a:t>
            </a:r>
            <a:r>
              <a:rPr lang="en-US" sz="1050" dirty="0">
                <a:solidFill>
                  <a:srgbClr val="FF0000"/>
                </a:solidFill>
                <a:sym typeface="Wingdings" pitchFamily="2" charset="2"/>
              </a:rPr>
              <a:t> </a:t>
            </a:r>
            <a:r>
              <a:rPr lang="en-US" sz="1050" dirty="0" err="1">
                <a:solidFill>
                  <a:srgbClr val="FF0000"/>
                </a:solidFill>
                <a:sym typeface="Wingdings" pitchFamily="2" charset="2"/>
              </a:rPr>
              <a:t>sottomesso</a:t>
            </a:r>
            <a:r>
              <a:rPr lang="en-US" sz="1050" dirty="0">
                <a:solidFill>
                  <a:srgbClr val="FF0000"/>
                </a:solidFill>
                <a:sym typeface="Wingdings" pitchFamily="2" charset="2"/>
              </a:rPr>
              <a:t> a SR</a:t>
            </a:r>
            <a:endParaRPr lang="en-US" sz="1050" dirty="0">
              <a:solidFill>
                <a:srgbClr val="FF0000"/>
              </a:solidFill>
            </a:endParaRPr>
          </a:p>
        </p:txBody>
      </p:sp>
      <p:pic>
        <p:nvPicPr>
          <p:cNvPr id="5" name="Immagine 4" descr="Immagine che contiene schermata, testo, design, arte&#10;&#10;Descrizione generata automaticamente">
            <a:extLst>
              <a:ext uri="{FF2B5EF4-FFF2-40B4-BE49-F238E27FC236}">
                <a16:creationId xmlns:a16="http://schemas.microsoft.com/office/drawing/2014/main" id="{C66F67B3-85DF-B822-91E4-A34E0BB78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7473" y="3444292"/>
            <a:ext cx="2165087" cy="1448986"/>
          </a:xfrm>
          <a:prstGeom prst="rect">
            <a:avLst/>
          </a:prstGeom>
        </p:spPr>
      </p:pic>
      <p:pic>
        <p:nvPicPr>
          <p:cNvPr id="15" name="Immagine 14">
            <a:extLst>
              <a:ext uri="{FF2B5EF4-FFF2-40B4-BE49-F238E27FC236}">
                <a16:creationId xmlns:a16="http://schemas.microsoft.com/office/drawing/2014/main" id="{A394FA94-ACF1-186A-C542-9F824CF646F3}"/>
              </a:ext>
            </a:extLst>
          </p:cNvPr>
          <p:cNvPicPr>
            <a:picLocks noChangeAspect="1"/>
          </p:cNvPicPr>
          <p:nvPr/>
        </p:nvPicPr>
        <p:blipFill>
          <a:blip r:embed="rId5"/>
          <a:stretch>
            <a:fillRect/>
          </a:stretch>
        </p:blipFill>
        <p:spPr>
          <a:xfrm>
            <a:off x="6041668" y="2027963"/>
            <a:ext cx="1968389" cy="1107992"/>
          </a:xfrm>
          <a:prstGeom prst="rect">
            <a:avLst/>
          </a:prstGeom>
        </p:spPr>
      </p:pic>
      <p:pic>
        <p:nvPicPr>
          <p:cNvPr id="14" name="Immagine 13">
            <a:extLst>
              <a:ext uri="{FF2B5EF4-FFF2-40B4-BE49-F238E27FC236}">
                <a16:creationId xmlns:a16="http://schemas.microsoft.com/office/drawing/2014/main" id="{40ED765F-BD7B-D202-7EF9-AC8B1414BC27}"/>
              </a:ext>
            </a:extLst>
          </p:cNvPr>
          <p:cNvPicPr>
            <a:picLocks noChangeAspect="1"/>
          </p:cNvPicPr>
          <p:nvPr/>
        </p:nvPicPr>
        <p:blipFill>
          <a:blip r:embed="rId6"/>
          <a:stretch>
            <a:fillRect/>
          </a:stretch>
        </p:blipFill>
        <p:spPr>
          <a:xfrm>
            <a:off x="5258597" y="1233654"/>
            <a:ext cx="1332062" cy="1137491"/>
          </a:xfrm>
          <a:prstGeom prst="rect">
            <a:avLst/>
          </a:prstGeom>
        </p:spPr>
      </p:pic>
    </p:spTree>
    <p:extLst>
      <p:ext uri="{BB962C8B-B14F-4D97-AF65-F5344CB8AC3E}">
        <p14:creationId xmlns:p14="http://schemas.microsoft.com/office/powerpoint/2010/main" val="3050779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59067" y="726055"/>
            <a:ext cx="6441934" cy="471665"/>
          </a:xfrm>
        </p:spPr>
        <p:txBody>
          <a:bodyPr spcFirstLastPara="1" vert="horz" wrap="square" lIns="68580" tIns="34290" rIns="68580" bIns="34290" rtlCol="0" anchor="b" anchorCtr="0">
            <a:normAutofit fontScale="90000"/>
          </a:bodyPr>
          <a:lstStyle/>
          <a:p>
            <a:r>
              <a:rPr lang="it-IT" sz="2700" b="1" dirty="0">
                <a:solidFill>
                  <a:schemeClr val="bg2">
                    <a:lumMod val="25000"/>
                  </a:schemeClr>
                </a:solidFill>
              </a:rPr>
              <a:t>Richieste economiche e di servizi (2024)</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cxnSp>
        <p:nvCxnSpPr>
          <p:cNvPr id="13" name="Connettore 1 12">
            <a:extLst>
              <a:ext uri="{FF2B5EF4-FFF2-40B4-BE49-F238E27FC236}">
                <a16:creationId xmlns:a16="http://schemas.microsoft.com/office/drawing/2014/main" id="{771208A8-5C5B-5062-A04C-1A8B5A738144}"/>
              </a:ext>
            </a:extLst>
          </p:cNvPr>
          <p:cNvCxnSpPr>
            <a:cxnSpLocks/>
          </p:cNvCxnSpPr>
          <p:nvPr/>
        </p:nvCxnSpPr>
        <p:spPr>
          <a:xfrm>
            <a:off x="1538041" y="495719"/>
            <a:ext cx="5868122"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sp>
        <p:nvSpPr>
          <p:cNvPr id="6" name="CasellaDiTesto 5">
            <a:extLst>
              <a:ext uri="{FF2B5EF4-FFF2-40B4-BE49-F238E27FC236}">
                <a16:creationId xmlns:a16="http://schemas.microsoft.com/office/drawing/2014/main" id="{8360D66A-D3C0-BC43-1255-66A982FFCBC6}"/>
              </a:ext>
            </a:extLst>
          </p:cNvPr>
          <p:cNvSpPr txBox="1"/>
          <p:nvPr/>
        </p:nvSpPr>
        <p:spPr>
          <a:xfrm>
            <a:off x="1003852" y="4194316"/>
            <a:ext cx="6997149" cy="784830"/>
          </a:xfrm>
          <a:prstGeom prst="rect">
            <a:avLst/>
          </a:prstGeom>
          <a:noFill/>
        </p:spPr>
        <p:txBody>
          <a:bodyPr wrap="square" rtlCol="0">
            <a:spAutoFit/>
          </a:bodyPr>
          <a:lstStyle/>
          <a:p>
            <a:endParaRPr lang="it-IT" sz="1500" b="1" dirty="0"/>
          </a:p>
          <a:p>
            <a:r>
              <a:rPr lang="it-IT" sz="1500" b="1" dirty="0"/>
              <a:t>Officina meccanica: </a:t>
            </a:r>
            <a:r>
              <a:rPr lang="it-IT" sz="1500" b="1" dirty="0">
                <a:solidFill>
                  <a:srgbClr val="FF0000"/>
                </a:solidFill>
              </a:rPr>
              <a:t> 1</a:t>
            </a:r>
            <a:r>
              <a:rPr lang="it-IT" sz="1500" dirty="0">
                <a:solidFill>
                  <a:srgbClr val="FF0000"/>
                </a:solidFill>
              </a:rPr>
              <a:t> mese uomo </a:t>
            </a:r>
            <a:r>
              <a:rPr lang="it-IT" sz="1500" dirty="0"/>
              <a:t>(</a:t>
            </a:r>
            <a:r>
              <a:rPr lang="it-IT" sz="1500" i="1" dirty="0"/>
              <a:t>ipotesi da verificare con Cosimo Pastore</a:t>
            </a:r>
            <a:r>
              <a:rPr lang="it-IT" sz="1500" dirty="0"/>
              <a:t>)</a:t>
            </a:r>
            <a:endParaRPr lang="it-IT" sz="1500" b="1" dirty="0"/>
          </a:p>
          <a:p>
            <a:r>
              <a:rPr lang="it-IT" sz="1500" dirty="0"/>
              <a:t>Adattamento componenti </a:t>
            </a:r>
            <a:r>
              <a:rPr lang="it-IT" sz="1500" dirty="0" err="1"/>
              <a:t>optomeccanici</a:t>
            </a:r>
            <a:endParaRPr lang="it-IT" sz="1500" dirty="0"/>
          </a:p>
        </p:txBody>
      </p:sp>
      <p:pic>
        <p:nvPicPr>
          <p:cNvPr id="10" name="Immagine 9">
            <a:extLst>
              <a:ext uri="{FF2B5EF4-FFF2-40B4-BE49-F238E27FC236}">
                <a16:creationId xmlns:a16="http://schemas.microsoft.com/office/drawing/2014/main" id="{A390FA8F-15C6-8873-BD97-9B80C28C2C2B}"/>
              </a:ext>
            </a:extLst>
          </p:cNvPr>
          <p:cNvPicPr>
            <a:picLocks noChangeAspect="1"/>
          </p:cNvPicPr>
          <p:nvPr/>
        </p:nvPicPr>
        <p:blipFill>
          <a:blip r:embed="rId4"/>
          <a:stretch>
            <a:fillRect/>
          </a:stretch>
        </p:blipFill>
        <p:spPr>
          <a:xfrm>
            <a:off x="1611758" y="1413778"/>
            <a:ext cx="6137546" cy="2902727"/>
          </a:xfrm>
          <a:prstGeom prst="rect">
            <a:avLst/>
          </a:prstGeom>
        </p:spPr>
      </p:pic>
    </p:spTree>
    <p:extLst>
      <p:ext uri="{BB962C8B-B14F-4D97-AF65-F5344CB8AC3E}">
        <p14:creationId xmlns:p14="http://schemas.microsoft.com/office/powerpoint/2010/main" val="36023418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30883" y="726055"/>
            <a:ext cx="5485760" cy="471665"/>
          </a:xfrm>
        </p:spPr>
        <p:txBody>
          <a:bodyPr spcFirstLastPara="1" vert="horz" wrap="square" lIns="68580" tIns="34290" rIns="68580" bIns="34290" rtlCol="0" anchor="b" anchorCtr="0">
            <a:normAutofit fontScale="90000"/>
          </a:bodyPr>
          <a:lstStyle/>
          <a:p>
            <a:r>
              <a:rPr lang="it-IT" sz="3525" b="1" dirty="0">
                <a:solidFill>
                  <a:schemeClr val="bg2">
                    <a:lumMod val="25000"/>
                  </a:schemeClr>
                </a:solidFill>
              </a:rPr>
              <a:t>Personale</a:t>
            </a:r>
          </a:p>
        </p:txBody>
      </p:sp>
      <p:pic>
        <p:nvPicPr>
          <p:cNvPr id="4" name="Immagine 3" descr="Immagine che contiene testo, clipart&#10;&#10;Descrizione generata automaticamente">
            <a:extLst>
              <a:ext uri="{FF2B5EF4-FFF2-40B4-BE49-F238E27FC236}">
                <a16:creationId xmlns:a16="http://schemas.microsoft.com/office/drawing/2014/main" id="{6269D5B6-D251-A6C0-9A45-F6302EAF51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81171" y="92720"/>
            <a:ext cx="501178" cy="261698"/>
          </a:xfrm>
          <a:prstGeom prst="rect">
            <a:avLst/>
          </a:prstGeom>
        </p:spPr>
      </p:pic>
      <p:sp>
        <p:nvSpPr>
          <p:cNvPr id="7" name="Segnaposto piè di pagina 2">
            <a:extLst>
              <a:ext uri="{FF2B5EF4-FFF2-40B4-BE49-F238E27FC236}">
                <a16:creationId xmlns:a16="http://schemas.microsoft.com/office/drawing/2014/main" id="{9898412B-B478-0605-6F75-58B0161C36D4}"/>
              </a:ext>
            </a:extLst>
          </p:cNvPr>
          <p:cNvSpPr txBox="1">
            <a:spLocks/>
          </p:cNvSpPr>
          <p:nvPr/>
        </p:nvSpPr>
        <p:spPr>
          <a:xfrm>
            <a:off x="1538041" y="139564"/>
            <a:ext cx="2314575" cy="273844"/>
          </a:xfrm>
          <a:prstGeom prst="rect">
            <a:avLst/>
          </a:prstGeom>
        </p:spPr>
        <p:txBody>
          <a:bodyPr vert="horz" lIns="68580" tIns="34290" rIns="68580" bIns="34290" rtlCol="0" anchor="ctr">
            <a:normAutofit/>
          </a:bodyP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85800">
              <a:spcAft>
                <a:spcPts val="450"/>
              </a:spcAft>
            </a:pPr>
            <a:r>
              <a:rPr lang="en-US" sz="1050">
                <a:solidFill>
                  <a:schemeClr val="accent1">
                    <a:lumMod val="50000"/>
                  </a:schemeClr>
                </a:solidFill>
              </a:rPr>
              <a:t>QUISS - Milena D'Angelo</a:t>
            </a:r>
            <a:endParaRPr lang="en-US" sz="1050" dirty="0">
              <a:solidFill>
                <a:schemeClr val="accent1">
                  <a:lumMod val="50000"/>
                </a:schemeClr>
              </a:solidFill>
            </a:endParaRPr>
          </a:p>
        </p:txBody>
      </p:sp>
      <p:pic>
        <p:nvPicPr>
          <p:cNvPr id="8" name="Immagine 7" descr="Immagine che contiene testo, clipart&#10;&#10;Descrizione generata automaticamente">
            <a:extLst>
              <a:ext uri="{FF2B5EF4-FFF2-40B4-BE49-F238E27FC236}">
                <a16:creationId xmlns:a16="http://schemas.microsoft.com/office/drawing/2014/main" id="{1B02F50B-2880-9760-B35B-5D4A7B763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52397" y="92319"/>
            <a:ext cx="501178" cy="261698"/>
          </a:xfrm>
          <a:prstGeom prst="rect">
            <a:avLst/>
          </a:prstGeom>
        </p:spPr>
      </p:pic>
      <p:sp>
        <p:nvSpPr>
          <p:cNvPr id="9" name="CasellaDiTesto 8">
            <a:extLst>
              <a:ext uri="{FF2B5EF4-FFF2-40B4-BE49-F238E27FC236}">
                <a16:creationId xmlns:a16="http://schemas.microsoft.com/office/drawing/2014/main" id="{DFDB2BD1-C047-BB46-7574-1B9B82F22F55}"/>
              </a:ext>
            </a:extLst>
          </p:cNvPr>
          <p:cNvSpPr txBox="1"/>
          <p:nvPr/>
        </p:nvSpPr>
        <p:spPr>
          <a:xfrm>
            <a:off x="6592900" y="249574"/>
            <a:ext cx="455574" cy="207749"/>
          </a:xfrm>
          <a:prstGeom prst="rect">
            <a:avLst/>
          </a:prstGeom>
          <a:noFill/>
        </p:spPr>
        <p:txBody>
          <a:bodyPr wrap="none" rtlCol="0">
            <a:spAutoFit/>
          </a:bodyPr>
          <a:lstStyle/>
          <a:p>
            <a:r>
              <a:rPr lang="it-IT" sz="750" dirty="0"/>
              <a:t>Torino</a:t>
            </a:r>
          </a:p>
        </p:txBody>
      </p:sp>
      <p:sp>
        <p:nvSpPr>
          <p:cNvPr id="11" name="CasellaDiTesto 10">
            <a:extLst>
              <a:ext uri="{FF2B5EF4-FFF2-40B4-BE49-F238E27FC236}">
                <a16:creationId xmlns:a16="http://schemas.microsoft.com/office/drawing/2014/main" id="{322A2302-24A4-AD35-18B2-4775C45CEA1A}"/>
              </a:ext>
            </a:extLst>
          </p:cNvPr>
          <p:cNvSpPr txBox="1"/>
          <p:nvPr/>
        </p:nvSpPr>
        <p:spPr>
          <a:xfrm>
            <a:off x="5984441" y="250223"/>
            <a:ext cx="354584" cy="207749"/>
          </a:xfrm>
          <a:prstGeom prst="rect">
            <a:avLst/>
          </a:prstGeom>
          <a:noFill/>
        </p:spPr>
        <p:txBody>
          <a:bodyPr wrap="none" rtlCol="0">
            <a:spAutoFit/>
          </a:bodyPr>
          <a:lstStyle/>
          <a:p>
            <a:r>
              <a:rPr lang="it-IT" sz="750" dirty="0"/>
              <a:t>Bari</a:t>
            </a:r>
          </a:p>
        </p:txBody>
      </p:sp>
      <p:pic>
        <p:nvPicPr>
          <p:cNvPr id="12" name="Immagine 11">
            <a:extLst>
              <a:ext uri="{FF2B5EF4-FFF2-40B4-BE49-F238E27FC236}">
                <a16:creationId xmlns:a16="http://schemas.microsoft.com/office/drawing/2014/main" id="{44AEB9BD-696D-D365-F30E-2DF3CF0266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2244" y="39597"/>
            <a:ext cx="403919" cy="399839"/>
          </a:xfrm>
          <a:prstGeom prst="rect">
            <a:avLst/>
          </a:prstGeom>
        </p:spPr>
      </p:pic>
      <p:cxnSp>
        <p:nvCxnSpPr>
          <p:cNvPr id="13" name="Connettore 1 12">
            <a:extLst>
              <a:ext uri="{FF2B5EF4-FFF2-40B4-BE49-F238E27FC236}">
                <a16:creationId xmlns:a16="http://schemas.microsoft.com/office/drawing/2014/main" id="{771208A8-5C5B-5062-A04C-1A8B5A738144}"/>
              </a:ext>
            </a:extLst>
          </p:cNvPr>
          <p:cNvCxnSpPr>
            <a:cxnSpLocks/>
          </p:cNvCxnSpPr>
          <p:nvPr/>
        </p:nvCxnSpPr>
        <p:spPr>
          <a:xfrm>
            <a:off x="1538041" y="495719"/>
            <a:ext cx="5868122" cy="0"/>
          </a:xfrm>
          <a:prstGeom prst="line">
            <a:avLst/>
          </a:prstGeom>
          <a:ln>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graphicFrame>
        <p:nvGraphicFramePr>
          <p:cNvPr id="10" name="Tabella 9">
            <a:extLst>
              <a:ext uri="{FF2B5EF4-FFF2-40B4-BE49-F238E27FC236}">
                <a16:creationId xmlns:a16="http://schemas.microsoft.com/office/drawing/2014/main" id="{3B1F11DB-BE71-7BE5-F52A-92F5C3299ECC}"/>
              </a:ext>
            </a:extLst>
          </p:cNvPr>
          <p:cNvGraphicFramePr>
            <a:graphicFrameLocks noGrp="1"/>
          </p:cNvGraphicFramePr>
          <p:nvPr>
            <p:extLst>
              <p:ext uri="{D42A27DB-BD31-4B8C-83A1-F6EECF244321}">
                <p14:modId xmlns:p14="http://schemas.microsoft.com/office/powerpoint/2010/main" val="511309927"/>
              </p:ext>
            </p:extLst>
          </p:nvPr>
        </p:nvGraphicFramePr>
        <p:xfrm>
          <a:off x="1581696" y="1925292"/>
          <a:ext cx="5814457" cy="2225040"/>
        </p:xfrm>
        <a:graphic>
          <a:graphicData uri="http://schemas.openxmlformats.org/drawingml/2006/table">
            <a:tbl>
              <a:tblPr firstRow="1" bandRow="1">
                <a:tableStyleId>{5C22544A-7EE6-4342-B048-85BDC9FD1C3A}</a:tableStyleId>
              </a:tblPr>
              <a:tblGrid>
                <a:gridCol w="1858623">
                  <a:extLst>
                    <a:ext uri="{9D8B030D-6E8A-4147-A177-3AD203B41FA5}">
                      <a16:colId xmlns:a16="http://schemas.microsoft.com/office/drawing/2014/main" val="20000"/>
                    </a:ext>
                  </a:extLst>
                </a:gridCol>
                <a:gridCol w="1585929">
                  <a:extLst>
                    <a:ext uri="{9D8B030D-6E8A-4147-A177-3AD203B41FA5}">
                      <a16:colId xmlns:a16="http://schemas.microsoft.com/office/drawing/2014/main" val="20001"/>
                    </a:ext>
                  </a:extLst>
                </a:gridCol>
                <a:gridCol w="1218177">
                  <a:extLst>
                    <a:ext uri="{9D8B030D-6E8A-4147-A177-3AD203B41FA5}">
                      <a16:colId xmlns:a16="http://schemas.microsoft.com/office/drawing/2014/main" val="20002"/>
                    </a:ext>
                  </a:extLst>
                </a:gridCol>
                <a:gridCol w="1151728">
                  <a:extLst>
                    <a:ext uri="{9D8B030D-6E8A-4147-A177-3AD203B41FA5}">
                      <a16:colId xmlns:a16="http://schemas.microsoft.com/office/drawing/2014/main" val="934227799"/>
                    </a:ext>
                  </a:extLst>
                </a:gridCol>
              </a:tblGrid>
              <a:tr h="278130">
                <a:tc>
                  <a:txBody>
                    <a:bodyPr/>
                    <a:lstStyle/>
                    <a:p>
                      <a:r>
                        <a:rPr lang="it-IT" sz="1100" dirty="0"/>
                        <a:t>Nome</a:t>
                      </a:r>
                    </a:p>
                  </a:txBody>
                  <a:tcPr marL="68580" marR="68580" marT="34290" marB="34290"/>
                </a:tc>
                <a:tc>
                  <a:txBody>
                    <a:bodyPr/>
                    <a:lstStyle/>
                    <a:p>
                      <a:r>
                        <a:rPr lang="it-IT" sz="1100"/>
                        <a:t>Posizione</a:t>
                      </a:r>
                    </a:p>
                  </a:txBody>
                  <a:tcPr marL="68580" marR="68580" marT="34290" marB="34290"/>
                </a:tc>
                <a:tc>
                  <a:txBody>
                    <a:bodyPr/>
                    <a:lstStyle/>
                    <a:p>
                      <a:r>
                        <a:rPr lang="it-IT" sz="1100" dirty="0"/>
                        <a:t>Percentuale</a:t>
                      </a:r>
                    </a:p>
                  </a:txBody>
                  <a:tcPr marL="68580" marR="68580" marT="34290" marB="34290"/>
                </a:tc>
                <a:tc>
                  <a:txBody>
                    <a:bodyPr/>
                    <a:lstStyle/>
                    <a:p>
                      <a:r>
                        <a:rPr lang="it-IT" sz="1100" dirty="0"/>
                        <a:t>CSN</a:t>
                      </a:r>
                    </a:p>
                  </a:txBody>
                  <a:tcPr marL="68580" marR="68580" marT="34290" marB="34290"/>
                </a:tc>
                <a:extLst>
                  <a:ext uri="{0D108BD9-81ED-4DB2-BD59-A6C34878D82A}">
                    <a16:rowId xmlns:a16="http://schemas.microsoft.com/office/drawing/2014/main" val="10000"/>
                  </a:ext>
                </a:extLst>
              </a:tr>
              <a:tr h="278130">
                <a:tc>
                  <a:txBody>
                    <a:bodyPr/>
                    <a:lstStyle/>
                    <a:p>
                      <a:r>
                        <a:rPr lang="it-IT" sz="1100" b="1" dirty="0"/>
                        <a:t>Milena D'Angelo</a:t>
                      </a:r>
                    </a:p>
                  </a:txBody>
                  <a:tcPr marL="68580" marR="68580" marT="34290" marB="34290"/>
                </a:tc>
                <a:tc>
                  <a:txBody>
                    <a:bodyPr/>
                    <a:lstStyle/>
                    <a:p>
                      <a:r>
                        <a:rPr lang="it-IT" sz="1100" dirty="0"/>
                        <a:t>Professore</a:t>
                      </a:r>
                      <a:r>
                        <a:rPr lang="it-IT" sz="1100" baseline="0" dirty="0"/>
                        <a:t> associato</a:t>
                      </a:r>
                      <a:endParaRPr lang="it-IT" sz="1100" dirty="0"/>
                    </a:p>
                  </a:txBody>
                  <a:tcPr marL="68580" marR="68580" marT="34290" marB="34290"/>
                </a:tc>
                <a:tc>
                  <a:txBody>
                    <a:bodyPr/>
                    <a:lstStyle/>
                    <a:p>
                      <a:r>
                        <a:rPr lang="it-IT" sz="1100" dirty="0"/>
                        <a:t>0,4</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10001"/>
                  </a:ext>
                </a:extLst>
              </a:tr>
              <a:tr h="278130">
                <a:tc>
                  <a:txBody>
                    <a:bodyPr/>
                    <a:lstStyle/>
                    <a:p>
                      <a:r>
                        <a:rPr lang="it-IT" sz="1100" dirty="0" err="1">
                          <a:solidFill>
                            <a:schemeClr val="tx1"/>
                          </a:solidFill>
                        </a:rPr>
                        <a:t>Francesaco</a:t>
                      </a:r>
                      <a:r>
                        <a:rPr lang="it-IT" sz="1100" dirty="0">
                          <a:solidFill>
                            <a:schemeClr val="tx1"/>
                          </a:solidFill>
                        </a:rPr>
                        <a:t> V. Pepe</a:t>
                      </a:r>
                    </a:p>
                  </a:txBody>
                  <a:tcPr marL="68580" marR="68580" marT="34290" marB="34290"/>
                </a:tc>
                <a:tc>
                  <a:txBody>
                    <a:bodyPr/>
                    <a:lstStyle/>
                    <a:p>
                      <a:r>
                        <a:rPr lang="it-IT" sz="1100" dirty="0" err="1"/>
                        <a:t>RTDb</a:t>
                      </a:r>
                      <a:endParaRPr lang="it-IT" sz="1100" dirty="0"/>
                    </a:p>
                  </a:txBody>
                  <a:tcPr marL="68580" marR="68580" marT="34290" marB="34290"/>
                </a:tc>
                <a:tc>
                  <a:txBody>
                    <a:bodyPr/>
                    <a:lstStyle/>
                    <a:p>
                      <a:r>
                        <a:rPr lang="it-IT" sz="1100" dirty="0"/>
                        <a:t>0,2</a:t>
                      </a:r>
                    </a:p>
                  </a:txBody>
                  <a:tcPr marL="68580" marR="68580" marT="34290" marB="34290"/>
                </a:tc>
                <a:tc>
                  <a:txBody>
                    <a:bodyPr/>
                    <a:lstStyle/>
                    <a:p>
                      <a:r>
                        <a:rPr lang="it-IT" sz="1100" dirty="0"/>
                        <a:t>4</a:t>
                      </a:r>
                    </a:p>
                  </a:txBody>
                  <a:tcPr marL="68580" marR="68580" marT="34290" marB="34290"/>
                </a:tc>
                <a:extLst>
                  <a:ext uri="{0D108BD9-81ED-4DB2-BD59-A6C34878D82A}">
                    <a16:rowId xmlns:a16="http://schemas.microsoft.com/office/drawing/2014/main" val="10002"/>
                  </a:ext>
                </a:extLst>
              </a:tr>
              <a:tr h="278130">
                <a:tc>
                  <a:txBody>
                    <a:bodyPr/>
                    <a:lstStyle/>
                    <a:p>
                      <a:r>
                        <a:rPr lang="it-IT" sz="1100" dirty="0" err="1">
                          <a:solidFill>
                            <a:schemeClr val="tx1"/>
                          </a:solidFill>
                        </a:rPr>
                        <a:t>Gianlorenzo</a:t>
                      </a:r>
                      <a:r>
                        <a:rPr lang="it-IT" sz="1100" dirty="0">
                          <a:solidFill>
                            <a:schemeClr val="tx1"/>
                          </a:solidFill>
                        </a:rPr>
                        <a:t> Massaro</a:t>
                      </a:r>
                    </a:p>
                  </a:txBody>
                  <a:tcPr marL="68580" marR="68580" marT="34290" marB="34290"/>
                </a:tc>
                <a:tc>
                  <a:txBody>
                    <a:bodyPr/>
                    <a:lstStyle/>
                    <a:p>
                      <a:r>
                        <a:rPr lang="it-IT" sz="1100" dirty="0"/>
                        <a:t>Dottorando</a:t>
                      </a:r>
                    </a:p>
                  </a:txBody>
                  <a:tcPr marL="68580" marR="68580" marT="34290" marB="34290"/>
                </a:tc>
                <a:tc>
                  <a:txBody>
                    <a:bodyPr/>
                    <a:lstStyle/>
                    <a:p>
                      <a:r>
                        <a:rPr lang="it-IT" sz="1100" dirty="0"/>
                        <a:t>0,4</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275744835"/>
                  </a:ext>
                </a:extLst>
              </a:tr>
              <a:tr h="278130">
                <a:tc>
                  <a:txBody>
                    <a:bodyPr/>
                    <a:lstStyle/>
                    <a:p>
                      <a:r>
                        <a:rPr lang="it-IT" sz="1100" dirty="0">
                          <a:solidFill>
                            <a:schemeClr val="tx1"/>
                          </a:solidFill>
                        </a:rPr>
                        <a:t>Giannella Davide</a:t>
                      </a:r>
                    </a:p>
                  </a:txBody>
                  <a:tcPr marL="68580" marR="68580" marT="34290" marB="34290"/>
                </a:tc>
                <a:tc>
                  <a:txBody>
                    <a:bodyPr/>
                    <a:lstStyle/>
                    <a:p>
                      <a:r>
                        <a:rPr lang="it-IT" sz="1100" dirty="0"/>
                        <a:t>Dottorando</a:t>
                      </a:r>
                    </a:p>
                  </a:txBody>
                  <a:tcPr marL="68580" marR="68580" marT="34290" marB="34290"/>
                </a:tc>
                <a:tc>
                  <a:txBody>
                    <a:bodyPr/>
                    <a:lstStyle/>
                    <a:p>
                      <a:r>
                        <a:rPr lang="it-IT" sz="1100" dirty="0"/>
                        <a:t>0,5</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3665431044"/>
                  </a:ext>
                </a:extLst>
              </a:tr>
              <a:tr h="278130">
                <a:tc>
                  <a:txBody>
                    <a:bodyPr/>
                    <a:lstStyle/>
                    <a:p>
                      <a:r>
                        <a:rPr lang="it-IT" sz="1100" dirty="0">
                          <a:solidFill>
                            <a:schemeClr val="tx1"/>
                          </a:solidFill>
                        </a:rPr>
                        <a:t>De Gioia Sergio</a:t>
                      </a:r>
                    </a:p>
                  </a:txBody>
                  <a:tcPr marL="68580" marR="68580" marT="34290" marB="34290"/>
                </a:tc>
                <a:tc>
                  <a:txBody>
                    <a:bodyPr/>
                    <a:lstStyle/>
                    <a:p>
                      <a:r>
                        <a:rPr lang="it-IT" sz="1100" dirty="0"/>
                        <a:t>Dottorando</a:t>
                      </a:r>
                    </a:p>
                  </a:txBody>
                  <a:tcPr marL="68580" marR="68580" marT="34290" marB="34290"/>
                </a:tc>
                <a:tc>
                  <a:txBody>
                    <a:bodyPr/>
                    <a:lstStyle/>
                    <a:p>
                      <a:r>
                        <a:rPr lang="it-IT" sz="1100" dirty="0"/>
                        <a:t>1</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3548347011"/>
                  </a:ext>
                </a:extLst>
              </a:tr>
              <a:tr h="278130">
                <a:tc>
                  <a:txBody>
                    <a:bodyPr/>
                    <a:lstStyle/>
                    <a:p>
                      <a:r>
                        <a:rPr lang="it-IT" sz="1100" dirty="0"/>
                        <a:t>Cosmo Lupo</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Professore</a:t>
                      </a:r>
                      <a:r>
                        <a:rPr lang="it-IT" sz="1100" baseline="0" dirty="0"/>
                        <a:t> associato</a:t>
                      </a:r>
                      <a:endParaRPr lang="it-IT" sz="1100" dirty="0"/>
                    </a:p>
                  </a:txBody>
                  <a:tcPr marL="68580" marR="68580" marT="34290" marB="34290"/>
                </a:tc>
                <a:tc>
                  <a:txBody>
                    <a:bodyPr/>
                    <a:lstStyle/>
                    <a:p>
                      <a:r>
                        <a:rPr lang="it-IT" sz="1100" dirty="0"/>
                        <a:t>0,2</a:t>
                      </a:r>
                    </a:p>
                  </a:txBody>
                  <a:tcPr marL="68580" marR="68580" marT="34290" marB="34290"/>
                </a:tc>
                <a:tc>
                  <a:txBody>
                    <a:bodyPr/>
                    <a:lstStyle/>
                    <a:p>
                      <a:r>
                        <a:rPr lang="it-IT" sz="1100" dirty="0"/>
                        <a:t>4</a:t>
                      </a:r>
                    </a:p>
                  </a:txBody>
                  <a:tcPr marL="68580" marR="68580" marT="34290" marB="34290"/>
                </a:tc>
                <a:extLst>
                  <a:ext uri="{0D108BD9-81ED-4DB2-BD59-A6C34878D82A}">
                    <a16:rowId xmlns:a16="http://schemas.microsoft.com/office/drawing/2014/main" val="3477004063"/>
                  </a:ext>
                </a:extLst>
              </a:tr>
              <a:tr h="278130">
                <a:tc>
                  <a:txBody>
                    <a:bodyPr/>
                    <a:lstStyle/>
                    <a:p>
                      <a:r>
                        <a:rPr lang="it-IT" sz="1100" dirty="0"/>
                        <a:t>Diacono Domenico</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100" dirty="0"/>
                        <a:t>Tecnologo</a:t>
                      </a:r>
                    </a:p>
                  </a:txBody>
                  <a:tcPr marL="68580" marR="68580" marT="34290" marB="34290"/>
                </a:tc>
                <a:tc>
                  <a:txBody>
                    <a:bodyPr/>
                    <a:lstStyle/>
                    <a:p>
                      <a:r>
                        <a:rPr lang="it-IT" sz="1100" dirty="0"/>
                        <a:t>0,1</a:t>
                      </a:r>
                    </a:p>
                  </a:txBody>
                  <a:tcPr marL="68580" marR="68580" marT="34290" marB="34290"/>
                </a:tc>
                <a:tc>
                  <a:txBody>
                    <a:bodyPr/>
                    <a:lstStyle/>
                    <a:p>
                      <a:r>
                        <a:rPr lang="it-IT" sz="1100" dirty="0"/>
                        <a:t>5</a:t>
                      </a:r>
                    </a:p>
                  </a:txBody>
                  <a:tcPr marL="68580" marR="68580" marT="34290" marB="34290"/>
                </a:tc>
                <a:extLst>
                  <a:ext uri="{0D108BD9-81ED-4DB2-BD59-A6C34878D82A}">
                    <a16:rowId xmlns:a16="http://schemas.microsoft.com/office/drawing/2014/main" val="4084170068"/>
                  </a:ext>
                </a:extLst>
              </a:tr>
            </a:tbl>
          </a:graphicData>
        </a:graphic>
      </p:graphicFrame>
      <p:sp>
        <p:nvSpPr>
          <p:cNvPr id="18" name="CasellaDiTesto 17">
            <a:extLst>
              <a:ext uri="{FF2B5EF4-FFF2-40B4-BE49-F238E27FC236}">
                <a16:creationId xmlns:a16="http://schemas.microsoft.com/office/drawing/2014/main" id="{E11AFCC4-5FB5-A852-7580-04524561BC40}"/>
              </a:ext>
            </a:extLst>
          </p:cNvPr>
          <p:cNvSpPr txBox="1"/>
          <p:nvPr/>
        </p:nvSpPr>
        <p:spPr>
          <a:xfrm>
            <a:off x="1544645" y="1604433"/>
            <a:ext cx="6174087" cy="343812"/>
          </a:xfrm>
          <a:prstGeom prst="rect">
            <a:avLst/>
          </a:prstGeom>
          <a:noFill/>
        </p:spPr>
        <p:txBody>
          <a:bodyPr wrap="square" rtlCol="0">
            <a:spAutoFit/>
          </a:bodyPr>
          <a:lstStyle/>
          <a:p>
            <a:pPr>
              <a:lnSpc>
                <a:spcPct val="120000"/>
              </a:lnSpc>
            </a:pPr>
            <a:r>
              <a:rPr lang="it-IT" sz="1500" dirty="0">
                <a:solidFill>
                  <a:srgbClr val="FF0000"/>
                </a:solidFill>
              </a:rPr>
              <a:t>Bari: FTE = 2,8</a:t>
            </a:r>
            <a:endParaRPr lang="it-IT" sz="1500" b="1" dirty="0">
              <a:solidFill>
                <a:srgbClr val="FF0000"/>
              </a:solidFill>
            </a:endParaRPr>
          </a:p>
        </p:txBody>
      </p:sp>
    </p:spTree>
    <p:extLst>
      <p:ext uri="{BB962C8B-B14F-4D97-AF65-F5344CB8AC3E}">
        <p14:creationId xmlns:p14="http://schemas.microsoft.com/office/powerpoint/2010/main" val="2264034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282200" y="2285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BACK-UP</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FRIDA WPs</a:t>
            </a:r>
            <a:endParaRPr/>
          </a:p>
        </p:txBody>
      </p:sp>
      <p:sp>
        <p:nvSpPr>
          <p:cNvPr id="112" name="Google Shape;112;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it" sz="1200">
                <a:solidFill>
                  <a:srgbClr val="252525"/>
                </a:solidFill>
                <a:highlight>
                  <a:srgbClr val="FFFFFF"/>
                </a:highlight>
                <a:latin typeface="Roboto"/>
                <a:ea typeface="Roboto"/>
                <a:cs typeface="Roboto"/>
                <a:sym typeface="Roboto"/>
              </a:rPr>
              <a:t>ll progetto FRIDA è articolato in 4 work packages, ciascuno dedicato a due linee principali di ricerca.</a:t>
            </a:r>
            <a:endParaRPr sz="1200">
              <a:solidFill>
                <a:srgbClr val="252525"/>
              </a:solidFill>
              <a:latin typeface="Roboto"/>
              <a:ea typeface="Roboto"/>
              <a:cs typeface="Roboto"/>
              <a:sym typeface="Roboto"/>
            </a:endParaRPr>
          </a:p>
          <a:p>
            <a:pPr marL="457200" lvl="0" indent="-299085" algn="l" rtl="0">
              <a:spcBef>
                <a:spcPts val="1200"/>
              </a:spcBef>
              <a:spcAft>
                <a:spcPts val="0"/>
              </a:spcAft>
              <a:buClr>
                <a:srgbClr val="252525"/>
              </a:buClr>
              <a:buSzPct val="100000"/>
              <a:buFont typeface="Roboto"/>
              <a:buChar char="●"/>
            </a:pPr>
            <a:r>
              <a:rPr lang="it" sz="1200">
                <a:solidFill>
                  <a:srgbClr val="252525"/>
                </a:solidFill>
                <a:latin typeface="Roboto"/>
                <a:ea typeface="Roboto"/>
                <a:cs typeface="Roboto"/>
                <a:sym typeface="Roboto"/>
              </a:rPr>
              <a:t>WP1</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G. Forte - caratterizzazione sperimentale dell'effetto flash con studi in vitro ed ex-vivo</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E. Scifoni - modellizzazione dell'effetto FLASH sulla base delle evidenze sperimentali ed utilizzando strumenti di simulazione MonteCarlo capaci di esplorare la scala dei tempi (µs) relativa all'effetto FLASH;</a:t>
            </a:r>
            <a:endParaRPr sz="1200">
              <a:solidFill>
                <a:srgbClr val="252525"/>
              </a:solidFill>
              <a:latin typeface="Roboto"/>
              <a:ea typeface="Roboto"/>
              <a:cs typeface="Roboto"/>
              <a:sym typeface="Roboto"/>
            </a:endParaRPr>
          </a:p>
          <a:p>
            <a:pPr marL="457200" lvl="0" indent="-299085" algn="l" rtl="0">
              <a:spcBef>
                <a:spcPts val="0"/>
              </a:spcBef>
              <a:spcAft>
                <a:spcPts val="0"/>
              </a:spcAft>
              <a:buClr>
                <a:srgbClr val="252525"/>
              </a:buClr>
              <a:buSzPct val="100000"/>
              <a:buFont typeface="Roboto"/>
              <a:buChar char="●"/>
            </a:pPr>
            <a:r>
              <a:rPr lang="it" sz="1200">
                <a:solidFill>
                  <a:srgbClr val="252525"/>
                </a:solidFill>
                <a:latin typeface="Roboto"/>
                <a:ea typeface="Roboto"/>
                <a:cs typeface="Roboto"/>
                <a:sym typeface="Roboto"/>
              </a:rPr>
              <a:t>WP2</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G. P. Cirrone - tecniche di accelerazione di protoni </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A. Mostacci - attività di ricerca relativa agli elettroni;</a:t>
            </a:r>
            <a:endParaRPr sz="1200">
              <a:solidFill>
                <a:srgbClr val="252525"/>
              </a:solidFill>
              <a:latin typeface="Roboto"/>
              <a:ea typeface="Roboto"/>
              <a:cs typeface="Roboto"/>
              <a:sym typeface="Roboto"/>
            </a:endParaRPr>
          </a:p>
          <a:p>
            <a:pPr marL="457200" lvl="0" indent="-299085" algn="l" rtl="0">
              <a:spcBef>
                <a:spcPts val="0"/>
              </a:spcBef>
              <a:spcAft>
                <a:spcPts val="0"/>
              </a:spcAft>
              <a:buClr>
                <a:srgbClr val="252525"/>
              </a:buClr>
              <a:buSzPct val="100000"/>
              <a:buFont typeface="Roboto"/>
              <a:buChar char="●"/>
            </a:pPr>
            <a:r>
              <a:rPr lang="it" sz="1200">
                <a:solidFill>
                  <a:srgbClr val="252525"/>
                </a:solidFill>
                <a:latin typeface="Roboto"/>
                <a:ea typeface="Roboto"/>
                <a:cs typeface="Roboto"/>
                <a:sym typeface="Roboto"/>
              </a:rPr>
              <a:t>WP3 </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M. G. Bisogni - attività di dosimetria</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A. Vignati - studio del monitoraggio dei fasci;</a:t>
            </a:r>
            <a:endParaRPr sz="1200">
              <a:solidFill>
                <a:srgbClr val="252525"/>
              </a:solidFill>
              <a:latin typeface="Roboto"/>
              <a:ea typeface="Roboto"/>
              <a:cs typeface="Roboto"/>
              <a:sym typeface="Roboto"/>
            </a:endParaRPr>
          </a:p>
          <a:p>
            <a:pPr marL="457200" lvl="0" indent="-299085" algn="l" rtl="0">
              <a:spcBef>
                <a:spcPts val="0"/>
              </a:spcBef>
              <a:spcAft>
                <a:spcPts val="0"/>
              </a:spcAft>
              <a:buClr>
                <a:srgbClr val="252525"/>
              </a:buClr>
              <a:buSzPct val="100000"/>
              <a:buFont typeface="Roboto"/>
              <a:buChar char="●"/>
            </a:pPr>
            <a:r>
              <a:rPr lang="it" sz="1200">
                <a:solidFill>
                  <a:srgbClr val="252525"/>
                </a:solidFill>
                <a:latin typeface="Roboto"/>
                <a:ea typeface="Roboto"/>
                <a:cs typeface="Roboto"/>
                <a:sym typeface="Roboto"/>
              </a:rPr>
              <a:t>WP4 </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A. Schiavi - simulazione dell'effetto FLASH in termini di dose assorbita e di valutazione dello sparing dei tessuti sani includendo il dose rate </a:t>
            </a:r>
            <a:endParaRPr sz="1200">
              <a:solidFill>
                <a:srgbClr val="252525"/>
              </a:solidFill>
              <a:latin typeface="Roboto"/>
              <a:ea typeface="Roboto"/>
              <a:cs typeface="Roboto"/>
              <a:sym typeface="Roboto"/>
            </a:endParaRPr>
          </a:p>
          <a:p>
            <a:pPr marL="914400" lvl="1" indent="-293211" algn="l" rtl="0">
              <a:spcBef>
                <a:spcPts val="0"/>
              </a:spcBef>
              <a:spcAft>
                <a:spcPts val="0"/>
              </a:spcAft>
              <a:buClr>
                <a:schemeClr val="dk1"/>
              </a:buClr>
              <a:buSzPct val="91666"/>
              <a:buAutoNum type="alphaLcPeriod"/>
            </a:pPr>
            <a:r>
              <a:rPr lang="it" sz="1200">
                <a:solidFill>
                  <a:srgbClr val="252525"/>
                </a:solidFill>
                <a:latin typeface="Roboto"/>
                <a:ea typeface="Roboto"/>
                <a:cs typeface="Roboto"/>
                <a:sym typeface="Roboto"/>
              </a:rPr>
              <a:t>M. Schwarz - coordina la valutazione dell'efficacia attesa per la terapia FLASH mettendola a confronto con lo stato dell'arte in radioterapia a fasci esterni per la cura di tumori al polmone, al pancreas e nel caso di trattamenti "testa collo" con metastasi diffuse.</a:t>
            </a:r>
            <a:endParaRPr sz="1200">
              <a:solidFill>
                <a:srgbClr val="252525"/>
              </a:solidFill>
              <a:latin typeface="Roboto"/>
              <a:ea typeface="Roboto"/>
              <a:cs typeface="Roboto"/>
              <a:sym typeface="Roboto"/>
            </a:endParaRPr>
          </a:p>
          <a:p>
            <a:pPr marL="457200" lvl="0" indent="0" algn="l" rtl="0">
              <a:spcBef>
                <a:spcPts val="1200"/>
              </a:spcBef>
              <a:spcAft>
                <a:spcPts val="1200"/>
              </a:spcAft>
              <a:buNone/>
            </a:pPr>
            <a:endParaRPr sz="1200">
              <a:solidFill>
                <a:srgbClr val="252525"/>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26" y="419833"/>
            <a:ext cx="1896538" cy="1261697"/>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537" y="419833"/>
            <a:ext cx="1896538" cy="1261697"/>
          </a:xfrm>
          <a:prstGeom prst="rect">
            <a:avLst/>
          </a:prstGeom>
        </p:spPr>
      </p:pic>
      <p:sp>
        <p:nvSpPr>
          <p:cNvPr id="4" name="CasellaDiTesto 3"/>
          <p:cNvSpPr txBox="1"/>
          <p:nvPr/>
        </p:nvSpPr>
        <p:spPr>
          <a:xfrm>
            <a:off x="230798" y="1691403"/>
            <a:ext cx="5961888" cy="253916"/>
          </a:xfrm>
          <a:prstGeom prst="rect">
            <a:avLst/>
          </a:prstGeom>
          <a:noFill/>
        </p:spPr>
        <p:txBody>
          <a:bodyPr wrap="none" rtlCol="0">
            <a:spAutoFit/>
          </a:bodyPr>
          <a:lstStyle/>
          <a:p>
            <a:r>
              <a:rPr lang="it-IT" sz="1050" dirty="0"/>
              <a:t>Simulazioni di ‘</a:t>
            </a:r>
            <a:r>
              <a:rPr lang="it-IT" sz="1050" dirty="0" err="1"/>
              <a:t>beam</a:t>
            </a:r>
            <a:r>
              <a:rPr lang="it-IT" sz="1050" dirty="0"/>
              <a:t> </a:t>
            </a:r>
            <a:r>
              <a:rPr lang="it-IT" sz="1050" dirty="0" err="1"/>
              <a:t>energy</a:t>
            </a:r>
            <a:r>
              <a:rPr lang="it-IT" sz="1050" dirty="0"/>
              <a:t> </a:t>
            </a:r>
            <a:r>
              <a:rPr lang="it-IT" sz="1050" dirty="0" err="1"/>
              <a:t>recovery</a:t>
            </a:r>
            <a:r>
              <a:rPr lang="it-IT" sz="1050" dirty="0"/>
              <a:t>’, proposto per DTT (presentate alla IPAC2023 di Venezia).</a:t>
            </a:r>
          </a:p>
        </p:txBody>
      </p:sp>
      <p:sp>
        <p:nvSpPr>
          <p:cNvPr id="5" name="CasellaDiTesto 4"/>
          <p:cNvSpPr txBox="1"/>
          <p:nvPr/>
        </p:nvSpPr>
        <p:spPr>
          <a:xfrm>
            <a:off x="178044" y="1986708"/>
            <a:ext cx="6120586" cy="253916"/>
          </a:xfrm>
          <a:prstGeom prst="rect">
            <a:avLst/>
          </a:prstGeom>
          <a:noFill/>
        </p:spPr>
        <p:txBody>
          <a:bodyPr wrap="none" rtlCol="0">
            <a:spAutoFit/>
          </a:bodyPr>
          <a:lstStyle/>
          <a:p>
            <a:r>
              <a:rPr lang="it-IT" sz="1050" dirty="0"/>
              <a:t>Proposta di nuovi supporti per le griglie della sorgente di ioni negativi e NBI per fusione di tipo ITER</a:t>
            </a:r>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1037" y="2471995"/>
            <a:ext cx="2652211" cy="1770002"/>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809" y="2286818"/>
            <a:ext cx="2725066" cy="1818623"/>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326" y="2395326"/>
            <a:ext cx="2626151" cy="1752611"/>
          </a:xfrm>
          <a:prstGeom prst="rect">
            <a:avLst/>
          </a:prstGeom>
        </p:spPr>
      </p:pic>
      <p:sp>
        <p:nvSpPr>
          <p:cNvPr id="10" name="CasellaDiTesto 9"/>
          <p:cNvSpPr txBox="1"/>
          <p:nvPr/>
        </p:nvSpPr>
        <p:spPr>
          <a:xfrm>
            <a:off x="178045" y="4352186"/>
            <a:ext cx="1907895" cy="253916"/>
          </a:xfrm>
          <a:prstGeom prst="rect">
            <a:avLst/>
          </a:prstGeom>
          <a:noFill/>
        </p:spPr>
        <p:txBody>
          <a:bodyPr wrap="none" rtlCol="0">
            <a:spAutoFit/>
          </a:bodyPr>
          <a:lstStyle/>
          <a:p>
            <a:r>
              <a:rPr lang="it-IT" sz="1050" dirty="0"/>
              <a:t>Supporti griglie di DTT, ITER</a:t>
            </a:r>
          </a:p>
        </p:txBody>
      </p:sp>
      <p:sp>
        <p:nvSpPr>
          <p:cNvPr id="11" name="CasellaDiTesto 10"/>
          <p:cNvSpPr txBox="1"/>
          <p:nvPr/>
        </p:nvSpPr>
        <p:spPr>
          <a:xfrm>
            <a:off x="1994698" y="4318667"/>
            <a:ext cx="4836926" cy="415498"/>
          </a:xfrm>
          <a:prstGeom prst="rect">
            <a:avLst/>
          </a:prstGeom>
          <a:noFill/>
        </p:spPr>
        <p:txBody>
          <a:bodyPr wrap="square" rtlCol="0">
            <a:spAutoFit/>
          </a:bodyPr>
          <a:lstStyle/>
          <a:p>
            <a:r>
              <a:rPr lang="it-IT" sz="1050" dirty="0"/>
              <a:t>Nuovi Supporti griglie (per ridurre il pericolo di break-down nella zona di alta tensione</a:t>
            </a:r>
          </a:p>
        </p:txBody>
      </p:sp>
      <p:sp>
        <p:nvSpPr>
          <p:cNvPr id="12" name="CasellaDiTesto 11"/>
          <p:cNvSpPr txBox="1"/>
          <p:nvPr/>
        </p:nvSpPr>
        <p:spPr>
          <a:xfrm>
            <a:off x="7273545" y="4128552"/>
            <a:ext cx="1691489" cy="369332"/>
          </a:xfrm>
          <a:prstGeom prst="rect">
            <a:avLst/>
          </a:prstGeom>
          <a:noFill/>
        </p:spPr>
        <p:txBody>
          <a:bodyPr wrap="none" rtlCol="0">
            <a:spAutoFit/>
          </a:bodyPr>
          <a:lstStyle/>
          <a:p>
            <a:r>
              <a:rPr lang="it-IT" sz="900" dirty="0"/>
              <a:t>Simulazione preliminare pot.li</a:t>
            </a:r>
          </a:p>
          <a:p>
            <a:r>
              <a:rPr lang="it-IT" sz="900" dirty="0"/>
              <a:t>Per nuovo supporto</a:t>
            </a:r>
          </a:p>
        </p:txBody>
      </p:sp>
      <p:sp>
        <p:nvSpPr>
          <p:cNvPr id="13" name="CasellaDiTesto 12"/>
          <p:cNvSpPr txBox="1"/>
          <p:nvPr/>
        </p:nvSpPr>
        <p:spPr>
          <a:xfrm>
            <a:off x="2530537" y="2875085"/>
            <a:ext cx="509404" cy="369332"/>
          </a:xfrm>
          <a:prstGeom prst="rect">
            <a:avLst/>
          </a:prstGeom>
          <a:noFill/>
        </p:spPr>
        <p:txBody>
          <a:bodyPr wrap="square" rtlCol="0">
            <a:spAutoFit/>
          </a:bodyPr>
          <a:lstStyle/>
          <a:p>
            <a:r>
              <a:rPr lang="it-IT" sz="900" dirty="0"/>
              <a:t>Griglie</a:t>
            </a:r>
          </a:p>
        </p:txBody>
      </p:sp>
      <p:cxnSp>
        <p:nvCxnSpPr>
          <p:cNvPr id="15" name="Connettore 2 14"/>
          <p:cNvCxnSpPr/>
          <p:nvPr/>
        </p:nvCxnSpPr>
        <p:spPr>
          <a:xfrm flipH="1" flipV="1">
            <a:off x="1918922" y="3000375"/>
            <a:ext cx="611615" cy="131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3039941" y="3000375"/>
            <a:ext cx="1219933" cy="82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2530537" y="3725741"/>
            <a:ext cx="1101584" cy="230832"/>
          </a:xfrm>
          <a:prstGeom prst="rect">
            <a:avLst/>
          </a:prstGeom>
          <a:noFill/>
        </p:spPr>
        <p:txBody>
          <a:bodyPr wrap="none" rtlCol="0">
            <a:spAutoFit/>
          </a:bodyPr>
          <a:lstStyle/>
          <a:p>
            <a:r>
              <a:rPr lang="it-IT" sz="900" dirty="0"/>
              <a:t>Dischi di supporto</a:t>
            </a:r>
          </a:p>
        </p:txBody>
      </p:sp>
      <p:cxnSp>
        <p:nvCxnSpPr>
          <p:cNvPr id="20" name="Connettore 2 19"/>
          <p:cNvCxnSpPr>
            <a:stCxn id="18" idx="1"/>
          </p:cNvCxnSpPr>
          <p:nvPr/>
        </p:nvCxnSpPr>
        <p:spPr>
          <a:xfrm flipH="1" flipV="1">
            <a:off x="2044211" y="3429001"/>
            <a:ext cx="486326" cy="412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V="1">
            <a:off x="3513113" y="3429000"/>
            <a:ext cx="486326" cy="400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034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133895" y="77391"/>
            <a:ext cx="6439988" cy="366713"/>
          </a:xfrm>
        </p:spPr>
        <p:txBody>
          <a:bodyPr>
            <a:normAutofit fontScale="90000"/>
          </a:bodyPr>
          <a:lstStyle/>
          <a:p>
            <a:r>
              <a:rPr lang="it-IT" sz="1950" dirty="0"/>
              <a:t>The SPECT gamma-</a:t>
            </a:r>
            <a:r>
              <a:rPr lang="it-IT" sz="1950" dirty="0" err="1"/>
              <a:t>ray</a:t>
            </a:r>
            <a:r>
              <a:rPr lang="it-IT" sz="1950" dirty="0"/>
              <a:t> detector</a:t>
            </a:r>
          </a:p>
        </p:txBody>
      </p:sp>
      <p:sp>
        <p:nvSpPr>
          <p:cNvPr id="4" name="Slide Number Placeholder 7">
            <a:extLst>
              <a:ext uri="{FF2B5EF4-FFF2-40B4-BE49-F238E27FC236}">
                <a16:creationId xmlns:a16="http://schemas.microsoft.com/office/drawing/2014/main" id="{329C38EC-1A48-4446-8BA3-D4BEB351B3D4}"/>
              </a:ext>
            </a:extLst>
          </p:cNvPr>
          <p:cNvSpPr>
            <a:spLocks noGrp="1"/>
          </p:cNvSpPr>
          <p:nvPr>
            <p:ph type="sldNum" sz="quarter" idx="11"/>
          </p:nvPr>
        </p:nvSpPr>
        <p:spPr>
          <a:xfrm>
            <a:off x="8734080" y="64566"/>
            <a:ext cx="409920" cy="273844"/>
          </a:xfrm>
          <a:prstGeom prst="rect">
            <a:avLst/>
          </a:prstGeom>
        </p:spPr>
        <p:txBody>
          <a:bodyPr>
            <a:normAutofit fontScale="40000" lnSpcReduction="20000"/>
          </a:bodyPr>
          <a:lstStyle>
            <a:lvl1pPr>
              <a:defRPr sz="1800">
                <a:solidFill>
                  <a:schemeClr val="bg1"/>
                </a:solidFill>
              </a:defRPr>
            </a:lvl1pPr>
          </a:lstStyle>
          <a:p>
            <a:fld id="{987CC23B-A7E7-4E4B-AA24-248BA58EBACC}" type="slidenum">
              <a:rPr lang="en-US" smtClean="0"/>
              <a:pPr/>
              <a:t>4</a:t>
            </a:fld>
            <a:endParaRPr lang="en-US" dirty="0"/>
          </a:p>
        </p:txBody>
      </p:sp>
      <p:grpSp>
        <p:nvGrpSpPr>
          <p:cNvPr id="3" name="Gruppo 2">
            <a:extLst>
              <a:ext uri="{FF2B5EF4-FFF2-40B4-BE49-F238E27FC236}">
                <a16:creationId xmlns:a16="http://schemas.microsoft.com/office/drawing/2014/main" id="{132850FD-7D80-4893-A3A2-A7486E0EBB0D}"/>
              </a:ext>
            </a:extLst>
          </p:cNvPr>
          <p:cNvGrpSpPr>
            <a:grpSpLocks noChangeAspect="1"/>
          </p:cNvGrpSpPr>
          <p:nvPr/>
        </p:nvGrpSpPr>
        <p:grpSpPr>
          <a:xfrm>
            <a:off x="68581" y="615579"/>
            <a:ext cx="8827225" cy="4157593"/>
            <a:chOff x="-30267" y="640718"/>
            <a:chExt cx="13068089" cy="6155026"/>
          </a:xfrm>
        </p:grpSpPr>
        <p:pic>
          <p:nvPicPr>
            <p:cNvPr id="14" name="Immagine 13">
              <a:extLst>
                <a:ext uri="{FF2B5EF4-FFF2-40B4-BE49-F238E27FC236}">
                  <a16:creationId xmlns:a16="http://schemas.microsoft.com/office/drawing/2014/main" id="{D4FAA116-9C24-4AE7-9826-5E0A159AAD9A}"/>
                </a:ext>
              </a:extLst>
            </p:cNvPr>
            <p:cNvPicPr>
              <a:picLocks noChangeAspect="1"/>
            </p:cNvPicPr>
            <p:nvPr/>
          </p:nvPicPr>
          <p:blipFill rotWithShape="1">
            <a:blip r:embed="rId2"/>
            <a:srcRect l="6726" b="15019"/>
            <a:stretch/>
          </p:blipFill>
          <p:spPr>
            <a:xfrm>
              <a:off x="2707422" y="1776875"/>
              <a:ext cx="3640285" cy="3956639"/>
            </a:xfrm>
            <a:prstGeom prst="rect">
              <a:avLst/>
            </a:prstGeom>
          </p:spPr>
        </p:pic>
        <p:sp>
          <p:nvSpPr>
            <p:cNvPr id="18" name="Rettangolo 17">
              <a:extLst>
                <a:ext uri="{FF2B5EF4-FFF2-40B4-BE49-F238E27FC236}">
                  <a16:creationId xmlns:a16="http://schemas.microsoft.com/office/drawing/2014/main" id="{E22B2AC4-C991-4276-AF79-373DA07D9922}"/>
                </a:ext>
              </a:extLst>
            </p:cNvPr>
            <p:cNvSpPr/>
            <p:nvPr/>
          </p:nvSpPr>
          <p:spPr>
            <a:xfrm>
              <a:off x="3448670" y="2379223"/>
              <a:ext cx="2179049" cy="478423"/>
            </a:xfrm>
            <a:prstGeom prst="rect">
              <a:avLst/>
            </a:prstGeom>
          </p:spPr>
          <p:txBody>
            <a:bodyPr wrap="square">
              <a:spAutoFit/>
            </a:bodyPr>
            <a:lstStyle/>
            <a:p>
              <a:pPr algn="ctr"/>
              <a:r>
                <a:rPr lang="it-IT" sz="1500" b="1" dirty="0">
                  <a:solidFill>
                    <a:schemeClr val="accent1"/>
                  </a:solidFill>
                </a:rPr>
                <a:t>LaBr</a:t>
              </a:r>
              <a:r>
                <a:rPr lang="it-IT" sz="1500" b="1" baseline="-25000" dirty="0">
                  <a:solidFill>
                    <a:schemeClr val="accent1"/>
                  </a:solidFill>
                </a:rPr>
                <a:t>3</a:t>
              </a:r>
              <a:r>
                <a:rPr lang="it-IT" sz="1500" b="1" dirty="0">
                  <a:solidFill>
                    <a:schemeClr val="accent1"/>
                  </a:solidFill>
                </a:rPr>
                <a:t>(</a:t>
              </a:r>
              <a:r>
                <a:rPr lang="it-IT" sz="1500" b="1" dirty="0" err="1">
                  <a:solidFill>
                    <a:schemeClr val="accent1"/>
                  </a:solidFill>
                </a:rPr>
                <a:t>Ce+Sr</a:t>
              </a:r>
              <a:r>
                <a:rPr lang="it-IT" sz="1500" b="1" dirty="0">
                  <a:solidFill>
                    <a:schemeClr val="accent1"/>
                  </a:solidFill>
                </a:rPr>
                <a:t>) </a:t>
              </a:r>
            </a:p>
          </p:txBody>
        </p:sp>
        <p:sp>
          <p:nvSpPr>
            <p:cNvPr id="20" name="CasellaDiTesto 19">
              <a:extLst>
                <a:ext uri="{FF2B5EF4-FFF2-40B4-BE49-F238E27FC236}">
                  <a16:creationId xmlns:a16="http://schemas.microsoft.com/office/drawing/2014/main" id="{BB9AF0B2-B788-47B4-9495-755BBDCBD84E}"/>
                </a:ext>
              </a:extLst>
            </p:cNvPr>
            <p:cNvSpPr txBox="1"/>
            <p:nvPr/>
          </p:nvSpPr>
          <p:spPr>
            <a:xfrm>
              <a:off x="2927677" y="762776"/>
              <a:ext cx="10110145" cy="1503618"/>
            </a:xfrm>
            <a:prstGeom prst="rect">
              <a:avLst/>
            </a:prstGeom>
            <a:noFill/>
          </p:spPr>
          <p:txBody>
            <a:bodyPr wrap="square" rtlCol="0">
              <a:spAutoFit/>
            </a:bodyPr>
            <a:lstStyle/>
            <a:p>
              <a:pPr algn="just"/>
              <a:r>
                <a:rPr lang="en-US" sz="1500" dirty="0"/>
                <a:t>Gamma-ray detection module, based on a 2” </a:t>
              </a:r>
              <a:r>
                <a:rPr lang="en-US" sz="1500" b="1" dirty="0">
                  <a:solidFill>
                    <a:schemeClr val="accent1"/>
                  </a:solidFill>
                </a:rPr>
                <a:t>LaBr</a:t>
              </a:r>
              <a:r>
                <a:rPr lang="en-US" sz="1500" b="1" baseline="-25000" dirty="0">
                  <a:solidFill>
                    <a:schemeClr val="accent1"/>
                  </a:solidFill>
                </a:rPr>
                <a:t>3</a:t>
              </a:r>
              <a:r>
                <a:rPr lang="en-US" sz="1500" b="1" dirty="0">
                  <a:solidFill>
                    <a:schemeClr val="accent1"/>
                  </a:solidFill>
                </a:rPr>
                <a:t>(</a:t>
              </a:r>
              <a:r>
                <a:rPr lang="en-US" sz="1500" b="1" dirty="0" err="1">
                  <a:solidFill>
                    <a:schemeClr val="accent1"/>
                  </a:solidFill>
                </a:rPr>
                <a:t>Ce+Sr</a:t>
              </a:r>
              <a:r>
                <a:rPr lang="en-US" sz="1500" b="1" dirty="0">
                  <a:solidFill>
                    <a:schemeClr val="accent1"/>
                  </a:solidFill>
                </a:rPr>
                <a:t>) </a:t>
              </a:r>
              <a:r>
                <a:rPr lang="en-US" sz="1500" dirty="0">
                  <a:solidFill>
                    <a:schemeClr val="accent1"/>
                  </a:solidFill>
                </a:rPr>
                <a:t>scintillator crystal</a:t>
              </a:r>
              <a:r>
                <a:rPr lang="en-US" sz="1500" b="1" dirty="0">
                  <a:solidFill>
                    <a:schemeClr val="accent1"/>
                  </a:solidFill>
                </a:rPr>
                <a:t> </a:t>
              </a:r>
              <a:r>
                <a:rPr lang="en-US" sz="1500" dirty="0"/>
                <a:t>optically coupled with a </a:t>
              </a:r>
              <a:r>
                <a:rPr lang="en-US" sz="1500" dirty="0">
                  <a:solidFill>
                    <a:schemeClr val="accent6">
                      <a:lumMod val="75000"/>
                    </a:schemeClr>
                  </a:solidFill>
                </a:rPr>
                <a:t>matrix of 8x8 </a:t>
              </a:r>
              <a:r>
                <a:rPr lang="en-US" sz="1500" b="1" dirty="0" err="1">
                  <a:solidFill>
                    <a:schemeClr val="accent6">
                      <a:lumMod val="75000"/>
                    </a:schemeClr>
                  </a:solidFill>
                </a:rPr>
                <a:t>SiPMs</a:t>
              </a:r>
              <a:r>
                <a:rPr lang="en-US" sz="1500" dirty="0"/>
                <a:t>. The </a:t>
              </a:r>
              <a:r>
                <a:rPr lang="en-US" sz="1500" dirty="0" err="1"/>
                <a:t>SiPMs</a:t>
              </a:r>
              <a:r>
                <a:rPr lang="en-US" sz="1500" dirty="0"/>
                <a:t> are read out by </a:t>
              </a:r>
              <a:r>
                <a:rPr lang="en-US" sz="1500" dirty="0">
                  <a:solidFill>
                    <a:srgbClr val="008000"/>
                  </a:solidFill>
                </a:rPr>
                <a:t>4 custom 16-channels </a:t>
              </a:r>
              <a:r>
                <a:rPr lang="en-US" sz="1500" b="1" dirty="0">
                  <a:solidFill>
                    <a:srgbClr val="008000"/>
                  </a:solidFill>
                </a:rPr>
                <a:t>GAMMA ASICs</a:t>
              </a:r>
              <a:r>
                <a:rPr lang="en-US" sz="1500" b="1" dirty="0">
                  <a:solidFill>
                    <a:srgbClr val="7030A0"/>
                  </a:solidFill>
                </a:rPr>
                <a:t> </a:t>
              </a:r>
              <a:r>
                <a:rPr lang="en-US" sz="1500" dirty="0"/>
                <a:t>and the data acquisition is managed by an </a:t>
              </a:r>
              <a:r>
                <a:rPr lang="en-US" sz="1500" b="1" dirty="0">
                  <a:solidFill>
                    <a:srgbClr val="008000"/>
                  </a:solidFill>
                </a:rPr>
                <a:t>FPGA</a:t>
              </a:r>
              <a:r>
                <a:rPr lang="en-US" sz="1500" dirty="0"/>
                <a:t>. </a:t>
              </a:r>
              <a:endParaRPr lang="en-US" sz="1500" baseline="-25000" dirty="0"/>
            </a:p>
          </p:txBody>
        </p:sp>
        <p:grpSp>
          <p:nvGrpSpPr>
            <p:cNvPr id="22" name="Gruppo 21">
              <a:extLst>
                <a:ext uri="{FF2B5EF4-FFF2-40B4-BE49-F238E27FC236}">
                  <a16:creationId xmlns:a16="http://schemas.microsoft.com/office/drawing/2014/main" id="{B5EA215D-C90E-4AA7-A49A-5AA06CE02E0A}"/>
                </a:ext>
              </a:extLst>
            </p:cNvPr>
            <p:cNvGrpSpPr/>
            <p:nvPr/>
          </p:nvGrpSpPr>
          <p:grpSpPr>
            <a:xfrm>
              <a:off x="-30267" y="640718"/>
              <a:ext cx="2545867" cy="5567400"/>
              <a:chOff x="1476038" y="521085"/>
              <a:chExt cx="2618170" cy="5962198"/>
            </a:xfrm>
          </p:grpSpPr>
          <p:sp>
            <p:nvSpPr>
              <p:cNvPr id="24" name="CasellaDiTesto 23">
                <a:extLst>
                  <a:ext uri="{FF2B5EF4-FFF2-40B4-BE49-F238E27FC236}">
                    <a16:creationId xmlns:a16="http://schemas.microsoft.com/office/drawing/2014/main" id="{CCA57721-532B-4BE2-A56E-234F2BD5E0D2}"/>
                  </a:ext>
                </a:extLst>
              </p:cNvPr>
              <p:cNvSpPr txBox="1"/>
              <p:nvPr/>
            </p:nvSpPr>
            <p:spPr>
              <a:xfrm>
                <a:off x="1476038" y="4000499"/>
                <a:ext cx="1789533" cy="1171086"/>
              </a:xfrm>
              <a:prstGeom prst="rect">
                <a:avLst/>
              </a:prstGeom>
              <a:ln w="3175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050" b="1" dirty="0">
                    <a:latin typeface="LM Roman 12" panose="00000500000000000000" pitchFamily="50" charset="0"/>
                  </a:rPr>
                  <a:t>Electronics boards</a:t>
                </a:r>
              </a:p>
              <a:p>
                <a:pPr marL="214313" indent="-214313">
                  <a:buFont typeface="Arial" panose="020B0604020202020204" pitchFamily="34" charset="0"/>
                  <a:buChar char="•"/>
                </a:pPr>
                <a:r>
                  <a:rPr lang="en-US" sz="1050" b="1" dirty="0">
                    <a:latin typeface="LM Roman 12" panose="00000500000000000000" pitchFamily="50" charset="0"/>
                  </a:rPr>
                  <a:t>ASICs</a:t>
                </a:r>
              </a:p>
              <a:p>
                <a:pPr marL="214313" indent="-214313">
                  <a:buFont typeface="Arial" panose="020B0604020202020204" pitchFamily="34" charset="0"/>
                  <a:buChar char="•"/>
                </a:pPr>
                <a:r>
                  <a:rPr lang="en-US" sz="1050" b="1" dirty="0">
                    <a:latin typeface="LM Roman 12" panose="00000500000000000000" pitchFamily="50" charset="0"/>
                  </a:rPr>
                  <a:t>FPGA</a:t>
                </a:r>
                <a:endParaRPr lang="en-US" sz="1050" dirty="0">
                  <a:latin typeface="LM Roman 12" panose="00000500000000000000" pitchFamily="50" charset="0"/>
                </a:endParaRPr>
              </a:p>
            </p:txBody>
          </p:sp>
          <p:pic>
            <p:nvPicPr>
              <p:cNvPr id="26" name="Immagine 25" descr="Immagine che contiene interni, monitor, schermo, sedendo&#10;&#10;Descrizione generata automaticamente">
                <a:extLst>
                  <a:ext uri="{FF2B5EF4-FFF2-40B4-BE49-F238E27FC236}">
                    <a16:creationId xmlns:a16="http://schemas.microsoft.com/office/drawing/2014/main" id="{6EFEEF35-C059-4EC1-B6CC-9BB9C212837E}"/>
                  </a:ext>
                </a:extLst>
              </p:cNvPr>
              <p:cNvPicPr>
                <a:picLocks noChangeAspect="1"/>
              </p:cNvPicPr>
              <p:nvPr/>
            </p:nvPicPr>
            <p:blipFill rotWithShape="1">
              <a:blip r:embed="rId3"/>
              <a:srcRect l="61193" r="1"/>
              <a:stretch/>
            </p:blipFill>
            <p:spPr>
              <a:xfrm>
                <a:off x="1973588" y="5739718"/>
                <a:ext cx="1107712" cy="743565"/>
              </a:xfrm>
              <a:prstGeom prst="rect">
                <a:avLst/>
              </a:prstGeom>
            </p:spPr>
          </p:pic>
          <p:sp>
            <p:nvSpPr>
              <p:cNvPr id="27" name="Freccia in giù 26">
                <a:extLst>
                  <a:ext uri="{FF2B5EF4-FFF2-40B4-BE49-F238E27FC236}">
                    <a16:creationId xmlns:a16="http://schemas.microsoft.com/office/drawing/2014/main" id="{E08B16F5-08FF-41B4-B1F6-A4436C0B9E35}"/>
                  </a:ext>
                </a:extLst>
              </p:cNvPr>
              <p:cNvSpPr/>
              <p:nvPr/>
            </p:nvSpPr>
            <p:spPr>
              <a:xfrm>
                <a:off x="2462343" y="3335790"/>
                <a:ext cx="101873" cy="63593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8" name="Freccia in giù 27">
                <a:extLst>
                  <a:ext uri="{FF2B5EF4-FFF2-40B4-BE49-F238E27FC236}">
                    <a16:creationId xmlns:a16="http://schemas.microsoft.com/office/drawing/2014/main" id="{857A315B-2404-493F-8F3B-3F00208BE1B8}"/>
                  </a:ext>
                </a:extLst>
              </p:cNvPr>
              <p:cNvSpPr/>
              <p:nvPr/>
            </p:nvSpPr>
            <p:spPr>
              <a:xfrm>
                <a:off x="2448668" y="5314727"/>
                <a:ext cx="115548" cy="42499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29" name="Figura a mano libera 7">
                <a:extLst>
                  <a:ext uri="{FF2B5EF4-FFF2-40B4-BE49-F238E27FC236}">
                    <a16:creationId xmlns:a16="http://schemas.microsoft.com/office/drawing/2014/main" id="{A2053506-A712-45B1-BB70-8BE754495AB8}"/>
                  </a:ext>
                </a:extLst>
              </p:cNvPr>
              <p:cNvSpPr/>
              <p:nvPr/>
            </p:nvSpPr>
            <p:spPr>
              <a:xfrm>
                <a:off x="2810945" y="3425320"/>
                <a:ext cx="356421" cy="430204"/>
              </a:xfrm>
              <a:custGeom>
                <a:avLst/>
                <a:gdLst>
                  <a:gd name="connsiteX0" fmla="*/ 0 w 711200"/>
                  <a:gd name="connsiteY0" fmla="*/ 847466 h 847466"/>
                  <a:gd name="connsiteX1" fmla="*/ 169334 w 711200"/>
                  <a:gd name="connsiteY1" fmla="*/ 799 h 847466"/>
                  <a:gd name="connsiteX2" fmla="*/ 440267 w 711200"/>
                  <a:gd name="connsiteY2" fmla="*/ 695066 h 847466"/>
                  <a:gd name="connsiteX3" fmla="*/ 711200 w 711200"/>
                  <a:gd name="connsiteY3" fmla="*/ 796666 h 847466"/>
                </a:gdLst>
                <a:ahLst/>
                <a:cxnLst>
                  <a:cxn ang="0">
                    <a:pos x="connsiteX0" y="connsiteY0"/>
                  </a:cxn>
                  <a:cxn ang="0">
                    <a:pos x="connsiteX1" y="connsiteY1"/>
                  </a:cxn>
                  <a:cxn ang="0">
                    <a:pos x="connsiteX2" y="connsiteY2"/>
                  </a:cxn>
                  <a:cxn ang="0">
                    <a:pos x="connsiteX3" y="connsiteY3"/>
                  </a:cxn>
                </a:cxnLst>
                <a:rect l="l" t="t" r="r" b="b"/>
                <a:pathLst>
                  <a:path w="711200" h="847466">
                    <a:moveTo>
                      <a:pt x="0" y="847466"/>
                    </a:moveTo>
                    <a:cubicBezTo>
                      <a:pt x="47978" y="436832"/>
                      <a:pt x="95956" y="26199"/>
                      <a:pt x="169334" y="799"/>
                    </a:cubicBezTo>
                    <a:cubicBezTo>
                      <a:pt x="242712" y="-24601"/>
                      <a:pt x="349956" y="562421"/>
                      <a:pt x="440267" y="695066"/>
                    </a:cubicBezTo>
                    <a:cubicBezTo>
                      <a:pt x="530578" y="827710"/>
                      <a:pt x="654755" y="779733"/>
                      <a:pt x="711200" y="796666"/>
                    </a:cubicBezTo>
                  </a:path>
                </a:pathLst>
              </a:custGeom>
              <a:noFill/>
              <a:ln w="222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050"/>
              </a:p>
            </p:txBody>
          </p:sp>
          <p:pic>
            <p:nvPicPr>
              <p:cNvPr id="30" name="Immagine 29">
                <a:extLst>
                  <a:ext uri="{FF2B5EF4-FFF2-40B4-BE49-F238E27FC236}">
                    <a16:creationId xmlns:a16="http://schemas.microsoft.com/office/drawing/2014/main" id="{AA3F4C4D-8882-4D53-A3DF-A7A4FAB5A4F6}"/>
                  </a:ext>
                </a:extLst>
              </p:cNvPr>
              <p:cNvPicPr>
                <a:picLocks noChangeAspect="1"/>
              </p:cNvPicPr>
              <p:nvPr/>
            </p:nvPicPr>
            <p:blipFill rotWithShape="1">
              <a:blip r:embed="rId4"/>
              <a:srcRect b="78659"/>
              <a:stretch/>
            </p:blipFill>
            <p:spPr>
              <a:xfrm>
                <a:off x="1789315" y="521085"/>
                <a:ext cx="1599137" cy="763718"/>
              </a:xfrm>
              <a:prstGeom prst="rect">
                <a:avLst/>
              </a:prstGeom>
            </p:spPr>
          </p:pic>
          <p:grpSp>
            <p:nvGrpSpPr>
              <p:cNvPr id="31" name="Gruppo 30">
                <a:extLst>
                  <a:ext uri="{FF2B5EF4-FFF2-40B4-BE49-F238E27FC236}">
                    <a16:creationId xmlns:a16="http://schemas.microsoft.com/office/drawing/2014/main" id="{B315C35F-F49E-4594-95F7-07CBFA8258A0}"/>
                  </a:ext>
                </a:extLst>
              </p:cNvPr>
              <p:cNvGrpSpPr/>
              <p:nvPr/>
            </p:nvGrpSpPr>
            <p:grpSpPr>
              <a:xfrm>
                <a:off x="1917294" y="1873965"/>
                <a:ext cx="1271392" cy="755011"/>
                <a:chOff x="2018894" y="1302465"/>
                <a:chExt cx="1271392" cy="755011"/>
              </a:xfrm>
            </p:grpSpPr>
            <p:pic>
              <p:nvPicPr>
                <p:cNvPr id="36" name="Immagine 35">
                  <a:extLst>
                    <a:ext uri="{FF2B5EF4-FFF2-40B4-BE49-F238E27FC236}">
                      <a16:creationId xmlns:a16="http://schemas.microsoft.com/office/drawing/2014/main" id="{303920C5-F6EC-4B91-AC23-3D578F407376}"/>
                    </a:ext>
                  </a:extLst>
                </p:cNvPr>
                <p:cNvPicPr>
                  <a:picLocks noChangeAspect="1"/>
                </p:cNvPicPr>
                <p:nvPr/>
              </p:nvPicPr>
              <p:blipFill rotWithShape="1">
                <a:blip r:embed="rId5"/>
                <a:srcRect l="16596" t="-2581"/>
                <a:stretch/>
              </p:blipFill>
              <p:spPr>
                <a:xfrm rot="2030200">
                  <a:off x="2601663" y="1302465"/>
                  <a:ext cx="688623" cy="749765"/>
                </a:xfrm>
                <a:prstGeom prst="rect">
                  <a:avLst/>
                </a:prstGeom>
              </p:spPr>
            </p:pic>
            <p:pic>
              <p:nvPicPr>
                <p:cNvPr id="37" name="Immagine 36">
                  <a:extLst>
                    <a:ext uri="{FF2B5EF4-FFF2-40B4-BE49-F238E27FC236}">
                      <a16:creationId xmlns:a16="http://schemas.microsoft.com/office/drawing/2014/main" id="{1F22F1FF-47DD-4126-9D87-93D545EC6D9D}"/>
                    </a:ext>
                  </a:extLst>
                </p:cNvPr>
                <p:cNvPicPr>
                  <a:picLocks noChangeAspect="1"/>
                </p:cNvPicPr>
                <p:nvPr/>
              </p:nvPicPr>
              <p:blipFill rotWithShape="1">
                <a:blip r:embed="rId5"/>
                <a:srcRect l="16596" t="-2581"/>
                <a:stretch/>
              </p:blipFill>
              <p:spPr>
                <a:xfrm rot="4384183">
                  <a:off x="2049465" y="1338282"/>
                  <a:ext cx="688623" cy="749765"/>
                </a:xfrm>
                <a:prstGeom prst="rect">
                  <a:avLst/>
                </a:prstGeom>
              </p:spPr>
            </p:pic>
          </p:grpSp>
          <p:sp>
            <p:nvSpPr>
              <p:cNvPr id="32" name="CasellaDiTesto 31">
                <a:extLst>
                  <a:ext uri="{FF2B5EF4-FFF2-40B4-BE49-F238E27FC236}">
                    <a16:creationId xmlns:a16="http://schemas.microsoft.com/office/drawing/2014/main" id="{8FB563C9-AC46-4FDF-B44B-42EC5D956E3C}"/>
                  </a:ext>
                </a:extLst>
              </p:cNvPr>
              <p:cNvSpPr txBox="1"/>
              <p:nvPr/>
            </p:nvSpPr>
            <p:spPr>
              <a:xfrm>
                <a:off x="1773580" y="2671251"/>
                <a:ext cx="1461603" cy="402561"/>
              </a:xfrm>
              <a:prstGeom prst="rect">
                <a:avLst/>
              </a:prstGeom>
              <a:solidFill>
                <a:schemeClr val="bg1"/>
              </a:solidFill>
              <a:ln w="31750">
                <a:solidFill>
                  <a:schemeClr val="accent4"/>
                </a:solidFill>
              </a:ln>
            </p:spPr>
            <p:txBody>
              <a:bodyPr wrap="square" rtlCol="0">
                <a:spAutoFit/>
              </a:bodyPr>
              <a:lstStyle/>
              <a:p>
                <a:pPr algn="ctr"/>
                <a:r>
                  <a:rPr lang="en-US" sz="1050" b="1" err="1">
                    <a:latin typeface="LM Roman 12" panose="00000500000000000000" pitchFamily="50" charset="0"/>
                  </a:rPr>
                  <a:t>SiPMs</a:t>
                </a:r>
                <a:r>
                  <a:rPr lang="en-US" sz="1050" b="1">
                    <a:latin typeface="LM Roman 12" panose="00000500000000000000" pitchFamily="50" charset="0"/>
                  </a:rPr>
                  <a:t> matrix</a:t>
                </a:r>
                <a:endParaRPr lang="en-US" sz="1050">
                  <a:latin typeface="LM Roman 12" panose="00000500000000000000" pitchFamily="50" charset="0"/>
                </a:endParaRPr>
              </a:p>
            </p:txBody>
          </p:sp>
          <p:sp>
            <p:nvSpPr>
              <p:cNvPr id="33" name="CasellaDiTesto 32">
                <a:extLst>
                  <a:ext uri="{FF2B5EF4-FFF2-40B4-BE49-F238E27FC236}">
                    <a16:creationId xmlns:a16="http://schemas.microsoft.com/office/drawing/2014/main" id="{70B27A37-5F36-478D-8F69-B7CC0F9E0D67}"/>
                  </a:ext>
                </a:extLst>
              </p:cNvPr>
              <p:cNvSpPr txBox="1"/>
              <p:nvPr/>
            </p:nvSpPr>
            <p:spPr>
              <a:xfrm>
                <a:off x="1505869" y="1291243"/>
                <a:ext cx="1812978" cy="402561"/>
              </a:xfrm>
              <a:prstGeom prst="rect">
                <a:avLst/>
              </a:prstGeom>
              <a:solidFill>
                <a:schemeClr val="bg1"/>
              </a:solidFill>
              <a:ln w="31750">
                <a:solidFill>
                  <a:schemeClr val="accent1"/>
                </a:solidFill>
              </a:ln>
            </p:spPr>
            <p:txBody>
              <a:bodyPr wrap="square" rtlCol="0">
                <a:spAutoFit/>
              </a:bodyPr>
              <a:lstStyle/>
              <a:p>
                <a:pPr algn="ctr"/>
                <a:r>
                  <a:rPr lang="en-US" sz="1050" b="1" dirty="0">
                    <a:latin typeface="LM Roman 12" panose="00000500000000000000" pitchFamily="50" charset="0"/>
                  </a:rPr>
                  <a:t>Scintillator crystal</a:t>
                </a:r>
                <a:endParaRPr lang="en-US" sz="1050" dirty="0">
                  <a:latin typeface="LM Roman 12" panose="00000500000000000000" pitchFamily="50" charset="0"/>
                </a:endParaRPr>
              </a:p>
            </p:txBody>
          </p:sp>
          <p:pic>
            <p:nvPicPr>
              <p:cNvPr id="34" name="Immagine 33">
                <a:extLst>
                  <a:ext uri="{FF2B5EF4-FFF2-40B4-BE49-F238E27FC236}">
                    <a16:creationId xmlns:a16="http://schemas.microsoft.com/office/drawing/2014/main" id="{211B514D-7394-4507-80C9-DEDCBE60DA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80" b="89980" l="3864" r="97768">
                            <a14:foregroundMark x1="10332" y1="50713" x2="11878" y2="45132"/>
                            <a14:foregroundMark x1="8930" y1="50713" x2="8357" y2="42118"/>
                            <a14:foregroundMark x1="6955" y1="48717" x2="3864" y2="46517"/>
                            <a14:foregroundMark x1="10475" y1="51324" x2="30395" y2="65906"/>
                            <a14:foregroundMark x1="10475" y1="51120" x2="36033" y2="71690"/>
                            <a14:foregroundMark x1="27733" y1="65703" x2="47424" y2="79267"/>
                            <a14:foregroundMark x1="47424" y1="79267" x2="43045" y2="76090"/>
                            <a14:foregroundMark x1="39124" y1="74297" x2="55695" y2="85499"/>
                            <a14:foregroundMark x1="26903" y1="63707" x2="34345" y2="70916"/>
                            <a14:foregroundMark x1="34888" y1="71690" x2="13824" y2="53727"/>
                            <a14:foregroundMark x1="12421" y1="55519" x2="31683" y2="69084"/>
                            <a14:foregroundMark x1="31683" y1="69084" x2="31683" y2="69084"/>
                            <a14:foregroundMark x1="54694" y1="84888" x2="97796" y2="37923"/>
                            <a14:foregroundMark x1="53721" y1="85703" x2="86291" y2="52138"/>
                            <a14:foregroundMark x1="54980" y1="86884" x2="71694" y2="68513"/>
                            <a14:foregroundMark x1="55810" y1="86680" x2="54694" y2="85703"/>
                            <a14:foregroundMark x1="39267" y1="10754" x2="58500" y2="11976"/>
                            <a14:foregroundMark x1="41929" y1="7780" x2="52748" y2="9980"/>
                          </a14:backgroundRemoval>
                        </a14:imgEffect>
                      </a14:imgLayer>
                    </a14:imgProps>
                  </a:ext>
                </a:extLst>
              </a:blip>
              <a:stretch>
                <a:fillRect/>
              </a:stretch>
            </p:blipFill>
            <p:spPr>
              <a:xfrm>
                <a:off x="3036178" y="2942905"/>
                <a:ext cx="989481" cy="695470"/>
              </a:xfrm>
              <a:prstGeom prst="rect">
                <a:avLst/>
              </a:prstGeom>
            </p:spPr>
          </p:pic>
          <p:pic>
            <p:nvPicPr>
              <p:cNvPr id="35" name="Immagine 34" descr="Immagine che contiene testo, elettronico, circuito&#10;&#10;Descrizione generata automaticamente">
                <a:extLst>
                  <a:ext uri="{FF2B5EF4-FFF2-40B4-BE49-F238E27FC236}">
                    <a16:creationId xmlns:a16="http://schemas.microsoft.com/office/drawing/2014/main" id="{0CCDC981-5A05-4AB4-8289-EE2F8792780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39" b="89602" l="6792" r="94614">
                            <a14:foregroundMark x1="9953" y1="47401" x2="9485" y2="40826"/>
                            <a14:foregroundMark x1="6909" y1="51835" x2="6909" y2="49083"/>
                            <a14:foregroundMark x1="6792" y1="44190" x2="8899" y2="38991"/>
                            <a14:foregroundMark x1="47307" y1="14220" x2="52342" y2="12691"/>
                            <a14:foregroundMark x1="88056" y1="48318" x2="91452" y2="40826"/>
                            <a14:foregroundMark x1="93911" y1="43884" x2="94614" y2="39908"/>
                            <a14:foregroundMark x1="47190" y1="86697" x2="52927" y2="87615"/>
                            <a14:foregroundMark x1="46487" y1="86850" x2="53864" y2="87003"/>
                            <a14:foregroundMark x1="47073" y1="86544" x2="44848" y2="85168"/>
                            <a14:foregroundMark x1="48126" y1="89450" x2="52225" y2="89602"/>
                          </a14:backgroundRemoval>
                        </a14:imgEffect>
                      </a14:imgLayer>
                    </a14:imgProps>
                  </a:ext>
                </a:extLst>
              </a:blip>
              <a:stretch>
                <a:fillRect/>
              </a:stretch>
            </p:blipFill>
            <p:spPr>
              <a:xfrm>
                <a:off x="2986496" y="4693086"/>
                <a:ext cx="1107712" cy="848295"/>
              </a:xfrm>
              <a:prstGeom prst="rect">
                <a:avLst/>
              </a:prstGeom>
            </p:spPr>
          </p:pic>
        </p:grpSp>
        <p:pic>
          <p:nvPicPr>
            <p:cNvPr id="38" name="Picture 10">
              <a:extLst>
                <a:ext uri="{FF2B5EF4-FFF2-40B4-BE49-F238E27FC236}">
                  <a16:creationId xmlns:a16="http://schemas.microsoft.com/office/drawing/2014/main" id="{DC0EFB01-C0DF-420D-BBBB-907E15EC94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62395" y="5910460"/>
              <a:ext cx="704851" cy="711200"/>
            </a:xfrm>
            <a:prstGeom prst="rect">
              <a:avLst/>
            </a:prstGeom>
            <a:noFill/>
            <a:extLst>
              <a:ext uri="{909E8E84-426E-40DD-AFC4-6F175D3DCCD1}">
                <a14:hiddenFill xmlns:a14="http://schemas.microsoft.com/office/drawing/2010/main">
                  <a:solidFill>
                    <a:srgbClr val="FFFFFF"/>
                  </a:solidFill>
                </a14:hiddenFill>
              </a:ext>
            </a:extLst>
          </p:spPr>
        </p:pic>
        <p:sp>
          <p:nvSpPr>
            <p:cNvPr id="39" name="CasellaDiTesto 38">
              <a:extLst>
                <a:ext uri="{FF2B5EF4-FFF2-40B4-BE49-F238E27FC236}">
                  <a16:creationId xmlns:a16="http://schemas.microsoft.com/office/drawing/2014/main" id="{FEC4ADD8-EEA3-4EC6-B65A-8F92EFB9DB04}"/>
                </a:ext>
              </a:extLst>
            </p:cNvPr>
            <p:cNvSpPr txBox="1"/>
            <p:nvPr/>
          </p:nvSpPr>
          <p:spPr>
            <a:xfrm>
              <a:off x="3642002" y="5992676"/>
              <a:ext cx="8941362" cy="803068"/>
            </a:xfrm>
            <a:prstGeom prst="rect">
              <a:avLst/>
            </a:prstGeom>
            <a:noFill/>
          </p:spPr>
          <p:txBody>
            <a:bodyPr wrap="square">
              <a:spAutoFit/>
            </a:bodyPr>
            <a:lstStyle/>
            <a:p>
              <a:r>
                <a:rPr lang="it-IT" sz="975" b="1" i="1" dirty="0">
                  <a:solidFill>
                    <a:srgbClr val="333333"/>
                  </a:solidFill>
                </a:rPr>
                <a:t>Ref : </a:t>
              </a:r>
              <a:r>
                <a:rPr lang="it-IT" sz="975" i="1" dirty="0">
                  <a:solidFill>
                    <a:srgbClr val="222222"/>
                  </a:solidFill>
                </a:rPr>
                <a:t>Caracciolo, Anita, et al. "BeNEdiCTE (Boron </a:t>
              </a:r>
              <a:r>
                <a:rPr lang="it-IT" sz="975" i="1" dirty="0" err="1">
                  <a:solidFill>
                    <a:srgbClr val="222222"/>
                  </a:solidFill>
                </a:rPr>
                <a:t>NEutron</a:t>
              </a:r>
              <a:r>
                <a:rPr lang="it-IT" sz="975" i="1" dirty="0">
                  <a:solidFill>
                    <a:srgbClr val="222222"/>
                  </a:solidFill>
                </a:rPr>
                <a:t> </a:t>
              </a:r>
              <a:r>
                <a:rPr lang="it-IT" sz="975" i="1" dirty="0" err="1">
                  <a:solidFill>
                    <a:srgbClr val="222222"/>
                  </a:solidFill>
                </a:rPr>
                <a:t>CapTurE</a:t>
              </a:r>
              <a:r>
                <a:rPr lang="it-IT" sz="975" i="1" dirty="0">
                  <a:solidFill>
                    <a:srgbClr val="222222"/>
                  </a:solidFill>
                </a:rPr>
                <a:t>): a Versatile Gamma-Ray </a:t>
              </a:r>
              <a:r>
                <a:rPr lang="it-IT" sz="975" i="1" dirty="0" err="1">
                  <a:solidFill>
                    <a:srgbClr val="222222"/>
                  </a:solidFill>
                </a:rPr>
                <a:t>Detection</a:t>
              </a:r>
              <a:r>
                <a:rPr lang="it-IT" sz="975" i="1" dirty="0">
                  <a:solidFill>
                    <a:srgbClr val="222222"/>
                  </a:solidFill>
                </a:rPr>
                <a:t> Module for Boron </a:t>
              </a:r>
              <a:r>
                <a:rPr lang="it-IT" sz="975" i="1" dirty="0" err="1">
                  <a:solidFill>
                    <a:srgbClr val="222222"/>
                  </a:solidFill>
                </a:rPr>
                <a:t>Neutron</a:t>
              </a:r>
              <a:r>
                <a:rPr lang="it-IT" sz="975" i="1" dirty="0">
                  <a:solidFill>
                    <a:srgbClr val="222222"/>
                  </a:solidFill>
                </a:rPr>
                <a:t> Capture Therapy." IEEE </a:t>
              </a:r>
              <a:r>
                <a:rPr lang="it-IT" sz="975" i="1" dirty="0" err="1">
                  <a:solidFill>
                    <a:srgbClr val="222222"/>
                  </a:solidFill>
                </a:rPr>
                <a:t>Transactions</a:t>
              </a:r>
              <a:r>
                <a:rPr lang="it-IT" sz="975" i="1" dirty="0">
                  <a:solidFill>
                    <a:srgbClr val="222222"/>
                  </a:solidFill>
                </a:rPr>
                <a:t> on </a:t>
              </a:r>
              <a:r>
                <a:rPr lang="it-IT" sz="975" i="1" dirty="0" err="1">
                  <a:solidFill>
                    <a:srgbClr val="222222"/>
                  </a:solidFill>
                </a:rPr>
                <a:t>Radiation</a:t>
              </a:r>
              <a:r>
                <a:rPr lang="it-IT" sz="975" i="1" dirty="0">
                  <a:solidFill>
                    <a:srgbClr val="222222"/>
                  </a:solidFill>
                </a:rPr>
                <a:t> and Plasma </a:t>
              </a:r>
              <a:r>
                <a:rPr lang="it-IT" sz="975" i="1" dirty="0" err="1">
                  <a:solidFill>
                    <a:srgbClr val="222222"/>
                  </a:solidFill>
                </a:rPr>
                <a:t>Medical</a:t>
              </a:r>
              <a:r>
                <a:rPr lang="it-IT" sz="975" i="1" dirty="0">
                  <a:solidFill>
                    <a:srgbClr val="222222"/>
                  </a:solidFill>
                </a:rPr>
                <a:t> Sciences (2022)</a:t>
              </a:r>
              <a:endParaRPr lang="it-IT" sz="975" i="1" dirty="0"/>
            </a:p>
          </p:txBody>
        </p:sp>
        <p:pic>
          <p:nvPicPr>
            <p:cNvPr id="40" name="Immagine 39" descr="Immagine che contiene interni, tazza, sedendo&#10;&#10;Descrizione generata automaticamente">
              <a:extLst>
                <a:ext uri="{FF2B5EF4-FFF2-40B4-BE49-F238E27FC236}">
                  <a16:creationId xmlns:a16="http://schemas.microsoft.com/office/drawing/2014/main" id="{227D460D-4864-4614-976B-E64A86B6814F}"/>
                </a:ext>
              </a:extLst>
            </p:cNvPr>
            <p:cNvPicPr>
              <a:picLocks noChangeAspect="1"/>
            </p:cNvPicPr>
            <p:nvPr/>
          </p:nvPicPr>
          <p:blipFill>
            <a:blip r:embed="rId11"/>
            <a:stretch>
              <a:fillRect/>
            </a:stretch>
          </p:blipFill>
          <p:spPr>
            <a:xfrm>
              <a:off x="1788409" y="1306310"/>
              <a:ext cx="641755" cy="821709"/>
            </a:xfrm>
            <a:prstGeom prst="rect">
              <a:avLst/>
            </a:prstGeom>
          </p:spPr>
        </p:pic>
        <p:pic>
          <p:nvPicPr>
            <p:cNvPr id="41" name="Segnaposto contenuto 12">
              <a:extLst>
                <a:ext uri="{FF2B5EF4-FFF2-40B4-BE49-F238E27FC236}">
                  <a16:creationId xmlns:a16="http://schemas.microsoft.com/office/drawing/2014/main" id="{03FFFA49-6A94-4A02-985A-01C97D7DB4C2}"/>
                </a:ext>
              </a:extLst>
            </p:cNvPr>
            <p:cNvPicPr>
              <a:picLocks noChangeAspect="1"/>
            </p:cNvPicPr>
            <p:nvPr/>
          </p:nvPicPr>
          <p:blipFill>
            <a:blip r:embed="rId12"/>
            <a:stretch>
              <a:fillRect/>
            </a:stretch>
          </p:blipFill>
          <p:spPr>
            <a:xfrm>
              <a:off x="6381267" y="2214809"/>
              <a:ext cx="6656555" cy="3410751"/>
            </a:xfrm>
            <a:prstGeom prst="rect">
              <a:avLst/>
            </a:prstGeom>
          </p:spPr>
        </p:pic>
      </p:grpSp>
    </p:spTree>
    <p:extLst>
      <p:ext uri="{BB962C8B-B14F-4D97-AF65-F5344CB8AC3E}">
        <p14:creationId xmlns:p14="http://schemas.microsoft.com/office/powerpoint/2010/main" val="246060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133895" y="77391"/>
            <a:ext cx="8911957" cy="366713"/>
          </a:xfrm>
        </p:spPr>
        <p:txBody>
          <a:bodyPr>
            <a:normAutofit fontScale="90000"/>
          </a:bodyPr>
          <a:lstStyle/>
          <a:p>
            <a:r>
              <a:rPr lang="it-IT" sz="1950" dirty="0"/>
              <a:t>Preliminary </a:t>
            </a:r>
            <a:r>
              <a:rPr lang="it-IT" sz="1950" u="sng" dirty="0"/>
              <a:t>single-detector</a:t>
            </a:r>
            <a:r>
              <a:rPr lang="it-IT" sz="1950" dirty="0"/>
              <a:t> </a:t>
            </a:r>
            <a:r>
              <a:rPr lang="it-IT" sz="1950" dirty="0" err="1"/>
              <a:t>measurements</a:t>
            </a:r>
            <a:r>
              <a:rPr lang="it-IT" sz="1950" dirty="0"/>
              <a:t> </a:t>
            </a:r>
            <a:r>
              <a:rPr lang="it-IT" sz="1950" dirty="0" err="1"/>
              <a:t>at</a:t>
            </a:r>
            <a:r>
              <a:rPr lang="it-IT" sz="1950" dirty="0"/>
              <a:t> </a:t>
            </a:r>
            <a:r>
              <a:rPr lang="en-US" sz="1950" dirty="0"/>
              <a:t>LENA reactor in Pavia</a:t>
            </a:r>
            <a:endParaRPr lang="it-IT" sz="1950" dirty="0"/>
          </a:p>
        </p:txBody>
      </p:sp>
      <p:pic>
        <p:nvPicPr>
          <p:cNvPr id="14" name="Immagine 13">
            <a:extLst>
              <a:ext uri="{FF2B5EF4-FFF2-40B4-BE49-F238E27FC236}">
                <a16:creationId xmlns:a16="http://schemas.microsoft.com/office/drawing/2014/main" id="{008299C7-6A58-4BE4-86CB-AAB1C3C7C0FA}"/>
              </a:ext>
            </a:extLst>
          </p:cNvPr>
          <p:cNvPicPr>
            <a:picLocks noChangeAspect="1"/>
          </p:cNvPicPr>
          <p:nvPr/>
        </p:nvPicPr>
        <p:blipFill>
          <a:blip r:embed="rId2"/>
          <a:stretch>
            <a:fillRect/>
          </a:stretch>
        </p:blipFill>
        <p:spPr>
          <a:xfrm>
            <a:off x="133895" y="2721391"/>
            <a:ext cx="1631898" cy="1873292"/>
          </a:xfrm>
          <a:prstGeom prst="rect">
            <a:avLst/>
          </a:prstGeom>
        </p:spPr>
      </p:pic>
      <p:grpSp>
        <p:nvGrpSpPr>
          <p:cNvPr id="7" name="Gruppo 6">
            <a:extLst>
              <a:ext uri="{FF2B5EF4-FFF2-40B4-BE49-F238E27FC236}">
                <a16:creationId xmlns:a16="http://schemas.microsoft.com/office/drawing/2014/main" id="{2CF7B9DD-BBC8-4617-8E34-219B03C64431}"/>
              </a:ext>
            </a:extLst>
          </p:cNvPr>
          <p:cNvGrpSpPr>
            <a:grpSpLocks noChangeAspect="1"/>
          </p:cNvGrpSpPr>
          <p:nvPr/>
        </p:nvGrpSpPr>
        <p:grpSpPr>
          <a:xfrm>
            <a:off x="3572692" y="709535"/>
            <a:ext cx="5267597" cy="3882935"/>
            <a:chOff x="589926" y="509235"/>
            <a:chExt cx="8104745" cy="5974296"/>
          </a:xfrm>
        </p:grpSpPr>
        <p:pic>
          <p:nvPicPr>
            <p:cNvPr id="8" name="Immagine 7">
              <a:extLst>
                <a:ext uri="{FF2B5EF4-FFF2-40B4-BE49-F238E27FC236}">
                  <a16:creationId xmlns:a16="http://schemas.microsoft.com/office/drawing/2014/main" id="{36B158D7-2B18-49F7-91B3-FB0149C25203}"/>
                </a:ext>
              </a:extLst>
            </p:cNvPr>
            <p:cNvPicPr>
              <a:picLocks noChangeAspect="1"/>
            </p:cNvPicPr>
            <p:nvPr/>
          </p:nvPicPr>
          <p:blipFill rotWithShape="1">
            <a:blip r:embed="rId3"/>
            <a:srcRect l="3148" t="6229" r="5362" b="4208"/>
            <a:stretch/>
          </p:blipFill>
          <p:spPr>
            <a:xfrm>
              <a:off x="589926" y="509235"/>
              <a:ext cx="8104745" cy="5974296"/>
            </a:xfrm>
            <a:prstGeom prst="rect">
              <a:avLst/>
            </a:prstGeom>
          </p:spPr>
        </p:pic>
        <p:cxnSp>
          <p:nvCxnSpPr>
            <p:cNvPr id="9" name="Connettore 2 8">
              <a:extLst>
                <a:ext uri="{FF2B5EF4-FFF2-40B4-BE49-F238E27FC236}">
                  <a16:creationId xmlns:a16="http://schemas.microsoft.com/office/drawing/2014/main" id="{28F0CE8E-33FE-4D7F-989E-5AF43B78969E}"/>
                </a:ext>
              </a:extLst>
            </p:cNvPr>
            <p:cNvCxnSpPr>
              <a:cxnSpLocks/>
            </p:cNvCxnSpPr>
            <p:nvPr/>
          </p:nvCxnSpPr>
          <p:spPr>
            <a:xfrm>
              <a:off x="2117028" y="2953889"/>
              <a:ext cx="193741" cy="650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FB07CADF-1C05-45D8-B179-678A30F0B01A}"/>
                </a:ext>
              </a:extLst>
            </p:cNvPr>
            <p:cNvSpPr txBox="1"/>
            <p:nvPr/>
          </p:nvSpPr>
          <p:spPr>
            <a:xfrm>
              <a:off x="1432622" y="2641148"/>
              <a:ext cx="1076713" cy="710319"/>
            </a:xfrm>
            <a:prstGeom prst="rect">
              <a:avLst/>
            </a:prstGeom>
            <a:noFill/>
          </p:spPr>
          <p:txBody>
            <a:bodyPr wrap="square" rtlCol="0">
              <a:spAutoFit/>
            </a:bodyPr>
            <a:lstStyle/>
            <a:p>
              <a:r>
                <a:rPr lang="it-IT" sz="1200" b="1" dirty="0">
                  <a:solidFill>
                    <a:srgbClr val="00B050"/>
                  </a:solidFill>
                </a:rPr>
                <a:t>478 keV</a:t>
              </a:r>
            </a:p>
          </p:txBody>
        </p:sp>
        <p:cxnSp>
          <p:nvCxnSpPr>
            <p:cNvPr id="11" name="Connettore 2 10">
              <a:extLst>
                <a:ext uri="{FF2B5EF4-FFF2-40B4-BE49-F238E27FC236}">
                  <a16:creationId xmlns:a16="http://schemas.microsoft.com/office/drawing/2014/main" id="{B899A3D0-0563-4B69-B8C4-AD89B38CB27F}"/>
                </a:ext>
              </a:extLst>
            </p:cNvPr>
            <p:cNvCxnSpPr/>
            <p:nvPr/>
          </p:nvCxnSpPr>
          <p:spPr>
            <a:xfrm>
              <a:off x="2117027" y="2171245"/>
              <a:ext cx="293840" cy="782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241A4477-9895-4C35-BE35-7234F442CC51}"/>
                </a:ext>
              </a:extLst>
            </p:cNvPr>
            <p:cNvSpPr txBox="1"/>
            <p:nvPr/>
          </p:nvSpPr>
          <p:spPr>
            <a:xfrm>
              <a:off x="1625859" y="1803486"/>
              <a:ext cx="1215902" cy="426192"/>
            </a:xfrm>
            <a:prstGeom prst="rect">
              <a:avLst/>
            </a:prstGeom>
            <a:noFill/>
          </p:spPr>
          <p:txBody>
            <a:bodyPr wrap="square" rtlCol="0">
              <a:spAutoFit/>
            </a:bodyPr>
            <a:lstStyle/>
            <a:p>
              <a:r>
                <a:rPr lang="it-IT" sz="1200" b="1" dirty="0">
                  <a:solidFill>
                    <a:srgbClr val="FF0000"/>
                  </a:solidFill>
                </a:rPr>
                <a:t>511 keV</a:t>
              </a:r>
            </a:p>
          </p:txBody>
        </p:sp>
        <p:sp>
          <p:nvSpPr>
            <p:cNvPr id="13" name="CasellaDiTesto 12">
              <a:extLst>
                <a:ext uri="{FF2B5EF4-FFF2-40B4-BE49-F238E27FC236}">
                  <a16:creationId xmlns:a16="http://schemas.microsoft.com/office/drawing/2014/main" id="{8063CD72-C932-443D-B7D9-9CBFD9F2555E}"/>
                </a:ext>
              </a:extLst>
            </p:cNvPr>
            <p:cNvSpPr txBox="1"/>
            <p:nvPr/>
          </p:nvSpPr>
          <p:spPr>
            <a:xfrm>
              <a:off x="1770420" y="725453"/>
              <a:ext cx="982335" cy="639287"/>
            </a:xfrm>
            <a:prstGeom prst="rect">
              <a:avLst/>
            </a:prstGeom>
            <a:noFill/>
          </p:spPr>
          <p:txBody>
            <a:bodyPr wrap="square" rtlCol="0">
              <a:spAutoFit/>
            </a:bodyPr>
            <a:lstStyle/>
            <a:p>
              <a:r>
                <a:rPr lang="it-IT" sz="1050" dirty="0"/>
                <a:t>558 keV</a:t>
              </a:r>
            </a:p>
          </p:txBody>
        </p:sp>
        <p:cxnSp>
          <p:nvCxnSpPr>
            <p:cNvPr id="18" name="Connettore 2 17">
              <a:extLst>
                <a:ext uri="{FF2B5EF4-FFF2-40B4-BE49-F238E27FC236}">
                  <a16:creationId xmlns:a16="http://schemas.microsoft.com/office/drawing/2014/main" id="{C051682D-C9C2-4D49-92D8-A8A325E80183}"/>
                </a:ext>
              </a:extLst>
            </p:cNvPr>
            <p:cNvCxnSpPr>
              <a:cxnSpLocks/>
            </p:cNvCxnSpPr>
            <p:nvPr/>
          </p:nvCxnSpPr>
          <p:spPr>
            <a:xfrm>
              <a:off x="2250802" y="1022407"/>
              <a:ext cx="305746" cy="267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30BCEF83-9736-47F8-9EAF-8808CDA728BC}"/>
                </a:ext>
              </a:extLst>
            </p:cNvPr>
            <p:cNvSpPr txBox="1"/>
            <p:nvPr/>
          </p:nvSpPr>
          <p:spPr>
            <a:xfrm>
              <a:off x="3054745" y="3658540"/>
              <a:ext cx="982335" cy="639287"/>
            </a:xfrm>
            <a:prstGeom prst="rect">
              <a:avLst/>
            </a:prstGeom>
            <a:noFill/>
          </p:spPr>
          <p:txBody>
            <a:bodyPr wrap="square" rtlCol="0">
              <a:spAutoFit/>
            </a:bodyPr>
            <a:lstStyle/>
            <a:p>
              <a:r>
                <a:rPr lang="it-IT" sz="1050" dirty="0"/>
                <a:t>651 keV</a:t>
              </a:r>
            </a:p>
          </p:txBody>
        </p:sp>
        <p:sp>
          <p:nvSpPr>
            <p:cNvPr id="20" name="CasellaDiTesto 19">
              <a:extLst>
                <a:ext uri="{FF2B5EF4-FFF2-40B4-BE49-F238E27FC236}">
                  <a16:creationId xmlns:a16="http://schemas.microsoft.com/office/drawing/2014/main" id="{6EB7FD1A-E7DA-496E-AB57-ED5E119935A3}"/>
                </a:ext>
              </a:extLst>
            </p:cNvPr>
            <p:cNvSpPr txBox="1"/>
            <p:nvPr/>
          </p:nvSpPr>
          <p:spPr>
            <a:xfrm>
              <a:off x="7235722" y="5153299"/>
              <a:ext cx="1207718" cy="390676"/>
            </a:xfrm>
            <a:prstGeom prst="rect">
              <a:avLst/>
            </a:prstGeom>
            <a:noFill/>
          </p:spPr>
          <p:txBody>
            <a:bodyPr wrap="square" rtlCol="0">
              <a:spAutoFit/>
            </a:bodyPr>
            <a:lstStyle/>
            <a:p>
              <a:r>
                <a:rPr lang="it-IT" sz="1050" b="1" dirty="0">
                  <a:solidFill>
                    <a:srgbClr val="0070C0"/>
                  </a:solidFill>
                </a:rPr>
                <a:t>2223 keV</a:t>
              </a:r>
            </a:p>
          </p:txBody>
        </p:sp>
        <p:cxnSp>
          <p:nvCxnSpPr>
            <p:cNvPr id="21" name="Connettore 2 20">
              <a:extLst>
                <a:ext uri="{FF2B5EF4-FFF2-40B4-BE49-F238E27FC236}">
                  <a16:creationId xmlns:a16="http://schemas.microsoft.com/office/drawing/2014/main" id="{DA46FF55-588A-40E1-A1C6-59E83D9828E9}"/>
                </a:ext>
              </a:extLst>
            </p:cNvPr>
            <p:cNvCxnSpPr>
              <a:cxnSpLocks/>
            </p:cNvCxnSpPr>
            <p:nvPr/>
          </p:nvCxnSpPr>
          <p:spPr>
            <a:xfrm flipH="1">
              <a:off x="3001059" y="3974656"/>
              <a:ext cx="219572" cy="2836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E90A3B7F-7682-46E5-8321-0AAA4F7722F5}"/>
                </a:ext>
              </a:extLst>
            </p:cNvPr>
            <p:cNvCxnSpPr/>
            <p:nvPr/>
          </p:nvCxnSpPr>
          <p:spPr>
            <a:xfrm flipH="1">
              <a:off x="7481843" y="5469416"/>
              <a:ext cx="119473" cy="236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4526BD30-A370-4B2F-A182-68533CD214C9}"/>
                </a:ext>
              </a:extLst>
            </p:cNvPr>
            <p:cNvCxnSpPr/>
            <p:nvPr/>
          </p:nvCxnSpPr>
          <p:spPr>
            <a:xfrm flipH="1">
              <a:off x="5331326" y="4988766"/>
              <a:ext cx="252221" cy="322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asellaDiTesto 23">
              <a:extLst>
                <a:ext uri="{FF2B5EF4-FFF2-40B4-BE49-F238E27FC236}">
                  <a16:creationId xmlns:a16="http://schemas.microsoft.com/office/drawing/2014/main" id="{70145EBF-58FF-4882-8FAE-E38D6410D51A}"/>
                </a:ext>
              </a:extLst>
            </p:cNvPr>
            <p:cNvSpPr txBox="1"/>
            <p:nvPr/>
          </p:nvSpPr>
          <p:spPr>
            <a:xfrm>
              <a:off x="5568170" y="4536581"/>
              <a:ext cx="982335" cy="1136511"/>
            </a:xfrm>
            <a:prstGeom prst="rect">
              <a:avLst/>
            </a:prstGeom>
            <a:noFill/>
          </p:spPr>
          <p:txBody>
            <a:bodyPr wrap="square" rtlCol="0">
              <a:spAutoFit/>
            </a:bodyPr>
            <a:lstStyle/>
            <a:p>
              <a:r>
                <a:rPr lang="it-IT" sz="1050" dirty="0"/>
                <a:t>1470 keV</a:t>
              </a:r>
              <a:br>
                <a:rPr lang="it-IT" sz="1050" dirty="0"/>
              </a:br>
              <a:r>
                <a:rPr lang="it-IT" sz="1050" dirty="0"/>
                <a:t>Intrinsic LaBr</a:t>
              </a:r>
              <a:r>
                <a:rPr lang="it-IT" sz="1050" baseline="-25000" dirty="0"/>
                <a:t>3</a:t>
              </a:r>
              <a:endParaRPr lang="it-IT" sz="1050" dirty="0"/>
            </a:p>
          </p:txBody>
        </p:sp>
      </p:grpSp>
      <p:pic>
        <p:nvPicPr>
          <p:cNvPr id="25" name="Immagine 24">
            <a:extLst>
              <a:ext uri="{FF2B5EF4-FFF2-40B4-BE49-F238E27FC236}">
                <a16:creationId xmlns:a16="http://schemas.microsoft.com/office/drawing/2014/main" id="{261ACFB6-9B13-4533-AC5D-A787D55BB4FA}"/>
              </a:ext>
            </a:extLst>
          </p:cNvPr>
          <p:cNvPicPr>
            <a:picLocks noChangeAspect="1"/>
          </p:cNvPicPr>
          <p:nvPr/>
        </p:nvPicPr>
        <p:blipFill>
          <a:blip r:embed="rId4"/>
          <a:stretch>
            <a:fillRect/>
          </a:stretch>
        </p:blipFill>
        <p:spPr>
          <a:xfrm>
            <a:off x="5144276" y="702844"/>
            <a:ext cx="3683715" cy="2118998"/>
          </a:xfrm>
          <a:prstGeom prst="rect">
            <a:avLst/>
          </a:prstGeom>
        </p:spPr>
      </p:pic>
      <p:sp>
        <p:nvSpPr>
          <p:cNvPr id="4" name="Rettangolo 3">
            <a:extLst>
              <a:ext uri="{FF2B5EF4-FFF2-40B4-BE49-F238E27FC236}">
                <a16:creationId xmlns:a16="http://schemas.microsoft.com/office/drawing/2014/main" id="{753ACE82-941E-4304-9953-F8E75956857C}"/>
              </a:ext>
            </a:extLst>
          </p:cNvPr>
          <p:cNvSpPr/>
          <p:nvPr/>
        </p:nvSpPr>
        <p:spPr>
          <a:xfrm>
            <a:off x="7823593" y="3377408"/>
            <a:ext cx="837962" cy="577081"/>
          </a:xfrm>
          <a:prstGeom prst="rect">
            <a:avLst/>
          </a:prstGeom>
        </p:spPr>
        <p:txBody>
          <a:bodyPr wrap="square">
            <a:spAutoFit/>
          </a:bodyPr>
          <a:lstStyle/>
          <a:p>
            <a:r>
              <a:rPr lang="it-IT" sz="1050" b="1" dirty="0">
                <a:solidFill>
                  <a:srgbClr val="0070C0"/>
                </a:solidFill>
              </a:rPr>
              <a:t>(H-</a:t>
            </a:r>
            <a:r>
              <a:rPr lang="it-IT" sz="1050" b="1" dirty="0" err="1">
                <a:solidFill>
                  <a:srgbClr val="0070C0"/>
                </a:solidFill>
              </a:rPr>
              <a:t>neutron</a:t>
            </a:r>
            <a:r>
              <a:rPr lang="it-IT" sz="1050" b="1" dirty="0">
                <a:solidFill>
                  <a:srgbClr val="0070C0"/>
                </a:solidFill>
              </a:rPr>
              <a:t> capture)</a:t>
            </a:r>
            <a:endParaRPr lang="it-IT" sz="1050" dirty="0"/>
          </a:p>
        </p:txBody>
      </p:sp>
      <p:pic>
        <p:nvPicPr>
          <p:cNvPr id="26" name="Immagine 25">
            <a:extLst>
              <a:ext uri="{FF2B5EF4-FFF2-40B4-BE49-F238E27FC236}">
                <a16:creationId xmlns:a16="http://schemas.microsoft.com/office/drawing/2014/main" id="{AB3B940E-6548-4C51-A018-84B34EFD1614}"/>
              </a:ext>
            </a:extLst>
          </p:cNvPr>
          <p:cNvPicPr>
            <a:picLocks noChangeAspect="1"/>
          </p:cNvPicPr>
          <p:nvPr/>
        </p:nvPicPr>
        <p:blipFill>
          <a:blip r:embed="rId5"/>
          <a:stretch>
            <a:fillRect/>
          </a:stretch>
        </p:blipFill>
        <p:spPr>
          <a:xfrm>
            <a:off x="82947" y="565817"/>
            <a:ext cx="3477448" cy="2123629"/>
          </a:xfrm>
          <a:prstGeom prst="rect">
            <a:avLst/>
          </a:prstGeom>
        </p:spPr>
      </p:pic>
      <p:sp>
        <p:nvSpPr>
          <p:cNvPr id="5" name="Rettangolo 4">
            <a:extLst>
              <a:ext uri="{FF2B5EF4-FFF2-40B4-BE49-F238E27FC236}">
                <a16:creationId xmlns:a16="http://schemas.microsoft.com/office/drawing/2014/main" id="{E62182A8-0278-4DE5-93D0-889ACABD5BB2}"/>
              </a:ext>
            </a:extLst>
          </p:cNvPr>
          <p:cNvSpPr/>
          <p:nvPr/>
        </p:nvSpPr>
        <p:spPr>
          <a:xfrm>
            <a:off x="1944314" y="3637119"/>
            <a:ext cx="1784394" cy="900246"/>
          </a:xfrm>
          <a:prstGeom prst="rect">
            <a:avLst/>
          </a:prstGeom>
          <a:ln w="28575">
            <a:solidFill>
              <a:srgbClr val="FF0000"/>
            </a:solidFill>
          </a:ln>
        </p:spPr>
        <p:txBody>
          <a:bodyPr wrap="square">
            <a:spAutoFit/>
          </a:bodyPr>
          <a:lstStyle/>
          <a:p>
            <a:pPr marL="81000" indent="-81000">
              <a:buFont typeface="Arial" panose="020B0604020202020204" pitchFamily="34" charset="0"/>
              <a:buChar char="•"/>
            </a:pPr>
            <a:r>
              <a:rPr lang="en-US" sz="1050" dirty="0">
                <a:solidFill>
                  <a:srgbClr val="0070C0"/>
                </a:solidFill>
              </a:rPr>
              <a:t>Capability to identify 478keV </a:t>
            </a:r>
            <a:r>
              <a:rPr lang="en-US" sz="1050" dirty="0">
                <a:solidFill>
                  <a:srgbClr val="0070C0"/>
                </a:solidFill>
                <a:latin typeface="Symbol" panose="05050102010706020507" pitchFamily="18" charset="2"/>
              </a:rPr>
              <a:t>g</a:t>
            </a:r>
            <a:r>
              <a:rPr lang="en-US" sz="1050" dirty="0">
                <a:solidFill>
                  <a:srgbClr val="0070C0"/>
                </a:solidFill>
              </a:rPr>
              <a:t>-rays demonstrated!</a:t>
            </a:r>
          </a:p>
          <a:p>
            <a:pPr marL="81000" indent="-81000">
              <a:buFont typeface="Arial" panose="020B0604020202020204" pitchFamily="34" charset="0"/>
              <a:buChar char="•"/>
            </a:pPr>
            <a:r>
              <a:rPr lang="en-US" sz="1050" dirty="0">
                <a:solidFill>
                  <a:srgbClr val="0070C0"/>
                </a:solidFill>
              </a:rPr>
              <a:t>B-concentration down to 65ppm measured! </a:t>
            </a:r>
            <a:endParaRPr lang="it-IT" sz="1050" dirty="0">
              <a:solidFill>
                <a:srgbClr val="0070C0"/>
              </a:solidFill>
            </a:endParaRPr>
          </a:p>
        </p:txBody>
      </p:sp>
      <p:sp>
        <p:nvSpPr>
          <p:cNvPr id="3" name="Rettangolo 2">
            <a:extLst>
              <a:ext uri="{FF2B5EF4-FFF2-40B4-BE49-F238E27FC236}">
                <a16:creationId xmlns:a16="http://schemas.microsoft.com/office/drawing/2014/main" id="{8C7F0A0F-792D-475C-9971-0163B12D719F}"/>
              </a:ext>
            </a:extLst>
          </p:cNvPr>
          <p:cNvSpPr/>
          <p:nvPr/>
        </p:nvSpPr>
        <p:spPr>
          <a:xfrm>
            <a:off x="2112629" y="2667496"/>
            <a:ext cx="1447765" cy="830997"/>
          </a:xfrm>
          <a:prstGeom prst="rect">
            <a:avLst/>
          </a:prstGeom>
        </p:spPr>
        <p:txBody>
          <a:bodyPr wrap="square">
            <a:spAutoFit/>
          </a:bodyPr>
          <a:lstStyle/>
          <a:p>
            <a:r>
              <a:rPr lang="en-US" sz="1200" b="1" dirty="0"/>
              <a:t>Detector counts/s </a:t>
            </a:r>
          </a:p>
          <a:p>
            <a:r>
              <a:rPr lang="en-US" sz="1200" b="1" dirty="0"/>
              <a:t>vs. B concentration</a:t>
            </a:r>
            <a:endParaRPr lang="it-IT" sz="1200" b="1" dirty="0"/>
          </a:p>
        </p:txBody>
      </p:sp>
    </p:spTree>
    <p:extLst>
      <p:ext uri="{BB962C8B-B14F-4D97-AF65-F5344CB8AC3E}">
        <p14:creationId xmlns:p14="http://schemas.microsoft.com/office/powerpoint/2010/main" val="2107599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0" y="18355"/>
            <a:ext cx="9144000" cy="366713"/>
          </a:xfrm>
        </p:spPr>
        <p:txBody>
          <a:bodyPr>
            <a:noAutofit/>
          </a:bodyPr>
          <a:lstStyle/>
          <a:p>
            <a:r>
              <a:rPr lang="it-IT" sz="1800" dirty="0"/>
              <a:t>SPECT </a:t>
            </a:r>
            <a:r>
              <a:rPr lang="it-IT" sz="1800" dirty="0" err="1"/>
              <a:t>development</a:t>
            </a:r>
            <a:r>
              <a:rPr lang="it-IT" sz="1800" dirty="0"/>
              <a:t>: </a:t>
            </a:r>
            <a:r>
              <a:rPr lang="it-IT" sz="1800" dirty="0" err="1"/>
              <a:t>collimator</a:t>
            </a:r>
            <a:r>
              <a:rPr lang="it-IT" sz="1800" dirty="0"/>
              <a:t> </a:t>
            </a:r>
            <a:r>
              <a:rPr lang="it-IT" sz="1800" dirty="0" err="1"/>
              <a:t>geometry</a:t>
            </a:r>
            <a:r>
              <a:rPr lang="it-IT" sz="1800" dirty="0"/>
              <a:t> and </a:t>
            </a:r>
            <a:r>
              <a:rPr lang="it-IT" sz="1800" dirty="0" err="1"/>
              <a:t>event</a:t>
            </a:r>
            <a:r>
              <a:rPr lang="it-IT" sz="1800" dirty="0"/>
              <a:t> </a:t>
            </a:r>
            <a:r>
              <a:rPr lang="it-IT" sz="1800" dirty="0" err="1"/>
              <a:t>recontruction</a:t>
            </a:r>
            <a:r>
              <a:rPr lang="it-IT" sz="1800" dirty="0"/>
              <a:t> by </a:t>
            </a:r>
            <a:r>
              <a:rPr lang="it-IT" sz="1800" dirty="0" err="1"/>
              <a:t>Neural</a:t>
            </a:r>
            <a:r>
              <a:rPr lang="it-IT" sz="1800" dirty="0"/>
              <a:t> Network</a:t>
            </a:r>
          </a:p>
        </p:txBody>
      </p:sp>
      <p:pic>
        <p:nvPicPr>
          <p:cNvPr id="27" name="Immagine 26" descr="Immagine che contiene linea, diagramma, schermata, cerchio&#10;&#10;Descrizione generata automaticamente">
            <a:extLst>
              <a:ext uri="{FF2B5EF4-FFF2-40B4-BE49-F238E27FC236}">
                <a16:creationId xmlns:a16="http://schemas.microsoft.com/office/drawing/2014/main" id="{33E7ECB2-3A08-4AF1-AF40-A890A1E3A4BE}"/>
              </a:ext>
            </a:extLst>
          </p:cNvPr>
          <p:cNvPicPr>
            <a:picLocks noChangeAspect="1"/>
          </p:cNvPicPr>
          <p:nvPr/>
        </p:nvPicPr>
        <p:blipFill rotWithShape="1">
          <a:blip r:embed="rId2"/>
          <a:srcRect l="18722"/>
          <a:stretch/>
        </p:blipFill>
        <p:spPr>
          <a:xfrm>
            <a:off x="6400824" y="1072120"/>
            <a:ext cx="1757335" cy="1948436"/>
          </a:xfrm>
          <a:prstGeom prst="rect">
            <a:avLst/>
          </a:prstGeom>
        </p:spPr>
      </p:pic>
      <p:pic>
        <p:nvPicPr>
          <p:cNvPr id="28" name="Immagine 27" descr="Immagine che contiene schermata, Ambra, oscurità, Rettangolo&#10;&#10;Descrizione generata automaticamente">
            <a:extLst>
              <a:ext uri="{FF2B5EF4-FFF2-40B4-BE49-F238E27FC236}">
                <a16:creationId xmlns:a16="http://schemas.microsoft.com/office/drawing/2014/main" id="{03176445-5479-4779-8FB5-9E1691571CD6}"/>
              </a:ext>
            </a:extLst>
          </p:cNvPr>
          <p:cNvPicPr>
            <a:picLocks noChangeAspect="1"/>
          </p:cNvPicPr>
          <p:nvPr/>
        </p:nvPicPr>
        <p:blipFill>
          <a:blip r:embed="rId3"/>
          <a:stretch>
            <a:fillRect/>
          </a:stretch>
        </p:blipFill>
        <p:spPr>
          <a:xfrm>
            <a:off x="5557603" y="2381500"/>
            <a:ext cx="610055" cy="582254"/>
          </a:xfrm>
          <a:prstGeom prst="rect">
            <a:avLst/>
          </a:prstGeom>
        </p:spPr>
      </p:pic>
      <p:sp>
        <p:nvSpPr>
          <p:cNvPr id="29" name="CasellaDiTesto 28">
            <a:extLst>
              <a:ext uri="{FF2B5EF4-FFF2-40B4-BE49-F238E27FC236}">
                <a16:creationId xmlns:a16="http://schemas.microsoft.com/office/drawing/2014/main" id="{175712C5-49FF-4AD8-8934-8DDFAB0E2253}"/>
              </a:ext>
            </a:extLst>
          </p:cNvPr>
          <p:cNvSpPr txBox="1"/>
          <p:nvPr/>
        </p:nvSpPr>
        <p:spPr>
          <a:xfrm>
            <a:off x="2743098" y="1827840"/>
            <a:ext cx="3429000" cy="461665"/>
          </a:xfrm>
          <a:prstGeom prst="rect">
            <a:avLst/>
          </a:prstGeom>
          <a:noFill/>
        </p:spPr>
        <p:txBody>
          <a:bodyPr wrap="square">
            <a:spAutoFit/>
          </a:bodyPr>
          <a:lstStyle/>
          <a:p>
            <a:r>
              <a:rPr lang="it-IT" sz="2400" dirty="0">
                <a:latin typeface="Times" pitchFamily="2" charset="0"/>
              </a:rPr>
              <a:t> </a:t>
            </a:r>
            <a:endParaRPr lang="it-IT" sz="2400" dirty="0"/>
          </a:p>
        </p:txBody>
      </p:sp>
      <p:pic>
        <p:nvPicPr>
          <p:cNvPr id="30" name="Immagine 29" descr="Immagine che contiene schermata, Rettangolo, quadrato, Policromia&#10;&#10;Descrizione generata automaticamente">
            <a:extLst>
              <a:ext uri="{FF2B5EF4-FFF2-40B4-BE49-F238E27FC236}">
                <a16:creationId xmlns:a16="http://schemas.microsoft.com/office/drawing/2014/main" id="{A4298EB2-87B7-4D37-95A4-BE951DBC00D4}"/>
              </a:ext>
            </a:extLst>
          </p:cNvPr>
          <p:cNvPicPr>
            <a:picLocks noChangeAspect="1"/>
          </p:cNvPicPr>
          <p:nvPr/>
        </p:nvPicPr>
        <p:blipFill>
          <a:blip r:embed="rId4"/>
          <a:stretch>
            <a:fillRect/>
          </a:stretch>
        </p:blipFill>
        <p:spPr>
          <a:xfrm>
            <a:off x="4948725" y="2414211"/>
            <a:ext cx="561683" cy="531971"/>
          </a:xfrm>
          <a:prstGeom prst="rect">
            <a:avLst/>
          </a:prstGeom>
        </p:spPr>
      </p:pic>
      <p:pic>
        <p:nvPicPr>
          <p:cNvPr id="31" name="Immagine 30" descr="Immagine che contiene schermata, Rettangolo, testo, quadrato&#10;&#10;Descrizione generata automaticamente">
            <a:extLst>
              <a:ext uri="{FF2B5EF4-FFF2-40B4-BE49-F238E27FC236}">
                <a16:creationId xmlns:a16="http://schemas.microsoft.com/office/drawing/2014/main" id="{D6A6A431-0E0C-4FF1-9DC4-606536D2CD73}"/>
              </a:ext>
            </a:extLst>
          </p:cNvPr>
          <p:cNvPicPr>
            <a:picLocks noChangeAspect="1"/>
          </p:cNvPicPr>
          <p:nvPr/>
        </p:nvPicPr>
        <p:blipFill>
          <a:blip r:embed="rId5"/>
          <a:stretch>
            <a:fillRect/>
          </a:stretch>
        </p:blipFill>
        <p:spPr>
          <a:xfrm>
            <a:off x="4309010" y="2410298"/>
            <a:ext cx="574862" cy="545902"/>
          </a:xfrm>
          <a:prstGeom prst="rect">
            <a:avLst/>
          </a:prstGeom>
        </p:spPr>
      </p:pic>
      <p:sp>
        <p:nvSpPr>
          <p:cNvPr id="32" name="CasellaDiTesto 31">
            <a:extLst>
              <a:ext uri="{FF2B5EF4-FFF2-40B4-BE49-F238E27FC236}">
                <a16:creationId xmlns:a16="http://schemas.microsoft.com/office/drawing/2014/main" id="{AACF411F-3085-4F9C-B825-0CC369F90AA5}"/>
              </a:ext>
            </a:extLst>
          </p:cNvPr>
          <p:cNvSpPr txBox="1"/>
          <p:nvPr/>
        </p:nvSpPr>
        <p:spPr>
          <a:xfrm>
            <a:off x="258129" y="772973"/>
            <a:ext cx="1839120" cy="415498"/>
          </a:xfrm>
          <a:prstGeom prst="rect">
            <a:avLst/>
          </a:prstGeom>
          <a:noFill/>
        </p:spPr>
        <p:txBody>
          <a:bodyPr wrap="square" rtlCol="0">
            <a:spAutoFit/>
          </a:bodyPr>
          <a:lstStyle/>
          <a:p>
            <a:pPr algn="ctr"/>
            <a:r>
              <a:rPr lang="it-IT" sz="1050" b="1" dirty="0"/>
              <a:t>Channel </a:t>
            </a:r>
            <a:r>
              <a:rPr lang="it-IT" sz="1050" b="1" dirty="0" err="1"/>
              <a:t>edge</a:t>
            </a:r>
            <a:r>
              <a:rPr lang="it-IT" sz="1050" b="1" dirty="0"/>
              <a:t> </a:t>
            </a:r>
            <a:r>
              <a:rPr lang="it-IT" sz="1050" b="1" dirty="0" err="1"/>
              <a:t>pinhole</a:t>
            </a:r>
            <a:r>
              <a:rPr lang="it-IT" sz="1050" b="1" dirty="0"/>
              <a:t> </a:t>
            </a:r>
            <a:r>
              <a:rPr lang="it-IT" sz="1050" b="1" dirty="0" err="1"/>
              <a:t>collimator</a:t>
            </a:r>
            <a:endParaRPr lang="it-IT" sz="1050" b="1" dirty="0"/>
          </a:p>
        </p:txBody>
      </p:sp>
      <p:sp>
        <p:nvSpPr>
          <p:cNvPr id="33" name="CasellaDiTesto 32">
            <a:extLst>
              <a:ext uri="{FF2B5EF4-FFF2-40B4-BE49-F238E27FC236}">
                <a16:creationId xmlns:a16="http://schemas.microsoft.com/office/drawing/2014/main" id="{B1A9B342-3699-4E5D-9B23-8CAC18254DEB}"/>
              </a:ext>
            </a:extLst>
          </p:cNvPr>
          <p:cNvSpPr txBox="1"/>
          <p:nvPr/>
        </p:nvSpPr>
        <p:spPr>
          <a:xfrm>
            <a:off x="1841504" y="751849"/>
            <a:ext cx="3236780" cy="784830"/>
          </a:xfrm>
          <a:prstGeom prst="rect">
            <a:avLst/>
          </a:prstGeom>
          <a:noFill/>
        </p:spPr>
        <p:txBody>
          <a:bodyPr wrap="square" rtlCol="0">
            <a:spAutoFit/>
          </a:bodyPr>
          <a:lstStyle/>
          <a:p>
            <a:pPr algn="ctr"/>
            <a:r>
              <a:rPr lang="it-IT" sz="1500" b="1" dirty="0" err="1"/>
              <a:t>Artificial</a:t>
            </a:r>
            <a:r>
              <a:rPr lang="it-IT" sz="1500" b="1" dirty="0"/>
              <a:t> </a:t>
            </a:r>
            <a:r>
              <a:rPr lang="it-IT" sz="1500" b="1" dirty="0" err="1"/>
              <a:t>Neural</a:t>
            </a:r>
            <a:r>
              <a:rPr lang="it-IT" sz="1500" b="1" dirty="0"/>
              <a:t> Network</a:t>
            </a:r>
          </a:p>
          <a:p>
            <a:pPr algn="ctr"/>
            <a:endParaRPr lang="it-IT" sz="1500" b="1" dirty="0"/>
          </a:p>
          <a:p>
            <a:pPr marL="214313" indent="-214313" algn="ctr">
              <a:buFont typeface="Arial" panose="020B0604020202020204" pitchFamily="34" charset="0"/>
              <a:buChar char="•"/>
            </a:pPr>
            <a:endParaRPr lang="it-IT" sz="1500" b="1" dirty="0"/>
          </a:p>
        </p:txBody>
      </p:sp>
      <p:sp>
        <p:nvSpPr>
          <p:cNvPr id="34" name="CasellaDiTesto 33">
            <a:extLst>
              <a:ext uri="{FF2B5EF4-FFF2-40B4-BE49-F238E27FC236}">
                <a16:creationId xmlns:a16="http://schemas.microsoft.com/office/drawing/2014/main" id="{AC9D1329-AC24-4523-BA71-E8B9DD907531}"/>
              </a:ext>
            </a:extLst>
          </p:cNvPr>
          <p:cNvSpPr txBox="1"/>
          <p:nvPr/>
        </p:nvSpPr>
        <p:spPr>
          <a:xfrm>
            <a:off x="2303624" y="1789524"/>
            <a:ext cx="2329829" cy="553998"/>
          </a:xfrm>
          <a:prstGeom prst="rect">
            <a:avLst/>
          </a:prstGeom>
          <a:noFill/>
        </p:spPr>
        <p:txBody>
          <a:bodyPr wrap="square" rtlCol="0">
            <a:spAutoFit/>
          </a:bodyPr>
          <a:lstStyle/>
          <a:p>
            <a:pPr marL="214313" indent="-214313">
              <a:buFont typeface="Arial" panose="020B0604020202020204" pitchFamily="34" charset="0"/>
              <a:buChar char="•"/>
            </a:pPr>
            <a:r>
              <a:rPr lang="it-IT" sz="1500" dirty="0"/>
              <a:t>Input: </a:t>
            </a:r>
            <a:r>
              <a:rPr lang="it-IT" sz="1500" dirty="0" err="1"/>
              <a:t>SiPMs</a:t>
            </a:r>
            <a:r>
              <a:rPr lang="it-IT" sz="1500" dirty="0"/>
              <a:t> </a:t>
            </a:r>
            <a:r>
              <a:rPr lang="it-IT" sz="1500" dirty="0" err="1"/>
              <a:t>signals</a:t>
            </a:r>
            <a:br>
              <a:rPr lang="it-IT" sz="1500" dirty="0"/>
            </a:br>
            <a:endParaRPr lang="it-IT" sz="1500" dirty="0"/>
          </a:p>
        </p:txBody>
      </p:sp>
      <p:sp>
        <p:nvSpPr>
          <p:cNvPr id="35" name="CasellaDiTesto 34">
            <a:extLst>
              <a:ext uri="{FF2B5EF4-FFF2-40B4-BE49-F238E27FC236}">
                <a16:creationId xmlns:a16="http://schemas.microsoft.com/office/drawing/2014/main" id="{32FB6D72-EA4C-4504-BBA4-A67F958C519B}"/>
              </a:ext>
            </a:extLst>
          </p:cNvPr>
          <p:cNvSpPr txBox="1"/>
          <p:nvPr/>
        </p:nvSpPr>
        <p:spPr>
          <a:xfrm>
            <a:off x="2319384" y="2440344"/>
            <a:ext cx="2110563" cy="784830"/>
          </a:xfrm>
          <a:prstGeom prst="rect">
            <a:avLst/>
          </a:prstGeom>
          <a:noFill/>
        </p:spPr>
        <p:txBody>
          <a:bodyPr wrap="square" rtlCol="0">
            <a:spAutoFit/>
          </a:bodyPr>
          <a:lstStyle/>
          <a:p>
            <a:pPr marL="214313" indent="-214313">
              <a:buFont typeface="Arial" panose="020B0604020202020204" pitchFamily="34" charset="0"/>
              <a:buChar char="•"/>
            </a:pPr>
            <a:r>
              <a:rPr lang="it-IT" sz="1500" dirty="0"/>
              <a:t>Output: x and y </a:t>
            </a:r>
            <a:r>
              <a:rPr lang="it-IT" sz="1500" dirty="0" err="1"/>
              <a:t>coordinates</a:t>
            </a:r>
            <a:br>
              <a:rPr lang="it-IT" sz="1500" dirty="0"/>
            </a:br>
            <a:endParaRPr lang="it-IT" sz="1500" dirty="0"/>
          </a:p>
        </p:txBody>
      </p:sp>
      <p:grpSp>
        <p:nvGrpSpPr>
          <p:cNvPr id="36" name="Gruppo 35">
            <a:extLst>
              <a:ext uri="{FF2B5EF4-FFF2-40B4-BE49-F238E27FC236}">
                <a16:creationId xmlns:a16="http://schemas.microsoft.com/office/drawing/2014/main" id="{C74CB958-EB79-4049-87F7-0B8823D374F0}"/>
              </a:ext>
            </a:extLst>
          </p:cNvPr>
          <p:cNvGrpSpPr/>
          <p:nvPr/>
        </p:nvGrpSpPr>
        <p:grpSpPr>
          <a:xfrm>
            <a:off x="279645" y="1369137"/>
            <a:ext cx="1750260" cy="2889901"/>
            <a:chOff x="289169" y="2340672"/>
            <a:chExt cx="1661831" cy="2743692"/>
          </a:xfrm>
        </p:grpSpPr>
        <p:pic>
          <p:nvPicPr>
            <p:cNvPr id="37" name="Immagine 36" descr="Immagine che contiene testo, schermata, diagramma, linea&#10;&#10;Descrizione generata automaticamente">
              <a:extLst>
                <a:ext uri="{FF2B5EF4-FFF2-40B4-BE49-F238E27FC236}">
                  <a16:creationId xmlns:a16="http://schemas.microsoft.com/office/drawing/2014/main" id="{923580BE-2A19-497F-B4B4-B50D6B1B3FF2}"/>
                </a:ext>
              </a:extLst>
            </p:cNvPr>
            <p:cNvPicPr>
              <a:picLocks noChangeAspect="1"/>
            </p:cNvPicPr>
            <p:nvPr/>
          </p:nvPicPr>
          <p:blipFill>
            <a:blip r:embed="rId6"/>
            <a:stretch>
              <a:fillRect/>
            </a:stretch>
          </p:blipFill>
          <p:spPr>
            <a:xfrm>
              <a:off x="289169" y="2378639"/>
              <a:ext cx="1661831" cy="2705725"/>
            </a:xfrm>
            <a:prstGeom prst="rect">
              <a:avLst/>
            </a:prstGeom>
          </p:spPr>
        </p:pic>
        <p:sp>
          <p:nvSpPr>
            <p:cNvPr id="38" name="CasellaDiTesto 37">
              <a:extLst>
                <a:ext uri="{FF2B5EF4-FFF2-40B4-BE49-F238E27FC236}">
                  <a16:creationId xmlns:a16="http://schemas.microsoft.com/office/drawing/2014/main" id="{DE494490-F3A2-4284-942D-8ABA5E201360}"/>
                </a:ext>
              </a:extLst>
            </p:cNvPr>
            <p:cNvSpPr txBox="1"/>
            <p:nvPr/>
          </p:nvSpPr>
          <p:spPr>
            <a:xfrm>
              <a:off x="374199" y="2340672"/>
              <a:ext cx="388418" cy="197238"/>
            </a:xfrm>
            <a:prstGeom prst="rect">
              <a:avLst/>
            </a:prstGeom>
            <a:noFill/>
          </p:spPr>
          <p:txBody>
            <a:bodyPr wrap="none" rtlCol="0">
              <a:spAutoFit/>
            </a:bodyPr>
            <a:lstStyle/>
            <a:p>
              <a:r>
                <a:rPr lang="it-IT" sz="750" b="1" dirty="0">
                  <a:solidFill>
                    <a:schemeClr val="bg1"/>
                  </a:solidFill>
                </a:rPr>
                <a:t>Lead</a:t>
              </a:r>
            </a:p>
          </p:txBody>
        </p:sp>
        <p:sp>
          <p:nvSpPr>
            <p:cNvPr id="39" name="Rettangolo 38">
              <a:extLst>
                <a:ext uri="{FF2B5EF4-FFF2-40B4-BE49-F238E27FC236}">
                  <a16:creationId xmlns:a16="http://schemas.microsoft.com/office/drawing/2014/main" id="{539C82A1-7CBA-4CA0-BB87-BFF3BE354FC4}"/>
                </a:ext>
              </a:extLst>
            </p:cNvPr>
            <p:cNvSpPr/>
            <p:nvPr/>
          </p:nvSpPr>
          <p:spPr>
            <a:xfrm>
              <a:off x="902304" y="4953498"/>
              <a:ext cx="107040" cy="12232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40" name="Rettangolo 39">
              <a:extLst>
                <a:ext uri="{FF2B5EF4-FFF2-40B4-BE49-F238E27FC236}">
                  <a16:creationId xmlns:a16="http://schemas.microsoft.com/office/drawing/2014/main" id="{33DC4101-23D5-4E75-8D2D-E64E3621F02D}"/>
                </a:ext>
              </a:extLst>
            </p:cNvPr>
            <p:cNvSpPr/>
            <p:nvPr/>
          </p:nvSpPr>
          <p:spPr>
            <a:xfrm>
              <a:off x="1113362" y="4943783"/>
              <a:ext cx="107040" cy="122320"/>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sp>
          <p:nvSpPr>
            <p:cNvPr id="41" name="Rettangolo 40">
              <a:extLst>
                <a:ext uri="{FF2B5EF4-FFF2-40B4-BE49-F238E27FC236}">
                  <a16:creationId xmlns:a16="http://schemas.microsoft.com/office/drawing/2014/main" id="{84C6E612-1F30-44D7-B8DE-74C8E0FBEEEB}"/>
                </a:ext>
              </a:extLst>
            </p:cNvPr>
            <p:cNvSpPr/>
            <p:nvPr/>
          </p:nvSpPr>
          <p:spPr>
            <a:xfrm>
              <a:off x="1296990" y="4945878"/>
              <a:ext cx="107040" cy="12232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p>
          </p:txBody>
        </p:sp>
      </p:grpSp>
      <p:sp>
        <p:nvSpPr>
          <p:cNvPr id="42" name="Rettangolo 41">
            <a:extLst>
              <a:ext uri="{FF2B5EF4-FFF2-40B4-BE49-F238E27FC236}">
                <a16:creationId xmlns:a16="http://schemas.microsoft.com/office/drawing/2014/main" id="{B216FDD4-7249-4BB2-A74E-13B53285374C}"/>
              </a:ext>
            </a:extLst>
          </p:cNvPr>
          <p:cNvSpPr/>
          <p:nvPr/>
        </p:nvSpPr>
        <p:spPr>
          <a:xfrm>
            <a:off x="4351976" y="2790597"/>
            <a:ext cx="96462" cy="121253"/>
          </a:xfrm>
          <a:prstGeom prst="rect">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dirty="0"/>
              <a:t>A</a:t>
            </a:r>
          </a:p>
        </p:txBody>
      </p:sp>
      <p:sp>
        <p:nvSpPr>
          <p:cNvPr id="43" name="Rettangolo 42">
            <a:extLst>
              <a:ext uri="{FF2B5EF4-FFF2-40B4-BE49-F238E27FC236}">
                <a16:creationId xmlns:a16="http://schemas.microsoft.com/office/drawing/2014/main" id="{FFE7F713-5501-4D90-ADB2-5E43DD8F0395}"/>
              </a:ext>
            </a:extLst>
          </p:cNvPr>
          <p:cNvSpPr/>
          <p:nvPr/>
        </p:nvSpPr>
        <p:spPr>
          <a:xfrm>
            <a:off x="5004833" y="2808553"/>
            <a:ext cx="96462" cy="121253"/>
          </a:xfrm>
          <a:prstGeom prst="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dirty="0"/>
              <a:t>B</a:t>
            </a:r>
          </a:p>
        </p:txBody>
      </p:sp>
      <p:sp>
        <p:nvSpPr>
          <p:cNvPr id="44" name="Rettangolo 43">
            <a:extLst>
              <a:ext uri="{FF2B5EF4-FFF2-40B4-BE49-F238E27FC236}">
                <a16:creationId xmlns:a16="http://schemas.microsoft.com/office/drawing/2014/main" id="{4DAD6686-A64F-4103-8CAE-D5A1DD375499}"/>
              </a:ext>
            </a:extLst>
          </p:cNvPr>
          <p:cNvSpPr/>
          <p:nvPr/>
        </p:nvSpPr>
        <p:spPr>
          <a:xfrm>
            <a:off x="5630165" y="2790597"/>
            <a:ext cx="96462" cy="12125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dirty="0"/>
              <a:t>C</a:t>
            </a:r>
          </a:p>
        </p:txBody>
      </p:sp>
      <p:sp>
        <p:nvSpPr>
          <p:cNvPr id="45" name="Rettangolo 44">
            <a:extLst>
              <a:ext uri="{FF2B5EF4-FFF2-40B4-BE49-F238E27FC236}">
                <a16:creationId xmlns:a16="http://schemas.microsoft.com/office/drawing/2014/main" id="{FA78D3FF-B6E0-467B-82C8-7BC6F87A7509}"/>
              </a:ext>
            </a:extLst>
          </p:cNvPr>
          <p:cNvSpPr/>
          <p:nvPr/>
        </p:nvSpPr>
        <p:spPr>
          <a:xfrm>
            <a:off x="5362779" y="2436282"/>
            <a:ext cx="97155" cy="109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 </a:t>
            </a:r>
          </a:p>
        </p:txBody>
      </p:sp>
      <p:sp>
        <p:nvSpPr>
          <p:cNvPr id="46" name="Rettangolo 45">
            <a:extLst>
              <a:ext uri="{FF2B5EF4-FFF2-40B4-BE49-F238E27FC236}">
                <a16:creationId xmlns:a16="http://schemas.microsoft.com/office/drawing/2014/main" id="{F014CBAF-6B51-40F9-85D2-C33A11A65D45}"/>
              </a:ext>
            </a:extLst>
          </p:cNvPr>
          <p:cNvSpPr/>
          <p:nvPr/>
        </p:nvSpPr>
        <p:spPr>
          <a:xfrm>
            <a:off x="5985493" y="2404913"/>
            <a:ext cx="152660" cy="109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 </a:t>
            </a:r>
          </a:p>
        </p:txBody>
      </p:sp>
      <p:sp>
        <p:nvSpPr>
          <p:cNvPr id="47" name="Rettangolo 46">
            <a:extLst>
              <a:ext uri="{FF2B5EF4-FFF2-40B4-BE49-F238E27FC236}">
                <a16:creationId xmlns:a16="http://schemas.microsoft.com/office/drawing/2014/main" id="{CD895A90-B4D8-4DE1-8CC2-1DB2C35F776F}"/>
              </a:ext>
            </a:extLst>
          </p:cNvPr>
          <p:cNvSpPr/>
          <p:nvPr/>
        </p:nvSpPr>
        <p:spPr>
          <a:xfrm>
            <a:off x="4348640" y="2436282"/>
            <a:ext cx="97155" cy="10925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t> </a:t>
            </a:r>
          </a:p>
        </p:txBody>
      </p:sp>
      <p:sp>
        <p:nvSpPr>
          <p:cNvPr id="48" name="CasellaDiTesto 47">
            <a:extLst>
              <a:ext uri="{FF2B5EF4-FFF2-40B4-BE49-F238E27FC236}">
                <a16:creationId xmlns:a16="http://schemas.microsoft.com/office/drawing/2014/main" id="{08F1D21A-4BB6-4A77-A66D-34168A894DA8}"/>
              </a:ext>
            </a:extLst>
          </p:cNvPr>
          <p:cNvSpPr txBox="1"/>
          <p:nvPr/>
        </p:nvSpPr>
        <p:spPr>
          <a:xfrm rot="5605468">
            <a:off x="5762543" y="1367180"/>
            <a:ext cx="262781" cy="219291"/>
          </a:xfrm>
          <a:prstGeom prst="rect">
            <a:avLst/>
          </a:prstGeom>
          <a:solidFill>
            <a:schemeClr val="bg1"/>
          </a:solidFill>
        </p:spPr>
        <p:txBody>
          <a:bodyPr wrap="square" rtlCol="0">
            <a:spAutoFit/>
          </a:bodyPr>
          <a:lstStyle/>
          <a:p>
            <a:r>
              <a:rPr lang="it-IT" sz="825" dirty="0">
                <a:solidFill>
                  <a:srgbClr val="002060"/>
                </a:solidFill>
              </a:rPr>
              <a:t> </a:t>
            </a:r>
          </a:p>
        </p:txBody>
      </p:sp>
      <p:grpSp>
        <p:nvGrpSpPr>
          <p:cNvPr id="49" name="Gruppo 48">
            <a:extLst>
              <a:ext uri="{FF2B5EF4-FFF2-40B4-BE49-F238E27FC236}">
                <a16:creationId xmlns:a16="http://schemas.microsoft.com/office/drawing/2014/main" id="{E0962EB1-F3F6-42B0-89D8-CCAE923F62D9}"/>
              </a:ext>
            </a:extLst>
          </p:cNvPr>
          <p:cNvGrpSpPr>
            <a:grpSpLocks noChangeAspect="1"/>
          </p:cNvGrpSpPr>
          <p:nvPr/>
        </p:nvGrpSpPr>
        <p:grpSpPr>
          <a:xfrm>
            <a:off x="4185413" y="1032541"/>
            <a:ext cx="2167987" cy="1336018"/>
            <a:chOff x="5381559" y="1414687"/>
            <a:chExt cx="2397605" cy="1477519"/>
          </a:xfrm>
        </p:grpSpPr>
        <p:pic>
          <p:nvPicPr>
            <p:cNvPr id="50" name="Immagine 49" descr="Immagine che contiene design, cubo, arte&#10;&#10;Descrizione generata automaticamente">
              <a:extLst>
                <a:ext uri="{FF2B5EF4-FFF2-40B4-BE49-F238E27FC236}">
                  <a16:creationId xmlns:a16="http://schemas.microsoft.com/office/drawing/2014/main" id="{B78715E3-81CE-4F74-B227-54DC17116400}"/>
                </a:ext>
              </a:extLst>
            </p:cNvPr>
            <p:cNvPicPr>
              <a:picLocks noChangeAspect="1"/>
            </p:cNvPicPr>
            <p:nvPr/>
          </p:nvPicPr>
          <p:blipFill>
            <a:blip r:embed="rId7"/>
            <a:stretch>
              <a:fillRect/>
            </a:stretch>
          </p:blipFill>
          <p:spPr>
            <a:xfrm>
              <a:off x="5605119" y="1414687"/>
              <a:ext cx="1736138" cy="1418959"/>
            </a:xfrm>
            <a:prstGeom prst="rect">
              <a:avLst/>
            </a:prstGeom>
          </p:spPr>
        </p:pic>
        <p:sp>
          <p:nvSpPr>
            <p:cNvPr id="51" name="CasellaDiTesto 50">
              <a:extLst>
                <a:ext uri="{FF2B5EF4-FFF2-40B4-BE49-F238E27FC236}">
                  <a16:creationId xmlns:a16="http://schemas.microsoft.com/office/drawing/2014/main" id="{3F5180F8-928B-4CEA-8EC5-80B641B1A3FA}"/>
                </a:ext>
              </a:extLst>
            </p:cNvPr>
            <p:cNvSpPr txBox="1"/>
            <p:nvPr/>
          </p:nvSpPr>
          <p:spPr>
            <a:xfrm>
              <a:off x="5381559" y="1505748"/>
              <a:ext cx="1077970" cy="408449"/>
            </a:xfrm>
            <a:prstGeom prst="rect">
              <a:avLst/>
            </a:prstGeom>
            <a:noFill/>
          </p:spPr>
          <p:txBody>
            <a:bodyPr wrap="square" rtlCol="0">
              <a:spAutoFit/>
            </a:bodyPr>
            <a:lstStyle/>
            <a:p>
              <a:r>
                <a:rPr lang="it-IT" sz="900" dirty="0" err="1">
                  <a:solidFill>
                    <a:srgbClr val="002060"/>
                  </a:solidFill>
                </a:rPr>
                <a:t>Scintillator</a:t>
              </a:r>
              <a:r>
                <a:rPr lang="it-IT" sz="900" dirty="0">
                  <a:solidFill>
                    <a:srgbClr val="002060"/>
                  </a:solidFill>
                </a:rPr>
                <a:t> </a:t>
              </a:r>
              <a:r>
                <a:rPr lang="it-IT" sz="900" dirty="0" err="1">
                  <a:solidFill>
                    <a:srgbClr val="002060"/>
                  </a:solidFill>
                </a:rPr>
                <a:t>crystal</a:t>
              </a:r>
              <a:endParaRPr lang="it-IT" sz="900" dirty="0">
                <a:solidFill>
                  <a:srgbClr val="002060"/>
                </a:solidFill>
              </a:endParaRPr>
            </a:p>
          </p:txBody>
        </p:sp>
        <p:sp>
          <p:nvSpPr>
            <p:cNvPr id="52" name="CasellaDiTesto 51">
              <a:extLst>
                <a:ext uri="{FF2B5EF4-FFF2-40B4-BE49-F238E27FC236}">
                  <a16:creationId xmlns:a16="http://schemas.microsoft.com/office/drawing/2014/main" id="{8C6D63C9-5B4D-4824-AE5A-F5CE74BC9A5C}"/>
                </a:ext>
              </a:extLst>
            </p:cNvPr>
            <p:cNvSpPr txBox="1"/>
            <p:nvPr/>
          </p:nvSpPr>
          <p:spPr>
            <a:xfrm>
              <a:off x="6773669" y="1436800"/>
              <a:ext cx="1005495" cy="408449"/>
            </a:xfrm>
            <a:prstGeom prst="rect">
              <a:avLst/>
            </a:prstGeom>
            <a:noFill/>
          </p:spPr>
          <p:txBody>
            <a:bodyPr wrap="square" rtlCol="0">
              <a:spAutoFit/>
            </a:bodyPr>
            <a:lstStyle/>
            <a:p>
              <a:r>
                <a:rPr lang="it-IT" sz="900" dirty="0" err="1">
                  <a:solidFill>
                    <a:srgbClr val="002060"/>
                  </a:solidFill>
                </a:rPr>
                <a:t>Incident</a:t>
              </a:r>
              <a:r>
                <a:rPr lang="it-IT" sz="900" dirty="0">
                  <a:solidFill>
                    <a:srgbClr val="002060"/>
                  </a:solidFill>
                </a:rPr>
                <a:t> gamma-ray</a:t>
              </a:r>
            </a:p>
          </p:txBody>
        </p:sp>
        <p:sp>
          <p:nvSpPr>
            <p:cNvPr id="53" name="CasellaDiTesto 52">
              <a:extLst>
                <a:ext uri="{FF2B5EF4-FFF2-40B4-BE49-F238E27FC236}">
                  <a16:creationId xmlns:a16="http://schemas.microsoft.com/office/drawing/2014/main" id="{A4977287-DCC1-489C-BAF9-E7940C92E359}"/>
                </a:ext>
              </a:extLst>
            </p:cNvPr>
            <p:cNvSpPr txBox="1"/>
            <p:nvPr/>
          </p:nvSpPr>
          <p:spPr>
            <a:xfrm>
              <a:off x="6872300" y="2483757"/>
              <a:ext cx="830388" cy="408449"/>
            </a:xfrm>
            <a:prstGeom prst="rect">
              <a:avLst/>
            </a:prstGeom>
            <a:noFill/>
          </p:spPr>
          <p:txBody>
            <a:bodyPr wrap="square" rtlCol="0">
              <a:spAutoFit/>
            </a:bodyPr>
            <a:lstStyle/>
            <a:p>
              <a:r>
                <a:rPr lang="it-IT" sz="900" dirty="0" err="1">
                  <a:solidFill>
                    <a:srgbClr val="002060"/>
                  </a:solidFill>
                </a:rPr>
                <a:t>SiPMs</a:t>
              </a:r>
              <a:r>
                <a:rPr lang="it-IT" sz="900" dirty="0">
                  <a:solidFill>
                    <a:srgbClr val="002060"/>
                  </a:solidFill>
                </a:rPr>
                <a:t> </a:t>
              </a:r>
              <a:r>
                <a:rPr lang="it-IT" sz="900" dirty="0" err="1">
                  <a:solidFill>
                    <a:srgbClr val="002060"/>
                  </a:solidFill>
                </a:rPr>
                <a:t>matrix</a:t>
              </a:r>
              <a:endParaRPr lang="it-IT" sz="900" dirty="0">
                <a:solidFill>
                  <a:srgbClr val="002060"/>
                </a:solidFill>
              </a:endParaRPr>
            </a:p>
          </p:txBody>
        </p:sp>
      </p:grpSp>
      <p:sp>
        <p:nvSpPr>
          <p:cNvPr id="54" name="CasellaDiTesto 53">
            <a:extLst>
              <a:ext uri="{FF2B5EF4-FFF2-40B4-BE49-F238E27FC236}">
                <a16:creationId xmlns:a16="http://schemas.microsoft.com/office/drawing/2014/main" id="{8E4A5285-C967-4ED3-84C5-9E73089A7005}"/>
              </a:ext>
            </a:extLst>
          </p:cNvPr>
          <p:cNvSpPr txBox="1"/>
          <p:nvPr/>
        </p:nvSpPr>
        <p:spPr>
          <a:xfrm>
            <a:off x="8158158" y="1084108"/>
            <a:ext cx="549708" cy="219291"/>
          </a:xfrm>
          <a:prstGeom prst="rect">
            <a:avLst/>
          </a:prstGeom>
          <a:noFill/>
        </p:spPr>
        <p:txBody>
          <a:bodyPr wrap="square" rtlCol="0">
            <a:spAutoFit/>
          </a:bodyPr>
          <a:lstStyle/>
          <a:p>
            <a:pPr algn="ctr"/>
            <a:r>
              <a:rPr lang="it-IT" sz="825" dirty="0">
                <a:solidFill>
                  <a:srgbClr val="002060"/>
                </a:solidFill>
              </a:rPr>
              <a:t>INPUT</a:t>
            </a:r>
          </a:p>
        </p:txBody>
      </p:sp>
      <p:sp>
        <p:nvSpPr>
          <p:cNvPr id="55" name="CasellaDiTesto 54">
            <a:extLst>
              <a:ext uri="{FF2B5EF4-FFF2-40B4-BE49-F238E27FC236}">
                <a16:creationId xmlns:a16="http://schemas.microsoft.com/office/drawing/2014/main" id="{52AAD3CF-A570-47CC-86F8-4D13996F57F2}"/>
              </a:ext>
            </a:extLst>
          </p:cNvPr>
          <p:cNvSpPr txBox="1"/>
          <p:nvPr/>
        </p:nvSpPr>
        <p:spPr>
          <a:xfrm>
            <a:off x="8168333" y="1834958"/>
            <a:ext cx="549708" cy="346249"/>
          </a:xfrm>
          <a:prstGeom prst="rect">
            <a:avLst/>
          </a:prstGeom>
          <a:noFill/>
        </p:spPr>
        <p:txBody>
          <a:bodyPr wrap="square" rtlCol="0">
            <a:spAutoFit/>
          </a:bodyPr>
          <a:lstStyle/>
          <a:p>
            <a:pPr algn="ctr"/>
            <a:r>
              <a:rPr lang="it-IT" sz="825" dirty="0">
                <a:solidFill>
                  <a:srgbClr val="002060"/>
                </a:solidFill>
              </a:rPr>
              <a:t>HIDDEN</a:t>
            </a:r>
          </a:p>
        </p:txBody>
      </p:sp>
      <p:sp>
        <p:nvSpPr>
          <p:cNvPr id="56" name="CasellaDiTesto 55">
            <a:extLst>
              <a:ext uri="{FF2B5EF4-FFF2-40B4-BE49-F238E27FC236}">
                <a16:creationId xmlns:a16="http://schemas.microsoft.com/office/drawing/2014/main" id="{75EB3C86-DA2F-4361-A990-EDC0E1B2D533}"/>
              </a:ext>
            </a:extLst>
          </p:cNvPr>
          <p:cNvSpPr txBox="1"/>
          <p:nvPr/>
        </p:nvSpPr>
        <p:spPr>
          <a:xfrm>
            <a:off x="8168333" y="2414990"/>
            <a:ext cx="549708" cy="346249"/>
          </a:xfrm>
          <a:prstGeom prst="rect">
            <a:avLst/>
          </a:prstGeom>
          <a:noFill/>
        </p:spPr>
        <p:txBody>
          <a:bodyPr wrap="square" rtlCol="0">
            <a:spAutoFit/>
          </a:bodyPr>
          <a:lstStyle/>
          <a:p>
            <a:pPr algn="ctr"/>
            <a:r>
              <a:rPr lang="it-IT" sz="825" dirty="0">
                <a:solidFill>
                  <a:srgbClr val="002060"/>
                </a:solidFill>
              </a:rPr>
              <a:t>OUTPUT</a:t>
            </a:r>
          </a:p>
        </p:txBody>
      </p:sp>
      <p:sp>
        <p:nvSpPr>
          <p:cNvPr id="57" name="CasellaDiTesto 56">
            <a:extLst>
              <a:ext uri="{FF2B5EF4-FFF2-40B4-BE49-F238E27FC236}">
                <a16:creationId xmlns:a16="http://schemas.microsoft.com/office/drawing/2014/main" id="{1A7EB215-0B11-40DD-8300-49D3EA51FCD3}"/>
              </a:ext>
            </a:extLst>
          </p:cNvPr>
          <p:cNvSpPr txBox="1"/>
          <p:nvPr/>
        </p:nvSpPr>
        <p:spPr>
          <a:xfrm>
            <a:off x="2144413" y="3322363"/>
            <a:ext cx="6826379" cy="1477328"/>
          </a:xfrm>
          <a:prstGeom prst="rect">
            <a:avLst/>
          </a:prstGeom>
          <a:noFill/>
        </p:spPr>
        <p:txBody>
          <a:bodyPr wrap="square" rtlCol="0">
            <a:spAutoFit/>
          </a:bodyPr>
          <a:lstStyle/>
          <a:p>
            <a:pPr marL="214313" indent="-214313">
              <a:buFont typeface="Wingdings" panose="05000000000000000000" pitchFamily="2" charset="2"/>
              <a:buChar char="Ø"/>
            </a:pPr>
            <a:r>
              <a:rPr lang="it-IT" sz="1500" dirty="0"/>
              <a:t>The </a:t>
            </a:r>
            <a:r>
              <a:rPr lang="it-IT" sz="1500" b="1" dirty="0"/>
              <a:t>training</a:t>
            </a:r>
            <a:r>
              <a:rPr lang="it-IT" sz="1500" dirty="0"/>
              <a:t> of the network </a:t>
            </a:r>
            <a:r>
              <a:rPr lang="it-IT" sz="1500" dirty="0" err="1"/>
              <a:t>was</a:t>
            </a:r>
            <a:r>
              <a:rPr lang="it-IT" sz="1500" dirty="0"/>
              <a:t> </a:t>
            </a:r>
            <a:r>
              <a:rPr lang="it-IT" sz="1500" dirty="0" err="1"/>
              <a:t>performed</a:t>
            </a:r>
            <a:r>
              <a:rPr lang="it-IT" sz="1500" dirty="0"/>
              <a:t> by scanning in 320 positions the </a:t>
            </a:r>
            <a:r>
              <a:rPr lang="it-IT" sz="1500" dirty="0" err="1"/>
              <a:t>crystal</a:t>
            </a:r>
            <a:r>
              <a:rPr lang="it-IT" sz="1500" dirty="0"/>
              <a:t> </a:t>
            </a:r>
            <a:r>
              <a:rPr lang="it-IT" sz="1500" dirty="0" err="1"/>
              <a:t>surface</a:t>
            </a:r>
            <a:r>
              <a:rPr lang="it-IT" sz="1500" dirty="0"/>
              <a:t> with a 1mm </a:t>
            </a:r>
            <a:r>
              <a:rPr lang="it-IT" sz="1500" dirty="0" err="1"/>
              <a:t>collimated</a:t>
            </a:r>
            <a:r>
              <a:rPr lang="it-IT" sz="1500" dirty="0"/>
              <a:t> </a:t>
            </a:r>
            <a:r>
              <a:rPr lang="it-IT" sz="1500" baseline="30000" dirty="0"/>
              <a:t>137</a:t>
            </a:r>
            <a:r>
              <a:rPr lang="it-IT" sz="1500" dirty="0"/>
              <a:t>Cs source (662 </a:t>
            </a:r>
            <a:r>
              <a:rPr lang="it-IT" sz="1500" dirty="0" err="1"/>
              <a:t>keV</a:t>
            </a:r>
            <a:r>
              <a:rPr lang="it-IT" sz="1500" dirty="0"/>
              <a:t>)</a:t>
            </a:r>
            <a:br>
              <a:rPr lang="it-IT" sz="1500" dirty="0"/>
            </a:br>
            <a:endParaRPr lang="it-IT" sz="1500" dirty="0"/>
          </a:p>
          <a:p>
            <a:pPr marL="214313" indent="-214313">
              <a:buFont typeface="Wingdings" panose="05000000000000000000" pitchFamily="2" charset="2"/>
              <a:buChar char="Ø"/>
            </a:pPr>
            <a:r>
              <a:rPr lang="it-IT" sz="1500" dirty="0"/>
              <a:t>The </a:t>
            </a:r>
            <a:r>
              <a:rPr lang="it-IT" sz="1500" b="1" dirty="0"/>
              <a:t>ANN</a:t>
            </a:r>
            <a:r>
              <a:rPr lang="it-IT" sz="1500" dirty="0"/>
              <a:t> </a:t>
            </a:r>
            <a:r>
              <a:rPr lang="it-IT" sz="1500" dirty="0" err="1"/>
              <a:t>is</a:t>
            </a:r>
            <a:r>
              <a:rPr lang="it-IT" sz="1500" dirty="0"/>
              <a:t> </a:t>
            </a:r>
            <a:r>
              <a:rPr lang="it-IT" sz="1500" dirty="0" err="1"/>
              <a:t>able</a:t>
            </a:r>
            <a:r>
              <a:rPr lang="it-IT" sz="1500" dirty="0"/>
              <a:t> to </a:t>
            </a:r>
            <a:r>
              <a:rPr lang="it-IT" sz="1500" dirty="0" err="1"/>
              <a:t>reconstruct</a:t>
            </a:r>
            <a:r>
              <a:rPr lang="it-IT" sz="1500" dirty="0"/>
              <a:t> the position of a </a:t>
            </a:r>
            <a:r>
              <a:rPr lang="it-IT" sz="1500" baseline="30000" dirty="0"/>
              <a:t>137</a:t>
            </a:r>
            <a:r>
              <a:rPr lang="it-IT" sz="1500" dirty="0"/>
              <a:t>Cs source in </a:t>
            </a:r>
            <a:r>
              <a:rPr lang="it-IT" sz="1500" dirty="0" err="1"/>
              <a:t>measurements</a:t>
            </a:r>
            <a:r>
              <a:rPr lang="it-IT" sz="1500" dirty="0"/>
              <a:t> </a:t>
            </a:r>
            <a:r>
              <a:rPr lang="it-IT" sz="1500" dirty="0" err="1"/>
              <a:t>acquired</a:t>
            </a:r>
            <a:r>
              <a:rPr lang="it-IT" sz="1500" dirty="0"/>
              <a:t> with the </a:t>
            </a:r>
            <a:r>
              <a:rPr lang="it-IT" sz="1500" dirty="0" err="1"/>
              <a:t>pinhole</a:t>
            </a:r>
            <a:r>
              <a:rPr lang="it-IT" sz="1500" dirty="0"/>
              <a:t> collimator with a </a:t>
            </a:r>
            <a:r>
              <a:rPr lang="it-IT" sz="1500" dirty="0" err="1"/>
              <a:t>spatial</a:t>
            </a:r>
            <a:r>
              <a:rPr lang="it-IT" sz="1500" dirty="0"/>
              <a:t> </a:t>
            </a:r>
            <a:r>
              <a:rPr lang="it-IT" sz="1500" dirty="0" err="1"/>
              <a:t>resolution</a:t>
            </a:r>
            <a:r>
              <a:rPr lang="it-IT" sz="1500" dirty="0"/>
              <a:t> of </a:t>
            </a:r>
            <a:r>
              <a:rPr lang="it-IT" sz="1500" b="1" dirty="0"/>
              <a:t>3.25 mm</a:t>
            </a:r>
            <a:endParaRPr lang="it-IT" sz="1500" dirty="0"/>
          </a:p>
        </p:txBody>
      </p:sp>
    </p:spTree>
    <p:extLst>
      <p:ext uri="{BB962C8B-B14F-4D97-AF65-F5344CB8AC3E}">
        <p14:creationId xmlns:p14="http://schemas.microsoft.com/office/powerpoint/2010/main" val="121586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12B933-99C3-47B3-8D8F-CF9EE842F240}"/>
              </a:ext>
            </a:extLst>
          </p:cNvPr>
          <p:cNvSpPr>
            <a:spLocks noGrp="1"/>
          </p:cNvSpPr>
          <p:nvPr>
            <p:ph type="title" idx="4294967295"/>
          </p:nvPr>
        </p:nvSpPr>
        <p:spPr>
          <a:xfrm>
            <a:off x="133895" y="77391"/>
            <a:ext cx="7628708" cy="366713"/>
          </a:xfrm>
        </p:spPr>
        <p:txBody>
          <a:bodyPr>
            <a:normAutofit fontScale="90000"/>
          </a:bodyPr>
          <a:lstStyle/>
          <a:p>
            <a:r>
              <a:rPr lang="it-IT" sz="1950" dirty="0"/>
              <a:t>SPOC: </a:t>
            </a:r>
            <a:r>
              <a:rPr lang="it-IT" sz="2100" dirty="0"/>
              <a:t>project</a:t>
            </a:r>
            <a:r>
              <a:rPr lang="en-IT" sz="2100" dirty="0"/>
              <a:t> structure</a:t>
            </a:r>
            <a:r>
              <a:rPr lang="it-IT" sz="2100" dirty="0"/>
              <a:t>, </a:t>
            </a:r>
            <a:r>
              <a:rPr lang="it-IT" sz="2100" dirty="0" err="1"/>
              <a:t>milestones</a:t>
            </a:r>
            <a:r>
              <a:rPr lang="it-IT" sz="2100" dirty="0"/>
              <a:t> and </a:t>
            </a:r>
            <a:r>
              <a:rPr lang="it-IT" sz="2100" dirty="0" err="1"/>
              <a:t>timetable</a:t>
            </a:r>
            <a:endParaRPr lang="it-IT" sz="1950" dirty="0"/>
          </a:p>
        </p:txBody>
      </p:sp>
      <p:sp>
        <p:nvSpPr>
          <p:cNvPr id="4" name="Slide Number Placeholder 7">
            <a:extLst>
              <a:ext uri="{FF2B5EF4-FFF2-40B4-BE49-F238E27FC236}">
                <a16:creationId xmlns:a16="http://schemas.microsoft.com/office/drawing/2014/main" id="{329C38EC-1A48-4446-8BA3-D4BEB351B3D4}"/>
              </a:ext>
            </a:extLst>
          </p:cNvPr>
          <p:cNvSpPr>
            <a:spLocks noGrp="1"/>
          </p:cNvSpPr>
          <p:nvPr>
            <p:ph type="sldNum" sz="quarter" idx="11"/>
          </p:nvPr>
        </p:nvSpPr>
        <p:spPr>
          <a:xfrm>
            <a:off x="8734080" y="64566"/>
            <a:ext cx="409920" cy="273844"/>
          </a:xfrm>
          <a:prstGeom prst="rect">
            <a:avLst/>
          </a:prstGeom>
        </p:spPr>
        <p:txBody>
          <a:bodyPr>
            <a:normAutofit fontScale="40000" lnSpcReduction="20000"/>
          </a:bodyPr>
          <a:lstStyle>
            <a:lvl1pPr>
              <a:defRPr sz="1800">
                <a:solidFill>
                  <a:schemeClr val="bg1"/>
                </a:solidFill>
              </a:defRPr>
            </a:lvl1pPr>
          </a:lstStyle>
          <a:p>
            <a:fld id="{987CC23B-A7E7-4E4B-AA24-248BA58EBACC}" type="slidenum">
              <a:rPr lang="en-US" smtClean="0"/>
              <a:pPr/>
              <a:t>7</a:t>
            </a:fld>
            <a:endParaRPr lang="en-US" dirty="0"/>
          </a:p>
        </p:txBody>
      </p:sp>
      <p:sp>
        <p:nvSpPr>
          <p:cNvPr id="5" name="Rettangolo 4">
            <a:extLst>
              <a:ext uri="{FF2B5EF4-FFF2-40B4-BE49-F238E27FC236}">
                <a16:creationId xmlns:a16="http://schemas.microsoft.com/office/drawing/2014/main" id="{A3CFE5F6-1388-4441-8151-6506880BB196}"/>
              </a:ext>
            </a:extLst>
          </p:cNvPr>
          <p:cNvSpPr/>
          <p:nvPr/>
        </p:nvSpPr>
        <p:spPr>
          <a:xfrm>
            <a:off x="209006" y="595002"/>
            <a:ext cx="8961120" cy="900246"/>
          </a:xfrm>
          <a:prstGeom prst="rect">
            <a:avLst/>
          </a:prstGeom>
        </p:spPr>
        <p:txBody>
          <a:bodyPr wrap="square">
            <a:spAutoFit/>
          </a:bodyPr>
          <a:lstStyle/>
          <a:p>
            <a:r>
              <a:rPr lang="en-IT" sz="1050" b="1" dirty="0"/>
              <a:t>WP1</a:t>
            </a:r>
            <a:r>
              <a:rPr lang="en-IT" sz="1050" dirty="0"/>
              <a:t> (INFN-MI): </a:t>
            </a:r>
            <a:r>
              <a:rPr lang="it-IT" sz="1050" dirty="0"/>
              <a:t>S</a:t>
            </a:r>
            <a:r>
              <a:rPr lang="en-IT" sz="1050" dirty="0"/>
              <a:t>imulation of </a:t>
            </a:r>
            <a:r>
              <a:rPr lang="en-IT" sz="1050" b="1" dirty="0"/>
              <a:t>neutron fields and gamma+neutron fluxes on the detector</a:t>
            </a:r>
            <a:r>
              <a:rPr lang="en-IT" sz="1050" dirty="0"/>
              <a:t>; computational study of </a:t>
            </a:r>
            <a:r>
              <a:rPr lang="en-IT" sz="1050" b="1" dirty="0"/>
              <a:t>shieldings</a:t>
            </a:r>
            <a:r>
              <a:rPr lang="en-IT" sz="1050" dirty="0"/>
              <a:t> and collimators</a:t>
            </a:r>
            <a:r>
              <a:rPr lang="en-US" sz="1050" dirty="0"/>
              <a:t>; </a:t>
            </a:r>
            <a:r>
              <a:rPr lang="en-US" sz="1050" b="1" dirty="0"/>
              <a:t>simulation of the SPECT scanner</a:t>
            </a:r>
            <a:r>
              <a:rPr lang="it-IT" sz="1050" dirty="0"/>
              <a:t>.</a:t>
            </a:r>
            <a:endParaRPr lang="en-IT" sz="1050" dirty="0"/>
          </a:p>
          <a:p>
            <a:r>
              <a:rPr lang="en-IT" sz="1050" b="1" dirty="0"/>
              <a:t>WP2</a:t>
            </a:r>
            <a:r>
              <a:rPr lang="en-IT" sz="1050" dirty="0"/>
              <a:t> (INFN-MI): </a:t>
            </a:r>
            <a:r>
              <a:rPr lang="it-IT" sz="1050" b="1" dirty="0"/>
              <a:t>D</a:t>
            </a:r>
            <a:r>
              <a:rPr lang="en-IT" sz="1050" b="1" dirty="0"/>
              <a:t>evelopment of the </a:t>
            </a:r>
            <a:r>
              <a:rPr lang="it-IT" sz="1050" b="1" dirty="0"/>
              <a:t>SPECT </a:t>
            </a:r>
            <a:r>
              <a:rPr lang="it-IT" sz="1050" b="1" dirty="0" err="1"/>
              <a:t>prototype</a:t>
            </a:r>
            <a:r>
              <a:rPr lang="it-IT" sz="1050" dirty="0"/>
              <a:t>: </a:t>
            </a:r>
            <a:r>
              <a:rPr lang="en-IT" sz="1050" dirty="0"/>
              <a:t>gamma-ray detector</a:t>
            </a:r>
            <a:r>
              <a:rPr lang="it-IT" sz="1050" dirty="0"/>
              <a:t>s</a:t>
            </a:r>
            <a:r>
              <a:rPr lang="en-IT" sz="1050" dirty="0"/>
              <a:t>, electronics, collimat</a:t>
            </a:r>
            <a:r>
              <a:rPr lang="it-IT" sz="1050" dirty="0" err="1"/>
              <a:t>ors</a:t>
            </a:r>
            <a:r>
              <a:rPr lang="it-IT" sz="1050" dirty="0"/>
              <a:t>, </a:t>
            </a:r>
            <a:r>
              <a:rPr lang="it-IT" sz="1050" dirty="0" err="1"/>
              <a:t>mechanics</a:t>
            </a:r>
            <a:r>
              <a:rPr lang="it-IT" sz="1050" dirty="0"/>
              <a:t>.</a:t>
            </a:r>
            <a:endParaRPr lang="en-IT" sz="1050" dirty="0"/>
          </a:p>
          <a:p>
            <a:r>
              <a:rPr lang="en-IT" sz="1050" b="1" dirty="0"/>
              <a:t>WP</a:t>
            </a:r>
            <a:r>
              <a:rPr lang="it-IT" sz="1050" b="1" dirty="0"/>
              <a:t>3</a:t>
            </a:r>
            <a:r>
              <a:rPr lang="en-IT" sz="1050" dirty="0"/>
              <a:t> (INFN-BA): BNCT</a:t>
            </a:r>
            <a:r>
              <a:rPr lang="it-IT" sz="1050" dirty="0"/>
              <a:t>-</a:t>
            </a:r>
            <a:r>
              <a:rPr lang="en-IT" sz="1050" dirty="0"/>
              <a:t>dedicated </a:t>
            </a:r>
            <a:r>
              <a:rPr lang="en-IT" sz="1050" b="1" dirty="0"/>
              <a:t>tomographic reconstruction</a:t>
            </a:r>
          </a:p>
          <a:p>
            <a:r>
              <a:rPr lang="en-IT" sz="1050" b="1" dirty="0"/>
              <a:t>WP</a:t>
            </a:r>
            <a:r>
              <a:rPr lang="it-IT" sz="1050" b="1" dirty="0"/>
              <a:t>4</a:t>
            </a:r>
            <a:r>
              <a:rPr lang="en-IT" sz="1050" dirty="0"/>
              <a:t> (INFN-PV): </a:t>
            </a:r>
            <a:r>
              <a:rPr lang="it-IT" sz="1050" b="1" dirty="0"/>
              <a:t>B</a:t>
            </a:r>
            <a:r>
              <a:rPr lang="en-IT" sz="1050" b="1" dirty="0"/>
              <a:t>eam tests </a:t>
            </a:r>
            <a:r>
              <a:rPr lang="en-IT" sz="1050" dirty="0"/>
              <a:t>at nuclear reactor and with </a:t>
            </a:r>
            <a:r>
              <a:rPr lang="en-IT" sz="1050" b="1" dirty="0"/>
              <a:t>accelerator-based BNCT sources </a:t>
            </a:r>
            <a:r>
              <a:rPr lang="en-IT" sz="1050" dirty="0"/>
              <a:t>(Birmingham, Helsinki)</a:t>
            </a:r>
          </a:p>
        </p:txBody>
      </p:sp>
      <p:pic>
        <p:nvPicPr>
          <p:cNvPr id="7" name="Picture 6">
            <a:extLst>
              <a:ext uri="{FF2B5EF4-FFF2-40B4-BE49-F238E27FC236}">
                <a16:creationId xmlns:a16="http://schemas.microsoft.com/office/drawing/2014/main" id="{49B030E7-B9BC-4530-AD82-FDD4DE4187BD}"/>
              </a:ext>
            </a:extLst>
          </p:cNvPr>
          <p:cNvPicPr>
            <a:picLocks noChangeAspect="1"/>
          </p:cNvPicPr>
          <p:nvPr/>
        </p:nvPicPr>
        <p:blipFill>
          <a:blip r:embed="rId2"/>
          <a:stretch>
            <a:fillRect/>
          </a:stretch>
        </p:blipFill>
        <p:spPr>
          <a:xfrm>
            <a:off x="703130" y="1773415"/>
            <a:ext cx="7580577" cy="2729294"/>
          </a:xfrm>
          <a:prstGeom prst="rect">
            <a:avLst/>
          </a:prstGeom>
        </p:spPr>
      </p:pic>
    </p:spTree>
    <p:extLst>
      <p:ext uri="{BB962C8B-B14F-4D97-AF65-F5344CB8AC3E}">
        <p14:creationId xmlns:p14="http://schemas.microsoft.com/office/powerpoint/2010/main" val="299791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7">
            <a:extLst>
              <a:ext uri="{FF2B5EF4-FFF2-40B4-BE49-F238E27FC236}">
                <a16:creationId xmlns:a16="http://schemas.microsoft.com/office/drawing/2014/main" id="{329C38EC-1A48-4446-8BA3-D4BEB351B3D4}"/>
              </a:ext>
            </a:extLst>
          </p:cNvPr>
          <p:cNvSpPr>
            <a:spLocks noGrp="1"/>
          </p:cNvSpPr>
          <p:nvPr>
            <p:ph type="sldNum" sz="quarter" idx="11"/>
          </p:nvPr>
        </p:nvSpPr>
        <p:spPr>
          <a:xfrm>
            <a:off x="8734080" y="64566"/>
            <a:ext cx="409920" cy="273844"/>
          </a:xfrm>
          <a:prstGeom prst="rect">
            <a:avLst/>
          </a:prstGeom>
        </p:spPr>
        <p:txBody>
          <a:bodyPr>
            <a:normAutofit fontScale="40000" lnSpcReduction="20000"/>
          </a:bodyPr>
          <a:lstStyle>
            <a:lvl1pPr>
              <a:defRPr sz="1800">
                <a:solidFill>
                  <a:schemeClr val="bg1"/>
                </a:solidFill>
              </a:defRPr>
            </a:lvl1pPr>
          </a:lstStyle>
          <a:p>
            <a:fld id="{987CC23B-A7E7-4E4B-AA24-248BA58EBACC}" type="slidenum">
              <a:rPr lang="en-US" smtClean="0"/>
              <a:pPr/>
              <a:t>8</a:t>
            </a:fld>
            <a:endParaRPr lang="en-US" dirty="0"/>
          </a:p>
        </p:txBody>
      </p:sp>
      <p:sp>
        <p:nvSpPr>
          <p:cNvPr id="16" name="Titolo 1">
            <a:extLst>
              <a:ext uri="{FF2B5EF4-FFF2-40B4-BE49-F238E27FC236}">
                <a16:creationId xmlns:a16="http://schemas.microsoft.com/office/drawing/2014/main" id="{B7DFE369-CE5E-4819-88AA-135518DAC796}"/>
              </a:ext>
            </a:extLst>
          </p:cNvPr>
          <p:cNvSpPr txBox="1">
            <a:spLocks/>
          </p:cNvSpPr>
          <p:nvPr/>
        </p:nvSpPr>
        <p:spPr>
          <a:xfrm>
            <a:off x="133895" y="77391"/>
            <a:ext cx="7628708" cy="366713"/>
          </a:xfrm>
          <a:prstGeom prst="rect">
            <a:avLst/>
          </a:prstGeom>
        </p:spPr>
        <p:txBody>
          <a:bodyPr vert="horz" lIns="68580" tIns="34290" rIns="68580" bIns="34290" rtlCol="0" anchor="t" anchorCtr="0">
            <a:normAutofit fontScale="97500" lnSpcReduction="10000"/>
          </a:bodyPr>
          <a:lstStyle>
            <a:lvl1pPr marL="0" indent="0" algn="l" defTabSz="457200" rtl="0" eaLnBrk="1" latinLnBrk="0" hangingPunct="1">
              <a:spcBef>
                <a:spcPct val="0"/>
              </a:spcBef>
              <a:buNone/>
              <a:defRPr sz="2200" b="1" kern="1200">
                <a:solidFill>
                  <a:schemeClr val="bg1"/>
                </a:solidFill>
                <a:latin typeface="Arial"/>
                <a:ea typeface="+mj-ea"/>
                <a:cs typeface="Arial"/>
              </a:defRPr>
            </a:lvl1pPr>
          </a:lstStyle>
          <a:p>
            <a:r>
              <a:rPr lang="it-IT" sz="1950" dirty="0"/>
              <a:t>SPOC: </a:t>
            </a:r>
            <a:r>
              <a:rPr lang="it-IT" sz="2100" dirty="0"/>
              <a:t>organization and </a:t>
            </a:r>
            <a:r>
              <a:rPr lang="it-IT" sz="2100" dirty="0" err="1"/>
              <a:t>costs</a:t>
            </a:r>
            <a:endParaRPr lang="it-IT" sz="1950" dirty="0"/>
          </a:p>
        </p:txBody>
      </p:sp>
      <p:sp>
        <p:nvSpPr>
          <p:cNvPr id="23" name="Rettangolo 22">
            <a:extLst>
              <a:ext uri="{FF2B5EF4-FFF2-40B4-BE49-F238E27FC236}">
                <a16:creationId xmlns:a16="http://schemas.microsoft.com/office/drawing/2014/main" id="{A71213D7-7017-4B13-9B3D-15B578824A67}"/>
              </a:ext>
            </a:extLst>
          </p:cNvPr>
          <p:cNvSpPr/>
          <p:nvPr/>
        </p:nvSpPr>
        <p:spPr>
          <a:xfrm>
            <a:off x="172334" y="4366553"/>
            <a:ext cx="4355680" cy="253916"/>
          </a:xfrm>
          <a:prstGeom prst="rect">
            <a:avLst/>
          </a:prstGeom>
        </p:spPr>
        <p:txBody>
          <a:bodyPr wrap="none">
            <a:spAutoFit/>
          </a:bodyPr>
          <a:lstStyle/>
          <a:p>
            <a:r>
              <a:rPr lang="it-IT" sz="1050" b="1" dirty="0"/>
              <a:t>TOT.				6.2 FTE</a:t>
            </a:r>
          </a:p>
        </p:txBody>
      </p:sp>
      <p:sp>
        <p:nvSpPr>
          <p:cNvPr id="13" name="Rettangolo 12">
            <a:extLst>
              <a:ext uri="{FF2B5EF4-FFF2-40B4-BE49-F238E27FC236}">
                <a16:creationId xmlns:a16="http://schemas.microsoft.com/office/drawing/2014/main" id="{A630F028-CCA5-4D94-97E4-4F0B009DA903}"/>
              </a:ext>
            </a:extLst>
          </p:cNvPr>
          <p:cNvSpPr/>
          <p:nvPr/>
        </p:nvSpPr>
        <p:spPr>
          <a:xfrm>
            <a:off x="2852983" y="552556"/>
            <a:ext cx="1212191" cy="323165"/>
          </a:xfrm>
          <a:prstGeom prst="rect">
            <a:avLst/>
          </a:prstGeom>
        </p:spPr>
        <p:txBody>
          <a:bodyPr wrap="none">
            <a:spAutoFit/>
          </a:bodyPr>
          <a:lstStyle/>
          <a:p>
            <a:r>
              <a:rPr lang="it-IT" sz="1500" b="1" dirty="0"/>
              <a:t>Costi: 2024</a:t>
            </a:r>
          </a:p>
        </p:txBody>
      </p:sp>
      <p:sp>
        <p:nvSpPr>
          <p:cNvPr id="20" name="Rettangolo 19">
            <a:extLst>
              <a:ext uri="{FF2B5EF4-FFF2-40B4-BE49-F238E27FC236}">
                <a16:creationId xmlns:a16="http://schemas.microsoft.com/office/drawing/2014/main" id="{E1E2F44C-B80D-4875-B117-BDF5B4BD131F}"/>
              </a:ext>
            </a:extLst>
          </p:cNvPr>
          <p:cNvSpPr/>
          <p:nvPr/>
        </p:nvSpPr>
        <p:spPr>
          <a:xfrm>
            <a:off x="172335" y="552413"/>
            <a:ext cx="1285929" cy="323165"/>
          </a:xfrm>
          <a:prstGeom prst="rect">
            <a:avLst/>
          </a:prstGeom>
        </p:spPr>
        <p:txBody>
          <a:bodyPr wrap="none">
            <a:spAutoFit/>
          </a:bodyPr>
          <a:lstStyle/>
          <a:p>
            <a:r>
              <a:rPr lang="it-IT" sz="1500" b="1" dirty="0"/>
              <a:t>Partecipanti</a:t>
            </a:r>
          </a:p>
        </p:txBody>
      </p:sp>
      <p:sp>
        <p:nvSpPr>
          <p:cNvPr id="24" name="Rettangolo 23">
            <a:extLst>
              <a:ext uri="{FF2B5EF4-FFF2-40B4-BE49-F238E27FC236}">
                <a16:creationId xmlns:a16="http://schemas.microsoft.com/office/drawing/2014/main" id="{2E72F409-651E-442B-B7D5-BF4B253F25E9}"/>
              </a:ext>
            </a:extLst>
          </p:cNvPr>
          <p:cNvSpPr/>
          <p:nvPr/>
        </p:nvSpPr>
        <p:spPr>
          <a:xfrm>
            <a:off x="2889409" y="4366552"/>
            <a:ext cx="4027374" cy="577081"/>
          </a:xfrm>
          <a:prstGeom prst="rect">
            <a:avLst/>
          </a:prstGeom>
        </p:spPr>
        <p:txBody>
          <a:bodyPr wrap="square">
            <a:spAutoFit/>
          </a:bodyPr>
          <a:lstStyle/>
          <a:p>
            <a:r>
              <a:rPr lang="it-IT" sz="1050" b="1" dirty="0"/>
              <a:t>TOT.								73.0k</a:t>
            </a:r>
          </a:p>
        </p:txBody>
      </p:sp>
      <p:sp>
        <p:nvSpPr>
          <p:cNvPr id="25" name="Rettangolo 24">
            <a:extLst>
              <a:ext uri="{FF2B5EF4-FFF2-40B4-BE49-F238E27FC236}">
                <a16:creationId xmlns:a16="http://schemas.microsoft.com/office/drawing/2014/main" id="{342E3C60-C91A-4B03-AFCE-9EEC325D2B54}"/>
              </a:ext>
            </a:extLst>
          </p:cNvPr>
          <p:cNvSpPr/>
          <p:nvPr/>
        </p:nvSpPr>
        <p:spPr>
          <a:xfrm>
            <a:off x="6791434" y="552556"/>
            <a:ext cx="1754006" cy="323165"/>
          </a:xfrm>
          <a:prstGeom prst="rect">
            <a:avLst/>
          </a:prstGeom>
        </p:spPr>
        <p:txBody>
          <a:bodyPr wrap="none">
            <a:spAutoFit/>
          </a:bodyPr>
          <a:lstStyle/>
          <a:p>
            <a:r>
              <a:rPr lang="it-IT" sz="1500" b="1" dirty="0"/>
              <a:t>Costi: 2025+2026</a:t>
            </a:r>
          </a:p>
        </p:txBody>
      </p:sp>
      <p:sp>
        <p:nvSpPr>
          <p:cNvPr id="26" name="Rettangolo 25">
            <a:extLst>
              <a:ext uri="{FF2B5EF4-FFF2-40B4-BE49-F238E27FC236}">
                <a16:creationId xmlns:a16="http://schemas.microsoft.com/office/drawing/2014/main" id="{507AED33-C3ED-4405-9BD4-92C942B60C99}"/>
              </a:ext>
            </a:extLst>
          </p:cNvPr>
          <p:cNvSpPr/>
          <p:nvPr/>
        </p:nvSpPr>
        <p:spPr>
          <a:xfrm>
            <a:off x="6791434" y="914457"/>
            <a:ext cx="1728815" cy="1708160"/>
          </a:xfrm>
          <a:prstGeom prst="rect">
            <a:avLst/>
          </a:prstGeom>
        </p:spPr>
        <p:txBody>
          <a:bodyPr wrap="square">
            <a:spAutoFit/>
          </a:bodyPr>
          <a:lstStyle/>
          <a:p>
            <a:r>
              <a:rPr lang="it-IT" sz="1050" dirty="0"/>
              <a:t>Inventario:	</a:t>
            </a:r>
            <a:r>
              <a:rPr lang="it-IT" sz="1050" b="1" dirty="0"/>
              <a:t>35k</a:t>
            </a:r>
          </a:p>
          <a:p>
            <a:r>
              <a:rPr lang="it-IT" sz="1050" dirty="0"/>
              <a:t>Consumo: 	</a:t>
            </a:r>
            <a:r>
              <a:rPr lang="it-IT" sz="1050" b="1" dirty="0"/>
              <a:t>40k</a:t>
            </a:r>
          </a:p>
          <a:p>
            <a:r>
              <a:rPr lang="it-IT" sz="1050" dirty="0"/>
              <a:t>Servizi: 		</a:t>
            </a:r>
            <a:r>
              <a:rPr lang="it-IT" sz="1050" b="1" dirty="0"/>
              <a:t>10k</a:t>
            </a:r>
          </a:p>
          <a:p>
            <a:r>
              <a:rPr lang="it-IT" sz="1050" dirty="0"/>
              <a:t>Missioni: 		</a:t>
            </a:r>
            <a:r>
              <a:rPr lang="it-IT" sz="1050" b="1" dirty="0"/>
              <a:t>11k</a:t>
            </a:r>
          </a:p>
          <a:p>
            <a:r>
              <a:rPr lang="it-IT" sz="1050" dirty="0"/>
              <a:t>Tot:			</a:t>
            </a:r>
            <a:r>
              <a:rPr lang="it-IT" sz="1050" b="1" dirty="0"/>
              <a:t>96k</a:t>
            </a:r>
          </a:p>
          <a:p>
            <a:r>
              <a:rPr lang="it-IT" sz="1050" dirty="0"/>
              <a:t>(MI+PV+BA)</a:t>
            </a:r>
          </a:p>
        </p:txBody>
      </p:sp>
      <p:graphicFrame>
        <p:nvGraphicFramePr>
          <p:cNvPr id="3" name="Tabella 2">
            <a:extLst>
              <a:ext uri="{FF2B5EF4-FFF2-40B4-BE49-F238E27FC236}">
                <a16:creationId xmlns:a16="http://schemas.microsoft.com/office/drawing/2014/main" id="{38F303F8-7337-4BBD-A55F-24C701AF772A}"/>
              </a:ext>
            </a:extLst>
          </p:cNvPr>
          <p:cNvGraphicFramePr>
            <a:graphicFrameLocks noGrp="1"/>
          </p:cNvGraphicFramePr>
          <p:nvPr>
            <p:extLst>
              <p:ext uri="{D42A27DB-BD31-4B8C-83A1-F6EECF244321}">
                <p14:modId xmlns:p14="http://schemas.microsoft.com/office/powerpoint/2010/main" val="3139913678"/>
              </p:ext>
            </p:extLst>
          </p:nvPr>
        </p:nvGraphicFramePr>
        <p:xfrm>
          <a:off x="246289" y="914458"/>
          <a:ext cx="2033249" cy="3738081"/>
        </p:xfrm>
        <a:graphic>
          <a:graphicData uri="http://schemas.openxmlformats.org/drawingml/2006/table">
            <a:tbl>
              <a:tblPr/>
              <a:tblGrid>
                <a:gridCol w="1588100">
                  <a:extLst>
                    <a:ext uri="{9D8B030D-6E8A-4147-A177-3AD203B41FA5}">
                      <a16:colId xmlns:a16="http://schemas.microsoft.com/office/drawing/2014/main" val="1905161355"/>
                    </a:ext>
                  </a:extLst>
                </a:gridCol>
                <a:gridCol w="445149">
                  <a:extLst>
                    <a:ext uri="{9D8B030D-6E8A-4147-A177-3AD203B41FA5}">
                      <a16:colId xmlns:a16="http://schemas.microsoft.com/office/drawing/2014/main" val="1820522657"/>
                    </a:ext>
                  </a:extLst>
                </a:gridCol>
              </a:tblGrid>
              <a:tr h="162401">
                <a:tc>
                  <a:txBody>
                    <a:bodyPr/>
                    <a:lstStyle/>
                    <a:p>
                      <a:pPr algn="l" fontAlgn="b"/>
                      <a:r>
                        <a:rPr lang="it-IT" sz="1100" b="1" i="0" u="none" strike="noStrike" dirty="0">
                          <a:solidFill>
                            <a:srgbClr val="000000"/>
                          </a:solidFill>
                          <a:effectLst/>
                          <a:latin typeface="Calibri" panose="020F0502020204030204" pitchFamily="34" charset="0"/>
                        </a:rPr>
                        <a:t>Milano</a:t>
                      </a:r>
                    </a:p>
                  </a:txBody>
                  <a:tcPr marL="2381" marR="2381" marT="2381" marB="0" anchor="b">
                    <a:lnL>
                      <a:noFill/>
                    </a:lnL>
                    <a:lnR>
                      <a:noFill/>
                    </a:lnR>
                    <a:lnT>
                      <a:noFill/>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2381" marR="2381" marT="2381" marB="0" anchor="b">
                    <a:lnL>
                      <a:noFill/>
                    </a:lnL>
                    <a:lnR>
                      <a:noFill/>
                    </a:lnR>
                    <a:lnT>
                      <a:noFill/>
                    </a:lnT>
                    <a:lnB>
                      <a:noFill/>
                    </a:lnB>
                  </a:tcPr>
                </a:tc>
                <a:extLst>
                  <a:ext uri="{0D108BD9-81ED-4DB2-BD59-A6C34878D82A}">
                    <a16:rowId xmlns:a16="http://schemas.microsoft.com/office/drawing/2014/main" val="4185365334"/>
                  </a:ext>
                </a:extLst>
              </a:tr>
              <a:tr h="162401">
                <a:tc>
                  <a:txBody>
                    <a:bodyPr/>
                    <a:lstStyle/>
                    <a:p>
                      <a:pPr algn="l" fontAlgn="b"/>
                      <a:r>
                        <a:rPr lang="it-IT" sz="1100" b="0" i="0" u="none" strike="noStrike" dirty="0" err="1">
                          <a:solidFill>
                            <a:srgbClr val="000000"/>
                          </a:solidFill>
                          <a:effectLst/>
                          <a:latin typeface="Calibri" panose="020F0502020204030204" pitchFamily="34" charset="0"/>
                        </a:rPr>
                        <a:t>G.Borghi</a:t>
                      </a:r>
                      <a:r>
                        <a:rPr lang="it-IT" sz="1100" b="0" i="0" u="none" strike="noStrike" dirty="0">
                          <a:solidFill>
                            <a:srgbClr val="000000"/>
                          </a:solidFill>
                          <a:effectLst/>
                          <a:latin typeface="Calibri" panose="020F0502020204030204" pitchFamily="34" charset="0"/>
                        </a:rPr>
                        <a:t> (</a:t>
                      </a:r>
                      <a:r>
                        <a:rPr lang="it-IT" sz="1100" b="1" i="0" u="none" strike="noStrike" dirty="0">
                          <a:solidFill>
                            <a:srgbClr val="FF0000"/>
                          </a:solidFill>
                          <a:effectLst/>
                          <a:latin typeface="Calibri" panose="020F0502020204030204" pitchFamily="34" charset="0"/>
                        </a:rPr>
                        <a:t>RN</a:t>
                      </a:r>
                      <a:r>
                        <a:rPr lang="it-IT" sz="1100" b="0" i="0" u="none" strike="noStrike" dirty="0">
                          <a:solidFill>
                            <a:srgbClr val="000000"/>
                          </a:solidFill>
                          <a:effectLst/>
                          <a:latin typeface="Calibri" panose="020F0502020204030204" pitchFamily="34" charset="0"/>
                        </a:rPr>
                        <a:t>, </a:t>
                      </a:r>
                      <a:r>
                        <a:rPr lang="it-IT" sz="1100" b="0" i="0" u="none" strike="noStrike" dirty="0" err="1">
                          <a:solidFill>
                            <a:srgbClr val="000000"/>
                          </a:solidFill>
                          <a:effectLst/>
                          <a:latin typeface="Calibri" panose="020F0502020204030204" pitchFamily="34" charset="0"/>
                        </a:rPr>
                        <a:t>RTDb</a:t>
                      </a:r>
                      <a:r>
                        <a:rPr lang="it-IT" sz="1100" b="0" i="0" u="none" strike="noStrike" dirty="0">
                          <a:solidFill>
                            <a:srgbClr val="000000"/>
                          </a:solidFill>
                          <a:effectLst/>
                          <a:latin typeface="Calibri" panose="020F0502020204030204" pitchFamily="34" charset="0"/>
                        </a:rPr>
                        <a:t>)</a:t>
                      </a: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60%</a:t>
                      </a:r>
                    </a:p>
                  </a:txBody>
                  <a:tcPr marL="2381" marR="2381" marT="2381" marB="0" anchor="b">
                    <a:lnL>
                      <a:noFill/>
                    </a:lnL>
                    <a:lnR>
                      <a:noFill/>
                    </a:lnR>
                    <a:lnT>
                      <a:noFill/>
                    </a:lnT>
                    <a:lnB>
                      <a:noFill/>
                    </a:lnB>
                  </a:tcPr>
                </a:tc>
                <a:extLst>
                  <a:ext uri="{0D108BD9-81ED-4DB2-BD59-A6C34878D82A}">
                    <a16:rowId xmlns:a16="http://schemas.microsoft.com/office/drawing/2014/main" val="3777299947"/>
                  </a:ext>
                </a:extLst>
              </a:tr>
              <a:tr h="162401">
                <a:tc>
                  <a:txBody>
                    <a:bodyPr/>
                    <a:lstStyle/>
                    <a:p>
                      <a:pPr algn="l" fontAlgn="b"/>
                      <a:r>
                        <a:rPr lang="it-IT" sz="1100" b="0" i="0" u="none" strike="noStrike" dirty="0" err="1">
                          <a:solidFill>
                            <a:srgbClr val="000000"/>
                          </a:solidFill>
                          <a:effectLst/>
                          <a:latin typeface="Calibri" panose="020F0502020204030204" pitchFamily="34" charset="0"/>
                        </a:rPr>
                        <a:t>C.Fiorini</a:t>
                      </a:r>
                      <a:r>
                        <a:rPr lang="it-IT" sz="1100" b="0" i="0" u="none" strike="noStrike" dirty="0">
                          <a:solidFill>
                            <a:srgbClr val="000000"/>
                          </a:solidFill>
                          <a:effectLst/>
                          <a:latin typeface="Calibri" panose="020F0502020204030204" pitchFamily="34" charset="0"/>
                        </a:rPr>
                        <a:t> (PO)</a:t>
                      </a: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20%</a:t>
                      </a:r>
                    </a:p>
                  </a:txBody>
                  <a:tcPr marL="2381" marR="2381" marT="2381" marB="0" anchor="b">
                    <a:lnL>
                      <a:noFill/>
                    </a:lnL>
                    <a:lnR>
                      <a:noFill/>
                    </a:lnR>
                    <a:lnT>
                      <a:noFill/>
                    </a:lnT>
                    <a:lnB>
                      <a:noFill/>
                    </a:lnB>
                  </a:tcPr>
                </a:tc>
                <a:extLst>
                  <a:ext uri="{0D108BD9-81ED-4DB2-BD59-A6C34878D82A}">
                    <a16:rowId xmlns:a16="http://schemas.microsoft.com/office/drawing/2014/main" val="3824507289"/>
                  </a:ext>
                </a:extLst>
              </a:tr>
              <a:tr h="162401">
                <a:tc>
                  <a:txBody>
                    <a:bodyPr/>
                    <a:lstStyle/>
                    <a:p>
                      <a:pPr algn="l" fontAlgn="b"/>
                      <a:r>
                        <a:rPr lang="it-IT" sz="1100" b="0" i="0" u="none" strike="noStrike" dirty="0" err="1">
                          <a:solidFill>
                            <a:srgbClr val="000000"/>
                          </a:solidFill>
                          <a:effectLst/>
                          <a:latin typeface="Calibri" panose="020F0502020204030204" pitchFamily="34" charset="0"/>
                        </a:rPr>
                        <a:t>A.Caracciolo</a:t>
                      </a:r>
                      <a:r>
                        <a:rPr lang="it-IT" sz="1100" b="0" i="0" u="none" strike="noStrike" dirty="0">
                          <a:solidFill>
                            <a:srgbClr val="000000"/>
                          </a:solidFill>
                          <a:effectLst/>
                          <a:latin typeface="Calibri" panose="020F0502020204030204" pitchFamily="34" charset="0"/>
                        </a:rPr>
                        <a:t> (</a:t>
                      </a:r>
                      <a:r>
                        <a:rPr lang="it-IT" sz="1100" b="0" i="0" u="none" strike="noStrike" dirty="0" err="1">
                          <a:solidFill>
                            <a:srgbClr val="000000"/>
                          </a:solidFill>
                          <a:effectLst/>
                          <a:latin typeface="Calibri" panose="020F0502020204030204" pitchFamily="34" charset="0"/>
                        </a:rPr>
                        <a:t>PhD</a:t>
                      </a:r>
                      <a:r>
                        <a:rPr lang="it-IT" sz="1100" b="0" i="0" u="none" strike="noStrike" dirty="0">
                          <a:solidFill>
                            <a:srgbClr val="000000"/>
                          </a:solidFill>
                          <a:effectLst/>
                          <a:latin typeface="Calibri" panose="020F0502020204030204" pitchFamily="34" charset="0"/>
                        </a:rPr>
                        <a:t>)</a:t>
                      </a: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100%</a:t>
                      </a:r>
                    </a:p>
                  </a:txBody>
                  <a:tcPr marL="2381" marR="2381" marT="2381" marB="0" anchor="b">
                    <a:lnL>
                      <a:noFill/>
                    </a:lnL>
                    <a:lnR>
                      <a:noFill/>
                    </a:lnR>
                    <a:lnT>
                      <a:noFill/>
                    </a:lnT>
                    <a:lnB>
                      <a:noFill/>
                    </a:lnB>
                  </a:tcPr>
                </a:tc>
                <a:extLst>
                  <a:ext uri="{0D108BD9-81ED-4DB2-BD59-A6C34878D82A}">
                    <a16:rowId xmlns:a16="http://schemas.microsoft.com/office/drawing/2014/main" val="2910666376"/>
                  </a:ext>
                </a:extLst>
              </a:tr>
              <a:tr h="162401">
                <a:tc>
                  <a:txBody>
                    <a:bodyPr/>
                    <a:lstStyle/>
                    <a:p>
                      <a:pPr algn="l" fontAlgn="b"/>
                      <a:r>
                        <a:rPr lang="it-IT" sz="1100" b="0" i="0" u="none" strike="noStrike" dirty="0" err="1">
                          <a:solidFill>
                            <a:srgbClr val="000000"/>
                          </a:solidFill>
                          <a:effectLst/>
                          <a:latin typeface="Calibri" panose="020F0502020204030204" pitchFamily="34" charset="0"/>
                        </a:rPr>
                        <a:t>A.Bourkadi</a:t>
                      </a:r>
                      <a:r>
                        <a:rPr lang="it-IT" sz="1100" b="0" i="0" u="none" strike="noStrike" dirty="0">
                          <a:solidFill>
                            <a:srgbClr val="000000"/>
                          </a:solidFill>
                          <a:effectLst/>
                          <a:latin typeface="Calibri" panose="020F0502020204030204" pitchFamily="34" charset="0"/>
                        </a:rPr>
                        <a:t> </a:t>
                      </a:r>
                      <a:r>
                        <a:rPr lang="it-IT" sz="1100" b="0" i="0" u="none" strike="noStrike" dirty="0" err="1">
                          <a:solidFill>
                            <a:srgbClr val="000000"/>
                          </a:solidFill>
                          <a:effectLst/>
                          <a:latin typeface="Calibri" panose="020F0502020204030204" pitchFamily="34" charset="0"/>
                        </a:rPr>
                        <a:t>Idrissi</a:t>
                      </a:r>
                      <a:r>
                        <a:rPr lang="it-IT" sz="1100" b="0" i="0" u="none" strike="noStrike" dirty="0">
                          <a:solidFill>
                            <a:srgbClr val="000000"/>
                          </a:solidFill>
                          <a:effectLst/>
                          <a:latin typeface="Calibri" panose="020F0502020204030204" pitchFamily="34" charset="0"/>
                        </a:rPr>
                        <a:t> (</a:t>
                      </a:r>
                      <a:r>
                        <a:rPr lang="it-IT" sz="1100" b="0" i="0" u="none" strike="noStrike" dirty="0" err="1">
                          <a:solidFill>
                            <a:srgbClr val="000000"/>
                          </a:solidFill>
                          <a:effectLst/>
                          <a:latin typeface="Calibri" panose="020F0502020204030204" pitchFamily="34" charset="0"/>
                        </a:rPr>
                        <a:t>PhD</a:t>
                      </a:r>
                      <a:r>
                        <a:rPr lang="it-IT" sz="1100" b="0" i="0" u="none" strike="noStrike" dirty="0">
                          <a:solidFill>
                            <a:srgbClr val="000000"/>
                          </a:solidFill>
                          <a:effectLst/>
                          <a:latin typeface="Calibri" panose="020F0502020204030204" pitchFamily="34" charset="0"/>
                        </a:rPr>
                        <a:t>)</a:t>
                      </a: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100%</a:t>
                      </a:r>
                    </a:p>
                  </a:txBody>
                  <a:tcPr marL="2381" marR="2381" marT="2381" marB="0" anchor="b">
                    <a:lnL>
                      <a:noFill/>
                    </a:lnL>
                    <a:lnR>
                      <a:noFill/>
                    </a:lnR>
                    <a:lnT>
                      <a:noFill/>
                    </a:lnT>
                    <a:lnB>
                      <a:noFill/>
                    </a:lnB>
                  </a:tcPr>
                </a:tc>
                <a:extLst>
                  <a:ext uri="{0D108BD9-81ED-4DB2-BD59-A6C34878D82A}">
                    <a16:rowId xmlns:a16="http://schemas.microsoft.com/office/drawing/2014/main" val="3446946755"/>
                  </a:ext>
                </a:extLst>
              </a:tr>
              <a:tr h="162401">
                <a:tc>
                  <a:txBody>
                    <a:bodyPr/>
                    <a:lstStyle/>
                    <a:p>
                      <a:pPr algn="l" fontAlgn="b"/>
                      <a:r>
                        <a:rPr lang="it-IT" sz="1100" b="0" i="0" u="none" strike="noStrike" dirty="0" err="1">
                          <a:solidFill>
                            <a:srgbClr val="000000"/>
                          </a:solidFill>
                          <a:effectLst/>
                          <a:latin typeface="Calibri" panose="020F0502020204030204" pitchFamily="34" charset="0"/>
                        </a:rPr>
                        <a:t>D.Mazzucconi</a:t>
                      </a:r>
                      <a:r>
                        <a:rPr lang="it-IT" sz="1100" b="0" i="0" u="none" strike="noStrike" dirty="0">
                          <a:solidFill>
                            <a:srgbClr val="000000"/>
                          </a:solidFill>
                          <a:effectLst/>
                          <a:latin typeface="Calibri" panose="020F0502020204030204" pitchFamily="34" charset="0"/>
                        </a:rPr>
                        <a:t> (Post Doc)</a:t>
                      </a: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20%</a:t>
                      </a:r>
                    </a:p>
                  </a:txBody>
                  <a:tcPr marL="2381" marR="2381" marT="2381" marB="0" anchor="b">
                    <a:lnL>
                      <a:noFill/>
                    </a:lnL>
                    <a:lnR>
                      <a:noFill/>
                    </a:lnR>
                    <a:lnT>
                      <a:noFill/>
                    </a:lnT>
                    <a:lnB>
                      <a:noFill/>
                    </a:lnB>
                  </a:tcPr>
                </a:tc>
                <a:extLst>
                  <a:ext uri="{0D108BD9-81ED-4DB2-BD59-A6C34878D82A}">
                    <a16:rowId xmlns:a16="http://schemas.microsoft.com/office/drawing/2014/main" val="63564497"/>
                  </a:ext>
                </a:extLst>
              </a:tr>
              <a:tr h="162401">
                <a:tc>
                  <a:txBody>
                    <a:bodyPr/>
                    <a:lstStyle/>
                    <a:p>
                      <a:pPr algn="l" fontAlgn="b"/>
                      <a:r>
                        <a:rPr lang="it-IT" sz="1100" b="0" i="0" u="none" strike="noStrike" dirty="0" err="1">
                          <a:solidFill>
                            <a:srgbClr val="000000"/>
                          </a:solidFill>
                          <a:effectLst/>
                          <a:latin typeface="Calibri" panose="020F0502020204030204" pitchFamily="34" charset="0"/>
                        </a:rPr>
                        <a:t>S.Agosteo</a:t>
                      </a:r>
                      <a:r>
                        <a:rPr lang="it-IT" sz="1100" b="0" i="0" u="none" strike="noStrike" dirty="0">
                          <a:solidFill>
                            <a:srgbClr val="000000"/>
                          </a:solidFill>
                          <a:effectLst/>
                          <a:latin typeface="Calibri" panose="020F0502020204030204" pitchFamily="34" charset="0"/>
                        </a:rPr>
                        <a:t> (PO)</a:t>
                      </a:r>
                    </a:p>
                  </a:txBody>
                  <a:tcPr marL="2381" marR="2381" marT="2381" marB="0" anchor="b">
                    <a:lnL>
                      <a:noFill/>
                    </a:lnL>
                    <a:lnR>
                      <a:noFill/>
                    </a:lnR>
                    <a:lnT>
                      <a:noFill/>
                    </a:lnT>
                    <a:lnB>
                      <a:noFill/>
                    </a:lnB>
                  </a:tcPr>
                </a:tc>
                <a:tc>
                  <a:txBody>
                    <a:bodyPr/>
                    <a:lstStyle/>
                    <a:p>
                      <a:pPr algn="r" fontAlgn="b"/>
                      <a:r>
                        <a:rPr lang="it-IT" sz="1100" b="0" i="0" u="none" strike="noStrike" dirty="0">
                          <a:solidFill>
                            <a:srgbClr val="000000"/>
                          </a:solidFill>
                          <a:effectLst/>
                          <a:latin typeface="Calibri" panose="020F0502020204030204" pitchFamily="34" charset="0"/>
                        </a:rPr>
                        <a:t>20%</a:t>
                      </a:r>
                    </a:p>
                  </a:txBody>
                  <a:tcPr marL="2381" marR="2381" marT="2381" marB="0" anchor="b">
                    <a:lnL>
                      <a:noFill/>
                    </a:lnL>
                    <a:lnR>
                      <a:noFill/>
                    </a:lnR>
                    <a:lnT>
                      <a:noFill/>
                    </a:lnT>
                    <a:lnB>
                      <a:noFill/>
                    </a:lnB>
                  </a:tcPr>
                </a:tc>
                <a:extLst>
                  <a:ext uri="{0D108BD9-81ED-4DB2-BD59-A6C34878D82A}">
                    <a16:rowId xmlns:a16="http://schemas.microsoft.com/office/drawing/2014/main" val="3297127957"/>
                  </a:ext>
                </a:extLst>
              </a:tr>
              <a:tr h="162401">
                <a:tc>
                  <a:txBody>
                    <a:bodyPr/>
                    <a:lstStyle/>
                    <a:p>
                      <a:pPr algn="l" fontAlgn="b"/>
                      <a:r>
                        <a:rPr lang="it-IT" sz="1100" b="0" i="0" u="none" strike="noStrike" dirty="0" err="1">
                          <a:solidFill>
                            <a:srgbClr val="000000"/>
                          </a:solidFill>
                          <a:effectLst/>
                          <a:latin typeface="Calibri" panose="020F0502020204030204" pitchFamily="34" charset="0"/>
                        </a:rPr>
                        <a:t>D.Bortot</a:t>
                      </a:r>
                      <a:r>
                        <a:rPr lang="it-IT" sz="1100" b="0" i="0" u="none" strike="noStrike" dirty="0">
                          <a:solidFill>
                            <a:srgbClr val="000000"/>
                          </a:solidFill>
                          <a:effectLst/>
                          <a:latin typeface="Calibri" panose="020F0502020204030204" pitchFamily="34" charset="0"/>
                        </a:rPr>
                        <a:t> (</a:t>
                      </a:r>
                      <a:r>
                        <a:rPr lang="it-IT" sz="1100" b="0" i="0" u="none" strike="noStrike" dirty="0" err="1">
                          <a:solidFill>
                            <a:srgbClr val="000000"/>
                          </a:solidFill>
                          <a:effectLst/>
                          <a:latin typeface="Calibri" panose="020F0502020204030204" pitchFamily="34" charset="0"/>
                        </a:rPr>
                        <a:t>RTDb</a:t>
                      </a:r>
                      <a:r>
                        <a:rPr lang="it-IT" sz="1100" b="0" i="0" u="none" strike="noStrike" dirty="0">
                          <a:solidFill>
                            <a:srgbClr val="000000"/>
                          </a:solidFill>
                          <a:effectLst/>
                          <a:latin typeface="Calibri" panose="020F0502020204030204" pitchFamily="34" charset="0"/>
                        </a:rPr>
                        <a:t>)</a:t>
                      </a:r>
                    </a:p>
                  </a:txBody>
                  <a:tcPr marL="2381" marR="2381" marT="2381" marB="0" anchor="b">
                    <a:lnL>
                      <a:noFill/>
                    </a:lnL>
                    <a:lnR>
                      <a:noFill/>
                    </a:lnR>
                    <a:lnT>
                      <a:noFill/>
                    </a:lnT>
                    <a:lnB>
                      <a:noFill/>
                    </a:lnB>
                  </a:tcPr>
                </a:tc>
                <a:tc>
                  <a:txBody>
                    <a:bodyPr/>
                    <a:lstStyle/>
                    <a:p>
                      <a:pPr algn="r" fontAlgn="b"/>
                      <a:r>
                        <a:rPr lang="it-IT" sz="1100" b="0" i="0" u="none" strike="noStrike" dirty="0">
                          <a:solidFill>
                            <a:srgbClr val="000000"/>
                          </a:solidFill>
                          <a:effectLst/>
                          <a:latin typeface="Calibri" panose="020F0502020204030204" pitchFamily="34" charset="0"/>
                        </a:rPr>
                        <a:t>20%</a:t>
                      </a:r>
                    </a:p>
                  </a:txBody>
                  <a:tcPr marL="2381" marR="2381" marT="2381" marB="0" anchor="b">
                    <a:lnL>
                      <a:noFill/>
                    </a:lnL>
                    <a:lnR>
                      <a:noFill/>
                    </a:lnR>
                    <a:lnT>
                      <a:noFill/>
                    </a:lnT>
                    <a:lnB>
                      <a:noFill/>
                    </a:lnB>
                  </a:tcPr>
                </a:tc>
                <a:extLst>
                  <a:ext uri="{0D108BD9-81ED-4DB2-BD59-A6C34878D82A}">
                    <a16:rowId xmlns:a16="http://schemas.microsoft.com/office/drawing/2014/main" val="3480590830"/>
                  </a:ext>
                </a:extLst>
              </a:tr>
              <a:tr h="162401">
                <a:tc>
                  <a:txBody>
                    <a:bodyPr/>
                    <a:lstStyle/>
                    <a:p>
                      <a:pPr algn="l" fontAlgn="b"/>
                      <a:r>
                        <a:rPr lang="it-IT" sz="1100" b="0" i="0" u="none" strike="noStrike" dirty="0" err="1">
                          <a:solidFill>
                            <a:srgbClr val="000000"/>
                          </a:solidFill>
                          <a:effectLst/>
                          <a:latin typeface="Calibri" panose="020F0502020204030204" pitchFamily="34" charset="0"/>
                        </a:rPr>
                        <a:t>A.Pola</a:t>
                      </a:r>
                      <a:r>
                        <a:rPr lang="it-IT" sz="1100" b="0" i="0" u="none" strike="noStrike" dirty="0">
                          <a:solidFill>
                            <a:srgbClr val="000000"/>
                          </a:solidFill>
                          <a:effectLst/>
                          <a:latin typeface="Calibri" panose="020F0502020204030204" pitchFamily="34" charset="0"/>
                        </a:rPr>
                        <a:t> </a:t>
                      </a:r>
                      <a:r>
                        <a:rPr lang="it-IT" sz="1100" b="0" i="0" u="none" strike="noStrike">
                          <a:solidFill>
                            <a:srgbClr val="000000"/>
                          </a:solidFill>
                          <a:effectLst/>
                          <a:latin typeface="Calibri" panose="020F0502020204030204" pitchFamily="34" charset="0"/>
                        </a:rPr>
                        <a:t>(PO)</a:t>
                      </a:r>
                      <a:endParaRPr lang="it-IT" sz="1100" b="0" i="0" u="none" strike="noStrike" dirty="0">
                        <a:solidFill>
                          <a:srgbClr val="000000"/>
                        </a:solidFill>
                        <a:effectLst/>
                        <a:latin typeface="Calibri" panose="020F0502020204030204" pitchFamily="34" charset="0"/>
                      </a:endParaRP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20%</a:t>
                      </a:r>
                    </a:p>
                  </a:txBody>
                  <a:tcPr marL="2381" marR="2381" marT="2381" marB="0" anchor="b">
                    <a:lnL>
                      <a:noFill/>
                    </a:lnL>
                    <a:lnR>
                      <a:noFill/>
                    </a:lnR>
                    <a:lnT>
                      <a:noFill/>
                    </a:lnT>
                    <a:lnB>
                      <a:noFill/>
                    </a:lnB>
                  </a:tcPr>
                </a:tc>
                <a:extLst>
                  <a:ext uri="{0D108BD9-81ED-4DB2-BD59-A6C34878D82A}">
                    <a16:rowId xmlns:a16="http://schemas.microsoft.com/office/drawing/2014/main" val="3265447552"/>
                  </a:ext>
                </a:extLst>
              </a:tr>
              <a:tr h="162401">
                <a:tc>
                  <a:txBody>
                    <a:bodyPr/>
                    <a:lstStyle/>
                    <a:p>
                      <a:pPr algn="l" fontAlgn="b"/>
                      <a:endParaRPr lang="it-IT" sz="1100" b="0" i="0" u="none" strike="noStrike" dirty="0">
                        <a:solidFill>
                          <a:srgbClr val="000000"/>
                        </a:solidFill>
                        <a:effectLst/>
                        <a:latin typeface="Calibri" panose="020F0502020204030204" pitchFamily="34" charset="0"/>
                      </a:endParaRPr>
                    </a:p>
                  </a:txBody>
                  <a:tcPr marL="2381" marR="2381" marT="2381" marB="0" anchor="b">
                    <a:lnL>
                      <a:noFill/>
                    </a:lnL>
                    <a:lnR>
                      <a:noFill/>
                    </a:lnR>
                    <a:lnT>
                      <a:noFill/>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2381" marR="2381" marT="2381" marB="0" anchor="b">
                    <a:lnL>
                      <a:noFill/>
                    </a:lnL>
                    <a:lnR>
                      <a:noFill/>
                    </a:lnR>
                    <a:lnT>
                      <a:noFill/>
                    </a:lnT>
                    <a:lnB>
                      <a:noFill/>
                    </a:lnB>
                  </a:tcPr>
                </a:tc>
                <a:extLst>
                  <a:ext uri="{0D108BD9-81ED-4DB2-BD59-A6C34878D82A}">
                    <a16:rowId xmlns:a16="http://schemas.microsoft.com/office/drawing/2014/main" val="4266103382"/>
                  </a:ext>
                </a:extLst>
              </a:tr>
              <a:tr h="162401">
                <a:tc>
                  <a:txBody>
                    <a:bodyPr/>
                    <a:lstStyle/>
                    <a:p>
                      <a:pPr algn="l" fontAlgn="b"/>
                      <a:r>
                        <a:rPr lang="it-IT" sz="1100" b="1" i="0" u="none" strike="noStrike" dirty="0">
                          <a:solidFill>
                            <a:srgbClr val="000000"/>
                          </a:solidFill>
                          <a:effectLst/>
                          <a:latin typeface="Calibri" panose="020F0502020204030204" pitchFamily="34" charset="0"/>
                        </a:rPr>
                        <a:t>Pavia</a:t>
                      </a:r>
                    </a:p>
                  </a:txBody>
                  <a:tcPr marL="2381" marR="2381" marT="2381" marB="0" anchor="b">
                    <a:lnL>
                      <a:noFill/>
                    </a:lnL>
                    <a:lnR>
                      <a:noFill/>
                    </a:lnR>
                    <a:lnT>
                      <a:noFill/>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2381" marR="2381" marT="2381" marB="0" anchor="b">
                    <a:lnL>
                      <a:noFill/>
                    </a:lnL>
                    <a:lnR>
                      <a:noFill/>
                    </a:lnR>
                    <a:lnT>
                      <a:noFill/>
                    </a:lnT>
                    <a:lnB>
                      <a:noFill/>
                    </a:lnB>
                  </a:tcPr>
                </a:tc>
                <a:extLst>
                  <a:ext uri="{0D108BD9-81ED-4DB2-BD59-A6C34878D82A}">
                    <a16:rowId xmlns:a16="http://schemas.microsoft.com/office/drawing/2014/main" val="1427339123"/>
                  </a:ext>
                </a:extLst>
              </a:tr>
              <a:tr h="162401">
                <a:tc>
                  <a:txBody>
                    <a:bodyPr/>
                    <a:lstStyle/>
                    <a:p>
                      <a:pPr algn="l" fontAlgn="b"/>
                      <a:r>
                        <a:rPr lang="it-IT" sz="1100" b="0" i="0" u="none" strike="noStrike" dirty="0" err="1">
                          <a:solidFill>
                            <a:srgbClr val="000000"/>
                          </a:solidFill>
                          <a:effectLst/>
                          <a:latin typeface="Calibri" panose="020F0502020204030204" pitchFamily="34" charset="0"/>
                        </a:rPr>
                        <a:t>N.Protti</a:t>
                      </a:r>
                      <a:r>
                        <a:rPr lang="it-IT" sz="1100" b="0" i="0" u="none" strike="noStrike" dirty="0">
                          <a:solidFill>
                            <a:srgbClr val="000000"/>
                          </a:solidFill>
                          <a:effectLst/>
                          <a:latin typeface="Calibri" panose="020F0502020204030204" pitchFamily="34" charset="0"/>
                        </a:rPr>
                        <a:t> (</a:t>
                      </a:r>
                      <a:r>
                        <a:rPr lang="it-IT" sz="1100" b="1" i="0" u="none" strike="noStrike" dirty="0">
                          <a:solidFill>
                            <a:srgbClr val="FF0000"/>
                          </a:solidFill>
                          <a:effectLst/>
                          <a:latin typeface="Calibri" panose="020F0502020204030204" pitchFamily="34" charset="0"/>
                        </a:rPr>
                        <a:t>RL</a:t>
                      </a:r>
                      <a:r>
                        <a:rPr lang="it-IT" sz="1100" b="0" i="0" u="none" strike="noStrike" dirty="0">
                          <a:solidFill>
                            <a:srgbClr val="000000"/>
                          </a:solidFill>
                          <a:effectLst/>
                          <a:latin typeface="Calibri" panose="020F0502020204030204" pitchFamily="34" charset="0"/>
                        </a:rPr>
                        <a:t>, PA)</a:t>
                      </a:r>
                    </a:p>
                  </a:txBody>
                  <a:tcPr marL="2381" marR="2381" marT="2381" marB="0" anchor="b">
                    <a:lnL>
                      <a:noFill/>
                    </a:lnL>
                    <a:lnR>
                      <a:noFill/>
                    </a:lnR>
                    <a:lnT>
                      <a:noFill/>
                    </a:lnT>
                    <a:lnB>
                      <a:noFill/>
                    </a:lnB>
                  </a:tcPr>
                </a:tc>
                <a:tc>
                  <a:txBody>
                    <a:bodyPr/>
                    <a:lstStyle/>
                    <a:p>
                      <a:pPr algn="r" fontAlgn="b"/>
                      <a:r>
                        <a:rPr lang="it-IT" sz="1100" b="0" i="0" u="none" strike="noStrike" dirty="0">
                          <a:solidFill>
                            <a:srgbClr val="000000"/>
                          </a:solidFill>
                          <a:effectLst/>
                          <a:latin typeface="Calibri" panose="020F0502020204030204" pitchFamily="34" charset="0"/>
                        </a:rPr>
                        <a:t>40%</a:t>
                      </a:r>
                    </a:p>
                  </a:txBody>
                  <a:tcPr marL="2381" marR="2381" marT="2381" marB="0" anchor="b">
                    <a:lnL>
                      <a:noFill/>
                    </a:lnL>
                    <a:lnR>
                      <a:noFill/>
                    </a:lnR>
                    <a:lnT>
                      <a:noFill/>
                    </a:lnT>
                    <a:lnB>
                      <a:noFill/>
                    </a:lnB>
                  </a:tcPr>
                </a:tc>
                <a:extLst>
                  <a:ext uri="{0D108BD9-81ED-4DB2-BD59-A6C34878D82A}">
                    <a16:rowId xmlns:a16="http://schemas.microsoft.com/office/drawing/2014/main" val="1457602847"/>
                  </a:ext>
                </a:extLst>
              </a:tr>
              <a:tr h="162401">
                <a:tc>
                  <a:txBody>
                    <a:bodyPr/>
                    <a:lstStyle/>
                    <a:p>
                      <a:pPr algn="l" fontAlgn="b"/>
                      <a:r>
                        <a:rPr lang="it-IT" sz="1100" b="0" i="0" u="none" strike="noStrike" dirty="0" err="1">
                          <a:solidFill>
                            <a:srgbClr val="000000"/>
                          </a:solidFill>
                          <a:effectLst/>
                          <a:latin typeface="Calibri" panose="020F0502020204030204" pitchFamily="34" charset="0"/>
                        </a:rPr>
                        <a:t>V.Pascali</a:t>
                      </a:r>
                      <a:r>
                        <a:rPr lang="it-IT" sz="1100" b="0" i="0" u="none" strike="noStrike" dirty="0">
                          <a:solidFill>
                            <a:srgbClr val="000000"/>
                          </a:solidFill>
                          <a:effectLst/>
                          <a:latin typeface="Calibri" panose="020F0502020204030204" pitchFamily="34" charset="0"/>
                        </a:rPr>
                        <a:t> (</a:t>
                      </a:r>
                      <a:r>
                        <a:rPr lang="it-IT" sz="1100" b="0" i="0" u="none" strike="noStrike" dirty="0" err="1">
                          <a:solidFill>
                            <a:srgbClr val="000000"/>
                          </a:solidFill>
                          <a:effectLst/>
                          <a:latin typeface="Calibri" panose="020F0502020204030204" pitchFamily="34" charset="0"/>
                        </a:rPr>
                        <a:t>PhD</a:t>
                      </a:r>
                      <a:r>
                        <a:rPr lang="it-IT" sz="1100" b="0" i="0" u="none" strike="noStrike" dirty="0">
                          <a:solidFill>
                            <a:srgbClr val="000000"/>
                          </a:solidFill>
                          <a:effectLst/>
                          <a:latin typeface="Calibri" panose="020F0502020204030204" pitchFamily="34" charset="0"/>
                        </a:rPr>
                        <a:t>)</a:t>
                      </a: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100%</a:t>
                      </a:r>
                    </a:p>
                  </a:txBody>
                  <a:tcPr marL="2381" marR="2381" marT="2381" marB="0" anchor="b">
                    <a:lnL>
                      <a:noFill/>
                    </a:lnL>
                    <a:lnR>
                      <a:noFill/>
                    </a:lnR>
                    <a:lnT>
                      <a:noFill/>
                    </a:lnT>
                    <a:lnB>
                      <a:noFill/>
                    </a:lnB>
                  </a:tcPr>
                </a:tc>
                <a:extLst>
                  <a:ext uri="{0D108BD9-81ED-4DB2-BD59-A6C34878D82A}">
                    <a16:rowId xmlns:a16="http://schemas.microsoft.com/office/drawing/2014/main" val="4242360890"/>
                  </a:ext>
                </a:extLst>
              </a:tr>
              <a:tr h="162401">
                <a:tc>
                  <a:txBody>
                    <a:bodyPr/>
                    <a:lstStyle/>
                    <a:p>
                      <a:pPr algn="l" fontAlgn="b"/>
                      <a:endParaRPr lang="it-IT" sz="1100" b="0" i="0" u="none" strike="noStrike" dirty="0">
                        <a:solidFill>
                          <a:srgbClr val="000000"/>
                        </a:solidFill>
                        <a:effectLst/>
                        <a:latin typeface="Calibri" panose="020F0502020204030204" pitchFamily="34" charset="0"/>
                      </a:endParaRPr>
                    </a:p>
                  </a:txBody>
                  <a:tcPr marL="2381" marR="2381" marT="2381" marB="0" anchor="b">
                    <a:lnL>
                      <a:noFill/>
                    </a:lnL>
                    <a:lnR>
                      <a:noFill/>
                    </a:lnR>
                    <a:lnT>
                      <a:noFill/>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2381" marR="2381" marT="2381" marB="0" anchor="b">
                    <a:lnL>
                      <a:noFill/>
                    </a:lnL>
                    <a:lnR>
                      <a:noFill/>
                    </a:lnR>
                    <a:lnT>
                      <a:noFill/>
                    </a:lnT>
                    <a:lnB>
                      <a:noFill/>
                    </a:lnB>
                  </a:tcPr>
                </a:tc>
                <a:extLst>
                  <a:ext uri="{0D108BD9-81ED-4DB2-BD59-A6C34878D82A}">
                    <a16:rowId xmlns:a16="http://schemas.microsoft.com/office/drawing/2014/main" val="790612687"/>
                  </a:ext>
                </a:extLst>
              </a:tr>
              <a:tr h="162401">
                <a:tc>
                  <a:txBody>
                    <a:bodyPr/>
                    <a:lstStyle/>
                    <a:p>
                      <a:pPr algn="l" fontAlgn="b"/>
                      <a:r>
                        <a:rPr lang="it-IT" sz="1100" b="1" i="0" u="none" strike="noStrike" dirty="0">
                          <a:solidFill>
                            <a:srgbClr val="000000"/>
                          </a:solidFill>
                          <a:effectLst/>
                          <a:latin typeface="Calibri" panose="020F0502020204030204" pitchFamily="34" charset="0"/>
                        </a:rPr>
                        <a:t>Bari</a:t>
                      </a:r>
                    </a:p>
                  </a:txBody>
                  <a:tcPr marL="2381" marR="2381" marT="2381" marB="0" anchor="b">
                    <a:lnL>
                      <a:noFill/>
                    </a:lnL>
                    <a:lnR>
                      <a:noFill/>
                    </a:lnR>
                    <a:lnT>
                      <a:noFill/>
                    </a:lnT>
                    <a:lnB>
                      <a:noFill/>
                    </a:lnB>
                  </a:tcPr>
                </a:tc>
                <a:tc>
                  <a:txBody>
                    <a:bodyPr/>
                    <a:lstStyle/>
                    <a:p>
                      <a:pPr algn="l" fontAlgn="b"/>
                      <a:endParaRPr lang="it-IT" sz="1100" b="0" i="0" u="none" strike="noStrike">
                        <a:solidFill>
                          <a:srgbClr val="000000"/>
                        </a:solidFill>
                        <a:effectLst/>
                        <a:latin typeface="Calibri" panose="020F0502020204030204" pitchFamily="34" charset="0"/>
                      </a:endParaRPr>
                    </a:p>
                  </a:txBody>
                  <a:tcPr marL="2381" marR="2381" marT="2381" marB="0" anchor="b">
                    <a:lnL>
                      <a:noFill/>
                    </a:lnL>
                    <a:lnR>
                      <a:noFill/>
                    </a:lnR>
                    <a:lnT>
                      <a:noFill/>
                    </a:lnT>
                    <a:lnB>
                      <a:noFill/>
                    </a:lnB>
                  </a:tcPr>
                </a:tc>
                <a:extLst>
                  <a:ext uri="{0D108BD9-81ED-4DB2-BD59-A6C34878D82A}">
                    <a16:rowId xmlns:a16="http://schemas.microsoft.com/office/drawing/2014/main" val="1404174236"/>
                  </a:ext>
                </a:extLst>
              </a:tr>
              <a:tr h="162401">
                <a:tc>
                  <a:txBody>
                    <a:bodyPr/>
                    <a:lstStyle/>
                    <a:p>
                      <a:pPr algn="l" fontAlgn="b"/>
                      <a:r>
                        <a:rPr lang="it-IT" sz="1100" b="0" i="0" u="none" strike="noStrike" dirty="0" err="1">
                          <a:solidFill>
                            <a:srgbClr val="000000"/>
                          </a:solidFill>
                          <a:effectLst/>
                          <a:latin typeface="Calibri" panose="020F0502020204030204" pitchFamily="34" charset="0"/>
                        </a:rPr>
                        <a:t>G.Pugliese</a:t>
                      </a:r>
                      <a:r>
                        <a:rPr lang="it-IT" sz="1100" b="0" i="0" u="none" strike="noStrike" dirty="0">
                          <a:solidFill>
                            <a:srgbClr val="000000"/>
                          </a:solidFill>
                          <a:effectLst/>
                          <a:latin typeface="Calibri" panose="020F0502020204030204" pitchFamily="34" charset="0"/>
                        </a:rPr>
                        <a:t> (</a:t>
                      </a:r>
                      <a:r>
                        <a:rPr lang="it-IT" sz="1100" b="1" i="0" u="none" strike="noStrike" dirty="0">
                          <a:solidFill>
                            <a:srgbClr val="FF0000"/>
                          </a:solidFill>
                          <a:effectLst/>
                          <a:latin typeface="Calibri" panose="020F0502020204030204" pitchFamily="34" charset="0"/>
                        </a:rPr>
                        <a:t>RL</a:t>
                      </a:r>
                      <a:r>
                        <a:rPr lang="it-IT" sz="1100" b="0" i="0" u="none" strike="noStrike" dirty="0">
                          <a:solidFill>
                            <a:srgbClr val="000000"/>
                          </a:solidFill>
                          <a:effectLst/>
                          <a:latin typeface="Calibri" panose="020F0502020204030204" pitchFamily="34" charset="0"/>
                        </a:rPr>
                        <a:t>, PA)</a:t>
                      </a: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30%</a:t>
                      </a:r>
                    </a:p>
                  </a:txBody>
                  <a:tcPr marL="2381" marR="2381" marT="2381" marB="0" anchor="b">
                    <a:lnL>
                      <a:noFill/>
                    </a:lnL>
                    <a:lnR>
                      <a:noFill/>
                    </a:lnR>
                    <a:lnT>
                      <a:noFill/>
                    </a:lnT>
                    <a:lnB>
                      <a:noFill/>
                    </a:lnB>
                  </a:tcPr>
                </a:tc>
                <a:extLst>
                  <a:ext uri="{0D108BD9-81ED-4DB2-BD59-A6C34878D82A}">
                    <a16:rowId xmlns:a16="http://schemas.microsoft.com/office/drawing/2014/main" val="728688229"/>
                  </a:ext>
                </a:extLst>
              </a:tr>
              <a:tr h="162401">
                <a:tc>
                  <a:txBody>
                    <a:bodyPr/>
                    <a:lstStyle/>
                    <a:p>
                      <a:pPr algn="l" fontAlgn="b"/>
                      <a:r>
                        <a:rPr lang="it-IT" sz="1100" b="0" i="0" u="none" strike="noStrike" dirty="0" err="1">
                          <a:solidFill>
                            <a:srgbClr val="000000"/>
                          </a:solidFill>
                          <a:effectLst/>
                          <a:latin typeface="Calibri" panose="020F0502020204030204" pitchFamily="34" charset="0"/>
                        </a:rPr>
                        <a:t>G.Iaselli</a:t>
                      </a:r>
                      <a:r>
                        <a:rPr lang="it-IT" sz="1100" b="0" i="0" u="none" strike="noStrike" dirty="0">
                          <a:solidFill>
                            <a:srgbClr val="000000"/>
                          </a:solidFill>
                          <a:effectLst/>
                          <a:latin typeface="Calibri" panose="020F0502020204030204" pitchFamily="34" charset="0"/>
                        </a:rPr>
                        <a:t> (PO)</a:t>
                      </a: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30%</a:t>
                      </a:r>
                    </a:p>
                  </a:txBody>
                  <a:tcPr marL="2381" marR="2381" marT="2381" marB="0" anchor="b">
                    <a:lnL>
                      <a:noFill/>
                    </a:lnL>
                    <a:lnR>
                      <a:noFill/>
                    </a:lnR>
                    <a:lnT>
                      <a:noFill/>
                    </a:lnT>
                    <a:lnB>
                      <a:noFill/>
                    </a:lnB>
                  </a:tcPr>
                </a:tc>
                <a:extLst>
                  <a:ext uri="{0D108BD9-81ED-4DB2-BD59-A6C34878D82A}">
                    <a16:rowId xmlns:a16="http://schemas.microsoft.com/office/drawing/2014/main" val="1741208941"/>
                  </a:ext>
                </a:extLst>
              </a:tr>
              <a:tr h="162401">
                <a:tc>
                  <a:txBody>
                    <a:bodyPr/>
                    <a:lstStyle/>
                    <a:p>
                      <a:pPr algn="l" fontAlgn="b"/>
                      <a:r>
                        <a:rPr lang="it-IT" sz="1100" b="0" i="0" u="none" strike="noStrike" dirty="0" err="1">
                          <a:solidFill>
                            <a:srgbClr val="000000"/>
                          </a:solidFill>
                          <a:effectLst/>
                          <a:latin typeface="Calibri" panose="020F0502020204030204" pitchFamily="34" charset="0"/>
                        </a:rPr>
                        <a:t>D.Ramos</a:t>
                      </a:r>
                      <a:r>
                        <a:rPr lang="it-IT" sz="1100" b="0" i="0" u="none" strike="noStrike" dirty="0">
                          <a:solidFill>
                            <a:srgbClr val="000000"/>
                          </a:solidFill>
                          <a:effectLst/>
                          <a:latin typeface="Calibri" panose="020F0502020204030204" pitchFamily="34" charset="0"/>
                        </a:rPr>
                        <a:t> (Post Doc)</a:t>
                      </a:r>
                    </a:p>
                  </a:txBody>
                  <a:tcPr marL="2381" marR="2381" marT="2381" marB="0" anchor="b">
                    <a:lnL>
                      <a:noFill/>
                    </a:lnL>
                    <a:lnR>
                      <a:noFill/>
                    </a:lnR>
                    <a:lnT>
                      <a:noFill/>
                    </a:lnT>
                    <a:lnB>
                      <a:noFill/>
                    </a:lnB>
                  </a:tcPr>
                </a:tc>
                <a:tc>
                  <a:txBody>
                    <a:bodyPr/>
                    <a:lstStyle/>
                    <a:p>
                      <a:pPr algn="r" fontAlgn="b"/>
                      <a:r>
                        <a:rPr lang="it-IT" sz="1100" b="0" i="0" u="none" strike="noStrike">
                          <a:solidFill>
                            <a:srgbClr val="000000"/>
                          </a:solidFill>
                          <a:effectLst/>
                          <a:latin typeface="Calibri" panose="020F0502020204030204" pitchFamily="34" charset="0"/>
                        </a:rPr>
                        <a:t>30%</a:t>
                      </a:r>
                    </a:p>
                  </a:txBody>
                  <a:tcPr marL="2381" marR="2381" marT="2381" marB="0" anchor="b">
                    <a:lnL>
                      <a:noFill/>
                    </a:lnL>
                    <a:lnR>
                      <a:noFill/>
                    </a:lnR>
                    <a:lnT>
                      <a:noFill/>
                    </a:lnT>
                    <a:lnB>
                      <a:noFill/>
                    </a:lnB>
                  </a:tcPr>
                </a:tc>
                <a:extLst>
                  <a:ext uri="{0D108BD9-81ED-4DB2-BD59-A6C34878D82A}">
                    <a16:rowId xmlns:a16="http://schemas.microsoft.com/office/drawing/2014/main" val="180557878"/>
                  </a:ext>
                </a:extLst>
              </a:tr>
              <a:tr h="162401">
                <a:tc>
                  <a:txBody>
                    <a:bodyPr/>
                    <a:lstStyle/>
                    <a:p>
                      <a:pPr algn="l" fontAlgn="b"/>
                      <a:r>
                        <a:rPr lang="it-IT" sz="1100" b="0" i="0" u="none" strike="noStrike" dirty="0" err="1">
                          <a:solidFill>
                            <a:srgbClr val="000000"/>
                          </a:solidFill>
                          <a:effectLst/>
                          <a:latin typeface="Calibri" panose="020F0502020204030204" pitchFamily="34" charset="0"/>
                        </a:rPr>
                        <a:t>N.Ferrara</a:t>
                      </a:r>
                      <a:r>
                        <a:rPr lang="it-IT" sz="1100" b="0" i="0" u="none" strike="noStrike" dirty="0">
                          <a:solidFill>
                            <a:srgbClr val="000000"/>
                          </a:solidFill>
                          <a:effectLst/>
                          <a:latin typeface="Calibri" panose="020F0502020204030204" pitchFamily="34" charset="0"/>
                        </a:rPr>
                        <a:t> (</a:t>
                      </a:r>
                      <a:r>
                        <a:rPr lang="it-IT" sz="1100" b="0" i="0" u="none" strike="noStrike" dirty="0" err="1">
                          <a:solidFill>
                            <a:srgbClr val="000000"/>
                          </a:solidFill>
                          <a:effectLst/>
                          <a:latin typeface="Calibri" panose="020F0502020204030204" pitchFamily="34" charset="0"/>
                        </a:rPr>
                        <a:t>PhD</a:t>
                      </a:r>
                      <a:r>
                        <a:rPr lang="it-IT" sz="1100" b="0" i="0" u="none" strike="noStrike" dirty="0">
                          <a:solidFill>
                            <a:srgbClr val="000000"/>
                          </a:solidFill>
                          <a:effectLst/>
                          <a:latin typeface="Calibri" panose="020F0502020204030204" pitchFamily="34" charset="0"/>
                        </a:rPr>
                        <a:t>)</a:t>
                      </a:r>
                    </a:p>
                  </a:txBody>
                  <a:tcPr marL="2381" marR="2381" marT="2381" marB="0" anchor="b">
                    <a:lnL>
                      <a:noFill/>
                    </a:lnL>
                    <a:lnR>
                      <a:noFill/>
                    </a:lnR>
                    <a:lnT>
                      <a:noFill/>
                    </a:lnT>
                    <a:lnB>
                      <a:noFill/>
                    </a:lnB>
                  </a:tcPr>
                </a:tc>
                <a:tc>
                  <a:txBody>
                    <a:bodyPr/>
                    <a:lstStyle/>
                    <a:p>
                      <a:pPr algn="r" fontAlgn="b"/>
                      <a:r>
                        <a:rPr lang="it-IT" sz="1100" b="0" i="0" u="none" strike="noStrike" dirty="0">
                          <a:solidFill>
                            <a:srgbClr val="000000"/>
                          </a:solidFill>
                          <a:effectLst/>
                          <a:latin typeface="Calibri" panose="020F0502020204030204" pitchFamily="34" charset="0"/>
                        </a:rPr>
                        <a:t>30%</a:t>
                      </a:r>
                    </a:p>
                  </a:txBody>
                  <a:tcPr marL="2381" marR="2381" marT="2381" marB="0" anchor="b">
                    <a:lnL>
                      <a:noFill/>
                    </a:lnL>
                    <a:lnR>
                      <a:noFill/>
                    </a:lnR>
                    <a:lnT>
                      <a:noFill/>
                    </a:lnT>
                    <a:lnB>
                      <a:noFill/>
                    </a:lnB>
                  </a:tcPr>
                </a:tc>
                <a:extLst>
                  <a:ext uri="{0D108BD9-81ED-4DB2-BD59-A6C34878D82A}">
                    <a16:rowId xmlns:a16="http://schemas.microsoft.com/office/drawing/2014/main" val="1513752457"/>
                  </a:ext>
                </a:extLst>
              </a:tr>
              <a:tr h="162401">
                <a:tc>
                  <a:txBody>
                    <a:bodyPr/>
                    <a:lstStyle/>
                    <a:p>
                      <a:pPr algn="l" fontAlgn="b"/>
                      <a:endParaRPr lang="it-IT" sz="1100" b="0" i="0" u="none" strike="noStrike" dirty="0">
                        <a:solidFill>
                          <a:srgbClr val="000000"/>
                        </a:solidFill>
                        <a:effectLst/>
                        <a:latin typeface="Calibri" panose="020F0502020204030204" pitchFamily="34" charset="0"/>
                      </a:endParaRPr>
                    </a:p>
                    <a:p>
                      <a:pPr algn="l" fontAlgn="b"/>
                      <a:endParaRPr lang="it-IT" sz="1100" b="0" i="0" u="none" strike="noStrike" dirty="0">
                        <a:solidFill>
                          <a:srgbClr val="000000"/>
                        </a:solidFill>
                        <a:effectLst/>
                        <a:latin typeface="Calibri" panose="020F0502020204030204" pitchFamily="34" charset="0"/>
                      </a:endParaRPr>
                    </a:p>
                  </a:txBody>
                  <a:tcPr marL="2381" marR="2381" marT="2381" marB="0" anchor="b">
                    <a:lnL>
                      <a:noFill/>
                    </a:lnL>
                    <a:lnR>
                      <a:noFill/>
                    </a:lnR>
                    <a:lnT>
                      <a:noFill/>
                    </a:lnT>
                    <a:lnB>
                      <a:noFill/>
                    </a:lnB>
                  </a:tcPr>
                </a:tc>
                <a:tc>
                  <a:txBody>
                    <a:bodyPr/>
                    <a:lstStyle/>
                    <a:p>
                      <a:pPr algn="r" fontAlgn="b"/>
                      <a:endParaRPr lang="it-IT" sz="1100" b="0" i="0" u="none" strike="noStrike" dirty="0">
                        <a:solidFill>
                          <a:srgbClr val="000000"/>
                        </a:solidFill>
                        <a:effectLst/>
                        <a:latin typeface="Calibri" panose="020F0502020204030204" pitchFamily="34" charset="0"/>
                      </a:endParaRPr>
                    </a:p>
                  </a:txBody>
                  <a:tcPr marL="2381" marR="2381" marT="2381" marB="0" anchor="b">
                    <a:lnL>
                      <a:noFill/>
                    </a:lnL>
                    <a:lnR>
                      <a:noFill/>
                    </a:lnR>
                    <a:lnT>
                      <a:noFill/>
                    </a:lnT>
                    <a:lnB>
                      <a:noFill/>
                    </a:lnB>
                  </a:tcPr>
                </a:tc>
                <a:extLst>
                  <a:ext uri="{0D108BD9-81ED-4DB2-BD59-A6C34878D82A}">
                    <a16:rowId xmlns:a16="http://schemas.microsoft.com/office/drawing/2014/main" val="2557852252"/>
                  </a:ext>
                </a:extLst>
              </a:tr>
              <a:tr h="162401">
                <a:tc>
                  <a:txBody>
                    <a:bodyPr/>
                    <a:lstStyle/>
                    <a:p>
                      <a:pPr algn="l" fontAlgn="b"/>
                      <a:endParaRPr lang="it-IT" sz="1100" b="0" i="0" u="none" strike="noStrike" dirty="0">
                        <a:solidFill>
                          <a:srgbClr val="000000"/>
                        </a:solidFill>
                        <a:effectLst/>
                        <a:latin typeface="Calibri" panose="020F0502020204030204" pitchFamily="34" charset="0"/>
                      </a:endParaRPr>
                    </a:p>
                  </a:txBody>
                  <a:tcPr marL="2381" marR="2381" marT="2381" marB="0" anchor="b">
                    <a:lnL>
                      <a:noFill/>
                    </a:lnL>
                    <a:lnR>
                      <a:noFill/>
                    </a:lnR>
                    <a:lnT>
                      <a:noFill/>
                    </a:lnT>
                    <a:lnB>
                      <a:noFill/>
                    </a:lnB>
                  </a:tcPr>
                </a:tc>
                <a:tc>
                  <a:txBody>
                    <a:bodyPr/>
                    <a:lstStyle/>
                    <a:p>
                      <a:pPr algn="r" fontAlgn="b"/>
                      <a:endParaRPr lang="it-IT" sz="1100" b="0" i="0" u="none" strike="noStrike" dirty="0">
                        <a:solidFill>
                          <a:srgbClr val="000000"/>
                        </a:solidFill>
                        <a:effectLst/>
                        <a:latin typeface="Calibri" panose="020F0502020204030204" pitchFamily="34" charset="0"/>
                      </a:endParaRPr>
                    </a:p>
                  </a:txBody>
                  <a:tcPr marL="2381" marR="2381" marT="2381" marB="0" anchor="b">
                    <a:lnL>
                      <a:noFill/>
                    </a:lnL>
                    <a:lnR>
                      <a:noFill/>
                    </a:lnR>
                    <a:lnT>
                      <a:noFill/>
                    </a:lnT>
                    <a:lnB>
                      <a:noFill/>
                    </a:lnB>
                  </a:tcPr>
                </a:tc>
                <a:extLst>
                  <a:ext uri="{0D108BD9-81ED-4DB2-BD59-A6C34878D82A}">
                    <a16:rowId xmlns:a16="http://schemas.microsoft.com/office/drawing/2014/main" val="4246292951"/>
                  </a:ext>
                </a:extLst>
              </a:tr>
            </a:tbl>
          </a:graphicData>
        </a:graphic>
      </p:graphicFrame>
      <p:graphicFrame>
        <p:nvGraphicFramePr>
          <p:cNvPr id="6" name="Tabella 5">
            <a:extLst>
              <a:ext uri="{FF2B5EF4-FFF2-40B4-BE49-F238E27FC236}">
                <a16:creationId xmlns:a16="http://schemas.microsoft.com/office/drawing/2014/main" id="{BC40072E-0F63-4732-8B77-1B211661E4A2}"/>
              </a:ext>
            </a:extLst>
          </p:cNvPr>
          <p:cNvGraphicFramePr>
            <a:graphicFrameLocks noGrp="1"/>
          </p:cNvGraphicFramePr>
          <p:nvPr/>
        </p:nvGraphicFramePr>
        <p:xfrm>
          <a:off x="2889409" y="870827"/>
          <a:ext cx="3192373" cy="3497683"/>
        </p:xfrm>
        <a:graphic>
          <a:graphicData uri="http://schemas.openxmlformats.org/drawingml/2006/table">
            <a:tbl>
              <a:tblPr/>
              <a:tblGrid>
                <a:gridCol w="2876549">
                  <a:extLst>
                    <a:ext uri="{9D8B030D-6E8A-4147-A177-3AD203B41FA5}">
                      <a16:colId xmlns:a16="http://schemas.microsoft.com/office/drawing/2014/main" val="1047893007"/>
                    </a:ext>
                  </a:extLst>
                </a:gridCol>
                <a:gridCol w="315824">
                  <a:extLst>
                    <a:ext uri="{9D8B030D-6E8A-4147-A177-3AD203B41FA5}">
                      <a16:colId xmlns:a16="http://schemas.microsoft.com/office/drawing/2014/main" val="3992866012"/>
                    </a:ext>
                  </a:extLst>
                </a:gridCol>
              </a:tblGrid>
              <a:tr h="145067">
                <a:tc>
                  <a:txBody>
                    <a:bodyPr/>
                    <a:lstStyle/>
                    <a:p>
                      <a:pPr algn="l" fontAlgn="b"/>
                      <a:r>
                        <a:rPr lang="it-IT" sz="900" b="1" i="0" u="none" strike="noStrike" dirty="0">
                          <a:solidFill>
                            <a:srgbClr val="000000"/>
                          </a:solidFill>
                          <a:effectLst/>
                          <a:latin typeface="Calibri" panose="020F0502020204030204" pitchFamily="34" charset="0"/>
                        </a:rPr>
                        <a:t>Milano</a:t>
                      </a:r>
                    </a:p>
                  </a:txBody>
                  <a:tcPr marL="2381" marR="2381" marT="238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900" b="0" i="0" u="none" strike="noStrike">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791300224"/>
                  </a:ext>
                </a:extLst>
              </a:tr>
              <a:tr h="145067">
                <a:tc>
                  <a:txBody>
                    <a:bodyPr/>
                    <a:lstStyle/>
                    <a:p>
                      <a:pPr algn="l" fontAlgn="b"/>
                      <a:r>
                        <a:rPr lang="it-IT" sz="900" b="1" i="1" u="none" strike="noStrike" dirty="0">
                          <a:solidFill>
                            <a:srgbClr val="000000"/>
                          </a:solidFill>
                          <a:effectLst/>
                          <a:latin typeface="Calibri" panose="020F0502020204030204" pitchFamily="34" charset="0"/>
                        </a:rPr>
                        <a:t>Missioni</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t-IT" sz="900" b="1" i="0" u="none" strike="noStrike">
                          <a:solidFill>
                            <a:srgbClr val="000000"/>
                          </a:solidFill>
                          <a:effectLst/>
                          <a:latin typeface="Calibri" panose="020F0502020204030204" pitchFamily="34" charset="0"/>
                        </a:rPr>
                        <a:t>2,0</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1576946"/>
                  </a:ext>
                </a:extLst>
              </a:tr>
              <a:tr h="145067">
                <a:tc>
                  <a:txBody>
                    <a:bodyPr/>
                    <a:lstStyle/>
                    <a:p>
                      <a:pPr algn="l" fontAlgn="b"/>
                      <a:r>
                        <a:rPr lang="it-IT" sz="900" b="0" i="1" u="none" strike="noStrike" dirty="0">
                          <a:solidFill>
                            <a:srgbClr val="000000"/>
                          </a:solidFill>
                          <a:effectLst/>
                          <a:latin typeface="Calibri" panose="020F0502020204030204" pitchFamily="34" charset="0"/>
                        </a:rPr>
                        <a:t>(missioni LENA 0.5k, missione Birmingham 1.5k)</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900" b="0" i="0" u="none" strike="noStrike">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8954726"/>
                  </a:ext>
                </a:extLst>
              </a:tr>
              <a:tr h="145067">
                <a:tc>
                  <a:txBody>
                    <a:bodyPr/>
                    <a:lstStyle/>
                    <a:p>
                      <a:pPr algn="l" fontAlgn="b"/>
                      <a:r>
                        <a:rPr lang="it-IT" sz="900" b="1" i="1" u="none" strike="noStrike" dirty="0">
                          <a:solidFill>
                            <a:srgbClr val="000000"/>
                          </a:solidFill>
                          <a:effectLst/>
                          <a:latin typeface="Calibri" panose="020F0502020204030204" pitchFamily="34" charset="0"/>
                        </a:rPr>
                        <a:t>Inventario</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t-IT" sz="900" b="1" i="0" u="none" strike="noStrike">
                          <a:solidFill>
                            <a:srgbClr val="000000"/>
                          </a:solidFill>
                          <a:effectLst/>
                          <a:latin typeface="Calibri" panose="020F0502020204030204" pitchFamily="34" charset="0"/>
                        </a:rPr>
                        <a:t>19,5</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71442723"/>
                  </a:ext>
                </a:extLst>
              </a:tr>
              <a:tr h="145067">
                <a:tc>
                  <a:txBody>
                    <a:bodyPr/>
                    <a:lstStyle/>
                    <a:p>
                      <a:pPr algn="l" fontAlgn="b"/>
                      <a:r>
                        <a:rPr lang="it-IT" sz="900" b="0" i="0" u="none" strike="noStrike" dirty="0">
                          <a:solidFill>
                            <a:srgbClr val="000000"/>
                          </a:solidFill>
                          <a:effectLst/>
                          <a:latin typeface="Calibri" panose="020F0502020204030204" pitchFamily="34" charset="0"/>
                        </a:rPr>
                        <a:t>(Scintillatore LaBr3 quadrato 50x50x20, 13k)</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900" b="0" i="0" u="none" strike="noStrike">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86467159"/>
                  </a:ext>
                </a:extLst>
              </a:tr>
              <a:tr h="145067">
                <a:tc>
                  <a:txBody>
                    <a:bodyPr/>
                    <a:lstStyle/>
                    <a:p>
                      <a:pPr algn="l" fontAlgn="b"/>
                      <a:r>
                        <a:rPr lang="it-IT" sz="900" b="0" i="1" u="none" strike="noStrike" dirty="0">
                          <a:solidFill>
                            <a:srgbClr val="000000"/>
                          </a:solidFill>
                          <a:effectLst/>
                          <a:latin typeface="Calibri" panose="020F0502020204030204" pitchFamily="34" charset="0"/>
                        </a:rPr>
                        <a:t>(PC per simulazioni FLUKA 2.5k)</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900" b="0" i="0" u="none" strike="noStrike">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20508736"/>
                  </a:ext>
                </a:extLst>
              </a:tr>
              <a:tr h="145067">
                <a:tc>
                  <a:txBody>
                    <a:bodyPr/>
                    <a:lstStyle/>
                    <a:p>
                      <a:pPr algn="l" fontAlgn="b"/>
                      <a:r>
                        <a:rPr lang="it-IT" sz="900" b="1" i="1" u="none" strike="noStrike" dirty="0">
                          <a:solidFill>
                            <a:srgbClr val="000000"/>
                          </a:solidFill>
                          <a:effectLst/>
                          <a:latin typeface="Calibri" panose="020F0502020204030204" pitchFamily="34" charset="0"/>
                        </a:rPr>
                        <a:t>Consumo</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t-IT" sz="900" b="1" i="0" u="none" strike="noStrike">
                          <a:solidFill>
                            <a:srgbClr val="000000"/>
                          </a:solidFill>
                          <a:effectLst/>
                          <a:latin typeface="Calibri" panose="020F0502020204030204" pitchFamily="34" charset="0"/>
                        </a:rPr>
                        <a:t>30,0</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41367314"/>
                  </a:ext>
                </a:extLst>
              </a:tr>
              <a:tr h="145067">
                <a:tc>
                  <a:txBody>
                    <a:bodyPr/>
                    <a:lstStyle/>
                    <a:p>
                      <a:pPr algn="l" fontAlgn="b"/>
                      <a:r>
                        <a:rPr lang="it-IT" sz="900" b="0" i="1" u="none" strike="noStrike" dirty="0">
                          <a:solidFill>
                            <a:srgbClr val="000000"/>
                          </a:solidFill>
                          <a:effectLst/>
                          <a:latin typeface="Calibri" panose="020F0502020204030204" pitchFamily="34" charset="0"/>
                        </a:rPr>
                        <a:t>(Tiles </a:t>
                      </a:r>
                      <a:r>
                        <a:rPr lang="it-IT" sz="900" b="0" i="1" u="none" strike="noStrike" dirty="0" err="1">
                          <a:solidFill>
                            <a:srgbClr val="000000"/>
                          </a:solidFill>
                          <a:effectLst/>
                          <a:latin typeface="Calibri" panose="020F0502020204030204" pitchFamily="34" charset="0"/>
                        </a:rPr>
                        <a:t>SiPMs</a:t>
                      </a:r>
                      <a:r>
                        <a:rPr lang="it-IT" sz="900" b="0" i="1" u="none" strike="noStrike" dirty="0">
                          <a:solidFill>
                            <a:srgbClr val="000000"/>
                          </a:solidFill>
                          <a:effectLst/>
                          <a:latin typeface="Calibri" panose="020F0502020204030204" pitchFamily="34" charset="0"/>
                        </a:rPr>
                        <a:t> 9k, </a:t>
                      </a:r>
                      <a:r>
                        <a:rPr lang="it-IT" sz="900" b="0" i="1" u="none" strike="noStrike" dirty="0" err="1">
                          <a:solidFill>
                            <a:srgbClr val="000000"/>
                          </a:solidFill>
                          <a:effectLst/>
                          <a:latin typeface="Calibri" panose="020F0502020204030204" pitchFamily="34" charset="0"/>
                        </a:rPr>
                        <a:t>PCBs</a:t>
                      </a:r>
                      <a:r>
                        <a:rPr lang="it-IT" sz="900" b="0" i="1" u="none" strike="noStrike" dirty="0">
                          <a:solidFill>
                            <a:srgbClr val="000000"/>
                          </a:solidFill>
                          <a:effectLst/>
                          <a:latin typeface="Calibri" panose="020F0502020204030204" pitchFamily="34" charset="0"/>
                        </a:rPr>
                        <a:t> 4.5k, Componenti 5k, FPGA 2k,</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900" b="0" i="0" u="none" strike="noStrike">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82021935"/>
                  </a:ext>
                </a:extLst>
              </a:tr>
              <a:tr h="276701">
                <a:tc>
                  <a:txBody>
                    <a:bodyPr/>
                    <a:lstStyle/>
                    <a:p>
                      <a:pPr algn="l" fontAlgn="b"/>
                      <a:r>
                        <a:rPr lang="it-IT" sz="900" b="0" i="1" u="none" strike="noStrike" dirty="0">
                          <a:solidFill>
                            <a:srgbClr val="000000"/>
                          </a:solidFill>
                          <a:effectLst/>
                          <a:latin typeface="Calibri" panose="020F0502020204030204" pitchFamily="34" charset="0"/>
                        </a:rPr>
                        <a:t>Setup 1k, Cavi 2k, Meccanica 3k, Collimatore 1.5k, Schermature 2k)</a:t>
                      </a:r>
                    </a:p>
                  </a:txBody>
                  <a:tcPr marL="2381" marR="2381" marT="2381"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8309579"/>
                  </a:ext>
                </a:extLst>
              </a:tr>
              <a:tr h="152444">
                <a:tc>
                  <a:txBody>
                    <a:bodyPr/>
                    <a:lstStyle/>
                    <a:p>
                      <a:pPr algn="l" fontAlgn="b"/>
                      <a:endParaRPr lang="it-IT" sz="900" b="0" i="0" u="none" strike="noStrike" dirty="0">
                        <a:solidFill>
                          <a:srgbClr val="000000"/>
                        </a:solidFill>
                        <a:effectLst/>
                        <a:latin typeface="Calibri" panose="020F0502020204030204" pitchFamily="34" charset="0"/>
                      </a:endParaRPr>
                    </a:p>
                  </a:txBody>
                  <a:tcPr marL="2381" marR="2381" marT="238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900" b="0" i="0" u="none" strike="noStrike">
                        <a:solidFill>
                          <a:srgbClr val="000000"/>
                        </a:solidFill>
                        <a:effectLst/>
                        <a:latin typeface="Calibri" panose="020F0502020204030204" pitchFamily="34" charset="0"/>
                      </a:endParaRPr>
                    </a:p>
                  </a:txBody>
                  <a:tcPr marL="2381" marR="2381" marT="238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0754961"/>
                  </a:ext>
                </a:extLst>
              </a:tr>
              <a:tr h="145067">
                <a:tc>
                  <a:txBody>
                    <a:bodyPr/>
                    <a:lstStyle/>
                    <a:p>
                      <a:pPr algn="l" fontAlgn="b"/>
                      <a:r>
                        <a:rPr lang="it-IT" sz="900" b="1" i="0" u="none" strike="noStrike" dirty="0">
                          <a:solidFill>
                            <a:srgbClr val="000000"/>
                          </a:solidFill>
                          <a:effectLst/>
                          <a:latin typeface="Calibri" panose="020F0502020204030204" pitchFamily="34" charset="0"/>
                        </a:rPr>
                        <a:t>Pavia</a:t>
                      </a:r>
                    </a:p>
                  </a:txBody>
                  <a:tcPr marL="2381" marR="2381" marT="238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900" b="0" i="0" u="none" strike="noStrike" dirty="0">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44249282"/>
                  </a:ext>
                </a:extLst>
              </a:tr>
              <a:tr h="145067">
                <a:tc>
                  <a:txBody>
                    <a:bodyPr/>
                    <a:lstStyle/>
                    <a:p>
                      <a:pPr algn="l" fontAlgn="b"/>
                      <a:r>
                        <a:rPr lang="it-IT" sz="900" b="1" i="0" u="none" strike="noStrike" dirty="0">
                          <a:solidFill>
                            <a:srgbClr val="000000"/>
                          </a:solidFill>
                          <a:effectLst/>
                          <a:latin typeface="Calibri" panose="020F0502020204030204" pitchFamily="34" charset="0"/>
                        </a:rPr>
                        <a:t>Missioni</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t-IT" sz="900" b="1" i="0" u="none" strike="noStrike">
                          <a:solidFill>
                            <a:srgbClr val="000000"/>
                          </a:solidFill>
                          <a:effectLst/>
                          <a:latin typeface="Calibri" panose="020F0502020204030204" pitchFamily="34" charset="0"/>
                        </a:rPr>
                        <a:t>0,5</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599188038"/>
                  </a:ext>
                </a:extLst>
              </a:tr>
              <a:tr h="145067">
                <a:tc>
                  <a:txBody>
                    <a:bodyPr/>
                    <a:lstStyle/>
                    <a:p>
                      <a:pPr algn="l" fontAlgn="b"/>
                      <a:r>
                        <a:rPr lang="it-IT" sz="900" b="0" i="1" u="none" strike="noStrike" dirty="0">
                          <a:solidFill>
                            <a:srgbClr val="000000"/>
                          </a:solidFill>
                          <a:effectLst/>
                          <a:latin typeface="Calibri" panose="020F0502020204030204" pitchFamily="34" charset="0"/>
                        </a:rPr>
                        <a:t>(missioni Bari 0.5k)</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900" b="0" i="0" u="none" strike="noStrike">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31214021"/>
                  </a:ext>
                </a:extLst>
              </a:tr>
              <a:tr h="145067">
                <a:tc>
                  <a:txBody>
                    <a:bodyPr/>
                    <a:lstStyle/>
                    <a:p>
                      <a:pPr algn="l" fontAlgn="b"/>
                      <a:r>
                        <a:rPr lang="it-IT" sz="900" b="1" i="1" u="none" strike="noStrike" dirty="0">
                          <a:solidFill>
                            <a:srgbClr val="000000"/>
                          </a:solidFill>
                          <a:effectLst/>
                          <a:latin typeface="Calibri" panose="020F0502020204030204" pitchFamily="34" charset="0"/>
                        </a:rPr>
                        <a:t>Consumo</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t-IT" sz="900" b="1" i="0" u="none" strike="noStrike">
                          <a:solidFill>
                            <a:srgbClr val="000000"/>
                          </a:solidFill>
                          <a:effectLst/>
                          <a:latin typeface="Calibri" panose="020F0502020204030204" pitchFamily="34" charset="0"/>
                        </a:rPr>
                        <a:t>10,0</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30981365"/>
                  </a:ext>
                </a:extLst>
              </a:tr>
              <a:tr h="145067">
                <a:tc>
                  <a:txBody>
                    <a:bodyPr/>
                    <a:lstStyle/>
                    <a:p>
                      <a:pPr algn="l" fontAlgn="b"/>
                      <a:r>
                        <a:rPr lang="it-IT" sz="900" b="0" i="1" u="none" strike="noStrike" dirty="0">
                          <a:solidFill>
                            <a:srgbClr val="000000"/>
                          </a:solidFill>
                          <a:effectLst/>
                          <a:latin typeface="Calibri" panose="020F0502020204030204" pitchFamily="34" charset="0"/>
                        </a:rPr>
                        <a:t>(Dispositivi e rivelatori per caratterizzare il fascio di neutroni)</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t-IT" sz="900" b="0" i="0" u="none" strike="noStrike">
                          <a:solidFill>
                            <a:srgbClr val="000000"/>
                          </a:solidFill>
                          <a:effectLst/>
                          <a:latin typeface="Calibri" panose="020F0502020204030204" pitchFamily="34" charset="0"/>
                        </a:rPr>
                        <a:t>7,0</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76794251"/>
                  </a:ext>
                </a:extLst>
              </a:tr>
              <a:tr h="145067">
                <a:tc>
                  <a:txBody>
                    <a:bodyPr/>
                    <a:lstStyle/>
                    <a:p>
                      <a:pPr algn="l" fontAlgn="b"/>
                      <a:r>
                        <a:rPr lang="it-IT" sz="900" b="0" i="1" u="none" strike="noStrike" dirty="0">
                          <a:solidFill>
                            <a:srgbClr val="000000"/>
                          </a:solidFill>
                          <a:effectLst/>
                          <a:latin typeface="Calibri" panose="020F0502020204030204" pitchFamily="34" charset="0"/>
                        </a:rPr>
                        <a:t>(Altro consumo per allestire setup misura al LENA)</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t-IT" sz="900" b="0" i="0" u="none" strike="noStrike">
                          <a:solidFill>
                            <a:srgbClr val="000000"/>
                          </a:solidFill>
                          <a:effectLst/>
                          <a:latin typeface="Calibri" panose="020F0502020204030204" pitchFamily="34" charset="0"/>
                        </a:rPr>
                        <a:t>3,0</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72988204"/>
                  </a:ext>
                </a:extLst>
              </a:tr>
              <a:tr h="145067">
                <a:tc>
                  <a:txBody>
                    <a:bodyPr/>
                    <a:lstStyle/>
                    <a:p>
                      <a:pPr algn="l" fontAlgn="b"/>
                      <a:r>
                        <a:rPr lang="it-IT" sz="900" b="1" i="1" u="none" strike="noStrike" dirty="0">
                          <a:solidFill>
                            <a:srgbClr val="000000"/>
                          </a:solidFill>
                          <a:effectLst/>
                          <a:latin typeface="Calibri" panose="020F0502020204030204" pitchFamily="34" charset="0"/>
                        </a:rPr>
                        <a:t>Servizi</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t-IT" sz="900" b="1" i="0" u="none" strike="noStrike">
                          <a:solidFill>
                            <a:srgbClr val="000000"/>
                          </a:solidFill>
                          <a:effectLst/>
                          <a:latin typeface="Calibri" panose="020F0502020204030204" pitchFamily="34" charset="0"/>
                        </a:rPr>
                        <a:t>3,0</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47625851"/>
                  </a:ext>
                </a:extLst>
              </a:tr>
              <a:tr h="152444">
                <a:tc>
                  <a:txBody>
                    <a:bodyPr/>
                    <a:lstStyle/>
                    <a:p>
                      <a:pPr algn="l" fontAlgn="b"/>
                      <a:r>
                        <a:rPr lang="en-US" sz="900" b="0" i="1" u="none" strike="noStrike" dirty="0">
                          <a:solidFill>
                            <a:srgbClr val="000000"/>
                          </a:solidFill>
                          <a:effectLst/>
                          <a:latin typeface="Calibri" panose="020F0502020204030204" pitchFamily="34" charset="0"/>
                        </a:rPr>
                        <a:t>(Beam time al LENA 3k)</a:t>
                      </a:r>
                    </a:p>
                  </a:txBody>
                  <a:tcPr marL="2381" marR="2381" marT="2381"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it-IT" sz="900" b="0" i="0" u="none" strike="noStrike">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9320893"/>
                  </a:ext>
                </a:extLst>
              </a:tr>
              <a:tr h="152444">
                <a:tc>
                  <a:txBody>
                    <a:bodyPr/>
                    <a:lstStyle/>
                    <a:p>
                      <a:pPr algn="l" fontAlgn="b"/>
                      <a:endParaRPr lang="it-IT" sz="900" b="0" i="1" u="none" strike="noStrike" dirty="0">
                        <a:solidFill>
                          <a:srgbClr val="000000"/>
                        </a:solidFill>
                        <a:effectLst/>
                        <a:latin typeface="Calibri" panose="020F0502020204030204" pitchFamily="34" charset="0"/>
                      </a:endParaRPr>
                    </a:p>
                  </a:txBody>
                  <a:tcPr marL="2381" marR="2381" marT="238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it-IT" sz="900" b="0" i="0" u="none" strike="noStrike">
                        <a:solidFill>
                          <a:srgbClr val="000000"/>
                        </a:solidFill>
                        <a:effectLst/>
                        <a:latin typeface="Calibri" panose="020F0502020204030204" pitchFamily="34" charset="0"/>
                      </a:endParaRPr>
                    </a:p>
                  </a:txBody>
                  <a:tcPr marL="2381" marR="2381" marT="238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0925661"/>
                  </a:ext>
                </a:extLst>
              </a:tr>
              <a:tr h="145067">
                <a:tc>
                  <a:txBody>
                    <a:bodyPr/>
                    <a:lstStyle/>
                    <a:p>
                      <a:pPr algn="l" fontAlgn="b"/>
                      <a:r>
                        <a:rPr lang="it-IT" sz="900" b="1" i="0" u="none" strike="noStrike" dirty="0">
                          <a:solidFill>
                            <a:srgbClr val="000000"/>
                          </a:solidFill>
                          <a:effectLst/>
                          <a:latin typeface="Calibri" panose="020F0502020204030204" pitchFamily="34" charset="0"/>
                        </a:rPr>
                        <a:t>Bari</a:t>
                      </a:r>
                    </a:p>
                  </a:txBody>
                  <a:tcPr marL="2381" marR="2381" marT="238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it-IT" sz="900" b="0" i="0" u="none" strike="noStrike">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11759373"/>
                  </a:ext>
                </a:extLst>
              </a:tr>
              <a:tr h="145067">
                <a:tc>
                  <a:txBody>
                    <a:bodyPr/>
                    <a:lstStyle/>
                    <a:p>
                      <a:pPr algn="l" fontAlgn="b"/>
                      <a:r>
                        <a:rPr lang="it-IT" sz="900" b="1" i="0" u="none" strike="noStrike" dirty="0">
                          <a:solidFill>
                            <a:srgbClr val="000000"/>
                          </a:solidFill>
                          <a:effectLst/>
                          <a:latin typeface="Calibri" panose="020F0502020204030204" pitchFamily="34" charset="0"/>
                        </a:rPr>
                        <a:t>Missioni</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it-IT" sz="900" b="1" i="0" u="none" strike="noStrike" dirty="0">
                          <a:solidFill>
                            <a:srgbClr val="000000"/>
                          </a:solidFill>
                          <a:effectLst/>
                          <a:latin typeface="Calibri" panose="020F0502020204030204" pitchFamily="34" charset="0"/>
                        </a:rPr>
                        <a:t>3,0</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79571116"/>
                  </a:ext>
                </a:extLst>
              </a:tr>
              <a:tr h="145067">
                <a:tc>
                  <a:txBody>
                    <a:bodyPr/>
                    <a:lstStyle/>
                    <a:p>
                      <a:pPr algn="l" fontAlgn="b"/>
                      <a:r>
                        <a:rPr lang="it-IT" sz="900" b="0" i="1" u="none" strike="noStrike" dirty="0">
                          <a:solidFill>
                            <a:srgbClr val="000000"/>
                          </a:solidFill>
                          <a:effectLst/>
                          <a:latin typeface="Calibri" panose="020F0502020204030204" pitchFamily="34" charset="0"/>
                        </a:rPr>
                        <a:t>(missioni LENA 1.0k, missioni Milano 1,0k)</a:t>
                      </a:r>
                    </a:p>
                  </a:txBody>
                  <a:tcPr marL="2381" marR="2381" marT="2381"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r>
                        <a:rPr lang="it-IT" sz="900" b="1" i="0" u="none" strike="noStrike" dirty="0">
                          <a:solidFill>
                            <a:srgbClr val="000000"/>
                          </a:solidFill>
                          <a:effectLst/>
                          <a:latin typeface="Calibri" panose="020F0502020204030204" pitchFamily="34" charset="0"/>
                        </a:rPr>
                        <a:t> </a:t>
                      </a:r>
                    </a:p>
                  </a:txBody>
                  <a:tcPr marL="2381" marR="2381" marT="2381"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86131966"/>
                  </a:ext>
                </a:extLst>
              </a:tr>
              <a:tr h="152444">
                <a:tc>
                  <a:txBody>
                    <a:bodyPr/>
                    <a:lstStyle/>
                    <a:p>
                      <a:pPr algn="l" fontAlgn="b"/>
                      <a:r>
                        <a:rPr lang="it-IT" sz="900" b="1" i="0" u="none" strike="noStrike" dirty="0">
                          <a:solidFill>
                            <a:srgbClr val="000000"/>
                          </a:solidFill>
                          <a:effectLst/>
                          <a:latin typeface="Calibri" panose="020F0502020204030204" pitchFamily="34" charset="0"/>
                        </a:rPr>
                        <a:t>Consumo</a:t>
                      </a:r>
                      <a:r>
                        <a:rPr lang="it-IT" sz="900" b="0" i="1" u="none" strike="noStrike" dirty="0">
                          <a:solidFill>
                            <a:srgbClr val="000000"/>
                          </a:solidFill>
                          <a:effectLst/>
                          <a:latin typeface="Calibri" panose="020F0502020204030204" pitchFamily="34" charset="0"/>
                        </a:rPr>
                        <a:t> (test setup tomografico)</a:t>
                      </a:r>
                    </a:p>
                  </a:txBody>
                  <a:tcPr marL="2381" marR="2381" marT="2381"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it-IT" sz="900" b="1" i="0" u="none" strike="noStrike" dirty="0">
                          <a:solidFill>
                            <a:srgbClr val="000000"/>
                          </a:solidFill>
                          <a:effectLst/>
                          <a:latin typeface="Calibri" panose="020F0502020204030204" pitchFamily="34" charset="0"/>
                        </a:rPr>
                        <a:t>5,0</a:t>
                      </a:r>
                    </a:p>
                  </a:txBody>
                  <a:tcPr marL="2381" marR="2381" marT="2381"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452480"/>
                  </a:ext>
                </a:extLst>
              </a:tr>
            </a:tbl>
          </a:graphicData>
        </a:graphic>
      </p:graphicFrame>
    </p:spTree>
    <p:extLst>
      <p:ext uri="{BB962C8B-B14F-4D97-AF65-F5344CB8AC3E}">
        <p14:creationId xmlns:p14="http://schemas.microsoft.com/office/powerpoint/2010/main" val="168537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89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FRIDA 2024</a:t>
            </a:r>
            <a:endParaRPr sz="2466"/>
          </a:p>
          <a:p>
            <a:pPr marL="0" lvl="0" indent="0" algn="l" rtl="0">
              <a:spcBef>
                <a:spcPts val="0"/>
              </a:spcBef>
              <a:spcAft>
                <a:spcPts val="0"/>
              </a:spcAft>
              <a:buNone/>
            </a:pPr>
            <a:r>
              <a:rPr lang="it"/>
              <a:t> </a:t>
            </a:r>
            <a:endParaRPr/>
          </a:p>
        </p:txBody>
      </p:sp>
      <p:sp>
        <p:nvSpPr>
          <p:cNvPr id="55" name="Google Shape;55;p13"/>
          <p:cNvSpPr txBox="1">
            <a:spLocks noGrp="1"/>
          </p:cNvSpPr>
          <p:nvPr>
            <p:ph type="body" idx="1"/>
          </p:nvPr>
        </p:nvSpPr>
        <p:spPr>
          <a:xfrm>
            <a:off x="3125175" y="1424388"/>
            <a:ext cx="5936100" cy="19146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it" sz="1450" b="1">
                <a:solidFill>
                  <a:srgbClr val="980000"/>
                </a:solidFill>
              </a:rPr>
              <a:t>Scientific goals of FRIDA:  </a:t>
            </a:r>
            <a:endParaRPr sz="1450" b="1">
              <a:solidFill>
                <a:srgbClr val="980000"/>
              </a:solidFill>
            </a:endParaRPr>
          </a:p>
          <a:p>
            <a:pPr marL="457200" lvl="0" indent="-320675" algn="l" rtl="0">
              <a:spcBef>
                <a:spcPts val="1200"/>
              </a:spcBef>
              <a:spcAft>
                <a:spcPts val="0"/>
              </a:spcAft>
              <a:buClr>
                <a:schemeClr val="dk1"/>
              </a:buClr>
              <a:buSzPts val="1450"/>
              <a:buChar char="●"/>
            </a:pPr>
            <a:r>
              <a:rPr lang="it" sz="1450">
                <a:solidFill>
                  <a:schemeClr val="dk1"/>
                </a:solidFill>
              </a:rPr>
              <a:t>Provide FLASH beam delivery technologies for cancer treatment.</a:t>
            </a:r>
            <a:endParaRPr sz="1450">
              <a:solidFill>
                <a:schemeClr val="dk1"/>
              </a:solidFill>
            </a:endParaRPr>
          </a:p>
          <a:p>
            <a:pPr marL="457200" lvl="0" indent="-320675" algn="l" rtl="0">
              <a:spcBef>
                <a:spcPts val="0"/>
              </a:spcBef>
              <a:spcAft>
                <a:spcPts val="0"/>
              </a:spcAft>
              <a:buClr>
                <a:schemeClr val="dk1"/>
              </a:buClr>
              <a:buSzPts val="1450"/>
              <a:buChar char="●"/>
            </a:pPr>
            <a:r>
              <a:rPr lang="it" sz="1450">
                <a:solidFill>
                  <a:schemeClr val="dk1"/>
                </a:solidFill>
              </a:rPr>
              <a:t>Develop beam monitoring tools for electron and proton clinical beams at FLASH rates.</a:t>
            </a:r>
            <a:endParaRPr sz="1450">
              <a:solidFill>
                <a:schemeClr val="dk1"/>
              </a:solidFill>
            </a:endParaRPr>
          </a:p>
          <a:p>
            <a:pPr marL="457200" lvl="0" indent="-320675" algn="l" rtl="0">
              <a:spcBef>
                <a:spcPts val="0"/>
              </a:spcBef>
              <a:spcAft>
                <a:spcPts val="0"/>
              </a:spcAft>
              <a:buClr>
                <a:schemeClr val="dk1"/>
              </a:buClr>
              <a:buSzPts val="1450"/>
              <a:buChar char="●"/>
            </a:pPr>
            <a:r>
              <a:rPr lang="it" sz="1450">
                <a:solidFill>
                  <a:schemeClr val="dk1"/>
                </a:solidFill>
              </a:rPr>
              <a:t>Provide strategies to increase the efficacy of particle therapy treatments. </a:t>
            </a:r>
            <a:endParaRPr/>
          </a:p>
        </p:txBody>
      </p:sp>
      <p:pic>
        <p:nvPicPr>
          <p:cNvPr id="56" name="Google Shape;56;p13"/>
          <p:cNvPicPr preferRelativeResize="0"/>
          <p:nvPr/>
        </p:nvPicPr>
        <p:blipFill>
          <a:blip r:embed="rId3">
            <a:alphaModFix/>
          </a:blip>
          <a:stretch>
            <a:fillRect/>
          </a:stretch>
        </p:blipFill>
        <p:spPr>
          <a:xfrm>
            <a:off x="0" y="1017725"/>
            <a:ext cx="3152075" cy="2727925"/>
          </a:xfrm>
          <a:prstGeom prst="rect">
            <a:avLst/>
          </a:prstGeom>
          <a:noFill/>
          <a:ln>
            <a:noFill/>
          </a:ln>
        </p:spPr>
      </p:pic>
      <p:sp>
        <p:nvSpPr>
          <p:cNvPr id="57" name="Google Shape;57;p13"/>
          <p:cNvSpPr txBox="1"/>
          <p:nvPr/>
        </p:nvSpPr>
        <p:spPr>
          <a:xfrm>
            <a:off x="65600" y="4486250"/>
            <a:ext cx="529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t>https://web.infn.it/FRIDA/index.php/en/org-en-gb</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TotalTime>
  <Words>4219</Words>
  <Application>Microsoft Macintosh PowerPoint</Application>
  <PresentationFormat>Presentazione su schermo (16:9)</PresentationFormat>
  <Paragraphs>619</Paragraphs>
  <Slides>39</Slides>
  <Notes>18</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39</vt:i4>
      </vt:variant>
    </vt:vector>
  </HeadingPairs>
  <TitlesOfParts>
    <vt:vector size="52" baseType="lpstr">
      <vt:lpstr>Arial</vt:lpstr>
      <vt:lpstr>Calibri</vt:lpstr>
      <vt:lpstr>Caveat</vt:lpstr>
      <vt:lpstr>CMSS10</vt:lpstr>
      <vt:lpstr>Lato</vt:lpstr>
      <vt:lpstr>LM Roman 12</vt:lpstr>
      <vt:lpstr>NimbusSanL</vt:lpstr>
      <vt:lpstr>Radley</vt:lpstr>
      <vt:lpstr>Roboto</vt:lpstr>
      <vt:lpstr>Symbol</vt:lpstr>
      <vt:lpstr>Times</vt:lpstr>
      <vt:lpstr>Wingdings</vt:lpstr>
      <vt:lpstr>Simple Light</vt:lpstr>
      <vt:lpstr>Preventivi 2023 CSN5 - Bari</vt:lpstr>
      <vt:lpstr>SIGLE</vt:lpstr>
      <vt:lpstr>SPOC  SPect for Online boron dose verification in bnCt  (Boron Neutron Capture Therapy)   </vt:lpstr>
      <vt:lpstr>The SPECT gamma-ray detector</vt:lpstr>
      <vt:lpstr>Preliminary single-detector measurements at LENA reactor in Pavia</vt:lpstr>
      <vt:lpstr>SPECT development: collimator geometry and event recontruction by Neural Network</vt:lpstr>
      <vt:lpstr>SPOC: project structure, milestones and timetable</vt:lpstr>
      <vt:lpstr>Presentazione standard di PowerPoint</vt:lpstr>
      <vt:lpstr>FRIDA 2024  </vt:lpstr>
      <vt:lpstr>FRIDA @ Bari</vt:lpstr>
      <vt:lpstr>Activities in 2023 </vt:lpstr>
      <vt:lpstr>Activities in 2023</vt:lpstr>
      <vt:lpstr>RICHIESTE 2024</vt:lpstr>
      <vt:lpstr>PARTECIPANTI</vt:lpstr>
      <vt:lpstr>SHINE 2024 Plastic Scintillators Phantom via additive manufacturing techniques   </vt:lpstr>
      <vt:lpstr>SHINE @ INFN-Bari</vt:lpstr>
      <vt:lpstr>SHINE @ INFN-Bari </vt:lpstr>
      <vt:lpstr>PLASMA4BEAM2 - Attività Gruppo Bari (attività sinergica a esp. Collegato su INFN_E)</vt:lpstr>
      <vt:lpstr>Attività (1): sviluppo codice con modello 3D di sorgente di ioni negativi</vt:lpstr>
      <vt:lpstr>Richieste  attività simulazione modello 3D di estrazione ioni negativi</vt:lpstr>
      <vt:lpstr>Presentazione standard di PowerPoint</vt:lpstr>
      <vt:lpstr>Presentazione standard di PowerPoint</vt:lpstr>
      <vt:lpstr>Overview ed obiettivi: </vt:lpstr>
      <vt:lpstr>Work packages</vt:lpstr>
      <vt:lpstr>Presentazione standard di PowerPoint</vt:lpstr>
      <vt:lpstr>Presentazione standard di PowerPoint</vt:lpstr>
      <vt:lpstr>Presentazione standard di PowerPoint</vt:lpstr>
      <vt:lpstr>Presentazione standard di PowerPoint</vt:lpstr>
      <vt:lpstr>Partecipanti, FTE a Bari</vt:lpstr>
      <vt:lpstr>Presentazione standard di PowerPoint</vt:lpstr>
      <vt:lpstr>Motivation &amp; objectives</vt:lpstr>
      <vt:lpstr>Attività @ Maggio 2023 – 1/3 </vt:lpstr>
      <vt:lpstr>Attività @ Maggio 2023 – 2/3 </vt:lpstr>
      <vt:lpstr>Attività @ Maggio 2023 – 3/3 </vt:lpstr>
      <vt:lpstr>Richieste economiche e di servizi (2024)</vt:lpstr>
      <vt:lpstr>Personale</vt:lpstr>
      <vt:lpstr>BACK-UP</vt:lpstr>
      <vt:lpstr>FRIDA WPs</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Preventivi 2023 CSN5 - Bari</dc:title>
  <cp:lastModifiedBy>Sabina Tangaro</cp:lastModifiedBy>
  <cp:revision>18</cp:revision>
  <cp:lastPrinted>2023-07-06T10:54:14Z</cp:lastPrinted>
  <dcterms:modified xsi:type="dcterms:W3CDTF">2023-07-06T10:56:40Z</dcterms:modified>
</cp:coreProperties>
</file>