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57" r:id="rId4"/>
    <p:sldId id="258" r:id="rId5"/>
    <p:sldId id="259" r:id="rId6"/>
    <p:sldId id="269" r:id="rId7"/>
    <p:sldId id="270" r:id="rId8"/>
    <p:sldId id="271" r:id="rId9"/>
    <p:sldId id="272" r:id="rId10"/>
    <p:sldId id="262" r:id="rId11"/>
    <p:sldId id="273" r:id="rId12"/>
    <p:sldId id="263" r:id="rId13"/>
    <p:sldId id="266" r:id="rId14"/>
    <p:sldId id="267" r:id="rId15"/>
    <p:sldId id="268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90" d="100"/>
          <a:sy n="90" d="100"/>
        </p:scale>
        <p:origin x="21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D153-AB61-4B68-A313-B7D7CBB51C2D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53A0-DF10-4A89-B703-2C94B74C41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2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D153-AB61-4B68-A313-B7D7CBB51C2D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53A0-DF10-4A89-B703-2C94B74C41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5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D153-AB61-4B68-A313-B7D7CBB51C2D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53A0-DF10-4A89-B703-2C94B74C41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53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D153-AB61-4B68-A313-B7D7CBB51C2D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53A0-DF10-4A89-B703-2C94B74C41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9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D153-AB61-4B68-A313-B7D7CBB51C2D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53A0-DF10-4A89-B703-2C94B74C41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5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D153-AB61-4B68-A313-B7D7CBB51C2D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53A0-DF10-4A89-B703-2C94B74C41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1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D153-AB61-4B68-A313-B7D7CBB51C2D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53A0-DF10-4A89-B703-2C94B74C41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8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D153-AB61-4B68-A313-B7D7CBB51C2D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53A0-DF10-4A89-B703-2C94B74C41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3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D153-AB61-4B68-A313-B7D7CBB51C2D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53A0-DF10-4A89-B703-2C94B74C41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1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D153-AB61-4B68-A313-B7D7CBB51C2D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53A0-DF10-4A89-B703-2C94B74C41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2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D153-AB61-4B68-A313-B7D7CBB51C2D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E53A0-DF10-4A89-B703-2C94B74C41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72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BD153-AB61-4B68-A313-B7D7CBB51C2D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E53A0-DF10-4A89-B703-2C94B74C412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1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58109" y="2909455"/>
            <a:ext cx="5623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Discussion on ITS3 test beam analysis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503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926072"/>
              </p:ext>
            </p:extLst>
          </p:nvPr>
        </p:nvGraphicFramePr>
        <p:xfrm>
          <a:off x="365760" y="1554480"/>
          <a:ext cx="8423559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052">
                  <a:extLst>
                    <a:ext uri="{9D8B030D-6E8A-4147-A177-3AD203B41FA5}">
                      <a16:colId xmlns:a16="http://schemas.microsoft.com/office/drawing/2014/main" val="2694623709"/>
                    </a:ext>
                  </a:extLst>
                </a:gridCol>
                <a:gridCol w="933642">
                  <a:extLst>
                    <a:ext uri="{9D8B030D-6E8A-4147-A177-3AD203B41FA5}">
                      <a16:colId xmlns:a16="http://schemas.microsoft.com/office/drawing/2014/main" val="888114731"/>
                    </a:ext>
                  </a:extLst>
                </a:gridCol>
                <a:gridCol w="745067">
                  <a:extLst>
                    <a:ext uri="{9D8B030D-6E8A-4147-A177-3AD203B41FA5}">
                      <a16:colId xmlns:a16="http://schemas.microsoft.com/office/drawing/2014/main" val="3793588961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3979643294"/>
                    </a:ext>
                  </a:extLst>
                </a:gridCol>
                <a:gridCol w="922866">
                  <a:extLst>
                    <a:ext uri="{9D8B030D-6E8A-4147-A177-3AD203B41FA5}">
                      <a16:colId xmlns:a16="http://schemas.microsoft.com/office/drawing/2014/main" val="27856731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3197923371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260648479"/>
                    </a:ext>
                  </a:extLst>
                </a:gridCol>
                <a:gridCol w="1109133">
                  <a:extLst>
                    <a:ext uri="{9D8B030D-6E8A-4147-A177-3AD203B41FA5}">
                      <a16:colId xmlns:a16="http://schemas.microsoft.com/office/drawing/2014/main" val="53933229"/>
                    </a:ext>
                  </a:extLst>
                </a:gridCol>
                <a:gridCol w="1075265">
                  <a:extLst>
                    <a:ext uri="{9D8B030D-6E8A-4147-A177-3AD203B41FA5}">
                      <a16:colId xmlns:a16="http://schemas.microsoft.com/office/drawing/2014/main" val="6254150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Track</a:t>
                      </a:r>
                      <a:r>
                        <a:rPr lang="it-IT" dirty="0" smtClean="0"/>
                        <a:t> Chi2 </a:t>
                      </a:r>
                      <a:r>
                        <a:rPr lang="it-IT" dirty="0" err="1" smtClean="0"/>
                        <a:t>Cut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Entries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Eff</a:t>
                      </a:r>
                      <a:r>
                        <a:rPr lang="it-IT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Chi2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aseline="0" dirty="0" smtClean="0"/>
                        <a:t>% core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it-IT" dirty="0" smtClean="0"/>
                        <a:t> core</a:t>
                      </a:r>
                      <a:r>
                        <a:rPr lang="it-IT" baseline="0" dirty="0" smtClean="0"/>
                        <a:t> </a:t>
                      </a:r>
                      <a:br>
                        <a:rPr lang="it-IT" baseline="0" dirty="0" smtClean="0"/>
                      </a:br>
                      <a:r>
                        <a:rPr lang="it-IT" dirty="0" smtClean="0"/>
                        <a:t>[</a:t>
                      </a:r>
                      <a:r>
                        <a:rPr lang="it-IT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it-IT" dirty="0" smtClean="0"/>
                        <a:t>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Tail</a:t>
                      </a:r>
                      <a:r>
                        <a:rPr lang="it-IT" baseline="0" dirty="0" smtClean="0"/>
                        <a:t/>
                      </a:r>
                      <a:br>
                        <a:rPr lang="it-IT" baseline="0" dirty="0" smtClean="0"/>
                      </a:br>
                      <a:r>
                        <a:rPr lang="it-IT" dirty="0" smtClean="0"/>
                        <a:t>[</a:t>
                      </a:r>
                      <a:r>
                        <a:rPr lang="it-IT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it-IT" dirty="0" smtClean="0"/>
                        <a:t>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smtClean="0"/>
                        <a:t>(</a:t>
                      </a:r>
                      <a:r>
                        <a:rPr lang="it-IT" dirty="0" err="1" smtClean="0"/>
                        <a:t>n.H</a:t>
                      </a:r>
                      <a:r>
                        <a:rPr lang="it-IT" dirty="0" smtClean="0"/>
                        <a:t>&gt;3)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smtClean="0"/>
                        <a:t/>
                      </a:r>
                      <a:br>
                        <a:rPr lang="it-IT" baseline="0" dirty="0" smtClean="0"/>
                      </a:br>
                      <a:r>
                        <a:rPr lang="it-IT" dirty="0" smtClean="0"/>
                        <a:t>[</a:t>
                      </a:r>
                      <a:r>
                        <a:rPr lang="it-IT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it-IT" dirty="0" smtClean="0"/>
                        <a:t>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(</a:t>
                      </a:r>
                      <a:r>
                        <a:rPr lang="it-IT" dirty="0" err="1" smtClean="0"/>
                        <a:t>n.H</a:t>
                      </a:r>
                      <a:r>
                        <a:rPr lang="it-IT" dirty="0" smtClean="0"/>
                        <a:t>=3)</a:t>
                      </a:r>
                      <a:r>
                        <a:rPr lang="it-IT" baseline="0" dirty="0" smtClean="0"/>
                        <a:t/>
                      </a:r>
                      <a:br>
                        <a:rPr lang="it-IT" baseline="0" dirty="0" smtClean="0"/>
                      </a:br>
                      <a:r>
                        <a:rPr lang="it-IT" dirty="0" smtClean="0"/>
                        <a:t>[</a:t>
                      </a:r>
                      <a:r>
                        <a:rPr lang="it-IT" dirty="0" smtClean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it-IT" dirty="0" smtClean="0"/>
                        <a:t>m]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823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32.9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75105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20856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97.9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7.86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41.9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32.9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62112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17969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84.4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70.8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7.42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7.98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96724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15082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70.8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32.3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29.1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54451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11100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52.1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72.7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28.3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12891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8454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39.7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72.8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22.7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05362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28.9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72.4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5.97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12195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57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05018" y="2946400"/>
            <a:ext cx="2915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– Track matching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1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457202"/>
            <a:ext cx="4503506" cy="292607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57200"/>
            <a:ext cx="4503504" cy="292607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74722"/>
            <a:ext cx="4503504" cy="292607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4722"/>
            <a:ext cx="4503503" cy="292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6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" y="457202"/>
            <a:ext cx="4503504" cy="292607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57200"/>
            <a:ext cx="4503503" cy="292607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" y="3474722"/>
            <a:ext cx="4503503" cy="292607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803038" y="3924939"/>
            <a:ext cx="4041427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Additional selection criteria:</a:t>
            </a:r>
          </a:p>
          <a:p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beam (</a:t>
            </a:r>
            <a:r>
              <a:rPr lang="en-US" dirty="0" smtClean="0"/>
              <a:t>«beam good»): beam </a:t>
            </a:r>
            <a:r>
              <a:rPr lang="en-US" dirty="0" smtClean="0">
                <a:latin typeface="Symbol" panose="05050102010706020507" pitchFamily="18" charset="2"/>
              </a:rPr>
              <a:t>c</a:t>
            </a:r>
            <a:r>
              <a:rPr lang="en-US" baseline="30000" dirty="0" smtClean="0"/>
              <a:t>2 </a:t>
            </a:r>
            <a:r>
              <a:rPr lang="en-US" dirty="0" smtClean="0"/>
              <a:t>&lt;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</a:t>
            </a:r>
            <a:r>
              <a:rPr lang="en-US" dirty="0" smtClean="0"/>
              <a:t>tracks: n. Hits &gt; 4 </a:t>
            </a:r>
          </a:p>
          <a:p>
            <a:endParaRPr lang="en-US" dirty="0" smtClean="0"/>
          </a:p>
          <a:p>
            <a:r>
              <a:rPr lang="en-US" dirty="0" smtClean="0"/>
              <a:t>Beam-Track matching: </a:t>
            </a:r>
          </a:p>
          <a:p>
            <a:endParaRPr lang="en-US" sz="800" dirty="0" smtClean="0"/>
          </a:p>
          <a:p>
            <a:pPr algn="ctr"/>
            <a:r>
              <a:rPr lang="en-US" dirty="0" smtClean="0"/>
              <a:t>|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dca</a:t>
            </a:r>
            <a:r>
              <a:rPr lang="en-US" dirty="0" smtClean="0"/>
              <a:t>|&lt;20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 and |</a:t>
            </a:r>
            <a:r>
              <a:rPr lang="en-US" dirty="0" smtClean="0">
                <a:latin typeface="Symbol" panose="05050102010706020507" pitchFamily="18" charset="2"/>
              </a:rPr>
              <a:t>Dh</a:t>
            </a:r>
            <a:r>
              <a:rPr lang="en-US" dirty="0" smtClean="0"/>
              <a:t>|&lt;2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4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7200"/>
            <a:ext cx="4503503" cy="292607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4503501" cy="292607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2" y="3474722"/>
            <a:ext cx="4503501" cy="292607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4720"/>
            <a:ext cx="4503501" cy="292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" y="457200"/>
            <a:ext cx="4503504" cy="292607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57200"/>
            <a:ext cx="4503503" cy="292607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74720"/>
            <a:ext cx="4503503" cy="292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2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57200"/>
            <a:ext cx="4503501" cy="292607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4503501" cy="292607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4720"/>
            <a:ext cx="4503500" cy="29260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163128" y="4193309"/>
            <a:ext cx="34082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about 33% of the good events the beam cross all the telescope.</a:t>
            </a:r>
          </a:p>
          <a:p>
            <a:endParaRPr lang="en-US" dirty="0" smtClean="0"/>
          </a:p>
          <a:p>
            <a:r>
              <a:rPr lang="en-US" dirty="0" smtClean="0"/>
              <a:t>In about 4.3% of the good events the beam cross all the telescope without interacting.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51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7"/>
          <a:stretch/>
        </p:blipFill>
        <p:spPr>
          <a:xfrm>
            <a:off x="1371600" y="3566160"/>
            <a:ext cx="6519719" cy="301752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274320"/>
            <a:ext cx="6438962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9"/>
          <a:stretch/>
        </p:blipFill>
        <p:spPr>
          <a:xfrm>
            <a:off x="1371600" y="274320"/>
            <a:ext cx="6484967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640080"/>
            <a:ext cx="4503508" cy="292607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0"/>
            <a:ext cx="4503507" cy="292607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57600"/>
            <a:ext cx="4503507" cy="292607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40080"/>
            <a:ext cx="4503507" cy="292607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794760" y="88727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quality cuts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2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po 41"/>
          <p:cNvGrpSpPr/>
          <p:nvPr/>
        </p:nvGrpSpPr>
        <p:grpSpPr>
          <a:xfrm>
            <a:off x="0" y="640080"/>
            <a:ext cx="4503514" cy="5943595"/>
            <a:chOff x="0" y="640080"/>
            <a:chExt cx="4503514" cy="5943595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57600"/>
              <a:ext cx="4503507" cy="2926075"/>
            </a:xfrm>
            <a:prstGeom prst="rect">
              <a:avLst/>
            </a:prstGeom>
          </p:spPr>
        </p:pic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40080"/>
              <a:ext cx="4503514" cy="2926080"/>
            </a:xfrm>
            <a:prstGeom prst="rect">
              <a:avLst/>
            </a:prstGeom>
          </p:spPr>
        </p:pic>
        <p:cxnSp>
          <p:nvCxnSpPr>
            <p:cNvPr id="11" name="Connettore diritto 10"/>
            <p:cNvCxnSpPr/>
            <p:nvPr/>
          </p:nvCxnSpPr>
          <p:spPr>
            <a:xfrm flipH="1">
              <a:off x="3813048" y="826439"/>
              <a:ext cx="0" cy="5486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/>
            <p:cNvCxnSpPr/>
            <p:nvPr/>
          </p:nvCxnSpPr>
          <p:spPr>
            <a:xfrm flipH="1">
              <a:off x="1115476" y="826439"/>
              <a:ext cx="0" cy="5486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/>
            <p:cNvCxnSpPr/>
            <p:nvPr/>
          </p:nvCxnSpPr>
          <p:spPr>
            <a:xfrm flipH="1">
              <a:off x="777240" y="826439"/>
              <a:ext cx="0" cy="5486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/>
            <p:cNvCxnSpPr/>
            <p:nvPr/>
          </p:nvCxnSpPr>
          <p:spPr>
            <a:xfrm flipH="1">
              <a:off x="585216" y="826439"/>
              <a:ext cx="0" cy="5486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/>
            <p:cNvCxnSpPr/>
            <p:nvPr/>
          </p:nvCxnSpPr>
          <p:spPr>
            <a:xfrm flipH="1">
              <a:off x="484632" y="826439"/>
              <a:ext cx="0" cy="5486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diritto 40"/>
            <p:cNvCxnSpPr/>
            <p:nvPr/>
          </p:nvCxnSpPr>
          <p:spPr>
            <a:xfrm flipH="1">
              <a:off x="516964" y="822960"/>
              <a:ext cx="0" cy="5486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po 39"/>
          <p:cNvGrpSpPr/>
          <p:nvPr/>
        </p:nvGrpSpPr>
        <p:grpSpPr>
          <a:xfrm>
            <a:off x="4572000" y="640080"/>
            <a:ext cx="4503514" cy="2926080"/>
            <a:chOff x="4572000" y="640080"/>
            <a:chExt cx="4503514" cy="2926080"/>
          </a:xfrm>
        </p:grpSpPr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640080"/>
              <a:ext cx="4503514" cy="2926080"/>
            </a:xfrm>
            <a:prstGeom prst="rect">
              <a:avLst/>
            </a:prstGeom>
          </p:spPr>
        </p:pic>
        <p:cxnSp>
          <p:nvCxnSpPr>
            <p:cNvPr id="28" name="Connettore diritto 27"/>
            <p:cNvCxnSpPr/>
            <p:nvPr/>
          </p:nvCxnSpPr>
          <p:spPr>
            <a:xfrm flipH="1">
              <a:off x="8389672" y="821827"/>
              <a:ext cx="0" cy="24688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diritto 28"/>
            <p:cNvCxnSpPr/>
            <p:nvPr/>
          </p:nvCxnSpPr>
          <p:spPr>
            <a:xfrm flipH="1">
              <a:off x="5692100" y="821827"/>
              <a:ext cx="0" cy="24688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diritto 29"/>
            <p:cNvCxnSpPr/>
            <p:nvPr/>
          </p:nvCxnSpPr>
          <p:spPr>
            <a:xfrm flipH="1">
              <a:off x="5353864" y="821827"/>
              <a:ext cx="0" cy="24688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diritto 30"/>
            <p:cNvCxnSpPr/>
            <p:nvPr/>
          </p:nvCxnSpPr>
          <p:spPr>
            <a:xfrm flipH="1">
              <a:off x="5152604" y="821827"/>
              <a:ext cx="0" cy="24688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diritto 31"/>
            <p:cNvCxnSpPr/>
            <p:nvPr/>
          </p:nvCxnSpPr>
          <p:spPr>
            <a:xfrm flipH="1">
              <a:off x="5061256" y="821827"/>
              <a:ext cx="0" cy="24688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diritto 38"/>
            <p:cNvCxnSpPr/>
            <p:nvPr/>
          </p:nvCxnSpPr>
          <p:spPr>
            <a:xfrm flipH="1">
              <a:off x="5083696" y="822960"/>
              <a:ext cx="0" cy="24688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Connettore 2 15"/>
          <p:cNvCxnSpPr/>
          <p:nvPr/>
        </p:nvCxnSpPr>
        <p:spPr>
          <a:xfrm flipH="1" flipV="1">
            <a:off x="795228" y="5708074"/>
            <a:ext cx="1264481" cy="101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2127943" y="120195"/>
            <a:ext cx="482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 of the Track selection based on the track </a:t>
            </a:r>
            <a:r>
              <a:rPr lang="en-US" dirty="0" smtClean="0">
                <a:latin typeface="Symbol" panose="05050102010706020507" pitchFamily="18" charset="2"/>
              </a:rPr>
              <a:t>c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403869" y="4751305"/>
            <a:ext cx="18897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% of tracks that pass the </a:t>
            </a:r>
            <a:r>
              <a:rPr lang="en-US" sz="1400" dirty="0" smtClean="0">
                <a:latin typeface="Symbol" panose="05050102010706020507" pitchFamily="18" charset="2"/>
              </a:rPr>
              <a:t>c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cut for tracks with different n. of Hits</a:t>
            </a:r>
            <a:endParaRPr lang="en-US" sz="14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028525" y="5548063"/>
            <a:ext cx="1815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Tracks with 4 and 5 hits are strongly cut </a:t>
            </a:r>
            <a:endParaRPr lang="en-US" sz="1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216627" y="1847533"/>
            <a:ext cx="1317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DCA Histogram </a:t>
            </a:r>
            <a:br>
              <a:rPr lang="en-US" sz="1400" dirty="0" smtClean="0"/>
            </a:br>
            <a:r>
              <a:rPr lang="en-US" sz="1400" dirty="0" smtClean="0"/>
              <a:t>fit </a:t>
            </a:r>
            <a:r>
              <a:rPr lang="en-US" sz="1400" dirty="0" smtClean="0">
                <a:latin typeface="Symbol" panose="05050102010706020507" pitchFamily="18" charset="2"/>
              </a:rPr>
              <a:t>c</a:t>
            </a:r>
            <a:r>
              <a:rPr lang="en-US" sz="1400" baseline="30000" dirty="0" smtClean="0"/>
              <a:t>2</a:t>
            </a:r>
            <a:endParaRPr lang="en-US" sz="1400" baseline="300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5905051" y="1847533"/>
            <a:ext cx="1317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DCA Histogram </a:t>
            </a:r>
            <a:br>
              <a:rPr lang="en-US" sz="1400" dirty="0" smtClean="0"/>
            </a:br>
            <a:r>
              <a:rPr lang="en-US" sz="1400" dirty="0" smtClean="0"/>
              <a:t>fit </a:t>
            </a:r>
            <a:r>
              <a:rPr lang="en-US" sz="1400" dirty="0">
                <a:latin typeface="Symbol" panose="05050102010706020507" pitchFamily="18" charset="2"/>
              </a:rPr>
              <a:t>c</a:t>
            </a:r>
            <a:r>
              <a:rPr lang="en-US" sz="1400" baseline="30000" dirty="0"/>
              <a:t>2</a:t>
            </a:r>
            <a:endParaRPr lang="en-US" sz="1400" dirty="0"/>
          </a:p>
        </p:txBody>
      </p:sp>
      <p:graphicFrame>
        <p:nvGraphicFramePr>
          <p:cNvPr id="36" name="Tabella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624653"/>
              </p:ext>
            </p:extLst>
          </p:nvPr>
        </p:nvGraphicFramePr>
        <p:xfrm>
          <a:off x="4238322" y="3640517"/>
          <a:ext cx="4822548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444">
                  <a:extLst>
                    <a:ext uri="{9D8B030D-6E8A-4147-A177-3AD203B41FA5}">
                      <a16:colId xmlns:a16="http://schemas.microsoft.com/office/drawing/2014/main" val="2694623709"/>
                    </a:ext>
                  </a:extLst>
                </a:gridCol>
                <a:gridCol w="586107">
                  <a:extLst>
                    <a:ext uri="{9D8B030D-6E8A-4147-A177-3AD203B41FA5}">
                      <a16:colId xmlns:a16="http://schemas.microsoft.com/office/drawing/2014/main" val="888114731"/>
                    </a:ext>
                  </a:extLst>
                </a:gridCol>
                <a:gridCol w="538871">
                  <a:extLst>
                    <a:ext uri="{9D8B030D-6E8A-4147-A177-3AD203B41FA5}">
                      <a16:colId xmlns:a16="http://schemas.microsoft.com/office/drawing/2014/main" val="3793588961"/>
                    </a:ext>
                  </a:extLst>
                </a:gridCol>
                <a:gridCol w="605854">
                  <a:extLst>
                    <a:ext uri="{9D8B030D-6E8A-4147-A177-3AD203B41FA5}">
                      <a16:colId xmlns:a16="http://schemas.microsoft.com/office/drawing/2014/main" val="3979643294"/>
                    </a:ext>
                  </a:extLst>
                </a:gridCol>
                <a:gridCol w="602818">
                  <a:extLst>
                    <a:ext uri="{9D8B030D-6E8A-4147-A177-3AD203B41FA5}">
                      <a16:colId xmlns:a16="http://schemas.microsoft.com/office/drawing/2014/main" val="2785673104"/>
                    </a:ext>
                  </a:extLst>
                </a:gridCol>
                <a:gridCol w="602818">
                  <a:extLst>
                    <a:ext uri="{9D8B030D-6E8A-4147-A177-3AD203B41FA5}">
                      <a16:colId xmlns:a16="http://schemas.microsoft.com/office/drawing/2014/main" val="3197923371"/>
                    </a:ext>
                  </a:extLst>
                </a:gridCol>
                <a:gridCol w="602818">
                  <a:extLst>
                    <a:ext uri="{9D8B030D-6E8A-4147-A177-3AD203B41FA5}">
                      <a16:colId xmlns:a16="http://schemas.microsoft.com/office/drawing/2014/main" val="260648479"/>
                    </a:ext>
                  </a:extLst>
                </a:gridCol>
                <a:gridCol w="602818">
                  <a:extLst>
                    <a:ext uri="{9D8B030D-6E8A-4147-A177-3AD203B41FA5}">
                      <a16:colId xmlns:a16="http://schemas.microsoft.com/office/drawing/2014/main" val="1167891798"/>
                    </a:ext>
                  </a:extLst>
                </a:gridCol>
              </a:tblGrid>
              <a:tr h="47345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err="1" smtClean="0"/>
                        <a:t>Track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smtClean="0">
                          <a:latin typeface="Symbol" panose="05050102010706020507" pitchFamily="18" charset="2"/>
                        </a:rPr>
                        <a:t>c</a:t>
                      </a:r>
                      <a:r>
                        <a:rPr lang="it-IT" sz="1400" baseline="30000" dirty="0" smtClean="0"/>
                        <a:t>2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Cut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Symbol" panose="05050102010706020507" pitchFamily="18" charset="2"/>
                        </a:rPr>
                        <a:t>c</a:t>
                      </a:r>
                      <a:r>
                        <a:rPr lang="it-IT" sz="1400" baseline="30000" dirty="0" smtClean="0"/>
                        <a:t>2</a:t>
                      </a:r>
                      <a:br>
                        <a:rPr lang="it-IT" sz="1400" baseline="30000" dirty="0" smtClean="0"/>
                      </a:br>
                      <a:r>
                        <a:rPr lang="it-IT" sz="1400" baseline="0" dirty="0" smtClean="0"/>
                        <a:t> </a:t>
                      </a:r>
                      <a:r>
                        <a:rPr lang="it-IT" sz="1400" baseline="0" dirty="0" err="1" smtClean="0"/>
                        <a:t>all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Symbol" panose="05050102010706020507" pitchFamily="18" charset="2"/>
                        </a:rPr>
                        <a:t>c</a:t>
                      </a:r>
                      <a:r>
                        <a:rPr lang="it-IT" sz="1400" baseline="30000" dirty="0" smtClean="0"/>
                        <a:t>2</a:t>
                      </a:r>
                      <a:r>
                        <a:rPr lang="it-IT" sz="1400" dirty="0" smtClean="0"/>
                        <a:t> core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Symbol" panose="05050102010706020507" pitchFamily="18" charset="2"/>
                        </a:rPr>
                        <a:t>c</a:t>
                      </a:r>
                      <a:r>
                        <a:rPr lang="it-IT" sz="1400" baseline="30000" dirty="0" smtClean="0"/>
                        <a:t>2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tail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aseline="0" dirty="0" smtClean="0"/>
                        <a:t>% </a:t>
                      </a:r>
                      <a:r>
                        <a:rPr lang="it-IT" sz="1400" baseline="0" dirty="0" smtClean="0"/>
                        <a:t>6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Symbol" panose="05050102010706020507" pitchFamily="18" charset="2"/>
                        </a:rPr>
                        <a:t>% 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Symbol" panose="05050102010706020507" pitchFamily="18" charset="2"/>
                        </a:rPr>
                        <a:t>% 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% 3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823099"/>
                  </a:ext>
                </a:extLst>
              </a:tr>
              <a:tr h="27850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75105873"/>
                  </a:ext>
                </a:extLst>
              </a:tr>
              <a:tr h="27850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10.49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98.8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93.7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62112490"/>
                  </a:ext>
                </a:extLst>
              </a:tr>
              <a:tr h="27850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93.6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67.6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80.8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54451820"/>
                  </a:ext>
                </a:extLst>
              </a:tr>
              <a:tr h="27850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1.68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85.6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40.6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33.1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70.2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12891932"/>
                  </a:ext>
                </a:extLst>
              </a:tr>
              <a:tr h="27850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3.82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68.3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55.7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05362359"/>
                  </a:ext>
                </a:extLst>
              </a:tr>
              <a:tr h="27850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2.82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53.4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43.3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8348539"/>
                  </a:ext>
                </a:extLst>
              </a:tr>
              <a:tr h="278500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38.9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32.3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9943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2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457202"/>
            <a:ext cx="4503507" cy="29260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7200"/>
            <a:ext cx="4503506" cy="29260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3474722"/>
            <a:ext cx="4503506" cy="29260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74722"/>
            <a:ext cx="4503506" cy="292607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202546" y="88727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c</a:t>
            </a:r>
            <a:r>
              <a:rPr lang="it-IT" baseline="30000" dirty="0" smtClean="0">
                <a:latin typeface="Symbol" panose="05050102010706020507" pitchFamily="18" charset="2"/>
              </a:rPr>
              <a:t>2 </a:t>
            </a:r>
            <a:r>
              <a:rPr lang="it-IT" dirty="0" smtClean="0">
                <a:latin typeface="Symbol" panose="05050102010706020507" pitchFamily="18" charset="2"/>
              </a:rPr>
              <a:t>&lt; 500</a:t>
            </a:r>
            <a:endParaRPr lang="en-US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986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457202"/>
            <a:ext cx="4503506" cy="29260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7200"/>
            <a:ext cx="4503506" cy="292607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3474722"/>
            <a:ext cx="4503506" cy="292607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474722"/>
            <a:ext cx="4503504" cy="292607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202546" y="88727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c</a:t>
            </a:r>
            <a:r>
              <a:rPr lang="it-IT" baseline="30000" dirty="0" smtClean="0">
                <a:latin typeface="Symbol" panose="05050102010706020507" pitchFamily="18" charset="2"/>
              </a:rPr>
              <a:t>2 </a:t>
            </a:r>
            <a:r>
              <a:rPr lang="it-IT" dirty="0" smtClean="0">
                <a:latin typeface="Symbol" panose="05050102010706020507" pitchFamily="18" charset="2"/>
              </a:rPr>
              <a:t>&lt; 100</a:t>
            </a:r>
            <a:endParaRPr lang="en-US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885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457202"/>
            <a:ext cx="4503506" cy="292607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57200"/>
            <a:ext cx="4503504" cy="292607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" y="3474722"/>
            <a:ext cx="4503504" cy="292607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474722"/>
            <a:ext cx="4503504" cy="292607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202546" y="88727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c</a:t>
            </a:r>
            <a:r>
              <a:rPr lang="it-IT" baseline="30000" dirty="0" smtClean="0">
                <a:latin typeface="Symbol" panose="05050102010706020507" pitchFamily="18" charset="2"/>
              </a:rPr>
              <a:t>2 </a:t>
            </a:r>
            <a:r>
              <a:rPr lang="it-IT" dirty="0" smtClean="0">
                <a:latin typeface="Symbol" panose="05050102010706020507" pitchFamily="18" charset="2"/>
              </a:rPr>
              <a:t>&lt; 50</a:t>
            </a:r>
            <a:endParaRPr lang="en-US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9886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457202"/>
            <a:ext cx="4503506" cy="292607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57200"/>
            <a:ext cx="4503504" cy="292607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" y="3474722"/>
            <a:ext cx="4503504" cy="292607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474722"/>
            <a:ext cx="4503504" cy="292607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202546" y="88727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c</a:t>
            </a:r>
            <a:r>
              <a:rPr lang="it-IT" baseline="30000" dirty="0" smtClean="0">
                <a:latin typeface="Symbol" panose="05050102010706020507" pitchFamily="18" charset="2"/>
              </a:rPr>
              <a:t>2 </a:t>
            </a:r>
            <a:r>
              <a:rPr lang="it-IT" dirty="0" smtClean="0">
                <a:latin typeface="Symbol" panose="05050102010706020507" pitchFamily="18" charset="2"/>
              </a:rPr>
              <a:t>&lt; 20</a:t>
            </a:r>
            <a:endParaRPr lang="en-US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2254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457202"/>
            <a:ext cx="4503506" cy="292607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57200"/>
            <a:ext cx="4503504" cy="292607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" y="3474722"/>
            <a:ext cx="4503504" cy="292607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474722"/>
            <a:ext cx="4503504" cy="292607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202546" y="88727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c</a:t>
            </a:r>
            <a:r>
              <a:rPr lang="it-IT" baseline="30000" dirty="0" smtClean="0">
                <a:latin typeface="Symbol" panose="05050102010706020507" pitchFamily="18" charset="2"/>
              </a:rPr>
              <a:t>2 </a:t>
            </a:r>
            <a:r>
              <a:rPr lang="it-IT" dirty="0" smtClean="0">
                <a:latin typeface="Symbol" panose="05050102010706020507" pitchFamily="18" charset="2"/>
              </a:rPr>
              <a:t>&lt; 10</a:t>
            </a:r>
            <a:endParaRPr lang="en-US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738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457202"/>
            <a:ext cx="4503506" cy="292607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57200"/>
            <a:ext cx="4503504" cy="292607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" y="3474722"/>
            <a:ext cx="4503504" cy="292607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474722"/>
            <a:ext cx="4503504" cy="292607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202546" y="88727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c</a:t>
            </a:r>
            <a:r>
              <a:rPr lang="it-IT" baseline="30000" dirty="0" smtClean="0">
                <a:latin typeface="Symbol" panose="05050102010706020507" pitchFamily="18" charset="2"/>
              </a:rPr>
              <a:t>2 </a:t>
            </a:r>
            <a:r>
              <a:rPr lang="it-IT" dirty="0" smtClean="0">
                <a:latin typeface="Symbol" panose="05050102010706020507" pitchFamily="18" charset="2"/>
              </a:rPr>
              <a:t>&lt; 5</a:t>
            </a:r>
            <a:endParaRPr lang="en-US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1844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1592</TotalTime>
  <Words>294</Words>
  <Application>Microsoft Office PowerPoint</Application>
  <PresentationFormat>Presentazione su schermo (4:3)</PresentationFormat>
  <Paragraphs>161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 Tassielli</dc:creator>
  <cp:lastModifiedBy>Giovanni Tassielli</cp:lastModifiedBy>
  <cp:revision>59</cp:revision>
  <dcterms:created xsi:type="dcterms:W3CDTF">2023-06-15T21:10:00Z</dcterms:created>
  <dcterms:modified xsi:type="dcterms:W3CDTF">2023-06-30T06:37:30Z</dcterms:modified>
</cp:coreProperties>
</file>