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204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28691-63B8-4C41-88A9-84B67A14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A0DA0E-563A-B24C-9370-441E89F98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976AA-EE91-494C-B379-BB1C9B1B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712913-8D6E-A84F-84EC-A3A135C2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A4FAFC-21E3-7A43-8DA9-632F1318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4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1F51F-4D29-3C42-B787-B78D74D4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17A0BC-7DB3-EF4A-A7CD-1198C5CAF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6F5840-8F97-994B-AF1C-E3253D5C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88C26B-D887-1142-9884-CF4F29035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5AD3D7-82E5-DD48-9665-7164D26C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96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999DEF-A5A8-0C46-888D-770E89E52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24C34A-C688-684F-98CF-D990324D5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1F8D8E-4630-024A-80A3-7888062F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07CAE0-DF12-8C4C-A3F5-78271C8D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8F10B7-6A66-8440-B7E8-4D66E52C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03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AFADFD-CD80-6248-94CB-E2CBA020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EC03BC-015F-4745-A14C-143F6A408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43BBCA-A0DA-FD44-A49F-FD0F32F5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94389C-CDC5-AE46-9774-FFB67791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A52F73-57EF-D74F-A498-22C810D1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48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002C0-2816-5845-942F-37CDD572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F854EB-8F3C-0242-9E18-274350103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D88FAE-C227-9A49-84C6-F3A77D39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6243F3-DFD2-6C41-BE2B-73F679F6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6ED03D-89D8-9E47-9EBC-71FFABCC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06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F14412-E338-4143-9E53-E9B11635D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EB339-3699-3645-BA20-31E92CF7F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76B53D-03CC-AE47-81C6-D83BA4EEF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47FCD0-1F2B-F94C-8D51-5EF46B08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16C74B-33BC-C140-868B-2857C9F4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70691B-EE53-094C-9446-297E102D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9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6D3F73-A261-A646-9DEC-32FEFAEDC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E6210C-8B58-9844-B53E-51DBD37F9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C126A6-A492-914F-9628-3776AE4B4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2F1FA1-4ECC-DE40-95D7-12E64C557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C76634-4655-AC45-A428-6B5C37650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1367378-BBF5-3F41-BC48-2CD50F8C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59842F-879E-4C45-A458-9E351A60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B8D6D9-D257-5F4A-AFB4-6C29F9A6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12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F514CC-3B0A-D141-B79F-25C7E109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35E820-4728-3A44-B5DD-61BD0669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254994-CC57-6941-9B82-1AC31471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738788-BFE5-DA4A-82CA-D2D4AD89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52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AAEF34-BA2E-DE46-AFE3-D38354D8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F8AD563-F661-3E4D-B65D-A6529AAA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932E4E7-5C69-8E43-A6E4-84DA69CD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2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C3A9C0-19B5-004E-9F3E-406BEB01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86872-F3A1-2B44-88B9-32C06B24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A4DC2A-53E2-354B-A609-F315F034E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796DA0-6483-1A4F-B85F-05252E4F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BAC947-60E5-DC48-AEF8-E9E48527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D433C7-71A5-B449-9398-274BF659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20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994A2-7AFE-DA48-BE76-F93B461B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7F25EB-951B-0D45-8506-0E916A481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A5DF64-DE89-BC44-A491-324300100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1CD49A8-ADC1-5F47-B509-AA868CDD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E6E004-0403-A14F-BBBD-E156FDCE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E2C86F-0905-8F48-BE2E-EBFCF4FF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60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0A3FCA-D7F0-3E4C-A48E-2276BF9E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CCC59C-DEEE-5447-91E8-9C98D85BF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856DFD-FC90-3B4F-B685-09F25F630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2B7C-5919-524D-B7E3-9B8F66CC6F3C}" type="datetimeFigureOut">
              <a:rPr lang="it-IT" smtClean="0"/>
              <a:t>29/06/23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461CC8-C15F-154F-8DE3-64B32B2E3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85A2C0-A1DF-1F45-B74E-119D7EF0C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8C48-EB96-1B45-97AB-6AB25FE9B7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3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07C6EA-BC27-2280-D217-AFAE62C75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/>
              <a:t>TBPIX Pisa activities program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CD1E408-BC78-8E06-D6F8-0343325D5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System test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Module Quality test</a:t>
            </a:r>
          </a:p>
        </p:txBody>
      </p:sp>
    </p:spTree>
    <p:extLst>
      <p:ext uri="{BB962C8B-B14F-4D97-AF65-F5344CB8AC3E}">
        <p14:creationId xmlns:p14="http://schemas.microsoft.com/office/powerpoint/2010/main" val="159850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">
            <a:extLst>
              <a:ext uri="{FF2B5EF4-FFF2-40B4-BE49-F238E27FC236}">
                <a16:creationId xmlns:a16="http://schemas.microsoft.com/office/drawing/2014/main" id="{A2CD713B-55E6-FE41-8FC5-C1F5AD12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5630" y="6492875"/>
            <a:ext cx="2743200" cy="365125"/>
          </a:xfrm>
        </p:spPr>
        <p:txBody>
          <a:bodyPr/>
          <a:lstStyle/>
          <a:p>
            <a:fld id="{62943F32-1B10-4CEA-B04B-F628F8355E6A}" type="slidenum">
              <a:rPr lang="en-GB" smtClean="0"/>
              <a:t>2</a:t>
            </a:fld>
            <a:endParaRPr lang="en-GB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314F0CC-9B53-A14F-80FF-29F0CF7F026C}"/>
              </a:ext>
            </a:extLst>
          </p:cNvPr>
          <p:cNvSpPr txBox="1">
            <a:spLocks/>
          </p:cNvSpPr>
          <p:nvPr/>
        </p:nvSpPr>
        <p:spPr>
          <a:xfrm>
            <a:off x="0" y="1094854"/>
            <a:ext cx="12192000" cy="576314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000090"/>
                </a:solidFill>
              </a:rPr>
              <a:t>Activities strictly related to our commitment of mechanical support for the barrel pixel (TBPIX)</a:t>
            </a:r>
          </a:p>
          <a:p>
            <a:pPr lvl="1"/>
            <a:r>
              <a:rPr lang="en-GB" sz="1600" b="1" dirty="0">
                <a:solidFill>
                  <a:srgbClr val="000090"/>
                </a:solidFill>
              </a:rPr>
              <a:t>For this are necessary: engineering (drawings, mechanical part production, manpower from A.T.) and technical support</a:t>
            </a:r>
          </a:p>
          <a:p>
            <a:pPr lvl="1"/>
            <a:r>
              <a:rPr lang="en-GB" sz="1600" b="1" dirty="0">
                <a:solidFill>
                  <a:srgbClr val="000090"/>
                </a:solidFill>
              </a:rPr>
              <a:t>Support from physicists for setting up systems, data tacking and analysis</a:t>
            </a:r>
          </a:p>
          <a:p>
            <a:pPr lvl="1"/>
            <a:r>
              <a:rPr lang="en-GB" sz="1600" b="1" dirty="0">
                <a:solidFill>
                  <a:srgbClr val="000090"/>
                </a:solidFill>
              </a:rPr>
              <a:t>Can be classified as medium</a:t>
            </a:r>
            <a:r>
              <a:rPr lang="en-GB" sz="1600" b="1" dirty="0">
                <a:solidFill>
                  <a:schemeClr val="accent4">
                    <a:lumMod val="75000"/>
                  </a:schemeClr>
                </a:solidFill>
              </a:rPr>
              <a:t> (M) </a:t>
            </a:r>
            <a:r>
              <a:rPr lang="en-GB" sz="1600" b="1" dirty="0">
                <a:solidFill>
                  <a:srgbClr val="000090"/>
                </a:solidFill>
              </a:rPr>
              <a:t>long</a:t>
            </a:r>
            <a:r>
              <a:rPr lang="en-GB" sz="1600" b="1" dirty="0">
                <a:solidFill>
                  <a:schemeClr val="accent4">
                    <a:lumMod val="75000"/>
                  </a:schemeClr>
                </a:solidFill>
              </a:rPr>
              <a:t> (L) </a:t>
            </a:r>
            <a:r>
              <a:rPr lang="en-GB" sz="1600" b="1" dirty="0">
                <a:solidFill>
                  <a:srgbClr val="000090"/>
                </a:solidFill>
              </a:rPr>
              <a:t>term activities </a:t>
            </a:r>
          </a:p>
          <a:p>
            <a:pPr lvl="1"/>
            <a:endParaRPr lang="en-GB" sz="20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000090"/>
                </a:solidFill>
              </a:rPr>
              <a:t>1. Simple "system test" setup </a:t>
            </a:r>
            <a:endParaRPr lang="en-GB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1400" dirty="0"/>
              <a:t>to investigate thermal behaviour of fully equipped ladder </a:t>
            </a:r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(M)</a:t>
            </a:r>
            <a:endParaRPr lang="en-GB" sz="1400" dirty="0"/>
          </a:p>
          <a:p>
            <a:pPr marL="800100" lvl="1" indent="-342900">
              <a:buFont typeface="+mj-lt"/>
              <a:buAutoNum type="alphaLcPeriod"/>
            </a:pPr>
            <a:r>
              <a:rPr lang="en-GB" sz="1400" dirty="0"/>
              <a:t>to check electric flange in Aluminium </a:t>
            </a:r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(M-L)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1400" dirty="0"/>
              <a:t>Measurement of unwanted layers distortion (twisting, bending,…) with thermal stresses </a:t>
            </a:r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(M-L)</a:t>
            </a:r>
            <a:endParaRPr lang="en-GB" sz="1400" dirty="0"/>
          </a:p>
          <a:p>
            <a:pPr marL="457200" lvl="1" indent="0">
              <a:buNone/>
            </a:pPr>
            <a:r>
              <a:rPr lang="en-GB" sz="1400" i="1" dirty="0"/>
              <a:t>Equipment: the following “materials” has to be procured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GB" sz="1200" i="1" dirty="0"/>
              <a:t>at least 4 CROC modules,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GB" sz="1200" i="1" dirty="0"/>
              <a:t>port card, multiwire cables, E-links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GB" sz="1200" i="1" dirty="0"/>
              <a:t>CMS large climate chamber to cool down system setup </a:t>
            </a:r>
          </a:p>
          <a:p>
            <a:pPr marL="1257300" lvl="2" indent="-342900">
              <a:buFont typeface="+mj-lt"/>
              <a:buAutoNum type="romanLcPeriod"/>
            </a:pPr>
            <a:endParaRPr lang="en-GB" sz="1200" i="1" dirty="0"/>
          </a:p>
          <a:p>
            <a:pPr marL="0" indent="0">
              <a:buNone/>
            </a:pPr>
            <a:r>
              <a:rPr lang="en-GB" sz="2000" dirty="0">
                <a:solidFill>
                  <a:srgbClr val="000090"/>
                </a:solidFill>
              </a:rPr>
              <a:t>2. </a:t>
            </a:r>
            <a:r>
              <a:rPr lang="en-GB" sz="2000" b="1" dirty="0">
                <a:solidFill>
                  <a:srgbClr val="000090"/>
                </a:solidFill>
              </a:rPr>
              <a:t>T-cycling and thermal study</a:t>
            </a:r>
            <a:endParaRPr lang="en-GB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1400" dirty="0"/>
              <a:t>Single module or one ladder in the “best thermal contact configuration” (aluminium plate) </a:t>
            </a:r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(M)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1400" dirty="0"/>
              <a:t>study electrical and mechanical behaviour of module after T-cycling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1400" dirty="0"/>
              <a:t>measurements of thermal gradients in the module </a:t>
            </a:r>
          </a:p>
          <a:p>
            <a:pPr marL="914400" lvl="2" indent="0">
              <a:buNone/>
            </a:pPr>
            <a:r>
              <a:rPr lang="en-GB" sz="1400" i="1" dirty="0"/>
              <a:t>Equipment: climate chamber (possibility at CERN, already exploited, or in Pisa with GLAST equipment (to be re qualified))</a:t>
            </a:r>
          </a:p>
          <a:p>
            <a:pPr marL="914400" lvl="2" indent="0">
              <a:buNone/>
            </a:pPr>
            <a:endParaRPr lang="en-GB" sz="1400" i="1" dirty="0"/>
          </a:p>
          <a:p>
            <a:pPr marL="457200" lvl="1" indent="0">
              <a:buNone/>
            </a:pPr>
            <a:r>
              <a:rPr lang="en-GB" sz="1400" dirty="0"/>
              <a:t>Cooling loop thermal performance study</a:t>
            </a:r>
            <a:r>
              <a:rPr lang="en-GB" sz="1400" b="1" dirty="0"/>
              <a:t> </a:t>
            </a:r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(L)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1400" dirty="0"/>
              <a:t>measurement of cooling efficiency of pipes with CO2 with/without thermal grease/glue </a:t>
            </a:r>
          </a:p>
          <a:p>
            <a:pPr marL="457200" lvl="1" indent="0">
              <a:buNone/>
            </a:pPr>
            <a:r>
              <a:rPr lang="en-GB" sz="1400" dirty="0"/>
              <a:t>	</a:t>
            </a:r>
            <a:r>
              <a:rPr lang="en-GB" sz="1400" i="1" dirty="0"/>
              <a:t>Equipment: large CMS climate chamber, LV and HV system test equipment</a:t>
            </a:r>
          </a:p>
          <a:p>
            <a:pPr marL="800100" lvl="1" indent="-342900">
              <a:buFont typeface="+mj-lt"/>
              <a:buAutoNum type="alphaLcPeriod"/>
            </a:pPr>
            <a:endParaRPr lang="en-GB" sz="1400" dirty="0"/>
          </a:p>
        </p:txBody>
      </p:sp>
      <p:sp>
        <p:nvSpPr>
          <p:cNvPr id="6" name="CasellaDiTesto 8">
            <a:extLst>
              <a:ext uri="{FF2B5EF4-FFF2-40B4-BE49-F238E27FC236}">
                <a16:creationId xmlns:a16="http://schemas.microsoft.com/office/drawing/2014/main" id="{56CF9834-D81D-9441-BA4B-6F682B318A9A}"/>
              </a:ext>
            </a:extLst>
          </p:cNvPr>
          <p:cNvSpPr/>
          <p:nvPr/>
        </p:nvSpPr>
        <p:spPr>
          <a:xfrm>
            <a:off x="0" y="0"/>
            <a:ext cx="12192000" cy="96290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lvl="0"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Lucida Sans" pitchFamily="2"/>
              </a:rPr>
              <a:t>Program for system tests</a:t>
            </a:r>
          </a:p>
        </p:txBody>
      </p:sp>
    </p:spTree>
    <p:extLst>
      <p:ext uri="{BB962C8B-B14F-4D97-AF65-F5344CB8AC3E}">
        <p14:creationId xmlns:p14="http://schemas.microsoft.com/office/powerpoint/2010/main" val="272794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">
            <a:extLst>
              <a:ext uri="{FF2B5EF4-FFF2-40B4-BE49-F238E27FC236}">
                <a16:creationId xmlns:a16="http://schemas.microsoft.com/office/drawing/2014/main" id="{A2CD713B-55E6-FE41-8FC5-C1F5AD12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5630" y="6492875"/>
            <a:ext cx="2743200" cy="365125"/>
          </a:xfrm>
        </p:spPr>
        <p:txBody>
          <a:bodyPr/>
          <a:lstStyle/>
          <a:p>
            <a:fld id="{62943F32-1B10-4CEA-B04B-F628F8355E6A}" type="slidenum">
              <a:rPr lang="en-GB" smtClean="0"/>
              <a:t>3</a:t>
            </a:fld>
            <a:endParaRPr lang="en-GB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314F0CC-9B53-A14F-80FF-29F0CF7F026C}"/>
              </a:ext>
            </a:extLst>
          </p:cNvPr>
          <p:cNvSpPr txBox="1">
            <a:spLocks/>
          </p:cNvSpPr>
          <p:nvPr/>
        </p:nvSpPr>
        <p:spPr>
          <a:xfrm>
            <a:off x="0" y="962906"/>
            <a:ext cx="12191999" cy="589509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000090"/>
                </a:solidFill>
              </a:rPr>
              <a:t>Activity necessary to understand basic module performance</a:t>
            </a:r>
          </a:p>
          <a:p>
            <a:pPr lvl="1"/>
            <a:r>
              <a:rPr lang="en-GB" sz="2000" b="1" dirty="0">
                <a:solidFill>
                  <a:srgbClr val="000090"/>
                </a:solidFill>
              </a:rPr>
              <a:t>Do not need engineering/technical support, but physics manpower data taking and analysis</a:t>
            </a:r>
          </a:p>
          <a:p>
            <a:pPr lvl="2"/>
            <a:r>
              <a:rPr lang="en-GB" sz="1600" b="1" dirty="0">
                <a:solidFill>
                  <a:srgbClr val="000090"/>
                </a:solidFill>
              </a:rPr>
              <a:t>Almost all are short-medium term activities </a:t>
            </a:r>
          </a:p>
          <a:p>
            <a:pPr lvl="2"/>
            <a:endParaRPr lang="en-GB" sz="2000" b="1" dirty="0">
              <a:solidFill>
                <a:srgbClr val="000090"/>
              </a:solidFill>
            </a:endParaRPr>
          </a:p>
          <a:p>
            <a:pPr marL="457200" indent="-457200">
              <a:buAutoNum type="arabicPeriod"/>
            </a:pPr>
            <a:r>
              <a:rPr lang="en-GB" sz="1900" b="1" dirty="0">
                <a:solidFill>
                  <a:srgbClr val="000090"/>
                </a:solidFill>
              </a:rPr>
              <a:t>Study of Bump bonding effective connection: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1500" dirty="0"/>
              <a:t>with X-rays, pixel alive map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1500" dirty="0"/>
              <a:t>with "noise" method </a:t>
            </a:r>
            <a:r>
              <a:rPr lang="en-GB" sz="1500" i="1" dirty="0"/>
              <a:t>(ETH)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1500" dirty="0"/>
              <a:t>using cross-talk effect </a:t>
            </a:r>
            <a:r>
              <a:rPr lang="en-GB" sz="1500" i="1" dirty="0"/>
              <a:t>(PSI)</a:t>
            </a:r>
            <a:endParaRPr lang="en-GB" sz="1500" dirty="0"/>
          </a:p>
          <a:p>
            <a:pPr lvl="1"/>
            <a:r>
              <a:rPr lang="en-GB" sz="1800" dirty="0"/>
              <a:t>First two methods we have already implemented and used in laboratory. We believe one out of the three will be implemented for module Q.A.,  </a:t>
            </a:r>
            <a:r>
              <a:rPr lang="en-GB" sz="1800" i="1" dirty="0">
                <a:solidFill>
                  <a:schemeClr val="accent1"/>
                </a:solidFill>
              </a:rPr>
              <a:t>i.e. to be used in our case after assembly in a ladder</a:t>
            </a:r>
            <a:endParaRPr lang="en-GB" sz="2400" b="1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900" b="1" dirty="0">
                <a:solidFill>
                  <a:srgbClr val="000090"/>
                </a:solidFill>
              </a:rPr>
              <a:t>Xray setup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1500" dirty="0"/>
              <a:t>Study of </a:t>
            </a:r>
            <a:r>
              <a:rPr lang="en-GB" sz="1500" dirty="0" err="1"/>
              <a:t>VCal</a:t>
            </a:r>
            <a:r>
              <a:rPr lang="en-GB" sz="1500" dirty="0"/>
              <a:t> calibration: sample based but statistically significant tests during production to extract the mean value to be used during operation </a:t>
            </a:r>
          </a:p>
          <a:p>
            <a:pPr lvl="1"/>
            <a:r>
              <a:rPr lang="en-GB" sz="1800" i="1" dirty="0">
                <a:solidFill>
                  <a:schemeClr val="accent1"/>
                </a:solidFill>
              </a:rPr>
              <a:t>In case Pisa support will be needed during production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1500" dirty="0"/>
              <a:t>Xray tests:</a:t>
            </a:r>
          </a:p>
          <a:p>
            <a:pPr lvl="2"/>
            <a:r>
              <a:rPr lang="en-GB" sz="1200" dirty="0"/>
              <a:t>bump bonding quality: sample based at the beginning </a:t>
            </a:r>
            <a:r>
              <a:rPr lang="en-GB" sz="1200" dirty="0">
                <a:solidFill>
                  <a:srgbClr val="000000"/>
                </a:solidFill>
              </a:rPr>
              <a:t>of production or/and</a:t>
            </a:r>
            <a:r>
              <a:rPr lang="en-GB" sz="1200" dirty="0"/>
              <a:t> a few modules per every batch</a:t>
            </a:r>
          </a:p>
          <a:p>
            <a:pPr lvl="2"/>
            <a:r>
              <a:rPr lang="en-GB" sz="1200" dirty="0"/>
              <a:t>high hit rate for pixel/column/chip efficiency study vs hit rate,  grading(?): to see on a sample of modules whether such test is needed for all modules </a:t>
            </a:r>
          </a:p>
          <a:p>
            <a:pPr lvl="2"/>
            <a:r>
              <a:rPr lang="en-GB" sz="1200" dirty="0"/>
              <a:t>hit efficiency vs time: long term stability </a:t>
            </a:r>
          </a:p>
          <a:p>
            <a:pPr lvl="1"/>
            <a:r>
              <a:rPr lang="en-GB" sz="1800" i="1" dirty="0">
                <a:solidFill>
                  <a:schemeClr val="accent1"/>
                </a:solidFill>
              </a:rPr>
              <a:t>Academic understanding of module performance </a:t>
            </a:r>
          </a:p>
          <a:p>
            <a:pPr lvl="1"/>
            <a:endParaRPr lang="en-GB" sz="2000" dirty="0"/>
          </a:p>
        </p:txBody>
      </p:sp>
      <p:sp>
        <p:nvSpPr>
          <p:cNvPr id="6" name="CasellaDiTesto 8">
            <a:extLst>
              <a:ext uri="{FF2B5EF4-FFF2-40B4-BE49-F238E27FC236}">
                <a16:creationId xmlns:a16="http://schemas.microsoft.com/office/drawing/2014/main" id="{56CF9834-D81D-9441-BA4B-6F682B318A9A}"/>
              </a:ext>
            </a:extLst>
          </p:cNvPr>
          <p:cNvSpPr/>
          <p:nvPr/>
        </p:nvSpPr>
        <p:spPr>
          <a:xfrm>
            <a:off x="0" y="0"/>
            <a:ext cx="12191999" cy="96290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lvl="0"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Lucida Sans" pitchFamily="2"/>
              </a:rPr>
              <a:t>Program for module quality tests</a:t>
            </a:r>
          </a:p>
        </p:txBody>
      </p:sp>
    </p:spTree>
    <p:extLst>
      <p:ext uri="{BB962C8B-B14F-4D97-AF65-F5344CB8AC3E}">
        <p14:creationId xmlns:p14="http://schemas.microsoft.com/office/powerpoint/2010/main" val="1893166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464</Words>
  <Application>Microsoft Macintosh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TBPIX Pisa activities program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DELL'ORSO</dc:creator>
  <cp:lastModifiedBy>Alberto Messineo</cp:lastModifiedBy>
  <cp:revision>15</cp:revision>
  <dcterms:created xsi:type="dcterms:W3CDTF">2023-06-27T08:38:37Z</dcterms:created>
  <dcterms:modified xsi:type="dcterms:W3CDTF">2023-06-29T21:32:34Z</dcterms:modified>
</cp:coreProperties>
</file>