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68" r:id="rId3"/>
    <p:sldId id="264" r:id="rId4"/>
    <p:sldId id="267" r:id="rId5"/>
    <p:sldId id="258" r:id="rId6"/>
    <p:sldId id="269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2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AB181-D327-4AF0-A7A3-226AA5B088E4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CB71C-319D-41B3-AADE-1205093F3C9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13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5415B-693B-4810-A907-05EC4F2C009A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24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CB71C-319D-41B3-AADE-1205093F3C9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24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092-94CC-4CFD-968C-84D1670D8EE8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B4B8-7BFE-4C0A-BAAC-79DF7FBCF7D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44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092-94CC-4CFD-968C-84D1670D8EE8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B4B8-7BFE-4C0A-BAAC-79DF7FBCF7D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24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092-94CC-4CFD-968C-84D1670D8EE8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B4B8-7BFE-4C0A-BAAC-79DF7FBCF7D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06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ED25A-2D12-453A-BFAF-42B2DC65F5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3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04470-511D-49C5-BBC7-5C8E1C0481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3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29A63-B76B-4925-A614-68686B47F5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08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C16BD-2A53-47A1-983C-68518C12DC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43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6522F-5E9F-40EF-B87B-53FEEA24BB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43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1A3D5-DEF6-41C5-A83E-AE5B607D11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09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7608A-C041-4225-8BDD-4AA4DEE464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81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961AB-7CAA-4685-BF28-4EDB6457A2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0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092-94CC-4CFD-968C-84D1670D8EE8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B4B8-7BFE-4C0A-BAAC-79DF7FBCF7D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167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8AD2F-FBD1-4171-B837-60283E17E5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02BB9-43EF-4EE6-A966-B604505FEE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30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A5ED8-8660-41AF-A0F1-74AFD8C5DA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2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092-94CC-4CFD-968C-84D1670D8EE8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B4B8-7BFE-4C0A-BAAC-79DF7FBCF7D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545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092-94CC-4CFD-968C-84D1670D8EE8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B4B8-7BFE-4C0A-BAAC-79DF7FBCF7D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17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092-94CC-4CFD-968C-84D1670D8EE8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B4B8-7BFE-4C0A-BAAC-79DF7FBCF7D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66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092-94CC-4CFD-968C-84D1670D8EE8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B4B8-7BFE-4C0A-BAAC-79DF7FBCF7D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50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092-94CC-4CFD-968C-84D1670D8EE8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B4B8-7BFE-4C0A-BAAC-79DF7FBCF7D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92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092-94CC-4CFD-968C-84D1670D8EE8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B4B8-7BFE-4C0A-BAAC-79DF7FBCF7D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48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092-94CC-4CFD-968C-84D1670D8EE8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B4B8-7BFE-4C0A-BAAC-79DF7FBCF7D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60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D2092-94CC-4CFD-968C-84D1670D8EE8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FB4B8-7BFE-4C0A-BAAC-79DF7FBCF7D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89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D55E60-4F2A-4CD2-9AE7-281AEF1AB0B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6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636" y="102996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CREMLINplus to EURIZON</a:t>
            </a:r>
            <a:endParaRPr lang="it-IT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3597289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Mikhail Zobov for WP4 Team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22" y="2246517"/>
            <a:ext cx="3462473" cy="91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89111"/>
            <a:ext cx="2928701" cy="97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4202295" y="2639008"/>
            <a:ext cx="962537" cy="0"/>
          </a:xfrm>
          <a:prstGeom prst="straightConnector1">
            <a:avLst/>
          </a:prstGeom>
          <a:ln w="28575"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85562" y="5427173"/>
            <a:ext cx="6534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Bef>
                <a:spcPts val="800"/>
              </a:spcBef>
            </a:pPr>
            <a:r>
              <a:rPr lang="it-IT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Riunione dei Resp. di Servizio e Progetto della DA</a:t>
            </a:r>
          </a:p>
          <a:p>
            <a:pPr algn="ctr"/>
            <a:r>
              <a:rPr lang="it-IT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Giugno 2023</a:t>
            </a:r>
            <a:endParaRPr lang="it-IT" sz="20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6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416" y="3164029"/>
            <a:ext cx="252028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CREMLINplus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4728" y="1867885"/>
            <a:ext cx="33123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Super Charm Tau Factory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2415929"/>
            <a:ext cx="129614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  <a:endParaRPr lang="it-IT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0229" y="4392535"/>
            <a:ext cx="89960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USSR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240" y="4034681"/>
            <a:ext cx="172819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Accelerator</a:t>
            </a:r>
            <a:endParaRPr lang="it-IT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 flipV="1">
            <a:off x="2786696" y="2267995"/>
            <a:ext cx="1944216" cy="1126867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  <a:endCxn id="7" idx="0"/>
          </p:cNvCxnSpPr>
          <p:nvPr/>
        </p:nvCxnSpPr>
        <p:spPr>
          <a:xfrm>
            <a:off x="2786696" y="3394862"/>
            <a:ext cx="2073336" cy="997673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  <a:endCxn id="6" idx="1"/>
          </p:cNvCxnSpPr>
          <p:nvPr/>
        </p:nvCxnSpPr>
        <p:spPr>
          <a:xfrm>
            <a:off x="6387096" y="2067940"/>
            <a:ext cx="561168" cy="548044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1"/>
          </p:cNvCxnSpPr>
          <p:nvPr/>
        </p:nvCxnSpPr>
        <p:spPr>
          <a:xfrm flipV="1">
            <a:off x="5309834" y="4234736"/>
            <a:ext cx="1422406" cy="357854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43876" y="2615984"/>
            <a:ext cx="792088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endParaRPr lang="it-IT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7864" y="3573016"/>
            <a:ext cx="792088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endParaRPr lang="it-IT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59632" y="33265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it-IT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CREMLINplus at LNF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(before 24 February 2022)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03870" y="1412776"/>
            <a:ext cx="320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6600"/>
                </a:solidFill>
              </a:rPr>
              <a:t>WP5 (LNF, Bari, Ferrara, Lecce)</a:t>
            </a:r>
            <a:endParaRPr lang="it-IT" dirty="0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6224" y="4869160"/>
            <a:ext cx="1200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6600"/>
                </a:solidFill>
              </a:rPr>
              <a:t>WP4 (LNF)</a:t>
            </a:r>
            <a:endParaRPr lang="it-IT" dirty="0">
              <a:solidFill>
                <a:srgbClr val="0066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21495"/>
            <a:ext cx="3579292" cy="94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66862" y="5733256"/>
            <a:ext cx="3497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</a:rPr>
              <a:t>1120 </a:t>
            </a:r>
            <a:r>
              <a:rPr lang="it-IT" sz="2400" dirty="0">
                <a:solidFill>
                  <a:srgbClr val="C00000"/>
                </a:solidFill>
              </a:rPr>
              <a:t>k</a:t>
            </a:r>
            <a:r>
              <a:rPr lang="it-IT" sz="2400" dirty="0" smtClean="0">
                <a:solidFill>
                  <a:srgbClr val="C00000"/>
                </a:solidFill>
              </a:rPr>
              <a:t>Euro allocated for INFN,  LNF – 400 kEuro</a:t>
            </a:r>
            <a:endParaRPr lang="it-IT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52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37523" y="476672"/>
            <a:ext cx="82089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it-IT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EURIZON</a:t>
            </a:r>
          </a:p>
          <a:p>
            <a:pPr algn="ct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(Formally started on 4 April 2022, but the Grant Agreement Amendment was approved only on 28 March 2023)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0161" y="5518646"/>
            <a:ext cx="3209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</a:rPr>
              <a:t>1120 </a:t>
            </a:r>
            <a:r>
              <a:rPr lang="it-IT" sz="2400" dirty="0">
                <a:solidFill>
                  <a:srgbClr val="C00000"/>
                </a:solidFill>
              </a:rPr>
              <a:t>k</a:t>
            </a:r>
            <a:r>
              <a:rPr lang="it-IT" sz="2400" dirty="0" smtClean="0">
                <a:solidFill>
                  <a:srgbClr val="C00000"/>
                </a:solidFill>
              </a:rPr>
              <a:t>Euro allocated for INFN,  LNF – 400 kEuro</a:t>
            </a:r>
            <a:endParaRPr lang="it-IT" sz="2400" dirty="0">
              <a:solidFill>
                <a:srgbClr val="C0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58678"/>
            <a:ext cx="3587918" cy="119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87624" y="2593437"/>
            <a:ext cx="7142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00CC"/>
                </a:solidFill>
              </a:rPr>
              <a:t>WP4</a:t>
            </a:r>
            <a:r>
              <a:rPr lang="it-IT" sz="2400" dirty="0" smtClean="0"/>
              <a:t> - Synchrotrons: Collaboration with X-ray light sources in Europe (</a:t>
            </a:r>
            <a:r>
              <a:rPr lang="it-IT" sz="2400" dirty="0" smtClean="0">
                <a:solidFill>
                  <a:srgbClr val="0000CC"/>
                </a:solidFill>
              </a:rPr>
              <a:t>ESRF, DESY, Eurpean XFEL, INFN</a:t>
            </a:r>
            <a:r>
              <a:rPr lang="it-IT" sz="2400" dirty="0" smtClean="0"/>
              <a:t>)</a:t>
            </a:r>
          </a:p>
          <a:p>
            <a:endParaRPr lang="it-IT" sz="2400" dirty="0"/>
          </a:p>
          <a:p>
            <a:r>
              <a:rPr lang="it-IT" sz="2400" dirty="0" smtClean="0">
                <a:solidFill>
                  <a:srgbClr val="0000CC"/>
                </a:solidFill>
              </a:rPr>
              <a:t>WP5</a:t>
            </a:r>
            <a:r>
              <a:rPr lang="it-IT" sz="2400" dirty="0" smtClean="0"/>
              <a:t> - Lepton Colliders: Joint technology development around future lepton colliders (</a:t>
            </a:r>
            <a:r>
              <a:rPr lang="it-IT" sz="2400" dirty="0" smtClean="0">
                <a:solidFill>
                  <a:srgbClr val="0000CC"/>
                </a:solidFill>
              </a:rPr>
              <a:t>CERN, JLU, CNRS, INFN</a:t>
            </a:r>
            <a:r>
              <a:rPr lang="it-IT" sz="2400" dirty="0" smtClean="0"/>
              <a:t>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57441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692696"/>
            <a:ext cx="84249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CC"/>
                </a:solidFill>
                <a:cs typeface="Arial" panose="020B0604020202020204" pitchFamily="34" charset="0"/>
              </a:rPr>
              <a:t>Task </a:t>
            </a:r>
            <a:r>
              <a:rPr lang="en-US" sz="2200" dirty="0">
                <a:solidFill>
                  <a:srgbClr val="0000CC"/>
                </a:solidFill>
                <a:cs typeface="Arial" panose="020B0604020202020204" pitchFamily="34" charset="0"/>
              </a:rPr>
              <a:t>4.3</a:t>
            </a:r>
            <a:r>
              <a:rPr lang="en-US" sz="2200" dirty="0" smtClean="0">
                <a:solidFill>
                  <a:srgbClr val="0000CC"/>
                </a:solidFill>
                <a:cs typeface="Arial" panose="020B0604020202020204" pitchFamily="34" charset="0"/>
              </a:rPr>
              <a:t>: </a:t>
            </a:r>
            <a:r>
              <a:rPr lang="en-US" sz="2200" dirty="0" smtClean="0">
                <a:cs typeface="Arial" panose="020B0604020202020204" pitchFamily="34" charset="0"/>
              </a:rPr>
              <a:t>Vacuum chamber impedances and beam instabilities</a:t>
            </a:r>
          </a:p>
          <a:p>
            <a:r>
              <a:rPr lang="en-US" sz="2200" dirty="0" smtClean="0">
                <a:solidFill>
                  <a:srgbClr val="0000CC"/>
                </a:solidFill>
                <a:cs typeface="Arial" panose="020B0604020202020204" pitchFamily="34" charset="0"/>
              </a:rPr>
              <a:t> (DESY, INFN, </a:t>
            </a:r>
            <a:r>
              <a:rPr lang="en-US" sz="2200" dirty="0" smtClean="0">
                <a:solidFill>
                  <a:srgbClr val="006600"/>
                </a:solidFill>
                <a:cs typeface="Arial" panose="020B0604020202020204" pitchFamily="34" charset="0"/>
              </a:rPr>
              <a:t>Resp. Mikhail </a:t>
            </a:r>
            <a:r>
              <a:rPr lang="en-US" sz="22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Zobov</a:t>
            </a:r>
            <a:r>
              <a:rPr lang="en-US" sz="2200" dirty="0" smtClean="0">
                <a:cs typeface="Arial" panose="020B0604020202020204" pitchFamily="34" charset="0"/>
              </a:rPr>
              <a:t>)</a:t>
            </a:r>
          </a:p>
          <a:p>
            <a:endParaRPr lang="en-US" sz="2200" dirty="0">
              <a:cs typeface="Arial" panose="020B0604020202020204" pitchFamily="34" charset="0"/>
            </a:endParaRPr>
          </a:p>
          <a:p>
            <a:r>
              <a:rPr lang="en-US" sz="2200" dirty="0" smtClean="0">
                <a:solidFill>
                  <a:srgbClr val="0000CC"/>
                </a:solidFill>
                <a:cs typeface="Arial" panose="020B0604020202020204" pitchFamily="34" charset="0"/>
              </a:rPr>
              <a:t>Task 4.4: </a:t>
            </a:r>
            <a:r>
              <a:rPr lang="en-US" sz="2200" dirty="0" err="1" smtClean="0">
                <a:cs typeface="Arial" panose="020B0604020202020204" pitchFamily="34" charset="0"/>
              </a:rPr>
              <a:t>Linac</a:t>
            </a:r>
            <a:r>
              <a:rPr lang="en-US" sz="2200" dirty="0" smtClean="0">
                <a:cs typeface="Arial" panose="020B0604020202020204" pitchFamily="34" charset="0"/>
              </a:rPr>
              <a:t> development </a:t>
            </a:r>
          </a:p>
          <a:p>
            <a:r>
              <a:rPr lang="en-US" sz="2200" dirty="0" smtClean="0">
                <a:cs typeface="Arial" panose="020B0604020202020204" pitchFamily="34" charset="0"/>
              </a:rPr>
              <a:t>(</a:t>
            </a:r>
            <a:r>
              <a:rPr lang="en-US" sz="2200" dirty="0" smtClean="0">
                <a:solidFill>
                  <a:srgbClr val="0000CC"/>
                </a:solidFill>
                <a:cs typeface="Arial" panose="020B0604020202020204" pitchFamily="34" charset="0"/>
              </a:rPr>
              <a:t>DESY, </a:t>
            </a:r>
            <a:r>
              <a:rPr lang="en-US" sz="2200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EuFEL</a:t>
            </a:r>
            <a:r>
              <a:rPr lang="en-US" sz="2200" dirty="0" smtClean="0">
                <a:solidFill>
                  <a:srgbClr val="0000CC"/>
                </a:solidFill>
                <a:cs typeface="Arial" panose="020B0604020202020204" pitchFamily="34" charset="0"/>
              </a:rPr>
              <a:t>, INFN</a:t>
            </a:r>
            <a:r>
              <a:rPr lang="en-US" sz="2200" dirty="0" smtClean="0">
                <a:cs typeface="Arial" panose="020B0604020202020204" pitchFamily="34" charset="0"/>
              </a:rPr>
              <a:t>, </a:t>
            </a:r>
            <a:r>
              <a:rPr lang="en-US" sz="2200" dirty="0" smtClean="0">
                <a:solidFill>
                  <a:srgbClr val="006600"/>
                </a:solidFill>
                <a:cs typeface="Arial" panose="020B0604020202020204" pitchFamily="34" charset="0"/>
              </a:rPr>
              <a:t>Resp. Cristina </a:t>
            </a:r>
            <a:r>
              <a:rPr lang="en-US" sz="22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Vaccarezza</a:t>
            </a:r>
            <a:r>
              <a:rPr lang="en-US" sz="2200" dirty="0" smtClean="0">
                <a:cs typeface="Arial" panose="020B0604020202020204" pitchFamily="34" charset="0"/>
              </a:rPr>
              <a:t>)</a:t>
            </a:r>
            <a:endParaRPr lang="en-US" sz="2200" dirty="0"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398" y="3356992"/>
            <a:ext cx="610235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7824" y="285293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</a:rPr>
              <a:t>LNF Participants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3888" y="6021288"/>
            <a:ext cx="3967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6600"/>
                </a:solidFill>
              </a:rPr>
              <a:t>With continuous help of David </a:t>
            </a:r>
            <a:r>
              <a:rPr lang="en-US" i="1" dirty="0" err="1">
                <a:solidFill>
                  <a:srgbClr val="006600"/>
                </a:solidFill>
              </a:rPr>
              <a:t>Alesini</a:t>
            </a:r>
            <a:endParaRPr lang="en-US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2A017A64-AE79-4B15-A355-D6D4FB589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80" y="845086"/>
            <a:ext cx="3851315" cy="265018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7EDE7E1-7891-48ED-AA5F-6581BB6BF8BE}"/>
              </a:ext>
            </a:extLst>
          </p:cNvPr>
          <p:cNvGrpSpPr/>
          <p:nvPr/>
        </p:nvGrpSpPr>
        <p:grpSpPr>
          <a:xfrm>
            <a:off x="4449688" y="990545"/>
            <a:ext cx="4349548" cy="2522371"/>
            <a:chOff x="6154981" y="888238"/>
            <a:chExt cx="4349548" cy="2522371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5974379C-A1E6-4141-AB9C-53F3CC4D1E97}"/>
                </a:ext>
              </a:extLst>
            </p:cNvPr>
            <p:cNvSpPr/>
            <p:nvPr/>
          </p:nvSpPr>
          <p:spPr>
            <a:xfrm>
              <a:off x="6752222" y="3164388"/>
              <a:ext cx="337622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IPAC 2023 paper accepted in J. of Physics Conference Series </a:t>
              </a:r>
              <a:endParaRPr lang="fr-FR" sz="1000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4F089CDA-74DF-47BB-A7D3-56B769BA6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4981" y="888238"/>
              <a:ext cx="4349548" cy="220373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464363" y="381152"/>
            <a:ext cx="4229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Results of Task 4.3 </a:t>
            </a:r>
            <a:endParaRPr lang="it-IT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54" y="3878493"/>
            <a:ext cx="2373198" cy="235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2228544" cy="232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873" y="3939649"/>
            <a:ext cx="2423389" cy="22477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9308" y="6309320"/>
            <a:ext cx="5873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Devices with optimized beam coupling impedance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83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59632" y="392493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4.4 Accepted Deliverables and Milestones </a:t>
            </a:r>
            <a:endParaRPr lang="it-IT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3449"/>
            <a:ext cx="4520006" cy="432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05362"/>
            <a:ext cx="4620298" cy="365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70782" y="5436705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May 2023</a:t>
            </a:r>
            <a:endParaRPr lang="it-IT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flipV="1">
            <a:off x="6434878" y="5013176"/>
            <a:ext cx="0" cy="423529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616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33265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Presently Considered Linac Layout</a:t>
            </a:r>
            <a:endParaRPr lang="it-IT" sz="24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8226"/>
            <a:ext cx="843357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1800" y="602128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 Cristina Vaccarezza at the EURIZON Annual Meeting 2023, 9-10 February 2023, Darmstadt, Germany</a:t>
            </a:r>
            <a:endParaRPr lang="it-IT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39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4868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Deliverables to be prepared </a:t>
            </a:r>
            <a:r>
              <a:rPr lang="it-IT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it-IT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end of the Project </a:t>
            </a:r>
          </a:p>
          <a:p>
            <a:pPr algn="ctr"/>
            <a:r>
              <a:rPr lang="it-IT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February 2024)</a:t>
            </a:r>
            <a:endParaRPr lang="it-IT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737" y="1849962"/>
            <a:ext cx="75221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D4.18</a:t>
            </a:r>
            <a:r>
              <a:rPr lang="en-US" sz="2400" dirty="0"/>
              <a:t> : Scientific report on collective effect studies and design solutions for low impedance vacuum </a:t>
            </a:r>
            <a:r>
              <a:rPr lang="en-US" sz="2400" dirty="0" smtClean="0"/>
              <a:t>chamber </a:t>
            </a:r>
            <a:r>
              <a:rPr lang="it-IT" sz="2400" dirty="0" smtClean="0"/>
              <a:t>components </a:t>
            </a:r>
            <a:r>
              <a:rPr lang="it-IT" sz="2400" dirty="0"/>
              <a:t>in modern synchrotron light sources </a:t>
            </a:r>
            <a:r>
              <a:rPr lang="it-IT" sz="2400" dirty="0" smtClean="0"/>
              <a:t>[</a:t>
            </a:r>
            <a:r>
              <a:rPr lang="it-IT" sz="2400" dirty="0" smtClean="0">
                <a:solidFill>
                  <a:srgbClr val="006600"/>
                </a:solidFill>
              </a:rPr>
              <a:t>M48</a:t>
            </a:r>
            <a:r>
              <a:rPr lang="it-IT" sz="2400" dirty="0" smtClean="0"/>
              <a:t>, </a:t>
            </a:r>
            <a:r>
              <a:rPr lang="it-IT" sz="2400" dirty="0" smtClean="0">
                <a:solidFill>
                  <a:srgbClr val="006600"/>
                </a:solidFill>
              </a:rPr>
              <a:t>Task </a:t>
            </a:r>
            <a:r>
              <a:rPr lang="it-IT" sz="2400" dirty="0" smtClean="0">
                <a:solidFill>
                  <a:srgbClr val="006600"/>
                </a:solidFill>
              </a:rPr>
              <a:t>4.3. INFN, DESY)</a:t>
            </a:r>
            <a:r>
              <a:rPr lang="it-IT" sz="2400" dirty="0" smtClean="0"/>
              <a:t>]</a:t>
            </a:r>
            <a:endParaRPr lang="it-IT" sz="2400" dirty="0"/>
          </a:p>
        </p:txBody>
      </p:sp>
      <p:sp>
        <p:nvSpPr>
          <p:cNvPr id="6" name="Rectangle 5"/>
          <p:cNvSpPr/>
          <p:nvPr/>
        </p:nvSpPr>
        <p:spPr>
          <a:xfrm>
            <a:off x="695737" y="3645024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D4.19</a:t>
            </a:r>
            <a:r>
              <a:rPr lang="en-US" sz="2400" dirty="0"/>
              <a:t> : Study report on a compact 6GeV high-brightness </a:t>
            </a:r>
            <a:r>
              <a:rPr lang="en-US" sz="2400" dirty="0" err="1"/>
              <a:t>Linac</a:t>
            </a:r>
            <a:r>
              <a:rPr lang="en-US" sz="2400" dirty="0"/>
              <a:t> (C-band) for top-up injection in storage rings </a:t>
            </a:r>
            <a:r>
              <a:rPr lang="en-US" sz="2400" dirty="0" smtClean="0"/>
              <a:t>and </a:t>
            </a:r>
            <a:r>
              <a:rPr lang="it-IT" sz="2400" dirty="0" smtClean="0"/>
              <a:t>FEL </a:t>
            </a:r>
            <a:r>
              <a:rPr lang="it-IT" sz="2400" dirty="0"/>
              <a:t>applications </a:t>
            </a:r>
            <a:r>
              <a:rPr lang="it-IT" sz="2400" dirty="0" smtClean="0"/>
              <a:t>[</a:t>
            </a:r>
            <a:r>
              <a:rPr lang="it-IT" sz="2400" dirty="0" smtClean="0">
                <a:solidFill>
                  <a:srgbClr val="006600"/>
                </a:solidFill>
              </a:rPr>
              <a:t>M46,</a:t>
            </a:r>
            <a:r>
              <a:rPr lang="it-IT" sz="2400" dirty="0" smtClean="0"/>
              <a:t> </a:t>
            </a:r>
            <a:r>
              <a:rPr lang="it-IT" sz="2400" dirty="0" smtClean="0">
                <a:solidFill>
                  <a:srgbClr val="006600"/>
                </a:solidFill>
              </a:rPr>
              <a:t>Task </a:t>
            </a:r>
            <a:r>
              <a:rPr lang="it-IT" sz="2400" dirty="0" smtClean="0">
                <a:solidFill>
                  <a:srgbClr val="006600"/>
                </a:solidFill>
              </a:rPr>
              <a:t>4.4. INFN, DESY, EuXFEL</a:t>
            </a:r>
            <a:r>
              <a:rPr lang="it-IT" sz="2400" dirty="0" smtClean="0"/>
              <a:t>]</a:t>
            </a:r>
            <a:endParaRPr lang="it-IT" sz="2400" dirty="0"/>
          </a:p>
        </p:txBody>
      </p:sp>
      <p:sp>
        <p:nvSpPr>
          <p:cNvPr id="7" name="Rectangle 6"/>
          <p:cNvSpPr/>
          <p:nvPr/>
        </p:nvSpPr>
        <p:spPr>
          <a:xfrm>
            <a:off x="703377" y="5222370"/>
            <a:ext cx="74052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D4.20</a:t>
            </a:r>
            <a:r>
              <a:rPr lang="en-US" sz="2400" dirty="0"/>
              <a:t> : Report from the </a:t>
            </a:r>
            <a:r>
              <a:rPr lang="en-US" sz="2400" dirty="0" smtClean="0"/>
              <a:t>workshop at DESY [</a:t>
            </a:r>
            <a:r>
              <a:rPr lang="en-US" sz="2400" dirty="0" smtClean="0">
                <a:solidFill>
                  <a:srgbClr val="006600"/>
                </a:solidFill>
              </a:rPr>
              <a:t>M48,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6600"/>
                </a:solidFill>
              </a:rPr>
              <a:t>Task </a:t>
            </a:r>
            <a:r>
              <a:rPr lang="en-US" sz="2400" dirty="0" smtClean="0">
                <a:solidFill>
                  <a:srgbClr val="006600"/>
                </a:solidFill>
              </a:rPr>
              <a:t>4.4,</a:t>
            </a:r>
          </a:p>
          <a:p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EuXFEL</a:t>
            </a:r>
            <a:r>
              <a:rPr lang="en-US" sz="2400" dirty="0" smtClean="0">
                <a:solidFill>
                  <a:srgbClr val="006600"/>
                </a:solidFill>
              </a:rPr>
              <a:t>, DESY, INFN </a:t>
            </a:r>
            <a:r>
              <a:rPr lang="en-US" sz="2400" dirty="0" smtClean="0"/>
              <a:t>]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91963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341</Words>
  <Application>Microsoft Office PowerPoint</Application>
  <PresentationFormat>On-screen Show (4:3)</PresentationFormat>
  <Paragraphs>43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Mikhail</dc:creator>
  <cp:lastModifiedBy>Mikhail</cp:lastModifiedBy>
  <cp:revision>42</cp:revision>
  <dcterms:created xsi:type="dcterms:W3CDTF">2021-02-11T08:59:17Z</dcterms:created>
  <dcterms:modified xsi:type="dcterms:W3CDTF">2023-07-17T06:41:54Z</dcterms:modified>
</cp:coreProperties>
</file>