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9" autoAdjust="0"/>
    <p:restoredTop sz="94660"/>
  </p:normalViewPr>
  <p:slideViewPr>
    <p:cSldViewPr snapToGrid="0">
      <p:cViewPr varScale="1">
        <p:scale>
          <a:sx n="81" d="100"/>
          <a:sy n="81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8766DE-93C6-E91C-CA5B-1C7243086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EF6656-2574-5859-43DF-F34981F95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ED7875-2230-0CD8-3610-4EC313CA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C0198F-A07E-FE50-14A8-9303AE5D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BD2A72-0699-8B69-C1C7-09755E38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2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623666-A5E4-CA74-2F9B-FCCFDF17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9BEC41-5C5A-5EF1-C11E-6FA2406CD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09BFE1-17AA-A883-3642-260BB29F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055C70-8AD3-E1E6-B10A-5F1E6C7FB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8BA9C5-E8CC-51FC-B148-2CF016BC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2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F0D48A1-A5C1-4D6E-E0EF-A102B13DE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444476-476C-7D5D-7ED0-6EC9BD5EE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F06E47-3DC7-734F-D36F-6CA4EBA2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F3D7EA-20C9-192E-3B48-041B11EB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E5FC13-6FEA-62A5-206A-E49D500B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4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C9856-7472-BA7E-9DD2-AB13189A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07F6E8-BC67-1FF6-9F57-F645C242B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1242FC-CAD1-160F-46B8-8338F58A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9D1032-E6AB-E2D9-98C3-CC1EF526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E24627-A221-3290-CD77-9CC1F352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9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AC5A66-346F-9580-B4B8-8F13F952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F801E0-D5BC-CB72-277B-871D6685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D86D70-B606-ADEB-1018-375F14D4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2378D1-3298-5844-030B-18E43E3A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EEE490-5303-1686-84B7-B9554474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4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240D20-E2CE-FF6E-681A-28C4A5B3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F6F4FB-F7EF-E9CD-F7EA-787664019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84A424-8E07-08CD-4E6D-588C91B2C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8D0C76-670C-DF20-835A-FC32815B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1A9F17-921E-AF46-25BD-ED445F6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4F4CF9-FFC7-D14D-26E1-0D1F3C6B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BB590E-B75E-D71D-4731-C2654F8C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B43110-BB7C-0A65-C83A-89ED251D0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1EE49F-A7A5-F6A0-EC8F-677A6BBBE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1E72B0-590F-6257-B78A-1898A6D01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509A410-1142-253B-14FB-1BEB2B5A8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2A9FBC5-FDBE-A035-A89C-9C147E8A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4ECD6FF-D4EC-757D-5C53-D969829B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86856B8-C0C5-B187-76CB-1E07286E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9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F7864-89BE-6A79-BD9E-A8C7306B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009518E-40B3-1A3F-D05A-6290785E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B5390F-CF49-88F3-6A50-23BD8018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79C799-49F2-8F1F-8832-E82F0818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394115-BE6B-203A-5D45-30A75701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DBE8A46-B947-1134-4162-395EDC69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271E9D-8E74-987C-E93F-044D4C9E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7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14CB7D-9348-E524-21C0-DC7C2226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EF575C-C66A-78DF-A1FC-E679CCAE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4980DB-34D4-AB72-DD98-82D509D1D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C6E908-984F-3354-19B8-220B2F03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57DA44-4226-3009-4160-1B3AE4CD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C1D37F-070F-1BE3-0CCF-B4CDFE80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1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DA699-F95B-9B47-7B16-A8A55382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360B9E-AED6-9D48-2D4B-E85A1A03B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8CE8E5-55F4-10C3-17F4-30F13F5C5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C458F9-2EB3-AF14-AACD-A6735FA7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DAC94F-B688-76DD-19DA-86850526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2512E9-E010-CDDF-1D54-D9532A00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2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DB0F3CA-631E-332F-2BD0-99DAFF69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54B130-A07F-C826-0B88-00774EEA0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1D16D5-13E4-33B7-C5FD-421509331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227F-50FB-467D-861F-41BB045657A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9FFA7F-8224-B333-DCE4-0D2B7117B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9FCF69-6581-E668-4256-92C41E66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3BCCD7-5420-1B46-41B4-6E97D50F80E6}"/>
              </a:ext>
            </a:extLst>
          </p:cNvPr>
          <p:cNvSpPr txBox="1"/>
          <p:nvPr/>
        </p:nvSpPr>
        <p:spPr>
          <a:xfrm>
            <a:off x="1558154" y="0"/>
            <a:ext cx="98124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STATUS OF THE LEGAL ISSUE AND NEW RESEARCH CONTRACT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D238D5-3723-F70E-2DAC-7E8E07BBBFA3}"/>
              </a:ext>
            </a:extLst>
          </p:cNvPr>
          <p:cNvSpPr txBox="1"/>
          <p:nvPr/>
        </p:nvSpPr>
        <p:spPr>
          <a:xfrm>
            <a:off x="0" y="764024"/>
            <a:ext cx="12192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500" b="1" dirty="0"/>
              <a:t>The final agreement between EGS and IFIN to stop the legal dispute has been signed (June 2023) and submitted to the Court. The final decision is expected 8/8/23.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500" b="1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500" dirty="0"/>
              <a:t>The  </a:t>
            </a:r>
            <a:r>
              <a:rPr lang="en-US" sz="1500" b="1" dirty="0"/>
              <a:t>agreement concludes the previous contract with the refunding of the penalties and stamp tax (</a:t>
            </a:r>
            <a:r>
              <a:rPr lang="en-US" sz="1500" b="1" dirty="0">
                <a:sym typeface="Symbol" panose="05050102010706020507" pitchFamily="18" charset="2"/>
              </a:rPr>
              <a:t>10 </a:t>
            </a:r>
            <a:r>
              <a:rPr lang="en-US" sz="1500" b="1" dirty="0" err="1">
                <a:sym typeface="Symbol" panose="05050102010706020507" pitchFamily="18" charset="2"/>
              </a:rPr>
              <a:t>MEuro</a:t>
            </a:r>
            <a:r>
              <a:rPr lang="en-US" sz="1500" b="1" dirty="0"/>
              <a:t>).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500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500" dirty="0"/>
              <a:t>We are now working on the new implementation contract that has to follow some general rules and is called “</a:t>
            </a:r>
            <a:r>
              <a:rPr lang="en-US" sz="1500" b="1" dirty="0"/>
              <a:t>research contract</a:t>
            </a:r>
            <a:r>
              <a:rPr lang="en-US" sz="1500" dirty="0"/>
              <a:t>”. Together with Florin </a:t>
            </a:r>
            <a:r>
              <a:rPr lang="en-US" sz="1500" dirty="0" err="1"/>
              <a:t>Negoita</a:t>
            </a:r>
            <a:r>
              <a:rPr lang="en-US" sz="1500" dirty="0"/>
              <a:t> we had the possibility to look at this typology of contract few weeks ago and there are several things to be well clarified to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clearly understood what are the 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boundary conditions but, up to now, here few important points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new research contract is 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between Public Institutions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contract we will insert 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 deliverables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(4-5) that will be followed, after a report, to 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payment/reimbursement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IFIN to INFN (missions/equipment, etc...)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the research contract is only between Public Institutions, we (INFN) 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take care of the relationships with Amplitude and </a:t>
            </a:r>
            <a:r>
              <a:rPr lang="en-US" sz="15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Scandinova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their services, costs and implementations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 research contract w/o penalties, tribunals etc... but we have still to go into all the details...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think that a similar contract of this type, and related to the implementation of the laser transport line, should be also signed between  IFIN and CNRS.</a:t>
            </a:r>
          </a:p>
          <a:p>
            <a:pPr lvl="1" algn="just"/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is oriented to implement a 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radioactive beam facility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instead of a Compton source with 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phases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phase considers a lower performance demonstrator </a:t>
            </a:r>
            <a:r>
              <a:rPr lang="en-US" sz="1500" dirty="0"/>
              <a:t>(single bunch instead of multi bunch, 10 Hz instead of 100 Hz,…)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concluded by 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2026 with a proof of principle experiment;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500" dirty="0"/>
              <a:t>The </a:t>
            </a:r>
            <a:r>
              <a:rPr lang="en-US" sz="1500" b="1" dirty="0"/>
              <a:t>new machine </a:t>
            </a:r>
            <a:r>
              <a:rPr lang="en-US" sz="1500" dirty="0"/>
              <a:t>will integrate </a:t>
            </a:r>
            <a:r>
              <a:rPr lang="en-US" sz="1500" b="1" dirty="0"/>
              <a:t>all the component already delivered for phase I </a:t>
            </a:r>
            <a:r>
              <a:rPr lang="en-US" sz="1500" dirty="0"/>
              <a:t>with some modifications (waveguide configuration, laser clean room, control system,… and will be installed in the original building but in a different position also for the technical rooms, </a:t>
            </a:r>
            <a:r>
              <a:rPr lang="en-US" sz="1500" dirty="0" err="1"/>
              <a:t>ect</a:t>
            </a:r>
            <a:r>
              <a:rPr lang="en-US" sz="1500" dirty="0"/>
              <a:t>. </a:t>
            </a:r>
          </a:p>
          <a:p>
            <a:pPr algn="just"/>
            <a:endParaRPr lang="en-US" sz="1500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500" dirty="0"/>
              <a:t>The same experimental hall will host also another </a:t>
            </a:r>
            <a:r>
              <a:rPr lang="en-US" sz="1500" dirty="0" err="1"/>
              <a:t>linac</a:t>
            </a:r>
            <a:r>
              <a:rPr lang="en-US" sz="1500" dirty="0"/>
              <a:t> (</a:t>
            </a:r>
            <a:r>
              <a:rPr lang="en-US" sz="1500" b="1" dirty="0"/>
              <a:t>VEGA machine</a:t>
            </a:r>
            <a:r>
              <a:rPr lang="en-US" sz="1500" dirty="0"/>
              <a:t>).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8266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4012B1-7698-A04B-4050-901221DFC9D9}"/>
              </a:ext>
            </a:extLst>
          </p:cNvPr>
          <p:cNvSpPr txBox="1"/>
          <p:nvPr/>
        </p:nvSpPr>
        <p:spPr>
          <a:xfrm>
            <a:off x="2443629" y="0"/>
            <a:ext cx="70721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IMPLEMENTATION PLAN: COMMISSIONING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22323E5-92A6-78EE-557D-5DB81D06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8" y="768227"/>
            <a:ext cx="11915955" cy="15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54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7BA0C4-6868-B127-4F24-9E83C2FE747E}"/>
              </a:ext>
            </a:extLst>
          </p:cNvPr>
          <p:cNvSpPr txBox="1"/>
          <p:nvPr/>
        </p:nvSpPr>
        <p:spPr>
          <a:xfrm>
            <a:off x="2443629" y="0"/>
            <a:ext cx="7100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COSA ABBIAMO FATTO NEGLI ULTIMI MESI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7B238D-3969-80C6-7A89-35D26F4E9BD1}"/>
              </a:ext>
            </a:extLst>
          </p:cNvPr>
          <p:cNvSpPr txBox="1"/>
          <p:nvPr/>
        </p:nvSpPr>
        <p:spPr>
          <a:xfrm>
            <a:off x="0" y="593560"/>
            <a:ext cx="1219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sz="1600" dirty="0"/>
              <a:t>Definizione </a:t>
            </a:r>
            <a:r>
              <a:rPr lang="it-IT" sz="1600" b="1" dirty="0"/>
              <a:t>piano di implementazione </a:t>
            </a:r>
            <a:r>
              <a:rPr lang="it-IT" sz="1600" dirty="0"/>
              <a:t>con tutti i partners (INFN, CNRS, SCANDINOVA, AMPLITUDE, IFIN): </a:t>
            </a:r>
            <a:r>
              <a:rPr lang="it-IT" sz="1600" b="1" dirty="0">
                <a:solidFill>
                  <a:srgbClr val="FF0000"/>
                </a:solidFill>
              </a:rPr>
              <a:t>piano definito e condiviso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600" dirty="0"/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/>
              <a:t>Definizione di tutto il </a:t>
            </a:r>
            <a:r>
              <a:rPr lang="it-IT" sz="1600" b="1" dirty="0"/>
              <a:t>layout (moduli, guide, </a:t>
            </a:r>
            <a:r>
              <a:rPr lang="it-IT" sz="1600" b="1" dirty="0" err="1"/>
              <a:t>etc</a:t>
            </a:r>
            <a:r>
              <a:rPr lang="it-IT" sz="1600" b="1" dirty="0"/>
              <a:t>…)</a:t>
            </a:r>
            <a:r>
              <a:rPr lang="it-IT" sz="1600" dirty="0"/>
              <a:t>: </a:t>
            </a:r>
            <a:r>
              <a:rPr lang="it-IT" sz="1600" b="1" dirty="0">
                <a:solidFill>
                  <a:srgbClr val="FF0000"/>
                </a:solidFill>
              </a:rPr>
              <a:t>layout concluso salvo piccolo correzioni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600" dirty="0"/>
          </a:p>
          <a:p>
            <a:pPr marL="342900" indent="-342900" algn="just">
              <a:buFont typeface="+mj-lt"/>
              <a:buAutoNum type="arabicPeriod"/>
            </a:pPr>
            <a:r>
              <a:rPr lang="it-IT" sz="1600" b="1" dirty="0"/>
              <a:t>Test dei component a </a:t>
            </a:r>
            <a:r>
              <a:rPr lang="it-IT" sz="1600" b="1" dirty="0" err="1"/>
              <a:t>Magurele</a:t>
            </a:r>
            <a:r>
              <a:rPr lang="it-IT" sz="1600" b="1" dirty="0"/>
              <a:t> </a:t>
            </a:r>
            <a:r>
              <a:rPr lang="it-IT" sz="1600" dirty="0"/>
              <a:t>20-24 Marzo e 27-29 Marzo: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1600" dirty="0" err="1"/>
              <a:t>LRF&amp;Synch</a:t>
            </a:r>
            <a:r>
              <a:rPr lang="it-IT" sz="1600" dirty="0"/>
              <a:t>, Vuoto, rete Allineamento (</a:t>
            </a:r>
            <a:r>
              <a:rPr lang="it-IT" sz="1600" i="1" dirty="0"/>
              <a:t>D. Alesini, A. </a:t>
            </a:r>
            <a:r>
              <a:rPr lang="it-IT" sz="1600" i="1" dirty="0" err="1"/>
              <a:t>Liedl</a:t>
            </a:r>
            <a:r>
              <a:rPr lang="it-IT" sz="1600" i="1" dirty="0"/>
              <a:t>, L. Piersanti, S. Tocci, E. Di Pasquale, R. Mascio</a:t>
            </a:r>
            <a:r>
              <a:rPr lang="it-IT" sz="1600" dirty="0"/>
              <a:t>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1600" dirty="0"/>
              <a:t>Modulatori e klystron (</a:t>
            </a:r>
            <a:r>
              <a:rPr lang="it-IT" sz="1600" dirty="0" err="1"/>
              <a:t>Scandinova</a:t>
            </a:r>
            <a:r>
              <a:rPr lang="it-IT" sz="1600" dirty="0"/>
              <a:t>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1600" dirty="0"/>
              <a:t>Linea trasporto laser (CNRS)</a:t>
            </a:r>
          </a:p>
          <a:p>
            <a:pPr algn="just">
              <a:tabLst>
                <a:tab pos="446088" algn="l"/>
              </a:tabLst>
            </a:pPr>
            <a:r>
              <a:rPr lang="it-IT" sz="1600" dirty="0"/>
              <a:t>	</a:t>
            </a:r>
            <a:r>
              <a:rPr lang="it-IT" sz="1600" b="1" dirty="0">
                <a:solidFill>
                  <a:srgbClr val="FF0000"/>
                </a:solidFill>
              </a:rPr>
              <a:t>CONCLUSIONI: buono stato di tutti i component e sistemi, abbiamo n.1 klystron S band che ha problemi di vuoto</a:t>
            </a:r>
          </a:p>
          <a:p>
            <a:pPr algn="just">
              <a:tabLst>
                <a:tab pos="446088" algn="l"/>
              </a:tabLst>
            </a:pPr>
            <a:endParaRPr lang="it-IT" sz="1600" dirty="0"/>
          </a:p>
          <a:p>
            <a:pPr marL="342900" indent="-342900" algn="just">
              <a:buAutoNum type="arabicPeriod" startAt="2"/>
            </a:pPr>
            <a:r>
              <a:rPr lang="it-IT" sz="1600" b="1" dirty="0"/>
              <a:t>DA FARE: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1600" b="1" dirty="0"/>
              <a:t>test alimentatori magneti,</a:t>
            </a:r>
            <a:r>
              <a:rPr lang="it-IT" sz="1600" dirty="0"/>
              <a:t> sto organizzando con </a:t>
            </a:r>
            <a:r>
              <a:rPr lang="it-IT" sz="1600" i="1" dirty="0"/>
              <a:t>A. Vannozzi </a:t>
            </a:r>
            <a:r>
              <a:rPr lang="it-IT" sz="1600" dirty="0"/>
              <a:t>la </a:t>
            </a:r>
            <a:r>
              <a:rPr lang="it-IT" sz="1600" b="1" dirty="0"/>
              <a:t>spedizione ai LNF di tutti gli alimentatori </a:t>
            </a:r>
            <a:r>
              <a:rPr lang="it-IT" sz="1600" dirty="0"/>
              <a:t>(23-26 Luglio) per effettuare test a LNF (da concludere a Settembre)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1600" b="1" dirty="0"/>
              <a:t>test Sistema di controllo:</a:t>
            </a:r>
            <a:r>
              <a:rPr lang="it-IT" sz="1600" dirty="0"/>
              <a:t> </a:t>
            </a:r>
            <a:r>
              <a:rPr lang="it-IT" sz="1600" i="1" dirty="0"/>
              <a:t>S. Pioli </a:t>
            </a:r>
            <a:r>
              <a:rPr lang="it-IT" sz="1600" dirty="0"/>
              <a:t>(in accordo con IFIN) verificherà il costo di un upgrade delle macchine ormai obsolete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1600" b="1" dirty="0"/>
              <a:t>test diagnostica</a:t>
            </a:r>
            <a:r>
              <a:rPr lang="it-IT" sz="1600" dirty="0"/>
              <a:t>: libera, Motion Box (da reperire), </a:t>
            </a:r>
            <a:r>
              <a:rPr lang="it-IT" sz="1600" i="1" dirty="0"/>
              <a:t>G. Franzini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600" dirty="0"/>
          </a:p>
          <a:p>
            <a:pPr marL="342900" indent="-342900" algn="just">
              <a:buAutoNum type="arabicPeriod" startAt="4"/>
            </a:pPr>
            <a:r>
              <a:rPr lang="it-IT" sz="1600" dirty="0"/>
              <a:t>Iterazione con IFIN per le </a:t>
            </a:r>
            <a:r>
              <a:rPr lang="it-IT" sz="1600" b="1" dirty="0"/>
              <a:t>specifiche degli impianti di potenza/elettrico </a:t>
            </a:r>
            <a:r>
              <a:rPr lang="it-IT" sz="1600" dirty="0"/>
              <a:t>(</a:t>
            </a:r>
            <a:r>
              <a:rPr lang="it-IT" sz="1600" i="1" dirty="0"/>
              <a:t>R. Ricci, G. </a:t>
            </a:r>
            <a:r>
              <a:rPr lang="it-IT" sz="1600" i="1" dirty="0" err="1"/>
              <a:t>Catuscelli</a:t>
            </a:r>
            <a:r>
              <a:rPr lang="it-IT" sz="1600" dirty="0"/>
              <a:t>) e a </a:t>
            </a:r>
            <a:r>
              <a:rPr lang="it-IT" sz="1600" b="1" dirty="0"/>
              <a:t>Fluido</a:t>
            </a:r>
            <a:r>
              <a:rPr lang="it-IT" sz="1600" dirty="0"/>
              <a:t> (</a:t>
            </a:r>
            <a:r>
              <a:rPr lang="it-IT" sz="1600" i="1" dirty="0"/>
              <a:t>P. Tuscano, S. </a:t>
            </a:r>
            <a:r>
              <a:rPr lang="it-IT" sz="1600" i="1" dirty="0" err="1"/>
              <a:t>Cantrarella</a:t>
            </a:r>
            <a:r>
              <a:rPr lang="it-IT" sz="1600" dirty="0"/>
              <a:t>): </a:t>
            </a:r>
            <a:r>
              <a:rPr lang="it-IT" sz="1600" b="1" dirty="0">
                <a:solidFill>
                  <a:srgbClr val="FF0000"/>
                </a:solidFill>
              </a:rPr>
              <a:t>specifiche fornite e congelate</a:t>
            </a:r>
          </a:p>
          <a:p>
            <a:pPr marL="342900" indent="-342900" algn="just">
              <a:buAutoNum type="arabicPeriod" startAt="4"/>
            </a:pPr>
            <a:endParaRPr lang="it-IT" sz="1600" b="1" dirty="0">
              <a:solidFill>
                <a:srgbClr val="FF0000"/>
              </a:solidFill>
            </a:endParaRPr>
          </a:p>
          <a:p>
            <a:pPr marL="342900" indent="-342900" algn="just">
              <a:buAutoNum type="arabicPeriod" startAt="4"/>
            </a:pPr>
            <a:r>
              <a:rPr lang="it-IT" sz="1600" b="1" dirty="0"/>
              <a:t>Lista di tutti i cavi fornita a IFIN </a:t>
            </a:r>
            <a:r>
              <a:rPr lang="it-IT" sz="1600" dirty="0"/>
              <a:t>(contributo di tutti i </a:t>
            </a:r>
            <a:r>
              <a:rPr lang="it-IT" sz="1600" dirty="0" err="1"/>
              <a:t>WPs</a:t>
            </a:r>
            <a:r>
              <a:rPr lang="it-IT" sz="1600" dirty="0"/>
              <a:t>): per poter consentire a IFIN di avviare procedure di gara</a:t>
            </a:r>
          </a:p>
          <a:p>
            <a:pPr marL="342900" indent="-342900" algn="just">
              <a:buAutoNum type="arabicPeriod" startAt="4"/>
            </a:pPr>
            <a:endParaRPr lang="it-IT" sz="1600" dirty="0"/>
          </a:p>
          <a:p>
            <a:pPr marL="342900" indent="-342900" algn="just">
              <a:buAutoNum type="arabicPeriod" startAt="4"/>
            </a:pPr>
            <a:r>
              <a:rPr lang="it-IT" sz="1600" b="1" dirty="0"/>
              <a:t>Tracciamento fori su soffitto e pavimento </a:t>
            </a:r>
            <a:r>
              <a:rPr lang="it-IT" sz="1600" dirty="0"/>
              <a:t>per consentire lavori di rifacimento substrato: </a:t>
            </a:r>
            <a:r>
              <a:rPr lang="it-IT" sz="1600" i="1" dirty="0"/>
              <a:t>E. Di Pasquale, M. Paris, F. Putino</a:t>
            </a:r>
            <a:r>
              <a:rPr lang="it-IT" sz="1600" dirty="0"/>
              <a:t> (8-10/7/23)</a:t>
            </a:r>
          </a:p>
          <a:p>
            <a:pPr marL="342900" indent="-342900" algn="just">
              <a:buAutoNum type="arabicPeriod" startAt="4"/>
            </a:pPr>
            <a:endParaRPr lang="it-IT" sz="1600" dirty="0"/>
          </a:p>
          <a:p>
            <a:pPr marL="342900" indent="-342900" algn="just">
              <a:buAutoNum type="arabicPeriod" startAt="4"/>
            </a:pPr>
            <a:r>
              <a:rPr lang="it-IT" sz="1600" dirty="0"/>
              <a:t>In progress: definizione del </a:t>
            </a:r>
            <a:r>
              <a:rPr lang="it-IT" sz="1600" b="1" dirty="0"/>
              <a:t>layout dettagliato di tutti i racks</a:t>
            </a:r>
            <a:r>
              <a:rPr lang="it-IT" sz="1600" dirty="0"/>
              <a:t> (</a:t>
            </a:r>
            <a:r>
              <a:rPr lang="it-IT" sz="1600" i="1" dirty="0"/>
              <a:t>S. Pioli</a:t>
            </a:r>
            <a:r>
              <a:rPr lang="it-IT" sz="1600" dirty="0"/>
              <a:t>), cablaggi CNRS, </a:t>
            </a:r>
            <a:r>
              <a:rPr lang="it-IT" sz="1600" b="1" dirty="0"/>
              <a:t>risoluzione questione </a:t>
            </a:r>
            <a:r>
              <a:rPr lang="it-IT" sz="1600" b="1" dirty="0" err="1"/>
              <a:t>Amplitude</a:t>
            </a:r>
            <a:r>
              <a:rPr lang="it-IT" sz="1600" b="1" dirty="0"/>
              <a:t> </a:t>
            </a:r>
            <a:r>
              <a:rPr lang="it-IT" sz="1600" dirty="0"/>
              <a:t>su fornitura cavità laser multi-pacchetto, layout periscopio laser ingresso gun, da affrontare in parallelo questione stoccaggio a STFC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0212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olo isoscele 1">
            <a:extLst>
              <a:ext uri="{FF2B5EF4-FFF2-40B4-BE49-F238E27FC236}">
                <a16:creationId xmlns:a16="http://schemas.microsoft.com/office/drawing/2014/main" id="{76630476-8183-1958-49FE-7893072D97DD}"/>
              </a:ext>
            </a:extLst>
          </p:cNvPr>
          <p:cNvSpPr/>
          <p:nvPr/>
        </p:nvSpPr>
        <p:spPr>
          <a:xfrm rot="10800000">
            <a:off x="840000" y="981000"/>
            <a:ext cx="504000" cy="64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6721BC41-6132-E2FB-34CA-8C3C53120C55}"/>
              </a:ext>
            </a:extLst>
          </p:cNvPr>
          <p:cNvCxnSpPr>
            <a:cxnSpLocks/>
            <a:stCxn id="2" idx="0"/>
            <a:endCxn id="31" idx="0"/>
          </p:cNvCxnSpPr>
          <p:nvPr/>
        </p:nvCxnSpPr>
        <p:spPr>
          <a:xfrm>
            <a:off x="1092000" y="1629000"/>
            <a:ext cx="0" cy="29485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56717E-06D0-A60F-5C4C-B11F7D4D96D9}"/>
              </a:ext>
            </a:extLst>
          </p:cNvPr>
          <p:cNvSpPr txBox="1"/>
          <p:nvPr/>
        </p:nvSpPr>
        <p:spPr>
          <a:xfrm>
            <a:off x="867390" y="621001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K1</a:t>
            </a:r>
          </a:p>
        </p:txBody>
      </p:sp>
      <p:sp>
        <p:nvSpPr>
          <p:cNvPr id="5" name="Triangolo isoscele 4">
            <a:extLst>
              <a:ext uri="{FF2B5EF4-FFF2-40B4-BE49-F238E27FC236}">
                <a16:creationId xmlns:a16="http://schemas.microsoft.com/office/drawing/2014/main" id="{967B8883-F330-4513-2A30-B2EED920D536}"/>
              </a:ext>
            </a:extLst>
          </p:cNvPr>
          <p:cNvSpPr/>
          <p:nvPr/>
        </p:nvSpPr>
        <p:spPr>
          <a:xfrm rot="10800000">
            <a:off x="1587390" y="981000"/>
            <a:ext cx="504000" cy="64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FE6D7D6-E044-5F56-1222-C30B3C1E9992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839390" y="1629000"/>
            <a:ext cx="0" cy="29485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37DA19-026F-6FF2-FA4E-B75A5A3717E3}"/>
              </a:ext>
            </a:extLst>
          </p:cNvPr>
          <p:cNvSpPr txBox="1"/>
          <p:nvPr/>
        </p:nvSpPr>
        <p:spPr>
          <a:xfrm>
            <a:off x="1614780" y="621001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K2</a:t>
            </a:r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98862DDD-F07A-022D-9AC3-9745F3597867}"/>
              </a:ext>
            </a:extLst>
          </p:cNvPr>
          <p:cNvSpPr/>
          <p:nvPr/>
        </p:nvSpPr>
        <p:spPr>
          <a:xfrm rot="10800000">
            <a:off x="2955390" y="981001"/>
            <a:ext cx="504000" cy="64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A6932AB-F622-27A1-F04F-E6B413616735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3207390" y="1629001"/>
            <a:ext cx="0" cy="29485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ED0FC77-897E-7C14-4C79-DE1EAEE54FD2}"/>
              </a:ext>
            </a:extLst>
          </p:cNvPr>
          <p:cNvSpPr txBox="1"/>
          <p:nvPr/>
        </p:nvSpPr>
        <p:spPr>
          <a:xfrm>
            <a:off x="2982780" y="621001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K3</a:t>
            </a:r>
          </a:p>
        </p:txBody>
      </p:sp>
      <p:sp>
        <p:nvSpPr>
          <p:cNvPr id="11" name="Triangolo isoscele 10">
            <a:extLst>
              <a:ext uri="{FF2B5EF4-FFF2-40B4-BE49-F238E27FC236}">
                <a16:creationId xmlns:a16="http://schemas.microsoft.com/office/drawing/2014/main" id="{541B709B-70B5-98F0-5CFB-1F1407C264FC}"/>
              </a:ext>
            </a:extLst>
          </p:cNvPr>
          <p:cNvSpPr/>
          <p:nvPr/>
        </p:nvSpPr>
        <p:spPr>
          <a:xfrm rot="10800000">
            <a:off x="4359390" y="981000"/>
            <a:ext cx="504000" cy="64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8E6750A-CCB6-5342-F6BC-2E8604FC3F0D}"/>
              </a:ext>
            </a:extLst>
          </p:cNvPr>
          <p:cNvCxnSpPr>
            <a:cxnSpLocks/>
            <a:stCxn id="11" idx="0"/>
          </p:cNvCxnSpPr>
          <p:nvPr/>
        </p:nvCxnSpPr>
        <p:spPr>
          <a:xfrm>
            <a:off x="4611390" y="1629000"/>
            <a:ext cx="0" cy="29485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9D23870-584F-732D-24E8-4D70AB7D91E2}"/>
              </a:ext>
            </a:extLst>
          </p:cNvPr>
          <p:cNvSpPr txBox="1"/>
          <p:nvPr/>
        </p:nvSpPr>
        <p:spPr>
          <a:xfrm>
            <a:off x="4386780" y="621001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K4</a:t>
            </a: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BC98451A-939D-E43B-BC6E-F0742BE88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47234"/>
              </p:ext>
            </p:extLst>
          </p:nvPr>
        </p:nvGraphicFramePr>
        <p:xfrm>
          <a:off x="7896000" y="3933000"/>
          <a:ext cx="4176000" cy="2493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7620">
                  <a:extLst>
                    <a:ext uri="{9D8B030D-6E8A-4147-A177-3AD203B41FA5}">
                      <a16:colId xmlns:a16="http://schemas.microsoft.com/office/drawing/2014/main" val="1484468042"/>
                    </a:ext>
                  </a:extLst>
                </a:gridCol>
                <a:gridCol w="1488380">
                  <a:extLst>
                    <a:ext uri="{9D8B030D-6E8A-4147-A177-3AD203B41FA5}">
                      <a16:colId xmlns:a16="http://schemas.microsoft.com/office/drawing/2014/main" val="3762800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Parameter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Phase 1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702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N Bunch/pulse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714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Repetition frequency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10 Hz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929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Charge per bunch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100 </a:t>
                      </a:r>
                      <a:r>
                        <a:rPr lang="en-US" sz="1600" dirty="0" err="1">
                          <a:effectLst/>
                        </a:rPr>
                        <a:t>pC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850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Average current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 </a:t>
                      </a:r>
                      <a:r>
                        <a:rPr lang="en-US" sz="1600" dirty="0" err="1">
                          <a:effectLst/>
                        </a:rPr>
                        <a:t>nA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70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Max beam energy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100 MeV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495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Total beam power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0.1 W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822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Gun Gradient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80-100 MV/m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978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 band accelerating gradient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20 MV/m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623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 Band accelerating gradient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25 MV/m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35" marR="102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585121"/>
                  </a:ext>
                </a:extLst>
              </a:tr>
            </a:tbl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5A7BF16-52CE-D7EA-77B4-2A152ED8A8E5}"/>
              </a:ext>
            </a:extLst>
          </p:cNvPr>
          <p:cNvSpPr txBox="1"/>
          <p:nvPr/>
        </p:nvSpPr>
        <p:spPr>
          <a:xfrm>
            <a:off x="1992000" y="0"/>
            <a:ext cx="907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/>
              <a:t>SCHEMATIC LAYOUT AND BEAM PARAMETERS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E3AE0141-93D6-859F-C903-E518E4FFDC55}"/>
              </a:ext>
            </a:extLst>
          </p:cNvPr>
          <p:cNvGrpSpPr/>
          <p:nvPr/>
        </p:nvGrpSpPr>
        <p:grpSpPr>
          <a:xfrm>
            <a:off x="939390" y="4005001"/>
            <a:ext cx="6119999" cy="2309180"/>
            <a:chOff x="511767" y="2788147"/>
            <a:chExt cx="4432260" cy="1550055"/>
          </a:xfrm>
        </p:grpSpPr>
        <p:sp>
          <p:nvSpPr>
            <p:cNvPr id="17" name="Rectangle 537">
              <a:extLst>
                <a:ext uri="{FF2B5EF4-FFF2-40B4-BE49-F238E27FC236}">
                  <a16:creationId xmlns:a16="http://schemas.microsoft.com/office/drawing/2014/main" id="{0981C63E-F209-3802-5B28-12A17C0F6363}"/>
                </a:ext>
              </a:extLst>
            </p:cNvPr>
            <p:cNvSpPr/>
            <p:nvPr/>
          </p:nvSpPr>
          <p:spPr>
            <a:xfrm>
              <a:off x="4099473" y="3142116"/>
              <a:ext cx="37639" cy="233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18" name="Rectangle 544">
              <a:extLst>
                <a:ext uri="{FF2B5EF4-FFF2-40B4-BE49-F238E27FC236}">
                  <a16:creationId xmlns:a16="http://schemas.microsoft.com/office/drawing/2014/main" id="{99F6C730-7042-C643-F3FC-79B3A8736A77}"/>
                </a:ext>
              </a:extLst>
            </p:cNvPr>
            <p:cNvSpPr/>
            <p:nvPr/>
          </p:nvSpPr>
          <p:spPr>
            <a:xfrm>
              <a:off x="3761728" y="2953679"/>
              <a:ext cx="42629" cy="6190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19" name="Rectangle 542">
              <a:extLst>
                <a:ext uri="{FF2B5EF4-FFF2-40B4-BE49-F238E27FC236}">
                  <a16:creationId xmlns:a16="http://schemas.microsoft.com/office/drawing/2014/main" id="{B8264BF2-D8DE-FE0F-D4CD-6602E495BEC6}"/>
                </a:ext>
              </a:extLst>
            </p:cNvPr>
            <p:cNvSpPr/>
            <p:nvPr/>
          </p:nvSpPr>
          <p:spPr>
            <a:xfrm>
              <a:off x="3844941" y="2953084"/>
              <a:ext cx="42135" cy="6190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20" name="Rectangle 313">
              <a:extLst>
                <a:ext uri="{FF2B5EF4-FFF2-40B4-BE49-F238E27FC236}">
                  <a16:creationId xmlns:a16="http://schemas.microsoft.com/office/drawing/2014/main" id="{92BE8AD0-BF6A-6551-68B5-B27DEE5CF41A}"/>
                </a:ext>
              </a:extLst>
            </p:cNvPr>
            <p:cNvSpPr/>
            <p:nvPr/>
          </p:nvSpPr>
          <p:spPr>
            <a:xfrm>
              <a:off x="4155953" y="2788147"/>
              <a:ext cx="163507" cy="9499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21" name="Rectangle 87">
              <a:extLst>
                <a:ext uri="{FF2B5EF4-FFF2-40B4-BE49-F238E27FC236}">
                  <a16:creationId xmlns:a16="http://schemas.microsoft.com/office/drawing/2014/main" id="{C6B46DB9-C7AC-2694-C9C6-FE975131BCDD}"/>
                </a:ext>
              </a:extLst>
            </p:cNvPr>
            <p:cNvSpPr/>
            <p:nvPr/>
          </p:nvSpPr>
          <p:spPr>
            <a:xfrm>
              <a:off x="2064000" y="3141000"/>
              <a:ext cx="816498" cy="25654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22" name="Rectangle 91">
              <a:extLst>
                <a:ext uri="{FF2B5EF4-FFF2-40B4-BE49-F238E27FC236}">
                  <a16:creationId xmlns:a16="http://schemas.microsoft.com/office/drawing/2014/main" id="{5D5BE8DD-C5F0-8669-5C5D-86E2F70792BB}"/>
                </a:ext>
              </a:extLst>
            </p:cNvPr>
            <p:cNvSpPr/>
            <p:nvPr/>
          </p:nvSpPr>
          <p:spPr>
            <a:xfrm>
              <a:off x="1084208" y="3134743"/>
              <a:ext cx="844247" cy="25654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23" name="Rectangle 88">
              <a:extLst>
                <a:ext uri="{FF2B5EF4-FFF2-40B4-BE49-F238E27FC236}">
                  <a16:creationId xmlns:a16="http://schemas.microsoft.com/office/drawing/2014/main" id="{F966AF05-43D1-C0BC-7869-1AD72350BD29}"/>
                </a:ext>
              </a:extLst>
            </p:cNvPr>
            <p:cNvSpPr/>
            <p:nvPr/>
          </p:nvSpPr>
          <p:spPr>
            <a:xfrm>
              <a:off x="3103685" y="3139700"/>
              <a:ext cx="462034" cy="2565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24" name="Rectangle 103">
              <a:extLst>
                <a:ext uri="{FF2B5EF4-FFF2-40B4-BE49-F238E27FC236}">
                  <a16:creationId xmlns:a16="http://schemas.microsoft.com/office/drawing/2014/main" id="{7C242534-4792-A77A-7F71-7CCB3B1D8206}"/>
                </a:ext>
              </a:extLst>
            </p:cNvPr>
            <p:cNvSpPr/>
            <p:nvPr/>
          </p:nvSpPr>
          <p:spPr>
            <a:xfrm>
              <a:off x="3685017" y="2954985"/>
              <a:ext cx="42629" cy="6190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25" name="Rectangle 139">
              <a:extLst>
                <a:ext uri="{FF2B5EF4-FFF2-40B4-BE49-F238E27FC236}">
                  <a16:creationId xmlns:a16="http://schemas.microsoft.com/office/drawing/2014/main" id="{4721E617-CC03-A9AA-41E2-8B96712AFAC0}"/>
                </a:ext>
              </a:extLst>
            </p:cNvPr>
            <p:cNvSpPr/>
            <p:nvPr/>
          </p:nvSpPr>
          <p:spPr>
            <a:xfrm>
              <a:off x="3918645" y="3096448"/>
              <a:ext cx="69615" cy="3282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26" name="Rectangle 336">
              <a:extLst>
                <a:ext uri="{FF2B5EF4-FFF2-40B4-BE49-F238E27FC236}">
                  <a16:creationId xmlns:a16="http://schemas.microsoft.com/office/drawing/2014/main" id="{1862110E-DE08-5503-5EA4-AC42D6A6E44F}"/>
                </a:ext>
              </a:extLst>
            </p:cNvPr>
            <p:cNvSpPr/>
            <p:nvPr/>
          </p:nvSpPr>
          <p:spPr>
            <a:xfrm>
              <a:off x="3057487" y="3146446"/>
              <a:ext cx="30034" cy="233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27" name="Rectangle 340">
              <a:extLst>
                <a:ext uri="{FF2B5EF4-FFF2-40B4-BE49-F238E27FC236}">
                  <a16:creationId xmlns:a16="http://schemas.microsoft.com/office/drawing/2014/main" id="{91E5C47F-ED52-C656-A645-FA0B0903FEF5}"/>
                </a:ext>
              </a:extLst>
            </p:cNvPr>
            <p:cNvSpPr/>
            <p:nvPr/>
          </p:nvSpPr>
          <p:spPr>
            <a:xfrm>
              <a:off x="3578583" y="3147317"/>
              <a:ext cx="37639" cy="233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28" name="Oval 341">
              <a:extLst>
                <a:ext uri="{FF2B5EF4-FFF2-40B4-BE49-F238E27FC236}">
                  <a16:creationId xmlns:a16="http://schemas.microsoft.com/office/drawing/2014/main" id="{D831F152-CE3D-3A5B-0D3B-7136A576EE39}"/>
                </a:ext>
              </a:extLst>
            </p:cNvPr>
            <p:cNvSpPr/>
            <p:nvPr/>
          </p:nvSpPr>
          <p:spPr>
            <a:xfrm>
              <a:off x="3634822" y="3142057"/>
              <a:ext cx="30226" cy="2361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29" name="Rectangle 355">
              <a:extLst>
                <a:ext uri="{FF2B5EF4-FFF2-40B4-BE49-F238E27FC236}">
                  <a16:creationId xmlns:a16="http://schemas.microsoft.com/office/drawing/2014/main" id="{004BDDFA-AEFE-9008-D95E-44981D2B1B0A}"/>
                </a:ext>
              </a:extLst>
            </p:cNvPr>
            <p:cNvSpPr/>
            <p:nvPr/>
          </p:nvSpPr>
          <p:spPr>
            <a:xfrm rot="3385340">
              <a:off x="4584498" y="3724204"/>
              <a:ext cx="46106" cy="2032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20"/>
            </a:p>
          </p:txBody>
        </p:sp>
        <p:sp>
          <p:nvSpPr>
            <p:cNvPr id="30" name="Rectangle 467">
              <a:extLst>
                <a:ext uri="{FF2B5EF4-FFF2-40B4-BE49-F238E27FC236}">
                  <a16:creationId xmlns:a16="http://schemas.microsoft.com/office/drawing/2014/main" id="{2F2F1BAD-BC51-B0DB-4614-76B6DBA7F1E3}"/>
                </a:ext>
              </a:extLst>
            </p:cNvPr>
            <p:cNvSpPr/>
            <p:nvPr/>
          </p:nvSpPr>
          <p:spPr>
            <a:xfrm rot="3381024">
              <a:off x="4653786" y="3982244"/>
              <a:ext cx="241910" cy="1711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31" name="Rectangle 90">
              <a:extLst>
                <a:ext uri="{FF2B5EF4-FFF2-40B4-BE49-F238E27FC236}">
                  <a16:creationId xmlns:a16="http://schemas.microsoft.com/office/drawing/2014/main" id="{49E49DA5-DA0B-D097-554D-0AC3EE4A4959}"/>
                </a:ext>
              </a:extLst>
            </p:cNvPr>
            <p:cNvSpPr/>
            <p:nvPr/>
          </p:nvSpPr>
          <p:spPr>
            <a:xfrm>
              <a:off x="555757" y="3172454"/>
              <a:ext cx="133067" cy="1805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32" name="Rectangle 468">
              <a:extLst>
                <a:ext uri="{FF2B5EF4-FFF2-40B4-BE49-F238E27FC236}">
                  <a16:creationId xmlns:a16="http://schemas.microsoft.com/office/drawing/2014/main" id="{49359B20-036E-D232-07F3-F8BACE4E6714}"/>
                </a:ext>
              </a:extLst>
            </p:cNvPr>
            <p:cNvSpPr/>
            <p:nvPr/>
          </p:nvSpPr>
          <p:spPr>
            <a:xfrm>
              <a:off x="688823" y="3066912"/>
              <a:ext cx="47288" cy="79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33" name="Oval 471">
              <a:extLst>
                <a:ext uri="{FF2B5EF4-FFF2-40B4-BE49-F238E27FC236}">
                  <a16:creationId xmlns:a16="http://schemas.microsoft.com/office/drawing/2014/main" id="{CA6278FB-B705-E22E-135E-96C302BD930A}"/>
                </a:ext>
              </a:extLst>
            </p:cNvPr>
            <p:cNvSpPr/>
            <p:nvPr/>
          </p:nvSpPr>
          <p:spPr>
            <a:xfrm>
              <a:off x="1044060" y="3158520"/>
              <a:ext cx="26158" cy="1960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cxnSp>
          <p:nvCxnSpPr>
            <p:cNvPr id="34" name="Straight Connector 474">
              <a:extLst>
                <a:ext uri="{FF2B5EF4-FFF2-40B4-BE49-F238E27FC236}">
                  <a16:creationId xmlns:a16="http://schemas.microsoft.com/office/drawing/2014/main" id="{76DA274A-36F6-D4F2-1ADE-E753D1541BB2}"/>
                </a:ext>
              </a:extLst>
            </p:cNvPr>
            <p:cNvCxnSpPr/>
            <p:nvPr/>
          </p:nvCxnSpPr>
          <p:spPr>
            <a:xfrm>
              <a:off x="947656" y="3163158"/>
              <a:ext cx="234" cy="1954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475">
              <a:extLst>
                <a:ext uri="{FF2B5EF4-FFF2-40B4-BE49-F238E27FC236}">
                  <a16:creationId xmlns:a16="http://schemas.microsoft.com/office/drawing/2014/main" id="{4FB67D06-D681-BD76-79BA-205FFAC6BC96}"/>
                </a:ext>
              </a:extLst>
            </p:cNvPr>
            <p:cNvCxnSpPr/>
            <p:nvPr/>
          </p:nvCxnSpPr>
          <p:spPr>
            <a:xfrm>
              <a:off x="985517" y="3158150"/>
              <a:ext cx="2020" cy="20409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478">
              <a:extLst>
                <a:ext uri="{FF2B5EF4-FFF2-40B4-BE49-F238E27FC236}">
                  <a16:creationId xmlns:a16="http://schemas.microsoft.com/office/drawing/2014/main" id="{003EAFA7-A9B7-A947-D2F5-5462FE671CE3}"/>
                </a:ext>
              </a:extLst>
            </p:cNvPr>
            <p:cNvCxnSpPr/>
            <p:nvPr/>
          </p:nvCxnSpPr>
          <p:spPr>
            <a:xfrm>
              <a:off x="749872" y="3170583"/>
              <a:ext cx="761" cy="1816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479">
              <a:extLst>
                <a:ext uri="{FF2B5EF4-FFF2-40B4-BE49-F238E27FC236}">
                  <a16:creationId xmlns:a16="http://schemas.microsoft.com/office/drawing/2014/main" id="{0D4D8434-8434-625A-3648-02398BFBB85D}"/>
                </a:ext>
              </a:extLst>
            </p:cNvPr>
            <p:cNvSpPr/>
            <p:nvPr/>
          </p:nvSpPr>
          <p:spPr>
            <a:xfrm>
              <a:off x="894316" y="3169909"/>
              <a:ext cx="28617" cy="18035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cxnSp>
          <p:nvCxnSpPr>
            <p:cNvPr id="38" name="Straight Connector 129">
              <a:extLst>
                <a:ext uri="{FF2B5EF4-FFF2-40B4-BE49-F238E27FC236}">
                  <a16:creationId xmlns:a16="http://schemas.microsoft.com/office/drawing/2014/main" id="{A8647031-F4B1-F751-00C6-57E8BE38EB2B}"/>
                </a:ext>
              </a:extLst>
            </p:cNvPr>
            <p:cNvCxnSpPr/>
            <p:nvPr/>
          </p:nvCxnSpPr>
          <p:spPr>
            <a:xfrm flipV="1">
              <a:off x="819214" y="3218907"/>
              <a:ext cx="51694" cy="714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81">
              <a:extLst>
                <a:ext uri="{FF2B5EF4-FFF2-40B4-BE49-F238E27FC236}">
                  <a16:creationId xmlns:a16="http://schemas.microsoft.com/office/drawing/2014/main" id="{1DAC01C8-A545-7AB1-9F3A-A81DE1C3C738}"/>
                </a:ext>
              </a:extLst>
            </p:cNvPr>
            <p:cNvCxnSpPr/>
            <p:nvPr/>
          </p:nvCxnSpPr>
          <p:spPr>
            <a:xfrm>
              <a:off x="1021960" y="3159292"/>
              <a:ext cx="2020" cy="20409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485">
              <a:extLst>
                <a:ext uri="{FF2B5EF4-FFF2-40B4-BE49-F238E27FC236}">
                  <a16:creationId xmlns:a16="http://schemas.microsoft.com/office/drawing/2014/main" id="{34592088-9D4E-BE5F-6816-0787DF4875DA}"/>
                </a:ext>
              </a:extLst>
            </p:cNvPr>
            <p:cNvSpPr/>
            <p:nvPr/>
          </p:nvSpPr>
          <p:spPr>
            <a:xfrm>
              <a:off x="690209" y="3376095"/>
              <a:ext cx="47288" cy="79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41" name="Rectangle 437">
              <a:extLst>
                <a:ext uri="{FF2B5EF4-FFF2-40B4-BE49-F238E27FC236}">
                  <a16:creationId xmlns:a16="http://schemas.microsoft.com/office/drawing/2014/main" id="{172B131F-C6C5-DD07-37E9-8609A8FF8ABB}"/>
                </a:ext>
              </a:extLst>
            </p:cNvPr>
            <p:cNvSpPr/>
            <p:nvPr/>
          </p:nvSpPr>
          <p:spPr>
            <a:xfrm>
              <a:off x="1973115" y="3141446"/>
              <a:ext cx="37639" cy="233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42" name="Oval 438">
              <a:extLst>
                <a:ext uri="{FF2B5EF4-FFF2-40B4-BE49-F238E27FC236}">
                  <a16:creationId xmlns:a16="http://schemas.microsoft.com/office/drawing/2014/main" id="{2DED3D76-C507-9DC9-95E3-4395F2AA41E2}"/>
                </a:ext>
              </a:extLst>
            </p:cNvPr>
            <p:cNvSpPr/>
            <p:nvPr/>
          </p:nvSpPr>
          <p:spPr>
            <a:xfrm>
              <a:off x="2021854" y="3140536"/>
              <a:ext cx="30226" cy="2361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grpSp>
          <p:nvGrpSpPr>
            <p:cNvPr id="43" name="Group 1085">
              <a:extLst>
                <a:ext uri="{FF2B5EF4-FFF2-40B4-BE49-F238E27FC236}">
                  <a16:creationId xmlns:a16="http://schemas.microsoft.com/office/drawing/2014/main" id="{48636037-D627-F4B7-5319-910A0E21CF0B}"/>
                </a:ext>
              </a:extLst>
            </p:cNvPr>
            <p:cNvGrpSpPr/>
            <p:nvPr/>
          </p:nvGrpSpPr>
          <p:grpSpPr>
            <a:xfrm>
              <a:off x="1120944" y="3097397"/>
              <a:ext cx="138942" cy="318216"/>
              <a:chOff x="1907122" y="23373366"/>
              <a:chExt cx="211501" cy="484395"/>
            </a:xfrm>
          </p:grpSpPr>
          <p:sp>
            <p:nvSpPr>
              <p:cNvPr id="99" name="Rectangle 377">
                <a:extLst>
                  <a:ext uri="{FF2B5EF4-FFF2-40B4-BE49-F238E27FC236}">
                    <a16:creationId xmlns:a16="http://schemas.microsoft.com/office/drawing/2014/main" id="{ECC60648-F3E0-B615-17DD-0F682472DF24}"/>
                  </a:ext>
                </a:extLst>
              </p:cNvPr>
              <p:cNvSpPr/>
              <p:nvPr/>
            </p:nvSpPr>
            <p:spPr>
              <a:xfrm>
                <a:off x="1907122" y="23374247"/>
                <a:ext cx="74957" cy="48351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82"/>
              </a:p>
            </p:txBody>
          </p:sp>
          <p:sp>
            <p:nvSpPr>
              <p:cNvPr id="100" name="Rectangle 1084">
                <a:extLst>
                  <a:ext uri="{FF2B5EF4-FFF2-40B4-BE49-F238E27FC236}">
                    <a16:creationId xmlns:a16="http://schemas.microsoft.com/office/drawing/2014/main" id="{9794816B-7298-7FA4-2BBC-853A5CA6BF3B}"/>
                  </a:ext>
                </a:extLst>
              </p:cNvPr>
              <p:cNvSpPr/>
              <p:nvPr/>
            </p:nvSpPr>
            <p:spPr>
              <a:xfrm>
                <a:off x="2043666" y="23373366"/>
                <a:ext cx="74957" cy="48351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82"/>
              </a:p>
            </p:txBody>
          </p:sp>
        </p:grpSp>
        <p:grpSp>
          <p:nvGrpSpPr>
            <p:cNvPr id="44" name="Group 1086">
              <a:extLst>
                <a:ext uri="{FF2B5EF4-FFF2-40B4-BE49-F238E27FC236}">
                  <a16:creationId xmlns:a16="http://schemas.microsoft.com/office/drawing/2014/main" id="{E09B1D16-DC9A-91FC-6205-02876BEF4BD9}"/>
                </a:ext>
              </a:extLst>
            </p:cNvPr>
            <p:cNvGrpSpPr/>
            <p:nvPr/>
          </p:nvGrpSpPr>
          <p:grpSpPr>
            <a:xfrm>
              <a:off x="1752895" y="3104342"/>
              <a:ext cx="138942" cy="318216"/>
              <a:chOff x="1907122" y="23373366"/>
              <a:chExt cx="211501" cy="484395"/>
            </a:xfrm>
          </p:grpSpPr>
          <p:sp>
            <p:nvSpPr>
              <p:cNvPr id="97" name="Rectangle 1087">
                <a:extLst>
                  <a:ext uri="{FF2B5EF4-FFF2-40B4-BE49-F238E27FC236}">
                    <a16:creationId xmlns:a16="http://schemas.microsoft.com/office/drawing/2014/main" id="{F6F661F4-287F-A5ED-484C-1B15D78D9796}"/>
                  </a:ext>
                </a:extLst>
              </p:cNvPr>
              <p:cNvSpPr/>
              <p:nvPr/>
            </p:nvSpPr>
            <p:spPr>
              <a:xfrm>
                <a:off x="1907122" y="23374247"/>
                <a:ext cx="74957" cy="48351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82"/>
              </a:p>
            </p:txBody>
          </p:sp>
          <p:sp>
            <p:nvSpPr>
              <p:cNvPr id="98" name="Rectangle 1088">
                <a:extLst>
                  <a:ext uri="{FF2B5EF4-FFF2-40B4-BE49-F238E27FC236}">
                    <a16:creationId xmlns:a16="http://schemas.microsoft.com/office/drawing/2014/main" id="{8A75B665-1E83-AEA9-C442-AE9039C44656}"/>
                  </a:ext>
                </a:extLst>
              </p:cNvPr>
              <p:cNvSpPr/>
              <p:nvPr/>
            </p:nvSpPr>
            <p:spPr>
              <a:xfrm>
                <a:off x="2043666" y="23373366"/>
                <a:ext cx="74957" cy="48351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82"/>
              </a:p>
            </p:txBody>
          </p:sp>
        </p:grpSp>
        <p:grpSp>
          <p:nvGrpSpPr>
            <p:cNvPr id="45" name="Group 1089">
              <a:extLst>
                <a:ext uri="{FF2B5EF4-FFF2-40B4-BE49-F238E27FC236}">
                  <a16:creationId xmlns:a16="http://schemas.microsoft.com/office/drawing/2014/main" id="{D4425FBD-02D3-4D8D-4BC7-BAFB6164082A}"/>
                </a:ext>
              </a:extLst>
            </p:cNvPr>
            <p:cNvGrpSpPr/>
            <p:nvPr/>
          </p:nvGrpSpPr>
          <p:grpSpPr>
            <a:xfrm>
              <a:off x="2716602" y="3104342"/>
              <a:ext cx="138942" cy="318216"/>
              <a:chOff x="1907122" y="23373366"/>
              <a:chExt cx="211501" cy="484395"/>
            </a:xfrm>
          </p:grpSpPr>
          <p:sp>
            <p:nvSpPr>
              <p:cNvPr id="95" name="Rectangle 1090">
                <a:extLst>
                  <a:ext uri="{FF2B5EF4-FFF2-40B4-BE49-F238E27FC236}">
                    <a16:creationId xmlns:a16="http://schemas.microsoft.com/office/drawing/2014/main" id="{4B959CC6-2CA2-CC97-2904-868B84E10C46}"/>
                  </a:ext>
                </a:extLst>
              </p:cNvPr>
              <p:cNvSpPr/>
              <p:nvPr/>
            </p:nvSpPr>
            <p:spPr>
              <a:xfrm>
                <a:off x="1907122" y="23374247"/>
                <a:ext cx="74957" cy="48351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82"/>
              </a:p>
            </p:txBody>
          </p:sp>
          <p:sp>
            <p:nvSpPr>
              <p:cNvPr id="96" name="Rectangle 1091">
                <a:extLst>
                  <a:ext uri="{FF2B5EF4-FFF2-40B4-BE49-F238E27FC236}">
                    <a16:creationId xmlns:a16="http://schemas.microsoft.com/office/drawing/2014/main" id="{90EFF541-D093-487C-4DB6-DF082B6C8F1E}"/>
                  </a:ext>
                </a:extLst>
              </p:cNvPr>
              <p:cNvSpPr/>
              <p:nvPr/>
            </p:nvSpPr>
            <p:spPr>
              <a:xfrm>
                <a:off x="2043666" y="23373366"/>
                <a:ext cx="74957" cy="48351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82"/>
              </a:p>
            </p:txBody>
          </p:sp>
        </p:grpSp>
        <p:grpSp>
          <p:nvGrpSpPr>
            <p:cNvPr id="46" name="Group 578">
              <a:extLst>
                <a:ext uri="{FF2B5EF4-FFF2-40B4-BE49-F238E27FC236}">
                  <a16:creationId xmlns:a16="http://schemas.microsoft.com/office/drawing/2014/main" id="{C1732D44-FD9C-2D47-0259-0E043E32E02E}"/>
                </a:ext>
              </a:extLst>
            </p:cNvPr>
            <p:cNvGrpSpPr/>
            <p:nvPr/>
          </p:nvGrpSpPr>
          <p:grpSpPr>
            <a:xfrm>
              <a:off x="2093958" y="3098052"/>
              <a:ext cx="138942" cy="318216"/>
              <a:chOff x="1907122" y="23373366"/>
              <a:chExt cx="211501" cy="484395"/>
            </a:xfrm>
          </p:grpSpPr>
          <p:sp>
            <p:nvSpPr>
              <p:cNvPr id="93" name="Rectangle 580">
                <a:extLst>
                  <a:ext uri="{FF2B5EF4-FFF2-40B4-BE49-F238E27FC236}">
                    <a16:creationId xmlns:a16="http://schemas.microsoft.com/office/drawing/2014/main" id="{1B458D8B-F40A-C8F0-2D56-FDDAAE607B35}"/>
                  </a:ext>
                </a:extLst>
              </p:cNvPr>
              <p:cNvSpPr/>
              <p:nvPr/>
            </p:nvSpPr>
            <p:spPr>
              <a:xfrm>
                <a:off x="1907122" y="23374247"/>
                <a:ext cx="74957" cy="48351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82"/>
              </a:p>
            </p:txBody>
          </p:sp>
          <p:sp>
            <p:nvSpPr>
              <p:cNvPr id="94" name="Rectangle 646">
                <a:extLst>
                  <a:ext uri="{FF2B5EF4-FFF2-40B4-BE49-F238E27FC236}">
                    <a16:creationId xmlns:a16="http://schemas.microsoft.com/office/drawing/2014/main" id="{6C5474F8-3285-E732-02DA-F112C001F419}"/>
                  </a:ext>
                </a:extLst>
              </p:cNvPr>
              <p:cNvSpPr/>
              <p:nvPr/>
            </p:nvSpPr>
            <p:spPr>
              <a:xfrm>
                <a:off x="2043666" y="23373366"/>
                <a:ext cx="74957" cy="48351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82"/>
              </a:p>
            </p:txBody>
          </p:sp>
        </p:grpSp>
        <p:cxnSp>
          <p:nvCxnSpPr>
            <p:cNvPr id="47" name="Straight Connector 108">
              <a:extLst>
                <a:ext uri="{FF2B5EF4-FFF2-40B4-BE49-F238E27FC236}">
                  <a16:creationId xmlns:a16="http://schemas.microsoft.com/office/drawing/2014/main" id="{77DAE724-0FF0-4C9B-58D8-216AF094281A}"/>
                </a:ext>
              </a:extLst>
            </p:cNvPr>
            <p:cNvCxnSpPr/>
            <p:nvPr/>
          </p:nvCxnSpPr>
          <p:spPr>
            <a:xfrm>
              <a:off x="4226138" y="3260417"/>
              <a:ext cx="481047" cy="70535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627">
              <a:extLst>
                <a:ext uri="{FF2B5EF4-FFF2-40B4-BE49-F238E27FC236}">
                  <a16:creationId xmlns:a16="http://schemas.microsoft.com/office/drawing/2014/main" id="{7DDB1A49-AA76-FBF1-D05E-5CCD210FECAB}"/>
                </a:ext>
              </a:extLst>
            </p:cNvPr>
            <p:cNvSpPr/>
            <p:nvPr/>
          </p:nvSpPr>
          <p:spPr>
            <a:xfrm>
              <a:off x="2882830" y="3147853"/>
              <a:ext cx="37639" cy="2333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grpSp>
          <p:nvGrpSpPr>
            <p:cNvPr id="49" name="Group 3">
              <a:extLst>
                <a:ext uri="{FF2B5EF4-FFF2-40B4-BE49-F238E27FC236}">
                  <a16:creationId xmlns:a16="http://schemas.microsoft.com/office/drawing/2014/main" id="{75505453-B8D6-B2E5-38D7-A52FDB42FD5D}"/>
                </a:ext>
              </a:extLst>
            </p:cNvPr>
            <p:cNvGrpSpPr/>
            <p:nvPr/>
          </p:nvGrpSpPr>
          <p:grpSpPr>
            <a:xfrm>
              <a:off x="1094031" y="3435992"/>
              <a:ext cx="832911" cy="69351"/>
              <a:chOff x="1888462" y="23886075"/>
              <a:chExt cx="1267875" cy="105568"/>
            </a:xfrm>
          </p:grpSpPr>
          <p:sp>
            <p:nvSpPr>
              <p:cNvPr id="81" name="Rectangle 718">
                <a:extLst>
                  <a:ext uri="{FF2B5EF4-FFF2-40B4-BE49-F238E27FC236}">
                    <a16:creationId xmlns:a16="http://schemas.microsoft.com/office/drawing/2014/main" id="{95722677-9C7C-ABE3-A356-DA8CCF5A4137}"/>
                  </a:ext>
                </a:extLst>
              </p:cNvPr>
              <p:cNvSpPr/>
              <p:nvPr/>
            </p:nvSpPr>
            <p:spPr>
              <a:xfrm>
                <a:off x="1888462" y="23915260"/>
                <a:ext cx="1267875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82"/>
              </a:p>
            </p:txBody>
          </p:sp>
          <p:cxnSp>
            <p:nvCxnSpPr>
              <p:cNvPr id="82" name="Straight Connector 720">
                <a:extLst>
                  <a:ext uri="{FF2B5EF4-FFF2-40B4-BE49-F238E27FC236}">
                    <a16:creationId xmlns:a16="http://schemas.microsoft.com/office/drawing/2014/main" id="{732F74FA-7B8A-3D6F-5606-28A476073BBA}"/>
                  </a:ext>
                </a:extLst>
              </p:cNvPr>
              <p:cNvCxnSpPr/>
              <p:nvPr/>
            </p:nvCxnSpPr>
            <p:spPr>
              <a:xfrm flipV="1">
                <a:off x="1996442" y="23886075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723">
                <a:extLst>
                  <a:ext uri="{FF2B5EF4-FFF2-40B4-BE49-F238E27FC236}">
                    <a16:creationId xmlns:a16="http://schemas.microsoft.com/office/drawing/2014/main" id="{5656910D-B256-0F02-54F7-46D8FB9EFF64}"/>
                  </a:ext>
                </a:extLst>
              </p:cNvPr>
              <p:cNvCxnSpPr/>
              <p:nvPr/>
            </p:nvCxnSpPr>
            <p:spPr>
              <a:xfrm flipV="1">
                <a:off x="2105292" y="23902743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724">
                <a:extLst>
                  <a:ext uri="{FF2B5EF4-FFF2-40B4-BE49-F238E27FC236}">
                    <a16:creationId xmlns:a16="http://schemas.microsoft.com/office/drawing/2014/main" id="{80CCC418-2C06-08C0-9197-0D0D2E96BA88}"/>
                  </a:ext>
                </a:extLst>
              </p:cNvPr>
              <p:cNvCxnSpPr/>
              <p:nvPr/>
            </p:nvCxnSpPr>
            <p:spPr>
              <a:xfrm flipV="1">
                <a:off x="2208730" y="23897981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25">
                <a:extLst>
                  <a:ext uri="{FF2B5EF4-FFF2-40B4-BE49-F238E27FC236}">
                    <a16:creationId xmlns:a16="http://schemas.microsoft.com/office/drawing/2014/main" id="{F7B8EFA6-44C3-146D-8C5A-031B7CEC8A9A}"/>
                  </a:ext>
                </a:extLst>
              </p:cNvPr>
              <p:cNvCxnSpPr/>
              <p:nvPr/>
            </p:nvCxnSpPr>
            <p:spPr>
              <a:xfrm flipV="1">
                <a:off x="2525165" y="23889636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748">
                <a:extLst>
                  <a:ext uri="{FF2B5EF4-FFF2-40B4-BE49-F238E27FC236}">
                    <a16:creationId xmlns:a16="http://schemas.microsoft.com/office/drawing/2014/main" id="{057154E5-0F72-6A60-C7FE-C0A9F87CDC3B}"/>
                  </a:ext>
                </a:extLst>
              </p:cNvPr>
              <p:cNvCxnSpPr/>
              <p:nvPr/>
            </p:nvCxnSpPr>
            <p:spPr>
              <a:xfrm flipV="1">
                <a:off x="2411131" y="23889636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749">
                <a:extLst>
                  <a:ext uri="{FF2B5EF4-FFF2-40B4-BE49-F238E27FC236}">
                    <a16:creationId xmlns:a16="http://schemas.microsoft.com/office/drawing/2014/main" id="{EEAEEA41-2B95-F78A-5905-551AFCCE1D9F}"/>
                  </a:ext>
                </a:extLst>
              </p:cNvPr>
              <p:cNvCxnSpPr/>
              <p:nvPr/>
            </p:nvCxnSpPr>
            <p:spPr>
              <a:xfrm flipV="1">
                <a:off x="2308911" y="23893669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786">
                <a:extLst>
                  <a:ext uri="{FF2B5EF4-FFF2-40B4-BE49-F238E27FC236}">
                    <a16:creationId xmlns:a16="http://schemas.microsoft.com/office/drawing/2014/main" id="{6C81EC21-D2C0-2ECB-D000-F4E01DF1B270}"/>
                  </a:ext>
                </a:extLst>
              </p:cNvPr>
              <p:cNvCxnSpPr/>
              <p:nvPr/>
            </p:nvCxnSpPr>
            <p:spPr>
              <a:xfrm flipV="1">
                <a:off x="2638484" y="23892174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788">
                <a:extLst>
                  <a:ext uri="{FF2B5EF4-FFF2-40B4-BE49-F238E27FC236}">
                    <a16:creationId xmlns:a16="http://schemas.microsoft.com/office/drawing/2014/main" id="{EE97C71C-94E9-4E35-0E93-2DA45FC1E8B7}"/>
                  </a:ext>
                </a:extLst>
              </p:cNvPr>
              <p:cNvCxnSpPr/>
              <p:nvPr/>
            </p:nvCxnSpPr>
            <p:spPr>
              <a:xfrm flipV="1">
                <a:off x="2744953" y="23892175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789">
                <a:extLst>
                  <a:ext uri="{FF2B5EF4-FFF2-40B4-BE49-F238E27FC236}">
                    <a16:creationId xmlns:a16="http://schemas.microsoft.com/office/drawing/2014/main" id="{A797EF61-E420-B752-FC73-CCBA5DDFDE78}"/>
                  </a:ext>
                </a:extLst>
              </p:cNvPr>
              <p:cNvCxnSpPr/>
              <p:nvPr/>
            </p:nvCxnSpPr>
            <p:spPr>
              <a:xfrm flipV="1">
                <a:off x="2848391" y="23887413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793">
                <a:extLst>
                  <a:ext uri="{FF2B5EF4-FFF2-40B4-BE49-F238E27FC236}">
                    <a16:creationId xmlns:a16="http://schemas.microsoft.com/office/drawing/2014/main" id="{4964BE84-C4C0-0A46-BDC2-8345E3040EA5}"/>
                  </a:ext>
                </a:extLst>
              </p:cNvPr>
              <p:cNvCxnSpPr/>
              <p:nvPr/>
            </p:nvCxnSpPr>
            <p:spPr>
              <a:xfrm flipV="1">
                <a:off x="3053173" y="23890973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796">
                <a:extLst>
                  <a:ext uri="{FF2B5EF4-FFF2-40B4-BE49-F238E27FC236}">
                    <a16:creationId xmlns:a16="http://schemas.microsoft.com/office/drawing/2014/main" id="{4D560C64-D21D-43F9-501B-7E4E5EFE142D}"/>
                  </a:ext>
                </a:extLst>
              </p:cNvPr>
              <p:cNvCxnSpPr/>
              <p:nvPr/>
            </p:nvCxnSpPr>
            <p:spPr>
              <a:xfrm flipV="1">
                <a:off x="2948572" y="23895006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799">
              <a:extLst>
                <a:ext uri="{FF2B5EF4-FFF2-40B4-BE49-F238E27FC236}">
                  <a16:creationId xmlns:a16="http://schemas.microsoft.com/office/drawing/2014/main" id="{EC5EB990-289D-BB5C-93C1-23530304776A}"/>
                </a:ext>
              </a:extLst>
            </p:cNvPr>
            <p:cNvGrpSpPr/>
            <p:nvPr/>
          </p:nvGrpSpPr>
          <p:grpSpPr>
            <a:xfrm>
              <a:off x="1104196" y="3012563"/>
              <a:ext cx="832911" cy="69351"/>
              <a:chOff x="1888462" y="23886075"/>
              <a:chExt cx="1267875" cy="105568"/>
            </a:xfrm>
          </p:grpSpPr>
          <p:sp>
            <p:nvSpPr>
              <p:cNvPr id="69" name="Rectangle 800">
                <a:extLst>
                  <a:ext uri="{FF2B5EF4-FFF2-40B4-BE49-F238E27FC236}">
                    <a16:creationId xmlns:a16="http://schemas.microsoft.com/office/drawing/2014/main" id="{5AEF8426-A6CC-F0EE-0CDB-1CF482C1CC8C}"/>
                  </a:ext>
                </a:extLst>
              </p:cNvPr>
              <p:cNvSpPr/>
              <p:nvPr/>
            </p:nvSpPr>
            <p:spPr>
              <a:xfrm>
                <a:off x="1888462" y="23915260"/>
                <a:ext cx="1267875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82"/>
              </a:p>
            </p:txBody>
          </p:sp>
          <p:cxnSp>
            <p:nvCxnSpPr>
              <p:cNvPr id="70" name="Straight Connector 801">
                <a:extLst>
                  <a:ext uri="{FF2B5EF4-FFF2-40B4-BE49-F238E27FC236}">
                    <a16:creationId xmlns:a16="http://schemas.microsoft.com/office/drawing/2014/main" id="{1E222D2F-71DB-A8B4-79D0-EDAA998C169A}"/>
                  </a:ext>
                </a:extLst>
              </p:cNvPr>
              <p:cNvCxnSpPr/>
              <p:nvPr/>
            </p:nvCxnSpPr>
            <p:spPr>
              <a:xfrm flipV="1">
                <a:off x="1996442" y="23886075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802">
                <a:extLst>
                  <a:ext uri="{FF2B5EF4-FFF2-40B4-BE49-F238E27FC236}">
                    <a16:creationId xmlns:a16="http://schemas.microsoft.com/office/drawing/2014/main" id="{791BDA48-9049-1154-E40E-5CDC2FC69314}"/>
                  </a:ext>
                </a:extLst>
              </p:cNvPr>
              <p:cNvCxnSpPr/>
              <p:nvPr/>
            </p:nvCxnSpPr>
            <p:spPr>
              <a:xfrm flipV="1">
                <a:off x="2105292" y="23902743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804">
                <a:extLst>
                  <a:ext uri="{FF2B5EF4-FFF2-40B4-BE49-F238E27FC236}">
                    <a16:creationId xmlns:a16="http://schemas.microsoft.com/office/drawing/2014/main" id="{3E3B85BB-6325-D4E1-3EC1-3BF54DFDAE20}"/>
                  </a:ext>
                </a:extLst>
              </p:cNvPr>
              <p:cNvCxnSpPr/>
              <p:nvPr/>
            </p:nvCxnSpPr>
            <p:spPr>
              <a:xfrm flipV="1">
                <a:off x="2208730" y="23897981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805">
                <a:extLst>
                  <a:ext uri="{FF2B5EF4-FFF2-40B4-BE49-F238E27FC236}">
                    <a16:creationId xmlns:a16="http://schemas.microsoft.com/office/drawing/2014/main" id="{82DD4F29-05A8-4945-48BF-6C7DAA2F7F49}"/>
                  </a:ext>
                </a:extLst>
              </p:cNvPr>
              <p:cNvCxnSpPr/>
              <p:nvPr/>
            </p:nvCxnSpPr>
            <p:spPr>
              <a:xfrm flipV="1">
                <a:off x="2525165" y="23889636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806">
                <a:extLst>
                  <a:ext uri="{FF2B5EF4-FFF2-40B4-BE49-F238E27FC236}">
                    <a16:creationId xmlns:a16="http://schemas.microsoft.com/office/drawing/2014/main" id="{E2165957-A121-0CE1-2CC8-8CB0AFB14379}"/>
                  </a:ext>
                </a:extLst>
              </p:cNvPr>
              <p:cNvCxnSpPr/>
              <p:nvPr/>
            </p:nvCxnSpPr>
            <p:spPr>
              <a:xfrm flipV="1">
                <a:off x="2411131" y="23889636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807">
                <a:extLst>
                  <a:ext uri="{FF2B5EF4-FFF2-40B4-BE49-F238E27FC236}">
                    <a16:creationId xmlns:a16="http://schemas.microsoft.com/office/drawing/2014/main" id="{B5E3F524-FFA5-EC15-45EF-CC527128DF2E}"/>
                  </a:ext>
                </a:extLst>
              </p:cNvPr>
              <p:cNvCxnSpPr/>
              <p:nvPr/>
            </p:nvCxnSpPr>
            <p:spPr>
              <a:xfrm flipV="1">
                <a:off x="2308911" y="23893669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808">
                <a:extLst>
                  <a:ext uri="{FF2B5EF4-FFF2-40B4-BE49-F238E27FC236}">
                    <a16:creationId xmlns:a16="http://schemas.microsoft.com/office/drawing/2014/main" id="{BCEB1813-6F4C-39D7-F230-F67FD05DFC5C}"/>
                  </a:ext>
                </a:extLst>
              </p:cNvPr>
              <p:cNvCxnSpPr/>
              <p:nvPr/>
            </p:nvCxnSpPr>
            <p:spPr>
              <a:xfrm flipV="1">
                <a:off x="2638484" y="23892174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809">
                <a:extLst>
                  <a:ext uri="{FF2B5EF4-FFF2-40B4-BE49-F238E27FC236}">
                    <a16:creationId xmlns:a16="http://schemas.microsoft.com/office/drawing/2014/main" id="{AAFC3BBC-7E14-1A71-FBC1-D9E2C618C49C}"/>
                  </a:ext>
                </a:extLst>
              </p:cNvPr>
              <p:cNvCxnSpPr/>
              <p:nvPr/>
            </p:nvCxnSpPr>
            <p:spPr>
              <a:xfrm flipV="1">
                <a:off x="2744953" y="23892175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810">
                <a:extLst>
                  <a:ext uri="{FF2B5EF4-FFF2-40B4-BE49-F238E27FC236}">
                    <a16:creationId xmlns:a16="http://schemas.microsoft.com/office/drawing/2014/main" id="{74E85159-FEBD-74D2-0285-45977DCEA2CC}"/>
                  </a:ext>
                </a:extLst>
              </p:cNvPr>
              <p:cNvCxnSpPr/>
              <p:nvPr/>
            </p:nvCxnSpPr>
            <p:spPr>
              <a:xfrm flipV="1">
                <a:off x="2848391" y="23887413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811">
                <a:extLst>
                  <a:ext uri="{FF2B5EF4-FFF2-40B4-BE49-F238E27FC236}">
                    <a16:creationId xmlns:a16="http://schemas.microsoft.com/office/drawing/2014/main" id="{7A76DC5D-3A63-8970-E1E2-299C721F14A7}"/>
                  </a:ext>
                </a:extLst>
              </p:cNvPr>
              <p:cNvCxnSpPr/>
              <p:nvPr/>
            </p:nvCxnSpPr>
            <p:spPr>
              <a:xfrm flipV="1">
                <a:off x="3053173" y="23890973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812">
                <a:extLst>
                  <a:ext uri="{FF2B5EF4-FFF2-40B4-BE49-F238E27FC236}">
                    <a16:creationId xmlns:a16="http://schemas.microsoft.com/office/drawing/2014/main" id="{B3CB3A3F-82F6-D3F1-B129-405A9A4ED84E}"/>
                  </a:ext>
                </a:extLst>
              </p:cNvPr>
              <p:cNvCxnSpPr/>
              <p:nvPr/>
            </p:nvCxnSpPr>
            <p:spPr>
              <a:xfrm flipV="1">
                <a:off x="2948572" y="23895006"/>
                <a:ext cx="0" cy="889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902">
              <a:extLst>
                <a:ext uri="{FF2B5EF4-FFF2-40B4-BE49-F238E27FC236}">
                  <a16:creationId xmlns:a16="http://schemas.microsoft.com/office/drawing/2014/main" id="{CD4B1F10-0E2F-EC96-9DF4-E7A909F510F2}"/>
                </a:ext>
              </a:extLst>
            </p:cNvPr>
            <p:cNvCxnSpPr/>
            <p:nvPr/>
          </p:nvCxnSpPr>
          <p:spPr>
            <a:xfrm>
              <a:off x="796119" y="3162274"/>
              <a:ext cx="2020" cy="20409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1110">
              <a:extLst>
                <a:ext uri="{FF2B5EF4-FFF2-40B4-BE49-F238E27FC236}">
                  <a16:creationId xmlns:a16="http://schemas.microsoft.com/office/drawing/2014/main" id="{DC32966A-9634-34EA-132C-DF56872600B3}"/>
                </a:ext>
              </a:extLst>
            </p:cNvPr>
            <p:cNvGrpSpPr/>
            <p:nvPr/>
          </p:nvGrpSpPr>
          <p:grpSpPr>
            <a:xfrm>
              <a:off x="3995619" y="3144127"/>
              <a:ext cx="100067" cy="236114"/>
              <a:chOff x="32426085" y="20978230"/>
              <a:chExt cx="152324" cy="359418"/>
            </a:xfrm>
          </p:grpSpPr>
          <p:sp>
            <p:nvSpPr>
              <p:cNvPr id="67" name="Oval 1111">
                <a:extLst>
                  <a:ext uri="{FF2B5EF4-FFF2-40B4-BE49-F238E27FC236}">
                    <a16:creationId xmlns:a16="http://schemas.microsoft.com/office/drawing/2014/main" id="{477AF333-BCB8-9A33-8968-EB2676112F7E}"/>
                  </a:ext>
                </a:extLst>
              </p:cNvPr>
              <p:cNvSpPr/>
              <p:nvPr/>
            </p:nvSpPr>
            <p:spPr>
              <a:xfrm>
                <a:off x="32453613" y="20978230"/>
                <a:ext cx="89409" cy="3594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82"/>
              </a:p>
            </p:txBody>
          </p:sp>
          <p:sp>
            <p:nvSpPr>
              <p:cNvPr id="68" name="Oval 1112">
                <a:extLst>
                  <a:ext uri="{FF2B5EF4-FFF2-40B4-BE49-F238E27FC236}">
                    <a16:creationId xmlns:a16="http://schemas.microsoft.com/office/drawing/2014/main" id="{6B6CFE80-B7CB-D83E-02A4-E861C79C41AD}"/>
                  </a:ext>
                </a:extLst>
              </p:cNvPr>
              <p:cNvSpPr/>
              <p:nvPr/>
            </p:nvSpPr>
            <p:spPr>
              <a:xfrm>
                <a:off x="32426085" y="21075730"/>
                <a:ext cx="152324" cy="15855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82"/>
              </a:p>
            </p:txBody>
          </p:sp>
        </p:grpSp>
        <p:grpSp>
          <p:nvGrpSpPr>
            <p:cNvPr id="53" name="Group 1113">
              <a:extLst>
                <a:ext uri="{FF2B5EF4-FFF2-40B4-BE49-F238E27FC236}">
                  <a16:creationId xmlns:a16="http://schemas.microsoft.com/office/drawing/2014/main" id="{ABCEE858-6740-94DA-9AA2-5B9A20D50FB2}"/>
                </a:ext>
              </a:extLst>
            </p:cNvPr>
            <p:cNvGrpSpPr/>
            <p:nvPr/>
          </p:nvGrpSpPr>
          <p:grpSpPr>
            <a:xfrm>
              <a:off x="2951180" y="3139700"/>
              <a:ext cx="100067" cy="236114"/>
              <a:chOff x="32420799" y="20978230"/>
              <a:chExt cx="152324" cy="359418"/>
            </a:xfrm>
          </p:grpSpPr>
          <p:sp>
            <p:nvSpPr>
              <p:cNvPr id="65" name="Oval 1114">
                <a:extLst>
                  <a:ext uri="{FF2B5EF4-FFF2-40B4-BE49-F238E27FC236}">
                    <a16:creationId xmlns:a16="http://schemas.microsoft.com/office/drawing/2014/main" id="{B46EACBE-AB5D-69CA-55CB-744A37AFBC6F}"/>
                  </a:ext>
                </a:extLst>
              </p:cNvPr>
              <p:cNvSpPr/>
              <p:nvPr/>
            </p:nvSpPr>
            <p:spPr>
              <a:xfrm>
                <a:off x="32453613" y="20978230"/>
                <a:ext cx="89409" cy="3594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82"/>
              </a:p>
            </p:txBody>
          </p:sp>
          <p:sp>
            <p:nvSpPr>
              <p:cNvPr id="66" name="Oval 1115">
                <a:extLst>
                  <a:ext uri="{FF2B5EF4-FFF2-40B4-BE49-F238E27FC236}">
                    <a16:creationId xmlns:a16="http://schemas.microsoft.com/office/drawing/2014/main" id="{EE5B122B-59B2-8EF4-8D41-7B0C4BBDDED9}"/>
                  </a:ext>
                </a:extLst>
              </p:cNvPr>
              <p:cNvSpPr/>
              <p:nvPr/>
            </p:nvSpPr>
            <p:spPr>
              <a:xfrm>
                <a:off x="32420799" y="21075730"/>
                <a:ext cx="152324" cy="15855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82"/>
              </a:p>
            </p:txBody>
          </p:sp>
        </p:grp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CCFADC19-FC42-FBB0-7DA6-07D32A989815}"/>
                </a:ext>
              </a:extLst>
            </p:cNvPr>
            <p:cNvSpPr/>
            <p:nvPr/>
          </p:nvSpPr>
          <p:spPr>
            <a:xfrm>
              <a:off x="2977009" y="3045771"/>
              <a:ext cx="1342451" cy="41942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55" name="Rectangle 593">
              <a:extLst>
                <a:ext uri="{FF2B5EF4-FFF2-40B4-BE49-F238E27FC236}">
                  <a16:creationId xmlns:a16="http://schemas.microsoft.com/office/drawing/2014/main" id="{05FE7C97-1296-6AD5-9026-DEF677E28156}"/>
                </a:ext>
              </a:extLst>
            </p:cNvPr>
            <p:cNvSpPr/>
            <p:nvPr/>
          </p:nvSpPr>
          <p:spPr>
            <a:xfrm>
              <a:off x="521532" y="3040717"/>
              <a:ext cx="551533" cy="41942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56" name="Rectangle 594">
              <a:extLst>
                <a:ext uri="{FF2B5EF4-FFF2-40B4-BE49-F238E27FC236}">
                  <a16:creationId xmlns:a16="http://schemas.microsoft.com/office/drawing/2014/main" id="{0E72E588-8E6F-13A9-ADBF-EB88105CAE2E}"/>
                </a:ext>
              </a:extLst>
            </p:cNvPr>
            <p:cNvSpPr/>
            <p:nvPr/>
          </p:nvSpPr>
          <p:spPr>
            <a:xfrm>
              <a:off x="1094031" y="3000391"/>
              <a:ext cx="865193" cy="52354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57" name="Rectangle 597">
              <a:extLst>
                <a:ext uri="{FF2B5EF4-FFF2-40B4-BE49-F238E27FC236}">
                  <a16:creationId xmlns:a16="http://schemas.microsoft.com/office/drawing/2014/main" id="{BBDF710D-DE04-0AE3-2262-280A0B75155F}"/>
                </a:ext>
              </a:extLst>
            </p:cNvPr>
            <p:cNvSpPr/>
            <p:nvPr/>
          </p:nvSpPr>
          <p:spPr>
            <a:xfrm>
              <a:off x="1973741" y="3054398"/>
              <a:ext cx="959173" cy="41079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58" name="TextBox 9">
              <a:extLst>
                <a:ext uri="{FF2B5EF4-FFF2-40B4-BE49-F238E27FC236}">
                  <a16:creationId xmlns:a16="http://schemas.microsoft.com/office/drawing/2014/main" id="{DC42E913-6385-72A1-C0B6-86D94DD1A385}"/>
                </a:ext>
              </a:extLst>
            </p:cNvPr>
            <p:cNvSpPr txBox="1"/>
            <p:nvPr/>
          </p:nvSpPr>
          <p:spPr>
            <a:xfrm>
              <a:off x="620825" y="3548772"/>
              <a:ext cx="311363" cy="206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M1</a:t>
              </a:r>
            </a:p>
          </p:txBody>
        </p:sp>
        <p:sp>
          <p:nvSpPr>
            <p:cNvPr id="59" name="TextBox 598">
              <a:extLst>
                <a:ext uri="{FF2B5EF4-FFF2-40B4-BE49-F238E27FC236}">
                  <a16:creationId xmlns:a16="http://schemas.microsoft.com/office/drawing/2014/main" id="{DF953E30-C9F4-C337-BF68-7637D44C3CED}"/>
                </a:ext>
              </a:extLst>
            </p:cNvPr>
            <p:cNvSpPr txBox="1"/>
            <p:nvPr/>
          </p:nvSpPr>
          <p:spPr>
            <a:xfrm>
              <a:off x="1373370" y="3554246"/>
              <a:ext cx="311363" cy="206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M2</a:t>
              </a:r>
            </a:p>
          </p:txBody>
        </p:sp>
        <p:sp>
          <p:nvSpPr>
            <p:cNvPr id="60" name="TextBox 601">
              <a:extLst>
                <a:ext uri="{FF2B5EF4-FFF2-40B4-BE49-F238E27FC236}">
                  <a16:creationId xmlns:a16="http://schemas.microsoft.com/office/drawing/2014/main" id="{7E65C3AA-7D44-4CAE-A91F-8645D84542AB}"/>
                </a:ext>
              </a:extLst>
            </p:cNvPr>
            <p:cNvSpPr txBox="1"/>
            <p:nvPr/>
          </p:nvSpPr>
          <p:spPr>
            <a:xfrm>
              <a:off x="2297645" y="3552371"/>
              <a:ext cx="311363" cy="206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M3</a:t>
              </a:r>
            </a:p>
          </p:txBody>
        </p:sp>
        <p:sp>
          <p:nvSpPr>
            <p:cNvPr id="61" name="TextBox 602">
              <a:extLst>
                <a:ext uri="{FF2B5EF4-FFF2-40B4-BE49-F238E27FC236}">
                  <a16:creationId xmlns:a16="http://schemas.microsoft.com/office/drawing/2014/main" id="{66ED2CEA-BCD5-F20F-6BD7-DAC4A461BD42}"/>
                </a:ext>
              </a:extLst>
            </p:cNvPr>
            <p:cNvSpPr txBox="1"/>
            <p:nvPr/>
          </p:nvSpPr>
          <p:spPr>
            <a:xfrm>
              <a:off x="3204794" y="3548230"/>
              <a:ext cx="311363" cy="206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M4</a:t>
              </a:r>
            </a:p>
          </p:txBody>
        </p:sp>
        <p:sp>
          <p:nvSpPr>
            <p:cNvPr id="62" name="Rectangle 1029">
              <a:extLst>
                <a:ext uri="{FF2B5EF4-FFF2-40B4-BE49-F238E27FC236}">
                  <a16:creationId xmlns:a16="http://schemas.microsoft.com/office/drawing/2014/main" id="{7C88B1C9-53C0-2C77-F962-8E61FF74ECA0}"/>
                </a:ext>
              </a:extLst>
            </p:cNvPr>
            <p:cNvSpPr/>
            <p:nvPr/>
          </p:nvSpPr>
          <p:spPr>
            <a:xfrm rot="3253228">
              <a:off x="4394203" y="3792879"/>
              <a:ext cx="671225" cy="41942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sp>
          <p:nvSpPr>
            <p:cNvPr id="63" name="Rounded Rectangle 1257">
              <a:extLst>
                <a:ext uri="{FF2B5EF4-FFF2-40B4-BE49-F238E27FC236}">
                  <a16:creationId xmlns:a16="http://schemas.microsoft.com/office/drawing/2014/main" id="{751ED8FD-C9E8-178F-B1E7-893E29A47AA9}"/>
                </a:ext>
              </a:extLst>
            </p:cNvPr>
            <p:cNvSpPr/>
            <p:nvPr/>
          </p:nvSpPr>
          <p:spPr>
            <a:xfrm>
              <a:off x="581088" y="2979053"/>
              <a:ext cx="592095" cy="851081"/>
            </a:xfrm>
            <a:prstGeom prst="roundRect">
              <a:avLst/>
            </a:prstGeom>
            <a:noFill/>
            <a:ln w="12700">
              <a:solidFill>
                <a:srgbClr val="002D5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82"/>
            </a:p>
          </p:txBody>
        </p:sp>
        <p:cxnSp>
          <p:nvCxnSpPr>
            <p:cNvPr id="64" name="Straight Connector 666">
              <a:extLst>
                <a:ext uri="{FF2B5EF4-FFF2-40B4-BE49-F238E27FC236}">
                  <a16:creationId xmlns:a16="http://schemas.microsoft.com/office/drawing/2014/main" id="{C48F7AC1-9F43-A0B2-5014-B0F5DE1CEEB6}"/>
                </a:ext>
              </a:extLst>
            </p:cNvPr>
            <p:cNvCxnSpPr>
              <a:cxnSpLocks/>
            </p:cNvCxnSpPr>
            <p:nvPr/>
          </p:nvCxnSpPr>
          <p:spPr>
            <a:xfrm>
              <a:off x="511767" y="3258311"/>
              <a:ext cx="44322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ttangolo 100">
            <a:extLst>
              <a:ext uri="{FF2B5EF4-FFF2-40B4-BE49-F238E27FC236}">
                <a16:creationId xmlns:a16="http://schemas.microsoft.com/office/drawing/2014/main" id="{849F7D1A-5A5B-D7E8-EA5F-57A6D4D5E08D}"/>
              </a:ext>
            </a:extLst>
          </p:cNvPr>
          <p:cNvSpPr/>
          <p:nvPr/>
        </p:nvSpPr>
        <p:spPr>
          <a:xfrm>
            <a:off x="6627390" y="4509001"/>
            <a:ext cx="576000" cy="43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602">
            <a:extLst>
              <a:ext uri="{FF2B5EF4-FFF2-40B4-BE49-F238E27FC236}">
                <a16:creationId xmlns:a16="http://schemas.microsoft.com/office/drawing/2014/main" id="{0E9509FE-2B5C-4239-3101-4369769AA318}"/>
              </a:ext>
            </a:extLst>
          </p:cNvPr>
          <p:cNvSpPr txBox="1"/>
          <p:nvPr/>
        </p:nvSpPr>
        <p:spPr>
          <a:xfrm>
            <a:off x="6143292" y="5949001"/>
            <a:ext cx="534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M4A</a:t>
            </a:r>
          </a:p>
        </p:txBody>
      </p:sp>
      <p:sp>
        <p:nvSpPr>
          <p:cNvPr id="103" name="Rettangolo 102">
            <a:extLst>
              <a:ext uri="{FF2B5EF4-FFF2-40B4-BE49-F238E27FC236}">
                <a16:creationId xmlns:a16="http://schemas.microsoft.com/office/drawing/2014/main" id="{0F3291E5-B8EC-D469-8052-9F304AA34965}"/>
              </a:ext>
            </a:extLst>
          </p:cNvPr>
          <p:cNvSpPr/>
          <p:nvPr/>
        </p:nvSpPr>
        <p:spPr>
          <a:xfrm>
            <a:off x="2307390" y="6237001"/>
            <a:ext cx="1080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laser</a:t>
            </a:r>
          </a:p>
        </p:txBody>
      </p:sp>
      <p:cxnSp>
        <p:nvCxnSpPr>
          <p:cNvPr id="104" name="Connettore a gomito 103">
            <a:extLst>
              <a:ext uri="{FF2B5EF4-FFF2-40B4-BE49-F238E27FC236}">
                <a16:creationId xmlns:a16="http://schemas.microsoft.com/office/drawing/2014/main" id="{D18FC7B8-3EC3-F4CE-F4CA-D0604B8A8C9A}"/>
              </a:ext>
            </a:extLst>
          </p:cNvPr>
          <p:cNvCxnSpPr>
            <a:stCxn id="103" idx="1"/>
            <a:endCxn id="31" idx="2"/>
          </p:cNvCxnSpPr>
          <p:nvPr/>
        </p:nvCxnSpPr>
        <p:spPr>
          <a:xfrm rot="10800000">
            <a:off x="1092000" y="4846505"/>
            <a:ext cx="1215390" cy="1534497"/>
          </a:xfrm>
          <a:prstGeom prst="bentConnector2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4A6F947F-E002-4DDA-BFFA-C6242C1FCA24}"/>
              </a:ext>
            </a:extLst>
          </p:cNvPr>
          <p:cNvSpPr txBox="1"/>
          <p:nvPr/>
        </p:nvSpPr>
        <p:spPr>
          <a:xfrm>
            <a:off x="0" y="5661000"/>
            <a:ext cx="115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Laser transport line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0BCF219B-F0BE-D029-16AB-F2F12E0B3BE7}"/>
              </a:ext>
            </a:extLst>
          </p:cNvPr>
          <p:cNvSpPr txBox="1"/>
          <p:nvPr/>
        </p:nvSpPr>
        <p:spPr>
          <a:xfrm>
            <a:off x="6240000" y="4149000"/>
            <a:ext cx="126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experiment</a:t>
            </a: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20858762-4BEE-99B8-5C75-5B3F4B19C40A}"/>
              </a:ext>
            </a:extLst>
          </p:cNvPr>
          <p:cNvSpPr txBox="1"/>
          <p:nvPr/>
        </p:nvSpPr>
        <p:spPr>
          <a:xfrm>
            <a:off x="4872000" y="1053000"/>
            <a:ext cx="148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 MW, 10 Hz</a:t>
            </a:r>
          </a:p>
        </p:txBody>
      </p:sp>
      <p:sp>
        <p:nvSpPr>
          <p:cNvPr id="108" name="Rettangolo 107">
            <a:extLst>
              <a:ext uri="{FF2B5EF4-FFF2-40B4-BE49-F238E27FC236}">
                <a16:creationId xmlns:a16="http://schemas.microsoft.com/office/drawing/2014/main" id="{B9691625-75EE-4D1A-110B-F4C8896C1898}"/>
              </a:ext>
            </a:extLst>
          </p:cNvPr>
          <p:cNvSpPr/>
          <p:nvPr/>
        </p:nvSpPr>
        <p:spPr>
          <a:xfrm>
            <a:off x="624000" y="549000"/>
            <a:ext cx="3240000" cy="136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008B7593-2846-8BB0-3C3F-E6910E0ADCA2}"/>
              </a:ext>
            </a:extLst>
          </p:cNvPr>
          <p:cNvSpPr txBox="1"/>
          <p:nvPr/>
        </p:nvSpPr>
        <p:spPr>
          <a:xfrm>
            <a:off x="192000" y="1917000"/>
            <a:ext cx="89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BAND</a:t>
            </a:r>
          </a:p>
        </p:txBody>
      </p:sp>
      <p:sp>
        <p:nvSpPr>
          <p:cNvPr id="110" name="Rettangolo 109">
            <a:extLst>
              <a:ext uri="{FF2B5EF4-FFF2-40B4-BE49-F238E27FC236}">
                <a16:creationId xmlns:a16="http://schemas.microsoft.com/office/drawing/2014/main" id="{8D4144E4-0108-2988-0E3A-A8D82B1D4229}"/>
              </a:ext>
            </a:extLst>
          </p:cNvPr>
          <p:cNvSpPr/>
          <p:nvPr/>
        </p:nvSpPr>
        <p:spPr>
          <a:xfrm>
            <a:off x="4296000" y="549000"/>
            <a:ext cx="2232000" cy="136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F3975FA8-5DAC-BDB4-7AA8-883EA10E1664}"/>
              </a:ext>
            </a:extLst>
          </p:cNvPr>
          <p:cNvSpPr txBox="1"/>
          <p:nvPr/>
        </p:nvSpPr>
        <p:spPr>
          <a:xfrm>
            <a:off x="5016000" y="1917000"/>
            <a:ext cx="11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 BAND</a:t>
            </a: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53CF794C-ED24-B35F-1904-AD272A56DF90}"/>
              </a:ext>
            </a:extLst>
          </p:cNvPr>
          <p:cNvSpPr txBox="1"/>
          <p:nvPr/>
        </p:nvSpPr>
        <p:spPr>
          <a:xfrm>
            <a:off x="3360000" y="6237000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266 nm, 10 Hz, 100uJ  </a:t>
            </a:r>
          </a:p>
        </p:txBody>
      </p: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7295A3E7-EEAE-7219-6B84-99D3944DCC64}"/>
              </a:ext>
            </a:extLst>
          </p:cNvPr>
          <p:cNvSpPr txBox="1"/>
          <p:nvPr/>
        </p:nvSpPr>
        <p:spPr>
          <a:xfrm>
            <a:off x="0" y="39330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GUN</a:t>
            </a:r>
          </a:p>
        </p:txBody>
      </p:sp>
      <p:cxnSp>
        <p:nvCxnSpPr>
          <p:cNvPr id="114" name="Connettore 2 113">
            <a:extLst>
              <a:ext uri="{FF2B5EF4-FFF2-40B4-BE49-F238E27FC236}">
                <a16:creationId xmlns:a16="http://schemas.microsoft.com/office/drawing/2014/main" id="{CB4CA5E6-28AC-D643-263F-36A4B93B3F05}"/>
              </a:ext>
            </a:extLst>
          </p:cNvPr>
          <p:cNvCxnSpPr>
            <a:stCxn id="113" idx="2"/>
            <a:endCxn id="31" idx="1"/>
          </p:cNvCxnSpPr>
          <p:nvPr/>
        </p:nvCxnSpPr>
        <p:spPr>
          <a:xfrm>
            <a:off x="313548" y="4302332"/>
            <a:ext cx="686583" cy="4096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DB51A545-E684-15F4-99BB-3268ACB9517B}"/>
              </a:ext>
            </a:extLst>
          </p:cNvPr>
          <p:cNvSpPr txBox="1"/>
          <p:nvPr/>
        </p:nvSpPr>
        <p:spPr>
          <a:xfrm>
            <a:off x="3216000" y="2997000"/>
            <a:ext cx="139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 BAND STRUCTURES</a:t>
            </a:r>
          </a:p>
        </p:txBody>
      </p:sp>
      <p:cxnSp>
        <p:nvCxnSpPr>
          <p:cNvPr id="116" name="Connettore 2 115">
            <a:extLst>
              <a:ext uri="{FF2B5EF4-FFF2-40B4-BE49-F238E27FC236}">
                <a16:creationId xmlns:a16="http://schemas.microsoft.com/office/drawing/2014/main" id="{04E00DDC-85A1-47D2-F8A7-43925A3ED658}"/>
              </a:ext>
            </a:extLst>
          </p:cNvPr>
          <p:cNvCxnSpPr>
            <a:cxnSpLocks/>
            <a:stCxn id="115" idx="2"/>
            <a:endCxn id="22" idx="0"/>
          </p:cNvCxnSpPr>
          <p:nvPr/>
        </p:nvCxnSpPr>
        <p:spPr>
          <a:xfrm flipH="1">
            <a:off x="2312670" y="3643331"/>
            <a:ext cx="1600104" cy="8780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2 116">
            <a:extLst>
              <a:ext uri="{FF2B5EF4-FFF2-40B4-BE49-F238E27FC236}">
                <a16:creationId xmlns:a16="http://schemas.microsoft.com/office/drawing/2014/main" id="{06B8E8BF-4CA9-5F27-992D-4A973C8DC555}"/>
              </a:ext>
            </a:extLst>
          </p:cNvPr>
          <p:cNvCxnSpPr>
            <a:cxnSpLocks/>
            <a:stCxn id="115" idx="2"/>
            <a:endCxn id="21" idx="0"/>
          </p:cNvCxnSpPr>
          <p:nvPr/>
        </p:nvCxnSpPr>
        <p:spPr>
          <a:xfrm flipH="1">
            <a:off x="3646394" y="3643331"/>
            <a:ext cx="266380" cy="88732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66C8FF96-0F5E-3BAA-1D77-56EDB6BD0EE5}"/>
              </a:ext>
            </a:extLst>
          </p:cNvPr>
          <p:cNvSpPr txBox="1"/>
          <p:nvPr/>
        </p:nvSpPr>
        <p:spPr>
          <a:xfrm>
            <a:off x="4872000" y="3069000"/>
            <a:ext cx="139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 BAND STRUCTURE</a:t>
            </a:r>
          </a:p>
        </p:txBody>
      </p:sp>
      <p:cxnSp>
        <p:nvCxnSpPr>
          <p:cNvPr id="119" name="Connettore 2 118">
            <a:extLst>
              <a:ext uri="{FF2B5EF4-FFF2-40B4-BE49-F238E27FC236}">
                <a16:creationId xmlns:a16="http://schemas.microsoft.com/office/drawing/2014/main" id="{E7CA165E-45AB-8ACC-8660-8F3CCE1B8918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837257" y="3717000"/>
            <a:ext cx="610743" cy="8117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F5CF9640-444E-77C9-4304-43FA17E863DF}"/>
              </a:ext>
            </a:extLst>
          </p:cNvPr>
          <p:cNvSpPr txBox="1"/>
          <p:nvPr/>
        </p:nvSpPr>
        <p:spPr>
          <a:xfrm>
            <a:off x="6888000" y="765000"/>
            <a:ext cx="518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phase considers a lower performance demonstrator </a:t>
            </a:r>
            <a:r>
              <a:rPr lang="en-US" sz="1600" dirty="0"/>
              <a:t>(single bunch instead of multi bunch, 10 Hz instead of 100 Hz,…)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provided by a common EGS-IFIN effort within the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of 2025 (1</a:t>
            </a:r>
            <a:r>
              <a:rPr lang="en-US" sz="16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experiment February 2026)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dirty="0"/>
              <a:t>The </a:t>
            </a:r>
            <a:r>
              <a:rPr lang="en-US" sz="1600" b="1" dirty="0"/>
              <a:t>phase I machine </a:t>
            </a:r>
            <a:r>
              <a:rPr lang="en-US" sz="1600" dirty="0"/>
              <a:t>will integrate </a:t>
            </a:r>
            <a:r>
              <a:rPr lang="en-US" sz="1600" b="1" dirty="0"/>
              <a:t>all the components already delivered for stage I </a:t>
            </a:r>
            <a:r>
              <a:rPr lang="en-US" sz="1600" dirty="0"/>
              <a:t>with some modifications related to the waveguide configuration, laser clean room, control room, to adapt the machine to the new configuration.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59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  <p:bldP spid="101" grpId="0" animBg="1"/>
      <p:bldP spid="103" grpId="0" animBg="1"/>
      <p:bldP spid="105" grpId="0"/>
      <p:bldP spid="106" grpId="0"/>
      <p:bldP spid="107" grpId="0"/>
      <p:bldP spid="108" grpId="0" animBg="1"/>
      <p:bldP spid="109" grpId="0"/>
      <p:bldP spid="110" grpId="0" animBg="1"/>
      <p:bldP spid="111" grpId="0"/>
      <p:bldP spid="112" grpId="0"/>
      <p:bldP spid="113" grpId="0"/>
      <p:bldP spid="115" grpId="0"/>
      <p:bldP spid="1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elettronica&#10;&#10;Descrizione generata automaticamente">
            <a:extLst>
              <a:ext uri="{FF2B5EF4-FFF2-40B4-BE49-F238E27FC236}">
                <a16:creationId xmlns:a16="http://schemas.microsoft.com/office/drawing/2014/main" id="{EBA3B937-8FE7-1652-F6F5-A264A1EA8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/>
          <a:stretch/>
        </p:blipFill>
        <p:spPr>
          <a:xfrm>
            <a:off x="5130140" y="1125000"/>
            <a:ext cx="6933638" cy="534892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A09204-E310-1102-6E4F-6BE7D2A3EBCA}"/>
              </a:ext>
            </a:extLst>
          </p:cNvPr>
          <p:cNvSpPr txBox="1"/>
          <p:nvPr/>
        </p:nvSpPr>
        <p:spPr>
          <a:xfrm>
            <a:off x="3576000" y="0"/>
            <a:ext cx="5616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/>
              <a:t>PLANT OF THE NEW FACILITY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9881E2-5E0C-ED42-5425-C66A4777D7E8}"/>
              </a:ext>
            </a:extLst>
          </p:cNvPr>
          <p:cNvSpPr txBox="1"/>
          <p:nvPr/>
        </p:nvSpPr>
        <p:spPr>
          <a:xfrm>
            <a:off x="0" y="909000"/>
            <a:ext cx="4368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800" dirty="0"/>
              <a:t>The </a:t>
            </a:r>
            <a:r>
              <a:rPr lang="en-US" sz="1800" b="1" dirty="0"/>
              <a:t>LINAC </a:t>
            </a:r>
            <a:r>
              <a:rPr lang="en-US" sz="1800" dirty="0"/>
              <a:t>will be installed in AB1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parallel with the VEGA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linac</a:t>
            </a:r>
            <a:r>
              <a:rPr lang="en-US" sz="1800" dirty="0"/>
              <a:t>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dirty="0"/>
              <a:t>The </a:t>
            </a:r>
            <a:r>
              <a:rPr lang="en-US" b="1" dirty="0"/>
              <a:t>Laser</a:t>
            </a:r>
            <a:r>
              <a:rPr lang="en-US" dirty="0"/>
              <a:t> and laser clean room in the ANNEX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b="1" dirty="0"/>
              <a:t>Control room </a:t>
            </a:r>
            <a:r>
              <a:rPr lang="en-US" dirty="0"/>
              <a:t>on the ANNEX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b="1" dirty="0"/>
              <a:t>Modulator and Klystron </a:t>
            </a:r>
            <a:r>
              <a:rPr lang="en-US" dirty="0"/>
              <a:t>on the roof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b="1" dirty="0"/>
              <a:t>Racks</a:t>
            </a:r>
            <a:r>
              <a:rPr lang="en-US" dirty="0"/>
              <a:t> on the roof and ground floor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dirty="0"/>
              <a:t>Cooling plant in the basement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2565C4FA-5CCF-ED35-F9AC-6A646A8EF93C}"/>
              </a:ext>
            </a:extLst>
          </p:cNvPr>
          <p:cNvCxnSpPr>
            <a:cxnSpLocks/>
          </p:cNvCxnSpPr>
          <p:nvPr/>
        </p:nvCxnSpPr>
        <p:spPr>
          <a:xfrm>
            <a:off x="3504000" y="1341000"/>
            <a:ext cx="3384000" cy="1656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3FBE0D2-443A-EEA4-83B5-026180273880}"/>
              </a:ext>
            </a:extLst>
          </p:cNvPr>
          <p:cNvCxnSpPr>
            <a:cxnSpLocks/>
          </p:cNvCxnSpPr>
          <p:nvPr/>
        </p:nvCxnSpPr>
        <p:spPr>
          <a:xfrm>
            <a:off x="3000000" y="2133000"/>
            <a:ext cx="7488000" cy="2880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3DF98E7-7278-C28F-D308-C96EB8C452DC}"/>
              </a:ext>
            </a:extLst>
          </p:cNvPr>
          <p:cNvCxnSpPr>
            <a:cxnSpLocks/>
          </p:cNvCxnSpPr>
          <p:nvPr/>
        </p:nvCxnSpPr>
        <p:spPr>
          <a:xfrm>
            <a:off x="3792000" y="3285000"/>
            <a:ext cx="2160000" cy="360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3D61101-64A3-C48D-B438-1B7470965CA6}"/>
              </a:ext>
            </a:extLst>
          </p:cNvPr>
          <p:cNvCxnSpPr>
            <a:cxnSpLocks/>
          </p:cNvCxnSpPr>
          <p:nvPr/>
        </p:nvCxnSpPr>
        <p:spPr>
          <a:xfrm>
            <a:off x="3648000" y="3861000"/>
            <a:ext cx="4608000" cy="1224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0AADC37-16B4-94EF-9220-D8C78895E186}"/>
              </a:ext>
            </a:extLst>
          </p:cNvPr>
          <p:cNvCxnSpPr>
            <a:cxnSpLocks/>
          </p:cNvCxnSpPr>
          <p:nvPr/>
        </p:nvCxnSpPr>
        <p:spPr>
          <a:xfrm>
            <a:off x="3648000" y="3861000"/>
            <a:ext cx="37440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C4A6B25-9BA6-06C4-8724-5C20F0CEF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00" y="1053000"/>
            <a:ext cx="7704000" cy="532390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996BA4-E040-5945-B67E-95E451AF919B}"/>
              </a:ext>
            </a:extLst>
          </p:cNvPr>
          <p:cNvSpPr txBox="1"/>
          <p:nvPr/>
        </p:nvSpPr>
        <p:spPr>
          <a:xfrm>
            <a:off x="3288000" y="0"/>
            <a:ext cx="6120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/>
              <a:t>3D OF THE NEW FACILITY (1/2)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CC64ED-5EC4-8F74-FB6C-B55AF4395EAD}"/>
              </a:ext>
            </a:extLst>
          </p:cNvPr>
          <p:cNvSpPr txBox="1"/>
          <p:nvPr/>
        </p:nvSpPr>
        <p:spPr>
          <a:xfrm>
            <a:off x="0" y="909000"/>
            <a:ext cx="436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800" dirty="0"/>
              <a:t>The 3D layout of the new machine is in a very good progress (95% defined)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203FFA-BD8C-DA51-0F03-680902788323}"/>
              </a:ext>
            </a:extLst>
          </p:cNvPr>
          <p:cNvSpPr txBox="1"/>
          <p:nvPr/>
        </p:nvSpPr>
        <p:spPr>
          <a:xfrm>
            <a:off x="10954644" y="621000"/>
            <a:ext cx="1117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EGS LINAC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CC1286-C052-96C9-7E94-6D51CB664F6A}"/>
              </a:ext>
            </a:extLst>
          </p:cNvPr>
          <p:cNvSpPr txBox="1"/>
          <p:nvPr/>
        </p:nvSpPr>
        <p:spPr>
          <a:xfrm>
            <a:off x="2496000" y="4221000"/>
            <a:ext cx="122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VEGA LINAC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280E789-29B7-060C-9EBF-79F1BCC3BB9C}"/>
              </a:ext>
            </a:extLst>
          </p:cNvPr>
          <p:cNvCxnSpPr/>
          <p:nvPr/>
        </p:nvCxnSpPr>
        <p:spPr>
          <a:xfrm flipV="1">
            <a:off x="3432000" y="3501000"/>
            <a:ext cx="3960000" cy="1152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84A33BB-4A6F-8B4A-63EA-27634B64579C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9624000" y="1036499"/>
            <a:ext cx="1330644" cy="196050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64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A372A037-8755-B6A6-2CB6-B68BEEA84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00" y="1053000"/>
            <a:ext cx="8243210" cy="5517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35F12F-3CD0-E58C-AC37-10371E672C32}"/>
              </a:ext>
            </a:extLst>
          </p:cNvPr>
          <p:cNvSpPr txBox="1"/>
          <p:nvPr/>
        </p:nvSpPr>
        <p:spPr>
          <a:xfrm>
            <a:off x="3576000" y="0"/>
            <a:ext cx="5976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/>
              <a:t>3D OF THE NEW FACILITY (2/2)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9277AD-9B1F-7398-16A4-D8018ED51C9E}"/>
              </a:ext>
            </a:extLst>
          </p:cNvPr>
          <p:cNvSpPr txBox="1"/>
          <p:nvPr/>
        </p:nvSpPr>
        <p:spPr>
          <a:xfrm>
            <a:off x="10632000" y="5517000"/>
            <a:ext cx="1117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LASER CLEAN ROOM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FE22E07-71C7-5134-89A4-52C83D1F3DBF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9624000" y="5301000"/>
            <a:ext cx="1008000" cy="72383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099A7B-B5F7-AAFC-6993-A3AE1624E27D}"/>
              </a:ext>
            </a:extLst>
          </p:cNvPr>
          <p:cNvSpPr txBox="1"/>
          <p:nvPr/>
        </p:nvSpPr>
        <p:spPr>
          <a:xfrm>
            <a:off x="10560000" y="4509000"/>
            <a:ext cx="1117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LASER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12D26EC-018E-D151-23F9-A6EAAC27A9B8}"/>
              </a:ext>
            </a:extLst>
          </p:cNvPr>
          <p:cNvCxnSpPr>
            <a:cxnSpLocks/>
          </p:cNvCxnSpPr>
          <p:nvPr/>
        </p:nvCxnSpPr>
        <p:spPr>
          <a:xfrm flipH="1">
            <a:off x="8904000" y="4725000"/>
            <a:ext cx="1656000" cy="792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8EDC9C-D626-BD81-C6D0-53CF1381BA8F}"/>
              </a:ext>
            </a:extLst>
          </p:cNvPr>
          <p:cNvSpPr txBox="1"/>
          <p:nvPr/>
        </p:nvSpPr>
        <p:spPr>
          <a:xfrm>
            <a:off x="10560000" y="1701000"/>
            <a:ext cx="14053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RACK ROOM (GROUND FLOOR)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667CF76-A38C-913E-EE40-1BBAD6B582C9}"/>
              </a:ext>
            </a:extLst>
          </p:cNvPr>
          <p:cNvCxnSpPr>
            <a:cxnSpLocks/>
          </p:cNvCxnSpPr>
          <p:nvPr/>
        </p:nvCxnSpPr>
        <p:spPr>
          <a:xfrm flipH="1">
            <a:off x="6600000" y="2133000"/>
            <a:ext cx="3960000" cy="2736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21DB78-2B2A-0013-6415-D47F07ECA887}"/>
              </a:ext>
            </a:extLst>
          </p:cNvPr>
          <p:cNvSpPr txBox="1"/>
          <p:nvPr/>
        </p:nvSpPr>
        <p:spPr>
          <a:xfrm>
            <a:off x="10416000" y="837000"/>
            <a:ext cx="1405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EGS LINAC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03CC5B4-5257-6B32-5F25-AEC08DD264EA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800000" y="1037055"/>
            <a:ext cx="5616000" cy="289594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165DCCD-7045-8208-47F8-2601E7E3B8AD}"/>
              </a:ext>
            </a:extLst>
          </p:cNvPr>
          <p:cNvSpPr txBox="1"/>
          <p:nvPr/>
        </p:nvSpPr>
        <p:spPr>
          <a:xfrm>
            <a:off x="10488000" y="3141000"/>
            <a:ext cx="158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LASER TRANSPORT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AA1438E-9311-49E4-4B26-63A3200DCC22}"/>
              </a:ext>
            </a:extLst>
          </p:cNvPr>
          <p:cNvCxnSpPr>
            <a:cxnSpLocks/>
          </p:cNvCxnSpPr>
          <p:nvPr/>
        </p:nvCxnSpPr>
        <p:spPr>
          <a:xfrm flipH="1">
            <a:off x="7608000" y="3573000"/>
            <a:ext cx="2880000" cy="1440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2005DBD-B8B0-04BB-C983-282EFBEBF43C}"/>
              </a:ext>
            </a:extLst>
          </p:cNvPr>
          <p:cNvSpPr txBox="1"/>
          <p:nvPr/>
        </p:nvSpPr>
        <p:spPr>
          <a:xfrm>
            <a:off x="0" y="1701000"/>
            <a:ext cx="177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MODULATORS AND KLYSTRON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BE10B41-82FB-47A2-9158-E527C3E7F7E4}"/>
              </a:ext>
            </a:extLst>
          </p:cNvPr>
          <p:cNvCxnSpPr>
            <a:cxnSpLocks/>
          </p:cNvCxnSpPr>
          <p:nvPr/>
        </p:nvCxnSpPr>
        <p:spPr>
          <a:xfrm>
            <a:off x="1272000" y="2205000"/>
            <a:ext cx="2160000" cy="144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29ED3BB-FB10-5170-168B-67A794E3CBA4}"/>
              </a:ext>
            </a:extLst>
          </p:cNvPr>
          <p:cNvSpPr txBox="1"/>
          <p:nvPr/>
        </p:nvSpPr>
        <p:spPr>
          <a:xfrm>
            <a:off x="552000" y="4293000"/>
            <a:ext cx="1405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RACK ROOM (ROOF)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B1658CE-A06B-ED79-9979-37AA381EDA41}"/>
              </a:ext>
            </a:extLst>
          </p:cNvPr>
          <p:cNvCxnSpPr>
            <a:cxnSpLocks/>
          </p:cNvCxnSpPr>
          <p:nvPr/>
        </p:nvCxnSpPr>
        <p:spPr>
          <a:xfrm flipV="1">
            <a:off x="1488000" y="2637000"/>
            <a:ext cx="3744000" cy="2016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0F36D36-1A8E-1028-DD83-C189C2C52CCD}"/>
              </a:ext>
            </a:extLst>
          </p:cNvPr>
          <p:cNvSpPr txBox="1"/>
          <p:nvPr/>
        </p:nvSpPr>
        <p:spPr>
          <a:xfrm>
            <a:off x="624000" y="5820945"/>
            <a:ext cx="14053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VEGA LINAC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BC471DD-5BBB-5BE1-3749-C6E14D164B2D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1326678" y="4941000"/>
            <a:ext cx="2249322" cy="87994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05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tangolo 39">
            <a:extLst>
              <a:ext uri="{FF2B5EF4-FFF2-40B4-BE49-F238E27FC236}">
                <a16:creationId xmlns:a16="http://schemas.microsoft.com/office/drawing/2014/main" id="{1D78AD57-4DDF-C89C-E62B-BA747C2A4D01}"/>
              </a:ext>
            </a:extLst>
          </p:cNvPr>
          <p:cNvSpPr/>
          <p:nvPr/>
        </p:nvSpPr>
        <p:spPr>
          <a:xfrm>
            <a:off x="1957754" y="5052645"/>
            <a:ext cx="8006861" cy="1289539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BD9E7057-7AC3-4399-3A1D-7C98A5D4442D}"/>
              </a:ext>
            </a:extLst>
          </p:cNvPr>
          <p:cNvSpPr/>
          <p:nvPr/>
        </p:nvSpPr>
        <p:spPr>
          <a:xfrm>
            <a:off x="66675" y="1746738"/>
            <a:ext cx="12039600" cy="2426677"/>
          </a:xfrm>
          <a:prstGeom prst="rect">
            <a:avLst/>
          </a:prstGeom>
          <a:solidFill>
            <a:srgbClr val="FFCC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447331-6AC7-C9FA-CD8C-44E2F860478E}"/>
              </a:ext>
            </a:extLst>
          </p:cNvPr>
          <p:cNvSpPr txBox="1"/>
          <p:nvPr/>
        </p:nvSpPr>
        <p:spPr>
          <a:xfrm>
            <a:off x="2224613" y="0"/>
            <a:ext cx="78054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NEW IMPLEMENTATION ELI-NP: ORGANIZATION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F0BEED-19A3-F716-21B0-EB29B8ADA7DE}"/>
              </a:ext>
            </a:extLst>
          </p:cNvPr>
          <p:cNvSpPr txBox="1"/>
          <p:nvPr/>
        </p:nvSpPr>
        <p:spPr>
          <a:xfrm>
            <a:off x="4513384" y="921657"/>
            <a:ext cx="2672862" cy="61555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PROJECT COORDINATION</a:t>
            </a:r>
          </a:p>
          <a:p>
            <a:pPr algn="ctr"/>
            <a:r>
              <a:rPr lang="fr-FR" sz="1600" i="1" baseline="0" dirty="0"/>
              <a:t>D. Alesini</a:t>
            </a:r>
            <a:endParaRPr lang="fr-FR" sz="1600" i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D71B078-5043-5AC5-32FC-050C8E60AD0A}"/>
              </a:ext>
            </a:extLst>
          </p:cNvPr>
          <p:cNvSpPr txBox="1"/>
          <p:nvPr/>
        </p:nvSpPr>
        <p:spPr>
          <a:xfrm>
            <a:off x="125291" y="1980420"/>
            <a:ext cx="1222863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LASER</a:t>
            </a:r>
          </a:p>
          <a:p>
            <a:pPr algn="ctr"/>
            <a:r>
              <a:rPr lang="en-GB" sz="1400" i="1" dirty="0" err="1"/>
              <a:t>F.Falcoz</a:t>
            </a:r>
            <a:r>
              <a:rPr lang="en-GB" sz="1400" i="1" dirty="0"/>
              <a:t> (AMPLITUDE) </a:t>
            </a:r>
            <a:endParaRPr lang="en-US" sz="1400" i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C8AAD4-BF6B-5F16-601F-AEC43AC8FF9E}"/>
              </a:ext>
            </a:extLst>
          </p:cNvPr>
          <p:cNvSpPr txBox="1"/>
          <p:nvPr/>
        </p:nvSpPr>
        <p:spPr>
          <a:xfrm>
            <a:off x="4440116" y="5260701"/>
            <a:ext cx="2183423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ELECTRICAL</a:t>
            </a:r>
            <a:r>
              <a:rPr lang="en-GB" sz="1600" b="1" baseline="0" dirty="0"/>
              <a:t> PLANTS</a:t>
            </a:r>
          </a:p>
          <a:p>
            <a:pPr algn="ctr"/>
            <a:r>
              <a:rPr lang="en-GB" sz="1400" i="1" dirty="0"/>
              <a:t>G. </a:t>
            </a:r>
            <a:r>
              <a:rPr lang="en-GB" sz="1400" i="1" dirty="0" err="1"/>
              <a:t>Catuscelli</a:t>
            </a:r>
            <a:r>
              <a:rPr lang="en-GB" sz="1400" i="1" dirty="0"/>
              <a:t>, </a:t>
            </a:r>
            <a:r>
              <a:rPr lang="en-GB" sz="1400" i="1" dirty="0" err="1"/>
              <a:t>R.Ricci</a:t>
            </a:r>
            <a:endParaRPr lang="en-GB" sz="1400" i="1" dirty="0"/>
          </a:p>
          <a:p>
            <a:pPr algn="ctr"/>
            <a:r>
              <a:rPr lang="en-GB" sz="1400" i="1" dirty="0"/>
              <a:t>(LNF)</a:t>
            </a:r>
            <a:endParaRPr lang="en-US" sz="1400" i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7EB165-7C64-1881-D0DA-24A4665265E6}"/>
              </a:ext>
            </a:extLst>
          </p:cNvPr>
          <p:cNvSpPr txBox="1"/>
          <p:nvPr/>
        </p:nvSpPr>
        <p:spPr>
          <a:xfrm>
            <a:off x="6843347" y="5260702"/>
            <a:ext cx="2957146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COOLING AND VENTILATION </a:t>
            </a:r>
          </a:p>
          <a:p>
            <a:pPr algn="ctr"/>
            <a:r>
              <a:rPr lang="en-GB" sz="1400" i="1" dirty="0"/>
              <a:t>P. Tuscano, S. </a:t>
            </a:r>
            <a:r>
              <a:rPr lang="en-GB" sz="1400" i="1" dirty="0" err="1"/>
              <a:t>Cantarella</a:t>
            </a:r>
            <a:r>
              <a:rPr lang="en-GB" sz="1400" i="1" dirty="0"/>
              <a:t>, U Rotundo</a:t>
            </a:r>
          </a:p>
          <a:p>
            <a:pPr algn="ctr"/>
            <a:r>
              <a:rPr lang="en-GB" sz="1400" i="1" dirty="0"/>
              <a:t>(LNF)</a:t>
            </a:r>
            <a:endParaRPr lang="en-US" sz="1400" i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2849A84-B05A-4CF8-8BF0-D622B9177D66}"/>
              </a:ext>
            </a:extLst>
          </p:cNvPr>
          <p:cNvSpPr txBox="1"/>
          <p:nvPr/>
        </p:nvSpPr>
        <p:spPr>
          <a:xfrm>
            <a:off x="1981206" y="3291228"/>
            <a:ext cx="2227383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LAYOUT &amp; ALIGNMENT</a:t>
            </a:r>
            <a:r>
              <a:rPr lang="en-GB" sz="1600" b="1" baseline="0" dirty="0"/>
              <a:t> </a:t>
            </a:r>
          </a:p>
          <a:p>
            <a:pPr algn="ctr"/>
            <a:r>
              <a:rPr lang="en-GB" sz="1400" i="1" dirty="0" err="1"/>
              <a:t>E.Di</a:t>
            </a:r>
            <a:r>
              <a:rPr lang="en-GB" sz="1400" i="1" dirty="0"/>
              <a:t> Pasquale </a:t>
            </a:r>
            <a:br>
              <a:rPr lang="en-GB" sz="1400" i="1" dirty="0"/>
            </a:br>
            <a:r>
              <a:rPr lang="en-GB" sz="1400" i="1" dirty="0"/>
              <a:t>(LNF)</a:t>
            </a:r>
            <a:endParaRPr lang="en-US" sz="1400" i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51D8A67-5C13-74D5-973C-E489242F40C4}"/>
              </a:ext>
            </a:extLst>
          </p:cNvPr>
          <p:cNvSpPr txBox="1"/>
          <p:nvPr/>
        </p:nvSpPr>
        <p:spPr>
          <a:xfrm>
            <a:off x="1421005" y="1980420"/>
            <a:ext cx="1615273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OPTICAL LINES </a:t>
            </a:r>
            <a:r>
              <a:rPr lang="en-GB" sz="1400" i="1" dirty="0" err="1"/>
              <a:t>F.Zomer</a:t>
            </a:r>
            <a:r>
              <a:rPr lang="en-GB" sz="1400" i="1" dirty="0"/>
              <a:t>, K. </a:t>
            </a:r>
            <a:r>
              <a:rPr lang="en-GB" sz="1400" i="1" dirty="0" err="1"/>
              <a:t>Dupraz</a:t>
            </a:r>
            <a:endParaRPr lang="en-GB" sz="1400" i="1" dirty="0"/>
          </a:p>
          <a:p>
            <a:pPr algn="ctr"/>
            <a:r>
              <a:rPr lang="en-GB" sz="1400" i="1" dirty="0"/>
              <a:t>(CNRS)</a:t>
            </a:r>
            <a:endParaRPr lang="en-US" sz="1400" i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0C2B10A-CFF1-F859-4705-E263862C82AA}"/>
              </a:ext>
            </a:extLst>
          </p:cNvPr>
          <p:cNvSpPr txBox="1"/>
          <p:nvPr/>
        </p:nvSpPr>
        <p:spPr>
          <a:xfrm>
            <a:off x="3094894" y="1980420"/>
            <a:ext cx="1371600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RF SOURCES </a:t>
            </a:r>
            <a:r>
              <a:rPr lang="en-GB" sz="1400" i="1" dirty="0" err="1"/>
              <a:t>M.Lindholm</a:t>
            </a:r>
            <a:endParaRPr lang="en-GB" sz="1400" i="1" dirty="0"/>
          </a:p>
          <a:p>
            <a:pPr algn="ctr"/>
            <a:r>
              <a:rPr lang="en-GB" sz="1400" i="1" dirty="0"/>
              <a:t>(SCANDINOVA)</a:t>
            </a:r>
            <a:endParaRPr lang="en-US" sz="1400" i="1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A485F88-8B45-BA20-B4D0-6D20E04A2828}"/>
              </a:ext>
            </a:extLst>
          </p:cNvPr>
          <p:cNvSpPr txBox="1"/>
          <p:nvPr/>
        </p:nvSpPr>
        <p:spPr>
          <a:xfrm>
            <a:off x="4525110" y="1980420"/>
            <a:ext cx="1676400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RF DISTRIBUTION </a:t>
            </a:r>
            <a:r>
              <a:rPr lang="en-GB" sz="1400" i="1" dirty="0" err="1"/>
              <a:t>F.Cardelli</a:t>
            </a:r>
            <a:r>
              <a:rPr lang="en-GB" sz="1400" i="1" dirty="0"/>
              <a:t> </a:t>
            </a:r>
          </a:p>
          <a:p>
            <a:pPr algn="ctr"/>
            <a:r>
              <a:rPr lang="en-GB" sz="1400" i="1" dirty="0"/>
              <a:t>(LNF)</a:t>
            </a:r>
            <a:endParaRPr lang="en-US" sz="1400" i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58ABFA9-B8CA-17DF-3A44-3D9F40E37E3D}"/>
              </a:ext>
            </a:extLst>
          </p:cNvPr>
          <p:cNvSpPr txBox="1"/>
          <p:nvPr/>
        </p:nvSpPr>
        <p:spPr>
          <a:xfrm>
            <a:off x="6258449" y="1992143"/>
            <a:ext cx="1349829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DIAGNOSTICS</a:t>
            </a:r>
            <a:r>
              <a:rPr lang="en-GB" sz="1600" dirty="0"/>
              <a:t> </a:t>
            </a:r>
            <a:r>
              <a:rPr lang="en-GB" sz="1400" i="1" dirty="0"/>
              <a:t>G. </a:t>
            </a:r>
            <a:r>
              <a:rPr lang="en-GB" sz="1400" i="1" dirty="0" err="1"/>
              <a:t>Franzini</a:t>
            </a:r>
            <a:endParaRPr lang="en-GB" sz="1400" i="1" dirty="0"/>
          </a:p>
          <a:p>
            <a:pPr algn="ctr"/>
            <a:r>
              <a:rPr lang="en-GB" sz="1400" i="1" dirty="0"/>
              <a:t>(LNF)</a:t>
            </a:r>
            <a:endParaRPr lang="en-US" sz="1400" i="1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DFA6A67-D827-91FF-9EDF-4F8220BC5B1B}"/>
              </a:ext>
            </a:extLst>
          </p:cNvPr>
          <p:cNvSpPr txBox="1"/>
          <p:nvPr/>
        </p:nvSpPr>
        <p:spPr>
          <a:xfrm>
            <a:off x="7702062" y="1980420"/>
            <a:ext cx="1765160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CONTROLS &amp; MPS </a:t>
            </a:r>
          </a:p>
          <a:p>
            <a:pPr algn="ctr"/>
            <a:r>
              <a:rPr lang="en-GB" sz="1400" i="1" dirty="0" err="1"/>
              <a:t>S.Pioli</a:t>
            </a:r>
            <a:r>
              <a:rPr lang="en-GB" sz="1400" i="1" dirty="0"/>
              <a:t> </a:t>
            </a:r>
            <a:br>
              <a:rPr lang="en-GB" sz="1400" i="1" dirty="0"/>
            </a:br>
            <a:r>
              <a:rPr lang="en-GB" sz="1400" i="1" dirty="0"/>
              <a:t>(LNF)</a:t>
            </a:r>
            <a:endParaRPr lang="en-US" sz="1400" i="1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D509005-D62F-A160-8137-6F3A6F8E0B2B}"/>
              </a:ext>
            </a:extLst>
          </p:cNvPr>
          <p:cNvSpPr txBox="1"/>
          <p:nvPr/>
        </p:nvSpPr>
        <p:spPr>
          <a:xfrm>
            <a:off x="9520290" y="1980420"/>
            <a:ext cx="1125414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VACUUM</a:t>
            </a:r>
          </a:p>
          <a:p>
            <a:pPr algn="ctr"/>
            <a:r>
              <a:rPr lang="en-GB" sz="1400" i="1" dirty="0"/>
              <a:t>A. </a:t>
            </a:r>
            <a:r>
              <a:rPr lang="en-GB" sz="1400" i="1" dirty="0" err="1"/>
              <a:t>Liedl</a:t>
            </a:r>
            <a:endParaRPr lang="en-GB" sz="1400" i="1" dirty="0"/>
          </a:p>
          <a:p>
            <a:pPr algn="ctr"/>
            <a:r>
              <a:rPr lang="en-GB" sz="1400" i="1" dirty="0"/>
              <a:t>(LNF)</a:t>
            </a:r>
            <a:endParaRPr lang="en-US" sz="1400" i="1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C0AFCB-00FA-F417-1C57-F3EB26F0E899}"/>
              </a:ext>
            </a:extLst>
          </p:cNvPr>
          <p:cNvSpPr txBox="1"/>
          <p:nvPr/>
        </p:nvSpPr>
        <p:spPr>
          <a:xfrm>
            <a:off x="4302369" y="3291228"/>
            <a:ext cx="2766646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MAGNETS &amp; POWER SUPPLIES </a:t>
            </a:r>
          </a:p>
          <a:p>
            <a:pPr algn="ctr"/>
            <a:r>
              <a:rPr lang="en-GB" sz="1400" i="1" dirty="0" err="1"/>
              <a:t>A.Vannozzi</a:t>
            </a:r>
            <a:r>
              <a:rPr lang="en-GB" sz="1400" i="1" dirty="0"/>
              <a:t> </a:t>
            </a:r>
          </a:p>
          <a:p>
            <a:pPr algn="ctr"/>
            <a:r>
              <a:rPr lang="en-GB" sz="1400" i="1" dirty="0"/>
              <a:t>(LNF)</a:t>
            </a:r>
            <a:endParaRPr lang="en-US" sz="1400" i="1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03F6567-61FE-7CE8-B2CD-30A8970D38F8}"/>
              </a:ext>
            </a:extLst>
          </p:cNvPr>
          <p:cNvSpPr txBox="1"/>
          <p:nvPr/>
        </p:nvSpPr>
        <p:spPr>
          <a:xfrm>
            <a:off x="10706101" y="1980420"/>
            <a:ext cx="1324707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RF &amp; SYNCRO  </a:t>
            </a:r>
            <a:r>
              <a:rPr lang="en-GB" sz="1400" i="1" dirty="0" err="1"/>
              <a:t>L.Piersanti</a:t>
            </a:r>
            <a:r>
              <a:rPr lang="en-GB" sz="1400" i="1" dirty="0"/>
              <a:t> </a:t>
            </a:r>
          </a:p>
          <a:p>
            <a:pPr algn="ctr"/>
            <a:r>
              <a:rPr lang="en-GB" sz="1400" i="1" dirty="0"/>
              <a:t>(LNF)</a:t>
            </a:r>
            <a:endParaRPr lang="en-US" sz="1400" i="1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338FC4C-CFEB-F0BE-59E6-45E0F0B4FA82}"/>
              </a:ext>
            </a:extLst>
          </p:cNvPr>
          <p:cNvSpPr txBox="1"/>
          <p:nvPr/>
        </p:nvSpPr>
        <p:spPr>
          <a:xfrm>
            <a:off x="7139354" y="3279505"/>
            <a:ext cx="1770185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BEAM DYNAMICS </a:t>
            </a:r>
            <a:r>
              <a:rPr lang="en-GB" sz="1400" i="1" baseline="0" dirty="0"/>
              <a:t>L. </a:t>
            </a:r>
            <a:r>
              <a:rPr lang="en-GB" sz="1400" i="1" baseline="0" dirty="0" err="1"/>
              <a:t>Faillace</a:t>
            </a:r>
            <a:endParaRPr lang="en-GB" sz="1400" i="1" baseline="0" dirty="0"/>
          </a:p>
          <a:p>
            <a:pPr algn="ctr"/>
            <a:r>
              <a:rPr lang="en-GB" sz="1400" i="1" dirty="0"/>
              <a:t>(LNF)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A94CA77-9C1C-3173-C794-5C22DBD7C230}"/>
              </a:ext>
            </a:extLst>
          </p:cNvPr>
          <p:cNvSpPr txBox="1"/>
          <p:nvPr/>
        </p:nvSpPr>
        <p:spPr>
          <a:xfrm>
            <a:off x="2086708" y="5345722"/>
            <a:ext cx="212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Activities under IFIN responsibility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C00376F-DD9F-69F0-09D8-D138A7D3F292}"/>
              </a:ext>
            </a:extLst>
          </p:cNvPr>
          <p:cNvSpPr txBox="1"/>
          <p:nvPr/>
        </p:nvSpPr>
        <p:spPr>
          <a:xfrm>
            <a:off x="8968153" y="3267782"/>
            <a:ext cx="1019909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SAFETY</a:t>
            </a:r>
          </a:p>
          <a:p>
            <a:pPr algn="ctr"/>
            <a:r>
              <a:rPr lang="en-GB" sz="1400" i="1" baseline="0" dirty="0"/>
              <a:t>S. </a:t>
            </a:r>
            <a:r>
              <a:rPr lang="en-GB" sz="1400" i="1" baseline="0" dirty="0" err="1"/>
              <a:t>Vescovi</a:t>
            </a:r>
            <a:endParaRPr lang="en-GB" sz="1400" i="1" baseline="0" dirty="0"/>
          </a:p>
          <a:p>
            <a:pPr algn="ctr"/>
            <a:r>
              <a:rPr lang="en-GB" sz="1400" i="1" dirty="0"/>
              <a:t>(LNF)</a:t>
            </a:r>
          </a:p>
        </p:txBody>
      </p:sp>
    </p:spTree>
    <p:extLst>
      <p:ext uri="{BB962C8B-B14F-4D97-AF65-F5344CB8AC3E}">
        <p14:creationId xmlns:p14="http://schemas.microsoft.com/office/powerpoint/2010/main" val="217059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0AD718-E5F6-2200-F746-363277820D6B}"/>
              </a:ext>
            </a:extLst>
          </p:cNvPr>
          <p:cNvSpPr txBox="1"/>
          <p:nvPr/>
        </p:nvSpPr>
        <p:spPr>
          <a:xfrm>
            <a:off x="2480179" y="-85897"/>
            <a:ext cx="71283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IMPLEMENTATION PLAN: BUILDING WORKS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BABBAB-63CA-9D01-6405-CA6DAA9D9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596179"/>
            <a:ext cx="12192000" cy="195942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4104507-2074-BAB2-F599-F0FDFDA41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221" y="2547513"/>
            <a:ext cx="7619924" cy="4310487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95C3F913-5438-4766-0A97-0FDBFEE8EA08}"/>
              </a:ext>
            </a:extLst>
          </p:cNvPr>
          <p:cNvSpPr/>
          <p:nvPr/>
        </p:nvSpPr>
        <p:spPr>
          <a:xfrm>
            <a:off x="1711569" y="3798277"/>
            <a:ext cx="5275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DE7416F-B73D-99B2-C9E3-BDAD7EAF6D59}"/>
              </a:ext>
            </a:extLst>
          </p:cNvPr>
          <p:cNvSpPr/>
          <p:nvPr/>
        </p:nvSpPr>
        <p:spPr>
          <a:xfrm>
            <a:off x="1735015" y="5720862"/>
            <a:ext cx="5275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1D579F88-1F38-7AD4-14E6-623F734DA28C}"/>
              </a:ext>
            </a:extLst>
          </p:cNvPr>
          <p:cNvSpPr/>
          <p:nvPr/>
        </p:nvSpPr>
        <p:spPr>
          <a:xfrm>
            <a:off x="1735015" y="6060831"/>
            <a:ext cx="5275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7AB8888-6B48-51A2-2A0D-7D8FC445F3B7}"/>
              </a:ext>
            </a:extLst>
          </p:cNvPr>
          <p:cNvSpPr/>
          <p:nvPr/>
        </p:nvSpPr>
        <p:spPr>
          <a:xfrm>
            <a:off x="1738313" y="6670431"/>
            <a:ext cx="476616" cy="18756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2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B83427-309D-D770-C1C4-E1AF5E2E8F3C}"/>
              </a:ext>
            </a:extLst>
          </p:cNvPr>
          <p:cNvSpPr txBox="1"/>
          <p:nvPr/>
        </p:nvSpPr>
        <p:spPr>
          <a:xfrm>
            <a:off x="335943" y="0"/>
            <a:ext cx="11249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IMPLEMENTATION PLAN: SYSTEM MODIFICATIONS AND PURCHASING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5FB3FCE-B080-5A9E-C6C4-BB4E4AD50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81" y="473480"/>
            <a:ext cx="10988655" cy="434809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2E3DBF9-647D-5A54-96B7-CFAB40332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0"/>
          <a:stretch/>
        </p:blipFill>
        <p:spPr>
          <a:xfrm>
            <a:off x="1137135" y="5106948"/>
            <a:ext cx="11012287" cy="1629340"/>
          </a:xfrm>
          <a:prstGeom prst="rect">
            <a:avLst/>
          </a:prstGeom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6D032867-B510-296E-7898-B9C6BA63332C}"/>
              </a:ext>
            </a:extLst>
          </p:cNvPr>
          <p:cNvSpPr/>
          <p:nvPr/>
        </p:nvSpPr>
        <p:spPr>
          <a:xfrm>
            <a:off x="527538" y="3692770"/>
            <a:ext cx="5275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BAB3643F-F1D0-2293-67DC-E95923DCB9A1}"/>
              </a:ext>
            </a:extLst>
          </p:cNvPr>
          <p:cNvSpPr/>
          <p:nvPr/>
        </p:nvSpPr>
        <p:spPr>
          <a:xfrm>
            <a:off x="558311" y="1360245"/>
            <a:ext cx="5275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2883A41C-12F8-5D6F-5011-810B6108B17F}"/>
              </a:ext>
            </a:extLst>
          </p:cNvPr>
          <p:cNvSpPr/>
          <p:nvPr/>
        </p:nvSpPr>
        <p:spPr>
          <a:xfrm>
            <a:off x="527538" y="4489939"/>
            <a:ext cx="5275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1C562059-F25E-E42E-F6F8-FC3203A0FB72}"/>
              </a:ext>
            </a:extLst>
          </p:cNvPr>
          <p:cNvSpPr/>
          <p:nvPr/>
        </p:nvSpPr>
        <p:spPr>
          <a:xfrm>
            <a:off x="532301" y="5594839"/>
            <a:ext cx="527539" cy="17254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C49F5894-5F4B-5EF2-AFA3-BEE7F0065BF0}"/>
              </a:ext>
            </a:extLst>
          </p:cNvPr>
          <p:cNvSpPr/>
          <p:nvPr/>
        </p:nvSpPr>
        <p:spPr>
          <a:xfrm>
            <a:off x="527539" y="5832964"/>
            <a:ext cx="527539" cy="17254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531B670C-9249-46D1-92B3-CA1E16197521}"/>
              </a:ext>
            </a:extLst>
          </p:cNvPr>
          <p:cNvSpPr/>
          <p:nvPr/>
        </p:nvSpPr>
        <p:spPr>
          <a:xfrm>
            <a:off x="527539" y="6075852"/>
            <a:ext cx="527539" cy="17254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04634373-4ECB-60F5-8CBC-1A3AE0A9F8CF}"/>
              </a:ext>
            </a:extLst>
          </p:cNvPr>
          <p:cNvSpPr/>
          <p:nvPr/>
        </p:nvSpPr>
        <p:spPr>
          <a:xfrm>
            <a:off x="522777" y="6299690"/>
            <a:ext cx="527539" cy="17254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69161527-6B22-8F2B-2CDC-2153F5005B0D}"/>
              </a:ext>
            </a:extLst>
          </p:cNvPr>
          <p:cNvSpPr/>
          <p:nvPr/>
        </p:nvSpPr>
        <p:spPr>
          <a:xfrm>
            <a:off x="527538" y="5118589"/>
            <a:ext cx="527539" cy="17254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B709AF-092C-CE1D-0DC9-FE9C55F7484C}"/>
              </a:ext>
            </a:extLst>
          </p:cNvPr>
          <p:cNvSpPr txBox="1"/>
          <p:nvPr/>
        </p:nvSpPr>
        <p:spPr>
          <a:xfrm>
            <a:off x="1154090" y="0"/>
            <a:ext cx="92933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IMPLEMENTATION PLAN: INTEGRATION ACTIVITIES LINAC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1435493-657C-8C26-9A30-00658F7825B6}"/>
              </a:ext>
            </a:extLst>
          </p:cNvPr>
          <p:cNvGrpSpPr/>
          <p:nvPr/>
        </p:nvGrpSpPr>
        <p:grpSpPr>
          <a:xfrm>
            <a:off x="1634128" y="616643"/>
            <a:ext cx="10370303" cy="6241357"/>
            <a:chOff x="168743" y="617355"/>
            <a:chExt cx="9661057" cy="5862446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8F26078F-2B3F-A323-7B10-04307109B5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789"/>
            <a:stretch/>
          </p:blipFill>
          <p:spPr>
            <a:xfrm>
              <a:off x="178279" y="617355"/>
              <a:ext cx="9627458" cy="1293962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A43FB747-26EA-C41B-CC59-AE856EF18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743" y="1909913"/>
              <a:ext cx="9661057" cy="4569888"/>
            </a:xfrm>
            <a:prstGeom prst="rect">
              <a:avLst/>
            </a:prstGeom>
          </p:spPr>
        </p:pic>
      </p:grp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A0954EDE-3753-F656-FE98-382A3EE0B95A}"/>
              </a:ext>
            </a:extLst>
          </p:cNvPr>
          <p:cNvSpPr/>
          <p:nvPr/>
        </p:nvSpPr>
        <p:spPr>
          <a:xfrm>
            <a:off x="1008184" y="867509"/>
            <a:ext cx="5275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5753F288-6F60-1947-44E8-7F58A39B1A72}"/>
              </a:ext>
            </a:extLst>
          </p:cNvPr>
          <p:cNvSpPr/>
          <p:nvPr/>
        </p:nvSpPr>
        <p:spPr>
          <a:xfrm>
            <a:off x="1029067" y="1936507"/>
            <a:ext cx="5275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5F95687E-DAF2-D6FF-A336-C568CC1226FC}"/>
              </a:ext>
            </a:extLst>
          </p:cNvPr>
          <p:cNvSpPr/>
          <p:nvPr/>
        </p:nvSpPr>
        <p:spPr>
          <a:xfrm>
            <a:off x="1043354" y="2836986"/>
            <a:ext cx="5275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E3881DF6-7FA4-11C5-2B9D-F7104C3B5EDC}"/>
              </a:ext>
            </a:extLst>
          </p:cNvPr>
          <p:cNvSpPr/>
          <p:nvPr/>
        </p:nvSpPr>
        <p:spPr>
          <a:xfrm>
            <a:off x="1031631" y="4560278"/>
            <a:ext cx="5275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7463B04-EABA-8F34-D95E-5A87287AA4F1}"/>
              </a:ext>
            </a:extLst>
          </p:cNvPr>
          <p:cNvSpPr txBox="1"/>
          <p:nvPr/>
        </p:nvSpPr>
        <p:spPr>
          <a:xfrm>
            <a:off x="0" y="4637576"/>
            <a:ext cx="100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Contratto</a:t>
            </a:r>
            <a:r>
              <a:rPr lang="en-US" sz="1200" dirty="0"/>
              <a:t> </a:t>
            </a:r>
            <a:r>
              <a:rPr lang="en-US" sz="1200" dirty="0" err="1"/>
              <a:t>Polacchi</a:t>
            </a:r>
            <a:r>
              <a:rPr lang="en-US" sz="1200" dirty="0"/>
              <a:t> con nostra </a:t>
            </a:r>
            <a:r>
              <a:rPr lang="en-US" sz="1200" dirty="0" err="1"/>
              <a:t>supervisione</a:t>
            </a:r>
            <a:endParaRPr lang="en-US" sz="1200" dirty="0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B676A697-D483-4FC5-C43B-55A344C00D9D}"/>
              </a:ext>
            </a:extLst>
          </p:cNvPr>
          <p:cNvSpPr/>
          <p:nvPr/>
        </p:nvSpPr>
        <p:spPr>
          <a:xfrm>
            <a:off x="1031631" y="4888524"/>
            <a:ext cx="5275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AF63FB6B-BD4A-78FD-6E09-5C33BCE60401}"/>
              </a:ext>
            </a:extLst>
          </p:cNvPr>
          <p:cNvSpPr/>
          <p:nvPr/>
        </p:nvSpPr>
        <p:spPr>
          <a:xfrm>
            <a:off x="1043354" y="5275385"/>
            <a:ext cx="5275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1229A4F5-F15C-07F3-EB85-153E77E0788E}"/>
              </a:ext>
            </a:extLst>
          </p:cNvPr>
          <p:cNvSpPr/>
          <p:nvPr/>
        </p:nvSpPr>
        <p:spPr>
          <a:xfrm>
            <a:off x="1038592" y="2517899"/>
            <a:ext cx="5275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858F3C91-58C1-41D4-837A-38DCA1EF37E3}"/>
              </a:ext>
            </a:extLst>
          </p:cNvPr>
          <p:cNvSpPr/>
          <p:nvPr/>
        </p:nvSpPr>
        <p:spPr>
          <a:xfrm>
            <a:off x="1033829" y="3337048"/>
            <a:ext cx="5275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0CC283B-1DEE-F110-5167-DB28B022A2F5}"/>
              </a:ext>
            </a:extLst>
          </p:cNvPr>
          <p:cNvSpPr txBox="1"/>
          <p:nvPr/>
        </p:nvSpPr>
        <p:spPr>
          <a:xfrm>
            <a:off x="-61912" y="2499213"/>
            <a:ext cx="1495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Contratto</a:t>
            </a:r>
            <a:r>
              <a:rPr lang="en-US" sz="1200" dirty="0"/>
              <a:t> </a:t>
            </a:r>
            <a:r>
              <a:rPr lang="en-US" sz="1200" dirty="0" err="1"/>
              <a:t>Polacchi</a:t>
            </a:r>
            <a:r>
              <a:rPr lang="en-US" sz="1200" dirty="0"/>
              <a:t>/</a:t>
            </a:r>
            <a:r>
              <a:rPr lang="en-US" sz="1200" dirty="0" err="1"/>
              <a:t>Eurosystem</a:t>
            </a:r>
            <a:r>
              <a:rPr lang="en-US" sz="1200" dirty="0"/>
              <a:t> con nostra </a:t>
            </a:r>
            <a:r>
              <a:rPr lang="en-US" sz="1200" dirty="0" err="1"/>
              <a:t>supervisione</a:t>
            </a:r>
            <a:endParaRPr lang="en-US" sz="1200" dirty="0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C220BC84-0E2F-5BBB-E9BB-CE21DDBB61C0}"/>
              </a:ext>
            </a:extLst>
          </p:cNvPr>
          <p:cNvSpPr/>
          <p:nvPr/>
        </p:nvSpPr>
        <p:spPr>
          <a:xfrm>
            <a:off x="1024304" y="6466010"/>
            <a:ext cx="5275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1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6" grpId="0" animBg="1"/>
      <p:bldP spid="17" grpId="0" animBg="1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1176</Words>
  <Application>Microsoft Office PowerPoint</Application>
  <PresentationFormat>Widescreen</PresentationFormat>
  <Paragraphs>152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 Alesini</dc:creator>
  <cp:lastModifiedBy>David Alesini</cp:lastModifiedBy>
  <cp:revision>20</cp:revision>
  <dcterms:created xsi:type="dcterms:W3CDTF">2023-07-16T12:56:30Z</dcterms:created>
  <dcterms:modified xsi:type="dcterms:W3CDTF">2023-07-18T05:27:58Z</dcterms:modified>
</cp:coreProperties>
</file>