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2" r:id="rId2"/>
    <p:sldId id="314" r:id="rId3"/>
    <p:sldId id="315" r:id="rId4"/>
    <p:sldId id="313" r:id="rId5"/>
    <p:sldId id="263" r:id="rId6"/>
    <p:sldId id="264" r:id="rId7"/>
    <p:sldId id="268" r:id="rId8"/>
    <p:sldId id="269" r:id="rId9"/>
    <p:sldId id="270" r:id="rId10"/>
    <p:sldId id="317" r:id="rId11"/>
    <p:sldId id="318" r:id="rId12"/>
    <p:sldId id="326" r:id="rId13"/>
    <p:sldId id="329" r:id="rId14"/>
    <p:sldId id="321" r:id="rId15"/>
    <p:sldId id="322" r:id="rId16"/>
    <p:sldId id="325" r:id="rId17"/>
    <p:sldId id="324" r:id="rId18"/>
    <p:sldId id="323" r:id="rId19"/>
    <p:sldId id="32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63"/>
    <a:srgbClr val="00002C"/>
    <a:srgbClr val="000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0"/>
  </p:normalViewPr>
  <p:slideViewPr>
    <p:cSldViewPr>
      <p:cViewPr>
        <p:scale>
          <a:sx n="95" d="100"/>
          <a:sy n="95" d="100"/>
        </p:scale>
        <p:origin x="72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97B52F-A402-C54E-8AFA-4B16C5448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E434A6-678F-2949-AAE1-3D3D6BDAE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465119A-E704-3141-B439-1BC298C386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1982784-4493-F047-BA0E-B02913157A0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3B4CEAC3-BE53-9D41-A696-C908140A59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FE8331F-400B-944C-AC0C-2132A62C8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2E93E23-2FD6-7140-B0F1-0E43B97A4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820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86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7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87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01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039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5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43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11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6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108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2F56C392-02FF-D947-9428-BA722D6E0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5E94C31-4E9C-8940-BF66-D009C340DB8D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77F6545-06F2-7E40-A2D3-C9892F965B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16E94B6F-DA08-924A-B533-214113204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8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C080D5-01B9-F340-A15C-806CE3BFE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E1D6BB-D510-F746-8706-F2CB77EF13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DDD2FD-FA20-CA44-9039-ECC667668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424A-99AF-8942-B685-5DA70F248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42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4ED354-1CBB-7D40-BDEC-6DFBC7D57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66DE7D-C28F-DE4C-84A8-B424270F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D43B46-8CC5-674D-8C3B-07839485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D2FA9-939B-2A4D-9EFE-0A53F65F0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87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994B67-9980-AA47-B59B-BB477748E2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E1ED1-2500-7C46-A45E-7E50796993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E55127-94E8-4049-BAB5-AB723C0499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9896-E3CA-4746-A979-E824550AB5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30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DBCB1B-BA3C-5746-8134-BD6920285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47BB1-FD56-AE4E-8B9A-57C600101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790DA-0E6C-D949-A489-FDDBEBE03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8811E-B62B-AC41-9CA4-4CB649A4F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2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44CE2D-61C4-B441-BB4A-DBEEBF734D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CA23F-B7BC-3B41-9281-1A3EFBF18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9EE37-449D-1748-824C-4D6164F6B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82FCB-81E9-7947-AF5B-3392BEAFD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92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4FDBA-10F2-7D48-B851-8E8AA51B73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AF954-4589-654B-BE01-A66A0D23F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957A11-E385-9E47-9DE5-BB47FDF04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77443-5DB0-B047-8A83-101544D31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E3DAE2-4E53-FA4D-8047-17778A0D4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7E15FD-B144-264E-9F6E-9294E3B8F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1E85F1-4189-FE44-B3D4-1332B0FF8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ECBC5-CB45-AA4E-AAAF-987A67CDB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1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510D12-3BF0-C14F-97BD-9D7B9A47A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76BF15-2928-0F40-9698-946DA49C5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8ADF1C-1193-5B4C-B8E0-899B8AEE45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06CC0-16EF-AD48-AC09-C9C9F88CD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7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A71F1F-17F4-7746-95B8-5E6F6472A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768B69-11E9-E84B-BB55-085C6E2F8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E5142E-2368-A046-ADA2-DBA1AD73FA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E115-E9B3-C249-9D62-EB1084E178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27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F0F98-1468-0745-A255-D171D54F6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29B502-ACF7-DD4A-9E77-D670F8E63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9B668-8B39-B54D-B038-7072CD69A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9308-2CED-514B-96E8-DDDB52632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4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D2223-B1C8-5B40-BE2F-5E3534DCC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70AC46-F1B4-9D42-BC28-E55A999879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4C7B8E-C714-D847-A725-7E9DCAF4C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1908-D181-D64B-BEBA-91E2862A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12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C"/>
            </a:gs>
            <a:gs pos="50000">
              <a:srgbClr val="0000CC"/>
            </a:gs>
            <a:gs pos="100000">
              <a:srgbClr val="00016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6FB506-80AC-194C-A5C3-0371AADC9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A26DEE9-95C4-734F-9B44-86D2F1922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214141-4ED4-4F4A-A645-12634B5036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9577F5-6F06-C54F-89DB-A783325C05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62A7FC-97CF-084F-A5D6-26C5CA3A93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408C4E5-BCCC-2C4A-A1B0-69D8BD56D5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>
            <a:extLst>
              <a:ext uri="{FF2B5EF4-FFF2-40B4-BE49-F238E27FC236}">
                <a16:creationId xmlns:a16="http://schemas.microsoft.com/office/drawing/2014/main" id="{06A6FEE8-D4F8-534F-8733-868F248396C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620814"/>
            <a:ext cx="6705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b="1" dirty="0">
                <a:solidFill>
                  <a:srgbClr val="FFFF00"/>
                </a:solidFill>
              </a:rPr>
              <a:t>STAR : upgrade status</a:t>
            </a:r>
            <a:br>
              <a:rPr lang="it-IT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FFFF00"/>
              </a:solidFill>
              <a:cs typeface="+mj-cs"/>
            </a:endParaRPr>
          </a:p>
        </p:txBody>
      </p:sp>
      <p:sp>
        <p:nvSpPr>
          <p:cNvPr id="120837" name="Rectangle 5">
            <a:extLst>
              <a:ext uri="{FF2B5EF4-FFF2-40B4-BE49-F238E27FC236}">
                <a16:creationId xmlns:a16="http://schemas.microsoft.com/office/drawing/2014/main" id="{69792A6A-A58D-7D4B-AEB7-34295E3E400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42777" y="1365452"/>
            <a:ext cx="7192046" cy="64432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>
                <a:solidFill>
                  <a:schemeClr val="bg1"/>
                </a:solidFill>
                <a:cs typeface="+mn-cs"/>
              </a:rPr>
              <a:t>Andrea Ghigo, Luigi Pellegrino &amp; STAR  Team</a:t>
            </a:r>
          </a:p>
          <a:p>
            <a:pPr eaLnBrk="1" hangingPunct="1">
              <a:defRPr/>
            </a:pPr>
            <a:endParaRPr lang="en-US" sz="18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A673E-6CF2-84EA-3451-70B805BE9387}"/>
              </a:ext>
            </a:extLst>
          </p:cNvPr>
          <p:cNvSpPr txBox="1"/>
          <p:nvPr/>
        </p:nvSpPr>
        <p:spPr>
          <a:xfrm>
            <a:off x="1447800" y="6324600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CDFBFEC-C3B1-843B-1382-29A278898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15" y="192597"/>
            <a:ext cx="9884629" cy="63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A picture containing metal&#10;&#10;Description automatically generated">
            <a:extLst>
              <a:ext uri="{FF2B5EF4-FFF2-40B4-BE49-F238E27FC236}">
                <a16:creationId xmlns:a16="http://schemas.microsoft.com/office/drawing/2014/main" id="{2088B946-44FB-9089-F7A7-97E962AE1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877" y="2018646"/>
            <a:ext cx="4420471" cy="331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C894B5-9CBF-CB70-B893-74B2D38911A3}"/>
              </a:ext>
            </a:extLst>
          </p:cNvPr>
          <p:cNvSpPr txBox="1"/>
          <p:nvPr/>
        </p:nvSpPr>
        <p:spPr>
          <a:xfrm>
            <a:off x="1217595" y="939969"/>
            <a:ext cx="64556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Cablaggi alimentatori, diagnostiche &amp; RF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2DF5E-1597-B5C4-D92D-B5DC1F45D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74" y="2018644"/>
            <a:ext cx="4420473" cy="33153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7B7245-1231-3E0F-0356-912AC8812EF4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220902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5E3991F-3D62-ABF1-2DA5-BDA437A0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418654"/>
              </p:ext>
            </p:extLst>
          </p:nvPr>
        </p:nvGraphicFramePr>
        <p:xfrm>
          <a:off x="1905000" y="679008"/>
          <a:ext cx="5605626" cy="4578792"/>
        </p:xfrm>
        <a:graphic>
          <a:graphicData uri="http://schemas.openxmlformats.org/drawingml/2006/table">
            <a:tbl>
              <a:tblPr/>
              <a:tblGrid>
                <a:gridCol w="3019079">
                  <a:extLst>
                    <a:ext uri="{9D8B030D-6E8A-4147-A177-3AD203B41FA5}">
                      <a16:colId xmlns:a16="http://schemas.microsoft.com/office/drawing/2014/main" val="4182170381"/>
                    </a:ext>
                  </a:extLst>
                </a:gridCol>
                <a:gridCol w="2586547">
                  <a:extLst>
                    <a:ext uri="{9D8B030D-6E8A-4147-A177-3AD203B41FA5}">
                      <a16:colId xmlns:a16="http://schemas.microsoft.com/office/drawing/2014/main" val="1922216551"/>
                    </a:ext>
                  </a:extLst>
                </a:gridCol>
              </a:tblGrid>
              <a:tr h="1244349">
                <a:tc gridSpan="2">
                  <a:txBody>
                    <a:bodyPr/>
                    <a:lstStyle/>
                    <a:p>
                      <a:pPr fontAlgn="t"/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2100" b="1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STAR HE-</a:t>
                      </a:r>
                      <a:r>
                        <a:rPr lang="en-GB" sz="2100" b="1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Linac</a:t>
                      </a:r>
                      <a:r>
                        <a:rPr lang="en-GB" sz="2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2100" b="1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Complete Detailed Design Report</a:t>
                      </a:r>
                      <a:r>
                        <a:rPr lang="en-GB" sz="2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rtl="0" fontAlgn="base"/>
                      <a:r>
                        <a:rPr lang="en-GB" sz="2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328" marR="89328" marT="44664" marB="44664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20610"/>
                  </a:ext>
                </a:extLst>
              </a:tr>
              <a:tr h="1130276">
                <a:tc gridSpan="2">
                  <a:txBody>
                    <a:bodyPr/>
                    <a:lstStyle/>
                    <a:p>
                      <a:pPr fontAlgn="ctr"/>
                      <a:endParaRPr lang="en-GB" sz="180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 rtl="0" fontAlgn="base"/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A. Bacci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L. Faillace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L. Pellegrino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D. Alesini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S. Bini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F. Cardelli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G. Catuscelli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I. Drebot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A. Esposito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A. Gallo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A. Ghigo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D. Giannotti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V. Petrillo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1,3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L. Piersanti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E. Puppin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1,4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M. Rossetti Conti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L. Serafini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A. Stella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A. Vannozzi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S. Vescovi</a:t>
                      </a:r>
                      <a:r>
                        <a:rPr lang="en-GB" sz="1100" b="0" i="0" baseline="3000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GB" sz="11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800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328" marR="89328" marT="44664" marB="4466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928366"/>
                  </a:ext>
                </a:extLst>
              </a:tr>
              <a:tr h="960440">
                <a:tc gridSpan="2">
                  <a:txBody>
                    <a:bodyPr/>
                    <a:lstStyle/>
                    <a:p>
                      <a:pPr fontAlgn="ctr"/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0" fontAlgn="base"/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1 - INFN,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Sezione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di Milano e LASA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0" fontAlgn="base"/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2 - INFN,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Laboratori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Nazionali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di Frascati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0" fontAlgn="base"/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3 -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Università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degli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Studi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di Milano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0" fontAlgn="base"/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4 - </a:t>
                      </a:r>
                      <a:r>
                        <a:rPr lang="en-GB" sz="1100" b="0" i="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Politecnico</a:t>
                      </a:r>
                      <a:r>
                        <a:rPr lang="en-GB" sz="11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di Milano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328" marR="89328" marT="44664" marB="4466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702"/>
                  </a:ext>
                </a:extLst>
              </a:tr>
              <a:tr h="932134">
                <a:tc>
                  <a:txBody>
                    <a:bodyPr/>
                    <a:lstStyle/>
                    <a:p>
                      <a:pPr fontAlgn="ctr"/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Approved by: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328" marR="89328" marT="44664" marB="4466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ctr"/>
                      <a:endParaRPr lang="en-GB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Luca Serafini 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Andrea Ghigo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sz="18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9328" marR="89328" marT="44664" marB="4466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87822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E009AD8-9586-F049-7A09-25C2F3C8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816317"/>
              </p:ext>
            </p:extLst>
          </p:nvPr>
        </p:nvGraphicFramePr>
        <p:xfrm>
          <a:off x="1905000" y="5257800"/>
          <a:ext cx="5605625" cy="1371600"/>
        </p:xfrm>
        <a:graphic>
          <a:graphicData uri="http://schemas.openxmlformats.org/drawingml/2006/table">
            <a:tbl>
              <a:tblPr/>
              <a:tblGrid>
                <a:gridCol w="961963">
                  <a:extLst>
                    <a:ext uri="{9D8B030D-6E8A-4147-A177-3AD203B41FA5}">
                      <a16:colId xmlns:a16="http://schemas.microsoft.com/office/drawing/2014/main" val="3608119729"/>
                    </a:ext>
                  </a:extLst>
                </a:gridCol>
                <a:gridCol w="892003">
                  <a:extLst>
                    <a:ext uri="{9D8B030D-6E8A-4147-A177-3AD203B41FA5}">
                      <a16:colId xmlns:a16="http://schemas.microsoft.com/office/drawing/2014/main" val="1092333095"/>
                    </a:ext>
                  </a:extLst>
                </a:gridCol>
                <a:gridCol w="2763460">
                  <a:extLst>
                    <a:ext uri="{9D8B030D-6E8A-4147-A177-3AD203B41FA5}">
                      <a16:colId xmlns:a16="http://schemas.microsoft.com/office/drawing/2014/main" val="1720079062"/>
                    </a:ext>
                  </a:extLst>
                </a:gridCol>
                <a:gridCol w="988199">
                  <a:extLst>
                    <a:ext uri="{9D8B030D-6E8A-4147-A177-3AD203B41FA5}">
                      <a16:colId xmlns:a16="http://schemas.microsoft.com/office/drawing/2014/main" val="2999772733"/>
                    </a:ext>
                  </a:extLst>
                </a:gridCol>
              </a:tblGrid>
              <a:tr h="514773">
                <a:tc>
                  <a:txBody>
                    <a:bodyPr/>
                    <a:lstStyle/>
                    <a:p>
                      <a:pPr fontAlgn="t"/>
                      <a:endParaRPr lang="en-GB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1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DATE</a:t>
                      </a:r>
                      <a:r>
                        <a:rPr lang="en-GB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1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STATUS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1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DISTRIBUTION LIST</a:t>
                      </a:r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GB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IT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IT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T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617626"/>
                  </a:ext>
                </a:extLst>
              </a:tr>
              <a:tr h="704427">
                <a:tc>
                  <a:txBody>
                    <a:bodyPr/>
                    <a:lstStyle/>
                    <a:p>
                      <a:pPr fontAlgn="t"/>
                      <a:endParaRPr lang="en-IT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IT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19/7/2021 </a:t>
                      </a:r>
                      <a:endParaRPr lang="en-IT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FINAL-R </a:t>
                      </a:r>
                      <a:endParaRPr lang="en-GB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GB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GB" sz="1400" b="0" i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UNICAL </a:t>
                      </a:r>
                      <a:endParaRPr lang="en-GB" b="0" i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IT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rtl="0" fontAlgn="base"/>
                      <a:r>
                        <a:rPr lang="en-IT" sz="1400" b="0" i="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T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0344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9175C0-E78B-B34E-0588-022F39D8C23A}"/>
              </a:ext>
            </a:extLst>
          </p:cNvPr>
          <p:cNvSpPr txBox="1"/>
          <p:nvPr/>
        </p:nvSpPr>
        <p:spPr>
          <a:xfrm>
            <a:off x="2819400" y="210671"/>
            <a:ext cx="4017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D</a:t>
            </a:r>
            <a:r>
              <a:rPr lang="en-IT" sz="2000" dirty="0">
                <a:solidFill>
                  <a:schemeClr val="bg1"/>
                </a:solidFill>
              </a:rPr>
              <a:t>ocumentazione da consegnare  </a:t>
            </a:r>
          </a:p>
        </p:txBody>
      </p:sp>
    </p:spTree>
    <p:extLst>
      <p:ext uri="{BB962C8B-B14F-4D97-AF65-F5344CB8AC3E}">
        <p14:creationId xmlns:p14="http://schemas.microsoft.com/office/powerpoint/2010/main" val="131172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B269B-9ED6-D1F6-3A20-D2F2CF163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21853"/>
            <a:ext cx="7772400" cy="58313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6FAC1A-CAE8-7495-D80A-DFFC51EF39A7}"/>
              </a:ext>
            </a:extLst>
          </p:cNvPr>
          <p:cNvSpPr txBox="1"/>
          <p:nvPr/>
        </p:nvSpPr>
        <p:spPr>
          <a:xfrm>
            <a:off x="1815476" y="152400"/>
            <a:ext cx="55130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Gun &amp; </a:t>
            </a:r>
            <a:r>
              <a:rPr lang="it-IT" sz="2700" dirty="0" err="1">
                <a:solidFill>
                  <a:srgbClr val="FFFF00"/>
                </a:solidFill>
              </a:rPr>
              <a:t>S</a:t>
            </a:r>
            <a:r>
              <a:rPr lang="it-IT" sz="2700" dirty="0">
                <a:solidFill>
                  <a:srgbClr val="FFFF00"/>
                </a:solidFill>
              </a:rPr>
              <a:t> band </a:t>
            </a:r>
            <a:r>
              <a:rPr lang="it-IT" sz="2700" dirty="0" err="1">
                <a:solidFill>
                  <a:srgbClr val="FFFF00"/>
                </a:solidFill>
              </a:rPr>
              <a:t>accelerating</a:t>
            </a:r>
            <a:r>
              <a:rPr lang="it-IT" sz="2700" dirty="0">
                <a:solidFill>
                  <a:srgbClr val="FFFF00"/>
                </a:solidFill>
              </a:rPr>
              <a:t> </a:t>
            </a:r>
            <a:r>
              <a:rPr lang="it-IT" sz="2700" dirty="0" err="1">
                <a:solidFill>
                  <a:srgbClr val="FFFF00"/>
                </a:solidFill>
              </a:rPr>
              <a:t>section</a:t>
            </a:r>
            <a:endParaRPr lang="it-IT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99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6FAC1A-CAE8-7495-D80A-DFFC51EF39A7}"/>
              </a:ext>
            </a:extLst>
          </p:cNvPr>
          <p:cNvSpPr txBox="1"/>
          <p:nvPr/>
        </p:nvSpPr>
        <p:spPr>
          <a:xfrm>
            <a:off x="2209800" y="228600"/>
            <a:ext cx="44550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C band </a:t>
            </a:r>
            <a:r>
              <a:rPr lang="it-IT" sz="2700" dirty="0" err="1">
                <a:solidFill>
                  <a:srgbClr val="FFFF00"/>
                </a:solidFill>
              </a:rPr>
              <a:t>accelerating</a:t>
            </a:r>
            <a:r>
              <a:rPr lang="it-IT" sz="2700" dirty="0">
                <a:solidFill>
                  <a:srgbClr val="FFFF00"/>
                </a:solidFill>
              </a:rPr>
              <a:t> </a:t>
            </a:r>
            <a:r>
              <a:rPr lang="it-IT" sz="2700" dirty="0" err="1">
                <a:solidFill>
                  <a:srgbClr val="FFFF00"/>
                </a:solidFill>
              </a:rPr>
              <a:t>section</a:t>
            </a:r>
            <a:endParaRPr lang="it-IT" sz="270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AC803-B8B7-BCF8-87C2-C22E60933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8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2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818B7-7DCD-5DC9-9B34-CA6C6DCC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83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1AA2B9-D165-0A11-BE06-77854C01D486}"/>
              </a:ext>
            </a:extLst>
          </p:cNvPr>
          <p:cNvSpPr txBox="1"/>
          <p:nvPr/>
        </p:nvSpPr>
        <p:spPr>
          <a:xfrm>
            <a:off x="2362200" y="228600"/>
            <a:ext cx="42434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Three ways </a:t>
            </a:r>
            <a:r>
              <a:rPr lang="it-IT" sz="2700" dirty="0" err="1">
                <a:solidFill>
                  <a:srgbClr val="FFFF00"/>
                </a:solidFill>
              </a:rPr>
              <a:t>dipole</a:t>
            </a:r>
            <a:r>
              <a:rPr lang="it-IT" sz="2700" dirty="0">
                <a:solidFill>
                  <a:srgbClr val="FFFF00"/>
                </a:solidFill>
              </a:rPr>
              <a:t> </a:t>
            </a:r>
            <a:r>
              <a:rPr lang="it-IT" sz="2700" dirty="0" err="1">
                <a:solidFill>
                  <a:srgbClr val="FFFF00"/>
                </a:solidFill>
              </a:rPr>
              <a:t>magnet</a:t>
            </a:r>
            <a:endParaRPr lang="it-IT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41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2CC32-94B2-BD81-239B-78679388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83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10713-37C1-E038-27FF-3C7F623DF695}"/>
              </a:ext>
            </a:extLst>
          </p:cNvPr>
          <p:cNvSpPr txBox="1"/>
          <p:nvPr/>
        </p:nvSpPr>
        <p:spPr>
          <a:xfrm>
            <a:off x="3008110" y="228600"/>
            <a:ext cx="31277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Low energy </a:t>
            </a:r>
            <a:r>
              <a:rPr lang="it-IT" sz="2700" dirty="0" err="1">
                <a:solidFill>
                  <a:srgbClr val="FFFF00"/>
                </a:solidFill>
              </a:rPr>
              <a:t>branch</a:t>
            </a:r>
            <a:endParaRPr lang="it-IT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62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B13E9-06A5-E9E4-C227-36529E65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83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A3C53B-13A0-E224-B650-A62BC7B85372}"/>
              </a:ext>
            </a:extLst>
          </p:cNvPr>
          <p:cNvSpPr txBox="1"/>
          <p:nvPr/>
        </p:nvSpPr>
        <p:spPr>
          <a:xfrm>
            <a:off x="2438400" y="228600"/>
            <a:ext cx="462819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High energy </a:t>
            </a:r>
            <a:r>
              <a:rPr lang="it-IT" sz="2700" dirty="0" err="1">
                <a:solidFill>
                  <a:srgbClr val="FFFF00"/>
                </a:solidFill>
              </a:rPr>
              <a:t>focusing</a:t>
            </a:r>
            <a:r>
              <a:rPr lang="it-IT" sz="2700" dirty="0">
                <a:solidFill>
                  <a:srgbClr val="FFFF00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5829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A526E-D752-F592-A99B-C9072EEB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772400" cy="583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6A9D8-979E-D386-D005-5D4D3A8F35BC}"/>
              </a:ext>
            </a:extLst>
          </p:cNvPr>
          <p:cNvSpPr txBox="1"/>
          <p:nvPr/>
        </p:nvSpPr>
        <p:spPr>
          <a:xfrm>
            <a:off x="2743200" y="152400"/>
            <a:ext cx="32431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Interaction </a:t>
            </a:r>
            <a:r>
              <a:rPr lang="it-IT" sz="2700" dirty="0" err="1">
                <a:solidFill>
                  <a:srgbClr val="FFFF00"/>
                </a:solidFill>
              </a:rPr>
              <a:t>chamber</a:t>
            </a:r>
            <a:endParaRPr lang="it-IT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9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7DEED-9162-17AB-3A99-1E4F3284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772400" cy="58313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C74809-B8CE-670A-AC17-296EE43E7272}"/>
              </a:ext>
            </a:extLst>
          </p:cNvPr>
          <p:cNvSpPr txBox="1"/>
          <p:nvPr/>
        </p:nvSpPr>
        <p:spPr>
          <a:xfrm>
            <a:off x="2362200" y="228600"/>
            <a:ext cx="42049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dirty="0">
                <a:solidFill>
                  <a:srgbClr val="FFFF00"/>
                </a:solidFill>
              </a:rPr>
              <a:t>Low and high energy lines</a:t>
            </a:r>
          </a:p>
        </p:txBody>
      </p:sp>
    </p:spTree>
    <p:extLst>
      <p:ext uri="{BB962C8B-B14F-4D97-AF65-F5344CB8AC3E}">
        <p14:creationId xmlns:p14="http://schemas.microsoft.com/office/powerpoint/2010/main" val="378603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889BE-4421-A0F1-0499-7753C5C73C4F}"/>
              </a:ext>
            </a:extLst>
          </p:cNvPr>
          <p:cNvSpPr txBox="1"/>
          <p:nvPr/>
        </p:nvSpPr>
        <p:spPr>
          <a:xfrm>
            <a:off x="3200400" y="1219200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3600" b="1" dirty="0">
                <a:solidFill>
                  <a:srgbClr val="FFFF00"/>
                </a:solidFill>
              </a:rPr>
              <a:t>Thanks for the attention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2FE080E-D3FF-1A45-D4C1-04FAE6D31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15" y="381000"/>
            <a:ext cx="9884629" cy="63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508B5-D62D-0951-87B3-291A93F66004}"/>
              </a:ext>
            </a:extLst>
          </p:cNvPr>
          <p:cNvSpPr txBox="1"/>
          <p:nvPr/>
        </p:nvSpPr>
        <p:spPr>
          <a:xfrm>
            <a:off x="778903" y="6381650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319351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 descr="A picture containing toy&#10;&#10;Description automatically generated">
            <a:extLst>
              <a:ext uri="{FF2B5EF4-FFF2-40B4-BE49-F238E27FC236}">
                <a16:creationId xmlns:a16="http://schemas.microsoft.com/office/drawing/2014/main" id="{1D4A29FF-36A5-AD4A-AB8F-240FFC236C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7717" cy="63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693CCE-78E4-1CBD-C2CC-9C957A9B7FF4}"/>
              </a:ext>
            </a:extLst>
          </p:cNvPr>
          <p:cNvSpPr txBox="1"/>
          <p:nvPr/>
        </p:nvSpPr>
        <p:spPr>
          <a:xfrm>
            <a:off x="4596161" y="7620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STAR &amp; building</a:t>
            </a:r>
            <a:endParaRPr lang="en-IT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57D04-16BC-B768-6415-7C35C272A12B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41609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 descr="Diagram, schematic&#10;&#10;Description automatically generated">
            <a:extLst>
              <a:ext uri="{FF2B5EF4-FFF2-40B4-BE49-F238E27FC236}">
                <a16:creationId xmlns:a16="http://schemas.microsoft.com/office/drawing/2014/main" id="{62359F03-1850-5D56-3FD6-60D16FD887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367491"/>
            <a:ext cx="8991600" cy="459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E8DE0C-BDA9-F329-D893-E7E373A37665}"/>
              </a:ext>
            </a:extLst>
          </p:cNvPr>
          <p:cNvSpPr txBox="1"/>
          <p:nvPr/>
        </p:nvSpPr>
        <p:spPr>
          <a:xfrm>
            <a:off x="1295400" y="381000"/>
            <a:ext cx="6934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STAR building </a:t>
            </a:r>
            <a:r>
              <a:rPr lang="it-IT" sz="3200" b="1" dirty="0" err="1">
                <a:solidFill>
                  <a:srgbClr val="FFFF00"/>
                </a:solidFill>
              </a:rPr>
              <a:t>functional</a:t>
            </a:r>
            <a:r>
              <a:rPr lang="it-IT" sz="3200" b="1" dirty="0">
                <a:solidFill>
                  <a:srgbClr val="FFFF00"/>
                </a:solidFill>
              </a:rPr>
              <a:t> layout</a:t>
            </a:r>
            <a:endParaRPr lang="en-IT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9BD58-428A-F058-F6A8-4C741CD671FC}"/>
              </a:ext>
            </a:extLst>
          </p:cNvPr>
          <p:cNvSpPr txBox="1"/>
          <p:nvPr/>
        </p:nvSpPr>
        <p:spPr>
          <a:xfrm>
            <a:off x="6781800" y="2246531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IT" dirty="0">
                <a:solidFill>
                  <a:srgbClr val="FF0000"/>
                </a:solidFill>
              </a:rPr>
              <a:t>xperimental area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916048-5B9A-FBF3-6288-AEBEA78D6632}"/>
              </a:ext>
            </a:extLst>
          </p:cNvPr>
          <p:cNvSpPr txBox="1"/>
          <p:nvPr/>
        </p:nvSpPr>
        <p:spPr>
          <a:xfrm>
            <a:off x="4038600" y="4478805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Lasers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clean room</a:t>
            </a:r>
            <a:endParaRPr lang="en-IT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415EC-D49A-5FF1-03D3-B2FA5FF4C8C0}"/>
              </a:ext>
            </a:extLst>
          </p:cNvPr>
          <p:cNvSpPr txBox="1"/>
          <p:nvPr/>
        </p:nvSpPr>
        <p:spPr>
          <a:xfrm>
            <a:off x="2135832" y="5026462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Modulator &amp;</a:t>
            </a:r>
          </a:p>
          <a:p>
            <a:r>
              <a:rPr lang="it-IT" dirty="0">
                <a:solidFill>
                  <a:srgbClr val="FF0000"/>
                </a:solidFill>
              </a:rPr>
              <a:t>klystron area</a:t>
            </a:r>
            <a:endParaRPr lang="en-IT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78517-0CA8-A69F-7441-A4189C299346}"/>
              </a:ext>
            </a:extLst>
          </p:cNvPr>
          <p:cNvSpPr txBox="1"/>
          <p:nvPr/>
        </p:nvSpPr>
        <p:spPr>
          <a:xfrm>
            <a:off x="231417" y="5142131"/>
            <a:ext cx="1749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Racks &amp;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Power supplies</a:t>
            </a:r>
            <a:endParaRPr lang="en-IT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5405E-5A3C-C397-E70F-D613A06044AD}"/>
              </a:ext>
            </a:extLst>
          </p:cNvPr>
          <p:cNvSpPr txBox="1"/>
          <p:nvPr/>
        </p:nvSpPr>
        <p:spPr>
          <a:xfrm>
            <a:off x="1371600" y="1951994"/>
            <a:ext cx="277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Accelerator bunker</a:t>
            </a:r>
            <a:endParaRPr lang="en-IT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311BE-16BE-99F7-25EB-9205890EB8CE}"/>
              </a:ext>
            </a:extLst>
          </p:cNvPr>
          <p:cNvSpPr txBox="1"/>
          <p:nvPr/>
        </p:nvSpPr>
        <p:spPr>
          <a:xfrm>
            <a:off x="2024783" y="6400800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345357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with many machines&#10;&#10;Description automatically generated">
            <a:extLst>
              <a:ext uri="{FF2B5EF4-FFF2-40B4-BE49-F238E27FC236}">
                <a16:creationId xmlns:a16="http://schemas.microsoft.com/office/drawing/2014/main" id="{FDB1024A-06FE-2117-B53A-4222B391A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44000" cy="44056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39ED6-CFBC-6B18-120A-5D8E334EFE29}"/>
              </a:ext>
            </a:extLst>
          </p:cNvPr>
          <p:cNvSpPr txBox="1"/>
          <p:nvPr/>
        </p:nvSpPr>
        <p:spPr>
          <a:xfrm>
            <a:off x="2780555" y="53340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FFFF00"/>
                </a:solidFill>
              </a:rPr>
              <a:t>STAR 3D LAYOUT</a:t>
            </a:r>
            <a:endParaRPr lang="en-IT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EDEC0-0006-9583-8881-803C1772F569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239157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51A445-64C7-660D-E874-33EE16751068}"/>
              </a:ext>
            </a:extLst>
          </p:cNvPr>
          <p:cNvSpPr txBox="1"/>
          <p:nvPr/>
        </p:nvSpPr>
        <p:spPr>
          <a:xfrm>
            <a:off x="2537171" y="13787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</a:rPr>
              <a:t>STAR piano tempi</a:t>
            </a:r>
            <a:endParaRPr lang="en-IT" sz="3200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AA34E6E-17CA-A155-6538-D796861661A8}"/>
              </a:ext>
            </a:extLst>
          </p:cNvPr>
          <p:cNvGrpSpPr/>
          <p:nvPr/>
        </p:nvGrpSpPr>
        <p:grpSpPr>
          <a:xfrm>
            <a:off x="-295450" y="914400"/>
            <a:ext cx="9546752" cy="4314390"/>
            <a:chOff x="-295450" y="1676400"/>
            <a:chExt cx="9546752" cy="4314390"/>
          </a:xfrm>
        </p:grpSpPr>
        <p:sp>
          <p:nvSpPr>
            <p:cNvPr id="81" name="ProjectBar-Right-Label">
              <a:extLst>
                <a:ext uri="{FF2B5EF4-FFF2-40B4-BE49-F238E27FC236}">
                  <a16:creationId xmlns:a16="http://schemas.microsoft.com/office/drawing/2014/main" id="{37400F10-29DF-150D-2856-DF0C13012ED8}"/>
                </a:ext>
              </a:extLst>
            </p:cNvPr>
            <p:cNvSpPr txBox="1"/>
            <p:nvPr/>
          </p:nvSpPr>
          <p:spPr>
            <a:xfrm>
              <a:off x="8289143" y="2377701"/>
              <a:ext cx="962159" cy="41099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dirty="0">
                  <a:solidFill>
                    <a:srgbClr val="444444"/>
                  </a:solidFill>
                  <a:latin typeface="Segoe UI"/>
                </a:rPr>
                <a:t>Fine</a:t>
              </a:r>
              <a:br/>
              <a:r>
                <a:rPr lang="it-IT" sz="900" dirty="0">
                  <a:solidFill>
                    <a:srgbClr val="444444"/>
                  </a:solidFill>
                  <a:latin typeface="Segoe UI"/>
                </a:rPr>
                <a:t>08/11/23</a:t>
              </a:r>
            </a:p>
          </p:txBody>
        </p:sp>
        <p:sp>
          <p:nvSpPr>
            <p:cNvPr id="79" name="ProjectBarRectangle">
              <a:extLst>
                <a:ext uri="{FF2B5EF4-FFF2-40B4-BE49-F238E27FC236}">
                  <a16:creationId xmlns:a16="http://schemas.microsoft.com/office/drawing/2014/main" id="{D8AEB9C0-BB29-7AF1-7779-ACB08731A1C4}"/>
                </a:ext>
              </a:extLst>
            </p:cNvPr>
            <p:cNvSpPr/>
            <p:nvPr/>
          </p:nvSpPr>
          <p:spPr>
            <a:xfrm>
              <a:off x="952206" y="2274662"/>
              <a:ext cx="7672500" cy="264449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ProjectBar-Left-Label">
              <a:extLst>
                <a:ext uri="{FF2B5EF4-FFF2-40B4-BE49-F238E27FC236}">
                  <a16:creationId xmlns:a16="http://schemas.microsoft.com/office/drawing/2014/main" id="{5702F93C-5300-8AA4-B39A-D833A68190A6}"/>
                </a:ext>
              </a:extLst>
            </p:cNvPr>
            <p:cNvSpPr txBox="1"/>
            <p:nvPr/>
          </p:nvSpPr>
          <p:spPr>
            <a:xfrm>
              <a:off x="-295450" y="2248650"/>
              <a:ext cx="1177694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r" rtl="0"/>
              <a:r>
                <a:rPr lang="it-IT" sz="1200" b="1" dirty="0">
                  <a:solidFill>
                    <a:srgbClr val="444444"/>
                  </a:solidFill>
                  <a:latin typeface="Segoe UI"/>
                </a:rPr>
                <a:t>Inizio</a:t>
              </a:r>
              <a:br>
                <a:rPr sz="1200" b="1" dirty="0"/>
              </a:br>
              <a:r>
                <a:rPr lang="it-IT" sz="1200" b="1" dirty="0">
                  <a:solidFill>
                    <a:srgbClr val="444444"/>
                  </a:solidFill>
                  <a:latin typeface="Segoe UI"/>
                </a:rPr>
                <a:t>07/05/21</a:t>
              </a:r>
            </a:p>
          </p:txBody>
        </p:sp>
        <p:sp>
          <p:nvSpPr>
            <p:cNvPr id="82" name="ProjectBar-SummaryTask-Label">
              <a:extLst>
                <a:ext uri="{FF2B5EF4-FFF2-40B4-BE49-F238E27FC236}">
                  <a16:creationId xmlns:a16="http://schemas.microsoft.com/office/drawing/2014/main" id="{BAB6D6C1-3A58-8384-A34E-F03FB33EC667}"/>
                </a:ext>
              </a:extLst>
            </p:cNvPr>
            <p:cNvSpPr txBox="1"/>
            <p:nvPr/>
          </p:nvSpPr>
          <p:spPr>
            <a:xfrm>
              <a:off x="952206" y="4945163"/>
              <a:ext cx="244867" cy="9537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l" rtl="0"/>
              <a:endParaRPr/>
            </a:p>
          </p:txBody>
        </p:sp>
        <p:sp>
          <p:nvSpPr>
            <p:cNvPr id="83" name="TimescaleTextBox">
              <a:extLst>
                <a:ext uri="{FF2B5EF4-FFF2-40B4-BE49-F238E27FC236}">
                  <a16:creationId xmlns:a16="http://schemas.microsoft.com/office/drawing/2014/main" id="{8B4160BD-8FC7-5FC5-B540-2BEC23A1B585}"/>
                </a:ext>
              </a:extLst>
            </p:cNvPr>
            <p:cNvSpPr txBox="1"/>
            <p:nvPr/>
          </p:nvSpPr>
          <p:spPr>
            <a:xfrm>
              <a:off x="2957783" y="1997207"/>
              <a:ext cx="606337" cy="27745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en-US" sz="900" dirty="0">
                  <a:solidFill>
                    <a:srgbClr val="444444"/>
                  </a:solidFill>
                  <a:latin typeface="Segoe UI"/>
                </a:rPr>
                <a:t>2022</a:t>
              </a:r>
            </a:p>
          </p:txBody>
        </p:sp>
        <p:cxnSp>
          <p:nvCxnSpPr>
            <p:cNvPr id="84" name="TimescaleLine">
              <a:extLst>
                <a:ext uri="{FF2B5EF4-FFF2-40B4-BE49-F238E27FC236}">
                  <a16:creationId xmlns:a16="http://schemas.microsoft.com/office/drawing/2014/main" id="{9D0D84DB-1382-7C21-F396-1ECD2C7A87F2}"/>
                </a:ext>
              </a:extLst>
            </p:cNvPr>
            <p:cNvCxnSpPr/>
            <p:nvPr/>
          </p:nvCxnSpPr>
          <p:spPr>
            <a:xfrm flipH="1" flipV="1">
              <a:off x="2957783" y="2153275"/>
              <a:ext cx="0" cy="121386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5" name="TimescaleTextBox">
              <a:extLst>
                <a:ext uri="{FF2B5EF4-FFF2-40B4-BE49-F238E27FC236}">
                  <a16:creationId xmlns:a16="http://schemas.microsoft.com/office/drawing/2014/main" id="{1CE57D40-937C-2B75-5BFD-BE95D9161D69}"/>
                </a:ext>
              </a:extLst>
            </p:cNvPr>
            <p:cNvSpPr txBox="1"/>
            <p:nvPr/>
          </p:nvSpPr>
          <p:spPr>
            <a:xfrm>
              <a:off x="6012791" y="1997207"/>
              <a:ext cx="606337" cy="27745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en-US" sz="900" dirty="0">
                  <a:solidFill>
                    <a:srgbClr val="444444"/>
                  </a:solidFill>
                  <a:latin typeface="Segoe UI"/>
                </a:rPr>
                <a:t>2023</a:t>
              </a:r>
            </a:p>
          </p:txBody>
        </p:sp>
        <p:cxnSp>
          <p:nvCxnSpPr>
            <p:cNvPr id="86" name="TimescaleLine">
              <a:extLst>
                <a:ext uri="{FF2B5EF4-FFF2-40B4-BE49-F238E27FC236}">
                  <a16:creationId xmlns:a16="http://schemas.microsoft.com/office/drawing/2014/main" id="{923DE435-4A03-FF07-2879-0ABF37A0FF38}"/>
                </a:ext>
              </a:extLst>
            </p:cNvPr>
            <p:cNvCxnSpPr/>
            <p:nvPr/>
          </p:nvCxnSpPr>
          <p:spPr>
            <a:xfrm flipH="1" flipV="1">
              <a:off x="6012791" y="2153275"/>
              <a:ext cx="0" cy="121386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Taskrect">
              <a:extLst>
                <a:ext uri="{FF2B5EF4-FFF2-40B4-BE49-F238E27FC236}">
                  <a16:creationId xmlns:a16="http://schemas.microsoft.com/office/drawing/2014/main" id="{CB918D5F-022C-1456-DC43-8DBB9BCE3B42}"/>
                </a:ext>
              </a:extLst>
            </p:cNvPr>
            <p:cNvSpPr/>
            <p:nvPr/>
          </p:nvSpPr>
          <p:spPr>
            <a:xfrm>
              <a:off x="1488581" y="2812230"/>
              <a:ext cx="5142208" cy="52022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TaskProgressRect">
              <a:extLst>
                <a:ext uri="{FF2B5EF4-FFF2-40B4-BE49-F238E27FC236}">
                  <a16:creationId xmlns:a16="http://schemas.microsoft.com/office/drawing/2014/main" id="{29CAA223-BB0D-AE90-F489-338BB707807C}"/>
                </a:ext>
              </a:extLst>
            </p:cNvPr>
            <p:cNvSpPr/>
            <p:nvPr/>
          </p:nvSpPr>
          <p:spPr>
            <a:xfrm>
              <a:off x="1488581" y="2812230"/>
              <a:ext cx="0" cy="520228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Shape11">
              <a:extLst>
                <a:ext uri="{FF2B5EF4-FFF2-40B4-BE49-F238E27FC236}">
                  <a16:creationId xmlns:a16="http://schemas.microsoft.com/office/drawing/2014/main" id="{D738EDBF-83C4-4C36-639A-2688854D4BB8}"/>
                </a:ext>
              </a:extLst>
            </p:cNvPr>
            <p:cNvSpPr txBox="1"/>
            <p:nvPr/>
          </p:nvSpPr>
          <p:spPr>
            <a:xfrm>
              <a:off x="1488581" y="2812230"/>
              <a:ext cx="2145502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b="1" dirty="0">
                  <a:solidFill>
                    <a:srgbClr val="444444"/>
                  </a:solidFill>
                  <a:latin typeface="Segoe UI"/>
                </a:rPr>
                <a:t>DETAILED DESIGN</a:t>
              </a:r>
            </a:p>
          </p:txBody>
        </p:sp>
        <p:sp>
          <p:nvSpPr>
            <p:cNvPr id="90" name="Taskrect">
              <a:extLst>
                <a:ext uri="{FF2B5EF4-FFF2-40B4-BE49-F238E27FC236}">
                  <a16:creationId xmlns:a16="http://schemas.microsoft.com/office/drawing/2014/main" id="{9C8B39CA-C4FC-FB7D-F9D3-220BFCDEDD91}"/>
                </a:ext>
              </a:extLst>
            </p:cNvPr>
            <p:cNvSpPr/>
            <p:nvPr/>
          </p:nvSpPr>
          <p:spPr>
            <a:xfrm>
              <a:off x="1838391" y="3341128"/>
              <a:ext cx="5142208" cy="52022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TaskProgressRect">
              <a:extLst>
                <a:ext uri="{FF2B5EF4-FFF2-40B4-BE49-F238E27FC236}">
                  <a16:creationId xmlns:a16="http://schemas.microsoft.com/office/drawing/2014/main" id="{A7DF21BC-4AB3-8B44-F5C8-228E52C93F4A}"/>
                </a:ext>
              </a:extLst>
            </p:cNvPr>
            <p:cNvSpPr/>
            <p:nvPr/>
          </p:nvSpPr>
          <p:spPr>
            <a:xfrm>
              <a:off x="1838391" y="3341128"/>
              <a:ext cx="0" cy="520228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Shape14">
              <a:extLst>
                <a:ext uri="{FF2B5EF4-FFF2-40B4-BE49-F238E27FC236}">
                  <a16:creationId xmlns:a16="http://schemas.microsoft.com/office/drawing/2014/main" id="{697805BF-BBE3-7026-1632-DF0955B577D3}"/>
                </a:ext>
              </a:extLst>
            </p:cNvPr>
            <p:cNvSpPr txBox="1"/>
            <p:nvPr/>
          </p:nvSpPr>
          <p:spPr>
            <a:xfrm>
              <a:off x="1838391" y="3341128"/>
              <a:ext cx="4209381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b="1" dirty="0">
                  <a:solidFill>
                    <a:srgbClr val="444444"/>
                  </a:solidFill>
                  <a:latin typeface="Segoe UI"/>
                </a:rPr>
                <a:t>PROCUREMENTS AND PROCEDURES</a:t>
              </a:r>
            </a:p>
          </p:txBody>
        </p:sp>
        <p:sp>
          <p:nvSpPr>
            <p:cNvPr id="93" name="Taskrect">
              <a:extLst>
                <a:ext uri="{FF2B5EF4-FFF2-40B4-BE49-F238E27FC236}">
                  <a16:creationId xmlns:a16="http://schemas.microsoft.com/office/drawing/2014/main" id="{6590E6F9-25A0-38ED-CC4A-69D35D40A79F}"/>
                </a:ext>
              </a:extLst>
            </p:cNvPr>
            <p:cNvSpPr/>
            <p:nvPr/>
          </p:nvSpPr>
          <p:spPr>
            <a:xfrm>
              <a:off x="3400875" y="3870026"/>
              <a:ext cx="4072959" cy="52022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TaskProgressRect">
              <a:extLst>
                <a:ext uri="{FF2B5EF4-FFF2-40B4-BE49-F238E27FC236}">
                  <a16:creationId xmlns:a16="http://schemas.microsoft.com/office/drawing/2014/main" id="{0DE19A88-DF7E-8DB6-AF33-D0725D2B4946}"/>
                </a:ext>
              </a:extLst>
            </p:cNvPr>
            <p:cNvSpPr/>
            <p:nvPr/>
          </p:nvSpPr>
          <p:spPr>
            <a:xfrm>
              <a:off x="3400876" y="3870026"/>
              <a:ext cx="0" cy="520228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Shape17">
              <a:extLst>
                <a:ext uri="{FF2B5EF4-FFF2-40B4-BE49-F238E27FC236}">
                  <a16:creationId xmlns:a16="http://schemas.microsoft.com/office/drawing/2014/main" id="{46F83058-B709-6B0D-744A-BFF9E4D36D4C}"/>
                </a:ext>
              </a:extLst>
            </p:cNvPr>
            <p:cNvSpPr txBox="1"/>
            <p:nvPr/>
          </p:nvSpPr>
          <p:spPr>
            <a:xfrm>
              <a:off x="3400876" y="3870026"/>
              <a:ext cx="1795692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b="1" dirty="0">
                  <a:solidFill>
                    <a:srgbClr val="444444"/>
                  </a:solidFill>
                  <a:latin typeface="Segoe UI"/>
                </a:rPr>
                <a:t>INSTALLATION</a:t>
              </a:r>
            </a:p>
          </p:txBody>
        </p:sp>
        <p:sp>
          <p:nvSpPr>
            <p:cNvPr id="96" name="Taskrect">
              <a:extLst>
                <a:ext uri="{FF2B5EF4-FFF2-40B4-BE49-F238E27FC236}">
                  <a16:creationId xmlns:a16="http://schemas.microsoft.com/office/drawing/2014/main" id="{A1918819-E9C9-921B-DC68-B6A75743BCEE}"/>
                </a:ext>
              </a:extLst>
            </p:cNvPr>
            <p:cNvSpPr/>
            <p:nvPr/>
          </p:nvSpPr>
          <p:spPr>
            <a:xfrm>
              <a:off x="3645743" y="4398924"/>
              <a:ext cx="4617493" cy="52022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askProgressRect">
              <a:extLst>
                <a:ext uri="{FF2B5EF4-FFF2-40B4-BE49-F238E27FC236}">
                  <a16:creationId xmlns:a16="http://schemas.microsoft.com/office/drawing/2014/main" id="{8E48739A-E040-86AD-FC9F-584B0AF383AB}"/>
                </a:ext>
              </a:extLst>
            </p:cNvPr>
            <p:cNvSpPr/>
            <p:nvPr/>
          </p:nvSpPr>
          <p:spPr>
            <a:xfrm>
              <a:off x="3645743" y="4398924"/>
              <a:ext cx="0" cy="520228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Shape20">
              <a:extLst>
                <a:ext uri="{FF2B5EF4-FFF2-40B4-BE49-F238E27FC236}">
                  <a16:creationId xmlns:a16="http://schemas.microsoft.com/office/drawing/2014/main" id="{76E6D526-93C0-A342-2258-4406DF569A53}"/>
                </a:ext>
              </a:extLst>
            </p:cNvPr>
            <p:cNvSpPr txBox="1"/>
            <p:nvPr/>
          </p:nvSpPr>
          <p:spPr>
            <a:xfrm>
              <a:off x="3645743" y="4398924"/>
              <a:ext cx="2915084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b="1" dirty="0">
                  <a:solidFill>
                    <a:srgbClr val="444444"/>
                  </a:solidFill>
                  <a:latin typeface="Segoe UI"/>
                </a:rPr>
                <a:t>SISTEMA DI CONTROLLO</a:t>
              </a:r>
            </a:p>
          </p:txBody>
        </p:sp>
        <p:sp>
          <p:nvSpPr>
            <p:cNvPr id="99" name="Taskrect">
              <a:extLst>
                <a:ext uri="{FF2B5EF4-FFF2-40B4-BE49-F238E27FC236}">
                  <a16:creationId xmlns:a16="http://schemas.microsoft.com/office/drawing/2014/main" id="{11D5465A-5470-C06F-6700-E5650C37CB4F}"/>
                </a:ext>
              </a:extLst>
            </p:cNvPr>
            <p:cNvSpPr/>
            <p:nvPr/>
          </p:nvSpPr>
          <p:spPr>
            <a:xfrm>
              <a:off x="8286556" y="4398924"/>
              <a:ext cx="326490" cy="52022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askProgressRect">
              <a:extLst>
                <a:ext uri="{FF2B5EF4-FFF2-40B4-BE49-F238E27FC236}">
                  <a16:creationId xmlns:a16="http://schemas.microsoft.com/office/drawing/2014/main" id="{578DF7F9-BEEB-A99B-141D-2D0AE877D89A}"/>
                </a:ext>
              </a:extLst>
            </p:cNvPr>
            <p:cNvSpPr/>
            <p:nvPr/>
          </p:nvSpPr>
          <p:spPr>
            <a:xfrm>
              <a:off x="8286556" y="4398924"/>
              <a:ext cx="0" cy="520228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Shape23">
              <a:extLst>
                <a:ext uri="{FF2B5EF4-FFF2-40B4-BE49-F238E27FC236}">
                  <a16:creationId xmlns:a16="http://schemas.microsoft.com/office/drawing/2014/main" id="{28A26D31-0E60-1D37-44CE-518354BCA523}"/>
                </a:ext>
              </a:extLst>
            </p:cNvPr>
            <p:cNvSpPr txBox="1"/>
            <p:nvPr/>
          </p:nvSpPr>
          <p:spPr>
            <a:xfrm>
              <a:off x="8286556" y="4398924"/>
              <a:ext cx="781243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b="1" dirty="0">
                  <a:solidFill>
                    <a:srgbClr val="444444"/>
                  </a:solidFill>
                  <a:latin typeface="Segoe UI"/>
                </a:rPr>
                <a:t>START UP</a:t>
              </a:r>
            </a:p>
          </p:txBody>
        </p:sp>
        <p:sp>
          <p:nvSpPr>
            <p:cNvPr id="102" name="Taskrect">
              <a:extLst>
                <a:ext uri="{FF2B5EF4-FFF2-40B4-BE49-F238E27FC236}">
                  <a16:creationId xmlns:a16="http://schemas.microsoft.com/office/drawing/2014/main" id="{67F248CC-07BA-F8C7-2C2D-4CB016DF4E53}"/>
                </a:ext>
              </a:extLst>
            </p:cNvPr>
            <p:cNvSpPr/>
            <p:nvPr/>
          </p:nvSpPr>
          <p:spPr>
            <a:xfrm>
              <a:off x="1838391" y="2283332"/>
              <a:ext cx="4034476" cy="520228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TaskProgressRect">
              <a:extLst>
                <a:ext uri="{FF2B5EF4-FFF2-40B4-BE49-F238E27FC236}">
                  <a16:creationId xmlns:a16="http://schemas.microsoft.com/office/drawing/2014/main" id="{3638AE64-F537-42CA-7CBE-D02EB1870D58}"/>
                </a:ext>
              </a:extLst>
            </p:cNvPr>
            <p:cNvSpPr/>
            <p:nvPr/>
          </p:nvSpPr>
          <p:spPr>
            <a:xfrm>
              <a:off x="1838391" y="2283332"/>
              <a:ext cx="0" cy="520228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Shape26">
              <a:extLst>
                <a:ext uri="{FF2B5EF4-FFF2-40B4-BE49-F238E27FC236}">
                  <a16:creationId xmlns:a16="http://schemas.microsoft.com/office/drawing/2014/main" id="{94F5765B-D2A8-1AC7-A489-C8F712A9750A}"/>
                </a:ext>
              </a:extLst>
            </p:cNvPr>
            <p:cNvSpPr txBox="1"/>
            <p:nvPr/>
          </p:nvSpPr>
          <p:spPr>
            <a:xfrm>
              <a:off x="1838391" y="2283332"/>
              <a:ext cx="3428138" cy="5202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17145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900" b="1" dirty="0">
                  <a:solidFill>
                    <a:srgbClr val="444444"/>
                  </a:solidFill>
                  <a:latin typeface="Segoe UI"/>
                </a:rPr>
                <a:t>LOGISTICA e PRE-MONTAGGI</a:t>
              </a:r>
            </a:p>
          </p:txBody>
        </p:sp>
        <p:sp>
          <p:nvSpPr>
            <p:cNvPr id="105" name="MilestoneMarker">
              <a:extLst>
                <a:ext uri="{FF2B5EF4-FFF2-40B4-BE49-F238E27FC236}">
                  <a16:creationId xmlns:a16="http://schemas.microsoft.com/office/drawing/2014/main" id="{B29C075C-8B4C-C8DB-C06D-1F25DE87CBD8}"/>
                </a:ext>
              </a:extLst>
            </p:cNvPr>
            <p:cNvSpPr/>
            <p:nvPr/>
          </p:nvSpPr>
          <p:spPr>
            <a:xfrm>
              <a:off x="870584" y="4884470"/>
              <a:ext cx="174905" cy="130057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06" name="FloatingTextBox28">
              <a:extLst>
                <a:ext uri="{FF2B5EF4-FFF2-40B4-BE49-F238E27FC236}">
                  <a16:creationId xmlns:a16="http://schemas.microsoft.com/office/drawing/2014/main" id="{345A7F18-2156-CF94-ABC6-9DD52488E884}"/>
                </a:ext>
              </a:extLst>
            </p:cNvPr>
            <p:cNvSpPr txBox="1"/>
            <p:nvPr/>
          </p:nvSpPr>
          <p:spPr>
            <a:xfrm>
              <a:off x="-132205" y="5153254"/>
              <a:ext cx="2180482" cy="26011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900" dirty="0">
                  <a:solidFill>
                    <a:srgbClr val="444444"/>
                  </a:solidFill>
                  <a:latin typeface="Segoe UI"/>
                </a:rPr>
                <a:t>CONTRACT SIGNED</a:t>
              </a:r>
            </a:p>
          </p:txBody>
        </p:sp>
        <p:cxnSp>
          <p:nvCxnSpPr>
            <p:cNvPr id="107" name="ConnectingLine29">
              <a:extLst>
                <a:ext uri="{FF2B5EF4-FFF2-40B4-BE49-F238E27FC236}">
                  <a16:creationId xmlns:a16="http://schemas.microsoft.com/office/drawing/2014/main" id="{A4CDC670-D647-3498-F964-B5C42097D1FC}"/>
                </a:ext>
              </a:extLst>
            </p:cNvPr>
            <p:cNvCxnSpPr>
              <a:stCxn id="106" idx="0"/>
              <a:endCxn id="105" idx="2"/>
            </p:cNvCxnSpPr>
            <p:nvPr/>
          </p:nvCxnSpPr>
          <p:spPr>
            <a:xfrm flipV="1">
              <a:off x="952206" y="4979845"/>
              <a:ext cx="0" cy="17340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8" name="MilestoneMarker">
              <a:extLst>
                <a:ext uri="{FF2B5EF4-FFF2-40B4-BE49-F238E27FC236}">
                  <a16:creationId xmlns:a16="http://schemas.microsoft.com/office/drawing/2014/main" id="{47E4A121-A937-C84A-695E-1C5B65D938E5}"/>
                </a:ext>
              </a:extLst>
            </p:cNvPr>
            <p:cNvSpPr/>
            <p:nvPr/>
          </p:nvSpPr>
          <p:spPr>
            <a:xfrm>
              <a:off x="5977810" y="4884470"/>
              <a:ext cx="174905" cy="130057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09" name="FloatingTextBox31">
              <a:extLst>
                <a:ext uri="{FF2B5EF4-FFF2-40B4-BE49-F238E27FC236}">
                  <a16:creationId xmlns:a16="http://schemas.microsoft.com/office/drawing/2014/main" id="{EEF5D9DC-3AFA-B8B6-89C6-04F57910A304}"/>
                </a:ext>
              </a:extLst>
            </p:cNvPr>
            <p:cNvSpPr txBox="1"/>
            <p:nvPr/>
          </p:nvSpPr>
          <p:spPr>
            <a:xfrm>
              <a:off x="4963361" y="5153254"/>
              <a:ext cx="2192143" cy="26011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900" dirty="0">
                  <a:solidFill>
                    <a:srgbClr val="444444"/>
                  </a:solidFill>
                  <a:latin typeface="Segoe UI"/>
                </a:rPr>
                <a:t>END OF CONTRACT</a:t>
              </a:r>
            </a:p>
          </p:txBody>
        </p:sp>
        <p:cxnSp>
          <p:nvCxnSpPr>
            <p:cNvPr id="110" name="ConnectingLine32">
              <a:extLst>
                <a:ext uri="{FF2B5EF4-FFF2-40B4-BE49-F238E27FC236}">
                  <a16:creationId xmlns:a16="http://schemas.microsoft.com/office/drawing/2014/main" id="{24B92E8A-B461-F0C8-59C7-BBA70F0F7527}"/>
                </a:ext>
              </a:extLst>
            </p:cNvPr>
            <p:cNvCxnSpPr>
              <a:stCxn id="109" idx="0"/>
              <a:endCxn id="108" idx="2"/>
            </p:cNvCxnSpPr>
            <p:nvPr/>
          </p:nvCxnSpPr>
          <p:spPr>
            <a:xfrm flipV="1">
              <a:off x="6059432" y="4979845"/>
              <a:ext cx="0" cy="17340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1" name="MilestoneMarker">
              <a:extLst>
                <a:ext uri="{FF2B5EF4-FFF2-40B4-BE49-F238E27FC236}">
                  <a16:creationId xmlns:a16="http://schemas.microsoft.com/office/drawing/2014/main" id="{A0C435A3-A052-B73B-0098-813E0688A50A}"/>
                </a:ext>
              </a:extLst>
            </p:cNvPr>
            <p:cNvSpPr/>
            <p:nvPr/>
          </p:nvSpPr>
          <p:spPr>
            <a:xfrm>
              <a:off x="1733449" y="4884470"/>
              <a:ext cx="174905" cy="130057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12" name="FloatingTextBox34">
              <a:extLst>
                <a:ext uri="{FF2B5EF4-FFF2-40B4-BE49-F238E27FC236}">
                  <a16:creationId xmlns:a16="http://schemas.microsoft.com/office/drawing/2014/main" id="{5E7834F4-7877-26B5-3FBA-77674F8E22D9}"/>
                </a:ext>
              </a:extLst>
            </p:cNvPr>
            <p:cNvSpPr txBox="1"/>
            <p:nvPr/>
          </p:nvSpPr>
          <p:spPr>
            <a:xfrm>
              <a:off x="882244" y="5153254"/>
              <a:ext cx="1877314" cy="4855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900" dirty="0">
                  <a:solidFill>
                    <a:srgbClr val="444444"/>
                  </a:solidFill>
                  <a:latin typeface="Segoe UI"/>
                </a:rPr>
                <a:t>CDDR APPROVED</a:t>
              </a:r>
            </a:p>
          </p:txBody>
        </p:sp>
        <p:cxnSp>
          <p:nvCxnSpPr>
            <p:cNvPr id="113" name="ConnectingLine35">
              <a:extLst>
                <a:ext uri="{FF2B5EF4-FFF2-40B4-BE49-F238E27FC236}">
                  <a16:creationId xmlns:a16="http://schemas.microsoft.com/office/drawing/2014/main" id="{7C32186F-1E0A-4B7C-B191-436028A24E1D}"/>
                </a:ext>
              </a:extLst>
            </p:cNvPr>
            <p:cNvCxnSpPr>
              <a:stCxn id="112" idx="0"/>
              <a:endCxn id="111" idx="2"/>
            </p:cNvCxnSpPr>
            <p:nvPr/>
          </p:nvCxnSpPr>
          <p:spPr>
            <a:xfrm flipV="1">
              <a:off x="1815071" y="4979845"/>
              <a:ext cx="0" cy="17340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4" name="MilestoneMarker">
              <a:extLst>
                <a:ext uri="{FF2B5EF4-FFF2-40B4-BE49-F238E27FC236}">
                  <a16:creationId xmlns:a16="http://schemas.microsoft.com/office/drawing/2014/main" id="{6F39117B-A086-FDA1-8A70-8ADF8073BCA0}"/>
                </a:ext>
              </a:extLst>
            </p:cNvPr>
            <p:cNvSpPr/>
            <p:nvPr/>
          </p:nvSpPr>
          <p:spPr>
            <a:xfrm>
              <a:off x="6945617" y="4884470"/>
              <a:ext cx="174905" cy="130057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15" name="FloatingTextBox37">
              <a:extLst>
                <a:ext uri="{FF2B5EF4-FFF2-40B4-BE49-F238E27FC236}">
                  <a16:creationId xmlns:a16="http://schemas.microsoft.com/office/drawing/2014/main" id="{C85A5F9F-E9E4-5DC3-A9E8-F16FB38A46AC}"/>
                </a:ext>
              </a:extLst>
            </p:cNvPr>
            <p:cNvSpPr txBox="1"/>
            <p:nvPr/>
          </p:nvSpPr>
          <p:spPr>
            <a:xfrm>
              <a:off x="6432563" y="5153254"/>
              <a:ext cx="1189354" cy="26011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900" dirty="0">
                  <a:solidFill>
                    <a:srgbClr val="444444"/>
                  </a:solidFill>
                  <a:latin typeface="Segoe UI"/>
                </a:rPr>
                <a:t>PROROGA</a:t>
              </a:r>
            </a:p>
          </p:txBody>
        </p:sp>
        <p:cxnSp>
          <p:nvCxnSpPr>
            <p:cNvPr id="116" name="ConnectingLine38">
              <a:extLst>
                <a:ext uri="{FF2B5EF4-FFF2-40B4-BE49-F238E27FC236}">
                  <a16:creationId xmlns:a16="http://schemas.microsoft.com/office/drawing/2014/main" id="{2F777090-4FD3-E105-49BC-5B0CC794A051}"/>
                </a:ext>
              </a:extLst>
            </p:cNvPr>
            <p:cNvCxnSpPr>
              <a:stCxn id="115" idx="0"/>
              <a:endCxn id="114" idx="2"/>
            </p:cNvCxnSpPr>
            <p:nvPr/>
          </p:nvCxnSpPr>
          <p:spPr>
            <a:xfrm flipV="1">
              <a:off x="7027240" y="4979845"/>
              <a:ext cx="0" cy="17340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7" name="TodayMarkerBackground">
              <a:extLst>
                <a:ext uri="{FF2B5EF4-FFF2-40B4-BE49-F238E27FC236}">
                  <a16:creationId xmlns:a16="http://schemas.microsoft.com/office/drawing/2014/main" id="{71B89EC2-45A5-4884-1608-BF502C9036A0}"/>
                </a:ext>
              </a:extLst>
            </p:cNvPr>
            <p:cNvSpPr/>
            <p:nvPr/>
          </p:nvSpPr>
          <p:spPr>
            <a:xfrm>
              <a:off x="7512897" y="1676400"/>
              <a:ext cx="792903" cy="260113"/>
            </a:xfrm>
            <a:prstGeom prst="rect">
              <a:avLst/>
            </a:prstGeom>
            <a:solidFill>
              <a:srgbClr val="31752F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endParaRPr lang="en-US"/>
            </a:p>
          </p:txBody>
        </p:sp>
        <p:sp>
          <p:nvSpPr>
            <p:cNvPr id="118" name="TodayMarkerLabel">
              <a:extLst>
                <a:ext uri="{FF2B5EF4-FFF2-40B4-BE49-F238E27FC236}">
                  <a16:creationId xmlns:a16="http://schemas.microsoft.com/office/drawing/2014/main" id="{CAF4DC5D-B8EE-9203-85F4-706CCA404969}"/>
                </a:ext>
              </a:extLst>
            </p:cNvPr>
            <p:cNvSpPr txBox="1"/>
            <p:nvPr/>
          </p:nvSpPr>
          <p:spPr>
            <a:xfrm>
              <a:off x="7512897" y="1676400"/>
              <a:ext cx="792903" cy="26011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900" b="1" dirty="0">
                  <a:solidFill>
                    <a:srgbClr val="FFFFFF"/>
                  </a:solidFill>
                  <a:latin typeface="Segoe UI"/>
                </a:rPr>
                <a:t>Oggi</a:t>
              </a:r>
            </a:p>
          </p:txBody>
        </p:sp>
        <p:cxnSp>
          <p:nvCxnSpPr>
            <p:cNvPr id="119" name="Shape41">
              <a:extLst>
                <a:ext uri="{FF2B5EF4-FFF2-40B4-BE49-F238E27FC236}">
                  <a16:creationId xmlns:a16="http://schemas.microsoft.com/office/drawing/2014/main" id="{097C0D37-BCB7-2139-4814-DA37F6067DF1}"/>
                </a:ext>
              </a:extLst>
            </p:cNvPr>
            <p:cNvCxnSpPr/>
            <p:nvPr/>
          </p:nvCxnSpPr>
          <p:spPr>
            <a:xfrm>
              <a:off x="7848600" y="1936513"/>
              <a:ext cx="0" cy="299130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78397-4259-3270-7C3F-4EFEF064E836}"/>
                </a:ext>
              </a:extLst>
            </p:cNvPr>
            <p:cNvSpPr txBox="1"/>
            <p:nvPr/>
          </p:nvSpPr>
          <p:spPr>
            <a:xfrm>
              <a:off x="2759558" y="5621458"/>
              <a:ext cx="630823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30 Giugno 2023 la fornitura è stata consegnata</a:t>
              </a:r>
              <a:endParaRPr lang="en-IT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E944962-0F20-92F2-5753-BCD3B0FB56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8124" y="5031235"/>
              <a:ext cx="415416" cy="5902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2A4C971-89AE-8E60-8F19-07E990E02FE1}"/>
                </a:ext>
              </a:extLst>
            </p:cNvPr>
            <p:cNvCxnSpPr/>
            <p:nvPr/>
          </p:nvCxnSpPr>
          <p:spPr>
            <a:xfrm>
              <a:off x="7696200" y="2274661"/>
              <a:ext cx="0" cy="267050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52A4A14-A716-3314-9678-04B4AB32D5F0}"/>
              </a:ext>
            </a:extLst>
          </p:cNvPr>
          <p:cNvSpPr txBox="1"/>
          <p:nvPr/>
        </p:nvSpPr>
        <p:spPr>
          <a:xfrm>
            <a:off x="870584" y="5464310"/>
            <a:ext cx="6308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>
                <a:solidFill>
                  <a:srgbClr val="002060"/>
                </a:solidFill>
              </a:rPr>
              <a:t>UNICAL nomina la Commissione di collaudo</a:t>
            </a:r>
          </a:p>
          <a:p>
            <a:pPr>
              <a:spcBef>
                <a:spcPts val="600"/>
              </a:spcBef>
            </a:pPr>
            <a:r>
              <a:rPr lang="it-IT" b="1" dirty="0">
                <a:solidFill>
                  <a:srgbClr val="002060"/>
                </a:solidFill>
              </a:rPr>
              <a:t>INFN emette l’ultima fattura pari al 20% del totale</a:t>
            </a:r>
          </a:p>
          <a:p>
            <a:pPr>
              <a:spcBef>
                <a:spcPts val="600"/>
              </a:spcBef>
            </a:pPr>
            <a:r>
              <a:rPr lang="it-IT" b="1" dirty="0">
                <a:solidFill>
                  <a:srgbClr val="002060"/>
                </a:solidFill>
              </a:rPr>
              <a:t>Totale della commessa STAR HE 6.6 M€ IVA inclusa </a:t>
            </a:r>
            <a:endParaRPr lang="en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44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FB93B8-493B-6F87-A843-9993E854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72" y="303172"/>
            <a:ext cx="8178800" cy="851803"/>
          </a:xfrm>
        </p:spPr>
        <p:txBody>
          <a:bodyPr>
            <a:normAutofit/>
          </a:bodyPr>
          <a:lstStyle/>
          <a:p>
            <a:r>
              <a:rPr lang="it-IT" sz="2700" dirty="0">
                <a:solidFill>
                  <a:srgbClr val="FF0000"/>
                </a:solidFill>
              </a:rPr>
              <a:t>FASE FINALE DI INSTALLAZIONE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C527B5-C12D-F9B0-E5DC-31700DD3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95" y="1255760"/>
            <a:ext cx="8087638" cy="44711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Fine modifiche distribuzione idraulica nel bunker e cablaggi magneti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Completamento cablaggi/montaggi Diagnostica, Vuoto, LLRF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Montaggio camere di interazione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Rimontaggio vecchia linea LE e chiusura vuoto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Fine montaggi linee guide d’onda RF (gun, sezione S, sezioni C)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Fine upgrade impianti elettrici/idraulici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Fine cablaggi racks ed installazione sistema di segnalazione, sicurezza ed emergenza (fine aprile)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Consegna secondo Klystron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Wingdings" pitchFamily="2" charset="2"/>
              <a:buChar char="ü"/>
            </a:pPr>
            <a:r>
              <a:rPr lang="it-IT" sz="1800" dirty="0"/>
              <a:t>SAT stazioni RF C 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sz="1800" dirty="0"/>
              <a:t>Contratto upgrade sistema di controllo 28 febbraio (attività già in corso)</a:t>
            </a:r>
          </a:p>
          <a:p>
            <a:pPr>
              <a:spcBef>
                <a:spcPts val="600"/>
              </a:spcBef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it-IT" sz="1800" dirty="0"/>
              <a:t>Altri montaggi minori (schermature, linee laser, linee X) </a:t>
            </a:r>
          </a:p>
          <a:p>
            <a:pPr lvl="1">
              <a:spcBef>
                <a:spcPts val="600"/>
              </a:spcBef>
            </a:pPr>
            <a:endParaRPr lang="en-US" sz="1800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89472" y="2447268"/>
            <a:ext cx="484026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716801" y="1864520"/>
            <a:ext cx="1899624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5989871"/>
            <a:ext cx="2895600" cy="373502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800" b="1" dirty="0">
                <a:solidFill>
                  <a:srgbClr val="FF0000"/>
                </a:solidFill>
              </a:rPr>
              <a:t>6/3/2023 -&gt; 18/7/23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468469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515378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6200" y="5964026"/>
            <a:ext cx="3086100" cy="27384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1B873-C00E-65B6-88A5-F194992179D2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rgbClr val="002060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133453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1" y="5776885"/>
            <a:ext cx="2057400" cy="273844"/>
          </a:xfrm>
        </p:spPr>
        <p:txBody>
          <a:bodyPr>
            <a:noAutofit/>
          </a:bodyPr>
          <a:lstStyle/>
          <a:p>
            <a:pPr>
              <a:spcAft>
                <a:spcPts val="450"/>
              </a:spcAft>
            </a:pPr>
            <a:r>
              <a:rPr lang="en-US" sz="1600" dirty="0">
                <a:solidFill>
                  <a:schemeClr val="bg1"/>
                </a:solidFill>
              </a:rPr>
              <a:t>6/3/2023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000" y="5624513"/>
            <a:ext cx="2057400" cy="2738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fld id="{4D084D7C-452D-4FE9-B99F-4CE78F8E6890}" type="slidenum">
              <a:rPr lang="en-US" smtClean="0"/>
              <a:pPr>
                <a:spcAft>
                  <a:spcPts val="450"/>
                </a:spcAft>
              </a:pPr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16955-E40F-250A-9C31-ACB51D4FAA41}"/>
              </a:ext>
            </a:extLst>
          </p:cNvPr>
          <p:cNvSpPr txBox="1"/>
          <p:nvPr/>
        </p:nvSpPr>
        <p:spPr>
          <a:xfrm>
            <a:off x="609600" y="533400"/>
            <a:ext cx="8105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FFFF00"/>
                </a:solidFill>
              </a:rPr>
              <a:t>STAR prima dell’installazione dei tubi e cavi</a:t>
            </a:r>
          </a:p>
        </p:txBody>
      </p:sp>
      <p:pic>
        <p:nvPicPr>
          <p:cNvPr id="7" name="Picture 6" descr="A picture containing indoor, floor, ceiling, several&#10;&#10;Description automatically generated">
            <a:extLst>
              <a:ext uri="{FF2B5EF4-FFF2-40B4-BE49-F238E27FC236}">
                <a16:creationId xmlns:a16="http://schemas.microsoft.com/office/drawing/2014/main" id="{2014BD59-328C-F16B-064A-1FED2AE5A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152"/>
            <a:ext cx="9144000" cy="38933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83A6C-2359-0C9F-2B46-3CE174CF55BC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24220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5624513"/>
            <a:ext cx="2057400" cy="2738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6/3/2023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624513"/>
            <a:ext cx="3086100" cy="27384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000" y="5624513"/>
            <a:ext cx="2057400" cy="2738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fld id="{4D084D7C-452D-4FE9-B99F-4CE78F8E6890}" type="slidenum">
              <a:rPr lang="en-US" smtClean="0"/>
              <a:pPr>
                <a:spcAft>
                  <a:spcPts val="450"/>
                </a:spcAft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4023E-8E7D-06AA-FA7E-32F652E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594" y="1423988"/>
            <a:ext cx="5178681" cy="43565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F0C6E-03E7-C863-1FAA-1ED9E475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1428751"/>
            <a:ext cx="3581399" cy="4356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36243D-EA5A-16E6-C1C5-CB8865DC55C2}"/>
              </a:ext>
            </a:extLst>
          </p:cNvPr>
          <p:cNvSpPr txBox="1"/>
          <p:nvPr/>
        </p:nvSpPr>
        <p:spPr>
          <a:xfrm>
            <a:off x="1185975" y="416485"/>
            <a:ext cx="78613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3200" dirty="0">
                <a:solidFill>
                  <a:srgbClr val="FFFF00"/>
                </a:solidFill>
              </a:rPr>
              <a:t>Magnet and diagnostics cabling phase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4D2D5-2F37-149D-D96C-23399F81DF8C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380142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2600" y="5624513"/>
            <a:ext cx="2057400" cy="2738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6/3/2023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5624513"/>
            <a:ext cx="3086100" cy="273844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45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000" y="5624513"/>
            <a:ext cx="2057400" cy="273844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450"/>
              </a:spcAft>
            </a:pPr>
            <a:fld id="{4D084D7C-452D-4FE9-B99F-4CE78F8E6890}" type="slidenum">
              <a:rPr lang="en-US" smtClean="0"/>
              <a:pPr>
                <a:spcAft>
                  <a:spcPts val="450"/>
                </a:spcAft>
              </a:pPr>
              <a:t>9</a:t>
            </a:fld>
            <a:endParaRPr lang="en-US"/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C44257A4-D11D-9182-25B3-22103B507A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155634" y="1221667"/>
            <a:ext cx="3758418" cy="50460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129F0-F349-29E4-029C-E7F49340DF51}"/>
              </a:ext>
            </a:extLst>
          </p:cNvPr>
          <p:cNvSpPr txBox="1"/>
          <p:nvPr/>
        </p:nvSpPr>
        <p:spPr>
          <a:xfrm>
            <a:off x="211363" y="267560"/>
            <a:ext cx="8552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T" sz="2800" dirty="0">
                <a:solidFill>
                  <a:srgbClr val="FFFF00"/>
                </a:solidFill>
              </a:rPr>
              <a:t>S-Band  &amp; C-Band modulators and klystrons by AMPEGON &amp; SCANDINOVA</a:t>
            </a:r>
          </a:p>
        </p:txBody>
      </p:sp>
      <p:pic>
        <p:nvPicPr>
          <p:cNvPr id="8" name="Picture 7" descr="A picture containing indoor, floor, kitchen&#10;&#10;Description automatically generated">
            <a:extLst>
              <a:ext uri="{FF2B5EF4-FFF2-40B4-BE49-F238E27FC236}">
                <a16:creationId xmlns:a16="http://schemas.microsoft.com/office/drawing/2014/main" id="{F6FF8EB5-0D47-D782-3C8B-1B61BBA0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483" y="1574944"/>
            <a:ext cx="4673034" cy="4402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EA9FC-CBE8-B9CE-C8AE-068CFE501118}"/>
              </a:ext>
            </a:extLst>
          </p:cNvPr>
          <p:cNvSpPr txBox="1"/>
          <p:nvPr/>
        </p:nvSpPr>
        <p:spPr>
          <a:xfrm>
            <a:off x="2024783" y="6443246"/>
            <a:ext cx="5142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600" dirty="0">
                <a:solidFill>
                  <a:schemeClr val="bg1"/>
                </a:solidFill>
              </a:rPr>
              <a:t>Servizi e Progetti DA	Frascati 18 Luglio 2023 </a:t>
            </a:r>
          </a:p>
        </p:txBody>
      </p:sp>
    </p:spTree>
    <p:extLst>
      <p:ext uri="{BB962C8B-B14F-4D97-AF65-F5344CB8AC3E}">
        <p14:creationId xmlns:p14="http://schemas.microsoft.com/office/powerpoint/2010/main" val="18999627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45053</TotalTime>
  <Words>544</Words>
  <Application>Microsoft Macintosh PowerPoint</Application>
  <PresentationFormat>On-screen Show (4:3)</PresentationFormat>
  <Paragraphs>126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Cambria</vt:lpstr>
      <vt:lpstr>Segoe UI</vt:lpstr>
      <vt:lpstr>Wingdings</vt:lpstr>
      <vt:lpstr>Default Design</vt:lpstr>
      <vt:lpstr>STAR : upgrade status </vt:lpstr>
      <vt:lpstr>PowerPoint Presentation</vt:lpstr>
      <vt:lpstr>PowerPoint Presentation</vt:lpstr>
      <vt:lpstr>PowerPoint Presentation</vt:lpstr>
      <vt:lpstr>PowerPoint Presentation</vt:lpstr>
      <vt:lpstr>FASE FINALE DI INSTALLAZIONE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 dei Laboratori Nazionali di Frascati</dc:title>
  <dc:creator>Microsoft Office User</dc:creator>
  <cp:lastModifiedBy>Andrea Ghigo</cp:lastModifiedBy>
  <cp:revision>168</cp:revision>
  <dcterms:created xsi:type="dcterms:W3CDTF">2017-05-02T08:21:11Z</dcterms:created>
  <dcterms:modified xsi:type="dcterms:W3CDTF">2023-07-17T19:53:24Z</dcterms:modified>
</cp:coreProperties>
</file>