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14" r:id="rId5"/>
    <p:sldId id="307" r:id="rId6"/>
    <p:sldId id="309" r:id="rId7"/>
    <p:sldId id="315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68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88539-5D9C-89DB-DFB7-77D34F6FC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EE83DB-CC40-A283-FCB8-E7127A821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928F49-7668-6E08-C9AC-08922DAC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9F10A0-3FAD-D923-634D-6EB9C1EA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99F229-231F-CF05-EA9E-D973A0F2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27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54819-5FC6-C696-CD28-FCD483EC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B09629D-988F-BBB1-D1CC-68B83C94C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E7148B-B7E0-387B-A41B-874E2827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01792F-C104-ACD1-B218-D65ECCEA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44449D-1630-CDEC-9158-B534B540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00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DE50D9D-E79B-7352-7C14-2CBC6F43B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92DBFC-975B-479A-6A68-8D51620E1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8D37BC-1DF0-F16F-EEBD-33DDB21F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7D2341-C7EB-63C9-8B35-08C948DB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E794A9-BDE4-896D-6338-F3397510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74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223D69-7554-23F5-7456-5E02C67A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60E020-E44C-8EAF-C28E-E7FAC2549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FAB0A2-D2C8-BA83-4B47-985E51ED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CF2442-F2CD-B09E-6552-06203F9E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59C489-BA87-6CEF-8608-75B3DB38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94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4EC98-5F80-88F4-01BF-9E6545A8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B17975-3E27-5FAB-3D1B-FBEE77D39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DF7EE5-DDED-5069-C1A0-8AB51B4D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9BF77D-F3B5-A8C2-93FE-44676537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1B3F6D-42D2-A57A-B6E7-F9B3E251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85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EBF3FC-84EC-B4D5-5D30-A60B1DC8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0845E4-A4B0-5196-EE3C-937694509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2B48C2-F582-FBDD-332B-05A11195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F11DA0-A161-1E09-5C9E-5D3D16B5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54C026-3068-F3F7-70DC-0388EB7F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4840F0-977E-41BC-4B8A-7B26C5B1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04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7B9E56-D2BF-A32A-19FD-F2022EF7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072EF7-2B0D-8843-BDA7-213AB6DE6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FFFE2F-757D-5529-C682-D01B6B16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1E6E2C-44C5-7B81-4DB2-57426445C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26252E-B693-1BD9-8E36-9A9659D0D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5A1D61-815E-89AC-7421-3957AD3D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BF86BCC-5023-2D0A-B215-E2712C57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F56A8E6-B98C-2A3D-0535-658E2A3D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41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0104B-EC14-966E-8C33-D31449E8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2AF5EA-281B-77E3-BD38-0D5D21F6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83089F-001B-33C7-1056-8C4A126C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2C55F-D4BC-E1E9-3C44-B0CD2AB2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10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A2AE66-78D9-4946-ADE9-C3975ABE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858429-DD16-781E-E129-0989355A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0B6A02-B844-FF2F-7F03-ECA01F98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20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DE20A-E9ED-F7F6-CEFD-9F309E67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F62292-C918-D238-5CC1-06906514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7A5C09-91D7-F3BA-6E01-583151ECE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3D08AC-4F7E-6D7D-98F3-E9B546CB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70A9E0-867A-C943-B8CD-42DA8EE0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D309E4-4083-0BA6-3975-4BB0A44F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07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87C7EF-C2CD-7405-E82B-EAB90344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98BEDE-9CAC-60D7-C596-7CFB32719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B2BED8-C900-77E4-0109-57D562D9D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562EA7-1016-CA8A-E0D8-0A54094C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AE5FC7-7DBD-09EB-9724-4EECA178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6FA27A-3A58-7310-A821-B329CE9D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77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04E576-06C5-2B15-68E8-297CA9B9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F2E62D-5803-6FF3-15B6-3FB10FFB4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17DADE-2364-0693-7AE6-5482322F2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97BB-E72B-4FB5-BE10-A744D6A44F60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8448DB-DC03-102D-79DA-B6F5268B6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07D2D0-17F5-170A-349C-6D21083D1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B8D93-E794-44B9-AB6B-169379960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3375" y="1299066"/>
            <a:ext cx="115443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Servizi e </a:t>
            </a:r>
            <a:r>
              <a:rPr kumimoji="0" lang="it-IT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Prgetti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prstClr val="black"/>
                </a:solidFill>
                <a:latin typeface="Calibri" panose="020F0502020204030204"/>
              </a:rPr>
              <a:t>Introduzione e Comunicazioni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Gallo, INFN-LNF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CS </a:t>
            </a:r>
            <a:r>
              <a:rPr lang="en-US" i="1" dirty="0">
                <a:solidFill>
                  <a:srgbClr val="FFFF00"/>
                </a:solidFill>
                <a:latin typeface="Calibri" panose="020F0502020204030204"/>
              </a:rPr>
              <a:t>e </a:t>
            </a:r>
            <a:r>
              <a:rPr lang="en-US" i="1" dirty="0" err="1">
                <a:solidFill>
                  <a:srgbClr val="FFFF00"/>
                </a:solidFill>
                <a:latin typeface="Calibri" panose="020F0502020204030204"/>
              </a:rPr>
              <a:t>progetti</a:t>
            </a:r>
            <a:r>
              <a:rPr lang="en-US" i="1" dirty="0">
                <a:solidFill>
                  <a:srgbClr val="FFFF00"/>
                </a:solidFill>
                <a:latin typeface="Calibri" panose="020F0502020204030204"/>
              </a:rPr>
              <a:t> DA,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July </a:t>
            </a:r>
            <a:r>
              <a:rPr lang="en-US" i="1" dirty="0">
                <a:solidFill>
                  <a:srgbClr val="FFFF00"/>
                </a:solidFill>
                <a:latin typeface="Calibri" panose="020F0502020204030204"/>
              </a:rPr>
              <a:t>18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10217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</a:t>
            </a:r>
            <a:r>
              <a:rPr lang="en-US" i="1" dirty="0">
                <a:solidFill>
                  <a:srgbClr val="FFFF00"/>
                </a:solidFill>
                <a:latin typeface="Calibri" panose="020F0502020204030204"/>
              </a:rPr>
              <a:t>18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Introduzione e Comunicazioni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31DEF0-B433-D0E4-8892-684ED3973CDD}"/>
              </a:ext>
            </a:extLst>
          </p:cNvPr>
          <p:cNvSpPr txBox="1"/>
          <p:nvPr/>
        </p:nvSpPr>
        <p:spPr>
          <a:xfrm>
            <a:off x="1262812" y="624764"/>
            <a:ext cx="886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002060"/>
                </a:solidFill>
                <a:latin typeface="Calibri" panose="020F0502020204030204"/>
              </a:rPr>
              <a:t>Indice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388911" y="2179718"/>
            <a:ext cx="68074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Introduzione</a:t>
            </a:r>
            <a:endParaRPr lang="it-IT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Update scenario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La situazione del personale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logistica</a:t>
            </a:r>
          </a:p>
        </p:txBody>
      </p:sp>
    </p:spTree>
    <p:extLst>
      <p:ext uri="{BB962C8B-B14F-4D97-AF65-F5344CB8AC3E}">
        <p14:creationId xmlns:p14="http://schemas.microsoft.com/office/powerpoint/2010/main" val="155612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Introduzione e Comunicazioni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31DEF0-B433-D0E4-8892-684ED3973CDD}"/>
              </a:ext>
            </a:extLst>
          </p:cNvPr>
          <p:cNvSpPr txBox="1"/>
          <p:nvPr/>
        </p:nvSpPr>
        <p:spPr>
          <a:xfrm>
            <a:off x="1262812" y="659612"/>
            <a:ext cx="886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002060"/>
                </a:solidFill>
                <a:latin typeface="Calibri" panose="020F0502020204030204"/>
              </a:rPr>
              <a:t>Update Scenario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711641" y="1478213"/>
            <a:ext cx="109693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Il carico di lavoro resta preoccupante, i progetti PNRR (</a:t>
            </a:r>
            <a:r>
              <a:rPr lang="it-IT" sz="2000" dirty="0" err="1">
                <a:solidFill>
                  <a:srgbClr val="002060"/>
                </a:solidFill>
                <a:latin typeface="Calibri" panose="020F0502020204030204"/>
              </a:rPr>
              <a:t>EuAPS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, IRIS e </a:t>
            </a:r>
            <a:r>
              <a:rPr lang="it-IT" sz="2000" dirty="0" err="1">
                <a:solidFill>
                  <a:srgbClr val="002060"/>
                </a:solidFill>
                <a:latin typeface="Calibri" panose="020F0502020204030204"/>
              </a:rPr>
              <a:t>Technopole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) sono partiti. Il primo semestre 2023 è stato estremamente intenso ma la struttura della DA ha retto bene e non ha collassato.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L’installazione di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STAR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 è stata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sostanzialmente conclusa 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(salvo alcune limitate attività in completamento). Il del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progetto di conciliazione 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tra consorzio </a:t>
            </a:r>
            <a:r>
              <a:rPr lang="it-IT" sz="2000" b="1" dirty="0" err="1">
                <a:solidFill>
                  <a:srgbClr val="002060"/>
                </a:solidFill>
                <a:latin typeface="Calibri" panose="020F0502020204030204"/>
              </a:rPr>
              <a:t>Eurogammas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 ed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IFIN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 (ELI-NP) sta invece definitivamente prendendo quota.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L’orizzonte temporale che arriva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fino al termine del 2025 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resta estremamente critico e sfidante.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La riunione odierna vuole fare un rapido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aggiornamento dello stato dei progetti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, concentrandosi sulle attività del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secondo semestre 2023 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con relative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richieste ai servizi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, e con una proiezione alla prima metà del 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Ove necessario vanno definite delle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priorità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, che comportano necessariamente una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dilazione di alcuni programmi 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ed attività. Tuttavia lo scenario è tale che le priorità non potranno essere stabilite sulla sola base dell’interesse tecnico/scientifico dell’istituto (le «</a:t>
            </a:r>
            <a:r>
              <a:rPr lang="it-IT" sz="2000" dirty="0" err="1">
                <a:solidFill>
                  <a:srgbClr val="002060"/>
                </a:solidFill>
                <a:latin typeface="Calibri" panose="020F0502020204030204"/>
              </a:rPr>
              <a:t>flagships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» …) ma piuttosto sulla base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dell’urgenza delle scadenze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 degli impegni assunti.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5E00360-D78B-D00C-C0FC-FC346A4B733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</a:t>
            </a:r>
            <a:r>
              <a:rPr lang="en-US" i="1" dirty="0">
                <a:solidFill>
                  <a:srgbClr val="FFFF00"/>
                </a:solidFill>
                <a:latin typeface="Calibri" panose="020F0502020204030204"/>
              </a:rPr>
              <a:t>18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D65D5E57-89F2-EA2D-3C58-3916792F4985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Gallo: Introduzione e Comunicazioni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78BD1F5-EA19-9FEB-ADD9-18265C6813F3}"/>
              </a:ext>
            </a:extLst>
          </p:cNvPr>
          <p:cNvSpPr txBox="1"/>
          <p:nvPr/>
        </p:nvSpPr>
        <p:spPr>
          <a:xfrm>
            <a:off x="5314868" y="6270183"/>
            <a:ext cx="6719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/>
              <a:t>+ 2 PNRR IRIS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167515" y="1261397"/>
            <a:ext cx="3546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b="1" dirty="0">
                <a:solidFill>
                  <a:srgbClr val="0070C0"/>
                </a:solidFill>
                <a:latin typeface="Calibri" panose="020F0502020204030204"/>
              </a:rPr>
              <a:t>Molti nuovi arrivi!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0070C0"/>
                </a:solidFill>
                <a:latin typeface="Calibri" panose="020F0502020204030204"/>
              </a:rPr>
              <a:t>16 persone (2 Tecnologi già presenti come AR) così suddivise: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rgbClr val="0070C0"/>
                </a:solidFill>
                <a:latin typeface="Calibri" panose="020F0502020204030204"/>
              </a:rPr>
              <a:t>7 Tecnologi art. 36 (6 da PNRR);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rgbClr val="0070C0"/>
                </a:solidFill>
                <a:latin typeface="Calibri" panose="020F0502020204030204"/>
              </a:rPr>
              <a:t>5 TA CTER art. 15 (2 da PNRR);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rgbClr val="0070C0"/>
                </a:solidFill>
                <a:latin typeface="Calibri" panose="020F0502020204030204"/>
              </a:rPr>
              <a:t>3 AR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rgbClr val="0070C0"/>
                </a:solidFill>
                <a:latin typeface="Calibri" panose="020F0502020204030204"/>
              </a:rPr>
              <a:t>1 Borsista ITS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In arrivo 3 Tecnologi (01/09/2023):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Balossino Ilaria (PNRR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Technopole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dirty="0" err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Diociaiuti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 Eleonora (fondi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eRAD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dirty="0" err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Verra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 Livio (PNRR EUAPS)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+ 1 (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scorrimento graduatoria EUAPS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)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dirty="0">
                <a:solidFill>
                  <a:srgbClr val="C00000"/>
                </a:solidFill>
                <a:latin typeface="Calibri" panose="020F0502020204030204"/>
              </a:rPr>
              <a:t>2 colleghi (M. </a:t>
            </a:r>
            <a:r>
              <a:rPr lang="it-IT" dirty="0" err="1">
                <a:solidFill>
                  <a:srgbClr val="C00000"/>
                </a:solidFill>
                <a:latin typeface="Calibri" panose="020F0502020204030204"/>
              </a:rPr>
              <a:t>Iungo</a:t>
            </a:r>
            <a:r>
              <a:rPr lang="it-IT" dirty="0">
                <a:solidFill>
                  <a:srgbClr val="C00000"/>
                </a:solidFill>
                <a:latin typeface="Calibri" panose="020F0502020204030204"/>
              </a:rPr>
              <a:t> e P. Ciuffetti) dimissionari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31DEF0-B433-D0E4-8892-684ED3973CDD}"/>
              </a:ext>
            </a:extLst>
          </p:cNvPr>
          <p:cNvSpPr txBox="1"/>
          <p:nvPr/>
        </p:nvSpPr>
        <p:spPr>
          <a:xfrm>
            <a:off x="88948" y="460682"/>
            <a:ext cx="3611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002060"/>
                </a:solidFill>
                <a:latin typeface="Calibri" panose="020F0502020204030204"/>
              </a:rPr>
              <a:t>Il personale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1C8EF7F-3137-2A6E-3B85-759C16966D42}"/>
              </a:ext>
            </a:extLst>
          </p:cNvPr>
          <p:cNvSpPr/>
          <p:nvPr/>
        </p:nvSpPr>
        <p:spPr>
          <a:xfrm>
            <a:off x="4939030" y="4761781"/>
            <a:ext cx="1418638" cy="1736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 descr="Immagine che contiene testo, schermata, Carattere, diagramma">
            <a:extLst>
              <a:ext uri="{FF2B5EF4-FFF2-40B4-BE49-F238E27FC236}">
                <a16:creationId xmlns:a16="http://schemas.microsoft.com/office/drawing/2014/main" id="{27B36BA7-3953-A327-AEC7-E01575DEC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r="2091" b="3742"/>
          <a:stretch/>
        </p:blipFill>
        <p:spPr>
          <a:xfrm>
            <a:off x="3636732" y="338741"/>
            <a:ext cx="8547819" cy="6184262"/>
          </a:xfrm>
          <a:prstGeom prst="rect">
            <a:avLst/>
          </a:prstGeom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D3C19C4D-82DC-0903-9A75-0D5F375A4068}"/>
              </a:ext>
            </a:extLst>
          </p:cNvPr>
          <p:cNvSpPr/>
          <p:nvPr/>
        </p:nvSpPr>
        <p:spPr>
          <a:xfrm>
            <a:off x="4341309" y="1010648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FDCEE29A-46A2-EC0B-5256-8938200DCF53}"/>
              </a:ext>
            </a:extLst>
          </p:cNvPr>
          <p:cNvSpPr/>
          <p:nvPr/>
        </p:nvSpPr>
        <p:spPr>
          <a:xfrm>
            <a:off x="4341308" y="1198147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3CF0A9D1-3176-6F64-3A63-43B56A8A5C5D}"/>
              </a:ext>
            </a:extLst>
          </p:cNvPr>
          <p:cNvSpPr/>
          <p:nvPr/>
        </p:nvSpPr>
        <p:spPr>
          <a:xfrm>
            <a:off x="4341307" y="1577893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47D7C4F7-59DD-1141-B1C7-3BA1A10DBD21}"/>
              </a:ext>
            </a:extLst>
          </p:cNvPr>
          <p:cNvSpPr/>
          <p:nvPr/>
        </p:nvSpPr>
        <p:spPr>
          <a:xfrm>
            <a:off x="5232584" y="1565094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A9DB5820-016D-E00E-7AE6-6C0C511E8CBE}"/>
              </a:ext>
            </a:extLst>
          </p:cNvPr>
          <p:cNvSpPr/>
          <p:nvPr/>
        </p:nvSpPr>
        <p:spPr>
          <a:xfrm>
            <a:off x="10600463" y="1035710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C4651706-606E-7F70-AA67-FE74CD561D8A}"/>
              </a:ext>
            </a:extLst>
          </p:cNvPr>
          <p:cNvSpPr/>
          <p:nvPr/>
        </p:nvSpPr>
        <p:spPr>
          <a:xfrm>
            <a:off x="11369266" y="849293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2271491C-3A71-F1BE-EB37-E31524489064}"/>
              </a:ext>
            </a:extLst>
          </p:cNvPr>
          <p:cNvSpPr/>
          <p:nvPr/>
        </p:nvSpPr>
        <p:spPr>
          <a:xfrm flipH="1">
            <a:off x="12001097" y="743156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598DEFCC-31C3-E489-0119-5A6296B23D28}"/>
              </a:ext>
            </a:extLst>
          </p:cNvPr>
          <p:cNvSpPr/>
          <p:nvPr/>
        </p:nvSpPr>
        <p:spPr>
          <a:xfrm>
            <a:off x="10596380" y="1665721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BED73B82-AAE9-CD16-FFF1-C67B8624F37C}"/>
              </a:ext>
            </a:extLst>
          </p:cNvPr>
          <p:cNvSpPr/>
          <p:nvPr/>
        </p:nvSpPr>
        <p:spPr>
          <a:xfrm>
            <a:off x="3714481" y="5366397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3CCC52B3-3A9F-6D01-A227-F7FD28E681AE}"/>
              </a:ext>
            </a:extLst>
          </p:cNvPr>
          <p:cNvSpPr/>
          <p:nvPr/>
        </p:nvSpPr>
        <p:spPr>
          <a:xfrm>
            <a:off x="8295758" y="5390250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33AA0360-0EB5-ADD9-F52A-7C02ABD07293}"/>
              </a:ext>
            </a:extLst>
          </p:cNvPr>
          <p:cNvSpPr/>
          <p:nvPr/>
        </p:nvSpPr>
        <p:spPr>
          <a:xfrm>
            <a:off x="5517822" y="3589029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>
            <a:extLst>
              <a:ext uri="{FF2B5EF4-FFF2-40B4-BE49-F238E27FC236}">
                <a16:creationId xmlns:a16="http://schemas.microsoft.com/office/drawing/2014/main" id="{F9FE4400-69EA-3231-B43C-3B10CC9919DC}"/>
              </a:ext>
            </a:extLst>
          </p:cNvPr>
          <p:cNvSpPr/>
          <p:nvPr/>
        </p:nvSpPr>
        <p:spPr>
          <a:xfrm>
            <a:off x="5554150" y="4587284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11965000-BE94-AC1A-E76F-BDA3A8310E01}"/>
              </a:ext>
            </a:extLst>
          </p:cNvPr>
          <p:cNvSpPr/>
          <p:nvPr/>
        </p:nvSpPr>
        <p:spPr>
          <a:xfrm>
            <a:off x="5550292" y="4785984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>
            <a:extLst>
              <a:ext uri="{FF2B5EF4-FFF2-40B4-BE49-F238E27FC236}">
                <a16:creationId xmlns:a16="http://schemas.microsoft.com/office/drawing/2014/main" id="{F4931322-AE3A-A126-3E52-A0090B04EC0E}"/>
              </a:ext>
            </a:extLst>
          </p:cNvPr>
          <p:cNvSpPr/>
          <p:nvPr/>
        </p:nvSpPr>
        <p:spPr>
          <a:xfrm>
            <a:off x="8366808" y="3705001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>
            <a:extLst>
              <a:ext uri="{FF2B5EF4-FFF2-40B4-BE49-F238E27FC236}">
                <a16:creationId xmlns:a16="http://schemas.microsoft.com/office/drawing/2014/main" id="{E1915AAD-35D8-A35B-514C-054F2F6AF635}"/>
              </a:ext>
            </a:extLst>
          </p:cNvPr>
          <p:cNvSpPr/>
          <p:nvPr/>
        </p:nvSpPr>
        <p:spPr>
          <a:xfrm>
            <a:off x="9183656" y="3634535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>
            <a:extLst>
              <a:ext uri="{FF2B5EF4-FFF2-40B4-BE49-F238E27FC236}">
                <a16:creationId xmlns:a16="http://schemas.microsoft.com/office/drawing/2014/main" id="{ECF36DE8-F27A-5B24-FFB1-F3F12A257BAC}"/>
              </a:ext>
            </a:extLst>
          </p:cNvPr>
          <p:cNvSpPr/>
          <p:nvPr/>
        </p:nvSpPr>
        <p:spPr>
          <a:xfrm>
            <a:off x="10105772" y="3717630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8389AAA7-33C9-8ACD-1A9B-A62BD19630BB}"/>
              </a:ext>
            </a:extLst>
          </p:cNvPr>
          <p:cNvSpPr/>
          <p:nvPr/>
        </p:nvSpPr>
        <p:spPr>
          <a:xfrm>
            <a:off x="9202456" y="4472799"/>
            <a:ext cx="130527" cy="146145"/>
          </a:xfrm>
          <a:prstGeom prst="rightArrow">
            <a:avLst>
              <a:gd name="adj1" fmla="val 50000"/>
              <a:gd name="adj2" fmla="val 344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980E6546-CD8A-BBB4-997D-8F6609F07A10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</a:t>
            </a:r>
            <a:r>
              <a:rPr lang="en-US" i="1" dirty="0">
                <a:solidFill>
                  <a:srgbClr val="FFFF00"/>
                </a:solidFill>
                <a:latin typeface="Calibri" panose="020F0502020204030204"/>
              </a:rPr>
              <a:t>18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egnaposto numero diapositiva 4">
            <a:extLst>
              <a:ext uri="{FF2B5EF4-FFF2-40B4-BE49-F238E27FC236}">
                <a16:creationId xmlns:a16="http://schemas.microsoft.com/office/drawing/2014/main" id="{6C63CFAD-68B4-92AD-8A95-98AED5502C25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98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Introduzione e Comunicazioni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219456" y="5413752"/>
            <a:ext cx="1138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Pur nella sorprendente abbondanza il reclutamento </a:t>
            </a:r>
            <a:r>
              <a:rPr lang="it-IT" b="1" dirty="0">
                <a:solidFill>
                  <a:srgbClr val="002060"/>
                </a:solidFill>
                <a:latin typeface="Calibri" panose="020F0502020204030204"/>
              </a:rPr>
              <a:t>non è da considerarsi conclusivo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 per l’anno in corso. Ci sono aree che restano </a:t>
            </a:r>
            <a:r>
              <a:rPr lang="it-IT" b="1" dirty="0">
                <a:solidFill>
                  <a:srgbClr val="002060"/>
                </a:solidFill>
                <a:latin typeface="Calibri" panose="020F0502020204030204"/>
              </a:rPr>
              <a:t>pesantemente sotto organico 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(Controlli in primis), ed attività che necessitano di rinforzi specifici (ad esempio: ELI) qui non presenti.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31DEF0-B433-D0E4-8892-684ED3973CDD}"/>
              </a:ext>
            </a:extLst>
          </p:cNvPr>
          <p:cNvSpPr txBox="1"/>
          <p:nvPr/>
        </p:nvSpPr>
        <p:spPr>
          <a:xfrm>
            <a:off x="106878" y="1619913"/>
            <a:ext cx="11826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002060"/>
                </a:solidFill>
                <a:latin typeface="Calibri" panose="020F0502020204030204"/>
              </a:rPr>
              <a:t>Concorsi in atto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Tabella 26">
            <a:extLst>
              <a:ext uri="{FF2B5EF4-FFF2-40B4-BE49-F238E27FC236}">
                <a16:creationId xmlns:a16="http://schemas.microsoft.com/office/drawing/2014/main" id="{924EB6C2-D7F1-A733-161F-21FC9AC5E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72548"/>
              </p:ext>
            </p:extLst>
          </p:nvPr>
        </p:nvGraphicFramePr>
        <p:xfrm>
          <a:off x="1511939" y="2631853"/>
          <a:ext cx="843596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389">
                  <a:extLst>
                    <a:ext uri="{9D8B030D-6E8A-4147-A177-3AD203B41FA5}">
                      <a16:colId xmlns:a16="http://schemas.microsoft.com/office/drawing/2014/main" val="4150635016"/>
                    </a:ext>
                  </a:extLst>
                </a:gridCol>
                <a:gridCol w="522496">
                  <a:extLst>
                    <a:ext uri="{9D8B030D-6E8A-4147-A177-3AD203B41FA5}">
                      <a16:colId xmlns:a16="http://schemas.microsoft.com/office/drawing/2014/main" val="3863178071"/>
                    </a:ext>
                  </a:extLst>
                </a:gridCol>
                <a:gridCol w="2157984">
                  <a:extLst>
                    <a:ext uri="{9D8B030D-6E8A-4147-A177-3AD203B41FA5}">
                      <a16:colId xmlns:a16="http://schemas.microsoft.com/office/drawing/2014/main" val="1364374827"/>
                    </a:ext>
                  </a:extLst>
                </a:gridCol>
                <a:gridCol w="1503328">
                  <a:extLst>
                    <a:ext uri="{9D8B030D-6E8A-4147-A177-3AD203B41FA5}">
                      <a16:colId xmlns:a16="http://schemas.microsoft.com/office/drawing/2014/main" val="100920935"/>
                    </a:ext>
                  </a:extLst>
                </a:gridCol>
                <a:gridCol w="3122763">
                  <a:extLst>
                    <a:ext uri="{9D8B030D-6E8A-4147-A177-3AD203B41FA5}">
                      <a16:colId xmlns:a16="http://schemas.microsoft.com/office/drawing/2014/main" val="3758295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Profilo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56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Art.15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Vuoto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iFAST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Scaduto (nomina commissione)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475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Art.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Meccanica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FCC_ee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Scaduto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11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Borsa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Gestionale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INFN-A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Bando in pubblicazione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78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AR-DN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EuPRAXIA</a:t>
                      </a:r>
                      <a:r>
                        <a:rPr lang="it-IT" dirty="0"/>
                        <a:t> 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Scadenza 27/07/2023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3507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it-IT" dirty="0"/>
                        <a:t>AR-DN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Sincronizzazione </a:t>
                      </a:r>
                      <a:r>
                        <a:rPr lang="it-IT" dirty="0" err="1"/>
                        <a:t>fs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EuPRAXIA</a:t>
                      </a:r>
                      <a:r>
                        <a:rPr lang="it-IT" dirty="0"/>
                        <a:t> 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Scadenza 27/07/2023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633214"/>
                  </a:ext>
                </a:extLst>
              </a:tr>
            </a:tbl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6D3EBA5-962D-B5D5-CB74-03A94D134446}"/>
              </a:ext>
            </a:extLst>
          </p:cNvPr>
          <p:cNvSpPr txBox="1"/>
          <p:nvPr/>
        </p:nvSpPr>
        <p:spPr>
          <a:xfrm>
            <a:off x="1661292" y="4906657"/>
            <a:ext cx="1901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TOTAL 5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A2AF53B-129C-73C8-B899-003A22509DCD}"/>
              </a:ext>
            </a:extLst>
          </p:cNvPr>
          <p:cNvCxnSpPr>
            <a:cxnSpLocks/>
          </p:cNvCxnSpPr>
          <p:nvPr/>
        </p:nvCxnSpPr>
        <p:spPr>
          <a:xfrm flipV="1">
            <a:off x="1473033" y="4924587"/>
            <a:ext cx="8497017" cy="34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F56E77-016E-178D-9A7F-EC469BEC0449}"/>
              </a:ext>
            </a:extLst>
          </p:cNvPr>
          <p:cNvSpPr txBox="1"/>
          <p:nvPr/>
        </p:nvSpPr>
        <p:spPr>
          <a:xfrm>
            <a:off x="371856" y="503702"/>
            <a:ext cx="11386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Il </a:t>
            </a:r>
            <a:r>
              <a:rPr lang="it-IT" b="1" dirty="0">
                <a:solidFill>
                  <a:srgbClr val="002060"/>
                </a:solidFill>
                <a:latin typeface="Calibri" panose="020F0502020204030204"/>
              </a:rPr>
              <a:t>reclutamento straordinario 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derivante dal PNRR è stato certamente un </a:t>
            </a:r>
            <a:r>
              <a:rPr lang="it-IT" b="1" dirty="0">
                <a:solidFill>
                  <a:srgbClr val="002060"/>
                </a:solidFill>
                <a:latin typeface="Calibri" panose="020F0502020204030204"/>
              </a:rPr>
              <a:t>evento storico 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per LNF e per DA in particolare. Tuttavia le modalità utilizzate (i </a:t>
            </a:r>
            <a:r>
              <a:rPr lang="it-IT" b="1" i="1" dirty="0">
                <a:solidFill>
                  <a:srgbClr val="002060"/>
                </a:solidFill>
                <a:latin typeface="Calibri" panose="020F0502020204030204"/>
              </a:rPr>
              <a:t>concorsoni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) si sono rivelate non ottimali per la selezione di </a:t>
            </a:r>
            <a:r>
              <a:rPr lang="it-IT" dirty="0">
                <a:solidFill>
                  <a:srgbClr val="002060"/>
                </a:solidFill>
              </a:rPr>
              <a:t>profili specificamente definiti, ed in alcuni casi la </a:t>
            </a:r>
            <a:r>
              <a:rPr lang="it-IT" b="1" dirty="0">
                <a:solidFill>
                  <a:srgbClr val="002060"/>
                </a:solidFill>
              </a:rPr>
              <a:t>miglior collocazione in organigramma </a:t>
            </a:r>
            <a:r>
              <a:rPr lang="it-IT" dirty="0">
                <a:solidFill>
                  <a:srgbClr val="002060"/>
                </a:solidFill>
              </a:rPr>
              <a:t>dei nuovi assunti non è risultata ovvia, ed è da considerarsi tuttora </a:t>
            </a:r>
            <a:r>
              <a:rPr lang="it-IT" b="1" dirty="0">
                <a:solidFill>
                  <a:srgbClr val="002060"/>
                </a:solidFill>
              </a:rPr>
              <a:t>provvisoria</a:t>
            </a:r>
            <a:r>
              <a:rPr lang="it-IT" dirty="0">
                <a:solidFill>
                  <a:srgbClr val="002060"/>
                </a:solidFill>
              </a:rPr>
              <a:t>.</a:t>
            </a:r>
            <a:endParaRPr lang="it-IT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CE8ED28-54A3-7A31-2A68-FC797A54A355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</a:t>
            </a:r>
            <a:r>
              <a:rPr lang="en-US" i="1" dirty="0">
                <a:solidFill>
                  <a:srgbClr val="FFFF00"/>
                </a:solidFill>
                <a:latin typeface="Calibri" panose="020F0502020204030204"/>
              </a:rPr>
              <a:t>18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D8E00A32-E562-28CD-45C2-BB1ECDBD79A3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48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0" name="Immagine 2939">
            <a:extLst>
              <a:ext uri="{FF2B5EF4-FFF2-40B4-BE49-F238E27FC236}">
                <a16:creationId xmlns:a16="http://schemas.microsoft.com/office/drawing/2014/main" id="{AECB468F-BFCE-633B-4189-56EDE9E2C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7" b="21611"/>
          <a:stretch/>
        </p:blipFill>
        <p:spPr>
          <a:xfrm>
            <a:off x="10505" y="2862072"/>
            <a:ext cx="12192000" cy="374904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Introduzione e Comunicazioni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313918" y="1089225"/>
            <a:ext cx="116766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Come già comunicato per accogliere il nuovo personale la DA si sta espandendo nell’area dell’edificio #4 occupata in passato da DAFNE-Luce. La nuova area ospiterà tutto il </a:t>
            </a:r>
            <a:r>
              <a:rPr lang="it-IT" b="1" dirty="0">
                <a:solidFill>
                  <a:srgbClr val="002060"/>
                </a:solidFill>
                <a:latin typeface="Calibri" panose="020F0502020204030204"/>
              </a:rPr>
              <a:t>Servizio di Ingegneria Meccanica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 della DA. In questo modo l’ed. #4 rappresenterà </a:t>
            </a:r>
            <a:r>
              <a:rPr lang="it-IT" b="1" dirty="0">
                <a:solidFill>
                  <a:srgbClr val="002060"/>
                </a:solidFill>
                <a:latin typeface="Calibri" panose="020F0502020204030204"/>
              </a:rPr>
              <a:t>l’hub della DA per Meccanica, Vuoto e Laser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, corredati rispettivamente da officina, laboratorio e area sperimentale (FLAME). Nell’ed. #4 continuerà ad essere ospitato il project office di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</a:rPr>
              <a:t>EuPRAXIA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L’ordine relativo ai lavori di ristrutturazione è stato completato. Purtroppo non si è riusciti (malgrado l’impegno) a farli partire prima della chiusura estiva.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31DEF0-B433-D0E4-8892-684ED3973CDD}"/>
              </a:ext>
            </a:extLst>
          </p:cNvPr>
          <p:cNvSpPr txBox="1"/>
          <p:nvPr/>
        </p:nvSpPr>
        <p:spPr>
          <a:xfrm>
            <a:off x="106878" y="377942"/>
            <a:ext cx="11826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002060"/>
                </a:solidFill>
                <a:latin typeface="Calibri" panose="020F0502020204030204"/>
              </a:rPr>
              <a:t>Espansione Logistica DA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E5296BD-B706-4E06-6FA7-57886E8014CF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</a:t>
            </a:r>
            <a:r>
              <a:rPr lang="en-US" i="1" dirty="0">
                <a:solidFill>
                  <a:srgbClr val="FFFF00"/>
                </a:solidFill>
                <a:latin typeface="Calibri" panose="020F0502020204030204"/>
              </a:rPr>
              <a:t>18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egnaposto numero diapositiva 4">
            <a:extLst>
              <a:ext uri="{FF2B5EF4-FFF2-40B4-BE49-F238E27FC236}">
                <a16:creationId xmlns:a16="http://schemas.microsoft.com/office/drawing/2014/main" id="{87D3B7AB-2A44-82FC-77FE-23676D917E55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1" name="CasellaDiTesto 2940">
            <a:extLst>
              <a:ext uri="{FF2B5EF4-FFF2-40B4-BE49-F238E27FC236}">
                <a16:creationId xmlns:a16="http://schemas.microsoft.com/office/drawing/2014/main" id="{37A3555C-5876-32DC-B087-2230755C0930}"/>
              </a:ext>
            </a:extLst>
          </p:cNvPr>
          <p:cNvSpPr txBox="1"/>
          <p:nvPr/>
        </p:nvSpPr>
        <p:spPr>
          <a:xfrm rot="19690182">
            <a:off x="10496841" y="3502545"/>
            <a:ext cx="14308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C00000"/>
                </a:solidFill>
              </a:rPr>
              <a:t>courtesy</a:t>
            </a:r>
            <a:r>
              <a:rPr lang="it-IT" b="1" i="1" dirty="0">
                <a:solidFill>
                  <a:srgbClr val="C00000"/>
                </a:solidFill>
              </a:rPr>
              <a:t> of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S. </a:t>
            </a:r>
            <a:r>
              <a:rPr lang="it-IT" b="1" i="1" dirty="0" err="1">
                <a:solidFill>
                  <a:srgbClr val="C00000"/>
                </a:solidFill>
              </a:rPr>
              <a:t>Incremona</a:t>
            </a:r>
            <a:endParaRPr lang="it-IT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9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Introduzione e Comunicazioni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149352" y="2311344"/>
            <a:ext cx="22954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Cronoprogramma lavori ed. #4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lang="it-IT" dirty="0">
              <a:solidFill>
                <a:srgbClr val="002060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</a:rPr>
              <a:t>Data inizio lavori: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3200" b="1" dirty="0">
                <a:solidFill>
                  <a:srgbClr val="002060"/>
                </a:solidFill>
                <a:latin typeface="Calibri" panose="020F0502020204030204"/>
              </a:rPr>
              <a:t>28/08/2023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31DEF0-B433-D0E4-8892-684ED3973CDD}"/>
              </a:ext>
            </a:extLst>
          </p:cNvPr>
          <p:cNvSpPr txBox="1"/>
          <p:nvPr/>
        </p:nvSpPr>
        <p:spPr>
          <a:xfrm>
            <a:off x="106878" y="377942"/>
            <a:ext cx="11826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002060"/>
                </a:solidFill>
                <a:latin typeface="Calibri" panose="020F0502020204030204"/>
              </a:rPr>
              <a:t>Espansione Logistica DA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E5296BD-B706-4E06-6FA7-57886E8014CF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</a:t>
            </a:r>
            <a:r>
              <a:rPr lang="en-US" i="1" dirty="0">
                <a:solidFill>
                  <a:srgbClr val="FFFF00"/>
                </a:solidFill>
                <a:latin typeface="Calibri" panose="020F0502020204030204"/>
              </a:rPr>
              <a:t>18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egnaposto numero diapositiva 4">
            <a:extLst>
              <a:ext uri="{FF2B5EF4-FFF2-40B4-BE49-F238E27FC236}">
                <a16:creationId xmlns:a16="http://schemas.microsoft.com/office/drawing/2014/main" id="{87D3B7AB-2A44-82FC-77FE-23676D917E55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EE51F1-4406-7AF0-E46D-116AF5B2B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7" y="382240"/>
            <a:ext cx="9451579" cy="606124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C0B099-41FC-2D0C-0C75-722580A6C3C7}"/>
              </a:ext>
            </a:extLst>
          </p:cNvPr>
          <p:cNvSpPr txBox="1"/>
          <p:nvPr/>
        </p:nvSpPr>
        <p:spPr>
          <a:xfrm rot="19690182">
            <a:off x="10057929" y="2064333"/>
            <a:ext cx="14308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C00000"/>
                </a:solidFill>
              </a:rPr>
              <a:t>courtesy</a:t>
            </a:r>
            <a:r>
              <a:rPr lang="it-IT" b="1" i="1" dirty="0">
                <a:solidFill>
                  <a:srgbClr val="C00000"/>
                </a:solidFill>
              </a:rPr>
              <a:t> of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S. </a:t>
            </a:r>
            <a:r>
              <a:rPr lang="it-IT" b="1" i="1" dirty="0" err="1">
                <a:solidFill>
                  <a:srgbClr val="C00000"/>
                </a:solidFill>
              </a:rPr>
              <a:t>Incremona</a:t>
            </a:r>
            <a:endParaRPr lang="it-IT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84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723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Gallo</dc:creator>
  <cp:lastModifiedBy>Alessandro Gallo</cp:lastModifiedBy>
  <cp:revision>52</cp:revision>
  <dcterms:created xsi:type="dcterms:W3CDTF">2023-03-04T14:37:17Z</dcterms:created>
  <dcterms:modified xsi:type="dcterms:W3CDTF">2023-07-17T16:26:52Z</dcterms:modified>
</cp:coreProperties>
</file>