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5" r:id="rId3"/>
    <p:sldId id="282" r:id="rId4"/>
    <p:sldId id="300" r:id="rId5"/>
    <p:sldId id="298" r:id="rId6"/>
    <p:sldId id="299" r:id="rId7"/>
    <p:sldId id="301" r:id="rId8"/>
    <p:sldId id="284" r:id="rId9"/>
    <p:sldId id="302" r:id="rId10"/>
    <p:sldId id="303" r:id="rId11"/>
    <p:sldId id="305" r:id="rId12"/>
    <p:sldId id="264" r:id="rId1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9A"/>
    <a:srgbClr val="F59600"/>
    <a:srgbClr val="E60032"/>
    <a:srgbClr val="6E378C"/>
    <a:srgbClr val="87B919"/>
    <a:srgbClr val="87B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2"/>
    <p:restoredTop sz="95940"/>
  </p:normalViewPr>
  <p:slideViewPr>
    <p:cSldViewPr snapToGrid="0" snapToObjects="1">
      <p:cViewPr varScale="1">
        <p:scale>
          <a:sx n="118" d="100"/>
          <a:sy n="118" d="100"/>
        </p:scale>
        <p:origin x="18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DCD1388-454F-6A41-8D9C-6830835A96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9C4765-2EB9-ED4B-89B0-4D57FC3316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A557B-4A2D-3B4D-9FA8-1AA2CE31030D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02C898-0DD8-2F4B-9EA6-76CDDAEDBC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5FD926-84D4-774C-8B9B-FF0DC63B58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80CDF-2BF2-714D-BCA5-45B4AC7E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97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A6871-DFF2-CE47-B755-5F5BF60D47B5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9BA7-E0C3-144E-BB89-74F698A70A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50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D2 PPT COV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27"/>
            <a:ext cx="9144000" cy="51248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816362"/>
            <a:ext cx="3528721" cy="14335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095963" y="2374875"/>
            <a:ext cx="3464291" cy="8725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SUBTITLE                                                          SECOND LINE FOR DATE                                    Name + Last Name</a:t>
            </a:r>
          </a:p>
        </p:txBody>
      </p:sp>
    </p:spTree>
    <p:extLst>
      <p:ext uri="{BB962C8B-B14F-4D97-AF65-F5344CB8AC3E}">
        <p14:creationId xmlns:p14="http://schemas.microsoft.com/office/powerpoint/2010/main" val="292311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D2 PPT INF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180" y="-2127"/>
            <a:ext cx="5524820" cy="5124894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F0B33C5-3D3F-0B41-A696-707E7213A96A}"/>
              </a:ext>
            </a:extLst>
          </p:cNvPr>
          <p:cNvCxnSpPr/>
          <p:nvPr userDrawn="1"/>
        </p:nvCxnSpPr>
        <p:spPr>
          <a:xfrm flipV="1">
            <a:off x="565200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2646F22B-FE2C-7B46-99F3-07857CD945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00" y="678268"/>
            <a:ext cx="2977563" cy="529407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algn="l">
              <a:defRPr sz="2000"/>
            </a:lvl1pPr>
          </a:lstStyle>
          <a:p>
            <a:r>
              <a:rPr lang="en-GB" noProof="0" dirty="0"/>
              <a:t>Title (1 line)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690755-2D4F-AB4C-9BDC-CE0AFFC8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200" y="1221070"/>
            <a:ext cx="2974201" cy="638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 noProof="0" dirty="0"/>
              <a:t>Subtitle up to 2 lines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3636CAB-3E3D-2E4E-8D11-4E415698A8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200" y="1967113"/>
            <a:ext cx="2981631" cy="284309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52447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4B3AEA2-5144-CE45-88BB-401FB12F3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00" y="617543"/>
            <a:ext cx="6930979" cy="500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2800"/>
            </a:lvl1pPr>
          </a:lstStyle>
          <a:p>
            <a:r>
              <a:rPr lang="en-GB" noProof="0" dirty="0"/>
              <a:t>Your title here</a:t>
            </a:r>
            <a:br>
              <a:rPr lang="en-GB" noProof="0" dirty="0"/>
            </a:br>
            <a:endParaRPr lang="en-GB" noProof="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00AF1B5-7617-5D4B-B62C-173CE8323582}"/>
              </a:ext>
            </a:extLst>
          </p:cNvPr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705CC9C-F4F0-B643-B331-CEEA3EC3CD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200" y="1302202"/>
            <a:ext cx="8027992" cy="33680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189946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65200" y="1302202"/>
            <a:ext cx="8027992" cy="33680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 here…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930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+Captio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osición de imagen 2">
            <a:extLst>
              <a:ext uri="{FF2B5EF4-FFF2-40B4-BE49-F238E27FC236}">
                <a16:creationId xmlns:a16="http://schemas.microsoft.com/office/drawing/2014/main" id="{E84062E4-158C-2A49-B586-7814716914D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65200" y="1317810"/>
            <a:ext cx="3720715" cy="3349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ED3D96E-B0AE-A54C-B2C0-7F5087C3E0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3600" y="4174055"/>
            <a:ext cx="2793916" cy="497530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up to 3 lines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451B2A8-05F8-3042-9A1F-CB835F9D57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5052" y="1311168"/>
            <a:ext cx="3993137" cy="25782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31313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+Caption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65200" y="1311169"/>
            <a:ext cx="4006308" cy="257760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 here…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osición de imagen 2">
            <a:extLst>
              <a:ext uri="{FF2B5EF4-FFF2-40B4-BE49-F238E27FC236}">
                <a16:creationId xmlns:a16="http://schemas.microsoft.com/office/drawing/2014/main" id="{E84062E4-158C-2A49-B586-7814716914D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94728" y="1317810"/>
            <a:ext cx="3720715" cy="3363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F8F835D4-0A33-6F42-9444-A460B461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5200" y="4130399"/>
            <a:ext cx="3096666" cy="550782"/>
          </a:xfrm>
          <a:prstGeom prst="rect">
            <a:avLst/>
          </a:prstGeom>
        </p:spPr>
        <p:txBody>
          <a:bodyPr lIns="0" bIns="0" anchor="b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up to 3 lines</a:t>
            </a:r>
          </a:p>
        </p:txBody>
      </p:sp>
    </p:spTree>
    <p:extLst>
      <p:ext uri="{BB962C8B-B14F-4D97-AF65-F5344CB8AC3E}">
        <p14:creationId xmlns:p14="http://schemas.microsoft.com/office/powerpoint/2010/main" val="81698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TITLE +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75CE567-FA79-C441-859B-BF6A09FD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00" y="617543"/>
            <a:ext cx="4668195" cy="500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2800"/>
            </a:lvl1pPr>
          </a:lstStyle>
          <a:p>
            <a:r>
              <a:rPr lang="en-GB" noProof="0" dirty="0"/>
              <a:t>Your title here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F16B5ECF-593B-6844-A576-2600FD738D9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65200" y="1317810"/>
            <a:ext cx="3720715" cy="3349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98D78E84-F237-994A-81B1-962B167B01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3600" y="4174055"/>
            <a:ext cx="2793916" cy="497530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up to 3 lines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783E44FB-20A1-A940-B17D-D1B71E8FEA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5052" y="1311168"/>
            <a:ext cx="3993137" cy="257823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149451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+Captio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C8B12A67-246C-3548-BFDC-213A22D509F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94728" y="1317810"/>
            <a:ext cx="3720715" cy="3219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70F7A1AF-7436-084B-BC19-881A49D870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5200" y="4565277"/>
            <a:ext cx="3711389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BCC7D580-CFC7-6F40-8A7A-293870E3ABE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65200" y="1317810"/>
            <a:ext cx="3720715" cy="3219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1C359E23-7595-9043-A6C1-C845DB557D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3448" y="4571681"/>
            <a:ext cx="3734441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</p:spTree>
    <p:extLst>
      <p:ext uri="{BB962C8B-B14F-4D97-AF65-F5344CB8AC3E}">
        <p14:creationId xmlns:p14="http://schemas.microsoft.com/office/powerpoint/2010/main" val="95864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+Caption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osición de imagen 2">
            <a:extLst>
              <a:ext uri="{FF2B5EF4-FFF2-40B4-BE49-F238E27FC236}">
                <a16:creationId xmlns:a16="http://schemas.microsoft.com/office/drawing/2014/main" id="{E84062E4-158C-2A49-B586-7814716914D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94728" y="1317810"/>
            <a:ext cx="3720715" cy="3219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F8F835D4-0A33-6F42-9444-A460B461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5200" y="4565277"/>
            <a:ext cx="3711389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9410076B-D8C5-C940-B21B-2BC0E16D2CB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65200" y="1317810"/>
            <a:ext cx="3720715" cy="3219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E4446CF-CE8C-684E-A6B3-C9CA5339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3448" y="4571681"/>
            <a:ext cx="3734441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01D4DB9-5F18-DD4F-B34F-32305C35D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00" y="617543"/>
            <a:ext cx="6697896" cy="500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2800"/>
            </a:lvl1pPr>
          </a:lstStyle>
          <a:p>
            <a:r>
              <a:rPr lang="en-GB" noProof="0" dirty="0"/>
              <a:t>Your title here</a:t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61349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s-ES" dirty="0"/>
          </a:p>
        </p:txBody>
      </p:sp>
      <p:sp>
        <p:nvSpPr>
          <p:cNvPr id="8" name="Paralelogramo 7"/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1332719-9685-664E-BA1E-D650B5320B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00" y="617543"/>
            <a:ext cx="4668195" cy="500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Your title here</a:t>
            </a:r>
            <a:br>
              <a:rPr lang="en-GB" noProof="0" dirty="0"/>
            </a:br>
            <a:endParaRPr lang="en-GB" noProof="0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C5443F0-1C6F-9748-A8E5-92E81771B66D}"/>
              </a:ext>
            </a:extLst>
          </p:cNvPr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9EE4B28-9DE6-4945-B0C0-3261328AD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200" y="1302202"/>
            <a:ext cx="8027992" cy="33680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Write your text…</a:t>
            </a:r>
          </a:p>
        </p:txBody>
      </p:sp>
    </p:spTree>
    <p:extLst>
      <p:ext uri="{BB962C8B-B14F-4D97-AF65-F5344CB8AC3E}">
        <p14:creationId xmlns:p14="http://schemas.microsoft.com/office/powerpoint/2010/main" val="108417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 userDrawn="1"/>
        </p:nvCxnSpPr>
        <p:spPr>
          <a:xfrm flipH="1">
            <a:off x="0" y="0"/>
            <a:ext cx="914400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6824091" y="0"/>
            <a:ext cx="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5200" y="617543"/>
            <a:ext cx="4668195" cy="500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2800"/>
            </a:lvl1pPr>
          </a:lstStyle>
          <a:p>
            <a:r>
              <a:rPr lang="en-GB" noProof="0" dirty="0"/>
              <a:t>Your title here</a:t>
            </a:r>
            <a:br>
              <a:rPr lang="en-GB" noProof="0" dirty="0"/>
            </a:br>
            <a:endParaRPr lang="en-GB" noProof="0" dirty="0"/>
          </a:p>
        </p:txBody>
      </p:sp>
      <p:cxnSp>
        <p:nvCxnSpPr>
          <p:cNvPr id="8" name="Conector recto 7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E6B2D3C-E2BF-B74C-A652-707CA4B5CC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08330291"/>
              </p:ext>
            </p:extLst>
          </p:nvPr>
        </p:nvGraphicFramePr>
        <p:xfrm>
          <a:off x="565200" y="1635646"/>
          <a:ext cx="8176081" cy="2560320"/>
        </p:xfrm>
        <a:graphic>
          <a:graphicData uri="http://schemas.openxmlformats.org/drawingml/2006/table">
            <a:tbl>
              <a:tblPr firstRow="1" bandRow="1" bandCol="1">
                <a:tableStyleId>{7E9639D4-E3E2-4D34-9284-5A2195B3D0D7}</a:tableStyleId>
              </a:tblPr>
              <a:tblGrid>
                <a:gridCol w="1506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0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9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9253">
                <a:tc>
                  <a:txBody>
                    <a:bodyPr/>
                    <a:lstStyle/>
                    <a:p>
                      <a:r>
                        <a:rPr lang="es-ES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s-E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</a:t>
                      </a:r>
                      <a:r>
                        <a:rPr lang="es-E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here</a:t>
                      </a:r>
                      <a:endParaRPr lang="es-ES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s-ES" sz="12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2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oBot</a:t>
                      </a:r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CBI, OSU, NTNU,</a:t>
                      </a:r>
                      <a:r>
                        <a:rPr lang="es-ES" sz="12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CESP in </a:t>
                      </a:r>
                      <a:r>
                        <a:rPr lang="es-ES" sz="1200" b="1" i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</a:t>
                      </a:r>
                      <a:r>
                        <a:rPr lang="es-ES" sz="12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</a:t>
                      </a:r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es-ES" sz="12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weeks</a:t>
                      </a:r>
                      <a:endParaRPr lang="es-ES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weeks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weeks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weeks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students (MSc)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370">
                <a:tc gridSpan="2"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i="0">
                          <a:latin typeface="Helvetica 75"/>
                          <a:cs typeface="Helvetica 75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i="0" dirty="0">
                        <a:latin typeface="Helvetica 75"/>
                        <a:cs typeface="Helvetica 75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6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Whit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1223770"/>
            <a:ext cx="3528721" cy="14335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095963" y="2782283"/>
            <a:ext cx="3464291" cy="8725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SUBTITLE                                                          SECOND LINE FOR DATE                                    Name + Last Name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833F931-6EA2-7D4B-8A12-F30F2B3A4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62018"/>
            <a:ext cx="3707904" cy="30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0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5C470B48-3B80-424A-9DFF-6E4973138DF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65201" y="1154544"/>
            <a:ext cx="8039304" cy="3468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cxnSp>
        <p:nvCxnSpPr>
          <p:cNvPr id="24" name="Conector recto 23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ralelogramo 8">
            <a:extLst>
              <a:ext uri="{FF2B5EF4-FFF2-40B4-BE49-F238E27FC236}">
                <a16:creationId xmlns:a16="http://schemas.microsoft.com/office/drawing/2014/main" id="{19109101-6B42-4248-A84E-BD9A353FEA38}"/>
              </a:ext>
            </a:extLst>
          </p:cNvPr>
          <p:cNvSpPr/>
          <p:nvPr userDrawn="1"/>
        </p:nvSpPr>
        <p:spPr>
          <a:xfrm>
            <a:off x="7532836" y="-5755"/>
            <a:ext cx="1632892" cy="971734"/>
          </a:xfrm>
          <a:prstGeom prst="parallelogram">
            <a:avLst>
              <a:gd name="adj" fmla="val 5647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194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 userDrawn="1"/>
        </p:nvCxnSpPr>
        <p:spPr>
          <a:xfrm flipH="1">
            <a:off x="0" y="0"/>
            <a:ext cx="914400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>
            <a:off x="7085788" y="0"/>
            <a:ext cx="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 userDrawn="1"/>
        </p:nvCxnSpPr>
        <p:spPr>
          <a:xfrm>
            <a:off x="0" y="315576"/>
            <a:ext cx="3225030" cy="482792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6296121" y="0"/>
            <a:ext cx="2847879" cy="418715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 userDrawn="1"/>
        </p:nvCxnSpPr>
        <p:spPr>
          <a:xfrm flipH="1">
            <a:off x="554182" y="0"/>
            <a:ext cx="2111334" cy="1154545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4751B853-6773-BB40-89ED-5F667BD0CB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65201" y="1154544"/>
            <a:ext cx="8039304" cy="3468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5155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Caption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cto 23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Marcador de posición de imagen 2">
            <a:extLst>
              <a:ext uri="{FF2B5EF4-FFF2-40B4-BE49-F238E27FC236}">
                <a16:creationId xmlns:a16="http://schemas.microsoft.com/office/drawing/2014/main" id="{3AEFFCC9-2EC4-D64B-A05A-D806F9EEC6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65201" y="1154544"/>
            <a:ext cx="8039304" cy="3468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E4D54CD7-FD50-9A4D-A436-7188DB5E1C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200" y="4653197"/>
            <a:ext cx="8038799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</p:spTree>
    <p:extLst>
      <p:ext uri="{BB962C8B-B14F-4D97-AF65-F5344CB8AC3E}">
        <p14:creationId xmlns:p14="http://schemas.microsoft.com/office/powerpoint/2010/main" val="18759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Caption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 userDrawn="1"/>
        </p:nvCxnSpPr>
        <p:spPr>
          <a:xfrm flipH="1">
            <a:off x="0" y="0"/>
            <a:ext cx="914400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>
            <a:off x="7085788" y="0"/>
            <a:ext cx="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 userDrawn="1"/>
        </p:nvCxnSpPr>
        <p:spPr>
          <a:xfrm>
            <a:off x="0" y="315576"/>
            <a:ext cx="3225030" cy="482792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6296121" y="0"/>
            <a:ext cx="2847879" cy="418715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 userDrawn="1"/>
        </p:nvCxnSpPr>
        <p:spPr>
          <a:xfrm flipH="1">
            <a:off x="554182" y="0"/>
            <a:ext cx="2111334" cy="1154545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C7F69FDF-7A70-B449-9D86-8A3B65ABFE3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65201" y="1154544"/>
            <a:ext cx="8039304" cy="3468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Your image here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7A8A39F-DE0E-EE40-B5EC-C27C213F4A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6154" y="4653197"/>
            <a:ext cx="2602523" cy="343314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Write caption here </a:t>
            </a:r>
            <a:br>
              <a:rPr lang="en-GB" dirty="0"/>
            </a:br>
            <a:r>
              <a:rPr lang="en-GB" dirty="0"/>
              <a:t>up to 2 lines</a:t>
            </a:r>
          </a:p>
        </p:txBody>
      </p:sp>
    </p:spTree>
    <p:extLst>
      <p:ext uri="{BB962C8B-B14F-4D97-AF65-F5344CB8AC3E}">
        <p14:creationId xmlns:p14="http://schemas.microsoft.com/office/powerpoint/2010/main" val="49298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02_BACK COV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ducationalProgrammes">
    <p:bg>
      <p:bgPr>
        <a:solidFill>
          <a:srgbClr val="F59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26BB7072-2AE9-1E41-8DF6-EC5B7D737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7146"/>
            <a:ext cx="4195482" cy="411095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2419200"/>
            <a:ext cx="3528721" cy="17568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</p:spTree>
    <p:extLst>
      <p:ext uri="{BB962C8B-B14F-4D97-AF65-F5344CB8AC3E}">
        <p14:creationId xmlns:p14="http://schemas.microsoft.com/office/powerpoint/2010/main" val="126672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uropeanProjects">
    <p:bg>
      <p:bgPr>
        <a:solidFill>
          <a:srgbClr val="008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B69939E-B497-5142-91E7-B9DFB46C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4830"/>
            <a:ext cx="4203166" cy="41263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2419200"/>
            <a:ext cx="3528721" cy="17568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</p:spTree>
    <p:extLst>
      <p:ext uri="{BB962C8B-B14F-4D97-AF65-F5344CB8AC3E}">
        <p14:creationId xmlns:p14="http://schemas.microsoft.com/office/powerpoint/2010/main" val="27518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vents">
    <p:bg>
      <p:bgPr>
        <a:solidFill>
          <a:srgbClr val="E6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CA8BB6E5-4B99-4840-8F25-3E8E9248E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462"/>
            <a:ext cx="4195482" cy="41647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2419200"/>
            <a:ext cx="3528721" cy="17568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</p:spTree>
    <p:extLst>
      <p:ext uri="{BB962C8B-B14F-4D97-AF65-F5344CB8AC3E}">
        <p14:creationId xmlns:p14="http://schemas.microsoft.com/office/powerpoint/2010/main" val="313850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rototypeWorkshops">
    <p:bg>
      <p:bgPr>
        <a:solidFill>
          <a:srgbClr val="87B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2419200"/>
            <a:ext cx="3528721" cy="17568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  <p:pic>
        <p:nvPicPr>
          <p:cNvPr id="5" name="Imagen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FF907440-85A4-CB42-BF28-7ECBE86C0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0934"/>
            <a:ext cx="4136400" cy="40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R&amp;D&amp;Iprojects">
    <p:bg>
      <p:bgPr>
        <a:solidFill>
          <a:srgbClr val="6E3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64402CF3-9D15-574B-A659-345416307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7882"/>
            <a:ext cx="4187798" cy="40648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89525" y="2419200"/>
            <a:ext cx="3528721" cy="17568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your title here up to 3 lines</a:t>
            </a:r>
          </a:p>
        </p:txBody>
      </p:sp>
    </p:spTree>
    <p:extLst>
      <p:ext uri="{BB962C8B-B14F-4D97-AF65-F5344CB8AC3E}">
        <p14:creationId xmlns:p14="http://schemas.microsoft.com/office/powerpoint/2010/main" val="392532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B08F2EF-D00A-4942-AA12-804D0F57B878}"/>
              </a:ext>
            </a:extLst>
          </p:cNvPr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3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B08F2EF-D00A-4942-AA12-804D0F57B878}"/>
              </a:ext>
            </a:extLst>
          </p:cNvPr>
          <p:cNvCxnSpPr/>
          <p:nvPr userDrawn="1"/>
        </p:nvCxnSpPr>
        <p:spPr>
          <a:xfrm flipV="1">
            <a:off x="564413" y="483518"/>
            <a:ext cx="911243" cy="310"/>
          </a:xfrm>
          <a:prstGeom prst="line">
            <a:avLst/>
          </a:prstGeom>
          <a:ln w="1524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1EA2F68-2677-674C-8B20-BF93484B64E2}"/>
              </a:ext>
            </a:extLst>
          </p:cNvPr>
          <p:cNvCxnSpPr/>
          <p:nvPr userDrawn="1"/>
        </p:nvCxnSpPr>
        <p:spPr>
          <a:xfrm flipH="1">
            <a:off x="0" y="0"/>
            <a:ext cx="914400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8DFC112-3411-B74B-BD12-A0B1FC54F87F}"/>
              </a:ext>
            </a:extLst>
          </p:cNvPr>
          <p:cNvCxnSpPr/>
          <p:nvPr userDrawn="1"/>
        </p:nvCxnSpPr>
        <p:spPr>
          <a:xfrm>
            <a:off x="6824091" y="0"/>
            <a:ext cx="0" cy="51435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34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97EE8D-71FB-9140-84D4-0621259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B69AFA-C1FC-1844-A983-CFEE627C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87EEB51-620E-8C4B-98B4-1F4239091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F5302E1-9D8F-A742-8A74-EB4F5778E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4E5B7-A2EC-AB4A-80C9-17EC9FB4DCB0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83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3" r:id="rId3"/>
    <p:sldLayoutId id="2147483684" r:id="rId4"/>
    <p:sldLayoutId id="2147483681" r:id="rId5"/>
    <p:sldLayoutId id="2147483671" r:id="rId6"/>
    <p:sldLayoutId id="2147483682" r:id="rId7"/>
    <p:sldLayoutId id="2147483658" r:id="rId8"/>
    <p:sldLayoutId id="2147483659" r:id="rId9"/>
    <p:sldLayoutId id="2147483657" r:id="rId10"/>
    <p:sldLayoutId id="2147483649" r:id="rId11"/>
    <p:sldLayoutId id="2147483651" r:id="rId12"/>
    <p:sldLayoutId id="2147483661" r:id="rId13"/>
    <p:sldLayoutId id="2147483662" r:id="rId14"/>
    <p:sldLayoutId id="2147483664" r:id="rId15"/>
    <p:sldLayoutId id="2147483667" r:id="rId16"/>
    <p:sldLayoutId id="2147483669" r:id="rId17"/>
    <p:sldLayoutId id="2147483726" r:id="rId18"/>
    <p:sldLayoutId id="2147483652" r:id="rId19"/>
    <p:sldLayoutId id="2147483660" r:id="rId20"/>
    <p:sldLayoutId id="2147483653" r:id="rId21"/>
    <p:sldLayoutId id="2147483665" r:id="rId22"/>
    <p:sldLayoutId id="2147483676" r:id="rId23"/>
    <p:sldLayoutId id="2147483654" r:id="rId2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6497221001553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jbs.cam.ac.uk/wp-content/uploads/2020/08/wp0507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e-publishing.cern.ch/index.php/CIJ/article/view/1443/1209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iedigitallibrary.org/conference-proceedings-of-spie/11844/118440K/A-fibre-coupled-diamond-magnetometer-for-magnetocardiography-and-finding-corrosion/10.1117/12.2603530.short?SSO=1" TargetMode="External"/><Relationship Id="rId2" Type="http://schemas.openxmlformats.org/officeDocument/2006/relationships/hyperlink" Target="https://www.science.org/doi/10.1126/science.aaz4982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tm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0985E9B-B4AC-0241-B545-46B40866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25" y="2178626"/>
            <a:ext cx="3528721" cy="1433553"/>
          </a:xfrm>
        </p:spPr>
        <p:txBody>
          <a:bodyPr>
            <a:normAutofit fontScale="90000"/>
          </a:bodyPr>
          <a:lstStyle/>
          <a:p>
            <a:r>
              <a:rPr lang="en-GB" dirty="0"/>
              <a:t>The Importance and Role of Serendipity </a:t>
            </a:r>
            <a:br>
              <a:rPr lang="en-GB" dirty="0"/>
            </a:br>
            <a:r>
              <a:rPr lang="en-GB" dirty="0"/>
              <a:t>(in Instrumentation Innovation)</a:t>
            </a:r>
            <a:br>
              <a:rPr lang="en-GB" dirty="0"/>
            </a:br>
            <a:endParaRPr lang="en-GB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70BAC6-769A-304B-BD45-418722797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2859" y="3712862"/>
            <a:ext cx="4367395" cy="1312287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EPS-TIG Hands-on Workshop, Montenegro, July 7, 2023</a:t>
            </a:r>
          </a:p>
          <a:p>
            <a:endParaRPr lang="en-US" dirty="0"/>
          </a:p>
          <a:p>
            <a:endParaRPr lang="en-GB" dirty="0"/>
          </a:p>
          <a:p>
            <a:pPr algn="ctr"/>
            <a:r>
              <a:rPr lang="en-GB" dirty="0"/>
              <a:t>Markus.Nordberg@cern.ch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18854D-26D6-D840-B654-07FFACA745D7}"/>
              </a:ext>
            </a:extLst>
          </p:cNvPr>
          <p:cNvSpPr/>
          <p:nvPr/>
        </p:nvSpPr>
        <p:spPr>
          <a:xfrm>
            <a:off x="2264580" y="711653"/>
            <a:ext cx="2341562" cy="1506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Detector R&amp;D</a:t>
            </a:r>
            <a:br>
              <a:rPr lang="en-US" dirty="0"/>
            </a:br>
            <a:r>
              <a:rPr lang="en-US" dirty="0"/>
              <a:t>Projects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D7B0C-E89C-6D46-A881-B4F6585BD4DF}"/>
              </a:ext>
            </a:extLst>
          </p:cNvPr>
          <p:cNvSpPr/>
          <p:nvPr/>
        </p:nvSpPr>
        <p:spPr>
          <a:xfrm>
            <a:off x="4834462" y="711653"/>
            <a:ext cx="2341562" cy="1506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D0134-5342-3E40-83A3-1C7AC8B4AABD}"/>
              </a:ext>
            </a:extLst>
          </p:cNvPr>
          <p:cNvSpPr/>
          <p:nvPr/>
        </p:nvSpPr>
        <p:spPr>
          <a:xfrm>
            <a:off x="2264580" y="2365309"/>
            <a:ext cx="2341562" cy="1506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FCE46-51DE-A14B-B877-75FFEBCA97FF}"/>
              </a:ext>
            </a:extLst>
          </p:cNvPr>
          <p:cNvSpPr/>
          <p:nvPr/>
        </p:nvSpPr>
        <p:spPr>
          <a:xfrm>
            <a:off x="4834462" y="2365309"/>
            <a:ext cx="2341562" cy="1506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/>
              <a:t>MSc-Level Student Programs (e.g. CBI)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BE0B56D-C87B-3C42-9F1B-64F37657E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743" y="3886309"/>
            <a:ext cx="1041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91919"/>
                </a:solidFill>
              </a:rPr>
              <a:t>Product</a:t>
            </a:r>
            <a:endParaRPr lang="en-GB" sz="1400">
              <a:solidFill>
                <a:srgbClr val="191919"/>
              </a:solidFill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F4E189D-9342-9847-9283-A07F0F470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776" y="3886309"/>
            <a:ext cx="15274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191919"/>
                </a:solidFill>
              </a:rPr>
              <a:t>Process</a:t>
            </a:r>
            <a:endParaRPr lang="en-GB" sz="1400" dirty="0">
              <a:solidFill>
                <a:srgbClr val="191919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5B88617-66F7-BC4C-B074-2582800DECE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10484" y="1965857"/>
            <a:ext cx="1356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191919"/>
                </a:solidFill>
              </a:rPr>
              <a:t>Technology</a:t>
            </a:r>
            <a:endParaRPr lang="en-GB" sz="1600" b="1" dirty="0">
              <a:solidFill>
                <a:srgbClr val="191919"/>
              </a:solidFill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336E9AF-E45B-944C-88C8-2474BB2B77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6533" y="2622096"/>
            <a:ext cx="2483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191919"/>
                </a:solidFill>
              </a:rPr>
              <a:t>Initially undefined/open</a:t>
            </a:r>
            <a:endParaRPr lang="en-GB" sz="1400" dirty="0">
              <a:solidFill>
                <a:srgbClr val="191919"/>
              </a:solidFill>
            </a:endParaRPr>
          </a:p>
        </p:txBody>
      </p:sp>
      <p:pic>
        <p:nvPicPr>
          <p:cNvPr id="10" name="Picture 9" descr="Atlas-IBL-installation.jpg">
            <a:extLst>
              <a:ext uri="{FF2B5EF4-FFF2-40B4-BE49-F238E27FC236}">
                <a16:creationId xmlns:a16="http://schemas.microsoft.com/office/drawing/2014/main" id="{BB9B4461-BB8B-1643-85E6-EC98BE9D2D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260" y="1451532"/>
            <a:ext cx="1048264" cy="698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BFDB93-DFD9-C545-88C2-9F8CA41E0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36" y="1452223"/>
            <a:ext cx="1057253" cy="698227"/>
          </a:xfrm>
          <a:prstGeom prst="rect">
            <a:avLst/>
          </a:prstGeom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8DD262FA-B000-CC47-AA8E-609278707E1A}"/>
              </a:ext>
            </a:extLst>
          </p:cNvPr>
          <p:cNvCxnSpPr/>
          <p:nvPr/>
        </p:nvCxnSpPr>
        <p:spPr>
          <a:xfrm>
            <a:off x="4027643" y="1232274"/>
            <a:ext cx="1613647" cy="152154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lectronics-prototype-soldering.jpg">
            <a:extLst>
              <a:ext uri="{FF2B5EF4-FFF2-40B4-BE49-F238E27FC236}">
                <a16:creationId xmlns:a16="http://schemas.microsoft.com/office/drawing/2014/main" id="{24089138-4592-4F47-A45C-2DAF6AE258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15" y="3132164"/>
            <a:ext cx="955730" cy="637153"/>
          </a:xfrm>
          <a:prstGeom prst="rect">
            <a:avLst/>
          </a:prstGeom>
        </p:spPr>
      </p:pic>
      <p:pic>
        <p:nvPicPr>
          <p:cNvPr id="14" name="Picture 13" descr="Screen Shot 2015-06-27 at 18.27.41.png">
            <a:extLst>
              <a:ext uri="{FF2B5EF4-FFF2-40B4-BE49-F238E27FC236}">
                <a16:creationId xmlns:a16="http://schemas.microsoft.com/office/drawing/2014/main" id="{FA71ED4C-1C74-5D4A-80F1-F2935F3750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398" y="3122637"/>
            <a:ext cx="1130616" cy="631739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C17B9F81-B445-1D49-91F7-E47F4D917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514" y="4123193"/>
            <a:ext cx="342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191919"/>
                </a:solidFill>
              </a:rPr>
              <a:t>Focus</a:t>
            </a:r>
            <a:endParaRPr lang="en-GB" sz="1600" b="1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3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9BB59-A777-BB8F-E37A-BC767743D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" y="577211"/>
            <a:ext cx="4023397" cy="4443048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54563-DBB3-962C-24C5-1714C09D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45" y="3413147"/>
            <a:ext cx="1566544" cy="1730353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99F24-3978-C054-60B6-86B959278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44" y="4013318"/>
            <a:ext cx="927438" cy="1006941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E5263-72F5-76C6-8647-ECC163451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44" y="3383848"/>
            <a:ext cx="937952" cy="623208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CEB1C-53CF-E10E-D951-BF69C96FF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44" y="577211"/>
            <a:ext cx="2561588" cy="2835635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1545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0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7C9C0-8299-0449-A703-F1BFECFB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IdeaSquare</a:t>
            </a:r>
            <a:endParaRPr lang="en-GB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997F02-655D-0E42-9ADC-BA150128D6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400" dirty="0"/>
              <a:t>The Innovation Space at CERN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430058-5811-3D41-8F7F-20E11486E6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200" dirty="0" err="1"/>
              <a:t>IdeaSquare</a:t>
            </a:r>
            <a:r>
              <a:rPr lang="en-GB" sz="1200" dirty="0"/>
              <a:t> is the innovation space at CERN, that uses collaborative methodologies, access to CERN expertise and cross-connectivity to ideate solutions for the future of humankind. A place where people have the licence to dream. 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7926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A55043-F889-43AE-BFE6-20C27A43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0" y="617543"/>
            <a:ext cx="4668195" cy="500549"/>
          </a:xfrm>
        </p:spPr>
        <p:txBody>
          <a:bodyPr/>
          <a:lstStyle/>
          <a:p>
            <a:r>
              <a:rPr lang="fr-CH" sz="2000" dirty="0"/>
              <a:t>W</a:t>
            </a:r>
            <a:r>
              <a:rPr lang="en-US" sz="2000" dirty="0" err="1"/>
              <a:t>hy</a:t>
            </a:r>
            <a:r>
              <a:rPr lang="en-US" sz="2000" dirty="0"/>
              <a:t> focus on Serendipity?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45C0-0047-E64E-B29F-2E8730B6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52" y="1254098"/>
            <a:ext cx="3993137" cy="2578234"/>
          </a:xfrm>
        </p:spPr>
        <p:txBody>
          <a:bodyPr anchor="t">
            <a:norm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Serendipity</a:t>
            </a:r>
            <a:r>
              <a:rPr lang="fr-CH" sz="1100" dirty="0"/>
              <a:t> </a:t>
            </a:r>
            <a:r>
              <a:rPr lang="fr-CH" sz="1100" dirty="0" err="1"/>
              <a:t>is</a:t>
            </a:r>
            <a:r>
              <a:rPr lang="fr-CH" sz="1100" dirty="0"/>
              <a:t> </a:t>
            </a:r>
            <a:r>
              <a:rPr lang="fr-CH" sz="1100" dirty="0" err="1"/>
              <a:t>present</a:t>
            </a:r>
            <a:r>
              <a:rPr lang="fr-CH" sz="1100" dirty="0"/>
              <a:t> in (</a:t>
            </a:r>
            <a:r>
              <a:rPr lang="fr-CH" sz="1100" dirty="0" err="1"/>
              <a:t>fundamental</a:t>
            </a:r>
            <a:r>
              <a:rPr lang="fr-CH" sz="1100" dirty="0"/>
              <a:t>) </a:t>
            </a:r>
            <a:r>
              <a:rPr lang="fr-CH" sz="1100" dirty="0" err="1"/>
              <a:t>scientific</a:t>
            </a:r>
            <a:r>
              <a:rPr lang="fr-CH" sz="1100" dirty="0"/>
              <a:t> </a:t>
            </a:r>
            <a:r>
              <a:rPr lang="fr-CH" sz="1100" dirty="0" err="1"/>
              <a:t>research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Its</a:t>
            </a:r>
            <a:r>
              <a:rPr lang="fr-CH" sz="1100" dirty="0"/>
              <a:t> power </a:t>
            </a:r>
            <a:r>
              <a:rPr lang="fr-CH" sz="1100" dirty="0" err="1"/>
              <a:t>is</a:t>
            </a:r>
            <a:r>
              <a:rPr lang="fr-CH" sz="1100" dirty="0"/>
              <a:t> </a:t>
            </a:r>
            <a:r>
              <a:rPr lang="fr-CH" sz="1100" dirty="0" err="1"/>
              <a:t>recognized</a:t>
            </a:r>
            <a:r>
              <a:rPr lang="fr-CH" sz="1100" dirty="0"/>
              <a:t> </a:t>
            </a:r>
            <a:r>
              <a:rPr lang="fr-CH" sz="1100" dirty="0" err="1"/>
              <a:t>among</a:t>
            </a:r>
            <a:r>
              <a:rPr lang="fr-CH" sz="1100" dirty="0"/>
              <a:t> </a:t>
            </a:r>
            <a:r>
              <a:rPr lang="fr-CH" sz="1100" dirty="0" err="1"/>
              <a:t>scientists</a:t>
            </a:r>
            <a:r>
              <a:rPr lang="fr-CH" sz="1100" dirty="0"/>
              <a:t> but </a:t>
            </a:r>
            <a:r>
              <a:rPr lang="fr-CH" sz="1100" dirty="0" err="1"/>
              <a:t>seldom</a:t>
            </a:r>
            <a:r>
              <a:rPr lang="fr-CH" sz="1100" dirty="0"/>
              <a:t> </a:t>
            </a:r>
            <a:r>
              <a:rPr lang="fr-CH" sz="1100" dirty="0" err="1"/>
              <a:t>publicly</a:t>
            </a:r>
            <a:r>
              <a:rPr lang="fr-CH" sz="1100" dirty="0"/>
              <a:t> </a:t>
            </a:r>
            <a:r>
              <a:rPr lang="fr-CH" sz="1100" dirty="0" err="1"/>
              <a:t>acknowledged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/>
              <a:t>It </a:t>
            </a:r>
            <a:r>
              <a:rPr lang="fr-CH" sz="1100" dirty="0" err="1"/>
              <a:t>is</a:t>
            </a:r>
            <a:r>
              <a:rPr lang="fr-CH" sz="1100" dirty="0"/>
              <a:t> </a:t>
            </a:r>
            <a:r>
              <a:rPr lang="fr-CH" sz="1100" dirty="0" err="1"/>
              <a:t>fuzzy</a:t>
            </a:r>
            <a:r>
              <a:rPr lang="fr-CH" sz="1100" dirty="0"/>
              <a:t> (and fun!)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/>
              <a:t>It has value (for </a:t>
            </a:r>
            <a:r>
              <a:rPr lang="fr-CH" sz="1100" dirty="0" err="1"/>
              <a:t>someone</a:t>
            </a:r>
            <a:r>
              <a:rPr lang="fr-CH" sz="1100" dirty="0"/>
              <a:t>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/>
              <a:t>It can have </a:t>
            </a:r>
            <a:r>
              <a:rPr lang="fr-CH" sz="1100" dirty="0" err="1"/>
              <a:t>unintended</a:t>
            </a:r>
            <a:r>
              <a:rPr lang="fr-CH" sz="1100" dirty="0"/>
              <a:t> </a:t>
            </a:r>
            <a:r>
              <a:rPr lang="fr-CH" sz="1100" dirty="0" err="1"/>
              <a:t>consequences</a:t>
            </a:r>
            <a:r>
              <a:rPr lang="fr-CH" sz="1100" dirty="0"/>
              <a:t> (</a:t>
            </a:r>
            <a:r>
              <a:rPr lang="fr-CH" sz="1100" dirty="0" err="1"/>
              <a:t>hopefully</a:t>
            </a:r>
            <a:r>
              <a:rPr lang="fr-CH" sz="1100" dirty="0"/>
              <a:t> good)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It’s</a:t>
            </a:r>
            <a:r>
              <a:rPr lang="fr-CH" sz="1100" dirty="0"/>
              <a:t> </a:t>
            </a:r>
            <a:r>
              <a:rPr lang="fr-CH" sz="1100" dirty="0" err="1"/>
              <a:t>outcome</a:t>
            </a:r>
            <a:r>
              <a:rPr lang="fr-CH" sz="1100" dirty="0"/>
              <a:t> </a:t>
            </a:r>
            <a:r>
              <a:rPr lang="fr-CH" sz="1100" dirty="0" err="1"/>
              <a:t>is</a:t>
            </a:r>
            <a:r>
              <a:rPr lang="fr-CH" sz="1100" dirty="0"/>
              <a:t> not (</a:t>
            </a:r>
            <a:r>
              <a:rPr lang="fr-CH" sz="1100" dirty="0" err="1"/>
              <a:t>necessarily</a:t>
            </a:r>
            <a:r>
              <a:rPr lang="fr-CH" sz="1100" dirty="0"/>
              <a:t>) </a:t>
            </a:r>
            <a:r>
              <a:rPr lang="fr-CH" sz="1100" dirty="0" err="1"/>
              <a:t>pre-determined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/>
              <a:t>As </a:t>
            </a:r>
            <a:r>
              <a:rPr lang="fr-CH" sz="1100" dirty="0" err="1"/>
              <a:t>demonstrated</a:t>
            </a:r>
            <a:r>
              <a:rPr lang="fr-CH" sz="1100" dirty="0"/>
              <a:t> by </a:t>
            </a:r>
            <a:r>
              <a:rPr lang="fr-CH" sz="1100" dirty="0" err="1"/>
              <a:t>history</a:t>
            </a:r>
            <a:r>
              <a:rPr lang="fr-CH" sz="1100" dirty="0"/>
              <a:t> of science and innovation, </a:t>
            </a:r>
            <a:r>
              <a:rPr lang="fr-CH" sz="1100" dirty="0" err="1"/>
              <a:t>it</a:t>
            </a:r>
            <a:r>
              <a:rPr lang="fr-CH" sz="1100" dirty="0"/>
              <a:t> can have major </a:t>
            </a:r>
            <a:r>
              <a:rPr lang="fr-CH" sz="1100" dirty="0" err="1"/>
              <a:t>societal</a:t>
            </a:r>
            <a:r>
              <a:rPr lang="fr-CH" sz="1100" dirty="0"/>
              <a:t> impact</a:t>
            </a:r>
            <a:endParaRPr lang="en-US" sz="1100" dirty="0"/>
          </a:p>
        </p:txBody>
      </p:sp>
      <p:pic>
        <p:nvPicPr>
          <p:cNvPr id="7" name="Picture 6" descr="A picture containing cloud, sky, balloon, aircraft&#10;&#10;Description automatically generated">
            <a:extLst>
              <a:ext uri="{FF2B5EF4-FFF2-40B4-BE49-F238E27FC236}">
                <a16:creationId xmlns:a16="http://schemas.microsoft.com/office/drawing/2014/main" id="{62E0F04C-FB65-563C-6DF6-61BC9C31C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8" y="1254098"/>
            <a:ext cx="3522227" cy="3522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6FF25-E9F6-C9BB-08A5-41C8760ED542}"/>
              </a:ext>
            </a:extLst>
          </p:cNvPr>
          <p:cNvSpPr txBox="1"/>
          <p:nvPr/>
        </p:nvSpPr>
        <p:spPr>
          <a:xfrm>
            <a:off x="628987" y="4887589"/>
            <a:ext cx="3522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Source: Soundcloud.com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5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A55043-F889-43AE-BFE6-20C27A43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0" y="617543"/>
            <a:ext cx="4668195" cy="500549"/>
          </a:xfrm>
        </p:spPr>
        <p:txBody>
          <a:bodyPr/>
          <a:lstStyle/>
          <a:p>
            <a:r>
              <a:rPr lang="fr-CH" sz="2000" dirty="0"/>
              <a:t>So </a:t>
            </a:r>
            <a:r>
              <a:rPr lang="fr-CH" sz="2000" dirty="0" err="1"/>
              <a:t>what</a:t>
            </a:r>
            <a:r>
              <a:rPr lang="fr-CH" sz="2000" dirty="0"/>
              <a:t> </a:t>
            </a:r>
            <a:r>
              <a:rPr lang="fr-CH" sz="2000" i="1" dirty="0" err="1"/>
              <a:t>is</a:t>
            </a:r>
            <a:r>
              <a:rPr lang="en-US" sz="2000" dirty="0"/>
              <a:t> Serendipity?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45C0-0047-E64E-B29F-2E8730B6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52" y="1254098"/>
            <a:ext cx="3993137" cy="2578234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CH" sz="1100" b="1" dirty="0" err="1"/>
              <a:t>Serendipity</a:t>
            </a:r>
            <a:r>
              <a:rPr lang="fr-CH" sz="1100" b="1" dirty="0"/>
              <a:t> </a:t>
            </a:r>
            <a:r>
              <a:rPr lang="fr-CH" sz="1100" b="1" dirty="0" err="1"/>
              <a:t>comes</a:t>
            </a:r>
            <a:r>
              <a:rPr lang="fr-CH" sz="1100" b="1" dirty="0"/>
              <a:t> in </a:t>
            </a:r>
            <a:r>
              <a:rPr lang="fr-CH" sz="1100" b="1" dirty="0" err="1"/>
              <a:t>many</a:t>
            </a:r>
            <a:r>
              <a:rPr lang="fr-CH" sz="1100" b="1" dirty="0"/>
              <a:t> </a:t>
            </a:r>
            <a:r>
              <a:rPr lang="fr-CH" sz="1100" b="1" dirty="0" err="1"/>
              <a:t>shapes</a:t>
            </a:r>
            <a:r>
              <a:rPr lang="fr-CH" sz="1100" b="1" dirty="0"/>
              <a:t> and </a:t>
            </a:r>
            <a:r>
              <a:rPr lang="fr-CH" sz="1100" b="1" dirty="0" err="1"/>
              <a:t>forms</a:t>
            </a:r>
            <a:r>
              <a:rPr lang="fr-CH" sz="1100" b="1" dirty="0"/>
              <a:t>. </a:t>
            </a:r>
            <a:r>
              <a:rPr lang="fr-CH" sz="1100" b="1" dirty="0" err="1"/>
              <a:t>Examples</a:t>
            </a:r>
            <a:r>
              <a:rPr lang="fr-CH" sz="1100" b="1" dirty="0"/>
              <a:t>: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Finding</a:t>
            </a:r>
            <a:r>
              <a:rPr lang="fr-CH" sz="1100" dirty="0"/>
              <a:t> </a:t>
            </a:r>
            <a:r>
              <a:rPr lang="fr-CH" sz="1100" dirty="0" err="1"/>
              <a:t>something</a:t>
            </a:r>
            <a:r>
              <a:rPr lang="fr-CH" sz="1100" dirty="0"/>
              <a:t> good </a:t>
            </a:r>
            <a:r>
              <a:rPr lang="fr-CH" sz="1100" dirty="0" err="1"/>
              <a:t>without</a:t>
            </a:r>
            <a:r>
              <a:rPr lang="fr-CH" sz="1100" dirty="0"/>
              <a:t> </a:t>
            </a:r>
            <a:r>
              <a:rPr lang="fr-CH" sz="1100" dirty="0" err="1"/>
              <a:t>looking</a:t>
            </a:r>
            <a:r>
              <a:rPr lang="fr-CH" sz="1100" dirty="0"/>
              <a:t> for </a:t>
            </a:r>
            <a:r>
              <a:rPr lang="fr-CH" sz="1100" dirty="0" err="1"/>
              <a:t>it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Finding</a:t>
            </a:r>
            <a:r>
              <a:rPr lang="fr-CH" sz="1100" dirty="0"/>
              <a:t> </a:t>
            </a:r>
            <a:r>
              <a:rPr lang="fr-CH" sz="1100" dirty="0" err="1"/>
              <a:t>something</a:t>
            </a:r>
            <a:r>
              <a:rPr lang="fr-CH" sz="1100" dirty="0"/>
              <a:t> good/</a:t>
            </a:r>
            <a:r>
              <a:rPr lang="fr-CH" sz="1100" dirty="0" err="1"/>
              <a:t>useful</a:t>
            </a:r>
            <a:r>
              <a:rPr lang="fr-CH" sz="1100" dirty="0"/>
              <a:t> </a:t>
            </a:r>
            <a:r>
              <a:rPr lang="fr-CH" sz="1100" dirty="0" err="1"/>
              <a:t>while</a:t>
            </a:r>
            <a:r>
              <a:rPr lang="fr-CH" sz="1100" dirty="0"/>
              <a:t> </a:t>
            </a:r>
            <a:r>
              <a:rPr lang="fr-CH" sz="1100" dirty="0" err="1"/>
              <a:t>looking</a:t>
            </a:r>
            <a:r>
              <a:rPr lang="fr-CH" sz="1100" dirty="0"/>
              <a:t> for </a:t>
            </a:r>
            <a:r>
              <a:rPr lang="fr-CH" sz="1100" dirty="0" err="1"/>
              <a:t>something</a:t>
            </a:r>
            <a:r>
              <a:rPr lang="fr-CH" sz="1100" dirty="0"/>
              <a:t> </a:t>
            </a:r>
            <a:r>
              <a:rPr lang="fr-CH" sz="1100" dirty="0" err="1"/>
              <a:t>totally</a:t>
            </a:r>
            <a:r>
              <a:rPr lang="fr-CH" sz="1100" dirty="0"/>
              <a:t> </a:t>
            </a:r>
            <a:r>
              <a:rPr lang="fr-CH" sz="1100" dirty="0" err="1"/>
              <a:t>different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Ending</a:t>
            </a:r>
            <a:r>
              <a:rPr lang="fr-CH" sz="1100" dirty="0"/>
              <a:t> up </a:t>
            </a:r>
            <a:r>
              <a:rPr lang="fr-CH" sz="1100" dirty="0" err="1"/>
              <a:t>with</a:t>
            </a:r>
            <a:r>
              <a:rPr lang="fr-CH" sz="1100" dirty="0"/>
              <a:t> </a:t>
            </a:r>
            <a:r>
              <a:rPr lang="fr-CH" sz="1100" dirty="0" err="1"/>
              <a:t>something</a:t>
            </a:r>
            <a:r>
              <a:rPr lang="fr-CH" sz="1100" dirty="0"/>
              <a:t> </a:t>
            </a:r>
            <a:r>
              <a:rPr lang="fr-CH" sz="1100" dirty="0" err="1"/>
              <a:t>totally</a:t>
            </a:r>
            <a:r>
              <a:rPr lang="fr-CH" sz="1100" dirty="0"/>
              <a:t> </a:t>
            </a:r>
            <a:r>
              <a:rPr lang="fr-CH" sz="1100" dirty="0" err="1"/>
              <a:t>undesirable</a:t>
            </a:r>
            <a:r>
              <a:rPr lang="fr-CH" sz="1100" dirty="0"/>
              <a:t> </a:t>
            </a:r>
            <a:r>
              <a:rPr lang="fr-CH" sz="1100" dirty="0" err="1"/>
              <a:t>which</a:t>
            </a:r>
            <a:r>
              <a:rPr lang="fr-CH" sz="1100" dirty="0"/>
              <a:t> by </a:t>
            </a:r>
            <a:r>
              <a:rPr lang="fr-CH" sz="1100" dirty="0" err="1"/>
              <a:t>making</a:t>
            </a:r>
            <a:r>
              <a:rPr lang="fr-CH" sz="1100" dirty="0"/>
              <a:t> </a:t>
            </a:r>
            <a:r>
              <a:rPr lang="fr-CH" sz="1100" dirty="0" err="1"/>
              <a:t>it</a:t>
            </a:r>
            <a:r>
              <a:rPr lang="fr-CH" sz="1100" dirty="0"/>
              <a:t> </a:t>
            </a:r>
            <a:r>
              <a:rPr lang="fr-CH" sz="1100" dirty="0" err="1"/>
              <a:t>even</a:t>
            </a:r>
            <a:r>
              <a:rPr lang="fr-CH" sz="1100" dirty="0"/>
              <a:t> </a:t>
            </a:r>
            <a:r>
              <a:rPr lang="fr-CH" sz="1100" dirty="0" err="1"/>
              <a:t>worse</a:t>
            </a:r>
            <a:r>
              <a:rPr lang="fr-CH" sz="1100" dirty="0"/>
              <a:t> </a:t>
            </a:r>
            <a:r>
              <a:rPr lang="fr-CH" sz="1100" dirty="0" err="1"/>
              <a:t>turns</a:t>
            </a:r>
            <a:r>
              <a:rPr lang="fr-CH" sz="1100" dirty="0"/>
              <a:t> </a:t>
            </a:r>
            <a:r>
              <a:rPr lang="fr-CH" sz="1100" dirty="0" err="1"/>
              <a:t>into</a:t>
            </a:r>
            <a:r>
              <a:rPr lang="fr-CH" sz="1100" dirty="0"/>
              <a:t> </a:t>
            </a:r>
            <a:r>
              <a:rPr lang="fr-CH" sz="1100" dirty="0" err="1"/>
              <a:t>something</a:t>
            </a:r>
            <a:r>
              <a:rPr lang="fr-CH" sz="1100" dirty="0"/>
              <a:t> </a:t>
            </a:r>
            <a:r>
              <a:rPr lang="fr-CH" sz="1100" dirty="0" err="1"/>
              <a:t>useful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Accidentally</a:t>
            </a:r>
            <a:r>
              <a:rPr lang="fr-CH" sz="1100" dirty="0"/>
              <a:t> </a:t>
            </a:r>
            <a:r>
              <a:rPr lang="fr-CH" sz="1100" dirty="0" err="1"/>
              <a:t>stumling</a:t>
            </a:r>
            <a:r>
              <a:rPr lang="fr-CH" sz="1100" dirty="0"/>
              <a:t> </a:t>
            </a:r>
            <a:r>
              <a:rPr lang="fr-CH" sz="1100" dirty="0" err="1"/>
              <a:t>into</a:t>
            </a:r>
            <a:r>
              <a:rPr lang="fr-CH" sz="1100" dirty="0"/>
              <a:t> </a:t>
            </a:r>
            <a:r>
              <a:rPr lang="fr-CH" sz="1100" dirty="0" err="1"/>
              <a:t>something</a:t>
            </a:r>
            <a:r>
              <a:rPr lang="fr-CH" sz="1100" dirty="0"/>
              <a:t> </a:t>
            </a:r>
            <a:r>
              <a:rPr lang="fr-CH" sz="1100" dirty="0" err="1"/>
              <a:t>wonderful</a:t>
            </a:r>
            <a:r>
              <a:rPr lang="fr-CH" sz="1100" dirty="0"/>
              <a:t>/</a:t>
            </a:r>
            <a:r>
              <a:rPr lang="fr-CH" sz="1100" dirty="0" err="1"/>
              <a:t>useful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Accidentally</a:t>
            </a:r>
            <a:r>
              <a:rPr lang="fr-CH" sz="1100" dirty="0"/>
              <a:t>/</a:t>
            </a:r>
            <a:r>
              <a:rPr lang="fr-CH" sz="1100" dirty="0" err="1"/>
              <a:t>randomly</a:t>
            </a:r>
            <a:r>
              <a:rPr lang="fr-CH" sz="1100" dirty="0"/>
              <a:t> </a:t>
            </a:r>
            <a:r>
              <a:rPr lang="fr-CH" sz="1100" dirty="0" err="1"/>
              <a:t>stumbling</a:t>
            </a:r>
            <a:r>
              <a:rPr lang="fr-CH" sz="1100" dirty="0"/>
              <a:t> </a:t>
            </a:r>
            <a:r>
              <a:rPr lang="fr-CH" sz="1100" dirty="0" err="1"/>
              <a:t>into</a:t>
            </a:r>
            <a:r>
              <a:rPr lang="fr-CH" sz="1100" dirty="0"/>
              <a:t> the solution (e.g. of a </a:t>
            </a:r>
            <a:r>
              <a:rPr lang="fr-CH" sz="1100" dirty="0" err="1"/>
              <a:t>pre-defined</a:t>
            </a:r>
            <a:r>
              <a:rPr lang="fr-CH" sz="1100" dirty="0"/>
              <a:t> </a:t>
            </a:r>
            <a:r>
              <a:rPr lang="fr-CH" sz="1100" dirty="0" err="1"/>
              <a:t>problem</a:t>
            </a:r>
            <a:r>
              <a:rPr lang="fr-CH" sz="1100" dirty="0"/>
              <a:t>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Accidentally</a:t>
            </a:r>
            <a:r>
              <a:rPr lang="fr-CH" sz="1100" dirty="0"/>
              <a:t>/</a:t>
            </a:r>
            <a:r>
              <a:rPr lang="fr-CH" sz="1100" dirty="0" err="1"/>
              <a:t>randomly</a:t>
            </a:r>
            <a:r>
              <a:rPr lang="fr-CH" sz="1100" dirty="0"/>
              <a:t> </a:t>
            </a:r>
            <a:r>
              <a:rPr lang="fr-CH" sz="1100" dirty="0" err="1"/>
              <a:t>stumbling</a:t>
            </a:r>
            <a:r>
              <a:rPr lang="fr-CH" sz="1100" dirty="0"/>
              <a:t> </a:t>
            </a:r>
            <a:r>
              <a:rPr lang="fr-CH" sz="1100" dirty="0" err="1"/>
              <a:t>into</a:t>
            </a:r>
            <a:r>
              <a:rPr lang="fr-CH" sz="1100" dirty="0"/>
              <a:t> the solution of a </a:t>
            </a:r>
            <a:r>
              <a:rPr lang="fr-CH" sz="1100" dirty="0" err="1"/>
              <a:t>wrong</a:t>
            </a:r>
            <a:r>
              <a:rPr lang="fr-CH" sz="1100" dirty="0"/>
              <a:t> </a:t>
            </a:r>
            <a:r>
              <a:rPr lang="fr-CH" sz="1100" dirty="0" err="1"/>
              <a:t>problem</a:t>
            </a:r>
            <a:endParaRPr lang="fr-CH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1100" dirty="0" err="1"/>
              <a:t>Unexpected</a:t>
            </a:r>
            <a:r>
              <a:rPr lang="fr-CH" sz="1100" dirty="0"/>
              <a:t>, </a:t>
            </a:r>
            <a:r>
              <a:rPr lang="fr-CH" sz="1100" dirty="0" err="1"/>
              <a:t>pleasant</a:t>
            </a:r>
            <a:r>
              <a:rPr lang="fr-CH" sz="1100" dirty="0"/>
              <a:t> surprise (to a </a:t>
            </a:r>
            <a:r>
              <a:rPr lang="fr-CH" sz="1100" dirty="0" err="1"/>
              <a:t>customer</a:t>
            </a:r>
            <a:r>
              <a:rPr lang="fr-CH" sz="1100" dirty="0"/>
              <a:t>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CH" sz="1100" dirty="0"/>
          </a:p>
          <a:p>
            <a:pPr>
              <a:lnSpc>
                <a:spcPct val="90000"/>
              </a:lnSpc>
            </a:pPr>
            <a:r>
              <a:rPr lang="fr-CH" sz="1100" dirty="0" err="1"/>
              <a:t>Typically</a:t>
            </a:r>
            <a:r>
              <a:rPr lang="fr-CH" sz="1100" dirty="0"/>
              <a:t>, </a:t>
            </a:r>
            <a:r>
              <a:rPr lang="fr-CH" sz="1100" dirty="0" err="1"/>
              <a:t>serendipity</a:t>
            </a:r>
            <a:r>
              <a:rPr lang="fr-CH" sz="1100" dirty="0"/>
              <a:t> </a:t>
            </a:r>
            <a:r>
              <a:rPr lang="fr-CH" sz="1100" dirty="0" err="1"/>
              <a:t>is</a:t>
            </a:r>
            <a:r>
              <a:rPr lang="fr-CH" sz="1100" dirty="0"/>
              <a:t> a (</a:t>
            </a:r>
            <a:r>
              <a:rPr lang="fr-CH" sz="1100" dirty="0" err="1"/>
              <a:t>fuzzy</a:t>
            </a:r>
            <a:r>
              <a:rPr lang="fr-CH" sz="1100" dirty="0"/>
              <a:t>) process </a:t>
            </a:r>
            <a:r>
              <a:rPr lang="fr-CH" sz="1100" dirty="0" err="1"/>
              <a:t>that</a:t>
            </a:r>
            <a:r>
              <a:rPr lang="fr-CH" sz="1100" dirty="0"/>
              <a:t> </a:t>
            </a:r>
            <a:r>
              <a:rPr lang="fr-CH" sz="1100" dirty="0" err="1"/>
              <a:t>results</a:t>
            </a:r>
            <a:r>
              <a:rPr lang="fr-CH" sz="1100" dirty="0"/>
              <a:t> in new </a:t>
            </a:r>
            <a:r>
              <a:rPr lang="fr-CH" sz="1100" dirty="0" err="1"/>
              <a:t>idea</a:t>
            </a:r>
            <a:r>
              <a:rPr lang="fr-CH" sz="1100" dirty="0"/>
              <a:t>(s)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6FF25-E9F6-C9BB-08A5-41C8760ED542}"/>
              </a:ext>
            </a:extLst>
          </p:cNvPr>
          <p:cNvSpPr txBox="1"/>
          <p:nvPr/>
        </p:nvSpPr>
        <p:spPr>
          <a:xfrm>
            <a:off x="628987" y="4887589"/>
            <a:ext cx="3522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Source: Soundcloud.com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FE481C-4AAD-5795-801B-F6ABDF70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1" y="1254098"/>
            <a:ext cx="3664527" cy="24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3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9D608-D985-865D-0C86-E6534521A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947" y="1468749"/>
            <a:ext cx="3753053" cy="2578234"/>
          </a:xfrm>
        </p:spPr>
        <p:txBody>
          <a:bodyPr/>
          <a:lstStyle/>
          <a:p>
            <a:r>
              <a:rPr lang="fr-CH" sz="1200" dirty="0"/>
              <a:t>Right «state of </a:t>
            </a:r>
            <a:r>
              <a:rPr lang="fr-CH" sz="1200" dirty="0" err="1"/>
              <a:t>mind</a:t>
            </a:r>
            <a:r>
              <a:rPr lang="fr-CH" sz="1200" dirty="0"/>
              <a:t>»</a:t>
            </a:r>
          </a:p>
          <a:p>
            <a:r>
              <a:rPr lang="fr-CH" sz="1200" dirty="0"/>
              <a:t>«Right» question</a:t>
            </a:r>
          </a:p>
          <a:p>
            <a:r>
              <a:rPr lang="fr-CH" sz="1200" dirty="0"/>
              <a:t>«Right» place</a:t>
            </a:r>
          </a:p>
          <a:p>
            <a:r>
              <a:rPr lang="fr-CH" sz="1200" dirty="0"/>
              <a:t>«Right» time</a:t>
            </a:r>
          </a:p>
          <a:p>
            <a:r>
              <a:rPr lang="fr-CH" sz="1200" dirty="0"/>
              <a:t>«Right» people</a:t>
            </a:r>
          </a:p>
          <a:p>
            <a:r>
              <a:rPr lang="fr-CH" sz="1200" dirty="0"/>
              <a:t>«Right» </a:t>
            </a:r>
            <a:r>
              <a:rPr lang="fr-CH" sz="1200" dirty="0" err="1"/>
              <a:t>luck</a:t>
            </a:r>
            <a:endParaRPr lang="fr-CH" sz="1200" dirty="0"/>
          </a:p>
          <a:p>
            <a:r>
              <a:rPr lang="fr-CH" sz="1200" dirty="0"/>
              <a:t>«Right» </a:t>
            </a:r>
            <a:r>
              <a:rPr lang="fr-CH" sz="1200" dirty="0" err="1"/>
              <a:t>material</a:t>
            </a:r>
            <a:endParaRPr lang="fr-CH" sz="1200" dirty="0"/>
          </a:p>
          <a:p>
            <a:endParaRPr lang="en-US" dirty="0"/>
          </a:p>
        </p:txBody>
      </p:sp>
      <p:pic>
        <p:nvPicPr>
          <p:cNvPr id="10" name="Picture 9" descr="A cartoon of a person taking a bath&#10;&#10;Description automatically generated with medium confidence">
            <a:extLst>
              <a:ext uri="{FF2B5EF4-FFF2-40B4-BE49-F238E27FC236}">
                <a16:creationId xmlns:a16="http://schemas.microsoft.com/office/drawing/2014/main" id="{02A6FD64-F928-9EDA-1116-83778ABB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5" y="1472744"/>
            <a:ext cx="3878036" cy="257175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9D52566-84DA-00D5-6D84-6F7ECDF8A0AB}"/>
              </a:ext>
            </a:extLst>
          </p:cNvPr>
          <p:cNvSpPr txBox="1">
            <a:spLocks/>
          </p:cNvSpPr>
          <p:nvPr/>
        </p:nvSpPr>
        <p:spPr>
          <a:xfrm>
            <a:off x="565200" y="678268"/>
            <a:ext cx="7025129" cy="5294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What does it take to come up with good ideas??</a:t>
            </a:r>
          </a:p>
        </p:txBody>
      </p:sp>
    </p:spTree>
    <p:extLst>
      <p:ext uri="{BB962C8B-B14F-4D97-AF65-F5344CB8AC3E}">
        <p14:creationId xmlns:p14="http://schemas.microsoft.com/office/powerpoint/2010/main" val="59196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BAB1-2BAE-B07A-1ABD-0720AB19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/>
              <a:t>More </a:t>
            </a:r>
            <a:r>
              <a:rPr lang="fr-CH" sz="2000" dirty="0" err="1"/>
              <a:t>definitions</a:t>
            </a:r>
            <a:r>
              <a:rPr lang="fr-CH" sz="2000" dirty="0"/>
              <a:t> on </a:t>
            </a:r>
            <a:r>
              <a:rPr lang="fr-CH" sz="2000" dirty="0" err="1"/>
              <a:t>Serendipity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51BED-653A-9D41-CC3E-225DC1702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964348"/>
            <a:ext cx="5711671" cy="4022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74259E-280B-DC45-07D4-DC21E5356CCA}"/>
              </a:ext>
            </a:extLst>
          </p:cNvPr>
          <p:cNvSpPr txBox="1"/>
          <p:nvPr/>
        </p:nvSpPr>
        <p:spPr>
          <a:xfrm>
            <a:off x="1472750" y="4949123"/>
            <a:ext cx="5711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Source: Wareham et al (</a:t>
            </a:r>
            <a:r>
              <a:rPr lang="fr-CH" sz="8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2022</a:t>
            </a:r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4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0E80-8E73-E71C-709B-369E7F2E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err="1"/>
              <a:t>Systematizing</a:t>
            </a:r>
            <a:r>
              <a:rPr lang="fr-CH" sz="2000" dirty="0"/>
              <a:t> </a:t>
            </a:r>
            <a:r>
              <a:rPr lang="fr-CH" sz="2000" dirty="0" err="1"/>
              <a:t>Serendipity</a:t>
            </a:r>
            <a:r>
              <a:rPr lang="fr-CH" sz="2000" dirty="0"/>
              <a:t>?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A9BC1-9390-DD25-2CC7-4A32BA23E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140" y="4766207"/>
            <a:ext cx="2793916" cy="269518"/>
          </a:xfrm>
        </p:spPr>
        <p:txBody>
          <a:bodyPr/>
          <a:lstStyle/>
          <a:p>
            <a:r>
              <a:rPr lang="fr-CH" sz="800" dirty="0"/>
              <a:t>Source: </a:t>
            </a:r>
            <a:r>
              <a:rPr lang="fr-CH" sz="800" dirty="0">
                <a:hlinkClick r:id="rId2"/>
              </a:rPr>
              <a:t>de Rond (2014)</a:t>
            </a:r>
            <a:endParaRPr lang="en-US" sz="800" dirty="0"/>
          </a:p>
        </p:txBody>
      </p:sp>
      <p:pic>
        <p:nvPicPr>
          <p:cNvPr id="6" name="Picture 5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A197B728-2064-373D-6F2F-BEBED7C1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3" y="1476859"/>
            <a:ext cx="3946525" cy="2772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DCBBD-8FB1-BBDB-557D-14C80DB8E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017" y="1125069"/>
            <a:ext cx="3634740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70E5B-BF6E-1EE8-78BC-BAA8B4148D63}"/>
              </a:ext>
            </a:extLst>
          </p:cNvPr>
          <p:cNvSpPr txBox="1"/>
          <p:nvPr/>
        </p:nvSpPr>
        <p:spPr>
          <a:xfrm>
            <a:off x="6611193" y="4900873"/>
            <a:ext cx="26044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Source: CIJ (</a:t>
            </a:r>
            <a:r>
              <a:rPr lang="fr-CH" sz="8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2023</a:t>
            </a:r>
            <a:r>
              <a:rPr lang="fr-CH" sz="8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6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A55043-F889-43AE-BFE6-20C27A43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0" y="617543"/>
            <a:ext cx="6822316" cy="500549"/>
          </a:xfrm>
        </p:spPr>
        <p:txBody>
          <a:bodyPr/>
          <a:lstStyle/>
          <a:p>
            <a:r>
              <a:rPr lang="en-US" sz="2000" dirty="0"/>
              <a:t>Example: How to Build (first time) a Quantum-effect magnetic sensor based on NV?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1C2B29-9932-46B2-9BBC-FAFFD5D987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64" y="4174055"/>
            <a:ext cx="2793916" cy="497530"/>
          </a:xfrm>
        </p:spPr>
        <p:txBody>
          <a:bodyPr/>
          <a:lstStyle/>
          <a:p>
            <a:r>
              <a:rPr lang="en-US" sz="800" dirty="0"/>
              <a:t>Figure: </a:t>
            </a:r>
            <a:r>
              <a:rPr lang="en-US" sz="800" dirty="0">
                <a:hlinkClick r:id="rId2"/>
              </a:rPr>
              <a:t>Science</a:t>
            </a:r>
            <a:r>
              <a:rPr lang="en-US" sz="800" dirty="0"/>
              <a:t>. See also e.g. </a:t>
            </a:r>
            <a:r>
              <a:rPr lang="en-US" sz="800" dirty="0">
                <a:hlinkClick r:id="rId3"/>
              </a:rPr>
              <a:t>here</a:t>
            </a:r>
            <a:r>
              <a:rPr lang="en-US" sz="8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45C0-0047-E64E-B29F-2E8730B6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52" y="1311168"/>
            <a:ext cx="3993137" cy="257823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b="1" dirty="0"/>
              <a:t>Necessary steps to plan ahead and then execute: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Why would I build a QE sensor based on NV- centers implanted in a diamond??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What do I expect to “see” (measure)? What </a:t>
            </a:r>
            <a:r>
              <a:rPr lang="en-US" sz="1100" i="1" u="sng" dirty="0"/>
              <a:t>not</a:t>
            </a:r>
            <a:r>
              <a:rPr lang="en-US" sz="1100" dirty="0"/>
              <a:t>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How does it work? (physical properties of NV- centers; optical pumping and read-out in the visible spectrum; quantum object behavior)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What does it </a:t>
            </a:r>
            <a:r>
              <a:rPr lang="en-US" sz="1100" i="1" dirty="0"/>
              <a:t>do</a:t>
            </a:r>
            <a:r>
              <a:rPr lang="en-US" sz="1100" dirty="0"/>
              <a:t>?  What </a:t>
            </a:r>
            <a:r>
              <a:rPr lang="en-US" sz="1100" i="1" dirty="0"/>
              <a:t>no</a:t>
            </a:r>
            <a:r>
              <a:rPr lang="en-US" sz="1100" dirty="0"/>
              <a:t>t (and why not)??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How to assemble the light source, Q-sensors, optical spectrometers, computer, software)?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How to test the set-up and the sensor (to be sure it works correctly)?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How to run the set-up?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What else could one do with this??</a:t>
            </a:r>
          </a:p>
        </p:txBody>
      </p:sp>
      <p:pic>
        <p:nvPicPr>
          <p:cNvPr id="13" name="Picture 12" descr="A diagram of a diamond&#10;&#10;Description automatically generated with low confidence">
            <a:extLst>
              <a:ext uri="{FF2B5EF4-FFF2-40B4-BE49-F238E27FC236}">
                <a16:creationId xmlns:a16="http://schemas.microsoft.com/office/drawing/2014/main" id="{DB40E6A7-5B32-D40C-1A8F-B83DE4C12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8" y="1375382"/>
            <a:ext cx="3901440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6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A55043-F889-43AE-BFE6-20C27A43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0" y="617543"/>
            <a:ext cx="6822316" cy="500549"/>
          </a:xfrm>
        </p:spPr>
        <p:txBody>
          <a:bodyPr/>
          <a:lstStyle/>
          <a:p>
            <a:r>
              <a:rPr lang="en-US" sz="2000" dirty="0"/>
              <a:t>Example: How else could you use Graphene Optical Modulator (GMOD) Displays?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45C0-0047-E64E-B29F-2E8730B6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52" y="1311168"/>
            <a:ext cx="3993137" cy="2578234"/>
          </a:xfrm>
        </p:spPr>
        <p:txBody>
          <a:bodyPr anchor="t">
            <a:norm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GMODs are developed in ATTRACT to create color displays with great contrast in bright environments, thus enabling ultra-high resolution while significantly reducing the average power consumption for e.g. portable devices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Graphene modulators are MOEMS, mechanical micro-membranes that physically move inside an optical cavity when applying a voltage difference between the graphene and the mirror-like layer at the bottom of the optical cavity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Opposite use: applying a pressure on the membrane (pixel) creates a voltage difference which can ne measured (sensed)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Thought: use this for artificial limbs with haptic (sensing) feedback?</a:t>
            </a: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EE7A008-4FAF-8A30-1695-F44D7C13904A}"/>
              </a:ext>
            </a:extLst>
          </p:cNvPr>
          <p:cNvPicPr/>
          <p:nvPr/>
        </p:nvPicPr>
        <p:blipFill rotWithShape="1">
          <a:blip r:embed="rId2"/>
          <a:srcRect l="9081" t="14563" b="8676"/>
          <a:stretch/>
        </p:blipFill>
        <p:spPr>
          <a:xfrm flipH="1">
            <a:off x="565200" y="1408013"/>
            <a:ext cx="3042605" cy="1023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EAB8B-A53D-B48A-D72E-3F5FFBAC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" y="2431763"/>
            <a:ext cx="3042605" cy="896699"/>
          </a:xfrm>
          <a:prstGeom prst="rect">
            <a:avLst/>
          </a:prstGeom>
        </p:spPr>
      </p:pic>
      <p:pic>
        <p:nvPicPr>
          <p:cNvPr id="5" name="Imagem 9" descr="Close de pessoa com mão biônica usando laptop">
            <a:extLst>
              <a:ext uri="{FF2B5EF4-FFF2-40B4-BE49-F238E27FC236}">
                <a16:creationId xmlns:a16="http://schemas.microsoft.com/office/drawing/2014/main" id="{229975A1-9533-A273-43BD-17829B35A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r="8203"/>
          <a:stretch/>
        </p:blipFill>
        <p:spPr>
          <a:xfrm>
            <a:off x="565200" y="3328462"/>
            <a:ext cx="3042604" cy="1815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1DAC1-B103-C81A-C97A-D110EEDE0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5" y="4775254"/>
            <a:ext cx="8578800" cy="3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cion Fo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2 TemplateIdeaSquare updated 05012022" id="{CEE51B96-71BC-C84E-975D-0D6E5CD89A4D}" vid="{4B0542AF-209C-6D43-8329-B0F7F099BA0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Opcion Foto</Template>
  <TotalTime>1016</TotalTime>
  <Words>629</Words>
  <Application>Microsoft Office PowerPoint</Application>
  <PresentationFormat>On-screen Show (16:9)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</vt:lpstr>
      <vt:lpstr>Helvetica 75</vt:lpstr>
      <vt:lpstr>Opcion Foto</vt:lpstr>
      <vt:lpstr>The Importance and Role of Serendipity  (in Instrumentation Innovation) </vt:lpstr>
      <vt:lpstr>IdeaSquare</vt:lpstr>
      <vt:lpstr>Why focus on Serendipity?</vt:lpstr>
      <vt:lpstr>So what is Serendipity?</vt:lpstr>
      <vt:lpstr>PowerPoint Presentation</vt:lpstr>
      <vt:lpstr>More definitions on Serendipity</vt:lpstr>
      <vt:lpstr>Systematizing Serendipity?</vt:lpstr>
      <vt:lpstr>Example: How to Build (first time) a Quantum-effect magnetic sensor based on NV? </vt:lpstr>
      <vt:lpstr>Example: How else could you use Graphene Optical Modulator (GMOD) Displays?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Claudia Marcelloni</dc:creator>
  <cp:keywords/>
  <dc:description/>
  <cp:lastModifiedBy>Markus Nordberg</cp:lastModifiedBy>
  <cp:revision>57</cp:revision>
  <dcterms:created xsi:type="dcterms:W3CDTF">2022-01-18T18:56:13Z</dcterms:created>
  <dcterms:modified xsi:type="dcterms:W3CDTF">2023-07-04T16:01:34Z</dcterms:modified>
  <cp:category/>
</cp:coreProperties>
</file>