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7926" autoAdjust="0"/>
  </p:normalViewPr>
  <p:slideViewPr>
    <p:cSldViewPr snapToGrid="0">
      <p:cViewPr varScale="1">
        <p:scale>
          <a:sx n="97" d="100"/>
          <a:sy n="97" d="100"/>
        </p:scale>
        <p:origin x="11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Costantini" userId="3dc0ceb8-d05d-445e-9e2a-c838778b6a2d" providerId="ADAL" clId="{E90D6E8B-2431-4E97-9191-0AD022DF13B7}"/>
    <pc:docChg chg="modSld">
      <pc:chgData name="Alessandro Costantini" userId="3dc0ceb8-d05d-445e-9e2a-c838778b6a2d" providerId="ADAL" clId="{E90D6E8B-2431-4E97-9191-0AD022DF13B7}" dt="2023-06-29T05:07:11.712" v="67" actId="207"/>
      <pc:docMkLst>
        <pc:docMk/>
      </pc:docMkLst>
      <pc:sldChg chg="modSp mod">
        <pc:chgData name="Alessandro Costantini" userId="3dc0ceb8-d05d-445e-9e2a-c838778b6a2d" providerId="ADAL" clId="{E90D6E8B-2431-4E97-9191-0AD022DF13B7}" dt="2023-06-29T05:07:11.712" v="67" actId="207"/>
        <pc:sldMkLst>
          <pc:docMk/>
          <pc:sldMk cId="2778227295" sldId="258"/>
        </pc:sldMkLst>
        <pc:spChg chg="mod">
          <ac:chgData name="Alessandro Costantini" userId="3dc0ceb8-d05d-445e-9e2a-c838778b6a2d" providerId="ADAL" clId="{E90D6E8B-2431-4E97-9191-0AD022DF13B7}" dt="2023-06-29T05:07:11.712" v="67" actId="207"/>
          <ac:spMkLst>
            <pc:docMk/>
            <pc:sldMk cId="2778227295" sldId="258"/>
            <ac:spMk id="3" creationId="{A5E3E277-A9A1-3EEC-4071-C0B7D4588D79}"/>
          </ac:spMkLst>
        </pc:spChg>
      </pc:sldChg>
      <pc:sldChg chg="modSp mod">
        <pc:chgData name="Alessandro Costantini" userId="3dc0ceb8-d05d-445e-9e2a-c838778b6a2d" providerId="ADAL" clId="{E90D6E8B-2431-4E97-9191-0AD022DF13B7}" dt="2023-06-29T05:04:34.515" v="65" actId="20577"/>
        <pc:sldMkLst>
          <pc:docMk/>
          <pc:sldMk cId="817817991" sldId="265"/>
        </pc:sldMkLst>
        <pc:spChg chg="mod">
          <ac:chgData name="Alessandro Costantini" userId="3dc0ceb8-d05d-445e-9e2a-c838778b6a2d" providerId="ADAL" clId="{E90D6E8B-2431-4E97-9191-0AD022DF13B7}" dt="2023-06-29T05:04:34.515" v="65" actId="20577"/>
          <ac:spMkLst>
            <pc:docMk/>
            <pc:sldMk cId="817817991" sldId="265"/>
            <ac:spMk id="3" creationId="{65883250-57EC-3BC4-55B7-19CEEF643F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1DD1D-9472-484E-8EFB-3B0A40F8D3D4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ED1D8-EF32-46C5-B815-AAC4B0699AA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980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effectLst/>
                <a:latin typeface="Open Sans" panose="020B0604020202020204" pitchFamily="34" charset="0"/>
              </a:rPr>
              <a:t>effetti all’esposizione alla radiazione ionizzante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lo sviluppo di magneti superconduttori ad alta temperatura  </a:t>
            </a:r>
          </a:p>
          <a:p>
            <a:r>
              <a:rPr lang="it-IT" dirty="0">
                <a:effectLst/>
                <a:latin typeface="Open Sans" panose="020B0604020202020204" pitchFamily="34" charset="0"/>
              </a:rPr>
              <a:t>nanotecnologie, con particolare riferimento a nanotubi e nanofili</a:t>
            </a:r>
            <a:endParaRPr lang="en-US" i="1" dirty="0"/>
          </a:p>
          <a:p>
            <a:r>
              <a:rPr lang="en-US" i="1" dirty="0"/>
              <a:t>Trento Institute for Fundamental Physics and Application</a:t>
            </a:r>
            <a:r>
              <a:rPr lang="en-US" dirty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BED1D8-EF32-46C5-B815-AAC4B0699AA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60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EB294-DEA0-3C45-0105-E8BA7982D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0DCFF5-9652-EC88-8CE0-AA79ECA47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C6A809-3F56-93EE-C6E6-95AF58C46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F399C7-B3D5-09FF-A6C3-FEDBD6727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56CAE7-DD7C-FF1A-3E86-4137A226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2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5CF455-0F83-9190-68D8-D8608F71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9FF337-FC4B-27FA-D480-A8A59BCFB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D7CAB4-2565-83BC-7E5C-85EF9C8C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180E852-0E6F-EA22-40F1-B9CFE75C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7FFBCA-5F52-F142-74B8-624A3A08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45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C205BC-BF46-FCFF-5603-FA86D7119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545E138-7568-3BEE-A195-773707FE53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C2FF90-C5E1-A0CC-947E-16001070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FB92E-53C7-93BC-BD6D-D5194F18A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C70CEA-2540-91CF-4130-0CB1F7D9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699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50DB1-9478-D4B4-C958-D5BB46AA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6DA84-92FE-90AE-97E2-15E647442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EFF64C-B3FD-C715-6CFB-E697EAE8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0EEA89-D452-8AC9-0996-5E064627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2EEB74-C559-5EE6-82BF-BC45A1B6A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91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A5BEF-58C4-1E86-D92A-F1EE9A764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E4C700-AF74-D574-C870-6750F6770C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AF4741-1166-3959-CFF2-8F53B2674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4B5BD3-250E-B90E-9B27-F30366C2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FC47E0-7EDA-34A2-EA5F-977FEF45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8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6ED27-E820-A4F6-425B-680F564D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01149-B4A5-904E-98CD-112EE88AF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22BE5C-88B5-CDA6-4424-49F178E53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8EE1BD-E92D-6482-2AE4-679D8B93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AE0996-00A1-526C-A6F2-EA012DF45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6718F6-D378-A14E-4BFC-57CA4E513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9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5CA6E-DAF3-A799-2486-F50B9B7EB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393815-5DD9-B261-940D-BD254E6B8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C9FEC93-13AD-5069-5879-FF8B7CC4B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F7BBDB-71AB-FA79-23FF-8F5326980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ECBC04-3011-E7DE-6793-1EB8F18AD9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B33A662-B50A-B2A2-A946-075E9AD7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8EA9970-99D7-0CEA-2661-B8B740C7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79CE6A-62B8-7EB4-7DD1-32D0F4813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1883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187760-7434-73E4-DA19-B9CEF8995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C20ECF-3840-3C98-3BEF-A89791B5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4854053-1873-857A-F777-889B03DE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58A1FA6-AB92-7C82-9BE3-BE3344F5F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286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EF5B43-8896-2332-F41C-EB282191A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AA693B-2728-5BFD-69B1-43B15582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D3EB88-A941-0DD7-EA9B-A2FBF6A0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01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52C18B-6A50-62B3-8114-8E13C5F2B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610CDB-719D-78A5-8D31-871393DCE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67CBCA-0DE8-190E-5512-3E0B8E7C8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37BF5A1-BD5C-3BE6-DDC1-29875CD2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D7D281-EB1B-DE26-8416-C6E28DCD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3DF704-6AE2-3E49-15E1-FE29F45E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62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00F69D-370C-10C4-53C8-0F7B2511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6EE642B-9D40-87CD-BA67-DDB9BAE14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9928BE-65C1-F62E-AB0F-FE3989E63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5FFDC3-B9FF-F1C9-821B-ABB197C2E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B7460E-2A27-F0CD-9819-956091CEA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CA73E2-E700-F3C8-0BAC-3E3CAD9E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55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F04314A-DA10-5A69-084D-70B39224B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BF6074-0ECF-7AA6-8EAC-6ED90BA4D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3F3834-30DA-D2FB-6C2A-34B95D530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ECC3B-A357-49DA-9A9A-10F4C3FCE0A9}" type="datetimeFigureOut">
              <a:rPr lang="it-IT" smtClean="0"/>
              <a:t>29/06/2023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3BD0CD-F651-404B-F15B-AB44739D5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96032F-5BF7-F428-630E-736BD3E54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E6531-4AFE-4CCE-9EC4-DEDA282B51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079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ndex.php/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infn.it/csn5/images/PDFDocuments/25559.pdf" TargetMode="External"/><Relationship Id="rId2" Type="http://schemas.openxmlformats.org/officeDocument/2006/relationships/hyperlink" Target="https://preventivi.dsi.infn.i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infn.it/csn5/images/PDFDocuments/call_template_2023.pdf" TargetMode="External"/><Relationship Id="rId4" Type="http://schemas.openxmlformats.org/officeDocument/2006/relationships/hyperlink" Target="https://web.infn.it/csn5/images/PDFDocuments/BandoCall2023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C7DFDF-4A55-A6E2-F5D2-5081CD7EC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Riunione locale CSN5@CNAF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AE52BB-DC06-6017-C37B-494D9CA599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Alessandro Costantini</a:t>
            </a:r>
          </a:p>
          <a:p>
            <a:endParaRPr lang="it-IT" dirty="0"/>
          </a:p>
          <a:p>
            <a:r>
              <a:rPr lang="it-IT" dirty="0"/>
              <a:t>CNAF, 29 giugno 2023</a:t>
            </a:r>
          </a:p>
        </p:txBody>
      </p:sp>
    </p:spTree>
    <p:extLst>
      <p:ext uri="{BB962C8B-B14F-4D97-AF65-F5344CB8AC3E}">
        <p14:creationId xmlns:p14="http://schemas.microsoft.com/office/powerpoint/2010/main" val="27480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4A4E9-127D-2188-0082-22552689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CSN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238C4F-33D7-2B58-9BBB-6D3BDC796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Cos’è una CSN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L’INFN basa la propria attività di ricerca sulle proposte elaborate da componenti della comunità scientifica di riferimento e la organizza, di norma, in linee scientifiche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CSN1: Fisica subnucleare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CSN2: Fisica </a:t>
            </a:r>
            <a:r>
              <a:rPr lang="it-IT" dirty="0" err="1">
                <a:effectLst/>
                <a:latin typeface="Arial" panose="020B0604020202020204" pitchFamily="34" charset="0"/>
              </a:rPr>
              <a:t>astroparticellare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CSN3: Fisica nucleare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CSN4: Fisica teorica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CSN5: Ricerca tecnologica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I membri di una CSN sono i coordinatori locali delle rispettive linee scientifiche, il Presidente della CSN, un membro di Giunta, osservatori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Le CSN 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elaborano proposte di programmazione scientifica e relativi preventivi</a:t>
            </a:r>
            <a:r>
              <a:rPr lang="it-IT" dirty="0"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finanziari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valutazione e consuntivo annuale dell’attività svolta da ogni singola iniziativa di ricerca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422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4206CC-9B5B-DCFE-EF2F-D7D9FB81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E3E277-A9A1-3EEC-4071-C0B7D4588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La Commissione Scientifica Nazionale 5 (Gruppo 5) coordina le ricerche tecnologiche e lo sviluppo di applicazioni in altri settori di strumenti, metodi e tecnologie della fisica fondamentale</a:t>
            </a:r>
          </a:p>
          <a:p>
            <a:pPr marL="0" indent="0">
              <a:buNone/>
            </a:pPr>
            <a:r>
              <a:rPr lang="it-IT" dirty="0">
                <a:effectLst/>
                <a:latin typeface="Arial" panose="020B0604020202020204" pitchFamily="34" charset="0"/>
              </a:rPr>
              <a:t>		</a:t>
            </a:r>
            <a:r>
              <a:rPr lang="it-IT" dirty="0">
                <a:effectLst/>
                <a:latin typeface="Arial" panose="020B0604020202020204" pitchFamily="34" charset="0"/>
                <a:hlinkClick r:id="rId3"/>
              </a:rPr>
              <a:t>https://web.infn.it/csn5/index.php/it/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dirty="0">
                <a:effectLst/>
                <a:latin typeface="Arial" panose="020B0604020202020204" pitchFamily="34" charset="0"/>
              </a:rPr>
              <a:t>Ambiti di ricerca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rivelatori, acceleratori, elettronica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Interdisciplinare: informatica, conservazione del CH, AI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Sono membri della CSN5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il Presidente (Alberto Quaranta, INFN TIFPA e </a:t>
            </a:r>
            <a:r>
              <a:rPr lang="it-IT" dirty="0" err="1">
                <a:effectLst/>
                <a:latin typeface="Arial" panose="020B0604020202020204" pitchFamily="34" charset="0"/>
              </a:rPr>
              <a:t>UniTrento</a:t>
            </a:r>
            <a:r>
              <a:rPr lang="it-IT" dirty="0"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un membro di Giunta Esecutiva (Pierluigi Campana)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i coordinatori locali, LNGS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gli osservatori dalle altre CSN, </a:t>
            </a:r>
            <a:r>
              <a:rPr lang="it-IT" strike="sng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LNGS</a:t>
            </a:r>
            <a:r>
              <a:rPr lang="it-IT" dirty="0">
                <a:effectLst/>
                <a:latin typeface="Arial" panose="020B0604020202020204" pitchFamily="34" charset="0"/>
              </a:rPr>
              <a:t>, Comitato INFN_A,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CNAF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227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4B1349-5BB1-BD96-4985-8C34B94AF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progetti di CSN5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3730E5-37DD-6807-FC00-D87A6F81A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L’attività della Commissione si esprime in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</a:p>
          <a:p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tandard</a:t>
            </a:r>
            <a:r>
              <a:rPr lang="it-IT" dirty="0">
                <a:effectLst/>
                <a:latin typeface="Arial" panose="020B0604020202020204" pitchFamily="34" charset="0"/>
              </a:rPr>
              <a:t> (2-3 anni) Rispondono a tutti gli ambiti di competenza della Commissione e seguono l’iter normale di approvazione</a:t>
            </a:r>
          </a:p>
          <a:p>
            <a:r>
              <a:rPr lang="it-IT" b="1" dirty="0">
                <a:latin typeface="Arial" panose="020B0604020202020204" pitchFamily="34" charset="0"/>
              </a:rPr>
              <a:t>C</a:t>
            </a:r>
            <a:r>
              <a:rPr lang="it-IT" b="1" dirty="0">
                <a:effectLst/>
                <a:latin typeface="Arial" panose="020B0604020202020204" pitchFamily="34" charset="0"/>
              </a:rPr>
              <a:t>all</a:t>
            </a:r>
            <a:r>
              <a:rPr lang="it-IT" dirty="0">
                <a:effectLst/>
                <a:latin typeface="Arial" panose="020B0604020202020204" pitchFamily="34" charset="0"/>
              </a:rPr>
              <a:t> (3 anni) Esperimenti di maggiori dimensioni e con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finanziamento maggiore (</a:t>
            </a:r>
            <a:r>
              <a:rPr lang="it-IT" b="1" dirty="0">
                <a:effectLst/>
                <a:latin typeface="Arial" panose="020B0604020202020204" pitchFamily="34" charset="0"/>
              </a:rPr>
              <a:t>fino a 1Meuro</a:t>
            </a:r>
            <a:r>
              <a:rPr lang="it-IT" dirty="0"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it-IT" dirty="0">
                <a:latin typeface="Arial" panose="020B0604020202020204" pitchFamily="34" charset="0"/>
              </a:rPr>
              <a:t>Assunzione di personale, in genere </a:t>
            </a:r>
            <a:r>
              <a:rPr lang="it-IT" dirty="0" err="1">
                <a:latin typeface="Arial" panose="020B0604020202020204" pitchFamily="34" charset="0"/>
              </a:rPr>
              <a:t>AdR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rant </a:t>
            </a:r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iovani </a:t>
            </a:r>
            <a:r>
              <a:rPr lang="it-IT" dirty="0">
                <a:effectLst/>
                <a:latin typeface="Arial" panose="020B0604020202020204" pitchFamily="34" charset="0"/>
              </a:rPr>
              <a:t>(2 anni)</a:t>
            </a:r>
            <a:r>
              <a:rPr lang="it-IT" b="1" dirty="0">
                <a:effectLst/>
                <a:latin typeface="Arial" panose="020B0604020202020204" pitchFamily="34" charset="0"/>
              </a:rPr>
              <a:t> </a:t>
            </a:r>
            <a:r>
              <a:rPr lang="it-IT" dirty="0">
                <a:effectLst/>
                <a:latin typeface="Arial" panose="020B0604020202020204" pitchFamily="34" charset="0"/>
              </a:rPr>
              <a:t>Rivolto a giovani ricercatori (</a:t>
            </a:r>
            <a:r>
              <a:rPr lang="it-IT" dirty="0" err="1">
                <a:effectLst/>
                <a:latin typeface="Arial" panose="020B0604020202020204" pitchFamily="34" charset="0"/>
              </a:rPr>
              <a:t>AdR</a:t>
            </a:r>
            <a:r>
              <a:rPr lang="it-IT" dirty="0">
                <a:effectLst/>
                <a:latin typeface="Arial" panose="020B0604020202020204" pitchFamily="34" charset="0"/>
              </a:rPr>
              <a:t> Senior)</a:t>
            </a:r>
            <a:r>
              <a:rPr lang="it-IT" dirty="0">
                <a:latin typeface="Arial" panose="020B0604020202020204" pitchFamily="34" charset="0"/>
              </a:rPr>
              <a:t> con finanziamento fino a 75Keuro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Come partecipare alle attività CSN5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partecipa a esperimenti esistenti</a:t>
            </a:r>
          </a:p>
          <a:p>
            <a:pPr marL="914400" lvl="1" indent="-457200">
              <a:buFont typeface="+mj-lt"/>
              <a:buAutoNum type="arabicPeriod"/>
            </a:pPr>
            <a:r>
              <a:rPr lang="it-IT" dirty="0">
                <a:effectLst/>
                <a:latin typeface="Arial" panose="020B0604020202020204" pitchFamily="34" charset="0"/>
              </a:rPr>
              <a:t>Si propongono nuovi esperimenti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445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89C0DB-141C-8A96-F4BD-E809E4F0D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Riunioni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6132735-48B2-C47E-8D3E-15418F448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Durante l’anno ci sono circa 4 riunioni di persona e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 dirty="0">
                <a:effectLst/>
                <a:latin typeface="Arial" panose="020B0604020202020204" pitchFamily="34" charset="0"/>
              </a:rPr>
              <a:t>alcune telefoniche</a:t>
            </a:r>
            <a:endParaRPr lang="it-IT" dirty="0">
              <a:latin typeface="Courier New" panose="02070309020205020404" pitchFamily="49" charset="0"/>
            </a:endParaRPr>
          </a:p>
          <a:p>
            <a:r>
              <a:rPr lang="it-IT" dirty="0">
                <a:latin typeface="Arial" panose="020B0604020202020204" pitchFamily="34" charset="0"/>
              </a:rPr>
              <a:t>3</a:t>
            </a:r>
            <a:r>
              <a:rPr lang="it-IT" dirty="0">
                <a:effectLst/>
                <a:latin typeface="Arial" panose="020B0604020202020204" pitchFamily="34" charset="0"/>
              </a:rPr>
              <a:t> sono particolarmente importanti</a:t>
            </a:r>
            <a:endParaRPr lang="it-IT" dirty="0">
              <a:latin typeface="Courier New" panose="02070309020205020404" pitchFamily="49" charset="0"/>
            </a:endParaRPr>
          </a:p>
          <a:p>
            <a:pPr lvl="1"/>
            <a:r>
              <a:rPr lang="it-IT" b="1" dirty="0">
                <a:effectLst/>
                <a:latin typeface="Arial" panose="020B0604020202020204" pitchFamily="34" charset="0"/>
              </a:rPr>
              <a:t>Aprile</a:t>
            </a:r>
            <a:r>
              <a:rPr lang="it-IT" dirty="0">
                <a:effectLst/>
                <a:latin typeface="Arial" panose="020B0604020202020204" pitchFamily="34" charset="0"/>
              </a:rPr>
              <a:t> - consuntivi dei progetti in chiusura </a:t>
            </a:r>
          </a:p>
          <a:p>
            <a:pPr lvl="1"/>
            <a:r>
              <a:rPr lang="it-IT" b="1" dirty="0">
                <a:latin typeface="Arial" panose="020B0604020202020204" pitchFamily="34" charset="0"/>
              </a:rPr>
              <a:t>L</a:t>
            </a:r>
            <a:r>
              <a:rPr lang="it-IT" b="1" dirty="0">
                <a:effectLst/>
                <a:latin typeface="Arial" panose="020B0604020202020204" pitchFamily="34" charset="0"/>
              </a:rPr>
              <a:t>uglio</a:t>
            </a:r>
            <a:r>
              <a:rPr lang="it-IT" dirty="0">
                <a:effectLst/>
                <a:latin typeface="Arial" panose="020B0604020202020204" pitchFamily="34" charset="0"/>
              </a:rPr>
              <a:t> - valutazione delle nuove proposte di esperimento, status</a:t>
            </a:r>
            <a:br>
              <a:rPr lang="it-IT" dirty="0">
                <a:effectLst/>
                <a:latin typeface="Courier New" panose="02070309020205020404" pitchFamily="49" charset="0"/>
              </a:rPr>
            </a:br>
            <a:r>
              <a:rPr lang="it-IT" dirty="0">
                <a:effectLst/>
                <a:latin typeface="Arial" panose="020B0604020202020204" pitchFamily="34" charset="0"/>
              </a:rPr>
              <a:t>report dei progetti di tipo call</a:t>
            </a:r>
            <a:endParaRPr lang="it-IT" dirty="0">
              <a:latin typeface="Courier New" panose="02070309020205020404" pitchFamily="49" charset="0"/>
            </a:endParaRPr>
          </a:p>
          <a:p>
            <a:pPr lvl="1"/>
            <a:r>
              <a:rPr lang="it-IT" b="1" dirty="0">
                <a:latin typeface="Arial" panose="020B0604020202020204" pitchFamily="34" charset="0"/>
              </a:rPr>
              <a:t>S</a:t>
            </a:r>
            <a:r>
              <a:rPr lang="it-IT" b="1" dirty="0">
                <a:effectLst/>
                <a:latin typeface="Arial" panose="020B0604020202020204" pitchFamily="34" charset="0"/>
              </a:rPr>
              <a:t>ettembre</a:t>
            </a:r>
            <a:r>
              <a:rPr lang="it-IT" dirty="0">
                <a:effectLst/>
                <a:latin typeface="Arial" panose="020B0604020202020204" pitchFamily="34" charset="0"/>
              </a:rPr>
              <a:t> - dedicata al bilancio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03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56830-E7A2-0DA5-2A06-2FDFA0138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Scadenze per il 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7C35C5-C17B-3A08-239D-C2E974014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Le proposte di nuovi </a:t>
            </a:r>
            <a:r>
              <a:rPr lang="it-IT" b="1" dirty="0">
                <a:effectLst/>
                <a:latin typeface="Arial" panose="020B0604020202020204" pitchFamily="34" charset="0"/>
              </a:rPr>
              <a:t>progetti</a:t>
            </a:r>
            <a:r>
              <a:rPr lang="it-IT" dirty="0">
                <a:effectLst/>
                <a:latin typeface="Arial" panose="020B0604020202020204" pitchFamily="34" charset="0"/>
              </a:rPr>
              <a:t> nonché le proposte di finanziamento per quelli pluriennali in corso vanno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presentate entro il </a:t>
            </a:r>
            <a:r>
              <a:rPr lang="it-IT" b="1" dirty="0">
                <a:effectLst/>
                <a:latin typeface="Arial" panose="020B0604020202020204" pitchFamily="34" charset="0"/>
              </a:rPr>
              <a:t>14 luglio</a:t>
            </a:r>
          </a:p>
          <a:p>
            <a:pPr lvl="1"/>
            <a:r>
              <a:rPr lang="it-IT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https://preventivi.dsi.infn.it/</a:t>
            </a:r>
            <a:endParaRPr lang="it-IT" dirty="0"/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Le proposte di nuovi esperimenti devono seguire un</a:t>
            </a:r>
            <a:br>
              <a:rPr lang="it-IT" dirty="0"/>
            </a:br>
            <a:r>
              <a:rPr lang="it-IT" dirty="0">
                <a:effectLst/>
                <a:latin typeface="Arial" panose="020B0604020202020204" pitchFamily="34" charset="0"/>
              </a:rPr>
              <a:t>template</a:t>
            </a:r>
            <a:endParaRPr lang="it-IT" dirty="0">
              <a:latin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rant </a:t>
            </a:r>
            <a:r>
              <a:rPr lang="it-IT" b="1" dirty="0">
                <a:latin typeface="Arial" panose="020B0604020202020204" pitchFamily="34" charset="0"/>
              </a:rPr>
              <a:t>G</a:t>
            </a:r>
            <a:r>
              <a:rPr lang="it-IT" b="1" dirty="0">
                <a:effectLst/>
                <a:latin typeface="Arial" panose="020B0604020202020204" pitchFamily="34" charset="0"/>
              </a:rPr>
              <a:t>iovani </a:t>
            </a:r>
            <a:r>
              <a:rPr lang="it-IT" b="1" dirty="0">
                <a:latin typeface="Arial" panose="020B0604020202020204" pitchFamily="34" charset="0"/>
              </a:rPr>
              <a:t>14</a:t>
            </a:r>
            <a:r>
              <a:rPr lang="it-IT" b="1" dirty="0">
                <a:effectLst/>
                <a:latin typeface="Arial" panose="020B0604020202020204" pitchFamily="34" charset="0"/>
              </a:rPr>
              <a:t> giugno</a:t>
            </a:r>
          </a:p>
          <a:p>
            <a:pPr lvl="1"/>
            <a:r>
              <a:rPr lang="it-IT" dirty="0">
                <a:hlinkClick r:id="rId3"/>
              </a:rPr>
              <a:t>https://web.infn.it/csn5/images/PDFDocuments/25559.pdf</a:t>
            </a:r>
            <a:endParaRPr lang="it-IT" dirty="0">
              <a:effectLst/>
              <a:latin typeface="Arial" panose="020B0604020202020204" pitchFamily="34" charset="0"/>
            </a:endParaRPr>
          </a:p>
          <a:p>
            <a:r>
              <a:rPr lang="it-IT" b="1" dirty="0">
                <a:latin typeface="Arial" panose="020B0604020202020204" pitchFamily="34" charset="0"/>
              </a:rPr>
              <a:t>Call 31 maggio</a:t>
            </a:r>
          </a:p>
          <a:p>
            <a:pPr lvl="1"/>
            <a:r>
              <a:rPr lang="it-IT" dirty="0">
                <a:hlinkClick r:id="rId4"/>
              </a:rPr>
              <a:t>https://web.infn.it/csn5/images/PDFDocuments/BandoCall2023.pdf</a:t>
            </a:r>
            <a:endParaRPr lang="it-IT" dirty="0"/>
          </a:p>
          <a:p>
            <a:pPr lvl="1"/>
            <a:r>
              <a:rPr lang="it-IT" dirty="0">
                <a:hlinkClick r:id="rId5"/>
              </a:rPr>
              <a:t>https://web.infn.it/csn5/images/PDFDocuments/call_template_2023.pdf</a:t>
            </a: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239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80150F-CFDE-1FCC-8433-9E5700D6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Ruolo del CNAF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53D1A-C03E-9849-F0CB-54F9C9121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Arial" panose="020B0604020202020204" pitchFamily="34" charset="0"/>
              </a:rPr>
              <a:t>Aumento degli</a:t>
            </a:r>
            <a:r>
              <a:rPr lang="it-IT" dirty="0">
                <a:effectLst/>
                <a:latin typeface="Arial" panose="020B0604020202020204" pitchFamily="34" charset="0"/>
              </a:rPr>
              <a:t> esperimenti con componente legata al calcolo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C’è spazio per proporre esperimenti su temi legati alle attività che facciamo al CNAF</a:t>
            </a:r>
          </a:p>
          <a:p>
            <a:r>
              <a:rPr lang="it-IT" dirty="0">
                <a:effectLst/>
                <a:latin typeface="Arial" panose="020B0604020202020204" pitchFamily="34" charset="0"/>
              </a:rPr>
              <a:t>Osservatore si, Coordinatore no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Condizione necessaria per avere un coordinatore: attività significativa in CSN5 (5 FTE, ora 3,42)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Come osservatore si può essere referee di esperimenti o partecipare a gruppi di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332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1DB3F-429C-5DCA-2BC5-4200BE3ED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Esperimenti e attività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883250-57EC-3BC4-55B7-19CEEF643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effectLst/>
                <a:latin typeface="Arial" panose="020B0604020202020204" pitchFamily="34" charset="0"/>
              </a:rPr>
              <a:t>Esperimenti con coinvolgimento CNAF</a:t>
            </a:r>
          </a:p>
          <a:p>
            <a:pPr lvl="1"/>
            <a:r>
              <a:rPr lang="it-IT" dirty="0">
                <a:effectLst/>
                <a:latin typeface="Arial" panose="020B0604020202020204" pitchFamily="34" charset="0"/>
              </a:rPr>
              <a:t>In chiusura</a:t>
            </a:r>
          </a:p>
          <a:p>
            <a:pPr lvl="2"/>
            <a:r>
              <a:rPr lang="it-IT" dirty="0" err="1">
                <a:effectLst/>
                <a:latin typeface="Arial" panose="020B0604020202020204" pitchFamily="34" charset="0"/>
              </a:rPr>
              <a:t>iDataLib</a:t>
            </a:r>
            <a:r>
              <a:rPr lang="it-IT" dirty="0">
                <a:effectLst/>
                <a:latin typeface="Arial" panose="020B0604020202020204" pitchFamily="34" charset="0"/>
              </a:rPr>
              <a:t> (</a:t>
            </a:r>
            <a:r>
              <a:rPr lang="it-IT" dirty="0" err="1">
                <a:effectLst/>
                <a:latin typeface="Arial" panose="020B0604020202020204" pitchFamily="34" charset="0"/>
              </a:rPr>
              <a:t>irenic</a:t>
            </a:r>
            <a:r>
              <a:rPr lang="it-IT" dirty="0">
                <a:effectLst/>
                <a:latin typeface="Arial" panose="020B0604020202020204" pitchFamily="34" charset="0"/>
              </a:rPr>
              <a:t> Data Library)</a:t>
            </a:r>
          </a:p>
          <a:p>
            <a:pPr lvl="2"/>
            <a:r>
              <a:rPr lang="it-IT" dirty="0">
                <a:effectLst/>
                <a:latin typeface="Arial" panose="020B0604020202020204" pitchFamily="34" charset="0"/>
              </a:rPr>
              <a:t>ML_INFN (Machine Learning)</a:t>
            </a:r>
          </a:p>
          <a:p>
            <a:pPr lvl="1"/>
            <a:r>
              <a:rPr lang="it-IT" dirty="0">
                <a:latin typeface="Arial" panose="020B0604020202020204" pitchFamily="34" charset="0"/>
              </a:rPr>
              <a:t>Nuove proposte CNAF</a:t>
            </a:r>
          </a:p>
          <a:p>
            <a:pPr lvl="2"/>
            <a:r>
              <a:rPr lang="it-IT" dirty="0">
                <a:latin typeface="Arial" panose="020B0604020202020204" pitchFamily="34" charset="0"/>
              </a:rPr>
              <a:t>CHNET_MEDEA</a:t>
            </a: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</a:rPr>
              <a:t>* </a:t>
            </a:r>
            <a:r>
              <a:rPr lang="it-IT" dirty="0">
                <a:latin typeface="Arial" panose="020B0604020202020204" pitchFamily="34" charset="0"/>
              </a:rPr>
              <a:t>(ML applicato ai beni culturali)</a:t>
            </a:r>
            <a:endParaRPr lang="it-IT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2"/>
            <a:r>
              <a:rPr lang="it-IT" dirty="0">
                <a:latin typeface="Arial" panose="020B0604020202020204" pitchFamily="34" charset="0"/>
              </a:rPr>
              <a:t>RIPTIDE</a:t>
            </a:r>
          </a:p>
          <a:p>
            <a:pPr marL="914400" lvl="2" indent="0">
              <a:buNone/>
            </a:pPr>
            <a:endParaRPr lang="it-IT" dirty="0">
              <a:latin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it-IT" dirty="0">
                <a:solidFill>
                  <a:srgbClr val="FF0000"/>
                </a:solidFill>
                <a:latin typeface="Arial" panose="020B0604020202020204" pitchFamily="34" charset="0"/>
              </a:rPr>
              <a:t>*</a:t>
            </a:r>
            <a:r>
              <a:rPr lang="it-IT" dirty="0">
                <a:latin typeface="Arial" panose="020B0604020202020204" pitchFamily="34" charset="0"/>
              </a:rPr>
              <a:t>Lead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781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EDC4959F94C54980851577AE6FCCAC" ma:contentTypeVersion="13" ma:contentTypeDescription="Create a new document." ma:contentTypeScope="" ma:versionID="a88951f08b26498448769925d78e21d6">
  <xsd:schema xmlns:xsd="http://www.w3.org/2001/XMLSchema" xmlns:xs="http://www.w3.org/2001/XMLSchema" xmlns:p="http://schemas.microsoft.com/office/2006/metadata/properties" xmlns:ns3="ff0c68dd-7975-4915-9c96-7a0112ba5f25" xmlns:ns4="458bf4a6-2b0d-4f83-944c-24e2353c356e" targetNamespace="http://schemas.microsoft.com/office/2006/metadata/properties" ma:root="true" ma:fieldsID="e793b566225846ac548f2589dd0879c4" ns3:_="" ns4:_="">
    <xsd:import namespace="ff0c68dd-7975-4915-9c96-7a0112ba5f25"/>
    <xsd:import namespace="458bf4a6-2b0d-4f83-944c-24e2353c35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0c68dd-7975-4915-9c96-7a0112ba5f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bf4a6-2b0d-4f83-944c-24e2353c356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D772AE-0C9B-475C-8478-A8DD3A9276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3A99A6-AAFB-4DC0-B7E6-1D198FF34EF8}">
  <ds:schemaRefs>
    <ds:schemaRef ds:uri="http://schemas.microsoft.com/office/2006/documentManagement/types"/>
    <ds:schemaRef ds:uri="ff0c68dd-7975-4915-9c96-7a0112ba5f25"/>
    <ds:schemaRef ds:uri="http://www.w3.org/XML/1998/namespace"/>
    <ds:schemaRef ds:uri="458bf4a6-2b0d-4f83-944c-24e2353c356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CA19984-D3D6-44E8-92AE-4DBD0B0299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0c68dd-7975-4915-9c96-7a0112ba5f25"/>
    <ds:schemaRef ds:uri="458bf4a6-2b0d-4f83-944c-24e2353c3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597</Words>
  <Application>Microsoft Office PowerPoint</Application>
  <PresentationFormat>Widescreen</PresentationFormat>
  <Paragraphs>72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Open Sans</vt:lpstr>
      <vt:lpstr>Tema di Office</vt:lpstr>
      <vt:lpstr>Riunione locale CSN5@CNAF</vt:lpstr>
      <vt:lpstr>CSN</vt:lpstr>
      <vt:lpstr>La CSN5</vt:lpstr>
      <vt:lpstr>I progetti di CSN5</vt:lpstr>
      <vt:lpstr>Riunioni</vt:lpstr>
      <vt:lpstr>Scadenze per il 2023</vt:lpstr>
      <vt:lpstr>Ruolo del CNAF</vt:lpstr>
      <vt:lpstr>Esperimenti e attività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Riunione locale CSN5@CNAF</dc:title>
  <dc:creator>Alessandro Costantini</dc:creator>
  <cp:lastModifiedBy>Alessandro Costantini</cp:lastModifiedBy>
  <cp:revision>4</cp:revision>
  <dcterms:created xsi:type="dcterms:W3CDTF">2022-06-30T05:14:47Z</dcterms:created>
  <dcterms:modified xsi:type="dcterms:W3CDTF">2023-06-29T05:07:21Z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0x01010080EDC4959F94C54980851577AE6FCCAC</vt:lpwstr>
  </property>
</Properties>
</file>