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8" r:id="rId2"/>
  </p:sldIdLst>
  <p:sldSz cx="20116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2BA"/>
    <a:srgbClr val="124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9" autoAdjust="0"/>
    <p:restoredTop sz="86392" autoAdjust="0"/>
  </p:normalViewPr>
  <p:slideViewPr>
    <p:cSldViewPr snapToGrid="0">
      <p:cViewPr>
        <p:scale>
          <a:sx n="33" d="100"/>
          <a:sy n="33" d="100"/>
        </p:scale>
        <p:origin x="2136" y="6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D67FA-8B25-4ECE-9025-21628123600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CE56936-099D-4080-8286-605B2379D225}">
      <dgm:prSet phldrT="[Text]" custT="1"/>
      <dgm:spPr/>
      <dgm:t>
        <a:bodyPr/>
        <a:lstStyle/>
        <a:p>
          <a:r>
            <a: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Novel detectors being developed</a:t>
          </a:r>
          <a:endParaRPr lang="en-US" sz="2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B37B2F-3521-4B81-9F41-0453C6D53482}" type="parTrans" cxnId="{00BDF16C-C5CC-4289-9B75-1F809D9A58E7}">
      <dgm:prSet/>
      <dgm:spPr/>
      <dgm:t>
        <a:bodyPr/>
        <a:lstStyle/>
        <a:p>
          <a:endParaRPr lang="en-US"/>
        </a:p>
      </dgm:t>
    </dgm:pt>
    <dgm:pt modelId="{43AFF805-15D8-40A7-8D9A-B7C646C6A611}" type="sibTrans" cxnId="{00BDF16C-C5CC-4289-9B75-1F809D9A58E7}">
      <dgm:prSet/>
      <dgm:spPr/>
      <dgm:t>
        <a:bodyPr/>
        <a:lstStyle/>
        <a:p>
          <a:endParaRPr lang="en-US"/>
        </a:p>
      </dgm:t>
    </dgm:pt>
    <dgm:pt modelId="{50A29E44-7250-4451-9D3C-FB6E6D712D3A}" type="pres">
      <dgm:prSet presAssocID="{FE1D67FA-8B25-4ECE-9025-21628123600A}" presName="Name0" presStyleCnt="0">
        <dgm:presLayoutVars>
          <dgm:dir/>
          <dgm:animLvl val="lvl"/>
          <dgm:resizeHandles val="exact"/>
        </dgm:presLayoutVars>
      </dgm:prSet>
      <dgm:spPr/>
    </dgm:pt>
    <dgm:pt modelId="{B8128D8F-6FD3-4E4C-A79F-7AF42C36641A}" type="pres">
      <dgm:prSet presAssocID="{FE1D67FA-8B25-4ECE-9025-21628123600A}" presName="dummy" presStyleCnt="0"/>
      <dgm:spPr/>
    </dgm:pt>
    <dgm:pt modelId="{A6BF4F11-0B5D-4E43-8080-B65EFEA85E83}" type="pres">
      <dgm:prSet presAssocID="{FE1D67FA-8B25-4ECE-9025-21628123600A}" presName="linH" presStyleCnt="0"/>
      <dgm:spPr/>
    </dgm:pt>
    <dgm:pt modelId="{6900FCCA-5D32-413E-9B02-124343EF7F30}" type="pres">
      <dgm:prSet presAssocID="{FE1D67FA-8B25-4ECE-9025-21628123600A}" presName="padding1" presStyleCnt="0"/>
      <dgm:spPr/>
    </dgm:pt>
    <dgm:pt modelId="{A423EE27-6967-46F0-9055-53EC50CA8960}" type="pres">
      <dgm:prSet presAssocID="{7CE56936-099D-4080-8286-605B2379D225}" presName="linV" presStyleCnt="0"/>
      <dgm:spPr/>
    </dgm:pt>
    <dgm:pt modelId="{4F442D17-A729-407E-8079-FEACB9FFE720}" type="pres">
      <dgm:prSet presAssocID="{7CE56936-099D-4080-8286-605B2379D225}" presName="spVertical1" presStyleCnt="0"/>
      <dgm:spPr/>
    </dgm:pt>
    <dgm:pt modelId="{6304D9EC-F959-4046-B799-A8FB65EEC478}" type="pres">
      <dgm:prSet presAssocID="{7CE56936-099D-4080-8286-605B2379D225}" presName="parTx" presStyleLbl="revTx" presStyleIdx="0" presStyleCnt="1" custScaleX="88936" custScaleY="46924" custLinFactNeighborX="-13098" custLinFactNeighborY="20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A5975-2397-41A6-887B-1FB237A7C399}" type="pres">
      <dgm:prSet presAssocID="{7CE56936-099D-4080-8286-605B2379D225}" presName="spVertical2" presStyleCnt="0"/>
      <dgm:spPr/>
    </dgm:pt>
    <dgm:pt modelId="{D946C8E7-9523-4121-9D08-CB8D3AC61D16}" type="pres">
      <dgm:prSet presAssocID="{7CE56936-099D-4080-8286-605B2379D225}" presName="spVertical3" presStyleCnt="0"/>
      <dgm:spPr/>
    </dgm:pt>
    <dgm:pt modelId="{229425CC-D4F0-4022-86C7-4E64765F1134}" type="pres">
      <dgm:prSet presAssocID="{FE1D67FA-8B25-4ECE-9025-21628123600A}" presName="padding2" presStyleCnt="0"/>
      <dgm:spPr/>
    </dgm:pt>
    <dgm:pt modelId="{0B98E8F2-852D-4F7D-95C7-19A1B0953C00}" type="pres">
      <dgm:prSet presAssocID="{FE1D67FA-8B25-4ECE-9025-21628123600A}" presName="negArrow" presStyleCnt="0"/>
      <dgm:spPr/>
    </dgm:pt>
    <dgm:pt modelId="{771E097D-007E-436F-BBBD-9CDF66C27EA9}" type="pres">
      <dgm:prSet presAssocID="{FE1D67FA-8B25-4ECE-9025-21628123600A}" presName="backgroundArrow" presStyleLbl="node1" presStyleIdx="0" presStyleCnt="1" custScaleY="42932" custLinFactNeighborX="-1902" custLinFactNeighborY="16451"/>
      <dgm:spPr>
        <a:solidFill>
          <a:srgbClr val="5FB2BA"/>
        </a:solidFill>
      </dgm:spPr>
    </dgm:pt>
  </dgm:ptLst>
  <dgm:cxnLst>
    <dgm:cxn modelId="{6072625F-5BE2-4568-9F06-9037698C267C}" type="presOf" srcId="{7CE56936-099D-4080-8286-605B2379D225}" destId="{6304D9EC-F959-4046-B799-A8FB65EEC478}" srcOrd="0" destOrd="0" presId="urn:microsoft.com/office/officeart/2005/8/layout/hProcess3"/>
    <dgm:cxn modelId="{95731EFE-B350-4032-B38E-04A1C0FC25B9}" type="presOf" srcId="{FE1D67FA-8B25-4ECE-9025-21628123600A}" destId="{50A29E44-7250-4451-9D3C-FB6E6D712D3A}" srcOrd="0" destOrd="0" presId="urn:microsoft.com/office/officeart/2005/8/layout/hProcess3"/>
    <dgm:cxn modelId="{00BDF16C-C5CC-4289-9B75-1F809D9A58E7}" srcId="{FE1D67FA-8B25-4ECE-9025-21628123600A}" destId="{7CE56936-099D-4080-8286-605B2379D225}" srcOrd="0" destOrd="0" parTransId="{3CB37B2F-3521-4B81-9F41-0453C6D53482}" sibTransId="{43AFF805-15D8-40A7-8D9A-B7C646C6A611}"/>
    <dgm:cxn modelId="{732DB29F-9C69-4997-B480-15EF97B670A7}" type="presParOf" srcId="{50A29E44-7250-4451-9D3C-FB6E6D712D3A}" destId="{B8128D8F-6FD3-4E4C-A79F-7AF42C36641A}" srcOrd="0" destOrd="0" presId="urn:microsoft.com/office/officeart/2005/8/layout/hProcess3"/>
    <dgm:cxn modelId="{7B2CB532-68D5-4002-A7A5-3C29E3F36CAE}" type="presParOf" srcId="{50A29E44-7250-4451-9D3C-FB6E6D712D3A}" destId="{A6BF4F11-0B5D-4E43-8080-B65EFEA85E83}" srcOrd="1" destOrd="0" presId="urn:microsoft.com/office/officeart/2005/8/layout/hProcess3"/>
    <dgm:cxn modelId="{5EC37C3E-6915-4FD0-AB19-4A158BC20CD8}" type="presParOf" srcId="{A6BF4F11-0B5D-4E43-8080-B65EFEA85E83}" destId="{6900FCCA-5D32-413E-9B02-124343EF7F30}" srcOrd="0" destOrd="0" presId="urn:microsoft.com/office/officeart/2005/8/layout/hProcess3"/>
    <dgm:cxn modelId="{58D26FC2-79A4-4E5D-9FCD-8C6FE83BF285}" type="presParOf" srcId="{A6BF4F11-0B5D-4E43-8080-B65EFEA85E83}" destId="{A423EE27-6967-46F0-9055-53EC50CA8960}" srcOrd="1" destOrd="0" presId="urn:microsoft.com/office/officeart/2005/8/layout/hProcess3"/>
    <dgm:cxn modelId="{2CD4C630-4135-4439-80D5-6E59A4846A8A}" type="presParOf" srcId="{A423EE27-6967-46F0-9055-53EC50CA8960}" destId="{4F442D17-A729-407E-8079-FEACB9FFE720}" srcOrd="0" destOrd="0" presId="urn:microsoft.com/office/officeart/2005/8/layout/hProcess3"/>
    <dgm:cxn modelId="{CBB2D193-9FF1-44EE-873A-FB37D8F4015D}" type="presParOf" srcId="{A423EE27-6967-46F0-9055-53EC50CA8960}" destId="{6304D9EC-F959-4046-B799-A8FB65EEC478}" srcOrd="1" destOrd="0" presId="urn:microsoft.com/office/officeart/2005/8/layout/hProcess3"/>
    <dgm:cxn modelId="{F53F2608-ECDF-4E45-B5AA-2A6172735940}" type="presParOf" srcId="{A423EE27-6967-46F0-9055-53EC50CA8960}" destId="{3AFA5975-2397-41A6-887B-1FB237A7C399}" srcOrd="2" destOrd="0" presId="urn:microsoft.com/office/officeart/2005/8/layout/hProcess3"/>
    <dgm:cxn modelId="{300D9BCD-C3E4-4FEE-ACD9-EF623BA6C943}" type="presParOf" srcId="{A423EE27-6967-46F0-9055-53EC50CA8960}" destId="{D946C8E7-9523-4121-9D08-CB8D3AC61D16}" srcOrd="3" destOrd="0" presId="urn:microsoft.com/office/officeart/2005/8/layout/hProcess3"/>
    <dgm:cxn modelId="{4C52F337-77A7-40DB-9E16-DE72E6DAD3B7}" type="presParOf" srcId="{A6BF4F11-0B5D-4E43-8080-B65EFEA85E83}" destId="{229425CC-D4F0-4022-86C7-4E64765F1134}" srcOrd="2" destOrd="0" presId="urn:microsoft.com/office/officeart/2005/8/layout/hProcess3"/>
    <dgm:cxn modelId="{E5DEB976-775D-4425-B622-6EE433FC7087}" type="presParOf" srcId="{A6BF4F11-0B5D-4E43-8080-B65EFEA85E83}" destId="{0B98E8F2-852D-4F7D-95C7-19A1B0953C00}" srcOrd="3" destOrd="0" presId="urn:microsoft.com/office/officeart/2005/8/layout/hProcess3"/>
    <dgm:cxn modelId="{77D62132-43DB-4C5C-AE48-8C4BFEDCDEB9}" type="presParOf" srcId="{A6BF4F11-0B5D-4E43-8080-B65EFEA85E83}" destId="{771E097D-007E-436F-BBBD-9CDF66C27EA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E097D-007E-436F-BBBD-9CDF66C27EA9}">
      <dsp:nvSpPr>
        <dsp:cNvPr id="0" name=""/>
        <dsp:cNvSpPr/>
      </dsp:nvSpPr>
      <dsp:spPr>
        <a:xfrm>
          <a:off x="0" y="1895685"/>
          <a:ext cx="3857519" cy="1978306"/>
        </a:xfrm>
        <a:prstGeom prst="rightArrow">
          <a:avLst/>
        </a:prstGeom>
        <a:solidFill>
          <a:srgbClr val="5FB2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4D9EC-F959-4046-B799-A8FB65EEC478}">
      <dsp:nvSpPr>
        <dsp:cNvPr id="0" name=""/>
        <dsp:cNvSpPr/>
      </dsp:nvSpPr>
      <dsp:spPr>
        <a:xfrm>
          <a:off x="72031" y="2313388"/>
          <a:ext cx="2810914" cy="1081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Novel detectors being developed</a:t>
          </a:r>
          <a:endParaRPr lang="en-US" sz="2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31" y="2313388"/>
        <a:ext cx="2810914" cy="1081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42E6E-7EEE-44BB-88D2-A9A87184D90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0B8AC-B382-4CB0-95F9-969F94A42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4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0B8AC-B382-4CB0-95F9-969F94A429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646133"/>
            <a:ext cx="1508760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282989"/>
            <a:ext cx="15087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9ED-860F-4685-AC39-3D926FD1AD1B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64F4-325B-41CF-B20A-385611CFA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9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9ED-860F-4685-AC39-3D926FD1AD1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64F4-325B-41CF-B20A-385611CF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1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96085" y="535517"/>
            <a:ext cx="4337685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3030" y="535517"/>
            <a:ext cx="12761595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9ED-860F-4685-AC39-3D926FD1AD1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64F4-325B-41CF-B20A-385611CF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5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9ED-860F-4685-AC39-3D926FD1AD1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64F4-325B-41CF-B20A-385611CF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7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553" y="2507617"/>
            <a:ext cx="1735074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553" y="6731213"/>
            <a:ext cx="1735074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9ED-860F-4685-AC39-3D926FD1AD1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64F4-325B-41CF-B20A-385611CF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9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3030" y="2677584"/>
            <a:ext cx="85496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84130" y="2677584"/>
            <a:ext cx="85496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9ED-860F-4685-AC39-3D926FD1AD1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64F4-325B-41CF-B20A-385611CF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6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0" y="535517"/>
            <a:ext cx="1735074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651" y="2465706"/>
            <a:ext cx="8510349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5651" y="3674110"/>
            <a:ext cx="851034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84130" y="2465706"/>
            <a:ext cx="8552260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84130" y="3674110"/>
            <a:ext cx="8552260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9ED-860F-4685-AC39-3D926FD1AD1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64F4-325B-41CF-B20A-385611CF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7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9ED-860F-4685-AC39-3D926FD1AD1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64F4-325B-41CF-B20A-385611CF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4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9ED-860F-4685-AC39-3D926FD1AD1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64F4-325B-41CF-B20A-385611CF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0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1" y="670560"/>
            <a:ext cx="648819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2260" y="1448224"/>
            <a:ext cx="10184130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651" y="3017520"/>
            <a:ext cx="648819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9ED-860F-4685-AC39-3D926FD1AD1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64F4-325B-41CF-B20A-385611CF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7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1" y="670560"/>
            <a:ext cx="648819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52260" y="1448224"/>
            <a:ext cx="10184130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651" y="3017520"/>
            <a:ext cx="648819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D9ED-860F-4685-AC39-3D926FD1AD1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64F4-325B-41CF-B20A-385611CF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9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3030" y="535517"/>
            <a:ext cx="1735074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3030" y="2677584"/>
            <a:ext cx="1735074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3030" y="9322647"/>
            <a:ext cx="45262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D9ED-860F-4685-AC39-3D926FD1AD1B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690" y="9322647"/>
            <a:ext cx="67894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07490" y="9322647"/>
            <a:ext cx="45262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164F4-325B-41CF-B20A-385611CFA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7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1.xml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Layout" Target="../diagrams/layout1.xml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067" y="195719"/>
            <a:ext cx="2194750" cy="212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8" t="9206" r="11771" b="61277"/>
          <a:stretch/>
        </p:blipFill>
        <p:spPr>
          <a:xfrm>
            <a:off x="14941262" y="178473"/>
            <a:ext cx="2235200" cy="22195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4" t="23781" r="62843" b="50491"/>
          <a:stretch/>
        </p:blipFill>
        <p:spPr>
          <a:xfrm>
            <a:off x="8448823" y="131099"/>
            <a:ext cx="1977292" cy="2250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5" t="24584" r="9539" b="51385"/>
          <a:stretch/>
        </p:blipFill>
        <p:spPr>
          <a:xfrm>
            <a:off x="17652050" y="210089"/>
            <a:ext cx="1820986" cy="21023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AFAB557-0ECD-2502-E7AC-16D00E441F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55" t="2322" r="2967" b="2439"/>
          <a:stretch/>
        </p:blipFill>
        <p:spPr>
          <a:xfrm rot="15840000">
            <a:off x="851772" y="552958"/>
            <a:ext cx="3711356" cy="46283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B6F09BB-4289-3DC0-5B32-25F6DB9D8E44}"/>
              </a:ext>
            </a:extLst>
          </p:cNvPr>
          <p:cNvSpPr txBox="1"/>
          <p:nvPr/>
        </p:nvSpPr>
        <p:spPr>
          <a:xfrm>
            <a:off x="336529" y="142645"/>
            <a:ext cx="595296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LSO crystals: 3 x 3 x 20 mm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30 x 30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B6F09BB-4289-3DC0-5B32-25F6DB9D8E44}"/>
              </a:ext>
            </a:extLst>
          </p:cNvPr>
          <p:cNvSpPr txBox="1"/>
          <p:nvPr/>
        </p:nvSpPr>
        <p:spPr>
          <a:xfrm>
            <a:off x="2707450" y="4954548"/>
            <a:ext cx="130770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40 cm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490261" y="4648148"/>
            <a:ext cx="3230285" cy="3064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5583" y="2826711"/>
            <a:ext cx="2560542" cy="2115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29008" y="2995237"/>
            <a:ext cx="2499577" cy="1969179"/>
          </a:xfrm>
          <a:prstGeom prst="rect">
            <a:avLst/>
          </a:prstGeom>
        </p:spPr>
      </p:pic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918381016"/>
              </p:ext>
            </p:extLst>
          </p:nvPr>
        </p:nvGraphicFramePr>
        <p:xfrm>
          <a:off x="10754929" y="-597007"/>
          <a:ext cx="3857519" cy="566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80185" y="5642343"/>
            <a:ext cx="10229975" cy="4365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032622" y="2567264"/>
            <a:ext cx="3564010" cy="306034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79688" y="2711861"/>
            <a:ext cx="2749130" cy="2535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3848" y="7108098"/>
            <a:ext cx="5761219" cy="240812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3848" y="6235425"/>
            <a:ext cx="5251017" cy="6821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274162" y="4082263"/>
            <a:ext cx="1758460" cy="116553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42890" y="2995237"/>
            <a:ext cx="1425034" cy="109815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62" y="392392"/>
            <a:ext cx="2586613" cy="1213233"/>
          </a:xfrm>
          <a:prstGeom prst="rect">
            <a:avLst/>
          </a:prstGeom>
        </p:spPr>
      </p:pic>
      <p:sp>
        <p:nvSpPr>
          <p:cNvPr id="52" name="Označba mesta vsebine 2">
            <a:extLst>
              <a:ext uri="{FF2B5EF4-FFF2-40B4-BE49-F238E27FC236}">
                <a16:creationId xmlns="" xmlns:a16="http://schemas.microsoft.com/office/drawing/2014/main" id="{CA23B061-C63B-E78A-20B3-396D1182500F}"/>
              </a:ext>
            </a:extLst>
          </p:cNvPr>
          <p:cNvSpPr>
            <a:spLocks noGrp="1"/>
          </p:cNvSpPr>
          <p:nvPr/>
        </p:nvSpPr>
        <p:spPr>
          <a:xfrm>
            <a:off x="16010160" y="5796825"/>
            <a:ext cx="4106640" cy="4225371"/>
          </a:xfrm>
          <a:prstGeom prst="rect">
            <a:avLst/>
          </a:prstGeom>
        </p:spPr>
        <p:txBody>
          <a:bodyPr vert="horz" lIns="45681" tIns="22841" rIns="45681" bIns="2284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600" dirty="0">
                <a:latin typeface="Work Sans" pitchFamily="2" charset="-18"/>
              </a:rPr>
              <a:t>A relatively compact 2-panel PET system can achieve image quality comparable to clinical scanners while utilizing approximately </a:t>
            </a:r>
            <a:r>
              <a:rPr lang="en-US" sz="1600" b="1" dirty="0">
                <a:solidFill>
                  <a:srgbClr val="5FB2BA"/>
                </a:solidFill>
                <a:latin typeface="Work Sans" pitchFamily="2" charset="-18"/>
              </a:rPr>
              <a:t>four times less detector material</a:t>
            </a:r>
            <a:r>
              <a:rPr lang="sl-SI" sz="1600" dirty="0">
                <a:latin typeface="Work Sans" pitchFamily="2" charset="-18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sl-SI" sz="1600" dirty="0" smtClean="0">
                <a:latin typeface="Work Sans" pitchFamily="2" charset="-18"/>
              </a:rPr>
              <a:t>Its </a:t>
            </a:r>
            <a:r>
              <a:rPr lang="en-US" sz="1600" b="1" dirty="0" smtClean="0">
                <a:solidFill>
                  <a:srgbClr val="FF0000"/>
                </a:solidFill>
                <a:latin typeface="Work Sans" pitchFamily="2" charset="-18"/>
              </a:rPr>
              <a:t>mobility</a:t>
            </a:r>
            <a:r>
              <a:rPr lang="en-US" sz="1600" dirty="0" smtClean="0">
                <a:latin typeface="Work Sans" pitchFamily="2" charset="-18"/>
              </a:rPr>
              <a:t> </a:t>
            </a:r>
            <a:r>
              <a:rPr lang="en-US" sz="1600" dirty="0">
                <a:latin typeface="Work Sans" pitchFamily="2" charset="-18"/>
              </a:rPr>
              <a:t>and </a:t>
            </a:r>
            <a:r>
              <a:rPr lang="en-US" sz="1600" b="1" dirty="0">
                <a:solidFill>
                  <a:srgbClr val="FF0000"/>
                </a:solidFill>
                <a:latin typeface="Work Sans" pitchFamily="2" charset="-18"/>
              </a:rPr>
              <a:t>flexibility</a:t>
            </a:r>
            <a:r>
              <a:rPr lang="en-US" sz="1600" dirty="0">
                <a:solidFill>
                  <a:srgbClr val="FF0000"/>
                </a:solidFill>
                <a:latin typeface="Work Sans" pitchFamily="2" charset="-18"/>
              </a:rPr>
              <a:t> </a:t>
            </a:r>
            <a:r>
              <a:rPr lang="en-US" sz="1600" dirty="0">
                <a:latin typeface="Work Sans" pitchFamily="2" charset="-18"/>
              </a:rPr>
              <a:t>enable novel applications, including bedside imaging and ICU diagnostics, as well as imaging in positions such as sitting or </a:t>
            </a:r>
            <a:r>
              <a:rPr lang="en-US" sz="1600" dirty="0" smtClean="0">
                <a:latin typeface="Work Sans" pitchFamily="2" charset="-18"/>
              </a:rPr>
              <a:t>standing</a:t>
            </a:r>
            <a:r>
              <a:rPr lang="sl-SI" sz="1600" dirty="0" smtClean="0">
                <a:latin typeface="Work Sans" pitchFamily="2" charset="-18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sl-SI" sz="1600" dirty="0" smtClean="0">
                <a:latin typeface="Work Sans" pitchFamily="2" charset="-18"/>
              </a:rPr>
              <a:t>The </a:t>
            </a:r>
            <a:r>
              <a:rPr lang="sl-SI" sz="1600" b="1" dirty="0" smtClean="0">
                <a:solidFill>
                  <a:srgbClr val="FF0000"/>
                </a:solidFill>
                <a:latin typeface="Work Sans" pitchFamily="2" charset="-18"/>
              </a:rPr>
              <a:t>m</a:t>
            </a:r>
            <a:r>
              <a:rPr lang="en-US" sz="1600" b="1" dirty="0" err="1" smtClean="0">
                <a:solidFill>
                  <a:srgbClr val="FF0000"/>
                </a:solidFill>
                <a:latin typeface="Work Sans" pitchFamily="2" charset="-18"/>
              </a:rPr>
              <a:t>odularity</a:t>
            </a:r>
            <a:r>
              <a:rPr lang="en-US" sz="1600" b="1" dirty="0" smtClean="0">
                <a:solidFill>
                  <a:srgbClr val="FF0000"/>
                </a:solidFill>
                <a:latin typeface="Work Sans" pitchFamily="2" charset="-18"/>
              </a:rPr>
              <a:t> </a:t>
            </a:r>
            <a:r>
              <a:rPr lang="en-US" sz="1600" dirty="0">
                <a:latin typeface="Work Sans" pitchFamily="2" charset="-18"/>
              </a:rPr>
              <a:t>of panel detectors offers the potential to construct cost-effective, high-performance long axial </a:t>
            </a:r>
            <a:r>
              <a:rPr lang="en-US" sz="1600" dirty="0" smtClean="0">
                <a:latin typeface="Work Sans" pitchFamily="2" charset="-18"/>
              </a:rPr>
              <a:t>field</a:t>
            </a:r>
            <a:r>
              <a:rPr lang="sl-SI" sz="1600" dirty="0" smtClean="0">
                <a:latin typeface="Work Sans" pitchFamily="2" charset="-18"/>
              </a:rPr>
              <a:t>-</a:t>
            </a:r>
            <a:r>
              <a:rPr lang="en-US" sz="1600" dirty="0" smtClean="0">
                <a:latin typeface="Work Sans" pitchFamily="2" charset="-18"/>
              </a:rPr>
              <a:t>of</a:t>
            </a:r>
            <a:r>
              <a:rPr lang="sl-SI" sz="1600" dirty="0" smtClean="0">
                <a:latin typeface="Work Sans" pitchFamily="2" charset="-18"/>
              </a:rPr>
              <a:t>-</a:t>
            </a:r>
            <a:r>
              <a:rPr lang="en-US" sz="1600" dirty="0" smtClean="0">
                <a:latin typeface="Work Sans" pitchFamily="2" charset="-18"/>
              </a:rPr>
              <a:t>view </a:t>
            </a:r>
            <a:r>
              <a:rPr lang="sl-SI" sz="1600" dirty="0" smtClean="0">
                <a:latin typeface="Work Sans" pitchFamily="2" charset="-18"/>
              </a:rPr>
              <a:t>PET </a:t>
            </a:r>
            <a:r>
              <a:rPr lang="en-US" sz="1600" dirty="0" smtClean="0">
                <a:latin typeface="Work Sans" pitchFamily="2" charset="-18"/>
              </a:rPr>
              <a:t>systems</a:t>
            </a:r>
            <a:r>
              <a:rPr lang="en-US" sz="1600" dirty="0">
                <a:latin typeface="Work Sans" pitchFamily="2" charset="-18"/>
              </a:rPr>
              <a:t>.</a:t>
            </a:r>
            <a:endParaRPr lang="sl-SI" sz="1600" dirty="0">
              <a:latin typeface="Work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3282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306</TotalTime>
  <Words>96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Work Sans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Sumimoto, Mark</dc:creator>
  <cp:lastModifiedBy>Microsoft account</cp:lastModifiedBy>
  <cp:revision>33</cp:revision>
  <dcterms:created xsi:type="dcterms:W3CDTF">2020-09-18T16:39:27Z</dcterms:created>
  <dcterms:modified xsi:type="dcterms:W3CDTF">2024-05-19T16:42:53Z</dcterms:modified>
</cp:coreProperties>
</file>