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6" d="100"/>
          <a:sy n="96" d="100"/>
        </p:scale>
        <p:origin x="30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7ECFA-0164-42C4-BC4A-949783A1A4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20D5BA-46FF-47DC-9D81-DC4A889AD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542D0F-FF34-420B-86B4-022AAF97AABA}"/>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0400A243-3853-4BAE-88B3-1477BEAEB9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8D8EC-1D62-422F-8ABC-B922345C8AFA}"/>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257557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39C1-C95F-4655-91C4-040930B3AA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1AE261-D084-47D7-88D2-C7C522D6BC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43D1E-85D2-4269-B497-888C634BE6D2}"/>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E661E2FB-DDB4-4BB9-A82B-5FFE20C644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F6B25D-E2CD-4ABC-A3BC-9893ECA7B38F}"/>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162989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6E88B-D4F1-4889-A105-D9F10BCF04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97850A-DD20-4D62-9909-B47B12E883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8E76EE-D0C4-40CF-BD13-07B3789EC238}"/>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F22E5EEC-A261-4678-A5FB-80AB2880F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6E5F27-EEC1-45CC-AF57-1733E342F563}"/>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37789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6371-469F-4461-A3EB-3DE2A9A0CB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D1AA23-69F0-4C4D-9242-0E5CFACA55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EE5A0F-0273-46CD-AFE5-7E4E32AECDD9}"/>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7A298E6E-6190-41A3-9D2C-1617F72AE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74D37B-8E0B-4D27-B840-9726E1FC626F}"/>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311258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97E2-3EBE-46AC-A4E5-C9CCE796A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C055EA-93C3-4C77-8083-BF676656D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9970D2-276A-4DDF-A65D-65A7710A1740}"/>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AF047F1E-D51C-4730-A5F6-67DA830417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EB663-59F5-4ACD-83A2-746EFF12CE1E}"/>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307411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20E5-C101-4095-BD55-68B7D3DAB1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32F460-7D5C-45C9-BC17-529E8403C7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AD6C58-B11C-4755-9C16-CEDF861246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1F1608-521D-4241-9A4F-6A1FE628BBF6}"/>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6" name="Footer Placeholder 5">
            <a:extLst>
              <a:ext uri="{FF2B5EF4-FFF2-40B4-BE49-F238E27FC236}">
                <a16:creationId xmlns:a16="http://schemas.microsoft.com/office/drawing/2014/main" id="{A4654AFF-86D9-4804-A743-B2465666B9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1149EE-6F75-4AE4-B06F-FA72CD0CA70E}"/>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178533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CD4D-5A06-40A8-B263-DAD94C12C0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C4F7ED-FDA5-45FC-9C11-00D0D1FE0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F4A964-7EE5-4932-91AB-10C94467D7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906B51-CDE1-4F33-85DC-FB952B6EC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43A2A2-EE5C-49AB-B4D4-FCBA81B6C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497D7B-D7B9-4377-BD43-1FA7C4D079C5}"/>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8" name="Footer Placeholder 7">
            <a:extLst>
              <a:ext uri="{FF2B5EF4-FFF2-40B4-BE49-F238E27FC236}">
                <a16:creationId xmlns:a16="http://schemas.microsoft.com/office/drawing/2014/main" id="{A37B5283-EED9-4842-A89A-13355FDC04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45D0DC-DF0B-4B2F-BA38-0530D2A88C13}"/>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163079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C491-05F8-4CAD-917B-99925F6E2C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5B3FEF-6092-47FC-8A9F-B4B25C51EF84}"/>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4" name="Footer Placeholder 3">
            <a:extLst>
              <a:ext uri="{FF2B5EF4-FFF2-40B4-BE49-F238E27FC236}">
                <a16:creationId xmlns:a16="http://schemas.microsoft.com/office/drawing/2014/main" id="{4F4F2BAB-2FDC-4A9B-9756-17EB767F4B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0F11A6-F1DE-44C3-9519-F30F56CE551D}"/>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169341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E1AA94-989F-4FBD-A93C-F739D3394C43}"/>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3" name="Footer Placeholder 2">
            <a:extLst>
              <a:ext uri="{FF2B5EF4-FFF2-40B4-BE49-F238E27FC236}">
                <a16:creationId xmlns:a16="http://schemas.microsoft.com/office/drawing/2014/main" id="{23FB37CA-CED7-4EA8-BD50-CB43CC4999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B9D48F-24E4-4507-BDA5-ABC67839D645}"/>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270337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F7F2-2D6F-4DFA-8091-0E2936786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8B6A18-F67E-40DD-8E26-C3D68EA02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29D634-DA0C-4A5E-998F-EB958C91F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05698-26FE-401B-8996-151705CCB363}"/>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6" name="Footer Placeholder 5">
            <a:extLst>
              <a:ext uri="{FF2B5EF4-FFF2-40B4-BE49-F238E27FC236}">
                <a16:creationId xmlns:a16="http://schemas.microsoft.com/office/drawing/2014/main" id="{594ECE75-3E59-41D0-9B6A-ED5D3955F1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64EC4E-1E15-4F81-9BA4-6CD99E6BF6CD}"/>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69046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076C-24F4-4D6D-8A85-DDE9D47E2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AD070D-03B7-44BC-B47F-D820165B4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76E04C-8328-4E50-A678-C9B318365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8775A-FA01-430F-9BE7-72D1A3F9F856}"/>
              </a:ext>
            </a:extLst>
          </p:cNvPr>
          <p:cNvSpPr>
            <a:spLocks noGrp="1"/>
          </p:cNvSpPr>
          <p:nvPr>
            <p:ph type="dt" sz="half" idx="10"/>
          </p:nvPr>
        </p:nvSpPr>
        <p:spPr/>
        <p:txBody>
          <a:bodyPr/>
          <a:lstStyle/>
          <a:p>
            <a:fld id="{69D16712-3FD3-42E8-A7F0-DD256C1E846D}" type="datetimeFigureOut">
              <a:rPr lang="en-GB" smtClean="0"/>
              <a:t>17/05/2024</a:t>
            </a:fld>
            <a:endParaRPr lang="en-GB"/>
          </a:p>
        </p:txBody>
      </p:sp>
      <p:sp>
        <p:nvSpPr>
          <p:cNvPr id="6" name="Footer Placeholder 5">
            <a:extLst>
              <a:ext uri="{FF2B5EF4-FFF2-40B4-BE49-F238E27FC236}">
                <a16:creationId xmlns:a16="http://schemas.microsoft.com/office/drawing/2014/main" id="{05204D68-3453-475F-8B78-16026767DB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2504F-727A-40A5-B05B-AD14745BAAD2}"/>
              </a:ext>
            </a:extLst>
          </p:cNvPr>
          <p:cNvSpPr>
            <a:spLocks noGrp="1"/>
          </p:cNvSpPr>
          <p:nvPr>
            <p:ph type="sldNum" sz="quarter" idx="12"/>
          </p:nvPr>
        </p:nvSpPr>
        <p:spPr/>
        <p:txBody>
          <a:bodyPr/>
          <a:lstStyle/>
          <a:p>
            <a:fld id="{CF0C382E-0630-4B58-BE07-736EBFFDC1AF}" type="slidenum">
              <a:rPr lang="en-GB" smtClean="0"/>
              <a:t>‹#›</a:t>
            </a:fld>
            <a:endParaRPr lang="en-GB"/>
          </a:p>
        </p:txBody>
      </p:sp>
    </p:spTree>
    <p:extLst>
      <p:ext uri="{BB962C8B-B14F-4D97-AF65-F5344CB8AC3E}">
        <p14:creationId xmlns:p14="http://schemas.microsoft.com/office/powerpoint/2010/main" val="18454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DD62D2-986A-4E32-BED0-CB046588B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FFA87E-C1DD-4951-B8A8-BEFAB56BF9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0D73EE-BC83-4934-9C39-11878ABE0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16712-3FD3-42E8-A7F0-DD256C1E846D}" type="datetimeFigureOut">
              <a:rPr lang="en-GB" smtClean="0"/>
              <a:t>17/05/2024</a:t>
            </a:fld>
            <a:endParaRPr lang="en-GB"/>
          </a:p>
        </p:txBody>
      </p:sp>
      <p:sp>
        <p:nvSpPr>
          <p:cNvPr id="5" name="Footer Placeholder 4">
            <a:extLst>
              <a:ext uri="{FF2B5EF4-FFF2-40B4-BE49-F238E27FC236}">
                <a16:creationId xmlns:a16="http://schemas.microsoft.com/office/drawing/2014/main" id="{F53C4FFB-C6DF-4049-A557-CCDF661DD4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A082C9-D8BB-4B7B-BDEF-28631D21B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C382E-0630-4B58-BE07-736EBFFDC1AF}" type="slidenum">
              <a:rPr lang="en-GB" smtClean="0"/>
              <a:t>‹#›</a:t>
            </a:fld>
            <a:endParaRPr lang="en-GB"/>
          </a:p>
        </p:txBody>
      </p:sp>
    </p:spTree>
    <p:extLst>
      <p:ext uri="{BB962C8B-B14F-4D97-AF65-F5344CB8AC3E}">
        <p14:creationId xmlns:p14="http://schemas.microsoft.com/office/powerpoint/2010/main" val="2107853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hyperlink" Target="https://cordis.europa.eu/programme/id/HORIZON_HORIZON-EIC-2021-TRANSITIONOPEN-01/en"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6">
            <a:extLst>
              <a:ext uri="{FF2B5EF4-FFF2-40B4-BE49-F238E27FC236}">
                <a16:creationId xmlns:a16="http://schemas.microsoft.com/office/drawing/2014/main" id="{DC11DEB0-7E73-4D57-BB1F-5FEB59F77586}"/>
              </a:ext>
            </a:extLst>
          </p:cNvPr>
          <p:cNvSpPr/>
          <p:nvPr/>
        </p:nvSpPr>
        <p:spPr>
          <a:xfrm>
            <a:off x="94190" y="67353"/>
            <a:ext cx="10312080" cy="783291"/>
          </a:xfrm>
          <a:prstGeom prst="rect">
            <a:avLst/>
          </a:prstGeom>
        </p:spPr>
        <p:txBody>
          <a:bodyPr wrap="square">
            <a:spAutoFit/>
          </a:bodyPr>
          <a:lstStyle/>
          <a:p>
            <a:pPr>
              <a:lnSpc>
                <a:spcPct val="114000"/>
              </a:lnSpc>
            </a:pPr>
            <a:r>
              <a:rPr lang="en-US" sz="2000" b="1" dirty="0">
                <a:solidFill>
                  <a:srgbClr val="122953"/>
                </a:solidFill>
                <a:latin typeface="Nunito" pitchFamily="2" charset="0"/>
              </a:rPr>
              <a:t>Estimating skeletal muscle metabolism from 31P MRSI at 7 Tesla using a dual-tuned volume coil:  preliminary in-vivo results</a:t>
            </a:r>
          </a:p>
        </p:txBody>
      </p:sp>
      <p:sp>
        <p:nvSpPr>
          <p:cNvPr id="7" name="Rettangolo 7">
            <a:extLst>
              <a:ext uri="{FF2B5EF4-FFF2-40B4-BE49-F238E27FC236}">
                <a16:creationId xmlns:a16="http://schemas.microsoft.com/office/drawing/2014/main" id="{5A62B026-15C8-4D1B-B8A3-95DA59A1BFBB}"/>
              </a:ext>
            </a:extLst>
          </p:cNvPr>
          <p:cNvSpPr/>
          <p:nvPr/>
        </p:nvSpPr>
        <p:spPr>
          <a:xfrm>
            <a:off x="94190" y="797485"/>
            <a:ext cx="9538325" cy="769441"/>
          </a:xfrm>
          <a:prstGeom prst="rect">
            <a:avLst/>
          </a:prstGeom>
        </p:spPr>
        <p:txBody>
          <a:bodyPr wrap="square">
            <a:spAutoFit/>
          </a:bodyPr>
          <a:lstStyle/>
          <a:p>
            <a:pPr algn="ctr"/>
            <a:r>
              <a:rPr lang="it-IT" sz="1200" dirty="0">
                <a:solidFill>
                  <a:srgbClr val="122953"/>
                </a:solidFill>
                <a:latin typeface="Montserrat" panose="00000500000000000000" pitchFamily="2" charset="0"/>
              </a:rPr>
              <a:t>P. Ambrosi</a:t>
            </a:r>
            <a:r>
              <a:rPr lang="it-IT" sz="1200" baseline="30000" dirty="0">
                <a:solidFill>
                  <a:srgbClr val="122953"/>
                </a:solidFill>
                <a:latin typeface="Montserrat" panose="00000500000000000000" pitchFamily="2" charset="0"/>
              </a:rPr>
              <a:t>1,2</a:t>
            </a:r>
            <a:r>
              <a:rPr lang="it-IT" sz="1200" dirty="0">
                <a:solidFill>
                  <a:srgbClr val="122953"/>
                </a:solidFill>
                <a:latin typeface="Montserrat" panose="00000500000000000000" pitchFamily="2" charset="0"/>
              </a:rPr>
              <a:t>, P. Cecchi</a:t>
            </a:r>
            <a:r>
              <a:rPr lang="it-IT" sz="1200" baseline="30000" dirty="0">
                <a:solidFill>
                  <a:srgbClr val="122953"/>
                </a:solidFill>
                <a:latin typeface="Montserrat" panose="00000500000000000000" pitchFamily="2" charset="0"/>
              </a:rPr>
              <a:t>2,3</a:t>
            </a:r>
            <a:r>
              <a:rPr lang="it-IT" sz="1200" dirty="0">
                <a:solidFill>
                  <a:srgbClr val="122953"/>
                </a:solidFill>
                <a:latin typeface="Montserrat" panose="00000500000000000000" pitchFamily="2" charset="0"/>
              </a:rPr>
              <a:t>, L. Biagi</a:t>
            </a:r>
            <a:r>
              <a:rPr lang="it-IT" sz="1200" baseline="30000" dirty="0">
                <a:solidFill>
                  <a:srgbClr val="122953"/>
                </a:solidFill>
                <a:latin typeface="Montserrat" panose="00000500000000000000" pitchFamily="2" charset="0"/>
              </a:rPr>
              <a:t>1,2</a:t>
            </a:r>
            <a:r>
              <a:rPr lang="it-IT" sz="1200" dirty="0">
                <a:solidFill>
                  <a:srgbClr val="122953"/>
                </a:solidFill>
                <a:latin typeface="Montserrat" panose="00000500000000000000" pitchFamily="2" charset="0"/>
              </a:rPr>
              <a:t>, G. Aringhieri</a:t>
            </a:r>
            <a:r>
              <a:rPr lang="it-IT" sz="1200" baseline="30000" dirty="0">
                <a:solidFill>
                  <a:srgbClr val="122953"/>
                </a:solidFill>
                <a:latin typeface="Montserrat" panose="00000500000000000000" pitchFamily="2" charset="0"/>
              </a:rPr>
              <a:t>4</a:t>
            </a:r>
            <a:r>
              <a:rPr lang="it-IT" sz="1200" dirty="0">
                <a:solidFill>
                  <a:srgbClr val="122953"/>
                </a:solidFill>
                <a:latin typeface="Montserrat" panose="00000500000000000000" pitchFamily="2" charset="0"/>
              </a:rPr>
              <a:t>, B. Buchignani</a:t>
            </a:r>
            <a:r>
              <a:rPr lang="it-IT" sz="1200" baseline="30000" dirty="0">
                <a:solidFill>
                  <a:srgbClr val="122953"/>
                </a:solidFill>
                <a:latin typeface="Montserrat" panose="00000500000000000000" pitchFamily="2" charset="0"/>
              </a:rPr>
              <a:t>5</a:t>
            </a:r>
            <a:r>
              <a:rPr lang="it-IT" sz="1200" dirty="0">
                <a:solidFill>
                  <a:srgbClr val="122953"/>
                </a:solidFill>
                <a:latin typeface="Montserrat" panose="00000500000000000000" pitchFamily="2" charset="0"/>
              </a:rPr>
              <a:t>, G. Astrea</a:t>
            </a:r>
            <a:r>
              <a:rPr lang="it-IT" sz="1200" baseline="30000" dirty="0">
                <a:solidFill>
                  <a:srgbClr val="122953"/>
                </a:solidFill>
                <a:latin typeface="Montserrat" panose="00000500000000000000" pitchFamily="2" charset="0"/>
              </a:rPr>
              <a:t>5</a:t>
            </a:r>
            <a:r>
              <a:rPr lang="it-IT" sz="1200" dirty="0">
                <a:solidFill>
                  <a:srgbClr val="122953"/>
                </a:solidFill>
                <a:latin typeface="Montserrat" panose="00000500000000000000" pitchFamily="2" charset="0"/>
              </a:rPr>
              <a:t>, R. Battini</a:t>
            </a:r>
            <a:r>
              <a:rPr lang="it-IT" sz="1200" baseline="30000" dirty="0">
                <a:solidFill>
                  <a:srgbClr val="122953"/>
                </a:solidFill>
                <a:latin typeface="Montserrat" panose="00000500000000000000" pitchFamily="2" charset="0"/>
              </a:rPr>
              <a:t>5,6</a:t>
            </a:r>
            <a:r>
              <a:rPr lang="it-IT" sz="1200" dirty="0">
                <a:solidFill>
                  <a:srgbClr val="122953"/>
                </a:solidFill>
                <a:latin typeface="Montserrat" panose="00000500000000000000" pitchFamily="2" charset="0"/>
              </a:rPr>
              <a:t>, RF. Schulte</a:t>
            </a:r>
            <a:r>
              <a:rPr lang="it-IT" sz="1200" baseline="30000" dirty="0">
                <a:solidFill>
                  <a:srgbClr val="122953"/>
                </a:solidFill>
                <a:latin typeface="Montserrat" panose="00000500000000000000" pitchFamily="2" charset="0"/>
              </a:rPr>
              <a:t>7</a:t>
            </a:r>
            <a:r>
              <a:rPr lang="it-IT" sz="1200" dirty="0">
                <a:solidFill>
                  <a:srgbClr val="122953"/>
                </a:solidFill>
                <a:latin typeface="Montserrat" panose="00000500000000000000" pitchFamily="2" charset="0"/>
              </a:rPr>
              <a:t>, M. Tosetti</a:t>
            </a:r>
            <a:r>
              <a:rPr lang="it-IT" sz="1200" baseline="30000" dirty="0">
                <a:solidFill>
                  <a:srgbClr val="122953"/>
                </a:solidFill>
                <a:latin typeface="Montserrat" panose="00000500000000000000" pitchFamily="2" charset="0"/>
              </a:rPr>
              <a:t>1,2</a:t>
            </a:r>
            <a:endParaRPr lang="it-IT" sz="1200" dirty="0">
              <a:solidFill>
                <a:srgbClr val="122953"/>
              </a:solidFill>
              <a:latin typeface="Montserrat" panose="00000500000000000000" pitchFamily="2" charset="0"/>
            </a:endParaRPr>
          </a:p>
          <a:p>
            <a:pPr algn="ctr"/>
            <a:endParaRPr lang="en-GB" sz="800" dirty="0">
              <a:solidFill>
                <a:srgbClr val="122953"/>
              </a:solidFill>
              <a:latin typeface="Montserrat" panose="00000500000000000000" pitchFamily="2" charset="0"/>
            </a:endParaRPr>
          </a:p>
          <a:p>
            <a:pPr algn="ctr"/>
            <a:r>
              <a:rPr lang="en-GB" sz="800" baseline="30000" dirty="0">
                <a:solidFill>
                  <a:srgbClr val="122953"/>
                </a:solidFill>
                <a:latin typeface="Montserrat" panose="00000500000000000000" pitchFamily="2" charset="0"/>
              </a:rPr>
              <a:t>1</a:t>
            </a:r>
            <a:r>
              <a:rPr lang="en-GB" sz="800" dirty="0">
                <a:solidFill>
                  <a:srgbClr val="122953"/>
                </a:solidFill>
                <a:latin typeface="Montserrat" panose="00000500000000000000" pitchFamily="2" charset="0"/>
              </a:rPr>
              <a:t>Laboratory of Medical Physics and Magnetic Resonance, IRCCS Stella Maris, Pisa, Italy - </a:t>
            </a:r>
            <a:r>
              <a:rPr lang="en-GB" sz="800" baseline="30000" dirty="0">
                <a:solidFill>
                  <a:srgbClr val="122953"/>
                </a:solidFill>
                <a:latin typeface="Montserrat" panose="00000500000000000000" pitchFamily="2" charset="0"/>
              </a:rPr>
              <a:t>2</a:t>
            </a:r>
            <a:r>
              <a:rPr lang="en-GB" sz="800" dirty="0">
                <a:solidFill>
                  <a:srgbClr val="122953"/>
                </a:solidFill>
                <a:latin typeface="Montserrat" panose="00000500000000000000" pitchFamily="2" charset="0"/>
              </a:rPr>
              <a:t>Imago 7 Research Foundation, Pisa, Italy - </a:t>
            </a:r>
            <a:r>
              <a:rPr lang="en-GB" sz="800" baseline="30000" dirty="0">
                <a:solidFill>
                  <a:srgbClr val="122953"/>
                </a:solidFill>
                <a:latin typeface="Montserrat" panose="00000500000000000000" pitchFamily="2" charset="0"/>
              </a:rPr>
              <a:t>3</a:t>
            </a:r>
            <a:r>
              <a:rPr lang="en-GB" sz="800" dirty="0">
                <a:solidFill>
                  <a:srgbClr val="122953"/>
                </a:solidFill>
                <a:latin typeface="Montserrat" panose="00000500000000000000" pitchFamily="2" charset="0"/>
              </a:rPr>
              <a:t>Department of Translational Research and New Technologies in Medicine and Surgery, University of Pisa, Italy - </a:t>
            </a:r>
            <a:r>
              <a:rPr lang="en-GB" sz="800" baseline="30000" dirty="0">
                <a:solidFill>
                  <a:srgbClr val="122953"/>
                </a:solidFill>
                <a:latin typeface="Montserrat" panose="00000500000000000000" pitchFamily="2" charset="0"/>
              </a:rPr>
              <a:t>4</a:t>
            </a:r>
            <a:r>
              <a:rPr lang="en-GB" sz="800" dirty="0">
                <a:solidFill>
                  <a:srgbClr val="122953"/>
                </a:solidFill>
                <a:latin typeface="Montserrat" panose="00000500000000000000" pitchFamily="2" charset="0"/>
              </a:rPr>
              <a:t>Department of Clinical and Translational Research, University of Pisa, Italy - </a:t>
            </a:r>
            <a:r>
              <a:rPr lang="en-GB" sz="800" baseline="30000" dirty="0">
                <a:solidFill>
                  <a:srgbClr val="122953"/>
                </a:solidFill>
                <a:latin typeface="Montserrat" panose="00000500000000000000" pitchFamily="2" charset="0"/>
              </a:rPr>
              <a:t>5</a:t>
            </a:r>
            <a:r>
              <a:rPr lang="en-GB" sz="800" dirty="0">
                <a:solidFill>
                  <a:srgbClr val="122953"/>
                </a:solidFill>
                <a:latin typeface="Montserrat" panose="00000500000000000000" pitchFamily="2" charset="0"/>
              </a:rPr>
              <a:t>Department of Neuroscience, IRCCS Stella Maris Foundation, Pisa, Italy - </a:t>
            </a:r>
            <a:r>
              <a:rPr lang="en-GB" sz="800" baseline="30000" dirty="0">
                <a:solidFill>
                  <a:srgbClr val="122953"/>
                </a:solidFill>
                <a:latin typeface="Montserrat" panose="00000500000000000000" pitchFamily="2" charset="0"/>
              </a:rPr>
              <a:t>6</a:t>
            </a:r>
            <a:r>
              <a:rPr lang="en-GB" sz="800" dirty="0">
                <a:solidFill>
                  <a:srgbClr val="122953"/>
                </a:solidFill>
                <a:latin typeface="Montserrat" panose="00000500000000000000" pitchFamily="2" charset="0"/>
              </a:rPr>
              <a:t>Department of Clinical and Experimental Medicine, University of Pisa, Pisa, Italy - </a:t>
            </a:r>
            <a:r>
              <a:rPr lang="en-GB" sz="800" baseline="30000" dirty="0">
                <a:solidFill>
                  <a:srgbClr val="122953"/>
                </a:solidFill>
                <a:latin typeface="Montserrat" panose="00000500000000000000" pitchFamily="2" charset="0"/>
              </a:rPr>
              <a:t>7</a:t>
            </a:r>
            <a:r>
              <a:rPr lang="en-GB" sz="800" dirty="0">
                <a:solidFill>
                  <a:srgbClr val="122953"/>
                </a:solidFill>
                <a:latin typeface="Montserrat" panose="00000500000000000000" pitchFamily="2" charset="0"/>
              </a:rPr>
              <a:t>GE HealthCare, Munich, Germany</a:t>
            </a:r>
          </a:p>
        </p:txBody>
      </p:sp>
      <p:pic>
        <p:nvPicPr>
          <p:cNvPr id="47" name="Picture 46">
            <a:extLst>
              <a:ext uri="{FF2B5EF4-FFF2-40B4-BE49-F238E27FC236}">
                <a16:creationId xmlns:a16="http://schemas.microsoft.com/office/drawing/2014/main" id="{1FBC3405-9D29-4900-8061-3287901B3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97" y="3453074"/>
            <a:ext cx="6275495" cy="1789463"/>
          </a:xfrm>
          <a:prstGeom prst="rect">
            <a:avLst/>
          </a:prstGeom>
        </p:spPr>
      </p:pic>
      <p:pic>
        <p:nvPicPr>
          <p:cNvPr id="2" name="Picture 1">
            <a:extLst>
              <a:ext uri="{FF2B5EF4-FFF2-40B4-BE49-F238E27FC236}">
                <a16:creationId xmlns:a16="http://schemas.microsoft.com/office/drawing/2014/main" id="{C261E94D-A18B-47A2-9768-EE47C9EC1291}"/>
              </a:ext>
            </a:extLst>
          </p:cNvPr>
          <p:cNvPicPr>
            <a:picLocks noChangeAspect="1"/>
          </p:cNvPicPr>
          <p:nvPr/>
        </p:nvPicPr>
        <p:blipFill>
          <a:blip r:embed="rId3"/>
          <a:stretch>
            <a:fillRect/>
          </a:stretch>
        </p:blipFill>
        <p:spPr>
          <a:xfrm>
            <a:off x="6791985" y="1648999"/>
            <a:ext cx="4053992" cy="3349529"/>
          </a:xfrm>
          <a:prstGeom prst="rect">
            <a:avLst/>
          </a:prstGeom>
        </p:spPr>
      </p:pic>
      <p:sp>
        <p:nvSpPr>
          <p:cNvPr id="28" name="TextBox 27">
            <a:extLst>
              <a:ext uri="{FF2B5EF4-FFF2-40B4-BE49-F238E27FC236}">
                <a16:creationId xmlns:a16="http://schemas.microsoft.com/office/drawing/2014/main" id="{DB9910EA-625A-4905-99F1-04D5C54AF711}"/>
              </a:ext>
            </a:extLst>
          </p:cNvPr>
          <p:cNvSpPr txBox="1"/>
          <p:nvPr/>
        </p:nvSpPr>
        <p:spPr>
          <a:xfrm>
            <a:off x="160846" y="5189481"/>
            <a:ext cx="6408920" cy="769441"/>
          </a:xfrm>
          <a:prstGeom prst="rect">
            <a:avLst/>
          </a:prstGeom>
          <a:noFill/>
        </p:spPr>
        <p:txBody>
          <a:bodyPr wrap="square">
            <a:spAutoFit/>
          </a:bodyPr>
          <a:lstStyle/>
          <a:p>
            <a:pPr algn="just">
              <a:spcAft>
                <a:spcPts val="1000"/>
              </a:spcAft>
            </a:pPr>
            <a:r>
              <a:rPr lang="en-GB" sz="1100" dirty="0"/>
              <a:t>Results of a 31P 3D-MRSI acquisition at 7 Tesla in the human calf. The picture in the middle depicts an example of a transverse slice showing the presence of muscular tissue of the two legs (green circles). The red and blue boxes present the 31P spectra obtained in two representative voxels, each showing the correct detection of the most relevant metabolites: </a:t>
            </a:r>
            <a:r>
              <a:rPr lang="en-GB" sz="1100" dirty="0" err="1"/>
              <a:t>PCr</a:t>
            </a:r>
            <a:r>
              <a:rPr lang="en-GB" sz="1100" dirty="0"/>
              <a:t>, Pi, ATP</a:t>
            </a:r>
          </a:p>
        </p:txBody>
      </p:sp>
      <p:sp>
        <p:nvSpPr>
          <p:cNvPr id="30" name="TextBox 29">
            <a:extLst>
              <a:ext uri="{FF2B5EF4-FFF2-40B4-BE49-F238E27FC236}">
                <a16:creationId xmlns:a16="http://schemas.microsoft.com/office/drawing/2014/main" id="{9558AD38-D518-4B38-B155-C072A898FBEA}"/>
              </a:ext>
            </a:extLst>
          </p:cNvPr>
          <p:cNvSpPr txBox="1"/>
          <p:nvPr/>
        </p:nvSpPr>
        <p:spPr>
          <a:xfrm>
            <a:off x="160846" y="1678113"/>
            <a:ext cx="6669268" cy="1600438"/>
          </a:xfrm>
          <a:prstGeom prst="rect">
            <a:avLst/>
          </a:prstGeom>
          <a:solidFill>
            <a:srgbClr val="002060"/>
          </a:solidFill>
        </p:spPr>
        <p:txBody>
          <a:bodyPr wrap="square">
            <a:spAutoFit/>
          </a:bodyPr>
          <a:lstStyle/>
          <a:p>
            <a:r>
              <a:rPr lang="en-GB" sz="1400" dirty="0">
                <a:solidFill>
                  <a:schemeClr val="bg1"/>
                </a:solidFill>
                <a:effectLst/>
                <a:latin typeface="+mj-lt"/>
                <a:ea typeface="SimSun" panose="02010600030101010101" pitchFamily="2" charset="-122"/>
              </a:rPr>
              <a:t>Phosphorus Magnetic Resonance Spectroscopy (31P MRS) is </a:t>
            </a:r>
            <a:r>
              <a:rPr lang="en-GB" sz="1400" b="1" dirty="0">
                <a:solidFill>
                  <a:schemeClr val="bg1"/>
                </a:solidFill>
                <a:effectLst/>
                <a:latin typeface="+mj-lt"/>
                <a:ea typeface="SimSun" panose="02010600030101010101" pitchFamily="2" charset="-122"/>
              </a:rPr>
              <a:t>a non-invasive imaging </a:t>
            </a:r>
            <a:r>
              <a:rPr lang="en-GB" sz="1400" dirty="0">
                <a:solidFill>
                  <a:schemeClr val="bg1"/>
                </a:solidFill>
                <a:effectLst/>
                <a:latin typeface="+mj-lt"/>
                <a:ea typeface="SimSun" panose="02010600030101010101" pitchFamily="2" charset="-122"/>
              </a:rPr>
              <a:t>technique that estimates concentrations of high-energy phosphates, </a:t>
            </a:r>
            <a:r>
              <a:rPr lang="en-GB" sz="1400" b="1" dirty="0">
                <a:solidFill>
                  <a:schemeClr val="bg1"/>
                </a:solidFill>
                <a:effectLst/>
                <a:latin typeface="+mj-lt"/>
                <a:ea typeface="SimSun" panose="02010600030101010101" pitchFamily="2" charset="-122"/>
              </a:rPr>
              <a:t>offering insights into cell metabolism and neuromuscular disorders</a:t>
            </a:r>
            <a:r>
              <a:rPr lang="en-GB" sz="1400" dirty="0">
                <a:solidFill>
                  <a:schemeClr val="bg1"/>
                </a:solidFill>
                <a:effectLst/>
                <a:latin typeface="+mj-lt"/>
                <a:ea typeface="SimSun" panose="02010600030101010101" pitchFamily="2" charset="-122"/>
              </a:rPr>
              <a:t>. Its clinical adoption is hindered by the need for specialized coils, but using a volume coil dual-tuned to 1H and 31P for 3D Magnetic Resonance Spectroscopy Imaging (3D-MRSI) can overcome this difficulty. </a:t>
            </a:r>
            <a:r>
              <a:rPr lang="en-GB" sz="1400" b="1" dirty="0">
                <a:solidFill>
                  <a:schemeClr val="bg1"/>
                </a:solidFill>
                <a:effectLst/>
                <a:latin typeface="+mj-lt"/>
                <a:ea typeface="SimSun" panose="02010600030101010101" pitchFamily="2" charset="-122"/>
              </a:rPr>
              <a:t>Our approach allows for fast acquisition with improved spectral resolution at Ultra-High Field (7T). </a:t>
            </a:r>
            <a:r>
              <a:rPr lang="en-GB" sz="1400" dirty="0">
                <a:solidFill>
                  <a:schemeClr val="bg1"/>
                </a:solidFill>
                <a:effectLst/>
                <a:latin typeface="+mj-lt"/>
                <a:ea typeface="SimSun" panose="02010600030101010101" pitchFamily="2" charset="-122"/>
              </a:rPr>
              <a:t>This approach can potentially enhance 31P metabolic imaging in clinical settings.</a:t>
            </a:r>
            <a:endParaRPr lang="en-GB" sz="1400" dirty="0">
              <a:solidFill>
                <a:schemeClr val="bg1"/>
              </a:solidFill>
              <a:latin typeface="+mj-lt"/>
            </a:endParaRPr>
          </a:p>
        </p:txBody>
      </p:sp>
      <p:sp>
        <p:nvSpPr>
          <p:cNvPr id="11" name="TextBox 10">
            <a:extLst>
              <a:ext uri="{FF2B5EF4-FFF2-40B4-BE49-F238E27FC236}">
                <a16:creationId xmlns:a16="http://schemas.microsoft.com/office/drawing/2014/main" id="{B9C73A07-7665-4B0F-8010-B0F3A026D2F9}"/>
              </a:ext>
            </a:extLst>
          </p:cNvPr>
          <p:cNvSpPr txBox="1"/>
          <p:nvPr/>
        </p:nvSpPr>
        <p:spPr>
          <a:xfrm>
            <a:off x="6956502" y="4858164"/>
            <a:ext cx="3889475" cy="938719"/>
          </a:xfrm>
          <a:prstGeom prst="rect">
            <a:avLst/>
          </a:prstGeom>
          <a:noFill/>
        </p:spPr>
        <p:txBody>
          <a:bodyPr wrap="square">
            <a:spAutoFit/>
          </a:bodyPr>
          <a:lstStyle/>
          <a:p>
            <a:r>
              <a:rPr lang="en-GB" sz="1100" dirty="0" err="1"/>
              <a:t>Pseudoimage</a:t>
            </a:r>
            <a:r>
              <a:rPr lang="en-GB" sz="1100" dirty="0"/>
              <a:t> of spectral peaks, i.e. the spatial distribution of Phosphocreatine (</a:t>
            </a:r>
            <a:r>
              <a:rPr lang="en-GB" sz="1100" dirty="0" err="1"/>
              <a:t>PCr</a:t>
            </a:r>
            <a:r>
              <a:rPr lang="en-GB" sz="1100" dirty="0"/>
              <a:t>), Inorganic Phosphate (Pi) and α,γ – Adenosine Triphosphate (α,γ – ATP) as estimated by </a:t>
            </a:r>
            <a:r>
              <a:rPr lang="en-GB" sz="1100" dirty="0" err="1"/>
              <a:t>LCModel</a:t>
            </a:r>
            <a:r>
              <a:rPr lang="en-GB" sz="1100" dirty="0"/>
              <a:t>. In the top left panel, the spatial distribution of </a:t>
            </a:r>
            <a:r>
              <a:rPr lang="en-GB" sz="1100" dirty="0" err="1"/>
              <a:t>PCr</a:t>
            </a:r>
            <a:r>
              <a:rPr lang="en-GB" sz="1100" dirty="0"/>
              <a:t> spectral peaks is superimposed over the corresponding anatomical image. </a:t>
            </a:r>
          </a:p>
        </p:txBody>
      </p:sp>
      <p:sp>
        <p:nvSpPr>
          <p:cNvPr id="34" name="Segnaposto contenuto 3">
            <a:extLst>
              <a:ext uri="{FF2B5EF4-FFF2-40B4-BE49-F238E27FC236}">
                <a16:creationId xmlns:a16="http://schemas.microsoft.com/office/drawing/2014/main" id="{7889CA67-9E5F-4052-984C-F0857096ECA6}"/>
              </a:ext>
            </a:extLst>
          </p:cNvPr>
          <p:cNvSpPr txBox="1">
            <a:spLocks/>
          </p:cNvSpPr>
          <p:nvPr/>
        </p:nvSpPr>
        <p:spPr>
          <a:xfrm flipH="1">
            <a:off x="121572" y="6148413"/>
            <a:ext cx="10743697" cy="629257"/>
          </a:xfrm>
          <a:prstGeom prst="rect">
            <a:avLst/>
          </a:prstGeom>
          <a:solidFill>
            <a:schemeClr val="accent5">
              <a:lumMod val="75000"/>
            </a:schemeClr>
          </a:solidFill>
          <a:ln>
            <a:solidFill>
              <a:schemeClr val="tx1"/>
            </a:solidFill>
          </a:ln>
        </p:spPr>
        <p:txBody>
          <a:bodyPr>
            <a:noAutofit/>
          </a:bodyPr>
          <a:lst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a:lstStyle>
          <a:p>
            <a:pPr marL="0" indent="0">
              <a:lnSpc>
                <a:spcPct val="100000"/>
              </a:lnSpc>
              <a:spcBef>
                <a:spcPts val="0"/>
              </a:spcBef>
              <a:buNone/>
            </a:pPr>
            <a:r>
              <a:rPr lang="en-GB" sz="1200" b="1" cap="small" dirty="0">
                <a:solidFill>
                  <a:schemeClr val="bg1"/>
                </a:solidFill>
                <a:effectLst/>
                <a:latin typeface="+mj-lt"/>
              </a:rPr>
              <a:t>Acknowledgment</a:t>
            </a:r>
          </a:p>
          <a:p>
            <a:pPr marL="0" indent="0">
              <a:lnSpc>
                <a:spcPct val="100000"/>
              </a:lnSpc>
              <a:spcBef>
                <a:spcPts val="0"/>
              </a:spcBef>
              <a:buNone/>
            </a:pPr>
            <a:r>
              <a:rPr lang="en-GB" sz="1300" dirty="0">
                <a:solidFill>
                  <a:schemeClr val="bg1"/>
                </a:solidFill>
                <a:effectLst/>
                <a:latin typeface="+mj-lt"/>
                <a:ea typeface="SimSun" panose="02010600030101010101" pitchFamily="2" charset="-122"/>
              </a:rPr>
              <a:t>The project received funding in the framework of  the </a:t>
            </a:r>
            <a:r>
              <a:rPr lang="en-GB" sz="1300" u="sng" dirty="0">
                <a:solidFill>
                  <a:schemeClr val="bg1"/>
                </a:solidFill>
                <a:effectLst/>
                <a:latin typeface="+mj-lt"/>
                <a:ea typeface="SimSun" panose="02010600030101010101" pitchFamily="2" charset="-122"/>
              </a:rPr>
              <a:t>H</a:t>
            </a:r>
            <a:r>
              <a:rPr lang="en-GB" sz="1300" u="none" strike="noStrike" dirty="0">
                <a:solidFill>
                  <a:schemeClr val="bg1"/>
                </a:solidFill>
                <a:effectLst/>
                <a:latin typeface="+mj-lt"/>
                <a:ea typeface="SimSun" panose="02010600030101010101" pitchFamily="2" charset="-122"/>
                <a:hlinkClick r:id="rId4">
                  <a:extLst>
                    <a:ext uri="{A12FA001-AC4F-418D-AE19-62706E023703}">
                      <ahyp:hlinkClr xmlns:ahyp="http://schemas.microsoft.com/office/drawing/2018/hyperlinkcolor" val="tx"/>
                    </a:ext>
                  </a:extLst>
                </a:hlinkClick>
              </a:rPr>
              <a:t>ORIZON-EIC-2021-TRANSITIONOPEN-01-EIC Transition Open 2021</a:t>
            </a:r>
            <a:r>
              <a:rPr lang="en-GB" sz="1300" dirty="0">
                <a:solidFill>
                  <a:schemeClr val="bg1"/>
                </a:solidFill>
                <a:effectLst/>
                <a:latin typeface="+mj-lt"/>
                <a:ea typeface="SimSun" panose="02010600030101010101" pitchFamily="2" charset="-122"/>
              </a:rPr>
              <a:t>  Grant agreement ID: 101058229: </a:t>
            </a:r>
          </a:p>
          <a:p>
            <a:pPr marL="0" indent="0">
              <a:lnSpc>
                <a:spcPct val="100000"/>
              </a:lnSpc>
              <a:spcBef>
                <a:spcPts val="0"/>
              </a:spcBef>
              <a:buNone/>
            </a:pPr>
            <a:r>
              <a:rPr lang="en-GB" sz="1300" dirty="0">
                <a:solidFill>
                  <a:schemeClr val="bg1"/>
                </a:solidFill>
                <a:effectLst/>
                <a:latin typeface="+mj-lt"/>
                <a:ea typeface="SimSun" panose="02010600030101010101" pitchFamily="2" charset="-122"/>
              </a:rPr>
              <a:t>“</a:t>
            </a:r>
            <a:r>
              <a:rPr lang="en-US" sz="1300" dirty="0">
                <a:solidFill>
                  <a:schemeClr val="bg1"/>
                </a:solidFill>
                <a:latin typeface="+mj-lt"/>
              </a:rPr>
              <a:t>Non-ionizing Metabolic Imaging for predicting the effect of and guiding Therapeutic Interventions”  (MITI project)</a:t>
            </a:r>
          </a:p>
        </p:txBody>
      </p:sp>
      <p:grpSp>
        <p:nvGrpSpPr>
          <p:cNvPr id="35" name="Group 34">
            <a:extLst>
              <a:ext uri="{FF2B5EF4-FFF2-40B4-BE49-F238E27FC236}">
                <a16:creationId xmlns:a16="http://schemas.microsoft.com/office/drawing/2014/main" id="{4854EC65-3A67-47D2-89BF-9F71E0625AD0}"/>
              </a:ext>
            </a:extLst>
          </p:cNvPr>
          <p:cNvGrpSpPr/>
          <p:nvPr/>
        </p:nvGrpSpPr>
        <p:grpSpPr>
          <a:xfrm flipH="1">
            <a:off x="11021985" y="5604980"/>
            <a:ext cx="984426" cy="1086866"/>
            <a:chOff x="15333785" y="23487353"/>
            <a:chExt cx="1875692" cy="2070880"/>
          </a:xfrm>
        </p:grpSpPr>
        <p:sp>
          <p:nvSpPr>
            <p:cNvPr id="36" name="Rectangle 35">
              <a:extLst>
                <a:ext uri="{FF2B5EF4-FFF2-40B4-BE49-F238E27FC236}">
                  <a16:creationId xmlns:a16="http://schemas.microsoft.com/office/drawing/2014/main" id="{64183596-E1CC-46B6-B4F3-98F911492432}"/>
                </a:ext>
              </a:extLst>
            </p:cNvPr>
            <p:cNvSpPr/>
            <p:nvPr/>
          </p:nvSpPr>
          <p:spPr>
            <a:xfrm>
              <a:off x="15333785" y="23487353"/>
              <a:ext cx="1875692" cy="2070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
              <a:extLst>
                <a:ext uri="{FF2B5EF4-FFF2-40B4-BE49-F238E27FC236}">
                  <a16:creationId xmlns:a16="http://schemas.microsoft.com/office/drawing/2014/main" id="{80462841-31D6-474E-A544-AF1C089A3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1171" y="23582528"/>
              <a:ext cx="1310514" cy="1975705"/>
            </a:xfrm>
            <a:prstGeom prst="rect">
              <a:avLst/>
            </a:prstGeom>
          </p:spPr>
        </p:pic>
      </p:grpSp>
      <p:pic>
        <p:nvPicPr>
          <p:cNvPr id="38" name="Picture 37">
            <a:extLst>
              <a:ext uri="{FF2B5EF4-FFF2-40B4-BE49-F238E27FC236}">
                <a16:creationId xmlns:a16="http://schemas.microsoft.com/office/drawing/2014/main" id="{120AAC20-770A-479E-84AE-DFFD51DFD806}"/>
              </a:ext>
            </a:extLst>
          </p:cNvPr>
          <p:cNvPicPr>
            <a:picLocks noChangeAspect="1"/>
          </p:cNvPicPr>
          <p:nvPr/>
        </p:nvPicPr>
        <p:blipFill rotWithShape="1">
          <a:blip r:embed="rId6">
            <a:extLst>
              <a:ext uri="{28A0092B-C50C-407E-A947-70E740481C1C}">
                <a14:useLocalDpi xmlns:a14="http://schemas.microsoft.com/office/drawing/2010/main" val="0"/>
              </a:ext>
            </a:extLst>
          </a:blip>
          <a:srcRect l="9582" r="7460"/>
          <a:stretch/>
        </p:blipFill>
        <p:spPr>
          <a:xfrm flipH="1">
            <a:off x="10955103" y="4657998"/>
            <a:ext cx="1118191" cy="708733"/>
          </a:xfrm>
          <a:prstGeom prst="rect">
            <a:avLst/>
          </a:prstGeom>
        </p:spPr>
      </p:pic>
      <p:pic>
        <p:nvPicPr>
          <p:cNvPr id="40" name="Picture 39">
            <a:extLst>
              <a:ext uri="{FF2B5EF4-FFF2-40B4-BE49-F238E27FC236}">
                <a16:creationId xmlns:a16="http://schemas.microsoft.com/office/drawing/2014/main" id="{E615FF6A-DC11-4B89-ABE1-04432838841F}"/>
              </a:ext>
            </a:extLst>
          </p:cNvPr>
          <p:cNvPicPr>
            <a:picLocks noChangeAspect="1"/>
          </p:cNvPicPr>
          <p:nvPr/>
        </p:nvPicPr>
        <p:blipFill>
          <a:blip r:embed="rId7"/>
          <a:stretch>
            <a:fillRect/>
          </a:stretch>
        </p:blipFill>
        <p:spPr>
          <a:xfrm>
            <a:off x="10916440" y="111635"/>
            <a:ext cx="1195517" cy="1192001"/>
          </a:xfrm>
          <a:prstGeom prst="rect">
            <a:avLst/>
          </a:prstGeom>
        </p:spPr>
      </p:pic>
      <p:pic>
        <p:nvPicPr>
          <p:cNvPr id="44" name="Picture 21" descr="logo2.jpg">
            <a:extLst>
              <a:ext uri="{FF2B5EF4-FFF2-40B4-BE49-F238E27FC236}">
                <a16:creationId xmlns:a16="http://schemas.microsoft.com/office/drawing/2014/main" id="{3E8866EC-F152-426D-8F4A-317A5A3493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4667" y="1621399"/>
            <a:ext cx="1119062" cy="201735"/>
          </a:xfrm>
          <a:prstGeom prst="rect">
            <a:avLst/>
          </a:prstGeom>
        </p:spPr>
      </p:pic>
      <p:pic>
        <p:nvPicPr>
          <p:cNvPr id="45" name="Immagine 12">
            <a:extLst>
              <a:ext uri="{FF2B5EF4-FFF2-40B4-BE49-F238E27FC236}">
                <a16:creationId xmlns:a16="http://schemas.microsoft.com/office/drawing/2014/main" id="{F43DBD7E-0EEA-42BD-81F7-575A5753E893}"/>
              </a:ext>
            </a:extLst>
          </p:cNvPr>
          <p:cNvPicPr>
            <a:picLocks noChangeAspect="1"/>
          </p:cNvPicPr>
          <p:nvPr/>
        </p:nvPicPr>
        <p:blipFill rotWithShape="1">
          <a:blip r:embed="rId9">
            <a:extLst>
              <a:ext uri="{28A0092B-C50C-407E-A947-70E740481C1C}">
                <a14:useLocalDpi xmlns:a14="http://schemas.microsoft.com/office/drawing/2010/main" val="0"/>
              </a:ext>
            </a:extLst>
          </a:blip>
          <a:srcRect l="2883" r="59523"/>
          <a:stretch/>
        </p:blipFill>
        <p:spPr>
          <a:xfrm>
            <a:off x="10865269" y="1981873"/>
            <a:ext cx="1297858" cy="1232950"/>
          </a:xfrm>
          <a:prstGeom prst="rect">
            <a:avLst/>
          </a:prstGeom>
        </p:spPr>
      </p:pic>
      <p:pic>
        <p:nvPicPr>
          <p:cNvPr id="46" name="Picture 45">
            <a:extLst>
              <a:ext uri="{FF2B5EF4-FFF2-40B4-BE49-F238E27FC236}">
                <a16:creationId xmlns:a16="http://schemas.microsoft.com/office/drawing/2014/main" id="{7149BD9C-6504-4AF7-A81C-F4BC9EA55E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40793" y="3453074"/>
            <a:ext cx="946810" cy="966673"/>
          </a:xfrm>
          <a:prstGeom prst="rect">
            <a:avLst/>
          </a:prstGeom>
        </p:spPr>
      </p:pic>
    </p:spTree>
    <p:extLst>
      <p:ext uri="{BB962C8B-B14F-4D97-AF65-F5344CB8AC3E}">
        <p14:creationId xmlns:p14="http://schemas.microsoft.com/office/powerpoint/2010/main" val="3445625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408</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Montserrat</vt:lpstr>
      <vt:lpstr>Nunito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Cecchi</dc:creator>
  <cp:lastModifiedBy>Paolo Cecchi</cp:lastModifiedBy>
  <cp:revision>10</cp:revision>
  <dcterms:created xsi:type="dcterms:W3CDTF">2024-05-17T10:40:59Z</dcterms:created>
  <dcterms:modified xsi:type="dcterms:W3CDTF">2024-05-17T14:57:54Z</dcterms:modified>
</cp:coreProperties>
</file>