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21383625"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2953"/>
    <a:srgbClr val="0131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44" d="100"/>
          <a:sy n="44" d="100"/>
        </p:scale>
        <p:origin x="672" y="-4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en-US"/>
              <a:t>Click to edit Master title style</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F23557-0430-4ECF-81D9-2411756E9202}" type="datetimeFigureOut">
              <a:rPr lang="en-GB" smtClean="0"/>
              <a:t>17/05/2024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35E379-4BFE-430F-A5F9-F8E31173FDF3}" type="slidenum">
              <a:rPr lang="en-GB" smtClean="0"/>
              <a:t>‹#›</a:t>
            </a:fld>
            <a:endParaRPr lang="en-GB"/>
          </a:p>
        </p:txBody>
      </p:sp>
    </p:spTree>
    <p:extLst>
      <p:ext uri="{BB962C8B-B14F-4D97-AF65-F5344CB8AC3E}">
        <p14:creationId xmlns:p14="http://schemas.microsoft.com/office/powerpoint/2010/main" val="2620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F23557-0430-4ECF-81D9-2411756E9202}" type="datetimeFigureOut">
              <a:rPr lang="en-GB" smtClean="0"/>
              <a:t>17/05/2024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35E379-4BFE-430F-A5F9-F8E31173FDF3}" type="slidenum">
              <a:rPr lang="en-GB" smtClean="0"/>
              <a:t>‹#›</a:t>
            </a:fld>
            <a:endParaRPr lang="en-GB"/>
          </a:p>
        </p:txBody>
      </p:sp>
    </p:spTree>
    <p:extLst>
      <p:ext uri="{BB962C8B-B14F-4D97-AF65-F5344CB8AC3E}">
        <p14:creationId xmlns:p14="http://schemas.microsoft.com/office/powerpoint/2010/main" val="1312217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F23557-0430-4ECF-81D9-2411756E9202}" type="datetimeFigureOut">
              <a:rPr lang="en-GB" smtClean="0"/>
              <a:t>17/05/2024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35E379-4BFE-430F-A5F9-F8E31173FDF3}" type="slidenum">
              <a:rPr lang="en-GB" smtClean="0"/>
              <a:t>‹#›</a:t>
            </a:fld>
            <a:endParaRPr lang="en-GB"/>
          </a:p>
        </p:txBody>
      </p:sp>
    </p:spTree>
    <p:extLst>
      <p:ext uri="{BB962C8B-B14F-4D97-AF65-F5344CB8AC3E}">
        <p14:creationId xmlns:p14="http://schemas.microsoft.com/office/powerpoint/2010/main" val="2935170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F23557-0430-4ECF-81D9-2411756E9202}" type="datetimeFigureOut">
              <a:rPr lang="en-GB" smtClean="0"/>
              <a:t>17/05/2024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35E379-4BFE-430F-A5F9-F8E31173FDF3}" type="slidenum">
              <a:rPr lang="en-GB" smtClean="0"/>
              <a:t>‹#›</a:t>
            </a:fld>
            <a:endParaRPr lang="en-GB"/>
          </a:p>
        </p:txBody>
      </p:sp>
    </p:spTree>
    <p:extLst>
      <p:ext uri="{BB962C8B-B14F-4D97-AF65-F5344CB8AC3E}">
        <p14:creationId xmlns:p14="http://schemas.microsoft.com/office/powerpoint/2010/main" val="1631291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en-US"/>
              <a:t>Click to edit Master title style</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F23557-0430-4ECF-81D9-2411756E9202}" type="datetimeFigureOut">
              <a:rPr lang="en-GB" smtClean="0"/>
              <a:t>17/05/2024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35E379-4BFE-430F-A5F9-F8E31173FDF3}" type="slidenum">
              <a:rPr lang="en-GB" smtClean="0"/>
              <a:t>‹#›</a:t>
            </a:fld>
            <a:endParaRPr lang="en-GB"/>
          </a:p>
        </p:txBody>
      </p:sp>
    </p:spTree>
    <p:extLst>
      <p:ext uri="{BB962C8B-B14F-4D97-AF65-F5344CB8AC3E}">
        <p14:creationId xmlns:p14="http://schemas.microsoft.com/office/powerpoint/2010/main" val="3508540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F23557-0430-4ECF-81D9-2411756E9202}" type="datetimeFigureOut">
              <a:rPr lang="en-GB" smtClean="0"/>
              <a:t>17/05/2024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35E379-4BFE-430F-A5F9-F8E31173FDF3}" type="slidenum">
              <a:rPr lang="en-GB" smtClean="0"/>
              <a:t>‹#›</a:t>
            </a:fld>
            <a:endParaRPr lang="en-GB"/>
          </a:p>
        </p:txBody>
      </p:sp>
    </p:spTree>
    <p:extLst>
      <p:ext uri="{BB962C8B-B14F-4D97-AF65-F5344CB8AC3E}">
        <p14:creationId xmlns:p14="http://schemas.microsoft.com/office/powerpoint/2010/main" val="26950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Click to edit Master text styles</a:t>
            </a:r>
          </a:p>
        </p:txBody>
      </p:sp>
      <p:sp>
        <p:nvSpPr>
          <p:cNvPr id="4" name="Content Placeholder 3"/>
          <p:cNvSpPr>
            <a:spLocks noGrp="1"/>
          </p:cNvSpPr>
          <p:nvPr>
            <p:ph sz="half" idx="2"/>
          </p:nvPr>
        </p:nvSpPr>
        <p:spPr>
          <a:xfrm>
            <a:off x="1472912" y="11058863"/>
            <a:ext cx="9046274"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Click to edit Master text styles</a:t>
            </a:r>
          </a:p>
        </p:txBody>
      </p:sp>
      <p:sp>
        <p:nvSpPr>
          <p:cNvPr id="6" name="Content Placeholder 5"/>
          <p:cNvSpPr>
            <a:spLocks noGrp="1"/>
          </p:cNvSpPr>
          <p:nvPr>
            <p:ph sz="quarter" idx="4"/>
          </p:nvPr>
        </p:nvSpPr>
        <p:spPr>
          <a:xfrm>
            <a:off x="10825461" y="11058863"/>
            <a:ext cx="9090826"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F23557-0430-4ECF-81D9-2411756E9202}" type="datetimeFigureOut">
              <a:rPr lang="en-GB" smtClean="0"/>
              <a:t>17/05/2024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35E379-4BFE-430F-A5F9-F8E31173FDF3}" type="slidenum">
              <a:rPr lang="en-GB" smtClean="0"/>
              <a:t>‹#›</a:t>
            </a:fld>
            <a:endParaRPr lang="en-GB"/>
          </a:p>
        </p:txBody>
      </p:sp>
    </p:spTree>
    <p:extLst>
      <p:ext uri="{BB962C8B-B14F-4D97-AF65-F5344CB8AC3E}">
        <p14:creationId xmlns:p14="http://schemas.microsoft.com/office/powerpoint/2010/main" val="1172185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F23557-0430-4ECF-81D9-2411756E9202}" type="datetimeFigureOut">
              <a:rPr lang="en-GB" smtClean="0"/>
              <a:t>17/05/2024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35E379-4BFE-430F-A5F9-F8E31173FDF3}" type="slidenum">
              <a:rPr lang="en-GB" smtClean="0"/>
              <a:t>‹#›</a:t>
            </a:fld>
            <a:endParaRPr lang="en-GB"/>
          </a:p>
        </p:txBody>
      </p:sp>
    </p:spTree>
    <p:extLst>
      <p:ext uri="{BB962C8B-B14F-4D97-AF65-F5344CB8AC3E}">
        <p14:creationId xmlns:p14="http://schemas.microsoft.com/office/powerpoint/2010/main" val="167469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F23557-0430-4ECF-81D9-2411756E9202}" type="datetimeFigureOut">
              <a:rPr lang="en-GB" smtClean="0"/>
              <a:t>17/05/2024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35E379-4BFE-430F-A5F9-F8E31173FDF3}" type="slidenum">
              <a:rPr lang="en-GB" smtClean="0"/>
              <a:t>‹#›</a:t>
            </a:fld>
            <a:endParaRPr lang="en-GB"/>
          </a:p>
        </p:txBody>
      </p:sp>
    </p:spTree>
    <p:extLst>
      <p:ext uri="{BB962C8B-B14F-4D97-AF65-F5344CB8AC3E}">
        <p14:creationId xmlns:p14="http://schemas.microsoft.com/office/powerpoint/2010/main" val="1735077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Click to edit Master text styles</a:t>
            </a:r>
          </a:p>
        </p:txBody>
      </p:sp>
      <p:sp>
        <p:nvSpPr>
          <p:cNvPr id="5" name="Date Placeholder 4"/>
          <p:cNvSpPr>
            <a:spLocks noGrp="1"/>
          </p:cNvSpPr>
          <p:nvPr>
            <p:ph type="dt" sz="half" idx="10"/>
          </p:nvPr>
        </p:nvSpPr>
        <p:spPr/>
        <p:txBody>
          <a:bodyPr/>
          <a:lstStyle/>
          <a:p>
            <a:fld id="{11F23557-0430-4ECF-81D9-2411756E9202}" type="datetimeFigureOut">
              <a:rPr lang="en-GB" smtClean="0"/>
              <a:t>17/05/2024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35E379-4BFE-430F-A5F9-F8E31173FDF3}" type="slidenum">
              <a:rPr lang="en-GB" smtClean="0"/>
              <a:t>‹#›</a:t>
            </a:fld>
            <a:endParaRPr lang="en-GB"/>
          </a:p>
        </p:txBody>
      </p:sp>
    </p:spTree>
    <p:extLst>
      <p:ext uri="{BB962C8B-B14F-4D97-AF65-F5344CB8AC3E}">
        <p14:creationId xmlns:p14="http://schemas.microsoft.com/office/powerpoint/2010/main" val="335403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US"/>
              <a:t>Click icon to add picture</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Click to edit Master text styles</a:t>
            </a:r>
          </a:p>
        </p:txBody>
      </p:sp>
      <p:sp>
        <p:nvSpPr>
          <p:cNvPr id="5" name="Date Placeholder 4"/>
          <p:cNvSpPr>
            <a:spLocks noGrp="1"/>
          </p:cNvSpPr>
          <p:nvPr>
            <p:ph type="dt" sz="half" idx="10"/>
          </p:nvPr>
        </p:nvSpPr>
        <p:spPr/>
        <p:txBody>
          <a:bodyPr/>
          <a:lstStyle/>
          <a:p>
            <a:fld id="{11F23557-0430-4ECF-81D9-2411756E9202}" type="datetimeFigureOut">
              <a:rPr lang="en-GB" smtClean="0"/>
              <a:t>17/05/2024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35E379-4BFE-430F-A5F9-F8E31173FDF3}" type="slidenum">
              <a:rPr lang="en-GB" smtClean="0"/>
              <a:t>‹#›</a:t>
            </a:fld>
            <a:endParaRPr lang="en-GB"/>
          </a:p>
        </p:txBody>
      </p:sp>
    </p:spTree>
    <p:extLst>
      <p:ext uri="{BB962C8B-B14F-4D97-AF65-F5344CB8AC3E}">
        <p14:creationId xmlns:p14="http://schemas.microsoft.com/office/powerpoint/2010/main" val="235035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11F23557-0430-4ECF-81D9-2411756E9202}" type="datetimeFigureOut">
              <a:rPr lang="en-GB" smtClean="0"/>
              <a:t>17/05/2024</a:t>
            </a:fld>
            <a:endParaRPr lang="en-GB"/>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7C35E379-4BFE-430F-A5F9-F8E31173FDF3}" type="slidenum">
              <a:rPr lang="en-GB" smtClean="0"/>
              <a:t>‹#›</a:t>
            </a:fld>
            <a:endParaRPr lang="en-GB"/>
          </a:p>
        </p:txBody>
      </p:sp>
    </p:spTree>
    <p:extLst>
      <p:ext uri="{BB962C8B-B14F-4D97-AF65-F5344CB8AC3E}">
        <p14:creationId xmlns:p14="http://schemas.microsoft.com/office/powerpoint/2010/main" val="1056271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hyperlink" Target="https://cordis.europa.eu/programme/id/HORIZON_HORIZON-EIC-2021-TRANSITIONOPEN-01/en"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contenuto 3">
            <a:extLst>
              <a:ext uri="{FF2B5EF4-FFF2-40B4-BE49-F238E27FC236}">
                <a16:creationId xmlns:a16="http://schemas.microsoft.com/office/drawing/2014/main" id="{A5A42191-6502-4761-8ED1-754E808689F5}"/>
              </a:ext>
            </a:extLst>
          </p:cNvPr>
          <p:cNvSpPr txBox="1">
            <a:spLocks/>
          </p:cNvSpPr>
          <p:nvPr/>
        </p:nvSpPr>
        <p:spPr>
          <a:xfrm>
            <a:off x="219020" y="28073606"/>
            <a:ext cx="20961470" cy="2043522"/>
          </a:xfrm>
          <a:prstGeom prst="rect">
            <a:avLst/>
          </a:prstGeom>
          <a:solidFill>
            <a:schemeClr val="accent5">
              <a:lumMod val="75000"/>
            </a:schemeClr>
          </a:solidFill>
          <a:ln>
            <a:solidFill>
              <a:schemeClr val="tx1"/>
            </a:solidFill>
          </a:ln>
        </p:spPr>
        <p:txBody>
          <a:bodyPr>
            <a:noAutofit/>
          </a:bodyPr>
          <a:lst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a:lstStyle>
          <a:p>
            <a:pPr marL="0" indent="0">
              <a:lnSpc>
                <a:spcPct val="100000"/>
              </a:lnSpc>
              <a:spcBef>
                <a:spcPts val="0"/>
              </a:spcBef>
              <a:buNone/>
            </a:pPr>
            <a:r>
              <a:rPr lang="en-GB" sz="3200" b="1" cap="small" dirty="0">
                <a:solidFill>
                  <a:schemeClr val="bg1"/>
                </a:solidFill>
                <a:effectLst/>
                <a:latin typeface="+mj-lt"/>
              </a:rPr>
              <a:t>Acknowledgment</a:t>
            </a:r>
          </a:p>
          <a:p>
            <a:pPr marL="0" indent="0">
              <a:lnSpc>
                <a:spcPct val="100000"/>
              </a:lnSpc>
              <a:spcBef>
                <a:spcPts val="0"/>
              </a:spcBef>
              <a:buNone/>
            </a:pPr>
            <a:endParaRPr lang="en-GB" sz="1000" b="1" cap="small" dirty="0">
              <a:solidFill>
                <a:schemeClr val="bg1"/>
              </a:solidFill>
              <a:effectLst/>
              <a:latin typeface="+mj-lt"/>
            </a:endParaRPr>
          </a:p>
          <a:p>
            <a:pPr marL="0" indent="0">
              <a:lnSpc>
                <a:spcPct val="100000"/>
              </a:lnSpc>
              <a:spcBef>
                <a:spcPts val="0"/>
              </a:spcBef>
              <a:buNone/>
            </a:pPr>
            <a:r>
              <a:rPr lang="en-GB" sz="2400" dirty="0">
                <a:solidFill>
                  <a:schemeClr val="bg1"/>
                </a:solidFill>
                <a:effectLst/>
                <a:latin typeface="+mj-lt"/>
                <a:ea typeface="SimSun" panose="02010600030101010101" pitchFamily="2" charset="-122"/>
              </a:rPr>
              <a:t>The project received funding in the framework of  the </a:t>
            </a:r>
            <a:r>
              <a:rPr lang="en-GB" sz="2400" u="sng" dirty="0">
                <a:solidFill>
                  <a:schemeClr val="bg1"/>
                </a:solidFill>
                <a:effectLst/>
                <a:latin typeface="+mj-lt"/>
                <a:ea typeface="SimSun" panose="02010600030101010101" pitchFamily="2" charset="-122"/>
              </a:rPr>
              <a:t>H</a:t>
            </a:r>
            <a:r>
              <a:rPr lang="en-GB" sz="2400" u="none" strike="noStrike" dirty="0">
                <a:solidFill>
                  <a:schemeClr val="bg1"/>
                </a:solidFill>
                <a:effectLst/>
                <a:latin typeface="+mj-lt"/>
                <a:ea typeface="SimSun" panose="02010600030101010101" pitchFamily="2" charset="-122"/>
                <a:hlinkClick r:id="rId2">
                  <a:extLst>
                    <a:ext uri="{A12FA001-AC4F-418D-AE19-62706E023703}">
                      <ahyp:hlinkClr xmlns:ahyp="http://schemas.microsoft.com/office/drawing/2018/hyperlinkcolor" val="tx"/>
                    </a:ext>
                  </a:extLst>
                </a:hlinkClick>
              </a:rPr>
              <a:t>ORIZON-EIC-2021-TRANSITIONOPEN-01-EIC Transition Open 2021</a:t>
            </a:r>
            <a:r>
              <a:rPr lang="en-GB" sz="2400" dirty="0">
                <a:solidFill>
                  <a:schemeClr val="bg1"/>
                </a:solidFill>
                <a:effectLst/>
                <a:latin typeface="+mj-lt"/>
                <a:ea typeface="SimSun" panose="02010600030101010101" pitchFamily="2" charset="-122"/>
              </a:rPr>
              <a:t> </a:t>
            </a:r>
          </a:p>
          <a:p>
            <a:pPr marL="0" indent="0">
              <a:lnSpc>
                <a:spcPct val="100000"/>
              </a:lnSpc>
              <a:spcBef>
                <a:spcPts val="0"/>
              </a:spcBef>
              <a:buNone/>
            </a:pPr>
            <a:r>
              <a:rPr lang="en-GB" sz="2400" dirty="0">
                <a:solidFill>
                  <a:schemeClr val="bg1"/>
                </a:solidFill>
                <a:effectLst/>
                <a:latin typeface="+mj-lt"/>
                <a:ea typeface="SimSun" panose="02010600030101010101" pitchFamily="2" charset="-122"/>
              </a:rPr>
              <a:t>Grant agreement ID: 101058229: “</a:t>
            </a:r>
            <a:r>
              <a:rPr lang="en-US" sz="2400" dirty="0">
                <a:solidFill>
                  <a:schemeClr val="bg1"/>
                </a:solidFill>
                <a:latin typeface="+mj-lt"/>
              </a:rPr>
              <a:t>Non-ionizing Metabolic Imaging for predicting the effect of and guiding Therapeutic Interventions” </a:t>
            </a:r>
          </a:p>
          <a:p>
            <a:pPr marL="0" indent="0">
              <a:lnSpc>
                <a:spcPct val="100000"/>
              </a:lnSpc>
              <a:spcBef>
                <a:spcPts val="0"/>
              </a:spcBef>
              <a:buNone/>
            </a:pPr>
            <a:r>
              <a:rPr lang="en-US" sz="2400" dirty="0">
                <a:solidFill>
                  <a:schemeClr val="bg1"/>
                </a:solidFill>
                <a:latin typeface="+mj-lt"/>
              </a:rPr>
              <a:t>(MITI project)</a:t>
            </a:r>
          </a:p>
        </p:txBody>
      </p:sp>
      <p:sp>
        <p:nvSpPr>
          <p:cNvPr id="4" name="Rettangolo 6">
            <a:extLst>
              <a:ext uri="{FF2B5EF4-FFF2-40B4-BE49-F238E27FC236}">
                <a16:creationId xmlns:a16="http://schemas.microsoft.com/office/drawing/2014/main" id="{149B5F40-7EF8-4407-BE69-69BD9E393B04}"/>
              </a:ext>
            </a:extLst>
          </p:cNvPr>
          <p:cNvSpPr/>
          <p:nvPr/>
        </p:nvSpPr>
        <p:spPr>
          <a:xfrm>
            <a:off x="454587" y="137160"/>
            <a:ext cx="16278934" cy="2905219"/>
          </a:xfrm>
          <a:prstGeom prst="rect">
            <a:avLst/>
          </a:prstGeom>
        </p:spPr>
        <p:txBody>
          <a:bodyPr wrap="square">
            <a:spAutoFit/>
          </a:bodyPr>
          <a:lstStyle/>
          <a:p>
            <a:pPr>
              <a:lnSpc>
                <a:spcPct val="114000"/>
              </a:lnSpc>
            </a:pPr>
            <a:r>
              <a:rPr lang="en-US" sz="5400" b="1" dirty="0">
                <a:solidFill>
                  <a:srgbClr val="122953"/>
                </a:solidFill>
                <a:latin typeface="Nunito" pitchFamily="2" charset="0"/>
              </a:rPr>
              <a:t>Estimating skeletal muscle metabolism from 31P MRSI at 7 Tesla using a dual-tuned volume coil:  preliminary in-vivo results</a:t>
            </a:r>
          </a:p>
        </p:txBody>
      </p:sp>
      <p:pic>
        <p:nvPicPr>
          <p:cNvPr id="5" name="Picture 21" descr="logo2.jpg">
            <a:extLst>
              <a:ext uri="{FF2B5EF4-FFF2-40B4-BE49-F238E27FC236}">
                <a16:creationId xmlns:a16="http://schemas.microsoft.com/office/drawing/2014/main" id="{665E912F-F757-423C-9511-33C49E6260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01155" y="2201535"/>
            <a:ext cx="4276899" cy="771005"/>
          </a:xfrm>
          <a:prstGeom prst="rect">
            <a:avLst/>
          </a:prstGeom>
        </p:spPr>
      </p:pic>
      <p:pic>
        <p:nvPicPr>
          <p:cNvPr id="6" name="Immagine 12">
            <a:extLst>
              <a:ext uri="{FF2B5EF4-FFF2-40B4-BE49-F238E27FC236}">
                <a16:creationId xmlns:a16="http://schemas.microsoft.com/office/drawing/2014/main" id="{A598D026-C097-414B-962A-3B6FF0DF3FF5}"/>
              </a:ext>
            </a:extLst>
          </p:cNvPr>
          <p:cNvPicPr>
            <a:picLocks noChangeAspect="1"/>
          </p:cNvPicPr>
          <p:nvPr/>
        </p:nvPicPr>
        <p:blipFill rotWithShape="1">
          <a:blip r:embed="rId4">
            <a:extLst>
              <a:ext uri="{28A0092B-C50C-407E-A947-70E740481C1C}">
                <a14:useLocalDpi xmlns:a14="http://schemas.microsoft.com/office/drawing/2010/main" val="0"/>
              </a:ext>
            </a:extLst>
          </a:blip>
          <a:srcRect r="59523"/>
          <a:stretch/>
        </p:blipFill>
        <p:spPr>
          <a:xfrm>
            <a:off x="16306428" y="67353"/>
            <a:ext cx="2509672" cy="2214374"/>
          </a:xfrm>
          <a:prstGeom prst="rect">
            <a:avLst/>
          </a:prstGeom>
        </p:spPr>
      </p:pic>
      <p:sp>
        <p:nvSpPr>
          <p:cNvPr id="7" name="Rettangolo 7">
            <a:extLst>
              <a:ext uri="{FF2B5EF4-FFF2-40B4-BE49-F238E27FC236}">
                <a16:creationId xmlns:a16="http://schemas.microsoft.com/office/drawing/2014/main" id="{C915186D-1EE2-40D3-A72C-3DCDFEBEE757}"/>
              </a:ext>
            </a:extLst>
          </p:cNvPr>
          <p:cNvSpPr/>
          <p:nvPr/>
        </p:nvSpPr>
        <p:spPr>
          <a:xfrm>
            <a:off x="454587" y="3276451"/>
            <a:ext cx="20523467" cy="2062103"/>
          </a:xfrm>
          <a:prstGeom prst="rect">
            <a:avLst/>
          </a:prstGeom>
        </p:spPr>
        <p:txBody>
          <a:bodyPr wrap="square">
            <a:spAutoFit/>
          </a:bodyPr>
          <a:lstStyle/>
          <a:p>
            <a:r>
              <a:rPr lang="it-IT" sz="3200" dirty="0">
                <a:solidFill>
                  <a:srgbClr val="122953"/>
                </a:solidFill>
                <a:latin typeface="Montserrat" panose="00000500000000000000" pitchFamily="2" charset="0"/>
              </a:rPr>
              <a:t>Pierfrancesco Ambrosi</a:t>
            </a:r>
            <a:r>
              <a:rPr lang="it-IT" sz="3200" baseline="30000" dirty="0">
                <a:solidFill>
                  <a:srgbClr val="122953"/>
                </a:solidFill>
                <a:latin typeface="Montserrat" panose="00000500000000000000" pitchFamily="2" charset="0"/>
              </a:rPr>
              <a:t>1,2</a:t>
            </a:r>
            <a:r>
              <a:rPr lang="it-IT" sz="3200" dirty="0">
                <a:solidFill>
                  <a:srgbClr val="122953"/>
                </a:solidFill>
                <a:latin typeface="Montserrat" panose="00000500000000000000" pitchFamily="2" charset="0"/>
              </a:rPr>
              <a:t>, Paolo Cecchi</a:t>
            </a:r>
            <a:r>
              <a:rPr lang="it-IT" sz="3200" baseline="30000" dirty="0">
                <a:solidFill>
                  <a:srgbClr val="122953"/>
                </a:solidFill>
                <a:latin typeface="Montserrat" panose="00000500000000000000" pitchFamily="2" charset="0"/>
              </a:rPr>
              <a:t>2,3</a:t>
            </a:r>
            <a:r>
              <a:rPr lang="it-IT" sz="3200" dirty="0">
                <a:solidFill>
                  <a:srgbClr val="122953"/>
                </a:solidFill>
                <a:latin typeface="Montserrat" panose="00000500000000000000" pitchFamily="2" charset="0"/>
              </a:rPr>
              <a:t>, Laura Biagi</a:t>
            </a:r>
            <a:r>
              <a:rPr lang="it-IT" sz="3200" baseline="30000" dirty="0">
                <a:solidFill>
                  <a:srgbClr val="122953"/>
                </a:solidFill>
                <a:latin typeface="Montserrat" panose="00000500000000000000" pitchFamily="2" charset="0"/>
              </a:rPr>
              <a:t>1,2</a:t>
            </a:r>
            <a:r>
              <a:rPr lang="it-IT" sz="3200" dirty="0">
                <a:solidFill>
                  <a:srgbClr val="122953"/>
                </a:solidFill>
                <a:latin typeface="Montserrat" panose="00000500000000000000" pitchFamily="2" charset="0"/>
              </a:rPr>
              <a:t>, Giacomo Aringhieri</a:t>
            </a:r>
            <a:r>
              <a:rPr lang="it-IT" sz="3200" baseline="30000" dirty="0">
                <a:solidFill>
                  <a:srgbClr val="122953"/>
                </a:solidFill>
                <a:latin typeface="Montserrat" panose="00000500000000000000" pitchFamily="2" charset="0"/>
              </a:rPr>
              <a:t>4</a:t>
            </a:r>
            <a:r>
              <a:rPr lang="it-IT" sz="3200" dirty="0">
                <a:solidFill>
                  <a:srgbClr val="122953"/>
                </a:solidFill>
                <a:latin typeface="Montserrat" panose="00000500000000000000" pitchFamily="2" charset="0"/>
              </a:rPr>
              <a:t>, Bianca Buchignani</a:t>
            </a:r>
            <a:r>
              <a:rPr lang="it-IT" sz="3200" baseline="30000" dirty="0">
                <a:solidFill>
                  <a:srgbClr val="122953"/>
                </a:solidFill>
                <a:latin typeface="Montserrat" panose="00000500000000000000" pitchFamily="2" charset="0"/>
              </a:rPr>
              <a:t>5</a:t>
            </a:r>
            <a:r>
              <a:rPr lang="it-IT" sz="3200" dirty="0">
                <a:solidFill>
                  <a:srgbClr val="122953"/>
                </a:solidFill>
                <a:latin typeface="Montserrat" panose="00000500000000000000" pitchFamily="2" charset="0"/>
              </a:rPr>
              <a:t>, </a:t>
            </a:r>
            <a:r>
              <a:rPr lang="it-IT" sz="3200" dirty="0" err="1">
                <a:solidFill>
                  <a:srgbClr val="122953"/>
                </a:solidFill>
                <a:latin typeface="Montserrat" panose="00000500000000000000" pitchFamily="2" charset="0"/>
              </a:rPr>
              <a:t>Guja</a:t>
            </a:r>
            <a:r>
              <a:rPr lang="it-IT" sz="3200" dirty="0">
                <a:solidFill>
                  <a:srgbClr val="122953"/>
                </a:solidFill>
                <a:latin typeface="Montserrat" panose="00000500000000000000" pitchFamily="2" charset="0"/>
              </a:rPr>
              <a:t> Astrea</a:t>
            </a:r>
            <a:r>
              <a:rPr lang="it-IT" sz="3200" baseline="30000" dirty="0">
                <a:solidFill>
                  <a:srgbClr val="122953"/>
                </a:solidFill>
                <a:latin typeface="Montserrat" panose="00000500000000000000" pitchFamily="2" charset="0"/>
              </a:rPr>
              <a:t>5</a:t>
            </a:r>
            <a:r>
              <a:rPr lang="it-IT" sz="3200" dirty="0">
                <a:solidFill>
                  <a:srgbClr val="122953"/>
                </a:solidFill>
                <a:latin typeface="Montserrat" panose="00000500000000000000" pitchFamily="2" charset="0"/>
              </a:rPr>
              <a:t>, Roberta Battini</a:t>
            </a:r>
            <a:r>
              <a:rPr lang="it-IT" sz="3200" baseline="30000" dirty="0">
                <a:solidFill>
                  <a:srgbClr val="122953"/>
                </a:solidFill>
                <a:latin typeface="Montserrat" panose="00000500000000000000" pitchFamily="2" charset="0"/>
              </a:rPr>
              <a:t>5,6</a:t>
            </a:r>
            <a:r>
              <a:rPr lang="it-IT" sz="3200" dirty="0">
                <a:solidFill>
                  <a:srgbClr val="122953"/>
                </a:solidFill>
                <a:latin typeface="Montserrat" panose="00000500000000000000" pitchFamily="2" charset="0"/>
              </a:rPr>
              <a:t>, Rolf F. Schulte</a:t>
            </a:r>
            <a:r>
              <a:rPr lang="it-IT" sz="3200" baseline="30000" dirty="0">
                <a:solidFill>
                  <a:srgbClr val="122953"/>
                </a:solidFill>
                <a:latin typeface="Montserrat" panose="00000500000000000000" pitchFamily="2" charset="0"/>
              </a:rPr>
              <a:t>7</a:t>
            </a:r>
            <a:r>
              <a:rPr lang="it-IT" sz="3200" dirty="0">
                <a:solidFill>
                  <a:srgbClr val="122953"/>
                </a:solidFill>
                <a:latin typeface="Montserrat" panose="00000500000000000000" pitchFamily="2" charset="0"/>
              </a:rPr>
              <a:t>, Michela Tosetti</a:t>
            </a:r>
            <a:r>
              <a:rPr lang="it-IT" sz="3200" baseline="30000" dirty="0">
                <a:solidFill>
                  <a:srgbClr val="122953"/>
                </a:solidFill>
                <a:latin typeface="Montserrat" panose="00000500000000000000" pitchFamily="2" charset="0"/>
              </a:rPr>
              <a:t>1,2</a:t>
            </a:r>
            <a:endParaRPr lang="it-IT" sz="3200" dirty="0">
              <a:solidFill>
                <a:srgbClr val="122953"/>
              </a:solidFill>
              <a:latin typeface="Montserrat" panose="00000500000000000000" pitchFamily="2" charset="0"/>
            </a:endParaRPr>
          </a:p>
          <a:p>
            <a:pPr algn="ctr"/>
            <a:endParaRPr lang="en-GB" sz="1600" dirty="0">
              <a:solidFill>
                <a:srgbClr val="122953"/>
              </a:solidFill>
              <a:latin typeface="Montserrat" panose="00000500000000000000" pitchFamily="2" charset="0"/>
            </a:endParaRPr>
          </a:p>
          <a:p>
            <a:pPr algn="ctr"/>
            <a:r>
              <a:rPr lang="en-GB" sz="1600" baseline="30000" dirty="0">
                <a:solidFill>
                  <a:srgbClr val="122953"/>
                </a:solidFill>
                <a:latin typeface="Montserrat" panose="00000500000000000000" pitchFamily="2" charset="0"/>
              </a:rPr>
              <a:t>1</a:t>
            </a:r>
            <a:r>
              <a:rPr lang="en-GB" sz="1600" dirty="0">
                <a:solidFill>
                  <a:srgbClr val="122953"/>
                </a:solidFill>
                <a:latin typeface="Montserrat" panose="00000500000000000000" pitchFamily="2" charset="0"/>
              </a:rPr>
              <a:t>Laboratory of Medical Physics and Magnetic Resonance, IRCCS Stella Maris, Pisa, Italy - </a:t>
            </a:r>
            <a:r>
              <a:rPr lang="en-GB" sz="1600" baseline="30000" dirty="0">
                <a:solidFill>
                  <a:srgbClr val="122953"/>
                </a:solidFill>
                <a:latin typeface="Montserrat" panose="00000500000000000000" pitchFamily="2" charset="0"/>
              </a:rPr>
              <a:t>2</a:t>
            </a:r>
            <a:r>
              <a:rPr lang="en-GB" sz="1600" dirty="0">
                <a:solidFill>
                  <a:srgbClr val="122953"/>
                </a:solidFill>
                <a:latin typeface="Montserrat" panose="00000500000000000000" pitchFamily="2" charset="0"/>
              </a:rPr>
              <a:t>Imago 7 Research Foundation, Pisa, Italy - </a:t>
            </a:r>
            <a:r>
              <a:rPr lang="en-GB" sz="1600" baseline="30000" dirty="0">
                <a:solidFill>
                  <a:srgbClr val="122953"/>
                </a:solidFill>
                <a:latin typeface="Montserrat" panose="00000500000000000000" pitchFamily="2" charset="0"/>
              </a:rPr>
              <a:t>3</a:t>
            </a:r>
            <a:r>
              <a:rPr lang="en-GB" sz="1600" dirty="0">
                <a:solidFill>
                  <a:srgbClr val="122953"/>
                </a:solidFill>
                <a:latin typeface="Montserrat" panose="00000500000000000000" pitchFamily="2" charset="0"/>
              </a:rPr>
              <a:t>Department of Translational Research and New Technologies in Medicine and Surgery, University of Pisa, Italy - </a:t>
            </a:r>
            <a:r>
              <a:rPr lang="en-GB" sz="1600" baseline="30000" dirty="0">
                <a:solidFill>
                  <a:srgbClr val="122953"/>
                </a:solidFill>
                <a:latin typeface="Montserrat" panose="00000500000000000000" pitchFamily="2" charset="0"/>
              </a:rPr>
              <a:t>4</a:t>
            </a:r>
            <a:r>
              <a:rPr lang="en-GB" sz="1600" dirty="0">
                <a:solidFill>
                  <a:srgbClr val="122953"/>
                </a:solidFill>
                <a:latin typeface="Montserrat" panose="00000500000000000000" pitchFamily="2" charset="0"/>
              </a:rPr>
              <a:t>Department of Clinical and Translational Research, University of Pisa, Italy - </a:t>
            </a:r>
            <a:r>
              <a:rPr lang="en-GB" sz="1600" baseline="30000" dirty="0">
                <a:solidFill>
                  <a:srgbClr val="122953"/>
                </a:solidFill>
                <a:latin typeface="Montserrat" panose="00000500000000000000" pitchFamily="2" charset="0"/>
              </a:rPr>
              <a:t>5</a:t>
            </a:r>
            <a:r>
              <a:rPr lang="en-GB" sz="1600" dirty="0">
                <a:solidFill>
                  <a:srgbClr val="122953"/>
                </a:solidFill>
                <a:latin typeface="Montserrat" panose="00000500000000000000" pitchFamily="2" charset="0"/>
              </a:rPr>
              <a:t>Department of Neuroscience, IRCCS Stella Maris Foundation, Pisa, Italy - </a:t>
            </a:r>
            <a:r>
              <a:rPr lang="en-GB" sz="1600" baseline="30000" dirty="0">
                <a:solidFill>
                  <a:srgbClr val="122953"/>
                </a:solidFill>
                <a:latin typeface="Montserrat" panose="00000500000000000000" pitchFamily="2" charset="0"/>
              </a:rPr>
              <a:t>6</a:t>
            </a:r>
            <a:r>
              <a:rPr lang="en-GB" sz="1600" dirty="0">
                <a:solidFill>
                  <a:srgbClr val="122953"/>
                </a:solidFill>
                <a:latin typeface="Montserrat" panose="00000500000000000000" pitchFamily="2" charset="0"/>
              </a:rPr>
              <a:t>Department of Clinical and Experimental Medicine, University of Pisa, Pisa, Italy - </a:t>
            </a:r>
            <a:r>
              <a:rPr lang="en-GB" sz="1600" baseline="30000" dirty="0">
                <a:solidFill>
                  <a:srgbClr val="122953"/>
                </a:solidFill>
                <a:latin typeface="Montserrat" panose="00000500000000000000" pitchFamily="2" charset="0"/>
              </a:rPr>
              <a:t>7</a:t>
            </a:r>
            <a:r>
              <a:rPr lang="en-GB" sz="1600" dirty="0">
                <a:solidFill>
                  <a:srgbClr val="122953"/>
                </a:solidFill>
                <a:latin typeface="Montserrat" panose="00000500000000000000" pitchFamily="2" charset="0"/>
              </a:rPr>
              <a:t>GE HealthCare, Munich, Germany</a:t>
            </a:r>
          </a:p>
        </p:txBody>
      </p:sp>
      <p:pic>
        <p:nvPicPr>
          <p:cNvPr id="10" name="Picture 9">
            <a:extLst>
              <a:ext uri="{FF2B5EF4-FFF2-40B4-BE49-F238E27FC236}">
                <a16:creationId xmlns:a16="http://schemas.microsoft.com/office/drawing/2014/main" id="{08EC12EB-16E4-47A0-8820-406CE2F91E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63109" y="158085"/>
            <a:ext cx="1933089" cy="1973643"/>
          </a:xfrm>
          <a:prstGeom prst="rect">
            <a:avLst/>
          </a:prstGeom>
        </p:spPr>
      </p:pic>
      <p:grpSp>
        <p:nvGrpSpPr>
          <p:cNvPr id="20" name="Group 19">
            <a:extLst>
              <a:ext uri="{FF2B5EF4-FFF2-40B4-BE49-F238E27FC236}">
                <a16:creationId xmlns:a16="http://schemas.microsoft.com/office/drawing/2014/main" id="{7EC8008D-D668-4BE5-8B2D-A01F8F303EA4}"/>
              </a:ext>
            </a:extLst>
          </p:cNvPr>
          <p:cNvGrpSpPr/>
          <p:nvPr/>
        </p:nvGrpSpPr>
        <p:grpSpPr>
          <a:xfrm>
            <a:off x="19472650" y="28265859"/>
            <a:ext cx="1582262" cy="1746915"/>
            <a:chOff x="15333785" y="23487353"/>
            <a:chExt cx="1875692" cy="2070880"/>
          </a:xfrm>
        </p:grpSpPr>
        <p:sp>
          <p:nvSpPr>
            <p:cNvPr id="19" name="Rectangle 18">
              <a:extLst>
                <a:ext uri="{FF2B5EF4-FFF2-40B4-BE49-F238E27FC236}">
                  <a16:creationId xmlns:a16="http://schemas.microsoft.com/office/drawing/2014/main" id="{C9607702-C485-4E0A-AEDF-34074907EA52}"/>
                </a:ext>
              </a:extLst>
            </p:cNvPr>
            <p:cNvSpPr/>
            <p:nvPr/>
          </p:nvSpPr>
          <p:spPr>
            <a:xfrm>
              <a:off x="15333785" y="23487353"/>
              <a:ext cx="1875692" cy="2070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3">
              <a:extLst>
                <a:ext uri="{FF2B5EF4-FFF2-40B4-BE49-F238E27FC236}">
                  <a16:creationId xmlns:a16="http://schemas.microsoft.com/office/drawing/2014/main" id="{519E504F-46F4-435B-9ED3-F9A3620669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51171" y="23582528"/>
              <a:ext cx="1310514" cy="1975705"/>
            </a:xfrm>
            <a:prstGeom prst="rect">
              <a:avLst/>
            </a:prstGeom>
          </p:spPr>
        </p:pic>
      </p:grpSp>
      <p:pic>
        <p:nvPicPr>
          <p:cNvPr id="18" name="Picture 17">
            <a:extLst>
              <a:ext uri="{FF2B5EF4-FFF2-40B4-BE49-F238E27FC236}">
                <a16:creationId xmlns:a16="http://schemas.microsoft.com/office/drawing/2014/main" id="{50041282-A2F2-4E9D-B604-D4837025763D}"/>
              </a:ext>
            </a:extLst>
          </p:cNvPr>
          <p:cNvPicPr>
            <a:picLocks noChangeAspect="1"/>
          </p:cNvPicPr>
          <p:nvPr/>
        </p:nvPicPr>
        <p:blipFill rotWithShape="1">
          <a:blip r:embed="rId7">
            <a:extLst>
              <a:ext uri="{28A0092B-C50C-407E-A947-70E740481C1C}">
                <a14:useLocalDpi xmlns:a14="http://schemas.microsoft.com/office/drawing/2010/main" val="0"/>
              </a:ext>
            </a:extLst>
          </a:blip>
          <a:srcRect l="9582" r="7460"/>
          <a:stretch/>
        </p:blipFill>
        <p:spPr>
          <a:xfrm>
            <a:off x="16629083" y="28274075"/>
            <a:ext cx="2743200" cy="1738699"/>
          </a:xfrm>
          <a:prstGeom prst="rect">
            <a:avLst/>
          </a:prstGeom>
        </p:spPr>
      </p:pic>
      <p:sp>
        <p:nvSpPr>
          <p:cNvPr id="27" name="Rettangolo 10">
            <a:extLst>
              <a:ext uri="{FF2B5EF4-FFF2-40B4-BE49-F238E27FC236}">
                <a16:creationId xmlns:a16="http://schemas.microsoft.com/office/drawing/2014/main" id="{DE3A6669-BA99-4258-9526-24E6E14A9429}"/>
              </a:ext>
            </a:extLst>
          </p:cNvPr>
          <p:cNvSpPr/>
          <p:nvPr/>
        </p:nvSpPr>
        <p:spPr>
          <a:xfrm>
            <a:off x="333054" y="5647075"/>
            <a:ext cx="20667141" cy="2376997"/>
          </a:xfrm>
          <a:prstGeom prst="rect">
            <a:avLst/>
          </a:prstGeom>
          <a:solidFill>
            <a:schemeClr val="bg1">
              <a:lumMod val="85000"/>
            </a:schemeClr>
          </a:solidFill>
        </p:spPr>
        <p:txBody>
          <a:bodyPr wrap="square">
            <a:spAutoFit/>
          </a:bodyPr>
          <a:lstStyle/>
          <a:p>
            <a:pPr algn="just">
              <a:lnSpc>
                <a:spcPct val="107000"/>
              </a:lnSpc>
              <a:spcAft>
                <a:spcPts val="800"/>
              </a:spcAft>
            </a:pPr>
            <a:r>
              <a:rPr lang="en-GB" sz="2800" b="1" dirty="0">
                <a:latin typeface="Calibri" panose="020F0502020204030204" pitchFamily="34" charset="0"/>
                <a:ea typeface="Calibri" panose="020F0502020204030204" pitchFamily="34" charset="0"/>
                <a:cs typeface="Times New Roman" panose="02020603050405020304" pitchFamily="18" charset="0"/>
              </a:rPr>
              <a:t>Phosphorus Magnetic Resonance Spectroscopy</a:t>
            </a:r>
            <a:r>
              <a:rPr lang="en-GB" sz="2800" dirty="0">
                <a:latin typeface="Calibri" panose="020F0502020204030204" pitchFamily="34" charset="0"/>
                <a:ea typeface="Calibri" panose="020F0502020204030204" pitchFamily="34" charset="0"/>
                <a:cs typeface="Times New Roman" panose="02020603050405020304" pitchFamily="18" charset="0"/>
              </a:rPr>
              <a:t> (31P MRS) is </a:t>
            </a:r>
            <a:r>
              <a:rPr lang="en-GB" sz="2800" b="1" dirty="0">
                <a:latin typeface="Calibri" panose="020F0502020204030204" pitchFamily="34" charset="0"/>
                <a:ea typeface="Calibri" panose="020F0502020204030204" pitchFamily="34" charset="0"/>
                <a:cs typeface="Times New Roman" panose="02020603050405020304" pitchFamily="18" charset="0"/>
              </a:rPr>
              <a:t>a non-invasive imaging technique </a:t>
            </a:r>
            <a:r>
              <a:rPr lang="en-GB" sz="2800" dirty="0">
                <a:latin typeface="Calibri" panose="020F0502020204030204" pitchFamily="34" charset="0"/>
                <a:ea typeface="Calibri" panose="020F0502020204030204" pitchFamily="34" charset="0"/>
                <a:cs typeface="Times New Roman" panose="02020603050405020304" pitchFamily="18" charset="0"/>
              </a:rPr>
              <a:t>capable of estimating concentrations of critical </a:t>
            </a:r>
            <a:r>
              <a:rPr lang="en-GB" sz="2800" b="1" dirty="0">
                <a:latin typeface="Calibri" panose="020F0502020204030204" pitchFamily="34" charset="0"/>
                <a:ea typeface="Calibri" panose="020F0502020204030204" pitchFamily="34" charset="0"/>
                <a:cs typeface="Times New Roman" panose="02020603050405020304" pitchFamily="18" charset="0"/>
              </a:rPr>
              <a:t>high-energy phosphates involved in ATP metabolism and muscle force generation</a:t>
            </a:r>
            <a:r>
              <a:rPr lang="en-GB" sz="2800" dirty="0">
                <a:latin typeface="Calibri" panose="020F0502020204030204" pitchFamily="34" charset="0"/>
                <a:ea typeface="Calibri" panose="020F0502020204030204" pitchFamily="34" charset="0"/>
                <a:cs typeface="Times New Roman" panose="02020603050405020304" pitchFamily="18" charset="0"/>
              </a:rPr>
              <a:t>. It offers insights into cell metabolism, neuromuscular disorders, and treatment effectiveness. However, its clinical adoption has been hindered by the </a:t>
            </a:r>
            <a:r>
              <a:rPr lang="en-GB" sz="2800" b="1" dirty="0">
                <a:latin typeface="Calibri" panose="020F0502020204030204" pitchFamily="34" charset="0"/>
                <a:ea typeface="Calibri" panose="020F0502020204030204" pitchFamily="34" charset="0"/>
                <a:cs typeface="Times New Roman" panose="02020603050405020304" pitchFamily="18" charset="0"/>
              </a:rPr>
              <a:t>requirement for specialized 31P coils</a:t>
            </a:r>
            <a:r>
              <a:rPr lang="en-GB" sz="2800" dirty="0">
                <a:solidFill>
                  <a:srgbClr val="01319B"/>
                </a:solidFill>
                <a:latin typeface="Calibri" panose="020F0502020204030204" pitchFamily="34" charset="0"/>
                <a:ea typeface="Calibri" panose="020F0502020204030204" pitchFamily="34" charset="0"/>
                <a:cs typeface="Times New Roman" panose="02020603050405020304" pitchFamily="18" charset="0"/>
              </a:rPr>
              <a:t>. </a:t>
            </a:r>
            <a:r>
              <a:rPr lang="en-GB" sz="2800" b="1" dirty="0">
                <a:solidFill>
                  <a:srgbClr val="01319B"/>
                </a:solidFill>
                <a:latin typeface="Calibri" panose="020F0502020204030204" pitchFamily="34" charset="0"/>
                <a:ea typeface="Calibri" panose="020F0502020204030204" pitchFamily="34" charset="0"/>
                <a:cs typeface="Times New Roman" panose="02020603050405020304" pitchFamily="18" charset="0"/>
              </a:rPr>
              <a:t>Here, we introduce a non-ionizing, high-precision metabolic imaging approach using 3D Magnetic Resonance Spectroscopy Imaging (3D-MRSI) at Ultra-High Field (7T), focusing on calf muscle</a:t>
            </a:r>
            <a:r>
              <a:rPr lang="en-GB" sz="2800" b="1" dirty="0">
                <a:latin typeface="Calibri" panose="020F0502020204030204" pitchFamily="34" charset="0"/>
                <a:ea typeface="Calibri" panose="020F0502020204030204" pitchFamily="34" charset="0"/>
                <a:cs typeface="Times New Roman" panose="02020603050405020304" pitchFamily="18" charset="0"/>
              </a:rPr>
              <a:t>.</a:t>
            </a:r>
            <a:endParaRPr lang="it-IT" sz="2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8" name="Rettangolo 11">
            <a:extLst>
              <a:ext uri="{FF2B5EF4-FFF2-40B4-BE49-F238E27FC236}">
                <a16:creationId xmlns:a16="http://schemas.microsoft.com/office/drawing/2014/main" id="{D812FF2D-63D9-4D48-9947-EF45C6F34E21}"/>
              </a:ext>
            </a:extLst>
          </p:cNvPr>
          <p:cNvSpPr/>
          <p:nvPr/>
        </p:nvSpPr>
        <p:spPr>
          <a:xfrm>
            <a:off x="295250" y="8333370"/>
            <a:ext cx="12348794" cy="2554545"/>
          </a:xfrm>
          <a:prstGeom prst="rect">
            <a:avLst/>
          </a:prstGeom>
        </p:spPr>
        <p:txBody>
          <a:bodyPr wrap="square">
            <a:spAutoFit/>
          </a:bodyPr>
          <a:lstStyle/>
          <a:p>
            <a:pPr algn="just"/>
            <a:r>
              <a:rPr lang="en-US" sz="4400" b="1" dirty="0">
                <a:solidFill>
                  <a:srgbClr val="122953"/>
                </a:solidFill>
              </a:rPr>
              <a:t>METHODS</a:t>
            </a:r>
            <a:r>
              <a:rPr lang="en-US" sz="2800" b="1" dirty="0"/>
              <a:t> </a:t>
            </a:r>
          </a:p>
          <a:p>
            <a:pPr algn="just"/>
            <a:r>
              <a:rPr lang="en-US" sz="2800" b="1" dirty="0"/>
              <a:t>3D-MRSI at Ultra-High Field (7T)</a:t>
            </a:r>
            <a:r>
              <a:rPr lang="en-US" sz="2800" dirty="0"/>
              <a:t>, focusing on </a:t>
            </a:r>
            <a:r>
              <a:rPr lang="en-US" sz="2800" b="1" dirty="0"/>
              <a:t>calf muscle</a:t>
            </a:r>
            <a:r>
              <a:rPr lang="en-US" sz="2800" dirty="0"/>
              <a:t>, was performed by using a custom-built volume coil, </a:t>
            </a:r>
            <a:r>
              <a:rPr lang="en-US" sz="2800" b="1" dirty="0"/>
              <a:t>dual-tuned for both 1H and 31P</a:t>
            </a:r>
            <a:r>
              <a:rPr lang="en-US" sz="2800" dirty="0"/>
              <a:t>, designed by Tesla Dynamic Coils (TDC). The coil features 8 transmit/receive antennas for 1H, and 32 for 31P (8 transmit/receive and 24 receive only coils). </a:t>
            </a:r>
            <a:endParaRPr lang="en-US" sz="2800" b="1" dirty="0"/>
          </a:p>
        </p:txBody>
      </p:sp>
      <p:pic>
        <p:nvPicPr>
          <p:cNvPr id="29" name="Immagine 24">
            <a:extLst>
              <a:ext uri="{FF2B5EF4-FFF2-40B4-BE49-F238E27FC236}">
                <a16:creationId xmlns:a16="http://schemas.microsoft.com/office/drawing/2014/main" id="{F34DF029-7CB2-4A17-8781-A9A2660C3BB4}"/>
              </a:ext>
            </a:extLst>
          </p:cNvPr>
          <p:cNvPicPr>
            <a:picLocks noChangeAspect="1"/>
          </p:cNvPicPr>
          <p:nvPr/>
        </p:nvPicPr>
        <p:blipFill>
          <a:blip r:embed="rId8"/>
          <a:stretch>
            <a:fillRect/>
          </a:stretch>
        </p:blipFill>
        <p:spPr>
          <a:xfrm>
            <a:off x="13055596" y="8129003"/>
            <a:ext cx="7790288" cy="3025586"/>
          </a:xfrm>
          <a:prstGeom prst="rect">
            <a:avLst/>
          </a:prstGeom>
        </p:spPr>
      </p:pic>
      <p:sp>
        <p:nvSpPr>
          <p:cNvPr id="30" name="Rettangolo 27">
            <a:extLst>
              <a:ext uri="{FF2B5EF4-FFF2-40B4-BE49-F238E27FC236}">
                <a16:creationId xmlns:a16="http://schemas.microsoft.com/office/drawing/2014/main" id="{CCD6E53A-0D05-430A-9EA7-F90D1277616B}"/>
              </a:ext>
            </a:extLst>
          </p:cNvPr>
          <p:cNvSpPr/>
          <p:nvPr/>
        </p:nvSpPr>
        <p:spPr>
          <a:xfrm>
            <a:off x="9374106" y="13016742"/>
            <a:ext cx="2459141" cy="830997"/>
          </a:xfrm>
          <a:prstGeom prst="rect">
            <a:avLst/>
          </a:prstGeom>
        </p:spPr>
        <p:txBody>
          <a:bodyPr wrap="square">
            <a:spAutoFit/>
          </a:bodyPr>
          <a:lstStyle/>
          <a:p>
            <a:pPr algn="just"/>
            <a:r>
              <a:rPr lang="en-US" sz="4400" b="1" dirty="0">
                <a:solidFill>
                  <a:srgbClr val="122953"/>
                </a:solidFill>
              </a:rPr>
              <a:t>RESULTS</a:t>
            </a:r>
            <a:r>
              <a:rPr lang="en-US" sz="4800" b="1" dirty="0">
                <a:solidFill>
                  <a:srgbClr val="122953"/>
                </a:solidFill>
              </a:rPr>
              <a:t> </a:t>
            </a:r>
          </a:p>
        </p:txBody>
      </p:sp>
      <p:pic>
        <p:nvPicPr>
          <p:cNvPr id="31" name="Immagine 3">
            <a:extLst>
              <a:ext uri="{FF2B5EF4-FFF2-40B4-BE49-F238E27FC236}">
                <a16:creationId xmlns:a16="http://schemas.microsoft.com/office/drawing/2014/main" id="{851730E5-9C0D-4834-8E5F-776843A0014D}"/>
              </a:ext>
            </a:extLst>
          </p:cNvPr>
          <p:cNvPicPr/>
          <p:nvPr/>
        </p:nvPicPr>
        <p:blipFill>
          <a:blip r:embed="rId9"/>
          <a:stretch>
            <a:fillRect/>
          </a:stretch>
        </p:blipFill>
        <p:spPr>
          <a:xfrm>
            <a:off x="350425" y="14175915"/>
            <a:ext cx="5642106" cy="12981962"/>
          </a:xfrm>
          <a:prstGeom prst="rect">
            <a:avLst/>
          </a:prstGeom>
        </p:spPr>
      </p:pic>
      <p:sp>
        <p:nvSpPr>
          <p:cNvPr id="33" name="TextBox 32">
            <a:extLst>
              <a:ext uri="{FF2B5EF4-FFF2-40B4-BE49-F238E27FC236}">
                <a16:creationId xmlns:a16="http://schemas.microsoft.com/office/drawing/2014/main" id="{D9027D6E-604F-4A68-9697-5E178188C4D0}"/>
              </a:ext>
            </a:extLst>
          </p:cNvPr>
          <p:cNvSpPr txBox="1"/>
          <p:nvPr/>
        </p:nvSpPr>
        <p:spPr>
          <a:xfrm>
            <a:off x="6292924" y="18667442"/>
            <a:ext cx="7566821" cy="3539430"/>
          </a:xfrm>
          <a:prstGeom prst="rect">
            <a:avLst/>
          </a:prstGeom>
          <a:noFill/>
        </p:spPr>
        <p:txBody>
          <a:bodyPr wrap="square">
            <a:spAutoFit/>
          </a:bodyPr>
          <a:lstStyle/>
          <a:p>
            <a:pPr algn="just"/>
            <a:r>
              <a:rPr lang="en-GB" sz="2800" dirty="0"/>
              <a:t>Figure 2 shows a </a:t>
            </a:r>
            <a:r>
              <a:rPr lang="en-GB" sz="2800" dirty="0" err="1"/>
              <a:t>pseudoimage</a:t>
            </a:r>
            <a:r>
              <a:rPr lang="en-GB" sz="2800" dirty="0"/>
              <a:t> of spectral peaks i.e. the spatial distribution of (in clockwise order) Phosphocreatine (</a:t>
            </a:r>
            <a:r>
              <a:rPr lang="en-GB" sz="2800" dirty="0" err="1"/>
              <a:t>PCr</a:t>
            </a:r>
            <a:r>
              <a:rPr lang="en-GB" sz="2800" dirty="0"/>
              <a:t>), Inorganic Phosphate (Pi) and </a:t>
            </a:r>
            <a:r>
              <a:rPr lang="en-GB" sz="2800" dirty="0">
                <a:latin typeface="Symbol" panose="05050102010706020507" pitchFamily="18" charset="2"/>
              </a:rPr>
              <a:t>a, g</a:t>
            </a:r>
            <a:r>
              <a:rPr lang="en-US" sz="2800" dirty="0"/>
              <a:t> – Adenosine Triphosphate (</a:t>
            </a:r>
            <a:r>
              <a:rPr lang="en-GB" sz="2800" dirty="0">
                <a:latin typeface="Symbol" panose="05050102010706020507" pitchFamily="18" charset="2"/>
              </a:rPr>
              <a:t>a, g </a:t>
            </a:r>
            <a:r>
              <a:rPr lang="en-US" sz="2800" dirty="0"/>
              <a:t>–ATP), as estimated by </a:t>
            </a:r>
            <a:r>
              <a:rPr lang="en-US" sz="2800" dirty="0" err="1"/>
              <a:t>LCmodel</a:t>
            </a:r>
            <a:r>
              <a:rPr lang="en-GB" sz="2800" dirty="0"/>
              <a:t>. The top left panel shows the spatial distribution of raw </a:t>
            </a:r>
            <a:r>
              <a:rPr lang="en-GB" sz="2800" dirty="0" err="1"/>
              <a:t>PCr</a:t>
            </a:r>
            <a:r>
              <a:rPr lang="en-GB" sz="2800" dirty="0"/>
              <a:t> spectral peaks superimposed over the corresponding slice from the localizer image. </a:t>
            </a:r>
          </a:p>
        </p:txBody>
      </p:sp>
      <p:sp>
        <p:nvSpPr>
          <p:cNvPr id="34" name="TextBox 33">
            <a:extLst>
              <a:ext uri="{FF2B5EF4-FFF2-40B4-BE49-F238E27FC236}">
                <a16:creationId xmlns:a16="http://schemas.microsoft.com/office/drawing/2014/main" id="{1BAA1DA2-D4F3-4303-882D-5B681520E5BE}"/>
              </a:ext>
            </a:extLst>
          </p:cNvPr>
          <p:cNvSpPr txBox="1"/>
          <p:nvPr/>
        </p:nvSpPr>
        <p:spPr>
          <a:xfrm>
            <a:off x="6224619" y="13857801"/>
            <a:ext cx="14669465" cy="4529445"/>
          </a:xfrm>
          <a:prstGeom prst="rect">
            <a:avLst/>
          </a:prstGeom>
          <a:noFill/>
        </p:spPr>
        <p:txBody>
          <a:bodyPr wrap="square">
            <a:spAutoFit/>
          </a:bodyPr>
          <a:lstStyle/>
          <a:p>
            <a:pPr algn="just">
              <a:spcAft>
                <a:spcPts val="1000"/>
              </a:spcAft>
            </a:pPr>
            <a:r>
              <a:rPr lang="en-GB" sz="2800" dirty="0"/>
              <a:t>Figure 1 shows the results of a 31P 3D-MRSI acquisition at 7 Tesla in the human calf. The picture in the middle depicts an example of a transverse slice showing the presence of muscular tissue of the two legs (green circles). The red and blue boxes present the 31P spectra obtained in two representative voxels, each showing the correct detection of the most relevant metabolites. </a:t>
            </a:r>
            <a:r>
              <a:rPr lang="en-US" sz="2800" dirty="0"/>
              <a:t>the peaks of </a:t>
            </a:r>
            <a:r>
              <a:rPr lang="en-US" sz="2800" dirty="0" err="1"/>
              <a:t>PCr</a:t>
            </a:r>
            <a:r>
              <a:rPr lang="en-US" sz="2800" dirty="0"/>
              <a:t> (phosphocreatine), Pi (inorganic phosphate), ATP peaks (α-, β-, γ-Adenosine </a:t>
            </a:r>
            <a:r>
              <a:rPr lang="en-US" sz="2800" dirty="0" err="1"/>
              <a:t>TriPhosphate</a:t>
            </a:r>
            <a:r>
              <a:rPr lang="en-US" sz="2800" dirty="0"/>
              <a:t>) are correctly fitted by </a:t>
            </a:r>
            <a:r>
              <a:rPr lang="en-US" sz="2800" dirty="0" err="1"/>
              <a:t>LCModel</a:t>
            </a:r>
            <a:r>
              <a:rPr lang="en-US" sz="2800" dirty="0"/>
              <a:t> (CRLB &lt; 15% with no zero-filling). Overall, 7.5% of voxels (129 on 1728, corresponding to a volume of 5530 cc) showed sufficient SNR to obtain reliable estimates of </a:t>
            </a:r>
            <a:r>
              <a:rPr lang="en-US" sz="2800" dirty="0" err="1"/>
              <a:t>PCr</a:t>
            </a:r>
            <a:r>
              <a:rPr lang="en-US" sz="2800" dirty="0"/>
              <a:t>, Pi and ATP (mean SNR = 15.4). </a:t>
            </a:r>
            <a:r>
              <a:rPr lang="en-GB" sz="2800" dirty="0"/>
              <a:t>Peaks from Phosphomonoesters (PME) and Phosphodiesters (PDE) are also visible, albeit not always with acceptable fit errors due to their intrinsically low concentration. </a:t>
            </a:r>
          </a:p>
        </p:txBody>
      </p:sp>
      <p:sp>
        <p:nvSpPr>
          <p:cNvPr id="38" name="TextBox 37">
            <a:extLst>
              <a:ext uri="{FF2B5EF4-FFF2-40B4-BE49-F238E27FC236}">
                <a16:creationId xmlns:a16="http://schemas.microsoft.com/office/drawing/2014/main" id="{48EB6056-EA54-444D-B356-4BC19B24AEB0}"/>
              </a:ext>
            </a:extLst>
          </p:cNvPr>
          <p:cNvSpPr txBox="1"/>
          <p:nvPr/>
        </p:nvSpPr>
        <p:spPr>
          <a:xfrm>
            <a:off x="295250" y="11092282"/>
            <a:ext cx="20667140" cy="1815882"/>
          </a:xfrm>
          <a:prstGeom prst="rect">
            <a:avLst/>
          </a:prstGeom>
          <a:noFill/>
        </p:spPr>
        <p:txBody>
          <a:bodyPr wrap="square">
            <a:spAutoFit/>
          </a:bodyPr>
          <a:lstStyle/>
          <a:p>
            <a:pPr algn="just"/>
            <a:r>
              <a:rPr lang="en-GB" sz="2800" dirty="0"/>
              <a:t>The </a:t>
            </a:r>
            <a:r>
              <a:rPr lang="en-GB" sz="2800" b="1" dirty="0"/>
              <a:t>31P dedicated acquisition sequence </a:t>
            </a:r>
            <a:r>
              <a:rPr lang="en-GB" sz="2800" dirty="0"/>
              <a:t>(FIDALL, GE Healthcare) provides calibration and the acquisition of the whole volume in </a:t>
            </a:r>
            <a:r>
              <a:rPr lang="en-GB" sz="2800" b="1" dirty="0"/>
              <a:t>less than 10 minutes </a:t>
            </a:r>
            <a:r>
              <a:rPr lang="en-GB" sz="2800" dirty="0"/>
              <a:t>(FOV = 40cm, voxel size = 3.5x3.5x3.5 cm3, </a:t>
            </a:r>
            <a:r>
              <a:rPr lang="en-GB" sz="2800" dirty="0" err="1"/>
              <a:t>Tacq</a:t>
            </a:r>
            <a:r>
              <a:rPr lang="en-GB" sz="2800" dirty="0"/>
              <a:t> = 6’26’’, TR/TE = 66/0.72 </a:t>
            </a:r>
            <a:r>
              <a:rPr lang="en-GB" sz="2800" dirty="0" err="1"/>
              <a:t>ms</a:t>
            </a:r>
            <a:r>
              <a:rPr lang="en-GB" sz="2800" dirty="0"/>
              <a:t>, FA = 6°, </a:t>
            </a:r>
            <a:r>
              <a:rPr lang="en-GB" sz="2800" dirty="0" err="1"/>
              <a:t>Nacq</a:t>
            </a:r>
            <a:r>
              <a:rPr lang="en-GB" sz="2800" dirty="0"/>
              <a:t> = 2048). The use of a short TE (0.72ms) suppresses signal from large membrane phospholipids, which would prevent the correct estimation of important metabolites concentrations.</a:t>
            </a:r>
          </a:p>
          <a:p>
            <a:pPr algn="just"/>
            <a:r>
              <a:rPr lang="en-GB" sz="2800" dirty="0"/>
              <a:t>Data were analysed with the </a:t>
            </a:r>
            <a:r>
              <a:rPr lang="en-GB" sz="2800" dirty="0" err="1"/>
              <a:t>LCModel</a:t>
            </a:r>
            <a:r>
              <a:rPr lang="en-GB" sz="2800" dirty="0"/>
              <a:t> software package, with a customized pipeline for the analysis of 31P MRS data.</a:t>
            </a:r>
          </a:p>
        </p:txBody>
      </p:sp>
      <p:sp>
        <p:nvSpPr>
          <p:cNvPr id="41" name="Rettangolo 27">
            <a:extLst>
              <a:ext uri="{FF2B5EF4-FFF2-40B4-BE49-F238E27FC236}">
                <a16:creationId xmlns:a16="http://schemas.microsoft.com/office/drawing/2014/main" id="{9C9C1245-DB11-46EE-80DF-FF61389BA124}"/>
              </a:ext>
            </a:extLst>
          </p:cNvPr>
          <p:cNvSpPr/>
          <p:nvPr/>
        </p:nvSpPr>
        <p:spPr>
          <a:xfrm>
            <a:off x="2359238" y="13638415"/>
            <a:ext cx="2459141" cy="584775"/>
          </a:xfrm>
          <a:prstGeom prst="rect">
            <a:avLst/>
          </a:prstGeom>
        </p:spPr>
        <p:txBody>
          <a:bodyPr wrap="square">
            <a:spAutoFit/>
          </a:bodyPr>
          <a:lstStyle/>
          <a:p>
            <a:pPr algn="just"/>
            <a:r>
              <a:rPr lang="en-US" sz="3200" b="1" dirty="0">
                <a:solidFill>
                  <a:srgbClr val="122953"/>
                </a:solidFill>
              </a:rPr>
              <a:t>FIGURE 1 </a:t>
            </a:r>
          </a:p>
        </p:txBody>
      </p:sp>
      <p:grpSp>
        <p:nvGrpSpPr>
          <p:cNvPr id="59" name="Group 58">
            <a:extLst>
              <a:ext uri="{FF2B5EF4-FFF2-40B4-BE49-F238E27FC236}">
                <a16:creationId xmlns:a16="http://schemas.microsoft.com/office/drawing/2014/main" id="{8D71FA8F-0250-435B-8D3D-D5182C28391C}"/>
              </a:ext>
            </a:extLst>
          </p:cNvPr>
          <p:cNvGrpSpPr/>
          <p:nvPr/>
        </p:nvGrpSpPr>
        <p:grpSpPr>
          <a:xfrm>
            <a:off x="13829341" y="17671456"/>
            <a:ext cx="7433442" cy="6118321"/>
            <a:chOff x="13829341" y="17802082"/>
            <a:chExt cx="7433442" cy="6118321"/>
          </a:xfrm>
        </p:grpSpPr>
        <p:grpSp>
          <p:nvGrpSpPr>
            <p:cNvPr id="51" name="Group 50">
              <a:extLst>
                <a:ext uri="{FF2B5EF4-FFF2-40B4-BE49-F238E27FC236}">
                  <a16:creationId xmlns:a16="http://schemas.microsoft.com/office/drawing/2014/main" id="{EF35E24C-9729-4735-A42F-57DC3B9094FA}"/>
                </a:ext>
              </a:extLst>
            </p:cNvPr>
            <p:cNvGrpSpPr/>
            <p:nvPr/>
          </p:nvGrpSpPr>
          <p:grpSpPr>
            <a:xfrm>
              <a:off x="13829341" y="17802082"/>
              <a:ext cx="7433442" cy="6118321"/>
              <a:chOff x="13829341" y="17802082"/>
              <a:chExt cx="7433442" cy="6118321"/>
            </a:xfrm>
          </p:grpSpPr>
          <p:pic>
            <p:nvPicPr>
              <p:cNvPr id="32" name="Immagine 1">
                <a:extLst>
                  <a:ext uri="{FF2B5EF4-FFF2-40B4-BE49-F238E27FC236}">
                    <a16:creationId xmlns:a16="http://schemas.microsoft.com/office/drawing/2014/main" id="{992B3BBA-03FE-4073-9463-D38FB0E1BD8B}"/>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859745" y="17802082"/>
                <a:ext cx="7403038" cy="6118321"/>
              </a:xfrm>
              <a:prstGeom prst="rect">
                <a:avLst/>
              </a:prstGeom>
              <a:noFill/>
            </p:spPr>
          </p:pic>
          <p:sp>
            <p:nvSpPr>
              <p:cNvPr id="45" name="Rectangle 44">
                <a:extLst>
                  <a:ext uri="{FF2B5EF4-FFF2-40B4-BE49-F238E27FC236}">
                    <a16:creationId xmlns:a16="http://schemas.microsoft.com/office/drawing/2014/main" id="{94A54E37-AFF4-4911-85EF-A7C5120B2315}"/>
                  </a:ext>
                </a:extLst>
              </p:cNvPr>
              <p:cNvSpPr/>
              <p:nvPr/>
            </p:nvSpPr>
            <p:spPr>
              <a:xfrm>
                <a:off x="17387668" y="18133255"/>
                <a:ext cx="450166" cy="2616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D194A96-181F-48DB-9A5A-E82B5BE08C37}"/>
                  </a:ext>
                </a:extLst>
              </p:cNvPr>
              <p:cNvSpPr/>
              <p:nvPr/>
            </p:nvSpPr>
            <p:spPr>
              <a:xfrm>
                <a:off x="17387668" y="21303813"/>
                <a:ext cx="450166" cy="242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68E0AB26-ECBF-414C-98DE-3006C09C2921}"/>
                  </a:ext>
                </a:extLst>
              </p:cNvPr>
              <p:cNvSpPr/>
              <p:nvPr/>
            </p:nvSpPr>
            <p:spPr>
              <a:xfrm>
                <a:off x="17775599" y="20574000"/>
                <a:ext cx="2742129" cy="2797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C1C87E1B-F612-4C31-885E-845D85A76079}"/>
                  </a:ext>
                </a:extLst>
              </p:cNvPr>
              <p:cNvSpPr/>
              <p:nvPr/>
            </p:nvSpPr>
            <p:spPr>
              <a:xfrm>
                <a:off x="17837834" y="23613315"/>
                <a:ext cx="2742129" cy="2797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606DDB93-DAAA-4B51-9DA6-42CFBB13403E}"/>
                  </a:ext>
                </a:extLst>
              </p:cNvPr>
              <p:cNvSpPr/>
              <p:nvPr/>
            </p:nvSpPr>
            <p:spPr>
              <a:xfrm>
                <a:off x="14252642" y="23624864"/>
                <a:ext cx="2742129" cy="2797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C263F396-B699-4D50-8160-B051E2960DBA}"/>
                  </a:ext>
                </a:extLst>
              </p:cNvPr>
              <p:cNvSpPr/>
              <p:nvPr/>
            </p:nvSpPr>
            <p:spPr>
              <a:xfrm>
                <a:off x="13829341" y="21202244"/>
                <a:ext cx="450166" cy="242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4" name="TextBox 53">
              <a:extLst>
                <a:ext uri="{FF2B5EF4-FFF2-40B4-BE49-F238E27FC236}">
                  <a16:creationId xmlns:a16="http://schemas.microsoft.com/office/drawing/2014/main" id="{2DF1DD74-6944-4F31-ACDB-69BB560AE000}"/>
                </a:ext>
              </a:extLst>
            </p:cNvPr>
            <p:cNvSpPr txBox="1"/>
            <p:nvPr/>
          </p:nvSpPr>
          <p:spPr>
            <a:xfrm>
              <a:off x="15511003" y="17814417"/>
              <a:ext cx="506870" cy="369332"/>
            </a:xfrm>
            <a:prstGeom prst="rect">
              <a:avLst/>
            </a:prstGeom>
            <a:solidFill>
              <a:schemeClr val="bg1"/>
            </a:solidFill>
          </p:spPr>
          <p:txBody>
            <a:bodyPr wrap="none" rtlCol="0">
              <a:spAutoFit/>
            </a:bodyPr>
            <a:lstStyle/>
            <a:p>
              <a:r>
                <a:rPr lang="en-GB" dirty="0" err="1"/>
                <a:t>PCr</a:t>
              </a:r>
              <a:endParaRPr lang="en-GB" dirty="0"/>
            </a:p>
          </p:txBody>
        </p:sp>
        <p:sp>
          <p:nvSpPr>
            <p:cNvPr id="56" name="Rectangle 55">
              <a:extLst>
                <a:ext uri="{FF2B5EF4-FFF2-40B4-BE49-F238E27FC236}">
                  <a16:creationId xmlns:a16="http://schemas.microsoft.com/office/drawing/2014/main" id="{308154E6-9F05-4570-B498-6CA6DA77AE61}"/>
                </a:ext>
              </a:extLst>
            </p:cNvPr>
            <p:cNvSpPr/>
            <p:nvPr/>
          </p:nvSpPr>
          <p:spPr>
            <a:xfrm>
              <a:off x="13859745" y="20864619"/>
              <a:ext cx="3635138" cy="1927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E5FB8A2C-14E8-4EB4-819E-3711D2C0FF3F}"/>
                </a:ext>
              </a:extLst>
            </p:cNvPr>
            <p:cNvSpPr txBox="1"/>
            <p:nvPr/>
          </p:nvSpPr>
          <p:spPr>
            <a:xfrm>
              <a:off x="15511003" y="20838967"/>
              <a:ext cx="676404" cy="369332"/>
            </a:xfrm>
            <a:prstGeom prst="rect">
              <a:avLst/>
            </a:prstGeom>
            <a:solidFill>
              <a:schemeClr val="bg1"/>
            </a:solidFill>
          </p:spPr>
          <p:txBody>
            <a:bodyPr wrap="none" rtlCol="0">
              <a:spAutoFit/>
            </a:bodyPr>
            <a:lstStyle/>
            <a:p>
              <a:r>
                <a:rPr lang="en-GB" dirty="0" err="1">
                  <a:latin typeface="Symbol" panose="05050102010706020507" pitchFamily="18" charset="2"/>
                </a:rPr>
                <a:t>a</a:t>
              </a:r>
              <a:r>
                <a:rPr lang="en-GB" dirty="0" err="1"/>
                <a:t>ATP</a:t>
              </a:r>
              <a:endParaRPr lang="en-GB" dirty="0"/>
            </a:p>
          </p:txBody>
        </p:sp>
        <p:sp>
          <p:nvSpPr>
            <p:cNvPr id="57" name="Rectangle 56">
              <a:extLst>
                <a:ext uri="{FF2B5EF4-FFF2-40B4-BE49-F238E27FC236}">
                  <a16:creationId xmlns:a16="http://schemas.microsoft.com/office/drawing/2014/main" id="{A7F146C3-4325-4F01-A6B7-F234E4DCD32B}"/>
                </a:ext>
              </a:extLst>
            </p:cNvPr>
            <p:cNvSpPr/>
            <p:nvPr/>
          </p:nvSpPr>
          <p:spPr>
            <a:xfrm>
              <a:off x="18726378" y="20877630"/>
              <a:ext cx="1094999" cy="324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52C72753-23BF-4530-99D1-05BA0FA80F6B}"/>
                </a:ext>
              </a:extLst>
            </p:cNvPr>
            <p:cNvSpPr txBox="1"/>
            <p:nvPr/>
          </p:nvSpPr>
          <p:spPr>
            <a:xfrm>
              <a:off x="19055008" y="17814417"/>
              <a:ext cx="356188" cy="369332"/>
            </a:xfrm>
            <a:prstGeom prst="rect">
              <a:avLst/>
            </a:prstGeom>
            <a:solidFill>
              <a:schemeClr val="bg1"/>
            </a:solidFill>
          </p:spPr>
          <p:txBody>
            <a:bodyPr wrap="none" rtlCol="0">
              <a:spAutoFit/>
            </a:bodyPr>
            <a:lstStyle/>
            <a:p>
              <a:r>
                <a:rPr lang="en-GB" dirty="0"/>
                <a:t>Pi</a:t>
              </a:r>
            </a:p>
          </p:txBody>
        </p:sp>
        <p:sp>
          <p:nvSpPr>
            <p:cNvPr id="55" name="TextBox 54">
              <a:extLst>
                <a:ext uri="{FF2B5EF4-FFF2-40B4-BE49-F238E27FC236}">
                  <a16:creationId xmlns:a16="http://schemas.microsoft.com/office/drawing/2014/main" id="{21D9DA80-4A62-4D1C-8831-23F72C692EDA}"/>
                </a:ext>
              </a:extLst>
            </p:cNvPr>
            <p:cNvSpPr txBox="1"/>
            <p:nvPr/>
          </p:nvSpPr>
          <p:spPr>
            <a:xfrm>
              <a:off x="19055008" y="20775657"/>
              <a:ext cx="625108" cy="369332"/>
            </a:xfrm>
            <a:prstGeom prst="rect">
              <a:avLst/>
            </a:prstGeom>
            <a:solidFill>
              <a:schemeClr val="bg1"/>
            </a:solidFill>
          </p:spPr>
          <p:txBody>
            <a:bodyPr wrap="none" rtlCol="0">
              <a:spAutoFit/>
            </a:bodyPr>
            <a:lstStyle/>
            <a:p>
              <a:r>
                <a:rPr lang="en-GB" dirty="0" err="1">
                  <a:latin typeface="Symbol" panose="05050102010706020507" pitchFamily="18" charset="2"/>
                </a:rPr>
                <a:t>g</a:t>
              </a:r>
              <a:r>
                <a:rPr lang="en-GB" dirty="0" err="1"/>
                <a:t>ATP</a:t>
              </a:r>
              <a:endParaRPr lang="en-GB" dirty="0"/>
            </a:p>
          </p:txBody>
        </p:sp>
      </p:grpSp>
      <p:sp>
        <p:nvSpPr>
          <p:cNvPr id="44" name="TextBox 43">
            <a:extLst>
              <a:ext uri="{FF2B5EF4-FFF2-40B4-BE49-F238E27FC236}">
                <a16:creationId xmlns:a16="http://schemas.microsoft.com/office/drawing/2014/main" id="{CC7AB635-65DB-45AF-807D-D25E120F672E}"/>
              </a:ext>
            </a:extLst>
          </p:cNvPr>
          <p:cNvSpPr txBox="1"/>
          <p:nvPr/>
        </p:nvSpPr>
        <p:spPr>
          <a:xfrm>
            <a:off x="6127125" y="23731410"/>
            <a:ext cx="14685129" cy="4216539"/>
          </a:xfrm>
          <a:prstGeom prst="rect">
            <a:avLst/>
          </a:prstGeom>
          <a:solidFill>
            <a:schemeClr val="bg1">
              <a:lumMod val="95000"/>
            </a:schemeClr>
          </a:solidFill>
        </p:spPr>
        <p:txBody>
          <a:bodyPr wrap="square">
            <a:spAutoFit/>
          </a:bodyPr>
          <a:lstStyle/>
          <a:p>
            <a:pPr algn="just"/>
            <a:r>
              <a:rPr lang="en-US" sz="4400" b="1" dirty="0">
                <a:solidFill>
                  <a:srgbClr val="122953"/>
                </a:solidFill>
              </a:rPr>
              <a:t>DISCUSSION</a:t>
            </a:r>
            <a:r>
              <a:rPr lang="en-US" sz="2800" b="1" dirty="0">
                <a:solidFill>
                  <a:srgbClr val="122953"/>
                </a:solidFill>
              </a:rPr>
              <a:t> </a:t>
            </a:r>
          </a:p>
          <a:p>
            <a:pPr algn="just"/>
            <a:r>
              <a:rPr lang="en-GB" sz="2800" b="1" dirty="0">
                <a:solidFill>
                  <a:prstClr val="black"/>
                </a:solidFill>
              </a:rPr>
              <a:t>We employed a 31P 3D-MRSI acquisition to obtain a spatially encoded distribution of 31P spectra using a volume coil dual-tuned to 1H and 31P</a:t>
            </a:r>
            <a:r>
              <a:rPr lang="en-GB" sz="2800" dirty="0">
                <a:solidFill>
                  <a:prstClr val="black"/>
                </a:solidFill>
              </a:rPr>
              <a:t>. Our </a:t>
            </a:r>
            <a:r>
              <a:rPr lang="en-GB" sz="2800" b="1" dirty="0">
                <a:solidFill>
                  <a:prstClr val="black"/>
                </a:solidFill>
              </a:rPr>
              <a:t>preliminary results </a:t>
            </a:r>
            <a:r>
              <a:rPr lang="en-GB" sz="2800" dirty="0">
                <a:solidFill>
                  <a:prstClr val="black"/>
                </a:solidFill>
              </a:rPr>
              <a:t>show that it is possible to </a:t>
            </a:r>
            <a:r>
              <a:rPr lang="it-IT" sz="2800" b="1" dirty="0" err="1">
                <a:solidFill>
                  <a:prstClr val="black"/>
                </a:solidFill>
              </a:rPr>
              <a:t>detect</a:t>
            </a:r>
            <a:r>
              <a:rPr lang="it-IT" sz="2800" dirty="0">
                <a:solidFill>
                  <a:prstClr val="black"/>
                </a:solidFill>
              </a:rPr>
              <a:t> </a:t>
            </a:r>
            <a:r>
              <a:rPr lang="it-IT" sz="2800" dirty="0" err="1">
                <a:solidFill>
                  <a:prstClr val="black"/>
                </a:solidFill>
              </a:rPr>
              <a:t>most</a:t>
            </a:r>
            <a:r>
              <a:rPr lang="it-IT" sz="2800" dirty="0">
                <a:solidFill>
                  <a:prstClr val="black"/>
                </a:solidFill>
              </a:rPr>
              <a:t> </a:t>
            </a:r>
            <a:r>
              <a:rPr lang="it-IT" sz="2800" b="1" dirty="0" err="1">
                <a:solidFill>
                  <a:prstClr val="black"/>
                </a:solidFill>
              </a:rPr>
              <a:t>relevant</a:t>
            </a:r>
            <a:r>
              <a:rPr lang="it-IT" sz="2800" b="1" dirty="0">
                <a:solidFill>
                  <a:prstClr val="black"/>
                </a:solidFill>
              </a:rPr>
              <a:t> </a:t>
            </a:r>
            <a:r>
              <a:rPr lang="it-IT" sz="2800" b="1" dirty="0" err="1">
                <a:solidFill>
                  <a:prstClr val="black"/>
                </a:solidFill>
              </a:rPr>
              <a:t>metabolites</a:t>
            </a:r>
            <a:r>
              <a:rPr lang="it-IT" sz="2800" b="1" dirty="0">
                <a:solidFill>
                  <a:prstClr val="black"/>
                </a:solidFill>
              </a:rPr>
              <a:t> </a:t>
            </a:r>
            <a:r>
              <a:rPr lang="it-IT" sz="2800" dirty="0">
                <a:solidFill>
                  <a:prstClr val="black"/>
                </a:solidFill>
              </a:rPr>
              <a:t>for </a:t>
            </a:r>
            <a:r>
              <a:rPr lang="it-IT" sz="2800" b="1" dirty="0" err="1">
                <a:solidFill>
                  <a:prstClr val="black"/>
                </a:solidFill>
              </a:rPr>
              <a:t>cellular</a:t>
            </a:r>
            <a:r>
              <a:rPr lang="it-IT" sz="2800" b="1" dirty="0">
                <a:solidFill>
                  <a:prstClr val="black"/>
                </a:solidFill>
              </a:rPr>
              <a:t> </a:t>
            </a:r>
            <a:r>
              <a:rPr lang="it-IT" sz="2800" b="1" dirty="0" err="1">
                <a:solidFill>
                  <a:prstClr val="black"/>
                </a:solidFill>
              </a:rPr>
              <a:t>metabolism</a:t>
            </a:r>
            <a:r>
              <a:rPr lang="en-GB" sz="2800" dirty="0">
                <a:solidFill>
                  <a:prstClr val="black"/>
                </a:solidFill>
              </a:rPr>
              <a:t> of muscle tissue with acceptable scanning times for clinical use (</a:t>
            </a:r>
            <a:r>
              <a:rPr lang="en-GB" sz="2800" dirty="0" err="1">
                <a:solidFill>
                  <a:prstClr val="black"/>
                </a:solidFill>
              </a:rPr>
              <a:t>Tacq</a:t>
            </a:r>
            <a:r>
              <a:rPr lang="en-GB" sz="2800" dirty="0">
                <a:solidFill>
                  <a:prstClr val="black"/>
                </a:solidFill>
              </a:rPr>
              <a:t> &lt; 7 minutes). </a:t>
            </a:r>
            <a:r>
              <a:rPr lang="en-US" sz="2800" dirty="0"/>
              <a:t>Integration of a dual-tuned volume coil </a:t>
            </a:r>
            <a:r>
              <a:rPr lang="en-US" sz="2800" b="1" dirty="0"/>
              <a:t>simplifies clinical use, since it allows </a:t>
            </a:r>
            <a:r>
              <a:rPr lang="en-GB" sz="2800" dirty="0">
                <a:solidFill>
                  <a:prstClr val="black"/>
                </a:solidFill>
              </a:rPr>
              <a:t>a better interpretation of results correlating metabolic information with high-spatial resolution imaging by 1H, and an improvement in quantification of metabolites from 31P MRS by correcting for tissue content from 1H MRI. Future acquisitions will investigate the reliability of the results and the possibility of discriminating between health and disease. </a:t>
            </a:r>
          </a:p>
        </p:txBody>
      </p:sp>
      <p:sp>
        <p:nvSpPr>
          <p:cNvPr id="42" name="Rettangolo 27">
            <a:extLst>
              <a:ext uri="{FF2B5EF4-FFF2-40B4-BE49-F238E27FC236}">
                <a16:creationId xmlns:a16="http://schemas.microsoft.com/office/drawing/2014/main" id="{D1DD3C58-FA1A-40B5-A66B-A7066BDEBAF1}"/>
              </a:ext>
            </a:extLst>
          </p:cNvPr>
          <p:cNvSpPr/>
          <p:nvPr/>
        </p:nvSpPr>
        <p:spPr>
          <a:xfrm>
            <a:off x="12353538" y="23011031"/>
            <a:ext cx="2459141" cy="584775"/>
          </a:xfrm>
          <a:prstGeom prst="rect">
            <a:avLst/>
          </a:prstGeom>
        </p:spPr>
        <p:txBody>
          <a:bodyPr wrap="square">
            <a:spAutoFit/>
          </a:bodyPr>
          <a:lstStyle/>
          <a:p>
            <a:pPr algn="just"/>
            <a:r>
              <a:rPr lang="en-US" sz="3200" b="1" dirty="0">
                <a:solidFill>
                  <a:srgbClr val="122953"/>
                </a:solidFill>
              </a:rPr>
              <a:t>FIGURE 2 </a:t>
            </a:r>
          </a:p>
        </p:txBody>
      </p:sp>
    </p:spTree>
    <p:extLst>
      <p:ext uri="{BB962C8B-B14F-4D97-AF65-F5344CB8AC3E}">
        <p14:creationId xmlns:p14="http://schemas.microsoft.com/office/powerpoint/2010/main" val="28477012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TotalTime>
  <Words>810</Words>
  <Application>Microsoft Office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Montserrat</vt:lpstr>
      <vt:lpstr>Nunito</vt:lpstr>
      <vt:lpstr>Symbol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Paolo Cecchi</dc:creator>
  <cp:lastModifiedBy>Paolo Cecchi</cp:lastModifiedBy>
  <cp:revision>18</cp:revision>
  <dcterms:created xsi:type="dcterms:W3CDTF">2024-05-17T09:55:05Z</dcterms:created>
  <dcterms:modified xsi:type="dcterms:W3CDTF">2024-05-17T14:36:17Z</dcterms:modified>
</cp:coreProperties>
</file>