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7ECFA-0164-42C4-BC4A-949783A1A4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20D5BA-46FF-47DC-9D81-DC4A889AD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542D0F-FF34-420B-86B4-022AAF97AABA}"/>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5" name="Footer Placeholder 4">
            <a:extLst>
              <a:ext uri="{FF2B5EF4-FFF2-40B4-BE49-F238E27FC236}">
                <a16:creationId xmlns:a16="http://schemas.microsoft.com/office/drawing/2014/main" id="{0400A243-3853-4BAE-88B3-1477BEAEB9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38D8EC-1D62-422F-8ABC-B922345C8AFA}"/>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257557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39C1-C95F-4655-91C4-040930B3AA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1AE261-D084-47D7-88D2-C7C522D6BC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B43D1E-85D2-4269-B497-888C634BE6D2}"/>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5" name="Footer Placeholder 4">
            <a:extLst>
              <a:ext uri="{FF2B5EF4-FFF2-40B4-BE49-F238E27FC236}">
                <a16:creationId xmlns:a16="http://schemas.microsoft.com/office/drawing/2014/main" id="{E661E2FB-DDB4-4BB9-A82B-5FFE20C644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F6B25D-E2CD-4ABC-A3BC-9893ECA7B38F}"/>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162989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66E88B-D4F1-4889-A105-D9F10BCF04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97850A-DD20-4D62-9909-B47B12E883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8E76EE-D0C4-40CF-BD13-07B3789EC238}"/>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5" name="Footer Placeholder 4">
            <a:extLst>
              <a:ext uri="{FF2B5EF4-FFF2-40B4-BE49-F238E27FC236}">
                <a16:creationId xmlns:a16="http://schemas.microsoft.com/office/drawing/2014/main" id="{F22E5EEC-A261-4678-A5FB-80AB2880F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6E5F27-EEC1-45CC-AF57-1733E342F563}"/>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37789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6371-469F-4461-A3EB-3DE2A9A0CB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D1AA23-69F0-4C4D-9242-0E5CFACA55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EE5A0F-0273-46CD-AFE5-7E4E32AECDD9}"/>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5" name="Footer Placeholder 4">
            <a:extLst>
              <a:ext uri="{FF2B5EF4-FFF2-40B4-BE49-F238E27FC236}">
                <a16:creationId xmlns:a16="http://schemas.microsoft.com/office/drawing/2014/main" id="{7A298E6E-6190-41A3-9D2C-1617F72AE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74D37B-8E0B-4D27-B840-9726E1FC626F}"/>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311258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97E2-3EBE-46AC-A4E5-C9CCE796A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C055EA-93C3-4C77-8083-BF676656D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9970D2-276A-4DDF-A65D-65A7710A1740}"/>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5" name="Footer Placeholder 4">
            <a:extLst>
              <a:ext uri="{FF2B5EF4-FFF2-40B4-BE49-F238E27FC236}">
                <a16:creationId xmlns:a16="http://schemas.microsoft.com/office/drawing/2014/main" id="{AF047F1E-D51C-4730-A5F6-67DA830417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5EB663-59F5-4ACD-83A2-746EFF12CE1E}"/>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307411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20E5-C101-4095-BD55-68B7D3DAB1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32F460-7D5C-45C9-BC17-529E8403C7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AD6C58-B11C-4755-9C16-CEDF861246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1F1608-521D-4241-9A4F-6A1FE628BBF6}"/>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6" name="Footer Placeholder 5">
            <a:extLst>
              <a:ext uri="{FF2B5EF4-FFF2-40B4-BE49-F238E27FC236}">
                <a16:creationId xmlns:a16="http://schemas.microsoft.com/office/drawing/2014/main" id="{A4654AFF-86D9-4804-A743-B2465666B9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1149EE-6F75-4AE4-B06F-FA72CD0CA70E}"/>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178533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CD4D-5A06-40A8-B263-DAD94C12C0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C4F7ED-FDA5-45FC-9C11-00D0D1FE09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F4A964-7EE5-4932-91AB-10C94467D7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906B51-CDE1-4F33-85DC-FB952B6EC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43A2A2-EE5C-49AB-B4D4-FCBA81B6C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497D7B-D7B9-4377-BD43-1FA7C4D079C5}"/>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8" name="Footer Placeholder 7">
            <a:extLst>
              <a:ext uri="{FF2B5EF4-FFF2-40B4-BE49-F238E27FC236}">
                <a16:creationId xmlns:a16="http://schemas.microsoft.com/office/drawing/2014/main" id="{A37B5283-EED9-4842-A89A-13355FDC04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45D0DC-DF0B-4B2F-BA38-0530D2A88C13}"/>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163079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C491-05F8-4CAD-917B-99925F6E2C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5B3FEF-6092-47FC-8A9F-B4B25C51EF84}"/>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4" name="Footer Placeholder 3">
            <a:extLst>
              <a:ext uri="{FF2B5EF4-FFF2-40B4-BE49-F238E27FC236}">
                <a16:creationId xmlns:a16="http://schemas.microsoft.com/office/drawing/2014/main" id="{4F4F2BAB-2FDC-4A9B-9756-17EB767F4B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0F11A6-F1DE-44C3-9519-F30F56CE551D}"/>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169341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E1AA94-989F-4FBD-A93C-F739D3394C43}"/>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3" name="Footer Placeholder 2">
            <a:extLst>
              <a:ext uri="{FF2B5EF4-FFF2-40B4-BE49-F238E27FC236}">
                <a16:creationId xmlns:a16="http://schemas.microsoft.com/office/drawing/2014/main" id="{23FB37CA-CED7-4EA8-BD50-CB43CC4999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B9D48F-24E4-4507-BDA5-ABC67839D645}"/>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270337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F7F2-2D6F-4DFA-8091-0E2936786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8B6A18-F67E-40DD-8E26-C3D68EA02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29D634-DA0C-4A5E-998F-EB958C91F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705698-26FE-401B-8996-151705CCB363}"/>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6" name="Footer Placeholder 5">
            <a:extLst>
              <a:ext uri="{FF2B5EF4-FFF2-40B4-BE49-F238E27FC236}">
                <a16:creationId xmlns:a16="http://schemas.microsoft.com/office/drawing/2014/main" id="{594ECE75-3E59-41D0-9B6A-ED5D3955F1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64EC4E-1E15-4F81-9BA4-6CD99E6BF6CD}"/>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69046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B076C-24F4-4D6D-8A85-DDE9D47E2F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AD070D-03B7-44BC-B47F-D820165B4E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76E04C-8328-4E50-A678-C9B318365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98775A-FA01-430F-9BE7-72D1A3F9F856}"/>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6" name="Footer Placeholder 5">
            <a:extLst>
              <a:ext uri="{FF2B5EF4-FFF2-40B4-BE49-F238E27FC236}">
                <a16:creationId xmlns:a16="http://schemas.microsoft.com/office/drawing/2014/main" id="{05204D68-3453-475F-8B78-16026767DB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82504F-727A-40A5-B05B-AD14745BAAD2}"/>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18454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DD62D2-986A-4E32-BED0-CB046588B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FFA87E-C1DD-4951-B8A8-BEFAB56BF9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0D73EE-BC83-4934-9C39-11878ABE0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16712-3FD3-42E8-A7F0-DD256C1E846D}" type="datetimeFigureOut">
              <a:rPr lang="en-GB" smtClean="0"/>
              <a:t>17/05/2024</a:t>
            </a:fld>
            <a:endParaRPr lang="en-GB"/>
          </a:p>
        </p:txBody>
      </p:sp>
      <p:sp>
        <p:nvSpPr>
          <p:cNvPr id="5" name="Footer Placeholder 4">
            <a:extLst>
              <a:ext uri="{FF2B5EF4-FFF2-40B4-BE49-F238E27FC236}">
                <a16:creationId xmlns:a16="http://schemas.microsoft.com/office/drawing/2014/main" id="{F53C4FFB-C6DF-4049-A557-CCDF661DD4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A082C9-D8BB-4B7B-BDEF-28631D21B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C382E-0630-4B58-BE07-736EBFFDC1AF}" type="slidenum">
              <a:rPr lang="en-GB" smtClean="0"/>
              <a:t>‹#›</a:t>
            </a:fld>
            <a:endParaRPr lang="en-GB"/>
          </a:p>
        </p:txBody>
      </p:sp>
    </p:spTree>
    <p:extLst>
      <p:ext uri="{BB962C8B-B14F-4D97-AF65-F5344CB8AC3E}">
        <p14:creationId xmlns:p14="http://schemas.microsoft.com/office/powerpoint/2010/main" val="2107853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6">
            <a:extLst>
              <a:ext uri="{FF2B5EF4-FFF2-40B4-BE49-F238E27FC236}">
                <a16:creationId xmlns:a16="http://schemas.microsoft.com/office/drawing/2014/main" id="{6A630B23-3E0F-4FDE-ABD9-B136DA5F0803}"/>
              </a:ext>
            </a:extLst>
          </p:cNvPr>
          <p:cNvSpPr/>
          <p:nvPr/>
        </p:nvSpPr>
        <p:spPr>
          <a:xfrm>
            <a:off x="219020" y="137160"/>
            <a:ext cx="8347463" cy="1059714"/>
          </a:xfrm>
          <a:prstGeom prst="rect">
            <a:avLst/>
          </a:prstGeom>
        </p:spPr>
        <p:txBody>
          <a:bodyPr wrap="square">
            <a:spAutoFit/>
          </a:bodyPr>
          <a:lstStyle/>
          <a:p>
            <a:pPr>
              <a:lnSpc>
                <a:spcPct val="114000"/>
              </a:lnSpc>
            </a:pPr>
            <a:r>
              <a:rPr lang="en-US" sz="2800" b="1" dirty="0">
                <a:solidFill>
                  <a:srgbClr val="122953"/>
                </a:solidFill>
                <a:latin typeface="Nunito" pitchFamily="2" charset="0"/>
              </a:rPr>
              <a:t>Actual trajectory </a:t>
            </a:r>
            <a:r>
              <a:rPr lang="en-US" sz="2400" b="1" dirty="0">
                <a:solidFill>
                  <a:srgbClr val="122953"/>
                </a:solidFill>
                <a:latin typeface="Nunito" pitchFamily="2" charset="0"/>
              </a:rPr>
              <a:t>measurement</a:t>
            </a:r>
            <a:r>
              <a:rPr lang="en-US" sz="2800" b="1" dirty="0">
                <a:solidFill>
                  <a:srgbClr val="122953"/>
                </a:solidFill>
                <a:latin typeface="Nunito" pitchFamily="2" charset="0"/>
              </a:rPr>
              <a:t> for multi-echo GRE at 7T using a field camera system</a:t>
            </a:r>
          </a:p>
        </p:txBody>
      </p:sp>
      <p:pic>
        <p:nvPicPr>
          <p:cNvPr id="3" name="Picture 21" descr="logo2.jpg">
            <a:extLst>
              <a:ext uri="{FF2B5EF4-FFF2-40B4-BE49-F238E27FC236}">
                <a16:creationId xmlns:a16="http://schemas.microsoft.com/office/drawing/2014/main" id="{A3C01B67-9988-4018-BA93-15B20976E8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9585" y="1493546"/>
            <a:ext cx="1902231" cy="342919"/>
          </a:xfrm>
          <a:prstGeom prst="rect">
            <a:avLst/>
          </a:prstGeom>
        </p:spPr>
      </p:pic>
      <p:pic>
        <p:nvPicPr>
          <p:cNvPr id="4" name="Immagine 12">
            <a:extLst>
              <a:ext uri="{FF2B5EF4-FFF2-40B4-BE49-F238E27FC236}">
                <a16:creationId xmlns:a16="http://schemas.microsoft.com/office/drawing/2014/main" id="{6E4AB67E-10E4-4200-802C-0F4E8827D59A}"/>
              </a:ext>
            </a:extLst>
          </p:cNvPr>
          <p:cNvPicPr>
            <a:picLocks noChangeAspect="1"/>
          </p:cNvPicPr>
          <p:nvPr/>
        </p:nvPicPr>
        <p:blipFill rotWithShape="1">
          <a:blip r:embed="rId3">
            <a:extLst>
              <a:ext uri="{28A0092B-C50C-407E-A947-70E740481C1C}">
                <a14:useLocalDpi xmlns:a14="http://schemas.microsoft.com/office/drawing/2010/main" val="0"/>
              </a:ext>
            </a:extLst>
          </a:blip>
          <a:srcRect r="59523"/>
          <a:stretch/>
        </p:blipFill>
        <p:spPr>
          <a:xfrm>
            <a:off x="10934416" y="635822"/>
            <a:ext cx="924258" cy="815506"/>
          </a:xfrm>
          <a:prstGeom prst="rect">
            <a:avLst/>
          </a:prstGeom>
        </p:spPr>
      </p:pic>
      <p:sp>
        <p:nvSpPr>
          <p:cNvPr id="5" name="Rettangolo 7">
            <a:extLst>
              <a:ext uri="{FF2B5EF4-FFF2-40B4-BE49-F238E27FC236}">
                <a16:creationId xmlns:a16="http://schemas.microsoft.com/office/drawing/2014/main" id="{F93C4E7B-4EA0-4995-838A-A29AF5D92EE4}"/>
              </a:ext>
            </a:extLst>
          </p:cNvPr>
          <p:cNvSpPr/>
          <p:nvPr/>
        </p:nvSpPr>
        <p:spPr>
          <a:xfrm>
            <a:off x="219020" y="1203463"/>
            <a:ext cx="11327732" cy="1005403"/>
          </a:xfrm>
          <a:prstGeom prst="rect">
            <a:avLst/>
          </a:prstGeom>
        </p:spPr>
        <p:txBody>
          <a:bodyPr wrap="square">
            <a:spAutoFit/>
          </a:bodyPr>
          <a:lstStyle/>
          <a:p>
            <a:r>
              <a:rPr lang="it-IT" sz="1400" dirty="0">
                <a:solidFill>
                  <a:srgbClr val="122953"/>
                </a:solidFill>
                <a:latin typeface="Montserrat" panose="00000500000000000000" pitchFamily="2" charset="0"/>
              </a:rPr>
              <a:t>Matteo Cencini</a:t>
            </a:r>
            <a:r>
              <a:rPr lang="it-IT" sz="1400" baseline="30000" dirty="0">
                <a:solidFill>
                  <a:srgbClr val="122953"/>
                </a:solidFill>
                <a:latin typeface="Montserrat" panose="00000500000000000000" pitchFamily="2" charset="0"/>
              </a:rPr>
              <a:t>1</a:t>
            </a:r>
            <a:r>
              <a:rPr lang="it-IT" sz="1400" dirty="0">
                <a:solidFill>
                  <a:srgbClr val="122953"/>
                </a:solidFill>
                <a:latin typeface="Montserrat" panose="00000500000000000000" pitchFamily="2" charset="0"/>
              </a:rPr>
              <a:t>, Laura Biagi</a:t>
            </a:r>
            <a:r>
              <a:rPr lang="it-IT" sz="1400" baseline="30000" dirty="0">
                <a:solidFill>
                  <a:srgbClr val="122953"/>
                </a:solidFill>
                <a:latin typeface="Montserrat" panose="00000500000000000000" pitchFamily="2" charset="0"/>
              </a:rPr>
              <a:t>2,3</a:t>
            </a:r>
            <a:r>
              <a:rPr lang="it-IT" sz="1400" dirty="0">
                <a:solidFill>
                  <a:srgbClr val="122953"/>
                </a:solidFill>
                <a:latin typeface="Montserrat" panose="00000500000000000000" pitchFamily="2" charset="0"/>
              </a:rPr>
              <a:t>, Paolo Cecchi</a:t>
            </a:r>
            <a:r>
              <a:rPr lang="it-IT" sz="1400" baseline="30000" dirty="0">
                <a:solidFill>
                  <a:srgbClr val="122953"/>
                </a:solidFill>
                <a:latin typeface="Montserrat" panose="00000500000000000000" pitchFamily="2" charset="0"/>
              </a:rPr>
              <a:t>3</a:t>
            </a:r>
            <a:r>
              <a:rPr lang="it-IT" sz="1400" dirty="0">
                <a:solidFill>
                  <a:srgbClr val="122953"/>
                </a:solidFill>
                <a:latin typeface="Montserrat" panose="00000500000000000000" pitchFamily="2" charset="0"/>
              </a:rPr>
              <a:t>, Marta Lancione</a:t>
            </a:r>
            <a:r>
              <a:rPr lang="it-IT" sz="1400" baseline="30000" dirty="0">
                <a:solidFill>
                  <a:srgbClr val="122953"/>
                </a:solidFill>
                <a:latin typeface="Montserrat" panose="00000500000000000000" pitchFamily="2" charset="0"/>
              </a:rPr>
              <a:t>2</a:t>
            </a:r>
            <a:r>
              <a:rPr lang="it-IT" sz="1400" dirty="0">
                <a:solidFill>
                  <a:srgbClr val="122953"/>
                </a:solidFill>
                <a:latin typeface="Montserrat" panose="00000500000000000000" pitchFamily="2" charset="0"/>
              </a:rPr>
              <a:t>, Michela Tosetti</a:t>
            </a:r>
            <a:r>
              <a:rPr lang="it-IT" sz="1400" baseline="30000" dirty="0">
                <a:solidFill>
                  <a:srgbClr val="122953"/>
                </a:solidFill>
                <a:latin typeface="Montserrat" panose="00000500000000000000" pitchFamily="2" charset="0"/>
              </a:rPr>
              <a:t>2,3</a:t>
            </a:r>
          </a:p>
          <a:p>
            <a:endParaRPr lang="it-IT" sz="1100" baseline="30000" dirty="0">
              <a:solidFill>
                <a:srgbClr val="122953"/>
              </a:solidFill>
              <a:latin typeface="Montserrat" panose="00000500000000000000" pitchFamily="2" charset="0"/>
            </a:endParaRPr>
          </a:p>
          <a:p>
            <a:r>
              <a:rPr lang="it-IT" sz="1400" baseline="30000" dirty="0">
                <a:solidFill>
                  <a:srgbClr val="122953"/>
                </a:solidFill>
                <a:latin typeface="Montserrat" panose="00000500000000000000" pitchFamily="2" charset="0"/>
              </a:rPr>
              <a:t>1</a:t>
            </a:r>
            <a:r>
              <a:rPr lang="en-US" sz="1400" dirty="0">
                <a:solidFill>
                  <a:srgbClr val="122953"/>
                </a:solidFill>
                <a:latin typeface="Montserrat" panose="00000500000000000000" pitchFamily="2" charset="0"/>
              </a:rPr>
              <a:t>INFN </a:t>
            </a:r>
            <a:r>
              <a:rPr lang="en-US" sz="1400" dirty="0" err="1">
                <a:solidFill>
                  <a:srgbClr val="122953"/>
                </a:solidFill>
                <a:latin typeface="Montserrat" panose="00000500000000000000" pitchFamily="2" charset="0"/>
              </a:rPr>
              <a:t>Sezione</a:t>
            </a:r>
            <a:r>
              <a:rPr lang="en-US" sz="1400" dirty="0">
                <a:solidFill>
                  <a:srgbClr val="122953"/>
                </a:solidFill>
                <a:latin typeface="Montserrat" panose="00000500000000000000" pitchFamily="2" charset="0"/>
              </a:rPr>
              <a:t> di Pisa, Pisa, Italy; </a:t>
            </a:r>
            <a:r>
              <a:rPr lang="it-IT" sz="1400" baseline="30000" dirty="0">
                <a:solidFill>
                  <a:srgbClr val="122953"/>
                </a:solidFill>
                <a:latin typeface="Montserrat" panose="00000500000000000000" pitchFamily="2" charset="0"/>
              </a:rPr>
              <a:t>2</a:t>
            </a:r>
            <a:r>
              <a:rPr lang="en-US" sz="1400" dirty="0">
                <a:solidFill>
                  <a:srgbClr val="122953"/>
                </a:solidFill>
                <a:latin typeface="Montserrat" panose="00000500000000000000" pitchFamily="2" charset="0"/>
              </a:rPr>
              <a:t>IRCCS Stella Maris, Pisa, Italy; </a:t>
            </a:r>
            <a:r>
              <a:rPr lang="it-IT" sz="1400" baseline="30000" dirty="0">
                <a:solidFill>
                  <a:srgbClr val="122953"/>
                </a:solidFill>
                <a:latin typeface="Montserrat" panose="00000500000000000000" pitchFamily="2" charset="0"/>
              </a:rPr>
              <a:t>3</a:t>
            </a:r>
            <a:r>
              <a:rPr lang="en-US" sz="1400" dirty="0">
                <a:solidFill>
                  <a:srgbClr val="122953"/>
                </a:solidFill>
                <a:latin typeface="Montserrat" panose="00000500000000000000" pitchFamily="2" charset="0"/>
              </a:rPr>
              <a:t>IMAGO7 Foundation, Pisa, Italy</a:t>
            </a:r>
          </a:p>
          <a:p>
            <a:endParaRPr lang="en-US" sz="2400" dirty="0">
              <a:solidFill>
                <a:srgbClr val="122953"/>
              </a:solidFill>
              <a:latin typeface="Montserrat" panose="00000500000000000000" pitchFamily="2" charset="0"/>
            </a:endParaRPr>
          </a:p>
        </p:txBody>
      </p:sp>
      <p:pic>
        <p:nvPicPr>
          <p:cNvPr id="6" name="Picture 2" descr="Home INFN Firenze">
            <a:extLst>
              <a:ext uri="{FF2B5EF4-FFF2-40B4-BE49-F238E27FC236}">
                <a16:creationId xmlns:a16="http://schemas.microsoft.com/office/drawing/2014/main" id="{28B8721D-ABFE-4710-B0DF-A83DE780EB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5182"/>
          <a:stretch/>
        </p:blipFill>
        <p:spPr bwMode="auto">
          <a:xfrm>
            <a:off x="10820110" y="91781"/>
            <a:ext cx="1152870" cy="5794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23010B41-22B3-4095-AF87-1D1930BF6B4A}"/>
              </a:ext>
            </a:extLst>
          </p:cNvPr>
          <p:cNvGrpSpPr/>
          <p:nvPr/>
        </p:nvGrpSpPr>
        <p:grpSpPr>
          <a:xfrm>
            <a:off x="5855368" y="1888436"/>
            <a:ext cx="6204574" cy="4898498"/>
            <a:chOff x="5694948" y="1904478"/>
            <a:chExt cx="6204574" cy="4898498"/>
          </a:xfrm>
        </p:grpSpPr>
        <p:pic>
          <p:nvPicPr>
            <p:cNvPr id="10" name="Immagine 1">
              <a:extLst>
                <a:ext uri="{FF2B5EF4-FFF2-40B4-BE49-F238E27FC236}">
                  <a16:creationId xmlns:a16="http://schemas.microsoft.com/office/drawing/2014/main" id="{561CE896-7342-4518-ABE1-2005C0208066}"/>
                </a:ext>
              </a:extLst>
            </p:cNvPr>
            <p:cNvPicPr>
              <a:picLocks noChangeAspect="1"/>
            </p:cNvPicPr>
            <p:nvPr/>
          </p:nvPicPr>
          <p:blipFill>
            <a:blip r:embed="rId5"/>
            <a:stretch>
              <a:fillRect/>
            </a:stretch>
          </p:blipFill>
          <p:spPr>
            <a:xfrm>
              <a:off x="5907854" y="1904478"/>
              <a:ext cx="5991668" cy="4115156"/>
            </a:xfrm>
            <a:prstGeom prst="rect">
              <a:avLst/>
            </a:prstGeom>
          </p:spPr>
        </p:pic>
        <p:sp>
          <p:nvSpPr>
            <p:cNvPr id="12" name="TextBox 11">
              <a:extLst>
                <a:ext uri="{FF2B5EF4-FFF2-40B4-BE49-F238E27FC236}">
                  <a16:creationId xmlns:a16="http://schemas.microsoft.com/office/drawing/2014/main" id="{3B577C0C-4FAB-4FBA-8631-4F85D157A052}"/>
                </a:ext>
              </a:extLst>
            </p:cNvPr>
            <p:cNvSpPr txBox="1"/>
            <p:nvPr/>
          </p:nvSpPr>
          <p:spPr>
            <a:xfrm>
              <a:off x="5942490" y="5941202"/>
              <a:ext cx="5604262" cy="861774"/>
            </a:xfrm>
            <a:prstGeom prst="rect">
              <a:avLst/>
            </a:prstGeom>
            <a:noFill/>
          </p:spPr>
          <p:txBody>
            <a:bodyPr wrap="square">
              <a:spAutoFit/>
            </a:bodyPr>
            <a:lstStyle/>
            <a:p>
              <a:pPr algn="just"/>
              <a:r>
                <a:rPr lang="en-GB" sz="1200" dirty="0">
                  <a:latin typeface="Montserrat" pitchFamily="2" charset="0"/>
                </a:rPr>
                <a:t>Impact of the correction on individual echo images. Reconstruction differences between nominal (first row) and measured trajectory (second row) increase near high field inhomogeneities, as in proximity of the fMRI visual stimulation device.</a:t>
              </a:r>
              <a:endParaRPr lang="en-GB" sz="1200" dirty="0"/>
            </a:p>
          </p:txBody>
        </p:sp>
        <p:sp>
          <p:nvSpPr>
            <p:cNvPr id="13" name="Rectangle 12">
              <a:extLst>
                <a:ext uri="{FF2B5EF4-FFF2-40B4-BE49-F238E27FC236}">
                  <a16:creationId xmlns:a16="http://schemas.microsoft.com/office/drawing/2014/main" id="{D660CBDF-D0D0-4435-961F-69C1CBF2B974}"/>
                </a:ext>
              </a:extLst>
            </p:cNvPr>
            <p:cNvSpPr/>
            <p:nvPr/>
          </p:nvSpPr>
          <p:spPr>
            <a:xfrm>
              <a:off x="5694948" y="1904478"/>
              <a:ext cx="6156448" cy="48984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FF888195-1D52-4FFE-8859-C846A7843CE2}"/>
              </a:ext>
            </a:extLst>
          </p:cNvPr>
          <p:cNvGrpSpPr/>
          <p:nvPr/>
        </p:nvGrpSpPr>
        <p:grpSpPr>
          <a:xfrm>
            <a:off x="267145" y="1813488"/>
            <a:ext cx="4978623" cy="1087355"/>
            <a:chOff x="219019" y="2086202"/>
            <a:chExt cx="4978623" cy="1087355"/>
          </a:xfrm>
        </p:grpSpPr>
        <p:sp>
          <p:nvSpPr>
            <p:cNvPr id="7" name="Rettangolo 13">
              <a:extLst>
                <a:ext uri="{FF2B5EF4-FFF2-40B4-BE49-F238E27FC236}">
                  <a16:creationId xmlns:a16="http://schemas.microsoft.com/office/drawing/2014/main" id="{02EAC314-CCAE-48F3-98A2-DD3391C0F544}"/>
                </a:ext>
              </a:extLst>
            </p:cNvPr>
            <p:cNvSpPr/>
            <p:nvPr/>
          </p:nvSpPr>
          <p:spPr>
            <a:xfrm>
              <a:off x="219020" y="2086202"/>
              <a:ext cx="4978622" cy="1080000"/>
            </a:xfrm>
            <a:prstGeom prst="rect">
              <a:avLst/>
            </a:prstGeom>
            <a:ln w="76200">
              <a:noFill/>
            </a:ln>
          </p:spPr>
          <p:txBody>
            <a:bodyPr wrap="square" lIns="395606" tIns="316486" rIns="395606" bIns="356045">
              <a:spAutoFit/>
            </a:bodyPr>
            <a:lstStyle/>
            <a:p>
              <a:pPr algn="just">
                <a:lnSpc>
                  <a:spcPct val="114000"/>
                </a:lnSpc>
              </a:pPr>
              <a:r>
                <a:rPr lang="it-IT" sz="2000" b="1" dirty="0" err="1">
                  <a:solidFill>
                    <a:srgbClr val="EE9A3E"/>
                  </a:solidFill>
                  <a:latin typeface="Nunito"/>
                </a:rPr>
                <a:t>Aim</a:t>
              </a:r>
              <a:r>
                <a:rPr lang="it-IT" sz="1600" b="1" dirty="0">
                  <a:solidFill>
                    <a:srgbClr val="EE9A3E"/>
                  </a:solidFill>
                  <a:latin typeface="Montserrat" pitchFamily="2" charset="0"/>
                </a:rPr>
                <a:t> </a:t>
              </a:r>
              <a:r>
                <a:rPr lang="it-IT" sz="1400" dirty="0">
                  <a:solidFill>
                    <a:sysClr val="windowText" lastClr="000000"/>
                  </a:solidFill>
                  <a:latin typeface="Montserrat" pitchFamily="2" charset="0"/>
                </a:rPr>
                <a:t>To </a:t>
              </a:r>
              <a:r>
                <a:rPr lang="it-IT" sz="1400" dirty="0" err="1">
                  <a:solidFill>
                    <a:sysClr val="windowText" lastClr="000000"/>
                  </a:solidFill>
                  <a:latin typeface="Montserrat" pitchFamily="2" charset="0"/>
                </a:rPr>
                <a:t>improve</a:t>
              </a:r>
              <a:r>
                <a:rPr lang="it-IT" sz="1400" dirty="0">
                  <a:solidFill>
                    <a:sysClr val="windowText" lastClr="000000"/>
                  </a:solidFill>
                  <a:latin typeface="Montserrat" pitchFamily="2" charset="0"/>
                </a:rPr>
                <a:t> </a:t>
              </a:r>
              <a:r>
                <a:rPr lang="it-IT" sz="1400" dirty="0" err="1">
                  <a:solidFill>
                    <a:sysClr val="windowText" lastClr="000000"/>
                  </a:solidFill>
                  <a:latin typeface="Montserrat" pitchFamily="2" charset="0"/>
                </a:rPr>
                <a:t>qMRI</a:t>
              </a:r>
              <a:r>
                <a:rPr lang="it-IT" sz="1400" dirty="0">
                  <a:solidFill>
                    <a:sysClr val="windowText" lastClr="000000"/>
                  </a:solidFill>
                  <a:latin typeface="Montserrat" pitchFamily="2" charset="0"/>
                </a:rPr>
                <a:t> image </a:t>
              </a:r>
              <a:r>
                <a:rPr lang="it-IT" sz="1400" dirty="0" err="1">
                  <a:solidFill>
                    <a:sysClr val="windowText" lastClr="000000"/>
                  </a:solidFill>
                  <a:latin typeface="Montserrat" pitchFamily="2" charset="0"/>
                </a:rPr>
                <a:t>quality</a:t>
              </a:r>
              <a:r>
                <a:rPr lang="it-IT" sz="1400" dirty="0">
                  <a:solidFill>
                    <a:sysClr val="windowText" lastClr="000000"/>
                  </a:solidFill>
                  <a:latin typeface="Montserrat" pitchFamily="2" charset="0"/>
                </a:rPr>
                <a:t> </a:t>
              </a:r>
              <a:r>
                <a:rPr lang="it-IT" sz="1400" dirty="0" err="1">
                  <a:solidFill>
                    <a:sysClr val="windowText" lastClr="000000"/>
                  </a:solidFill>
                  <a:latin typeface="Montserrat" pitchFamily="2" charset="0"/>
                </a:rPr>
                <a:t>at</a:t>
              </a:r>
              <a:r>
                <a:rPr lang="it-IT" sz="1400" dirty="0">
                  <a:solidFill>
                    <a:sysClr val="windowText" lastClr="000000"/>
                  </a:solidFill>
                  <a:latin typeface="Montserrat" pitchFamily="2" charset="0"/>
                </a:rPr>
                <a:t> UHF by </a:t>
              </a:r>
              <a:r>
                <a:rPr lang="it-IT" sz="1400" dirty="0" err="1">
                  <a:solidFill>
                    <a:sysClr val="windowText" lastClr="000000"/>
                  </a:solidFill>
                  <a:latin typeface="Montserrat" pitchFamily="2" charset="0"/>
                </a:rPr>
                <a:t>measuring</a:t>
              </a:r>
              <a:r>
                <a:rPr lang="it-IT" sz="1400" dirty="0">
                  <a:solidFill>
                    <a:sysClr val="windowText" lastClr="000000"/>
                  </a:solidFill>
                  <a:latin typeface="Montserrat" pitchFamily="2" charset="0"/>
                </a:rPr>
                <a:t> </a:t>
              </a:r>
              <a:r>
                <a:rPr lang="it-IT" sz="1400" dirty="0" err="1">
                  <a:solidFill>
                    <a:sysClr val="windowText" lastClr="000000"/>
                  </a:solidFill>
                  <a:latin typeface="Montserrat" pitchFamily="2" charset="0"/>
                </a:rPr>
                <a:t>actual</a:t>
              </a:r>
              <a:r>
                <a:rPr lang="it-IT" sz="1400" dirty="0">
                  <a:solidFill>
                    <a:sysClr val="windowText" lastClr="000000"/>
                  </a:solidFill>
                  <a:latin typeface="Montserrat" pitchFamily="2" charset="0"/>
                </a:rPr>
                <a:t> k-</a:t>
              </a:r>
              <a:r>
                <a:rPr lang="it-IT" sz="1400" dirty="0" err="1">
                  <a:solidFill>
                    <a:sysClr val="windowText" lastClr="000000"/>
                  </a:solidFill>
                  <a:latin typeface="Montserrat" pitchFamily="2" charset="0"/>
                </a:rPr>
                <a:t>space</a:t>
              </a:r>
              <a:r>
                <a:rPr lang="it-IT" sz="1400" dirty="0">
                  <a:solidFill>
                    <a:sysClr val="windowText" lastClr="000000"/>
                  </a:solidFill>
                  <a:latin typeface="Montserrat" pitchFamily="2" charset="0"/>
                </a:rPr>
                <a:t> sampling pattern</a:t>
              </a:r>
              <a:endParaRPr lang="en-US" sz="1400" dirty="0">
                <a:solidFill>
                  <a:prstClr val="black"/>
                </a:solidFill>
                <a:latin typeface="Montserrat" pitchFamily="2" charset="0"/>
              </a:endParaRPr>
            </a:p>
          </p:txBody>
        </p:sp>
        <p:sp>
          <p:nvSpPr>
            <p:cNvPr id="15" name="Rettangolo 13">
              <a:extLst>
                <a:ext uri="{FF2B5EF4-FFF2-40B4-BE49-F238E27FC236}">
                  <a16:creationId xmlns:a16="http://schemas.microsoft.com/office/drawing/2014/main" id="{D91BC76F-1B83-4015-9590-4EB1A10C3C3D}"/>
                </a:ext>
              </a:extLst>
            </p:cNvPr>
            <p:cNvSpPr/>
            <p:nvPr/>
          </p:nvSpPr>
          <p:spPr>
            <a:xfrm>
              <a:off x="219019" y="2265870"/>
              <a:ext cx="4978622" cy="907687"/>
            </a:xfrm>
            <a:prstGeom prst="rect">
              <a:avLst/>
            </a:prstGeom>
            <a:ln w="76200">
              <a:solidFill>
                <a:srgbClr val="EE9A3E"/>
              </a:solidFill>
            </a:ln>
          </p:spPr>
          <p:txBody>
            <a:bodyPr wrap="square" lIns="395606" tIns="316486" rIns="395606" bIns="356045">
              <a:spAutoFit/>
            </a:bodyPr>
            <a:lstStyle/>
            <a:p>
              <a:pPr algn="just">
                <a:lnSpc>
                  <a:spcPct val="114000"/>
                </a:lnSpc>
              </a:pPr>
              <a:endParaRPr lang="en-US" sz="1400" dirty="0">
                <a:solidFill>
                  <a:prstClr val="black"/>
                </a:solidFill>
                <a:latin typeface="Montserrat" pitchFamily="2" charset="0"/>
              </a:endParaRPr>
            </a:p>
          </p:txBody>
        </p:sp>
      </p:grpSp>
      <p:grpSp>
        <p:nvGrpSpPr>
          <p:cNvPr id="18" name="Group 17">
            <a:extLst>
              <a:ext uri="{FF2B5EF4-FFF2-40B4-BE49-F238E27FC236}">
                <a16:creationId xmlns:a16="http://schemas.microsoft.com/office/drawing/2014/main" id="{D9D6AD77-2185-426A-8737-153E7A7AFDD9}"/>
              </a:ext>
            </a:extLst>
          </p:cNvPr>
          <p:cNvGrpSpPr/>
          <p:nvPr/>
        </p:nvGrpSpPr>
        <p:grpSpPr>
          <a:xfrm>
            <a:off x="319282" y="3111967"/>
            <a:ext cx="4874347" cy="3674967"/>
            <a:chOff x="267145" y="3110853"/>
            <a:chExt cx="4874347" cy="3674967"/>
          </a:xfrm>
        </p:grpSpPr>
        <p:pic>
          <p:nvPicPr>
            <p:cNvPr id="8" name="Immagine 2">
              <a:extLst>
                <a:ext uri="{FF2B5EF4-FFF2-40B4-BE49-F238E27FC236}">
                  <a16:creationId xmlns:a16="http://schemas.microsoft.com/office/drawing/2014/main" id="{DFC8C7C2-73DB-4902-A6A6-2C16B8524566}"/>
                </a:ext>
              </a:extLst>
            </p:cNvPr>
            <p:cNvPicPr>
              <a:picLocks noChangeAspect="1"/>
            </p:cNvPicPr>
            <p:nvPr/>
          </p:nvPicPr>
          <p:blipFill rotWithShape="1">
            <a:blip r:embed="rId6"/>
            <a:srcRect l="4965" r="1887"/>
            <a:stretch/>
          </p:blipFill>
          <p:spPr>
            <a:xfrm>
              <a:off x="611864" y="3192805"/>
              <a:ext cx="4301346" cy="3040461"/>
            </a:xfrm>
            <a:prstGeom prst="rect">
              <a:avLst/>
            </a:prstGeom>
          </p:spPr>
        </p:pic>
        <p:sp>
          <p:nvSpPr>
            <p:cNvPr id="9" name="Rettangolo 28">
              <a:extLst>
                <a:ext uri="{FF2B5EF4-FFF2-40B4-BE49-F238E27FC236}">
                  <a16:creationId xmlns:a16="http://schemas.microsoft.com/office/drawing/2014/main" id="{5F505911-7114-4B9F-860F-9308ECB3E615}"/>
                </a:ext>
              </a:extLst>
            </p:cNvPr>
            <p:cNvSpPr/>
            <p:nvPr/>
          </p:nvSpPr>
          <p:spPr>
            <a:xfrm>
              <a:off x="452744" y="6181824"/>
              <a:ext cx="4460466" cy="461665"/>
            </a:xfrm>
            <a:prstGeom prst="rect">
              <a:avLst/>
            </a:prstGeom>
          </p:spPr>
          <p:txBody>
            <a:bodyPr wrap="square">
              <a:spAutoFit/>
            </a:bodyPr>
            <a:lstStyle/>
            <a:p>
              <a:pPr algn="just"/>
              <a:r>
                <a:rPr lang="en-GB" sz="1200" dirty="0">
                  <a:latin typeface="Montserrat" pitchFamily="2" charset="0"/>
                </a:rPr>
                <a:t>Measured gradient waveforms (top) and corresponding k-space sampling (bottom) used for T2* mapping.</a:t>
              </a:r>
              <a:endParaRPr lang="en-US" sz="1400" dirty="0">
                <a:latin typeface="Montserrat" panose="00000500000000000000" pitchFamily="2" charset="0"/>
              </a:endParaRPr>
            </a:p>
          </p:txBody>
        </p:sp>
        <p:sp>
          <p:nvSpPr>
            <p:cNvPr id="17" name="Rectangle 16">
              <a:extLst>
                <a:ext uri="{FF2B5EF4-FFF2-40B4-BE49-F238E27FC236}">
                  <a16:creationId xmlns:a16="http://schemas.microsoft.com/office/drawing/2014/main" id="{115290B9-1375-4882-87D3-2C3F698740C5}"/>
                </a:ext>
              </a:extLst>
            </p:cNvPr>
            <p:cNvSpPr/>
            <p:nvPr/>
          </p:nvSpPr>
          <p:spPr>
            <a:xfrm>
              <a:off x="267145" y="3110853"/>
              <a:ext cx="4874347" cy="36749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a:extLst>
              <a:ext uri="{FF2B5EF4-FFF2-40B4-BE49-F238E27FC236}">
                <a16:creationId xmlns:a16="http://schemas.microsoft.com/office/drawing/2014/main" id="{079F75A4-37F0-4D62-A779-811CB59DC0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5797" y="135310"/>
            <a:ext cx="1295429" cy="129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037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126</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Montserrat</vt:lpstr>
      <vt:lpstr>Nunito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Paolo Cecchi</dc:creator>
  <cp:lastModifiedBy>Paolo Cecchi</cp:lastModifiedBy>
  <cp:revision>9</cp:revision>
  <dcterms:created xsi:type="dcterms:W3CDTF">2024-05-17T10:40:59Z</dcterms:created>
  <dcterms:modified xsi:type="dcterms:W3CDTF">2024-05-17T15:00:26Z</dcterms:modified>
</cp:coreProperties>
</file>