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84" r:id="rId6"/>
    <p:sldId id="260" r:id="rId7"/>
    <p:sldId id="291" r:id="rId8"/>
    <p:sldId id="274" r:id="rId9"/>
    <p:sldId id="285" r:id="rId10"/>
    <p:sldId id="286" r:id="rId11"/>
    <p:sldId id="292" r:id="rId12"/>
    <p:sldId id="295" r:id="rId13"/>
    <p:sldId id="287" r:id="rId14"/>
    <p:sldId id="290" r:id="rId15"/>
    <p:sldId id="293" r:id="rId16"/>
    <p:sldId id="294" r:id="rId17"/>
    <p:sldId id="283" r:id="rId18"/>
    <p:sldId id="289" r:id="rId19"/>
    <p:sldId id="288" r:id="rId20"/>
    <p:sldId id="297" r:id="rId21"/>
    <p:sldId id="296" r:id="rId22"/>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D7E4BD"/>
    <a:srgbClr val="FAC090"/>
    <a:srgbClr val="FFC000"/>
    <a:srgbClr val="B9CDE5"/>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03" autoAdjust="0"/>
    <p:restoredTop sz="94660"/>
  </p:normalViewPr>
  <p:slideViewPr>
    <p:cSldViewPr snapToGrid="0">
      <p:cViewPr varScale="1">
        <p:scale>
          <a:sx n="76" d="100"/>
          <a:sy n="76" d="100"/>
        </p:scale>
        <p:origin x="68"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26428-AB01-4228-8A63-02F48F73EDE8}" type="datetimeFigureOut">
              <a:rPr lang="LID4096" smtClean="0"/>
              <a:t>05/19/2024</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7C8E5-B7D5-46EC-89C9-FB548B552681}" type="slidenum">
              <a:rPr lang="LID4096" smtClean="0"/>
              <a:t>‹#›</a:t>
            </a:fld>
            <a:endParaRPr lang="LID4096"/>
          </a:p>
        </p:txBody>
      </p:sp>
    </p:spTree>
    <p:extLst>
      <p:ext uri="{BB962C8B-B14F-4D97-AF65-F5344CB8AC3E}">
        <p14:creationId xmlns:p14="http://schemas.microsoft.com/office/powerpoint/2010/main" val="2457919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optimization we measured the gain of the new samples both under continuous and pulsed illumination.  Few things I want to point out here. A gain of around 1500 could be measured which is quite an increase to the previous maximum of around 100 in the older generation. The increase in gain is due to the increase of aspect ratio and also because the structural defects in the amorphous silicon layer were reduced we were able to apply a high bias voltage of 500V on the 40um thick amorphous silicon layer. I again plotted the gain bias relationship in a log </a:t>
            </a:r>
            <a:r>
              <a:rPr lang="en-US" dirty="0" err="1"/>
              <a:t>log</a:t>
            </a:r>
            <a:r>
              <a:rPr lang="en-US" dirty="0"/>
              <a:t> plot. </a:t>
            </a:r>
            <a:endParaRPr lang="en-CH" dirty="0"/>
          </a:p>
        </p:txBody>
      </p:sp>
      <p:sp>
        <p:nvSpPr>
          <p:cNvPr id="4" name="Slide Number Placeholder 3"/>
          <p:cNvSpPr>
            <a:spLocks noGrp="1"/>
          </p:cNvSpPr>
          <p:nvPr>
            <p:ph type="sldNum" sz="quarter" idx="5"/>
          </p:nvPr>
        </p:nvSpPr>
        <p:spPr/>
        <p:txBody>
          <a:bodyPr/>
          <a:lstStyle/>
          <a:p>
            <a:fld id="{7D6C1601-0AEF-4302-9701-A0534400A529}" type="slidenum">
              <a:rPr lang="en-US" smtClean="0"/>
              <a:pPr/>
              <a:t>8</a:t>
            </a:fld>
            <a:endParaRPr lang="en-US"/>
          </a:p>
        </p:txBody>
      </p:sp>
    </p:spTree>
    <p:extLst>
      <p:ext uri="{BB962C8B-B14F-4D97-AF65-F5344CB8AC3E}">
        <p14:creationId xmlns:p14="http://schemas.microsoft.com/office/powerpoint/2010/main" val="3135745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brings me to the final measurement- now this is the configuration where the AMCP and the amplifier were placed close to each other on the same board inside the vacuum chamber.  Now there were a few problems with this AMCP chip- we could only bias up to 300V instead of the usual 500V which means the gain was significantly reduced. The reason for this was again due to electrical breakdowns that </a:t>
            </a:r>
            <a:r>
              <a:rPr lang="en-US" dirty="0" err="1"/>
              <a:t>occured</a:t>
            </a:r>
            <a:r>
              <a:rPr lang="en-US" dirty="0"/>
              <a:t> in this chips. But what we can see is even though the gain was low and the signal was amplitude was very low the time resolution was still good with 6.1picoseconds. So we can still increase the resolution a lot by having </a:t>
            </a:r>
            <a:r>
              <a:rPr lang="en-US" dirty="0" err="1"/>
              <a:t>amcp</a:t>
            </a:r>
            <a:r>
              <a:rPr lang="en-US" dirty="0"/>
              <a:t> and amplifier close or ideally in the future fully integrated. </a:t>
            </a:r>
            <a:endParaRPr lang="en-CH" dirty="0"/>
          </a:p>
        </p:txBody>
      </p:sp>
      <p:sp>
        <p:nvSpPr>
          <p:cNvPr id="4" name="Slide Number Placeholder 3"/>
          <p:cNvSpPr>
            <a:spLocks noGrp="1"/>
          </p:cNvSpPr>
          <p:nvPr>
            <p:ph type="sldNum" sz="quarter" idx="5"/>
          </p:nvPr>
        </p:nvSpPr>
        <p:spPr/>
        <p:txBody>
          <a:bodyPr/>
          <a:lstStyle/>
          <a:p>
            <a:fld id="{7D6C1601-0AEF-4302-9701-A0534400A529}" type="slidenum">
              <a:rPr lang="en-US" smtClean="0"/>
              <a:pPr/>
              <a:t>17</a:t>
            </a:fld>
            <a:endParaRPr lang="en-US"/>
          </a:p>
        </p:txBody>
      </p:sp>
    </p:spTree>
    <p:extLst>
      <p:ext uri="{BB962C8B-B14F-4D97-AF65-F5344CB8AC3E}">
        <p14:creationId xmlns:p14="http://schemas.microsoft.com/office/powerpoint/2010/main" val="3478372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D604A-B3DE-4B0C-8B7F-3650BC8435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913CD1BC-83A8-4DD0-AB20-2F9E4B5DA1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A74A6DFC-E27B-4ACD-AF27-1E1A3008DE66}"/>
              </a:ext>
            </a:extLst>
          </p:cNvPr>
          <p:cNvSpPr>
            <a:spLocks noGrp="1"/>
          </p:cNvSpPr>
          <p:nvPr>
            <p:ph type="dt" sz="half" idx="10"/>
          </p:nvPr>
        </p:nvSpPr>
        <p:spPr/>
        <p:txBody>
          <a:bodyPr/>
          <a:lstStyle/>
          <a:p>
            <a:r>
              <a:rPr lang="LID4096"/>
              <a:t>23/05/2024</a:t>
            </a:r>
          </a:p>
        </p:txBody>
      </p:sp>
      <p:sp>
        <p:nvSpPr>
          <p:cNvPr id="5" name="Footer Placeholder 4">
            <a:extLst>
              <a:ext uri="{FF2B5EF4-FFF2-40B4-BE49-F238E27FC236}">
                <a16:creationId xmlns:a16="http://schemas.microsoft.com/office/drawing/2014/main" id="{360FFA79-F9F6-4454-BAB2-B8A8FDBC8DBE}"/>
              </a:ext>
            </a:extLst>
          </p:cNvPr>
          <p:cNvSpPr>
            <a:spLocks noGrp="1"/>
          </p:cNvSpPr>
          <p:nvPr>
            <p:ph type="ftr" sz="quarter" idx="11"/>
          </p:nvPr>
        </p:nvSpPr>
        <p:spPr/>
        <p:txBody>
          <a:bodyPr/>
          <a:lstStyle/>
          <a:p>
            <a:r>
              <a:rPr lang="pt-BR"/>
              <a:t>G. Konstantinou, Elba PSMR 2024</a:t>
            </a:r>
            <a:endParaRPr lang="LID4096"/>
          </a:p>
        </p:txBody>
      </p:sp>
      <p:sp>
        <p:nvSpPr>
          <p:cNvPr id="6" name="Slide Number Placeholder 5">
            <a:extLst>
              <a:ext uri="{FF2B5EF4-FFF2-40B4-BE49-F238E27FC236}">
                <a16:creationId xmlns:a16="http://schemas.microsoft.com/office/drawing/2014/main" id="{4B545CA7-3AF6-4DBD-8880-82D582CF6B85}"/>
              </a:ext>
            </a:extLst>
          </p:cNvPr>
          <p:cNvSpPr>
            <a:spLocks noGrp="1"/>
          </p:cNvSpPr>
          <p:nvPr>
            <p:ph type="sldNum" sz="quarter" idx="12"/>
          </p:nvPr>
        </p:nvSpPr>
        <p:spPr/>
        <p:txBody>
          <a:bodyPr/>
          <a:lstStyle/>
          <a:p>
            <a:fld id="{130C5A24-E5C3-4C83-9472-05F39E685161}" type="slidenum">
              <a:rPr lang="LID4096" smtClean="0"/>
              <a:t>‹#›</a:t>
            </a:fld>
            <a:endParaRPr lang="LID4096"/>
          </a:p>
        </p:txBody>
      </p:sp>
    </p:spTree>
    <p:extLst>
      <p:ext uri="{BB962C8B-B14F-4D97-AF65-F5344CB8AC3E}">
        <p14:creationId xmlns:p14="http://schemas.microsoft.com/office/powerpoint/2010/main" val="634937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9D642-FA3C-4A2E-B076-242C65A7363A}"/>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78AF4613-397E-42DB-8EA5-5C161F6DE7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0DF88664-A906-44E9-8814-5FFC7620B41C}"/>
              </a:ext>
            </a:extLst>
          </p:cNvPr>
          <p:cNvSpPr>
            <a:spLocks noGrp="1"/>
          </p:cNvSpPr>
          <p:nvPr>
            <p:ph type="dt" sz="half" idx="10"/>
          </p:nvPr>
        </p:nvSpPr>
        <p:spPr/>
        <p:txBody>
          <a:bodyPr/>
          <a:lstStyle/>
          <a:p>
            <a:r>
              <a:rPr lang="LID4096"/>
              <a:t>23/05/2024</a:t>
            </a:r>
          </a:p>
        </p:txBody>
      </p:sp>
      <p:sp>
        <p:nvSpPr>
          <p:cNvPr id="5" name="Footer Placeholder 4">
            <a:extLst>
              <a:ext uri="{FF2B5EF4-FFF2-40B4-BE49-F238E27FC236}">
                <a16:creationId xmlns:a16="http://schemas.microsoft.com/office/drawing/2014/main" id="{3FC01CA2-3635-43A7-B0A0-7B19550165EA}"/>
              </a:ext>
            </a:extLst>
          </p:cNvPr>
          <p:cNvSpPr>
            <a:spLocks noGrp="1"/>
          </p:cNvSpPr>
          <p:nvPr>
            <p:ph type="ftr" sz="quarter" idx="11"/>
          </p:nvPr>
        </p:nvSpPr>
        <p:spPr/>
        <p:txBody>
          <a:bodyPr/>
          <a:lstStyle/>
          <a:p>
            <a:r>
              <a:rPr lang="pt-BR"/>
              <a:t>G. Konstantinou, Elba PSMR 2024</a:t>
            </a:r>
            <a:endParaRPr lang="LID4096"/>
          </a:p>
        </p:txBody>
      </p:sp>
      <p:sp>
        <p:nvSpPr>
          <p:cNvPr id="6" name="Slide Number Placeholder 5">
            <a:extLst>
              <a:ext uri="{FF2B5EF4-FFF2-40B4-BE49-F238E27FC236}">
                <a16:creationId xmlns:a16="http://schemas.microsoft.com/office/drawing/2014/main" id="{62618A95-E5C2-4A6B-ACEE-643F44CBD8E7}"/>
              </a:ext>
            </a:extLst>
          </p:cNvPr>
          <p:cNvSpPr>
            <a:spLocks noGrp="1"/>
          </p:cNvSpPr>
          <p:nvPr>
            <p:ph type="sldNum" sz="quarter" idx="12"/>
          </p:nvPr>
        </p:nvSpPr>
        <p:spPr/>
        <p:txBody>
          <a:bodyPr/>
          <a:lstStyle/>
          <a:p>
            <a:fld id="{130C5A24-E5C3-4C83-9472-05F39E685161}" type="slidenum">
              <a:rPr lang="LID4096" smtClean="0"/>
              <a:t>‹#›</a:t>
            </a:fld>
            <a:endParaRPr lang="LID4096"/>
          </a:p>
        </p:txBody>
      </p:sp>
    </p:spTree>
    <p:extLst>
      <p:ext uri="{BB962C8B-B14F-4D97-AF65-F5344CB8AC3E}">
        <p14:creationId xmlns:p14="http://schemas.microsoft.com/office/powerpoint/2010/main" val="3921405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9ADB73-3C15-4CA5-A2FC-BF0DBA70ADA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0A5740FE-703A-4516-82F3-F127DBE7BA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917EA20B-6AFB-4F80-9BD7-1FAB7B4051F8}"/>
              </a:ext>
            </a:extLst>
          </p:cNvPr>
          <p:cNvSpPr>
            <a:spLocks noGrp="1"/>
          </p:cNvSpPr>
          <p:nvPr>
            <p:ph type="dt" sz="half" idx="10"/>
          </p:nvPr>
        </p:nvSpPr>
        <p:spPr/>
        <p:txBody>
          <a:bodyPr/>
          <a:lstStyle/>
          <a:p>
            <a:r>
              <a:rPr lang="LID4096"/>
              <a:t>23/05/2024</a:t>
            </a:r>
          </a:p>
        </p:txBody>
      </p:sp>
      <p:sp>
        <p:nvSpPr>
          <p:cNvPr id="5" name="Footer Placeholder 4">
            <a:extLst>
              <a:ext uri="{FF2B5EF4-FFF2-40B4-BE49-F238E27FC236}">
                <a16:creationId xmlns:a16="http://schemas.microsoft.com/office/drawing/2014/main" id="{72505AF5-FA64-4F01-80EA-D0CB4673107D}"/>
              </a:ext>
            </a:extLst>
          </p:cNvPr>
          <p:cNvSpPr>
            <a:spLocks noGrp="1"/>
          </p:cNvSpPr>
          <p:nvPr>
            <p:ph type="ftr" sz="quarter" idx="11"/>
          </p:nvPr>
        </p:nvSpPr>
        <p:spPr/>
        <p:txBody>
          <a:bodyPr/>
          <a:lstStyle/>
          <a:p>
            <a:r>
              <a:rPr lang="pt-BR"/>
              <a:t>G. Konstantinou, Elba PSMR 2024</a:t>
            </a:r>
            <a:endParaRPr lang="LID4096"/>
          </a:p>
        </p:txBody>
      </p:sp>
      <p:sp>
        <p:nvSpPr>
          <p:cNvPr id="6" name="Slide Number Placeholder 5">
            <a:extLst>
              <a:ext uri="{FF2B5EF4-FFF2-40B4-BE49-F238E27FC236}">
                <a16:creationId xmlns:a16="http://schemas.microsoft.com/office/drawing/2014/main" id="{51513DC7-094B-421A-90F3-28F6DDDDBC7C}"/>
              </a:ext>
            </a:extLst>
          </p:cNvPr>
          <p:cNvSpPr>
            <a:spLocks noGrp="1"/>
          </p:cNvSpPr>
          <p:nvPr>
            <p:ph type="sldNum" sz="quarter" idx="12"/>
          </p:nvPr>
        </p:nvSpPr>
        <p:spPr/>
        <p:txBody>
          <a:bodyPr/>
          <a:lstStyle/>
          <a:p>
            <a:fld id="{130C5A24-E5C3-4C83-9472-05F39E685161}" type="slidenum">
              <a:rPr lang="LID4096" smtClean="0"/>
              <a:t>‹#›</a:t>
            </a:fld>
            <a:endParaRPr lang="LID4096"/>
          </a:p>
        </p:txBody>
      </p:sp>
    </p:spTree>
    <p:extLst>
      <p:ext uri="{BB962C8B-B14F-4D97-AF65-F5344CB8AC3E}">
        <p14:creationId xmlns:p14="http://schemas.microsoft.com/office/powerpoint/2010/main" val="2625885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1F1EC-D788-4AB1-AF6E-1EB2348251DF}"/>
              </a:ext>
            </a:extLst>
          </p:cNvPr>
          <p:cNvSpPr>
            <a:spLocks noGrp="1"/>
          </p:cNvSpPr>
          <p:nvPr>
            <p:ph type="title"/>
          </p:nvPr>
        </p:nvSpPr>
        <p:spPr>
          <a:xfrm>
            <a:off x="1433485" y="0"/>
            <a:ext cx="10515600" cy="806335"/>
          </a:xfrm>
        </p:spPr>
        <p:txBody>
          <a:bodyPr/>
          <a:lstStyle/>
          <a:p>
            <a:r>
              <a:rPr lang="en-US" dirty="0"/>
              <a:t>Click to edit Master title style</a:t>
            </a:r>
            <a:endParaRPr lang="LID4096" dirty="0"/>
          </a:p>
        </p:txBody>
      </p:sp>
      <p:sp>
        <p:nvSpPr>
          <p:cNvPr id="3" name="Content Placeholder 2">
            <a:extLst>
              <a:ext uri="{FF2B5EF4-FFF2-40B4-BE49-F238E27FC236}">
                <a16:creationId xmlns:a16="http://schemas.microsoft.com/office/drawing/2014/main" id="{8B061418-1113-4018-9934-2026F067D4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D0BFB4C4-E2BD-4725-AF85-5428F0E260E0}"/>
              </a:ext>
            </a:extLst>
          </p:cNvPr>
          <p:cNvSpPr>
            <a:spLocks noGrp="1"/>
          </p:cNvSpPr>
          <p:nvPr>
            <p:ph type="dt" sz="half" idx="10"/>
          </p:nvPr>
        </p:nvSpPr>
        <p:spPr/>
        <p:txBody>
          <a:bodyPr/>
          <a:lstStyle/>
          <a:p>
            <a:r>
              <a:rPr lang="LID4096"/>
              <a:t>23/05/2024</a:t>
            </a:r>
            <a:endParaRPr lang="LID4096" dirty="0"/>
          </a:p>
        </p:txBody>
      </p:sp>
      <p:sp>
        <p:nvSpPr>
          <p:cNvPr id="5" name="Footer Placeholder 4">
            <a:extLst>
              <a:ext uri="{FF2B5EF4-FFF2-40B4-BE49-F238E27FC236}">
                <a16:creationId xmlns:a16="http://schemas.microsoft.com/office/drawing/2014/main" id="{FAAA6E15-9EC5-4C49-A370-363915A91252}"/>
              </a:ext>
            </a:extLst>
          </p:cNvPr>
          <p:cNvSpPr>
            <a:spLocks noGrp="1"/>
          </p:cNvSpPr>
          <p:nvPr>
            <p:ph type="ftr" sz="quarter" idx="11"/>
          </p:nvPr>
        </p:nvSpPr>
        <p:spPr/>
        <p:txBody>
          <a:bodyPr/>
          <a:lstStyle/>
          <a:p>
            <a:r>
              <a:rPr lang="pt-BR"/>
              <a:t>G. Konstantinou, Elba PSMR 2024</a:t>
            </a:r>
            <a:endParaRPr lang="LID4096" dirty="0"/>
          </a:p>
        </p:txBody>
      </p:sp>
      <p:sp>
        <p:nvSpPr>
          <p:cNvPr id="6" name="Slide Number Placeholder 5">
            <a:extLst>
              <a:ext uri="{FF2B5EF4-FFF2-40B4-BE49-F238E27FC236}">
                <a16:creationId xmlns:a16="http://schemas.microsoft.com/office/drawing/2014/main" id="{E1FA4495-24DF-4BD1-8673-ECCEF9A2D571}"/>
              </a:ext>
            </a:extLst>
          </p:cNvPr>
          <p:cNvSpPr>
            <a:spLocks noGrp="1"/>
          </p:cNvSpPr>
          <p:nvPr>
            <p:ph type="sldNum" sz="quarter" idx="12"/>
          </p:nvPr>
        </p:nvSpPr>
        <p:spPr/>
        <p:txBody>
          <a:bodyPr/>
          <a:lstStyle/>
          <a:p>
            <a:fld id="{130C5A24-E5C3-4C83-9472-05F39E685161}" type="slidenum">
              <a:rPr lang="LID4096" smtClean="0"/>
              <a:t>‹#›</a:t>
            </a:fld>
            <a:endParaRPr lang="LID4096"/>
          </a:p>
        </p:txBody>
      </p:sp>
      <p:pic>
        <p:nvPicPr>
          <p:cNvPr id="7" name="Picture 6">
            <a:extLst>
              <a:ext uri="{FF2B5EF4-FFF2-40B4-BE49-F238E27FC236}">
                <a16:creationId xmlns:a16="http://schemas.microsoft.com/office/drawing/2014/main" id="{977BF487-16E0-4B6D-B206-F653825CB8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433485" cy="806335"/>
          </a:xfrm>
          <a:prstGeom prst="rect">
            <a:avLst/>
          </a:prstGeom>
        </p:spPr>
      </p:pic>
    </p:spTree>
    <p:extLst>
      <p:ext uri="{BB962C8B-B14F-4D97-AF65-F5344CB8AC3E}">
        <p14:creationId xmlns:p14="http://schemas.microsoft.com/office/powerpoint/2010/main" val="1970808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C6D5A-47D2-4AE8-BDD8-16B3932AC0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FB5DC190-20F2-400E-B233-D08CA93ABB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AA477E-9433-4AEF-BD5E-5700190B05FC}"/>
              </a:ext>
            </a:extLst>
          </p:cNvPr>
          <p:cNvSpPr>
            <a:spLocks noGrp="1"/>
          </p:cNvSpPr>
          <p:nvPr>
            <p:ph type="dt" sz="half" idx="10"/>
          </p:nvPr>
        </p:nvSpPr>
        <p:spPr/>
        <p:txBody>
          <a:bodyPr/>
          <a:lstStyle/>
          <a:p>
            <a:r>
              <a:rPr lang="LID4096"/>
              <a:t>23/05/2024</a:t>
            </a:r>
          </a:p>
        </p:txBody>
      </p:sp>
      <p:sp>
        <p:nvSpPr>
          <p:cNvPr id="5" name="Footer Placeholder 4">
            <a:extLst>
              <a:ext uri="{FF2B5EF4-FFF2-40B4-BE49-F238E27FC236}">
                <a16:creationId xmlns:a16="http://schemas.microsoft.com/office/drawing/2014/main" id="{56C2DCAE-56A4-453D-AC2A-D636D1102F8A}"/>
              </a:ext>
            </a:extLst>
          </p:cNvPr>
          <p:cNvSpPr>
            <a:spLocks noGrp="1"/>
          </p:cNvSpPr>
          <p:nvPr>
            <p:ph type="ftr" sz="quarter" idx="11"/>
          </p:nvPr>
        </p:nvSpPr>
        <p:spPr/>
        <p:txBody>
          <a:bodyPr/>
          <a:lstStyle/>
          <a:p>
            <a:r>
              <a:rPr lang="pt-BR"/>
              <a:t>G. Konstantinou, Elba PSMR 2024</a:t>
            </a:r>
            <a:endParaRPr lang="LID4096"/>
          </a:p>
        </p:txBody>
      </p:sp>
      <p:sp>
        <p:nvSpPr>
          <p:cNvPr id="6" name="Slide Number Placeholder 5">
            <a:extLst>
              <a:ext uri="{FF2B5EF4-FFF2-40B4-BE49-F238E27FC236}">
                <a16:creationId xmlns:a16="http://schemas.microsoft.com/office/drawing/2014/main" id="{A4F89051-7A62-41AA-9686-1C523459E016}"/>
              </a:ext>
            </a:extLst>
          </p:cNvPr>
          <p:cNvSpPr>
            <a:spLocks noGrp="1"/>
          </p:cNvSpPr>
          <p:nvPr>
            <p:ph type="sldNum" sz="quarter" idx="12"/>
          </p:nvPr>
        </p:nvSpPr>
        <p:spPr/>
        <p:txBody>
          <a:bodyPr/>
          <a:lstStyle/>
          <a:p>
            <a:fld id="{130C5A24-E5C3-4C83-9472-05F39E685161}" type="slidenum">
              <a:rPr lang="LID4096" smtClean="0"/>
              <a:t>‹#›</a:t>
            </a:fld>
            <a:endParaRPr lang="LID4096"/>
          </a:p>
        </p:txBody>
      </p:sp>
    </p:spTree>
    <p:extLst>
      <p:ext uri="{BB962C8B-B14F-4D97-AF65-F5344CB8AC3E}">
        <p14:creationId xmlns:p14="http://schemas.microsoft.com/office/powerpoint/2010/main" val="3673342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2E8E7-D571-4C61-8B5E-E688C24533E3}"/>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4AE5FABE-96B5-4A01-AC00-6C352A2F12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2F0B6E33-284C-4D48-A00D-4B8E151187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3D441FC2-AD91-467B-BAF5-7665E01B92FA}"/>
              </a:ext>
            </a:extLst>
          </p:cNvPr>
          <p:cNvSpPr>
            <a:spLocks noGrp="1"/>
          </p:cNvSpPr>
          <p:nvPr>
            <p:ph type="dt" sz="half" idx="10"/>
          </p:nvPr>
        </p:nvSpPr>
        <p:spPr/>
        <p:txBody>
          <a:bodyPr/>
          <a:lstStyle/>
          <a:p>
            <a:r>
              <a:rPr lang="LID4096"/>
              <a:t>23/05/2024</a:t>
            </a:r>
          </a:p>
        </p:txBody>
      </p:sp>
      <p:sp>
        <p:nvSpPr>
          <p:cNvPr id="6" name="Footer Placeholder 5">
            <a:extLst>
              <a:ext uri="{FF2B5EF4-FFF2-40B4-BE49-F238E27FC236}">
                <a16:creationId xmlns:a16="http://schemas.microsoft.com/office/drawing/2014/main" id="{22479A46-7326-4BF5-92F0-F89FB54E5F63}"/>
              </a:ext>
            </a:extLst>
          </p:cNvPr>
          <p:cNvSpPr>
            <a:spLocks noGrp="1"/>
          </p:cNvSpPr>
          <p:nvPr>
            <p:ph type="ftr" sz="quarter" idx="11"/>
          </p:nvPr>
        </p:nvSpPr>
        <p:spPr/>
        <p:txBody>
          <a:bodyPr/>
          <a:lstStyle/>
          <a:p>
            <a:r>
              <a:rPr lang="pt-BR"/>
              <a:t>G. Konstantinou, Elba PSMR 2024</a:t>
            </a:r>
            <a:endParaRPr lang="LID4096"/>
          </a:p>
        </p:txBody>
      </p:sp>
      <p:sp>
        <p:nvSpPr>
          <p:cNvPr id="7" name="Slide Number Placeholder 6">
            <a:extLst>
              <a:ext uri="{FF2B5EF4-FFF2-40B4-BE49-F238E27FC236}">
                <a16:creationId xmlns:a16="http://schemas.microsoft.com/office/drawing/2014/main" id="{77F3A92C-7E2D-439D-9F7D-FB463621F89A}"/>
              </a:ext>
            </a:extLst>
          </p:cNvPr>
          <p:cNvSpPr>
            <a:spLocks noGrp="1"/>
          </p:cNvSpPr>
          <p:nvPr>
            <p:ph type="sldNum" sz="quarter" idx="12"/>
          </p:nvPr>
        </p:nvSpPr>
        <p:spPr/>
        <p:txBody>
          <a:bodyPr/>
          <a:lstStyle/>
          <a:p>
            <a:fld id="{130C5A24-E5C3-4C83-9472-05F39E685161}" type="slidenum">
              <a:rPr lang="LID4096" smtClean="0"/>
              <a:t>‹#›</a:t>
            </a:fld>
            <a:endParaRPr lang="LID4096"/>
          </a:p>
        </p:txBody>
      </p:sp>
    </p:spTree>
    <p:extLst>
      <p:ext uri="{BB962C8B-B14F-4D97-AF65-F5344CB8AC3E}">
        <p14:creationId xmlns:p14="http://schemas.microsoft.com/office/powerpoint/2010/main" val="526702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BA86-6023-4563-8108-E295B8CDA6A0}"/>
              </a:ext>
            </a:extLst>
          </p:cNvPr>
          <p:cNvSpPr>
            <a:spLocks noGrp="1"/>
          </p:cNvSpPr>
          <p:nvPr>
            <p:ph type="title"/>
          </p:nvPr>
        </p:nvSpPr>
        <p:spPr>
          <a:xfrm>
            <a:off x="839788" y="365125"/>
            <a:ext cx="10515600"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51EBF175-DEF7-4C73-8DC8-704AEDB81C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78AA0B-EE8C-47A9-849C-085171C925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19320135-C89B-4EC4-951A-671DE4B208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B0036F-D851-4A17-A1D8-06418A3B4F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34BD8016-F2C3-4A2D-BF53-92C9D7603BAF}"/>
              </a:ext>
            </a:extLst>
          </p:cNvPr>
          <p:cNvSpPr>
            <a:spLocks noGrp="1"/>
          </p:cNvSpPr>
          <p:nvPr>
            <p:ph type="dt" sz="half" idx="10"/>
          </p:nvPr>
        </p:nvSpPr>
        <p:spPr/>
        <p:txBody>
          <a:bodyPr/>
          <a:lstStyle/>
          <a:p>
            <a:r>
              <a:rPr lang="LID4096"/>
              <a:t>23/05/2024</a:t>
            </a:r>
          </a:p>
        </p:txBody>
      </p:sp>
      <p:sp>
        <p:nvSpPr>
          <p:cNvPr id="8" name="Footer Placeholder 7">
            <a:extLst>
              <a:ext uri="{FF2B5EF4-FFF2-40B4-BE49-F238E27FC236}">
                <a16:creationId xmlns:a16="http://schemas.microsoft.com/office/drawing/2014/main" id="{1232D0E8-9FF0-41EC-9430-9E422997DF2B}"/>
              </a:ext>
            </a:extLst>
          </p:cNvPr>
          <p:cNvSpPr>
            <a:spLocks noGrp="1"/>
          </p:cNvSpPr>
          <p:nvPr>
            <p:ph type="ftr" sz="quarter" idx="11"/>
          </p:nvPr>
        </p:nvSpPr>
        <p:spPr/>
        <p:txBody>
          <a:bodyPr/>
          <a:lstStyle/>
          <a:p>
            <a:r>
              <a:rPr lang="pt-BR"/>
              <a:t>G. Konstantinou, Elba PSMR 2024</a:t>
            </a:r>
            <a:endParaRPr lang="LID4096"/>
          </a:p>
        </p:txBody>
      </p:sp>
      <p:sp>
        <p:nvSpPr>
          <p:cNvPr id="9" name="Slide Number Placeholder 8">
            <a:extLst>
              <a:ext uri="{FF2B5EF4-FFF2-40B4-BE49-F238E27FC236}">
                <a16:creationId xmlns:a16="http://schemas.microsoft.com/office/drawing/2014/main" id="{0E20F32C-80F0-4C6C-9837-D8213BFDDD2D}"/>
              </a:ext>
            </a:extLst>
          </p:cNvPr>
          <p:cNvSpPr>
            <a:spLocks noGrp="1"/>
          </p:cNvSpPr>
          <p:nvPr>
            <p:ph type="sldNum" sz="quarter" idx="12"/>
          </p:nvPr>
        </p:nvSpPr>
        <p:spPr/>
        <p:txBody>
          <a:bodyPr/>
          <a:lstStyle/>
          <a:p>
            <a:fld id="{130C5A24-E5C3-4C83-9472-05F39E685161}" type="slidenum">
              <a:rPr lang="LID4096" smtClean="0"/>
              <a:t>‹#›</a:t>
            </a:fld>
            <a:endParaRPr lang="LID4096"/>
          </a:p>
        </p:txBody>
      </p:sp>
    </p:spTree>
    <p:extLst>
      <p:ext uri="{BB962C8B-B14F-4D97-AF65-F5344CB8AC3E}">
        <p14:creationId xmlns:p14="http://schemas.microsoft.com/office/powerpoint/2010/main" val="819681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9F470-1613-4FB0-849E-C3F4378D7FD7}"/>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9B1F3D3C-7D41-4248-AD04-F60F4334AC9E}"/>
              </a:ext>
            </a:extLst>
          </p:cNvPr>
          <p:cNvSpPr>
            <a:spLocks noGrp="1"/>
          </p:cNvSpPr>
          <p:nvPr>
            <p:ph type="dt" sz="half" idx="10"/>
          </p:nvPr>
        </p:nvSpPr>
        <p:spPr/>
        <p:txBody>
          <a:bodyPr/>
          <a:lstStyle/>
          <a:p>
            <a:r>
              <a:rPr lang="LID4096"/>
              <a:t>23/05/2024</a:t>
            </a:r>
          </a:p>
        </p:txBody>
      </p:sp>
      <p:sp>
        <p:nvSpPr>
          <p:cNvPr id="4" name="Footer Placeholder 3">
            <a:extLst>
              <a:ext uri="{FF2B5EF4-FFF2-40B4-BE49-F238E27FC236}">
                <a16:creationId xmlns:a16="http://schemas.microsoft.com/office/drawing/2014/main" id="{CFE5CCFC-64C7-4A9A-89F0-AD281350DD79}"/>
              </a:ext>
            </a:extLst>
          </p:cNvPr>
          <p:cNvSpPr>
            <a:spLocks noGrp="1"/>
          </p:cNvSpPr>
          <p:nvPr>
            <p:ph type="ftr" sz="quarter" idx="11"/>
          </p:nvPr>
        </p:nvSpPr>
        <p:spPr/>
        <p:txBody>
          <a:bodyPr/>
          <a:lstStyle/>
          <a:p>
            <a:r>
              <a:rPr lang="pt-BR"/>
              <a:t>G. Konstantinou, Elba PSMR 2024</a:t>
            </a:r>
            <a:endParaRPr lang="LID4096"/>
          </a:p>
        </p:txBody>
      </p:sp>
      <p:sp>
        <p:nvSpPr>
          <p:cNvPr id="5" name="Slide Number Placeholder 4">
            <a:extLst>
              <a:ext uri="{FF2B5EF4-FFF2-40B4-BE49-F238E27FC236}">
                <a16:creationId xmlns:a16="http://schemas.microsoft.com/office/drawing/2014/main" id="{BF6C3BBD-26AE-4A21-A644-DA0716B1210F}"/>
              </a:ext>
            </a:extLst>
          </p:cNvPr>
          <p:cNvSpPr>
            <a:spLocks noGrp="1"/>
          </p:cNvSpPr>
          <p:nvPr>
            <p:ph type="sldNum" sz="quarter" idx="12"/>
          </p:nvPr>
        </p:nvSpPr>
        <p:spPr/>
        <p:txBody>
          <a:bodyPr/>
          <a:lstStyle/>
          <a:p>
            <a:fld id="{130C5A24-E5C3-4C83-9472-05F39E685161}" type="slidenum">
              <a:rPr lang="LID4096" smtClean="0"/>
              <a:t>‹#›</a:t>
            </a:fld>
            <a:endParaRPr lang="LID4096"/>
          </a:p>
        </p:txBody>
      </p:sp>
    </p:spTree>
    <p:extLst>
      <p:ext uri="{BB962C8B-B14F-4D97-AF65-F5344CB8AC3E}">
        <p14:creationId xmlns:p14="http://schemas.microsoft.com/office/powerpoint/2010/main" val="237527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CA30EB-C050-4C43-881A-7B7C3974FA61}"/>
              </a:ext>
            </a:extLst>
          </p:cNvPr>
          <p:cNvSpPr>
            <a:spLocks noGrp="1"/>
          </p:cNvSpPr>
          <p:nvPr>
            <p:ph type="dt" sz="half" idx="10"/>
          </p:nvPr>
        </p:nvSpPr>
        <p:spPr/>
        <p:txBody>
          <a:bodyPr/>
          <a:lstStyle/>
          <a:p>
            <a:r>
              <a:rPr lang="LID4096"/>
              <a:t>23/05/2024</a:t>
            </a:r>
          </a:p>
        </p:txBody>
      </p:sp>
      <p:sp>
        <p:nvSpPr>
          <p:cNvPr id="3" name="Footer Placeholder 2">
            <a:extLst>
              <a:ext uri="{FF2B5EF4-FFF2-40B4-BE49-F238E27FC236}">
                <a16:creationId xmlns:a16="http://schemas.microsoft.com/office/drawing/2014/main" id="{4D78BBC1-5801-4698-B9A6-D8DCBD02AEC4}"/>
              </a:ext>
            </a:extLst>
          </p:cNvPr>
          <p:cNvSpPr>
            <a:spLocks noGrp="1"/>
          </p:cNvSpPr>
          <p:nvPr>
            <p:ph type="ftr" sz="quarter" idx="11"/>
          </p:nvPr>
        </p:nvSpPr>
        <p:spPr/>
        <p:txBody>
          <a:bodyPr/>
          <a:lstStyle/>
          <a:p>
            <a:r>
              <a:rPr lang="pt-BR"/>
              <a:t>G. Konstantinou, Elba PSMR 2024</a:t>
            </a:r>
            <a:endParaRPr lang="LID4096"/>
          </a:p>
        </p:txBody>
      </p:sp>
      <p:sp>
        <p:nvSpPr>
          <p:cNvPr id="4" name="Slide Number Placeholder 3">
            <a:extLst>
              <a:ext uri="{FF2B5EF4-FFF2-40B4-BE49-F238E27FC236}">
                <a16:creationId xmlns:a16="http://schemas.microsoft.com/office/drawing/2014/main" id="{E3D7C704-9ED9-4B67-AFCB-34BDC2BA9EB3}"/>
              </a:ext>
            </a:extLst>
          </p:cNvPr>
          <p:cNvSpPr>
            <a:spLocks noGrp="1"/>
          </p:cNvSpPr>
          <p:nvPr>
            <p:ph type="sldNum" sz="quarter" idx="12"/>
          </p:nvPr>
        </p:nvSpPr>
        <p:spPr/>
        <p:txBody>
          <a:bodyPr/>
          <a:lstStyle/>
          <a:p>
            <a:fld id="{130C5A24-E5C3-4C83-9472-05F39E685161}" type="slidenum">
              <a:rPr lang="LID4096" smtClean="0"/>
              <a:t>‹#›</a:t>
            </a:fld>
            <a:endParaRPr lang="LID4096"/>
          </a:p>
        </p:txBody>
      </p:sp>
    </p:spTree>
    <p:extLst>
      <p:ext uri="{BB962C8B-B14F-4D97-AF65-F5344CB8AC3E}">
        <p14:creationId xmlns:p14="http://schemas.microsoft.com/office/powerpoint/2010/main" val="402953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8FC3F-2D89-4311-B8EA-DA0489353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6EBE0AB3-DE6D-4771-90C7-726BEDB087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77F11AFD-A7C4-444B-9788-0FE0A0DA53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52FED6-9B43-45E7-92EA-084F64EEF25A}"/>
              </a:ext>
            </a:extLst>
          </p:cNvPr>
          <p:cNvSpPr>
            <a:spLocks noGrp="1"/>
          </p:cNvSpPr>
          <p:nvPr>
            <p:ph type="dt" sz="half" idx="10"/>
          </p:nvPr>
        </p:nvSpPr>
        <p:spPr/>
        <p:txBody>
          <a:bodyPr/>
          <a:lstStyle/>
          <a:p>
            <a:r>
              <a:rPr lang="LID4096"/>
              <a:t>23/05/2024</a:t>
            </a:r>
          </a:p>
        </p:txBody>
      </p:sp>
      <p:sp>
        <p:nvSpPr>
          <p:cNvPr id="6" name="Footer Placeholder 5">
            <a:extLst>
              <a:ext uri="{FF2B5EF4-FFF2-40B4-BE49-F238E27FC236}">
                <a16:creationId xmlns:a16="http://schemas.microsoft.com/office/drawing/2014/main" id="{E0E2D59F-3350-467D-B050-D20C1E9E6D62}"/>
              </a:ext>
            </a:extLst>
          </p:cNvPr>
          <p:cNvSpPr>
            <a:spLocks noGrp="1"/>
          </p:cNvSpPr>
          <p:nvPr>
            <p:ph type="ftr" sz="quarter" idx="11"/>
          </p:nvPr>
        </p:nvSpPr>
        <p:spPr/>
        <p:txBody>
          <a:bodyPr/>
          <a:lstStyle/>
          <a:p>
            <a:r>
              <a:rPr lang="pt-BR"/>
              <a:t>G. Konstantinou, Elba PSMR 2024</a:t>
            </a:r>
            <a:endParaRPr lang="LID4096"/>
          </a:p>
        </p:txBody>
      </p:sp>
      <p:sp>
        <p:nvSpPr>
          <p:cNvPr id="7" name="Slide Number Placeholder 6">
            <a:extLst>
              <a:ext uri="{FF2B5EF4-FFF2-40B4-BE49-F238E27FC236}">
                <a16:creationId xmlns:a16="http://schemas.microsoft.com/office/drawing/2014/main" id="{D0EC50A0-85DE-4724-96ED-F7D5151D14AE}"/>
              </a:ext>
            </a:extLst>
          </p:cNvPr>
          <p:cNvSpPr>
            <a:spLocks noGrp="1"/>
          </p:cNvSpPr>
          <p:nvPr>
            <p:ph type="sldNum" sz="quarter" idx="12"/>
          </p:nvPr>
        </p:nvSpPr>
        <p:spPr/>
        <p:txBody>
          <a:bodyPr/>
          <a:lstStyle/>
          <a:p>
            <a:fld id="{130C5A24-E5C3-4C83-9472-05F39E685161}" type="slidenum">
              <a:rPr lang="LID4096" smtClean="0"/>
              <a:t>‹#›</a:t>
            </a:fld>
            <a:endParaRPr lang="LID4096"/>
          </a:p>
        </p:txBody>
      </p:sp>
    </p:spTree>
    <p:extLst>
      <p:ext uri="{BB962C8B-B14F-4D97-AF65-F5344CB8AC3E}">
        <p14:creationId xmlns:p14="http://schemas.microsoft.com/office/powerpoint/2010/main" val="64988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58982-3CF8-4630-80A3-18B81A12CB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B4F4A264-1ADE-4280-BA47-F9D58DC297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ext Placeholder 3">
            <a:extLst>
              <a:ext uri="{FF2B5EF4-FFF2-40B4-BE49-F238E27FC236}">
                <a16:creationId xmlns:a16="http://schemas.microsoft.com/office/drawing/2014/main" id="{A6CCFF28-0ECC-4A00-A40D-7560CD1B0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C7FD80-3101-4144-9188-33FDFEF81C44}"/>
              </a:ext>
            </a:extLst>
          </p:cNvPr>
          <p:cNvSpPr>
            <a:spLocks noGrp="1"/>
          </p:cNvSpPr>
          <p:nvPr>
            <p:ph type="dt" sz="half" idx="10"/>
          </p:nvPr>
        </p:nvSpPr>
        <p:spPr/>
        <p:txBody>
          <a:bodyPr/>
          <a:lstStyle/>
          <a:p>
            <a:r>
              <a:rPr lang="LID4096"/>
              <a:t>23/05/2024</a:t>
            </a:r>
          </a:p>
        </p:txBody>
      </p:sp>
      <p:sp>
        <p:nvSpPr>
          <p:cNvPr id="6" name="Footer Placeholder 5">
            <a:extLst>
              <a:ext uri="{FF2B5EF4-FFF2-40B4-BE49-F238E27FC236}">
                <a16:creationId xmlns:a16="http://schemas.microsoft.com/office/drawing/2014/main" id="{897599B9-F699-493E-939B-573E34277520}"/>
              </a:ext>
            </a:extLst>
          </p:cNvPr>
          <p:cNvSpPr>
            <a:spLocks noGrp="1"/>
          </p:cNvSpPr>
          <p:nvPr>
            <p:ph type="ftr" sz="quarter" idx="11"/>
          </p:nvPr>
        </p:nvSpPr>
        <p:spPr/>
        <p:txBody>
          <a:bodyPr/>
          <a:lstStyle/>
          <a:p>
            <a:r>
              <a:rPr lang="pt-BR"/>
              <a:t>G. Konstantinou, Elba PSMR 2024</a:t>
            </a:r>
            <a:endParaRPr lang="LID4096"/>
          </a:p>
        </p:txBody>
      </p:sp>
      <p:sp>
        <p:nvSpPr>
          <p:cNvPr id="7" name="Slide Number Placeholder 6">
            <a:extLst>
              <a:ext uri="{FF2B5EF4-FFF2-40B4-BE49-F238E27FC236}">
                <a16:creationId xmlns:a16="http://schemas.microsoft.com/office/drawing/2014/main" id="{249CB921-AFCD-4E8E-A24E-7E72B372E519}"/>
              </a:ext>
            </a:extLst>
          </p:cNvPr>
          <p:cNvSpPr>
            <a:spLocks noGrp="1"/>
          </p:cNvSpPr>
          <p:nvPr>
            <p:ph type="sldNum" sz="quarter" idx="12"/>
          </p:nvPr>
        </p:nvSpPr>
        <p:spPr/>
        <p:txBody>
          <a:bodyPr/>
          <a:lstStyle/>
          <a:p>
            <a:fld id="{130C5A24-E5C3-4C83-9472-05F39E685161}" type="slidenum">
              <a:rPr lang="LID4096" smtClean="0"/>
              <a:t>‹#›</a:t>
            </a:fld>
            <a:endParaRPr lang="LID4096"/>
          </a:p>
        </p:txBody>
      </p:sp>
    </p:spTree>
    <p:extLst>
      <p:ext uri="{BB962C8B-B14F-4D97-AF65-F5344CB8AC3E}">
        <p14:creationId xmlns:p14="http://schemas.microsoft.com/office/powerpoint/2010/main" val="3963000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2CE66F-6209-48EE-9345-8F7141D5E3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B3C43FB8-16E7-4E64-BB91-8BA9A51C62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69A2479F-6024-4D90-8431-AE4425614C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LID4096"/>
              <a:t>23/05/2024</a:t>
            </a:r>
          </a:p>
        </p:txBody>
      </p:sp>
      <p:sp>
        <p:nvSpPr>
          <p:cNvPr id="5" name="Footer Placeholder 4">
            <a:extLst>
              <a:ext uri="{FF2B5EF4-FFF2-40B4-BE49-F238E27FC236}">
                <a16:creationId xmlns:a16="http://schemas.microsoft.com/office/drawing/2014/main" id="{3E9E1893-FB03-47B9-B603-48DB8651D5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G. Konstantinou, Elba PSMR 2024</a:t>
            </a:r>
            <a:endParaRPr lang="LID4096"/>
          </a:p>
        </p:txBody>
      </p:sp>
      <p:sp>
        <p:nvSpPr>
          <p:cNvPr id="6" name="Slide Number Placeholder 5">
            <a:extLst>
              <a:ext uri="{FF2B5EF4-FFF2-40B4-BE49-F238E27FC236}">
                <a16:creationId xmlns:a16="http://schemas.microsoft.com/office/drawing/2014/main" id="{FB70F8D0-62EB-43A4-9DC6-FF48933348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C5A24-E5C3-4C83-9472-05F39E685161}" type="slidenum">
              <a:rPr lang="LID4096" smtClean="0"/>
              <a:t>‹#›</a:t>
            </a:fld>
            <a:endParaRPr lang="LID4096"/>
          </a:p>
        </p:txBody>
      </p:sp>
    </p:spTree>
    <p:extLst>
      <p:ext uri="{BB962C8B-B14F-4D97-AF65-F5344CB8AC3E}">
        <p14:creationId xmlns:p14="http://schemas.microsoft.com/office/powerpoint/2010/main" val="3490615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doi.org/10.61835/enc"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safrey\Desktop\fun1.png">
            <a:extLst>
              <a:ext uri="{FF2B5EF4-FFF2-40B4-BE49-F238E27FC236}">
                <a16:creationId xmlns:a16="http://schemas.microsoft.com/office/drawing/2014/main" id="{CA59097A-7DF3-4FEA-8548-A875EA7E22C0}"/>
              </a:ext>
            </a:extLst>
          </p:cNvPr>
          <p:cNvPicPr/>
          <p:nvPr/>
        </p:nvPicPr>
        <p:blipFill rotWithShape="1">
          <a:blip r:embed="rId2" cstate="print">
            <a:alphaModFix amt="50000"/>
            <a:extLst>
              <a:ext uri="{28A0092B-C50C-407E-A947-70E740481C1C}">
                <a14:useLocalDpi xmlns:a14="http://schemas.microsoft.com/office/drawing/2010/main" val="0"/>
              </a:ext>
            </a:extLst>
          </a:blip>
          <a:srcRect l="31492" t="8549" r="827" b="-1196"/>
          <a:stretch/>
        </p:blipFill>
        <p:spPr bwMode="auto">
          <a:xfrm>
            <a:off x="3437240" y="195399"/>
            <a:ext cx="5317520" cy="6121125"/>
          </a:xfrm>
          <a:prstGeom prst="rect">
            <a:avLst/>
          </a:prstGeom>
          <a:ln>
            <a:noFill/>
          </a:ln>
          <a:effectLst>
            <a:softEdge rad="112500"/>
          </a:effectLst>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8E83CB64-CA03-44AB-825C-FBB93762B4EC}"/>
              </a:ext>
            </a:extLst>
          </p:cNvPr>
          <p:cNvPicPr>
            <a:picLocks noChangeAspect="1"/>
          </p:cNvPicPr>
          <p:nvPr/>
        </p:nvPicPr>
        <p:blipFill>
          <a:blip r:embed="rId3"/>
          <a:stretch>
            <a:fillRect/>
          </a:stretch>
        </p:blipFill>
        <p:spPr>
          <a:xfrm>
            <a:off x="63879" y="4258625"/>
            <a:ext cx="2379484" cy="1098550"/>
          </a:xfrm>
          <a:prstGeom prst="rect">
            <a:avLst/>
          </a:prstGeom>
        </p:spPr>
      </p:pic>
      <p:pic>
        <p:nvPicPr>
          <p:cNvPr id="5" name="Picture 4">
            <a:extLst>
              <a:ext uri="{FF2B5EF4-FFF2-40B4-BE49-F238E27FC236}">
                <a16:creationId xmlns:a16="http://schemas.microsoft.com/office/drawing/2014/main" id="{4FB5BE2D-8E65-4993-B93A-CB1F897555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462" y="4214435"/>
            <a:ext cx="2031538" cy="1142740"/>
          </a:xfrm>
          <a:prstGeom prst="rect">
            <a:avLst/>
          </a:prstGeom>
        </p:spPr>
      </p:pic>
      <p:sp>
        <p:nvSpPr>
          <p:cNvPr id="2" name="Title 1">
            <a:extLst>
              <a:ext uri="{FF2B5EF4-FFF2-40B4-BE49-F238E27FC236}">
                <a16:creationId xmlns:a16="http://schemas.microsoft.com/office/drawing/2014/main" id="{6E8D4921-C1BA-4848-83CA-D1673F1BFD7B}"/>
              </a:ext>
            </a:extLst>
          </p:cNvPr>
          <p:cNvSpPr>
            <a:spLocks noGrp="1"/>
          </p:cNvSpPr>
          <p:nvPr>
            <p:ph type="ctrTitle"/>
          </p:nvPr>
        </p:nvSpPr>
        <p:spPr>
          <a:xfrm>
            <a:off x="1524000" y="1600536"/>
            <a:ext cx="9144000" cy="2387600"/>
          </a:xfrm>
        </p:spPr>
        <p:txBody>
          <a:bodyPr>
            <a:noAutofit/>
          </a:bodyPr>
          <a:lstStyle/>
          <a:p>
            <a:r>
              <a:rPr lang="en-US" sz="4800" kern="2400" dirty="0">
                <a:effectLst/>
                <a:latin typeface="Times New Roman" panose="02020603050405020304" pitchFamily="18" charset="0"/>
                <a:ea typeface="SimSun" panose="02010600030101010101" pitchFamily="2" charset="-122"/>
              </a:rPr>
              <a:t>Amorphous Silicon Microchannel Plates: A new photon detector with 10 </a:t>
            </a:r>
            <a:r>
              <a:rPr lang="en-US" sz="4800" kern="2400" dirty="0" err="1">
                <a:effectLst/>
                <a:latin typeface="Times New Roman" panose="02020603050405020304" pitchFamily="18" charset="0"/>
                <a:ea typeface="SimSun" panose="02010600030101010101" pitchFamily="2" charset="-122"/>
              </a:rPr>
              <a:t>ps</a:t>
            </a:r>
            <a:r>
              <a:rPr lang="en-US" sz="4800" kern="2400" dirty="0">
                <a:effectLst/>
                <a:latin typeface="Times New Roman" panose="02020603050405020304" pitchFamily="18" charset="0"/>
                <a:ea typeface="SimSun" panose="02010600030101010101" pitchFamily="2" charset="-122"/>
              </a:rPr>
              <a:t> timing and 15 </a:t>
            </a:r>
            <a:r>
              <a:rPr lang="el-GR" sz="4800" kern="2400" dirty="0">
                <a:effectLst/>
                <a:latin typeface="Times New Roman" panose="02020603050405020304" pitchFamily="18" charset="0"/>
                <a:ea typeface="SimSun" panose="02010600030101010101" pitchFamily="2" charset="-122"/>
              </a:rPr>
              <a:t>μ</a:t>
            </a:r>
            <a:r>
              <a:rPr lang="en-US" sz="4800" kern="2400" dirty="0">
                <a:effectLst/>
                <a:latin typeface="Times New Roman" panose="02020603050405020304" pitchFamily="18" charset="0"/>
                <a:ea typeface="SimSun" panose="02010600030101010101" pitchFamily="2" charset="-122"/>
              </a:rPr>
              <a:t>m spatial resolution</a:t>
            </a:r>
            <a:endParaRPr lang="LID4096" sz="4800" dirty="0"/>
          </a:p>
        </p:txBody>
      </p:sp>
      <p:sp>
        <p:nvSpPr>
          <p:cNvPr id="3" name="Subtitle 2">
            <a:extLst>
              <a:ext uri="{FF2B5EF4-FFF2-40B4-BE49-F238E27FC236}">
                <a16:creationId xmlns:a16="http://schemas.microsoft.com/office/drawing/2014/main" id="{B4EBCC62-B34D-4ED6-AC25-2F49087C3C8E}"/>
              </a:ext>
            </a:extLst>
          </p:cNvPr>
          <p:cNvSpPr>
            <a:spLocks noGrp="1"/>
          </p:cNvSpPr>
          <p:nvPr>
            <p:ph type="subTitle" idx="1"/>
          </p:nvPr>
        </p:nvSpPr>
        <p:spPr>
          <a:xfrm>
            <a:off x="1587879" y="4214435"/>
            <a:ext cx="9144000" cy="1655762"/>
          </a:xfrm>
        </p:spPr>
        <p:txBody>
          <a:bodyPr>
            <a:normAutofit/>
          </a:bodyPr>
          <a:lstStyle/>
          <a:p>
            <a:r>
              <a:rPr lang="en-US" sz="2800" kern="2400" dirty="0">
                <a:effectLst/>
                <a:latin typeface="Times New Roman" panose="02020603050405020304" pitchFamily="18" charset="0"/>
                <a:ea typeface="SimSun" panose="02010600030101010101" pitchFamily="2" charset="-122"/>
              </a:rPr>
              <a:t>Samira Frey, </a:t>
            </a:r>
            <a:r>
              <a:rPr lang="en-US" sz="2800" u="sng" kern="2400" dirty="0">
                <a:effectLst/>
                <a:latin typeface="Times New Roman" panose="02020603050405020304" pitchFamily="18" charset="0"/>
                <a:ea typeface="SimSun" panose="02010600030101010101" pitchFamily="2" charset="-122"/>
              </a:rPr>
              <a:t>Georgios Konstantinou</a:t>
            </a:r>
            <a:r>
              <a:rPr lang="en-US" sz="2800" kern="2400" dirty="0">
                <a:effectLst/>
                <a:latin typeface="Times New Roman" panose="02020603050405020304" pitchFamily="18" charset="0"/>
                <a:ea typeface="SimSun" panose="02010600030101010101" pitchFamily="2" charset="-122"/>
              </a:rPr>
              <a:t>, Luca Antognini, Christophe </a:t>
            </a:r>
            <a:r>
              <a:rPr lang="en-US" sz="2800" kern="2400" dirty="0" err="1">
                <a:effectLst/>
                <a:latin typeface="Times New Roman" panose="02020603050405020304" pitchFamily="18" charset="0"/>
                <a:ea typeface="SimSun" panose="02010600030101010101" pitchFamily="2" charset="-122"/>
              </a:rPr>
              <a:t>Ballif</a:t>
            </a:r>
            <a:r>
              <a:rPr lang="en-US" sz="2800" kern="2400" dirty="0">
                <a:effectLst/>
                <a:latin typeface="Times New Roman" panose="02020603050405020304" pitchFamily="18" charset="0"/>
                <a:ea typeface="SimSun" panose="02010600030101010101" pitchFamily="2" charset="-122"/>
              </a:rPr>
              <a:t> and Nicolas Wyrsch</a:t>
            </a:r>
            <a:endParaRPr lang="LID4096" sz="3600" dirty="0"/>
          </a:p>
        </p:txBody>
      </p:sp>
      <p:sp>
        <p:nvSpPr>
          <p:cNvPr id="7" name="Date Placeholder 6">
            <a:extLst>
              <a:ext uri="{FF2B5EF4-FFF2-40B4-BE49-F238E27FC236}">
                <a16:creationId xmlns:a16="http://schemas.microsoft.com/office/drawing/2014/main" id="{3D752F59-34D1-44C0-B2A6-BFB8D0345C74}"/>
              </a:ext>
            </a:extLst>
          </p:cNvPr>
          <p:cNvSpPr>
            <a:spLocks noGrp="1"/>
          </p:cNvSpPr>
          <p:nvPr>
            <p:ph type="dt" sz="half" idx="10"/>
          </p:nvPr>
        </p:nvSpPr>
        <p:spPr/>
        <p:txBody>
          <a:bodyPr/>
          <a:lstStyle/>
          <a:p>
            <a:r>
              <a:rPr lang="LID4096"/>
              <a:t>23/05/2024</a:t>
            </a:r>
          </a:p>
        </p:txBody>
      </p:sp>
      <p:sp>
        <p:nvSpPr>
          <p:cNvPr id="8" name="Footer Placeholder 7">
            <a:extLst>
              <a:ext uri="{FF2B5EF4-FFF2-40B4-BE49-F238E27FC236}">
                <a16:creationId xmlns:a16="http://schemas.microsoft.com/office/drawing/2014/main" id="{BF9B2A70-4CC3-4912-9D15-B905DB43CD51}"/>
              </a:ext>
            </a:extLst>
          </p:cNvPr>
          <p:cNvSpPr>
            <a:spLocks noGrp="1"/>
          </p:cNvSpPr>
          <p:nvPr>
            <p:ph type="ftr" sz="quarter" idx="11"/>
          </p:nvPr>
        </p:nvSpPr>
        <p:spPr/>
        <p:txBody>
          <a:bodyPr/>
          <a:lstStyle/>
          <a:p>
            <a:r>
              <a:rPr lang="pt-BR"/>
              <a:t>G. Konstantinou, Elba PSMR 2024</a:t>
            </a:r>
            <a:endParaRPr lang="LID4096"/>
          </a:p>
        </p:txBody>
      </p:sp>
      <p:sp>
        <p:nvSpPr>
          <p:cNvPr id="9" name="Slide Number Placeholder 8">
            <a:extLst>
              <a:ext uri="{FF2B5EF4-FFF2-40B4-BE49-F238E27FC236}">
                <a16:creationId xmlns:a16="http://schemas.microsoft.com/office/drawing/2014/main" id="{9C924D5D-5EB8-4D3E-8608-336B03E94E33}"/>
              </a:ext>
            </a:extLst>
          </p:cNvPr>
          <p:cNvSpPr>
            <a:spLocks noGrp="1"/>
          </p:cNvSpPr>
          <p:nvPr>
            <p:ph type="sldNum" sz="quarter" idx="12"/>
          </p:nvPr>
        </p:nvSpPr>
        <p:spPr/>
        <p:txBody>
          <a:bodyPr/>
          <a:lstStyle/>
          <a:p>
            <a:fld id="{130C5A24-E5C3-4C83-9472-05F39E685161}" type="slidenum">
              <a:rPr lang="LID4096" smtClean="0"/>
              <a:t>1</a:t>
            </a:fld>
            <a:endParaRPr lang="LID4096"/>
          </a:p>
        </p:txBody>
      </p:sp>
    </p:spTree>
    <p:extLst>
      <p:ext uri="{BB962C8B-B14F-4D97-AF65-F5344CB8AC3E}">
        <p14:creationId xmlns:p14="http://schemas.microsoft.com/office/powerpoint/2010/main" val="397644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9B439-4458-49CC-834C-4E45B578505D}"/>
              </a:ext>
            </a:extLst>
          </p:cNvPr>
          <p:cNvSpPr>
            <a:spLocks noGrp="1"/>
          </p:cNvSpPr>
          <p:nvPr>
            <p:ph type="title"/>
          </p:nvPr>
        </p:nvSpPr>
        <p:spPr/>
        <p:txBody>
          <a:bodyPr>
            <a:normAutofit fontScale="90000"/>
          </a:bodyPr>
          <a:lstStyle/>
          <a:p>
            <a:r>
              <a:rPr lang="en-US" dirty="0"/>
              <a:t>Design compromise of hexagonal and square grids</a:t>
            </a:r>
            <a:endParaRPr lang="LID4096" dirty="0"/>
          </a:p>
        </p:txBody>
      </p:sp>
      <p:sp>
        <p:nvSpPr>
          <p:cNvPr id="3" name="Content Placeholder 2">
            <a:extLst>
              <a:ext uri="{FF2B5EF4-FFF2-40B4-BE49-F238E27FC236}">
                <a16:creationId xmlns:a16="http://schemas.microsoft.com/office/drawing/2014/main" id="{55B1B50E-E154-4F6D-8082-68ECE7587B1D}"/>
              </a:ext>
            </a:extLst>
          </p:cNvPr>
          <p:cNvSpPr>
            <a:spLocks noGrp="1"/>
          </p:cNvSpPr>
          <p:nvPr>
            <p:ph idx="1"/>
          </p:nvPr>
        </p:nvSpPr>
        <p:spPr>
          <a:xfrm>
            <a:off x="838200" y="1825625"/>
            <a:ext cx="7117080" cy="4351338"/>
          </a:xfrm>
        </p:spPr>
        <p:txBody>
          <a:bodyPr anchor="ctr"/>
          <a:lstStyle/>
          <a:p>
            <a:pPr algn="just"/>
            <a:r>
              <a:rPr lang="en-US" dirty="0"/>
              <a:t>Hexagonal array is necessary to maintain geometrical coverage of the funnels (and improved packing fraction)</a:t>
            </a:r>
          </a:p>
          <a:p>
            <a:pPr algn="just"/>
            <a:r>
              <a:rPr lang="en-US" dirty="0"/>
              <a:t>Design of the bottom electrode requires isolation between readout pixels to avoid cross-talk</a:t>
            </a:r>
          </a:p>
          <a:p>
            <a:pPr algn="just"/>
            <a:r>
              <a:rPr lang="en-US" dirty="0"/>
              <a:t>It is important that the same number of microchannels are read-out by a single pixel</a:t>
            </a:r>
            <a:endParaRPr lang="LID4096" dirty="0"/>
          </a:p>
          <a:p>
            <a:endParaRPr lang="LID4096" dirty="0"/>
          </a:p>
        </p:txBody>
      </p:sp>
      <p:sp>
        <p:nvSpPr>
          <p:cNvPr id="4" name="Date Placeholder 3">
            <a:extLst>
              <a:ext uri="{FF2B5EF4-FFF2-40B4-BE49-F238E27FC236}">
                <a16:creationId xmlns:a16="http://schemas.microsoft.com/office/drawing/2014/main" id="{ED370DC9-5A69-47B3-B271-4903C3BDB6E7}"/>
              </a:ext>
            </a:extLst>
          </p:cNvPr>
          <p:cNvSpPr>
            <a:spLocks noGrp="1"/>
          </p:cNvSpPr>
          <p:nvPr>
            <p:ph type="dt" sz="half" idx="10"/>
          </p:nvPr>
        </p:nvSpPr>
        <p:spPr/>
        <p:txBody>
          <a:bodyPr/>
          <a:lstStyle/>
          <a:p>
            <a:r>
              <a:rPr lang="LID4096"/>
              <a:t>23/05/2024</a:t>
            </a:r>
            <a:endParaRPr lang="LID4096" dirty="0"/>
          </a:p>
        </p:txBody>
      </p:sp>
      <p:sp>
        <p:nvSpPr>
          <p:cNvPr id="5" name="Footer Placeholder 4">
            <a:extLst>
              <a:ext uri="{FF2B5EF4-FFF2-40B4-BE49-F238E27FC236}">
                <a16:creationId xmlns:a16="http://schemas.microsoft.com/office/drawing/2014/main" id="{50514387-CEDB-46A8-AF72-B05F447D1FB4}"/>
              </a:ext>
            </a:extLst>
          </p:cNvPr>
          <p:cNvSpPr>
            <a:spLocks noGrp="1"/>
          </p:cNvSpPr>
          <p:nvPr>
            <p:ph type="ftr" sz="quarter" idx="11"/>
          </p:nvPr>
        </p:nvSpPr>
        <p:spPr/>
        <p:txBody>
          <a:bodyPr/>
          <a:lstStyle/>
          <a:p>
            <a:r>
              <a:rPr lang="pt-BR"/>
              <a:t>G. Konstantinou, Elba PSMR 2024</a:t>
            </a:r>
            <a:endParaRPr lang="LID4096" dirty="0"/>
          </a:p>
        </p:txBody>
      </p:sp>
      <p:sp>
        <p:nvSpPr>
          <p:cNvPr id="6" name="Slide Number Placeholder 5">
            <a:extLst>
              <a:ext uri="{FF2B5EF4-FFF2-40B4-BE49-F238E27FC236}">
                <a16:creationId xmlns:a16="http://schemas.microsoft.com/office/drawing/2014/main" id="{8DD4CB43-CB30-496F-8C8B-8D2DA5CD0386}"/>
              </a:ext>
            </a:extLst>
          </p:cNvPr>
          <p:cNvSpPr>
            <a:spLocks noGrp="1"/>
          </p:cNvSpPr>
          <p:nvPr>
            <p:ph type="sldNum" sz="quarter" idx="12"/>
          </p:nvPr>
        </p:nvSpPr>
        <p:spPr/>
        <p:txBody>
          <a:bodyPr/>
          <a:lstStyle/>
          <a:p>
            <a:fld id="{130C5A24-E5C3-4C83-9472-05F39E685161}" type="slidenum">
              <a:rPr lang="LID4096" smtClean="0"/>
              <a:t>10</a:t>
            </a:fld>
            <a:endParaRPr lang="LID4096"/>
          </a:p>
        </p:txBody>
      </p:sp>
      <p:pic>
        <p:nvPicPr>
          <p:cNvPr id="9" name="Picture 8">
            <a:extLst>
              <a:ext uri="{FF2B5EF4-FFF2-40B4-BE49-F238E27FC236}">
                <a16:creationId xmlns:a16="http://schemas.microsoft.com/office/drawing/2014/main" id="{AE0A4128-936C-407C-A2EE-810FCB688382}"/>
              </a:ext>
            </a:extLst>
          </p:cNvPr>
          <p:cNvPicPr>
            <a:picLocks noChangeAspect="1"/>
          </p:cNvPicPr>
          <p:nvPr/>
        </p:nvPicPr>
        <p:blipFill>
          <a:blip r:embed="rId2"/>
          <a:stretch>
            <a:fillRect/>
          </a:stretch>
        </p:blipFill>
        <p:spPr>
          <a:xfrm>
            <a:off x="8075245" y="2369280"/>
            <a:ext cx="3278555" cy="2791999"/>
          </a:xfrm>
          <a:prstGeom prst="rect">
            <a:avLst/>
          </a:prstGeom>
        </p:spPr>
      </p:pic>
    </p:spTree>
    <p:extLst>
      <p:ext uri="{BB962C8B-B14F-4D97-AF65-F5344CB8AC3E}">
        <p14:creationId xmlns:p14="http://schemas.microsoft.com/office/powerpoint/2010/main" val="1690907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755BF-FD95-45C3-B353-00420D4B319D}"/>
              </a:ext>
            </a:extLst>
          </p:cNvPr>
          <p:cNvSpPr>
            <a:spLocks noGrp="1"/>
          </p:cNvSpPr>
          <p:nvPr>
            <p:ph type="title"/>
          </p:nvPr>
        </p:nvSpPr>
        <p:spPr/>
        <p:txBody>
          <a:bodyPr>
            <a:normAutofit fontScale="90000"/>
          </a:bodyPr>
          <a:lstStyle/>
          <a:p>
            <a:r>
              <a:rPr lang="en-US" dirty="0"/>
              <a:t>Design compromise of hexagonal and square grids</a:t>
            </a:r>
            <a:endParaRPr lang="LID4096" dirty="0"/>
          </a:p>
        </p:txBody>
      </p:sp>
      <p:sp>
        <p:nvSpPr>
          <p:cNvPr id="4" name="Date Placeholder 3">
            <a:extLst>
              <a:ext uri="{FF2B5EF4-FFF2-40B4-BE49-F238E27FC236}">
                <a16:creationId xmlns:a16="http://schemas.microsoft.com/office/drawing/2014/main" id="{C47CA6AB-8C50-4EE1-BA4D-92417F04226B}"/>
              </a:ext>
            </a:extLst>
          </p:cNvPr>
          <p:cNvSpPr>
            <a:spLocks noGrp="1"/>
          </p:cNvSpPr>
          <p:nvPr>
            <p:ph type="dt" sz="half" idx="10"/>
          </p:nvPr>
        </p:nvSpPr>
        <p:spPr/>
        <p:txBody>
          <a:bodyPr/>
          <a:lstStyle/>
          <a:p>
            <a:r>
              <a:rPr lang="LID4096"/>
              <a:t>23/05/2024</a:t>
            </a:r>
            <a:endParaRPr lang="LID4096" dirty="0"/>
          </a:p>
        </p:txBody>
      </p:sp>
      <p:sp>
        <p:nvSpPr>
          <p:cNvPr id="5" name="Footer Placeholder 4">
            <a:extLst>
              <a:ext uri="{FF2B5EF4-FFF2-40B4-BE49-F238E27FC236}">
                <a16:creationId xmlns:a16="http://schemas.microsoft.com/office/drawing/2014/main" id="{27F0E705-D278-4838-807F-822E79301912}"/>
              </a:ext>
            </a:extLst>
          </p:cNvPr>
          <p:cNvSpPr>
            <a:spLocks noGrp="1"/>
          </p:cNvSpPr>
          <p:nvPr>
            <p:ph type="ftr" sz="quarter" idx="11"/>
          </p:nvPr>
        </p:nvSpPr>
        <p:spPr/>
        <p:txBody>
          <a:bodyPr/>
          <a:lstStyle/>
          <a:p>
            <a:r>
              <a:rPr lang="pt-BR"/>
              <a:t>G. Konstantinou, Elba PSMR 2024</a:t>
            </a:r>
            <a:endParaRPr lang="LID4096" dirty="0"/>
          </a:p>
        </p:txBody>
      </p:sp>
      <p:sp>
        <p:nvSpPr>
          <p:cNvPr id="6" name="Slide Number Placeholder 5">
            <a:extLst>
              <a:ext uri="{FF2B5EF4-FFF2-40B4-BE49-F238E27FC236}">
                <a16:creationId xmlns:a16="http://schemas.microsoft.com/office/drawing/2014/main" id="{260B3759-0D12-48E2-BF29-7CA38A4DE611}"/>
              </a:ext>
            </a:extLst>
          </p:cNvPr>
          <p:cNvSpPr>
            <a:spLocks noGrp="1"/>
          </p:cNvSpPr>
          <p:nvPr>
            <p:ph type="sldNum" sz="quarter" idx="12"/>
          </p:nvPr>
        </p:nvSpPr>
        <p:spPr/>
        <p:txBody>
          <a:bodyPr/>
          <a:lstStyle/>
          <a:p>
            <a:fld id="{130C5A24-E5C3-4C83-9472-05F39E685161}" type="slidenum">
              <a:rPr lang="LID4096" smtClean="0"/>
              <a:t>11</a:t>
            </a:fld>
            <a:endParaRPr lang="LID4096"/>
          </a:p>
        </p:txBody>
      </p:sp>
      <p:sp>
        <p:nvSpPr>
          <p:cNvPr id="27" name="Rectangle 26">
            <a:extLst>
              <a:ext uri="{FF2B5EF4-FFF2-40B4-BE49-F238E27FC236}">
                <a16:creationId xmlns:a16="http://schemas.microsoft.com/office/drawing/2014/main" id="{BEDD15D2-49AD-4022-9850-BE48C87A6D8D}"/>
              </a:ext>
            </a:extLst>
          </p:cNvPr>
          <p:cNvSpPr/>
          <p:nvPr/>
        </p:nvSpPr>
        <p:spPr>
          <a:xfrm>
            <a:off x="8489104" y="4618072"/>
            <a:ext cx="36512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8" name="Rectangle 27">
            <a:extLst>
              <a:ext uri="{FF2B5EF4-FFF2-40B4-BE49-F238E27FC236}">
                <a16:creationId xmlns:a16="http://schemas.microsoft.com/office/drawing/2014/main" id="{3E5B488B-53F5-4173-81F8-FF9B1462B66D}"/>
              </a:ext>
            </a:extLst>
          </p:cNvPr>
          <p:cNvSpPr/>
          <p:nvPr/>
        </p:nvSpPr>
        <p:spPr>
          <a:xfrm>
            <a:off x="9473970" y="4618072"/>
            <a:ext cx="36512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9" name="Rectangle 28">
            <a:extLst>
              <a:ext uri="{FF2B5EF4-FFF2-40B4-BE49-F238E27FC236}">
                <a16:creationId xmlns:a16="http://schemas.microsoft.com/office/drawing/2014/main" id="{AA7B1601-D454-48C0-AFC8-5BD150780376}"/>
              </a:ext>
            </a:extLst>
          </p:cNvPr>
          <p:cNvSpPr/>
          <p:nvPr/>
        </p:nvSpPr>
        <p:spPr>
          <a:xfrm>
            <a:off x="10453102" y="4618072"/>
            <a:ext cx="36512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0" name="Rectangle 29">
            <a:extLst>
              <a:ext uri="{FF2B5EF4-FFF2-40B4-BE49-F238E27FC236}">
                <a16:creationId xmlns:a16="http://schemas.microsoft.com/office/drawing/2014/main" id="{C9CB8098-51FF-4C3C-9BC6-628BEEF4971F}"/>
              </a:ext>
            </a:extLst>
          </p:cNvPr>
          <p:cNvSpPr/>
          <p:nvPr/>
        </p:nvSpPr>
        <p:spPr>
          <a:xfrm>
            <a:off x="8489104" y="5589039"/>
            <a:ext cx="36512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1" name="Rectangle 30">
            <a:extLst>
              <a:ext uri="{FF2B5EF4-FFF2-40B4-BE49-F238E27FC236}">
                <a16:creationId xmlns:a16="http://schemas.microsoft.com/office/drawing/2014/main" id="{5973EBD8-6233-4E7E-8FCF-9D96CD1EB2B1}"/>
              </a:ext>
            </a:extLst>
          </p:cNvPr>
          <p:cNvSpPr/>
          <p:nvPr/>
        </p:nvSpPr>
        <p:spPr>
          <a:xfrm>
            <a:off x="9473970" y="5589039"/>
            <a:ext cx="36512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2" name="Rectangle 31">
            <a:extLst>
              <a:ext uri="{FF2B5EF4-FFF2-40B4-BE49-F238E27FC236}">
                <a16:creationId xmlns:a16="http://schemas.microsoft.com/office/drawing/2014/main" id="{E1A22030-7439-4E55-B9A5-F388A087EA67}"/>
              </a:ext>
            </a:extLst>
          </p:cNvPr>
          <p:cNvSpPr/>
          <p:nvPr/>
        </p:nvSpPr>
        <p:spPr>
          <a:xfrm>
            <a:off x="10453102" y="5589039"/>
            <a:ext cx="36512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3" name="Rectangle 32">
            <a:extLst>
              <a:ext uri="{FF2B5EF4-FFF2-40B4-BE49-F238E27FC236}">
                <a16:creationId xmlns:a16="http://schemas.microsoft.com/office/drawing/2014/main" id="{918C5B9E-7B1B-40A5-9653-E4856359B559}"/>
              </a:ext>
            </a:extLst>
          </p:cNvPr>
          <p:cNvSpPr/>
          <p:nvPr/>
        </p:nvSpPr>
        <p:spPr>
          <a:xfrm>
            <a:off x="8489104" y="3737598"/>
            <a:ext cx="36512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4" name="Rectangle 33">
            <a:extLst>
              <a:ext uri="{FF2B5EF4-FFF2-40B4-BE49-F238E27FC236}">
                <a16:creationId xmlns:a16="http://schemas.microsoft.com/office/drawing/2014/main" id="{9E111A76-9E9E-4193-A078-0398F7C7E74F}"/>
              </a:ext>
            </a:extLst>
          </p:cNvPr>
          <p:cNvSpPr/>
          <p:nvPr/>
        </p:nvSpPr>
        <p:spPr>
          <a:xfrm>
            <a:off x="9473970" y="3737598"/>
            <a:ext cx="36512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5" name="Rectangle 34">
            <a:extLst>
              <a:ext uri="{FF2B5EF4-FFF2-40B4-BE49-F238E27FC236}">
                <a16:creationId xmlns:a16="http://schemas.microsoft.com/office/drawing/2014/main" id="{549F0515-C38A-4936-97AA-AD96718A6CF4}"/>
              </a:ext>
            </a:extLst>
          </p:cNvPr>
          <p:cNvSpPr/>
          <p:nvPr/>
        </p:nvSpPr>
        <p:spPr>
          <a:xfrm>
            <a:off x="10453102" y="3737598"/>
            <a:ext cx="36512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6" name="Rectangle 35">
            <a:extLst>
              <a:ext uri="{FF2B5EF4-FFF2-40B4-BE49-F238E27FC236}">
                <a16:creationId xmlns:a16="http://schemas.microsoft.com/office/drawing/2014/main" id="{DF9D0126-FA06-4084-8131-195AA00F39F8}"/>
              </a:ext>
            </a:extLst>
          </p:cNvPr>
          <p:cNvSpPr/>
          <p:nvPr/>
        </p:nvSpPr>
        <p:spPr>
          <a:xfrm>
            <a:off x="7548531" y="4640973"/>
            <a:ext cx="36512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7" name="Rectangle 36">
            <a:extLst>
              <a:ext uri="{FF2B5EF4-FFF2-40B4-BE49-F238E27FC236}">
                <a16:creationId xmlns:a16="http://schemas.microsoft.com/office/drawing/2014/main" id="{107B287D-BFEB-4E79-8ECF-EBD5578586B6}"/>
              </a:ext>
            </a:extLst>
          </p:cNvPr>
          <p:cNvSpPr/>
          <p:nvPr/>
        </p:nvSpPr>
        <p:spPr>
          <a:xfrm>
            <a:off x="7548531" y="5611940"/>
            <a:ext cx="36512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8" name="Rectangle 37">
            <a:extLst>
              <a:ext uri="{FF2B5EF4-FFF2-40B4-BE49-F238E27FC236}">
                <a16:creationId xmlns:a16="http://schemas.microsoft.com/office/drawing/2014/main" id="{CFE382BC-332E-409F-A6C0-22EC0AAB3FCB}"/>
              </a:ext>
            </a:extLst>
          </p:cNvPr>
          <p:cNvSpPr/>
          <p:nvPr/>
        </p:nvSpPr>
        <p:spPr>
          <a:xfrm>
            <a:off x="7548531" y="3760499"/>
            <a:ext cx="36512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9" name="Rectangle 38">
            <a:extLst>
              <a:ext uri="{FF2B5EF4-FFF2-40B4-BE49-F238E27FC236}">
                <a16:creationId xmlns:a16="http://schemas.microsoft.com/office/drawing/2014/main" id="{F2100FA4-DCED-460B-9161-35B41F45D36E}"/>
              </a:ext>
            </a:extLst>
          </p:cNvPr>
          <p:cNvSpPr/>
          <p:nvPr/>
        </p:nvSpPr>
        <p:spPr>
          <a:xfrm>
            <a:off x="11399410" y="4640973"/>
            <a:ext cx="36512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0" name="Rectangle 39">
            <a:extLst>
              <a:ext uri="{FF2B5EF4-FFF2-40B4-BE49-F238E27FC236}">
                <a16:creationId xmlns:a16="http://schemas.microsoft.com/office/drawing/2014/main" id="{EDD19068-5504-4FFB-9047-CF28A9D191BD}"/>
              </a:ext>
            </a:extLst>
          </p:cNvPr>
          <p:cNvSpPr/>
          <p:nvPr/>
        </p:nvSpPr>
        <p:spPr>
          <a:xfrm>
            <a:off x="11399410" y="5611940"/>
            <a:ext cx="36512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1" name="Rectangle 40">
            <a:extLst>
              <a:ext uri="{FF2B5EF4-FFF2-40B4-BE49-F238E27FC236}">
                <a16:creationId xmlns:a16="http://schemas.microsoft.com/office/drawing/2014/main" id="{4F7F440A-18DB-4967-9FC9-DF5EBD3D8513}"/>
              </a:ext>
            </a:extLst>
          </p:cNvPr>
          <p:cNvSpPr/>
          <p:nvPr/>
        </p:nvSpPr>
        <p:spPr>
          <a:xfrm>
            <a:off x="11399410" y="3760499"/>
            <a:ext cx="36512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45" name="Picture 44">
            <a:extLst>
              <a:ext uri="{FF2B5EF4-FFF2-40B4-BE49-F238E27FC236}">
                <a16:creationId xmlns:a16="http://schemas.microsoft.com/office/drawing/2014/main" id="{5311ED48-441A-4C2D-B032-7F35B9721D8E}"/>
              </a:ext>
            </a:extLst>
          </p:cNvPr>
          <p:cNvPicPr>
            <a:picLocks noChangeAspect="1"/>
          </p:cNvPicPr>
          <p:nvPr/>
        </p:nvPicPr>
        <p:blipFill rotWithShape="1">
          <a:blip r:embed="rId2"/>
          <a:srcRect t="51864" r="13214" b="1"/>
          <a:stretch/>
        </p:blipFill>
        <p:spPr>
          <a:xfrm>
            <a:off x="84297" y="3654025"/>
            <a:ext cx="7364331" cy="3067450"/>
          </a:xfrm>
          <a:prstGeom prst="rect">
            <a:avLst/>
          </a:prstGeom>
        </p:spPr>
      </p:pic>
    </p:spTree>
    <p:extLst>
      <p:ext uri="{BB962C8B-B14F-4D97-AF65-F5344CB8AC3E}">
        <p14:creationId xmlns:p14="http://schemas.microsoft.com/office/powerpoint/2010/main" val="4030711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A9B8351-CCF8-4AA5-A061-D68ED73908A8}"/>
              </a:ext>
            </a:extLst>
          </p:cNvPr>
          <p:cNvPicPr/>
          <p:nvPr/>
        </p:nvPicPr>
        <p:blipFill>
          <a:blip r:embed="rId2"/>
          <a:stretch>
            <a:fillRect/>
          </a:stretch>
        </p:blipFill>
        <p:spPr>
          <a:xfrm>
            <a:off x="8366442" y="1089931"/>
            <a:ext cx="2933065" cy="2703195"/>
          </a:xfrm>
          <a:prstGeom prst="rect">
            <a:avLst/>
          </a:prstGeom>
        </p:spPr>
      </p:pic>
      <p:pic>
        <p:nvPicPr>
          <p:cNvPr id="26" name="Picture 25">
            <a:extLst>
              <a:ext uri="{FF2B5EF4-FFF2-40B4-BE49-F238E27FC236}">
                <a16:creationId xmlns:a16="http://schemas.microsoft.com/office/drawing/2014/main" id="{ADF6C577-24AA-4678-9DF1-6B7819500442}"/>
              </a:ext>
            </a:extLst>
          </p:cNvPr>
          <p:cNvPicPr>
            <a:picLocks noChangeAspect="1"/>
          </p:cNvPicPr>
          <p:nvPr/>
        </p:nvPicPr>
        <p:blipFill rotWithShape="1">
          <a:blip r:embed="rId3"/>
          <a:srcRect t="51864" r="13214" b="1"/>
          <a:stretch/>
        </p:blipFill>
        <p:spPr>
          <a:xfrm>
            <a:off x="84297" y="3654025"/>
            <a:ext cx="7364331" cy="3067450"/>
          </a:xfrm>
          <a:prstGeom prst="rect">
            <a:avLst/>
          </a:prstGeom>
        </p:spPr>
      </p:pic>
      <p:sp>
        <p:nvSpPr>
          <p:cNvPr id="2" name="Title 1">
            <a:extLst>
              <a:ext uri="{FF2B5EF4-FFF2-40B4-BE49-F238E27FC236}">
                <a16:creationId xmlns:a16="http://schemas.microsoft.com/office/drawing/2014/main" id="{10D755BF-FD95-45C3-B353-00420D4B319D}"/>
              </a:ext>
            </a:extLst>
          </p:cNvPr>
          <p:cNvSpPr>
            <a:spLocks noGrp="1"/>
          </p:cNvSpPr>
          <p:nvPr>
            <p:ph type="title"/>
          </p:nvPr>
        </p:nvSpPr>
        <p:spPr/>
        <p:txBody>
          <a:bodyPr>
            <a:normAutofit fontScale="90000"/>
          </a:bodyPr>
          <a:lstStyle/>
          <a:p>
            <a:r>
              <a:rPr lang="en-US" dirty="0"/>
              <a:t>Design compromise of hexagonal and square grids</a:t>
            </a:r>
            <a:endParaRPr lang="LID4096" dirty="0"/>
          </a:p>
        </p:txBody>
      </p:sp>
      <p:sp>
        <p:nvSpPr>
          <p:cNvPr id="3" name="Content Placeholder 2">
            <a:extLst>
              <a:ext uri="{FF2B5EF4-FFF2-40B4-BE49-F238E27FC236}">
                <a16:creationId xmlns:a16="http://schemas.microsoft.com/office/drawing/2014/main" id="{361FE285-C62A-4F2F-8AE2-D05C1DB965AE}"/>
              </a:ext>
            </a:extLst>
          </p:cNvPr>
          <p:cNvSpPr>
            <a:spLocks noGrp="1"/>
          </p:cNvSpPr>
          <p:nvPr>
            <p:ph idx="1"/>
          </p:nvPr>
        </p:nvSpPr>
        <p:spPr>
          <a:xfrm>
            <a:off x="665480" y="1368425"/>
            <a:ext cx="6934200" cy="2299335"/>
          </a:xfrm>
        </p:spPr>
        <p:txBody>
          <a:bodyPr/>
          <a:lstStyle/>
          <a:p>
            <a:pPr algn="just"/>
            <a:r>
              <a:rPr lang="en-US" dirty="0"/>
              <a:t>We slightly adapt the hexagonal grid to have the same pattern for each pixel</a:t>
            </a:r>
          </a:p>
          <a:p>
            <a:pPr algn="just"/>
            <a:r>
              <a:rPr lang="en-US" dirty="0"/>
              <a:t>10% change is within specifications of design</a:t>
            </a:r>
          </a:p>
          <a:p>
            <a:pPr algn="just"/>
            <a:r>
              <a:rPr lang="en-US" dirty="0"/>
              <a:t>The new pixel design interlocks with a critical distance of ~1.2 um and 15 um pitch</a:t>
            </a:r>
            <a:endParaRPr lang="LID4096" dirty="0"/>
          </a:p>
          <a:p>
            <a:endParaRPr lang="LID4096" dirty="0"/>
          </a:p>
        </p:txBody>
      </p:sp>
      <p:sp>
        <p:nvSpPr>
          <p:cNvPr id="4" name="Date Placeholder 3">
            <a:extLst>
              <a:ext uri="{FF2B5EF4-FFF2-40B4-BE49-F238E27FC236}">
                <a16:creationId xmlns:a16="http://schemas.microsoft.com/office/drawing/2014/main" id="{C47CA6AB-8C50-4EE1-BA4D-92417F04226B}"/>
              </a:ext>
            </a:extLst>
          </p:cNvPr>
          <p:cNvSpPr>
            <a:spLocks noGrp="1"/>
          </p:cNvSpPr>
          <p:nvPr>
            <p:ph type="dt" sz="half" idx="10"/>
          </p:nvPr>
        </p:nvSpPr>
        <p:spPr/>
        <p:txBody>
          <a:bodyPr/>
          <a:lstStyle/>
          <a:p>
            <a:r>
              <a:rPr lang="LID4096"/>
              <a:t>23/05/2024</a:t>
            </a:r>
            <a:endParaRPr lang="LID4096" dirty="0"/>
          </a:p>
        </p:txBody>
      </p:sp>
      <p:sp>
        <p:nvSpPr>
          <p:cNvPr id="5" name="Footer Placeholder 4">
            <a:extLst>
              <a:ext uri="{FF2B5EF4-FFF2-40B4-BE49-F238E27FC236}">
                <a16:creationId xmlns:a16="http://schemas.microsoft.com/office/drawing/2014/main" id="{27F0E705-D278-4838-807F-822E79301912}"/>
              </a:ext>
            </a:extLst>
          </p:cNvPr>
          <p:cNvSpPr>
            <a:spLocks noGrp="1"/>
          </p:cNvSpPr>
          <p:nvPr>
            <p:ph type="ftr" sz="quarter" idx="11"/>
          </p:nvPr>
        </p:nvSpPr>
        <p:spPr/>
        <p:txBody>
          <a:bodyPr/>
          <a:lstStyle/>
          <a:p>
            <a:r>
              <a:rPr lang="pt-BR"/>
              <a:t>G. Konstantinou, Elba PSMR 2024</a:t>
            </a:r>
            <a:endParaRPr lang="LID4096" dirty="0"/>
          </a:p>
        </p:txBody>
      </p:sp>
      <p:sp>
        <p:nvSpPr>
          <p:cNvPr id="6" name="Slide Number Placeholder 5">
            <a:extLst>
              <a:ext uri="{FF2B5EF4-FFF2-40B4-BE49-F238E27FC236}">
                <a16:creationId xmlns:a16="http://schemas.microsoft.com/office/drawing/2014/main" id="{260B3759-0D12-48E2-BF29-7CA38A4DE611}"/>
              </a:ext>
            </a:extLst>
          </p:cNvPr>
          <p:cNvSpPr>
            <a:spLocks noGrp="1"/>
          </p:cNvSpPr>
          <p:nvPr>
            <p:ph type="sldNum" sz="quarter" idx="12"/>
          </p:nvPr>
        </p:nvSpPr>
        <p:spPr/>
        <p:txBody>
          <a:bodyPr/>
          <a:lstStyle/>
          <a:p>
            <a:fld id="{130C5A24-E5C3-4C83-9472-05F39E685161}" type="slidenum">
              <a:rPr lang="LID4096" smtClean="0"/>
              <a:t>12</a:t>
            </a:fld>
            <a:endParaRPr lang="LID4096"/>
          </a:p>
        </p:txBody>
      </p:sp>
      <p:sp>
        <p:nvSpPr>
          <p:cNvPr id="27" name="Rectangle 26">
            <a:extLst>
              <a:ext uri="{FF2B5EF4-FFF2-40B4-BE49-F238E27FC236}">
                <a16:creationId xmlns:a16="http://schemas.microsoft.com/office/drawing/2014/main" id="{BEDD15D2-49AD-4022-9850-BE48C87A6D8D}"/>
              </a:ext>
            </a:extLst>
          </p:cNvPr>
          <p:cNvSpPr/>
          <p:nvPr/>
        </p:nvSpPr>
        <p:spPr>
          <a:xfrm>
            <a:off x="8489104" y="4618072"/>
            <a:ext cx="36512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8" name="Rectangle 27">
            <a:extLst>
              <a:ext uri="{FF2B5EF4-FFF2-40B4-BE49-F238E27FC236}">
                <a16:creationId xmlns:a16="http://schemas.microsoft.com/office/drawing/2014/main" id="{3E5B488B-53F5-4173-81F8-FF9B1462B66D}"/>
              </a:ext>
            </a:extLst>
          </p:cNvPr>
          <p:cNvSpPr/>
          <p:nvPr/>
        </p:nvSpPr>
        <p:spPr>
          <a:xfrm>
            <a:off x="9473970" y="4618072"/>
            <a:ext cx="36512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9" name="Rectangle 28">
            <a:extLst>
              <a:ext uri="{FF2B5EF4-FFF2-40B4-BE49-F238E27FC236}">
                <a16:creationId xmlns:a16="http://schemas.microsoft.com/office/drawing/2014/main" id="{AA7B1601-D454-48C0-AFC8-5BD150780376}"/>
              </a:ext>
            </a:extLst>
          </p:cNvPr>
          <p:cNvSpPr/>
          <p:nvPr/>
        </p:nvSpPr>
        <p:spPr>
          <a:xfrm>
            <a:off x="10453102" y="4618072"/>
            <a:ext cx="36512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0" name="Rectangle 29">
            <a:extLst>
              <a:ext uri="{FF2B5EF4-FFF2-40B4-BE49-F238E27FC236}">
                <a16:creationId xmlns:a16="http://schemas.microsoft.com/office/drawing/2014/main" id="{C9CB8098-51FF-4C3C-9BC6-628BEEF4971F}"/>
              </a:ext>
            </a:extLst>
          </p:cNvPr>
          <p:cNvSpPr/>
          <p:nvPr/>
        </p:nvSpPr>
        <p:spPr>
          <a:xfrm>
            <a:off x="8489104" y="5589039"/>
            <a:ext cx="36512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1" name="Rectangle 30">
            <a:extLst>
              <a:ext uri="{FF2B5EF4-FFF2-40B4-BE49-F238E27FC236}">
                <a16:creationId xmlns:a16="http://schemas.microsoft.com/office/drawing/2014/main" id="{5973EBD8-6233-4E7E-8FCF-9D96CD1EB2B1}"/>
              </a:ext>
            </a:extLst>
          </p:cNvPr>
          <p:cNvSpPr/>
          <p:nvPr/>
        </p:nvSpPr>
        <p:spPr>
          <a:xfrm>
            <a:off x="9473970" y="5589039"/>
            <a:ext cx="36512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2" name="Rectangle 31">
            <a:extLst>
              <a:ext uri="{FF2B5EF4-FFF2-40B4-BE49-F238E27FC236}">
                <a16:creationId xmlns:a16="http://schemas.microsoft.com/office/drawing/2014/main" id="{E1A22030-7439-4E55-B9A5-F388A087EA67}"/>
              </a:ext>
            </a:extLst>
          </p:cNvPr>
          <p:cNvSpPr/>
          <p:nvPr/>
        </p:nvSpPr>
        <p:spPr>
          <a:xfrm>
            <a:off x="10453102" y="5589039"/>
            <a:ext cx="36512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3" name="Rectangle 32">
            <a:extLst>
              <a:ext uri="{FF2B5EF4-FFF2-40B4-BE49-F238E27FC236}">
                <a16:creationId xmlns:a16="http://schemas.microsoft.com/office/drawing/2014/main" id="{918C5B9E-7B1B-40A5-9653-E4856359B559}"/>
              </a:ext>
            </a:extLst>
          </p:cNvPr>
          <p:cNvSpPr/>
          <p:nvPr/>
        </p:nvSpPr>
        <p:spPr>
          <a:xfrm>
            <a:off x="8489104" y="3737598"/>
            <a:ext cx="36512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4" name="Rectangle 33">
            <a:extLst>
              <a:ext uri="{FF2B5EF4-FFF2-40B4-BE49-F238E27FC236}">
                <a16:creationId xmlns:a16="http://schemas.microsoft.com/office/drawing/2014/main" id="{9E111A76-9E9E-4193-A078-0398F7C7E74F}"/>
              </a:ext>
            </a:extLst>
          </p:cNvPr>
          <p:cNvSpPr/>
          <p:nvPr/>
        </p:nvSpPr>
        <p:spPr>
          <a:xfrm>
            <a:off x="9473970" y="3737598"/>
            <a:ext cx="36512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5" name="Rectangle 34">
            <a:extLst>
              <a:ext uri="{FF2B5EF4-FFF2-40B4-BE49-F238E27FC236}">
                <a16:creationId xmlns:a16="http://schemas.microsoft.com/office/drawing/2014/main" id="{549F0515-C38A-4936-97AA-AD96718A6CF4}"/>
              </a:ext>
            </a:extLst>
          </p:cNvPr>
          <p:cNvSpPr/>
          <p:nvPr/>
        </p:nvSpPr>
        <p:spPr>
          <a:xfrm>
            <a:off x="10453102" y="3737598"/>
            <a:ext cx="36512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6" name="Rectangle 35">
            <a:extLst>
              <a:ext uri="{FF2B5EF4-FFF2-40B4-BE49-F238E27FC236}">
                <a16:creationId xmlns:a16="http://schemas.microsoft.com/office/drawing/2014/main" id="{DF9D0126-FA06-4084-8131-195AA00F39F8}"/>
              </a:ext>
            </a:extLst>
          </p:cNvPr>
          <p:cNvSpPr/>
          <p:nvPr/>
        </p:nvSpPr>
        <p:spPr>
          <a:xfrm>
            <a:off x="7548531" y="4640973"/>
            <a:ext cx="36512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7" name="Rectangle 36">
            <a:extLst>
              <a:ext uri="{FF2B5EF4-FFF2-40B4-BE49-F238E27FC236}">
                <a16:creationId xmlns:a16="http://schemas.microsoft.com/office/drawing/2014/main" id="{107B287D-BFEB-4E79-8ECF-EBD5578586B6}"/>
              </a:ext>
            </a:extLst>
          </p:cNvPr>
          <p:cNvSpPr/>
          <p:nvPr/>
        </p:nvSpPr>
        <p:spPr>
          <a:xfrm>
            <a:off x="7548531" y="5611940"/>
            <a:ext cx="36512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8" name="Rectangle 37">
            <a:extLst>
              <a:ext uri="{FF2B5EF4-FFF2-40B4-BE49-F238E27FC236}">
                <a16:creationId xmlns:a16="http://schemas.microsoft.com/office/drawing/2014/main" id="{CFE382BC-332E-409F-A6C0-22EC0AAB3FCB}"/>
              </a:ext>
            </a:extLst>
          </p:cNvPr>
          <p:cNvSpPr/>
          <p:nvPr/>
        </p:nvSpPr>
        <p:spPr>
          <a:xfrm>
            <a:off x="7548531" y="3760499"/>
            <a:ext cx="36512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9" name="Rectangle 38">
            <a:extLst>
              <a:ext uri="{FF2B5EF4-FFF2-40B4-BE49-F238E27FC236}">
                <a16:creationId xmlns:a16="http://schemas.microsoft.com/office/drawing/2014/main" id="{F2100FA4-DCED-460B-9161-35B41F45D36E}"/>
              </a:ext>
            </a:extLst>
          </p:cNvPr>
          <p:cNvSpPr/>
          <p:nvPr/>
        </p:nvSpPr>
        <p:spPr>
          <a:xfrm>
            <a:off x="11399410" y="4640973"/>
            <a:ext cx="36512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0" name="Rectangle 39">
            <a:extLst>
              <a:ext uri="{FF2B5EF4-FFF2-40B4-BE49-F238E27FC236}">
                <a16:creationId xmlns:a16="http://schemas.microsoft.com/office/drawing/2014/main" id="{EDD19068-5504-4FFB-9047-CF28A9D191BD}"/>
              </a:ext>
            </a:extLst>
          </p:cNvPr>
          <p:cNvSpPr/>
          <p:nvPr/>
        </p:nvSpPr>
        <p:spPr>
          <a:xfrm>
            <a:off x="11399410" y="5611940"/>
            <a:ext cx="36512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1" name="Rectangle 40">
            <a:extLst>
              <a:ext uri="{FF2B5EF4-FFF2-40B4-BE49-F238E27FC236}">
                <a16:creationId xmlns:a16="http://schemas.microsoft.com/office/drawing/2014/main" id="{4F7F440A-18DB-4967-9FC9-DF5EBD3D8513}"/>
              </a:ext>
            </a:extLst>
          </p:cNvPr>
          <p:cNvSpPr/>
          <p:nvPr/>
        </p:nvSpPr>
        <p:spPr>
          <a:xfrm>
            <a:off x="11399410" y="3760499"/>
            <a:ext cx="36512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2960145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755BF-FD95-45C3-B353-00420D4B319D}"/>
              </a:ext>
            </a:extLst>
          </p:cNvPr>
          <p:cNvSpPr>
            <a:spLocks noGrp="1"/>
          </p:cNvSpPr>
          <p:nvPr>
            <p:ph type="title"/>
          </p:nvPr>
        </p:nvSpPr>
        <p:spPr/>
        <p:txBody>
          <a:bodyPr>
            <a:normAutofit fontScale="90000"/>
          </a:bodyPr>
          <a:lstStyle/>
          <a:p>
            <a:r>
              <a:rPr lang="en-US" dirty="0"/>
              <a:t>Design compromise of hexagonal and square grids</a:t>
            </a:r>
            <a:endParaRPr lang="LID4096" dirty="0"/>
          </a:p>
        </p:txBody>
      </p:sp>
      <p:sp>
        <p:nvSpPr>
          <p:cNvPr id="3" name="Content Placeholder 2">
            <a:extLst>
              <a:ext uri="{FF2B5EF4-FFF2-40B4-BE49-F238E27FC236}">
                <a16:creationId xmlns:a16="http://schemas.microsoft.com/office/drawing/2014/main" id="{361FE285-C62A-4F2F-8AE2-D05C1DB965AE}"/>
              </a:ext>
            </a:extLst>
          </p:cNvPr>
          <p:cNvSpPr>
            <a:spLocks noGrp="1"/>
          </p:cNvSpPr>
          <p:nvPr>
            <p:ph idx="1"/>
          </p:nvPr>
        </p:nvSpPr>
        <p:spPr>
          <a:xfrm>
            <a:off x="665480" y="1368425"/>
            <a:ext cx="6934200" cy="2299335"/>
          </a:xfrm>
        </p:spPr>
        <p:txBody>
          <a:bodyPr/>
          <a:lstStyle/>
          <a:p>
            <a:pPr algn="just"/>
            <a:r>
              <a:rPr lang="en-US" dirty="0"/>
              <a:t>We slightly adapt the hexagonal grid to have the same pattern for each pixel</a:t>
            </a:r>
          </a:p>
          <a:p>
            <a:pPr algn="just"/>
            <a:r>
              <a:rPr lang="en-US" dirty="0"/>
              <a:t>10% change is within specifications of design</a:t>
            </a:r>
          </a:p>
          <a:p>
            <a:pPr algn="just"/>
            <a:r>
              <a:rPr lang="en-US" dirty="0"/>
              <a:t>The new pixel design interlocks with a critical distance of ~1.2 um and 15 um pitch</a:t>
            </a:r>
            <a:endParaRPr lang="LID4096" dirty="0"/>
          </a:p>
          <a:p>
            <a:endParaRPr lang="LID4096" dirty="0"/>
          </a:p>
        </p:txBody>
      </p:sp>
      <p:sp>
        <p:nvSpPr>
          <p:cNvPr id="4" name="Date Placeholder 3">
            <a:extLst>
              <a:ext uri="{FF2B5EF4-FFF2-40B4-BE49-F238E27FC236}">
                <a16:creationId xmlns:a16="http://schemas.microsoft.com/office/drawing/2014/main" id="{C47CA6AB-8C50-4EE1-BA4D-92417F04226B}"/>
              </a:ext>
            </a:extLst>
          </p:cNvPr>
          <p:cNvSpPr>
            <a:spLocks noGrp="1"/>
          </p:cNvSpPr>
          <p:nvPr>
            <p:ph type="dt" sz="half" idx="10"/>
          </p:nvPr>
        </p:nvSpPr>
        <p:spPr/>
        <p:txBody>
          <a:bodyPr/>
          <a:lstStyle/>
          <a:p>
            <a:r>
              <a:rPr lang="LID4096"/>
              <a:t>23/05/2024</a:t>
            </a:r>
            <a:endParaRPr lang="LID4096" dirty="0"/>
          </a:p>
        </p:txBody>
      </p:sp>
      <p:sp>
        <p:nvSpPr>
          <p:cNvPr id="5" name="Footer Placeholder 4">
            <a:extLst>
              <a:ext uri="{FF2B5EF4-FFF2-40B4-BE49-F238E27FC236}">
                <a16:creationId xmlns:a16="http://schemas.microsoft.com/office/drawing/2014/main" id="{27F0E705-D278-4838-807F-822E79301912}"/>
              </a:ext>
            </a:extLst>
          </p:cNvPr>
          <p:cNvSpPr>
            <a:spLocks noGrp="1"/>
          </p:cNvSpPr>
          <p:nvPr>
            <p:ph type="ftr" sz="quarter" idx="11"/>
          </p:nvPr>
        </p:nvSpPr>
        <p:spPr/>
        <p:txBody>
          <a:bodyPr/>
          <a:lstStyle/>
          <a:p>
            <a:r>
              <a:rPr lang="pt-BR"/>
              <a:t>G. Konstantinou, Elba PSMR 2024</a:t>
            </a:r>
            <a:endParaRPr lang="LID4096" dirty="0"/>
          </a:p>
        </p:txBody>
      </p:sp>
      <p:sp>
        <p:nvSpPr>
          <p:cNvPr id="6" name="Slide Number Placeholder 5">
            <a:extLst>
              <a:ext uri="{FF2B5EF4-FFF2-40B4-BE49-F238E27FC236}">
                <a16:creationId xmlns:a16="http://schemas.microsoft.com/office/drawing/2014/main" id="{260B3759-0D12-48E2-BF29-7CA38A4DE611}"/>
              </a:ext>
            </a:extLst>
          </p:cNvPr>
          <p:cNvSpPr>
            <a:spLocks noGrp="1"/>
          </p:cNvSpPr>
          <p:nvPr>
            <p:ph type="sldNum" sz="quarter" idx="12"/>
          </p:nvPr>
        </p:nvSpPr>
        <p:spPr/>
        <p:txBody>
          <a:bodyPr/>
          <a:lstStyle/>
          <a:p>
            <a:fld id="{130C5A24-E5C3-4C83-9472-05F39E685161}" type="slidenum">
              <a:rPr lang="LID4096" smtClean="0"/>
              <a:t>13</a:t>
            </a:fld>
            <a:endParaRPr lang="LID4096"/>
          </a:p>
        </p:txBody>
      </p:sp>
      <p:pic>
        <p:nvPicPr>
          <p:cNvPr id="7" name="Picture 6">
            <a:extLst>
              <a:ext uri="{FF2B5EF4-FFF2-40B4-BE49-F238E27FC236}">
                <a16:creationId xmlns:a16="http://schemas.microsoft.com/office/drawing/2014/main" id="{3BA561BB-6662-4114-9FDF-2E8E34FDCA13}"/>
              </a:ext>
            </a:extLst>
          </p:cNvPr>
          <p:cNvPicPr/>
          <p:nvPr/>
        </p:nvPicPr>
        <p:blipFill>
          <a:blip r:embed="rId2"/>
          <a:stretch>
            <a:fillRect/>
          </a:stretch>
        </p:blipFill>
        <p:spPr>
          <a:xfrm>
            <a:off x="8366442" y="1089931"/>
            <a:ext cx="2933065" cy="2703195"/>
          </a:xfrm>
          <a:prstGeom prst="rect">
            <a:avLst/>
          </a:prstGeom>
        </p:spPr>
      </p:pic>
      <p:pic>
        <p:nvPicPr>
          <p:cNvPr id="8" name="Picture 7">
            <a:extLst>
              <a:ext uri="{FF2B5EF4-FFF2-40B4-BE49-F238E27FC236}">
                <a16:creationId xmlns:a16="http://schemas.microsoft.com/office/drawing/2014/main" id="{3A2D6561-5DA4-4DC2-904C-C5B0A280B0BC}"/>
              </a:ext>
            </a:extLst>
          </p:cNvPr>
          <p:cNvPicPr/>
          <p:nvPr/>
        </p:nvPicPr>
        <p:blipFill rotWithShape="1">
          <a:blip r:embed="rId3"/>
          <a:srcRect t="10342" r="76964" b="70226"/>
          <a:stretch/>
        </p:blipFill>
        <p:spPr>
          <a:xfrm>
            <a:off x="214435" y="3595585"/>
            <a:ext cx="3226260" cy="2712045"/>
          </a:xfrm>
          <a:prstGeom prst="rect">
            <a:avLst/>
          </a:prstGeom>
        </p:spPr>
      </p:pic>
      <p:pic>
        <p:nvPicPr>
          <p:cNvPr id="9" name="Picture 8">
            <a:extLst>
              <a:ext uri="{FF2B5EF4-FFF2-40B4-BE49-F238E27FC236}">
                <a16:creationId xmlns:a16="http://schemas.microsoft.com/office/drawing/2014/main" id="{27F05D1E-F48E-4995-9834-73B0B93DF934}"/>
              </a:ext>
            </a:extLst>
          </p:cNvPr>
          <p:cNvPicPr>
            <a:picLocks noChangeAspect="1"/>
          </p:cNvPicPr>
          <p:nvPr/>
        </p:nvPicPr>
        <p:blipFill>
          <a:blip r:embed="rId4"/>
          <a:stretch>
            <a:fillRect/>
          </a:stretch>
        </p:blipFill>
        <p:spPr>
          <a:xfrm>
            <a:off x="3893481" y="3645710"/>
            <a:ext cx="3073867" cy="2712044"/>
          </a:xfrm>
          <a:prstGeom prst="rect">
            <a:avLst/>
          </a:prstGeom>
        </p:spPr>
      </p:pic>
      <p:pic>
        <p:nvPicPr>
          <p:cNvPr id="10" name="Picture 9">
            <a:extLst>
              <a:ext uri="{FF2B5EF4-FFF2-40B4-BE49-F238E27FC236}">
                <a16:creationId xmlns:a16="http://schemas.microsoft.com/office/drawing/2014/main" id="{F25E8FB4-29FC-47D6-8ED4-C214EC516D98}"/>
              </a:ext>
            </a:extLst>
          </p:cNvPr>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7771094" y="3966793"/>
            <a:ext cx="3750345" cy="2340890"/>
          </a:xfrm>
          <a:prstGeom prst="rect">
            <a:avLst/>
          </a:prstGeom>
        </p:spPr>
      </p:pic>
      <p:cxnSp>
        <p:nvCxnSpPr>
          <p:cNvPr id="29" name="Straight Connector 28">
            <a:extLst>
              <a:ext uri="{FF2B5EF4-FFF2-40B4-BE49-F238E27FC236}">
                <a16:creationId xmlns:a16="http://schemas.microsoft.com/office/drawing/2014/main" id="{C45CCEAF-C234-4611-977C-D7C3F2F94288}"/>
              </a:ext>
            </a:extLst>
          </p:cNvPr>
          <p:cNvCxnSpPr>
            <a:cxnSpLocks/>
          </p:cNvCxnSpPr>
          <p:nvPr/>
        </p:nvCxnSpPr>
        <p:spPr>
          <a:xfrm>
            <a:off x="1463675" y="4170074"/>
            <a:ext cx="294005" cy="0"/>
          </a:xfrm>
          <a:prstGeom prst="line">
            <a:avLst/>
          </a:prstGeom>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D1ECA5A7-5B76-4593-80E2-38431BE989E9}"/>
              </a:ext>
            </a:extLst>
          </p:cNvPr>
          <p:cNvPicPr>
            <a:picLocks noChangeAspect="1"/>
          </p:cNvPicPr>
          <p:nvPr/>
        </p:nvPicPr>
        <p:blipFill>
          <a:blip r:embed="rId6">
            <a:alphaModFix amt="70000"/>
          </a:blip>
          <a:stretch>
            <a:fillRect/>
          </a:stretch>
        </p:blipFill>
        <p:spPr>
          <a:xfrm>
            <a:off x="7530770" y="3724816"/>
            <a:ext cx="4230991" cy="2249619"/>
          </a:xfrm>
          <a:prstGeom prst="rect">
            <a:avLst/>
          </a:prstGeom>
        </p:spPr>
      </p:pic>
    </p:spTree>
    <p:extLst>
      <p:ext uri="{BB962C8B-B14F-4D97-AF65-F5344CB8AC3E}">
        <p14:creationId xmlns:p14="http://schemas.microsoft.com/office/powerpoint/2010/main" val="3632604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B0DDD-12A7-4F3A-8819-84708C551B87}"/>
              </a:ext>
            </a:extLst>
          </p:cNvPr>
          <p:cNvSpPr>
            <a:spLocks noGrp="1"/>
          </p:cNvSpPr>
          <p:nvPr>
            <p:ph type="title"/>
          </p:nvPr>
        </p:nvSpPr>
        <p:spPr/>
        <p:txBody>
          <a:bodyPr/>
          <a:lstStyle/>
          <a:p>
            <a:r>
              <a:rPr lang="en-US" dirty="0"/>
              <a:t>New design fabrication</a:t>
            </a:r>
            <a:endParaRPr lang="LID4096" dirty="0"/>
          </a:p>
        </p:txBody>
      </p:sp>
      <p:sp>
        <p:nvSpPr>
          <p:cNvPr id="3" name="Content Placeholder 2">
            <a:extLst>
              <a:ext uri="{FF2B5EF4-FFF2-40B4-BE49-F238E27FC236}">
                <a16:creationId xmlns:a16="http://schemas.microsoft.com/office/drawing/2014/main" id="{6EB13F6F-8EC1-4D20-875C-B71B8BD2E79C}"/>
              </a:ext>
            </a:extLst>
          </p:cNvPr>
          <p:cNvSpPr>
            <a:spLocks noGrp="1"/>
          </p:cNvSpPr>
          <p:nvPr>
            <p:ph idx="1"/>
          </p:nvPr>
        </p:nvSpPr>
        <p:spPr>
          <a:xfrm>
            <a:off x="4995510" y="1825625"/>
            <a:ext cx="6358290" cy="4351338"/>
          </a:xfrm>
        </p:spPr>
        <p:txBody>
          <a:bodyPr anchor="ctr"/>
          <a:lstStyle/>
          <a:p>
            <a:pPr algn="just"/>
            <a:r>
              <a:rPr lang="en-US" dirty="0"/>
              <a:t>Secondary changes to the fabrication process (design, bottom pad thickness and material (Cr/Al/Cr </a:t>
            </a:r>
            <a:r>
              <a:rPr lang="en-US" dirty="0">
                <a:sym typeface="Wingdings" panose="05000000000000000000" pitchFamily="2" charset="2"/>
              </a:rPr>
              <a:t> Cr)</a:t>
            </a:r>
          </a:p>
          <a:p>
            <a:pPr algn="just"/>
            <a:r>
              <a:rPr lang="en-US" dirty="0">
                <a:sym typeface="Wingdings" panose="05000000000000000000" pitchFamily="2" charset="2"/>
              </a:rPr>
              <a:t>Criticality of alignment  more robust exposure laser process (no need for mask)</a:t>
            </a:r>
          </a:p>
          <a:p>
            <a:pPr algn="just"/>
            <a:r>
              <a:rPr lang="en-US" dirty="0">
                <a:sym typeface="Wingdings" panose="05000000000000000000" pitchFamily="2" charset="2"/>
              </a:rPr>
              <a:t>&lt;300 nm misalignment, within specs</a:t>
            </a:r>
          </a:p>
        </p:txBody>
      </p:sp>
      <p:sp>
        <p:nvSpPr>
          <p:cNvPr id="4" name="Date Placeholder 3">
            <a:extLst>
              <a:ext uri="{FF2B5EF4-FFF2-40B4-BE49-F238E27FC236}">
                <a16:creationId xmlns:a16="http://schemas.microsoft.com/office/drawing/2014/main" id="{ABE5E580-21F1-47D4-89A0-DCD267E9FEF7}"/>
              </a:ext>
            </a:extLst>
          </p:cNvPr>
          <p:cNvSpPr>
            <a:spLocks noGrp="1"/>
          </p:cNvSpPr>
          <p:nvPr>
            <p:ph type="dt" sz="half" idx="10"/>
          </p:nvPr>
        </p:nvSpPr>
        <p:spPr/>
        <p:txBody>
          <a:bodyPr/>
          <a:lstStyle/>
          <a:p>
            <a:r>
              <a:rPr lang="LID4096"/>
              <a:t>23/05/2024</a:t>
            </a:r>
            <a:endParaRPr lang="LID4096" dirty="0"/>
          </a:p>
        </p:txBody>
      </p:sp>
      <p:sp>
        <p:nvSpPr>
          <p:cNvPr id="5" name="Footer Placeholder 4">
            <a:extLst>
              <a:ext uri="{FF2B5EF4-FFF2-40B4-BE49-F238E27FC236}">
                <a16:creationId xmlns:a16="http://schemas.microsoft.com/office/drawing/2014/main" id="{273EF9D1-2007-47E5-8D3A-C85CE002C5A1}"/>
              </a:ext>
            </a:extLst>
          </p:cNvPr>
          <p:cNvSpPr>
            <a:spLocks noGrp="1"/>
          </p:cNvSpPr>
          <p:nvPr>
            <p:ph type="ftr" sz="quarter" idx="11"/>
          </p:nvPr>
        </p:nvSpPr>
        <p:spPr/>
        <p:txBody>
          <a:bodyPr/>
          <a:lstStyle/>
          <a:p>
            <a:r>
              <a:rPr lang="pt-BR"/>
              <a:t>G. Konstantinou, Elba PSMR 2024</a:t>
            </a:r>
            <a:endParaRPr lang="LID4096" dirty="0"/>
          </a:p>
        </p:txBody>
      </p:sp>
      <p:sp>
        <p:nvSpPr>
          <p:cNvPr id="6" name="Slide Number Placeholder 5">
            <a:extLst>
              <a:ext uri="{FF2B5EF4-FFF2-40B4-BE49-F238E27FC236}">
                <a16:creationId xmlns:a16="http://schemas.microsoft.com/office/drawing/2014/main" id="{14FA3159-E65E-4FAA-82C6-CCDB941FF975}"/>
              </a:ext>
            </a:extLst>
          </p:cNvPr>
          <p:cNvSpPr>
            <a:spLocks noGrp="1"/>
          </p:cNvSpPr>
          <p:nvPr>
            <p:ph type="sldNum" sz="quarter" idx="12"/>
          </p:nvPr>
        </p:nvSpPr>
        <p:spPr/>
        <p:txBody>
          <a:bodyPr/>
          <a:lstStyle/>
          <a:p>
            <a:fld id="{130C5A24-E5C3-4C83-9472-05F39E685161}" type="slidenum">
              <a:rPr lang="LID4096" smtClean="0"/>
              <a:t>14</a:t>
            </a:fld>
            <a:endParaRPr lang="LID4096"/>
          </a:p>
        </p:txBody>
      </p:sp>
      <p:pic>
        <p:nvPicPr>
          <p:cNvPr id="7" name="Picture 6">
            <a:extLst>
              <a:ext uri="{FF2B5EF4-FFF2-40B4-BE49-F238E27FC236}">
                <a16:creationId xmlns:a16="http://schemas.microsoft.com/office/drawing/2014/main" id="{14C3F867-3129-46F7-82E8-F5DF49253115}"/>
              </a:ext>
            </a:extLst>
          </p:cNvPr>
          <p:cNvPicPr/>
          <p:nvPr/>
        </p:nvPicPr>
        <p:blipFill>
          <a:blip r:embed="rId2"/>
          <a:stretch>
            <a:fillRect/>
          </a:stretch>
        </p:blipFill>
        <p:spPr>
          <a:xfrm>
            <a:off x="356735" y="1408705"/>
            <a:ext cx="4638775" cy="4947645"/>
          </a:xfrm>
          <a:prstGeom prst="rect">
            <a:avLst/>
          </a:prstGeom>
        </p:spPr>
      </p:pic>
    </p:spTree>
    <p:extLst>
      <p:ext uri="{BB962C8B-B14F-4D97-AF65-F5344CB8AC3E}">
        <p14:creationId xmlns:p14="http://schemas.microsoft.com/office/powerpoint/2010/main" val="2476254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D2290-0238-4024-8025-9AACBBA656F6}"/>
              </a:ext>
            </a:extLst>
          </p:cNvPr>
          <p:cNvSpPr>
            <a:spLocks noGrp="1"/>
          </p:cNvSpPr>
          <p:nvPr>
            <p:ph type="title"/>
          </p:nvPr>
        </p:nvSpPr>
        <p:spPr/>
        <p:txBody>
          <a:bodyPr/>
          <a:lstStyle/>
          <a:p>
            <a:r>
              <a:rPr lang="fr-CH" dirty="0">
                <a:solidFill>
                  <a:schemeClr val="tx1">
                    <a:lumMod val="65000"/>
                    <a:lumOff val="35000"/>
                  </a:schemeClr>
                </a:solidFill>
              </a:rPr>
              <a:t>Timing </a:t>
            </a:r>
            <a:r>
              <a:rPr lang="en-US" dirty="0">
                <a:solidFill>
                  <a:schemeClr val="tx1">
                    <a:lumMod val="65000"/>
                    <a:lumOff val="35000"/>
                  </a:schemeClr>
                </a:solidFill>
              </a:rPr>
              <a:t>characterization</a:t>
            </a:r>
            <a:endParaRPr lang="LID4096" dirty="0"/>
          </a:p>
        </p:txBody>
      </p:sp>
      <p:sp>
        <p:nvSpPr>
          <p:cNvPr id="4" name="Date Placeholder 3">
            <a:extLst>
              <a:ext uri="{FF2B5EF4-FFF2-40B4-BE49-F238E27FC236}">
                <a16:creationId xmlns:a16="http://schemas.microsoft.com/office/drawing/2014/main" id="{2C3BF42F-BD08-4D7A-9FBE-29859D1619E4}"/>
              </a:ext>
            </a:extLst>
          </p:cNvPr>
          <p:cNvSpPr>
            <a:spLocks noGrp="1"/>
          </p:cNvSpPr>
          <p:nvPr>
            <p:ph type="dt" sz="half" idx="10"/>
          </p:nvPr>
        </p:nvSpPr>
        <p:spPr/>
        <p:txBody>
          <a:bodyPr/>
          <a:lstStyle/>
          <a:p>
            <a:r>
              <a:rPr lang="LID4096"/>
              <a:t>23/05/2024</a:t>
            </a:r>
            <a:endParaRPr lang="LID4096" dirty="0"/>
          </a:p>
        </p:txBody>
      </p:sp>
      <p:sp>
        <p:nvSpPr>
          <p:cNvPr id="5" name="Footer Placeholder 4">
            <a:extLst>
              <a:ext uri="{FF2B5EF4-FFF2-40B4-BE49-F238E27FC236}">
                <a16:creationId xmlns:a16="http://schemas.microsoft.com/office/drawing/2014/main" id="{1CEC59C9-4540-4BC8-B2D3-368C1EA8710A}"/>
              </a:ext>
            </a:extLst>
          </p:cNvPr>
          <p:cNvSpPr>
            <a:spLocks noGrp="1"/>
          </p:cNvSpPr>
          <p:nvPr>
            <p:ph type="ftr" sz="quarter" idx="11"/>
          </p:nvPr>
        </p:nvSpPr>
        <p:spPr/>
        <p:txBody>
          <a:bodyPr/>
          <a:lstStyle/>
          <a:p>
            <a:r>
              <a:rPr lang="pt-BR"/>
              <a:t>G. Konstantinou, Elba PSMR 2024</a:t>
            </a:r>
            <a:endParaRPr lang="LID4096" dirty="0"/>
          </a:p>
        </p:txBody>
      </p:sp>
      <p:sp>
        <p:nvSpPr>
          <p:cNvPr id="6" name="Slide Number Placeholder 5">
            <a:extLst>
              <a:ext uri="{FF2B5EF4-FFF2-40B4-BE49-F238E27FC236}">
                <a16:creationId xmlns:a16="http://schemas.microsoft.com/office/drawing/2014/main" id="{53D07259-9E91-4447-B3ED-70D1C8AB862B}"/>
              </a:ext>
            </a:extLst>
          </p:cNvPr>
          <p:cNvSpPr>
            <a:spLocks noGrp="1"/>
          </p:cNvSpPr>
          <p:nvPr>
            <p:ph type="sldNum" sz="quarter" idx="12"/>
          </p:nvPr>
        </p:nvSpPr>
        <p:spPr/>
        <p:txBody>
          <a:bodyPr/>
          <a:lstStyle/>
          <a:p>
            <a:fld id="{130C5A24-E5C3-4C83-9472-05F39E685161}" type="slidenum">
              <a:rPr lang="LID4096" smtClean="0"/>
              <a:t>15</a:t>
            </a:fld>
            <a:endParaRPr lang="LID4096"/>
          </a:p>
        </p:txBody>
      </p:sp>
      <p:pic>
        <p:nvPicPr>
          <p:cNvPr id="7" name="Picture 6">
            <a:extLst>
              <a:ext uri="{FF2B5EF4-FFF2-40B4-BE49-F238E27FC236}">
                <a16:creationId xmlns:a16="http://schemas.microsoft.com/office/drawing/2014/main" id="{0F8B9441-DA77-4D05-BB65-680581EDFA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15" y="1233698"/>
            <a:ext cx="8244408" cy="4194103"/>
          </a:xfrm>
          <a:prstGeom prst="rect">
            <a:avLst/>
          </a:prstGeom>
        </p:spPr>
      </p:pic>
      <p:pic>
        <p:nvPicPr>
          <p:cNvPr id="8" name="Picture 7">
            <a:extLst>
              <a:ext uri="{FF2B5EF4-FFF2-40B4-BE49-F238E27FC236}">
                <a16:creationId xmlns:a16="http://schemas.microsoft.com/office/drawing/2014/main" id="{4BAD4B2A-F640-41D6-ADFC-35F95F4D22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259" b="31635"/>
          <a:stretch/>
        </p:blipFill>
        <p:spPr>
          <a:xfrm>
            <a:off x="8285800" y="1345548"/>
            <a:ext cx="3795685" cy="4166903"/>
          </a:xfrm>
          <a:prstGeom prst="rect">
            <a:avLst/>
          </a:prstGeom>
        </p:spPr>
      </p:pic>
      <p:sp>
        <p:nvSpPr>
          <p:cNvPr id="9" name="TextBox 8">
            <a:extLst>
              <a:ext uri="{FF2B5EF4-FFF2-40B4-BE49-F238E27FC236}">
                <a16:creationId xmlns:a16="http://schemas.microsoft.com/office/drawing/2014/main" id="{09D88EE1-12AC-484D-A7A4-468B570290AA}"/>
              </a:ext>
            </a:extLst>
          </p:cNvPr>
          <p:cNvSpPr txBox="1"/>
          <p:nvPr/>
        </p:nvSpPr>
        <p:spPr>
          <a:xfrm>
            <a:off x="744264" y="5356980"/>
            <a:ext cx="6976910" cy="369332"/>
          </a:xfrm>
          <a:prstGeom prst="rect">
            <a:avLst/>
          </a:prstGeom>
          <a:noFill/>
        </p:spPr>
        <p:txBody>
          <a:bodyPr wrap="none" rtlCol="0">
            <a:spAutoFit/>
          </a:bodyPr>
          <a:lstStyle/>
          <a:p>
            <a:r>
              <a:rPr lang="en-US" b="1" dirty="0"/>
              <a:t>Two different configurations - Chip + ext. amplifier / Chip LNA on board</a:t>
            </a:r>
            <a:endParaRPr lang="en-CH" b="1" dirty="0"/>
          </a:p>
        </p:txBody>
      </p:sp>
    </p:spTree>
    <p:extLst>
      <p:ext uri="{BB962C8B-B14F-4D97-AF65-F5344CB8AC3E}">
        <p14:creationId xmlns:p14="http://schemas.microsoft.com/office/powerpoint/2010/main" val="2294447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66454-CE37-49A9-BC43-C8D63B5F6A09}"/>
              </a:ext>
            </a:extLst>
          </p:cNvPr>
          <p:cNvSpPr>
            <a:spLocks noGrp="1"/>
          </p:cNvSpPr>
          <p:nvPr>
            <p:ph type="title"/>
          </p:nvPr>
        </p:nvSpPr>
        <p:spPr/>
        <p:txBody>
          <a:bodyPr>
            <a:normAutofit/>
          </a:bodyPr>
          <a:lstStyle/>
          <a:p>
            <a:r>
              <a:rPr lang="en-US" dirty="0"/>
              <a:t>Timing results: External Amplifier board</a:t>
            </a:r>
            <a:endParaRPr lang="LID4096" dirty="0"/>
          </a:p>
        </p:txBody>
      </p:sp>
      <p:sp>
        <p:nvSpPr>
          <p:cNvPr id="4" name="Date Placeholder 3">
            <a:extLst>
              <a:ext uri="{FF2B5EF4-FFF2-40B4-BE49-F238E27FC236}">
                <a16:creationId xmlns:a16="http://schemas.microsoft.com/office/drawing/2014/main" id="{5004E6E7-8671-472B-9311-71B2FFBCA7F1}"/>
              </a:ext>
            </a:extLst>
          </p:cNvPr>
          <p:cNvSpPr>
            <a:spLocks noGrp="1"/>
          </p:cNvSpPr>
          <p:nvPr>
            <p:ph type="dt" sz="half" idx="10"/>
          </p:nvPr>
        </p:nvSpPr>
        <p:spPr/>
        <p:txBody>
          <a:bodyPr/>
          <a:lstStyle/>
          <a:p>
            <a:r>
              <a:rPr lang="LID4096"/>
              <a:t>23/05/2024</a:t>
            </a:r>
            <a:endParaRPr lang="LID4096" dirty="0"/>
          </a:p>
        </p:txBody>
      </p:sp>
      <p:sp>
        <p:nvSpPr>
          <p:cNvPr id="5" name="Footer Placeholder 4">
            <a:extLst>
              <a:ext uri="{FF2B5EF4-FFF2-40B4-BE49-F238E27FC236}">
                <a16:creationId xmlns:a16="http://schemas.microsoft.com/office/drawing/2014/main" id="{AD3CB2FF-EA32-4E71-AAAE-F3282A502A0F}"/>
              </a:ext>
            </a:extLst>
          </p:cNvPr>
          <p:cNvSpPr>
            <a:spLocks noGrp="1"/>
          </p:cNvSpPr>
          <p:nvPr>
            <p:ph type="ftr" sz="quarter" idx="11"/>
          </p:nvPr>
        </p:nvSpPr>
        <p:spPr/>
        <p:txBody>
          <a:bodyPr/>
          <a:lstStyle/>
          <a:p>
            <a:r>
              <a:rPr lang="pt-BR"/>
              <a:t>G. Konstantinou, Elba PSMR 2024</a:t>
            </a:r>
            <a:endParaRPr lang="LID4096" dirty="0"/>
          </a:p>
        </p:txBody>
      </p:sp>
      <p:sp>
        <p:nvSpPr>
          <p:cNvPr id="6" name="Slide Number Placeholder 5">
            <a:extLst>
              <a:ext uri="{FF2B5EF4-FFF2-40B4-BE49-F238E27FC236}">
                <a16:creationId xmlns:a16="http://schemas.microsoft.com/office/drawing/2014/main" id="{E95D0B48-F0E4-419F-B2A8-11C6C9FFDF22}"/>
              </a:ext>
            </a:extLst>
          </p:cNvPr>
          <p:cNvSpPr>
            <a:spLocks noGrp="1"/>
          </p:cNvSpPr>
          <p:nvPr>
            <p:ph type="sldNum" sz="quarter" idx="12"/>
          </p:nvPr>
        </p:nvSpPr>
        <p:spPr/>
        <p:txBody>
          <a:bodyPr/>
          <a:lstStyle/>
          <a:p>
            <a:fld id="{130C5A24-E5C3-4C83-9472-05F39E685161}" type="slidenum">
              <a:rPr lang="LID4096" smtClean="0"/>
              <a:t>16</a:t>
            </a:fld>
            <a:endParaRPr lang="LID4096"/>
          </a:p>
        </p:txBody>
      </p:sp>
      <p:pic>
        <p:nvPicPr>
          <p:cNvPr id="20" name="Content Placeholder 6">
            <a:extLst>
              <a:ext uri="{FF2B5EF4-FFF2-40B4-BE49-F238E27FC236}">
                <a16:creationId xmlns:a16="http://schemas.microsoft.com/office/drawing/2014/main" id="{CD59EA1B-5494-4DBC-B9DC-889E08B204C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234"/>
          <a:stretch/>
        </p:blipFill>
        <p:spPr>
          <a:xfrm>
            <a:off x="3452785" y="2724261"/>
            <a:ext cx="8496300" cy="3607275"/>
          </a:xfrm>
        </p:spPr>
      </p:pic>
      <p:sp>
        <p:nvSpPr>
          <p:cNvPr id="21" name="TextBox 20">
            <a:extLst>
              <a:ext uri="{FF2B5EF4-FFF2-40B4-BE49-F238E27FC236}">
                <a16:creationId xmlns:a16="http://schemas.microsoft.com/office/drawing/2014/main" id="{9D0F3DB7-4DE9-45B2-A3FB-F47932C33CE6}"/>
              </a:ext>
            </a:extLst>
          </p:cNvPr>
          <p:cNvSpPr txBox="1"/>
          <p:nvPr/>
        </p:nvSpPr>
        <p:spPr>
          <a:xfrm>
            <a:off x="9517655" y="5110900"/>
            <a:ext cx="1152128" cy="646331"/>
          </a:xfrm>
          <a:prstGeom prst="rect">
            <a:avLst/>
          </a:prstGeom>
          <a:noFill/>
        </p:spPr>
        <p:txBody>
          <a:bodyPr wrap="square" rtlCol="0">
            <a:spAutoFit/>
          </a:bodyPr>
          <a:lstStyle/>
          <a:p>
            <a:r>
              <a:rPr lang="en-US" b="1" dirty="0"/>
              <a:t>12.6 </a:t>
            </a:r>
            <a:r>
              <a:rPr lang="en-US" b="1" dirty="0" err="1"/>
              <a:t>ps</a:t>
            </a:r>
            <a:r>
              <a:rPr lang="en-US" b="1" dirty="0"/>
              <a:t> </a:t>
            </a:r>
          </a:p>
          <a:p>
            <a:r>
              <a:rPr lang="en-US" b="1" dirty="0"/>
              <a:t>(FWHM)</a:t>
            </a:r>
          </a:p>
        </p:txBody>
      </p:sp>
      <p:sp>
        <p:nvSpPr>
          <p:cNvPr id="22" name="Rectangle 21">
            <a:extLst>
              <a:ext uri="{FF2B5EF4-FFF2-40B4-BE49-F238E27FC236}">
                <a16:creationId xmlns:a16="http://schemas.microsoft.com/office/drawing/2014/main" id="{6A5B4A97-D008-47E2-80AE-61394FFC4FF2}"/>
              </a:ext>
            </a:extLst>
          </p:cNvPr>
          <p:cNvSpPr/>
          <p:nvPr/>
        </p:nvSpPr>
        <p:spPr bwMode="auto">
          <a:xfrm>
            <a:off x="10348215" y="3171950"/>
            <a:ext cx="1353220" cy="920278"/>
          </a:xfrm>
          <a:prstGeom prst="rect">
            <a:avLst/>
          </a:prstGeom>
          <a:solidFill>
            <a:schemeClr val="bg1"/>
          </a:solidFill>
          <a:ln w="9525" cap="flat" cmpd="sng" algn="ctr">
            <a:solidFill>
              <a:schemeClr val="bg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indent="-342900" fontAlgn="base">
              <a:spcBef>
                <a:spcPct val="20000"/>
              </a:spcBef>
              <a:spcAft>
                <a:spcPct val="0"/>
              </a:spcAft>
            </a:pPr>
            <a:endParaRPr lang="fr-CH" sz="2000">
              <a:solidFill>
                <a:srgbClr val="01209F"/>
              </a:solidFill>
              <a:latin typeface="Arial" charset="0"/>
            </a:endParaRPr>
          </a:p>
        </p:txBody>
      </p:sp>
      <p:sp>
        <p:nvSpPr>
          <p:cNvPr id="23" name="TextBox 22">
            <a:extLst>
              <a:ext uri="{FF2B5EF4-FFF2-40B4-BE49-F238E27FC236}">
                <a16:creationId xmlns:a16="http://schemas.microsoft.com/office/drawing/2014/main" id="{7BCC5606-9121-4FB0-A589-A1CE9110B545}"/>
              </a:ext>
            </a:extLst>
          </p:cNvPr>
          <p:cNvSpPr txBox="1"/>
          <p:nvPr/>
        </p:nvSpPr>
        <p:spPr>
          <a:xfrm>
            <a:off x="5618213" y="1080055"/>
            <a:ext cx="4594942" cy="369332"/>
          </a:xfrm>
          <a:prstGeom prst="rect">
            <a:avLst/>
          </a:prstGeom>
          <a:noFill/>
        </p:spPr>
        <p:txBody>
          <a:bodyPr wrap="square">
            <a:spAutoFit/>
          </a:bodyPr>
          <a:lstStyle/>
          <a:p>
            <a:r>
              <a:rPr lang="en-US" b="1" dirty="0">
                <a:solidFill>
                  <a:srgbClr val="00B050"/>
                </a:solidFill>
              </a:rPr>
              <a:t>Low Flux </a:t>
            </a:r>
            <a:r>
              <a:rPr lang="en-US" b="1" dirty="0"/>
              <a:t>/ NO PC / Ext. Amplifier</a:t>
            </a:r>
          </a:p>
        </p:txBody>
      </p:sp>
      <p:sp>
        <p:nvSpPr>
          <p:cNvPr id="25" name="Rectangle 24">
            <a:extLst>
              <a:ext uri="{FF2B5EF4-FFF2-40B4-BE49-F238E27FC236}">
                <a16:creationId xmlns:a16="http://schemas.microsoft.com/office/drawing/2014/main" id="{BAAC73B3-8125-438B-9C10-3AD405C582CF}"/>
              </a:ext>
            </a:extLst>
          </p:cNvPr>
          <p:cNvSpPr/>
          <p:nvPr/>
        </p:nvSpPr>
        <p:spPr bwMode="auto">
          <a:xfrm>
            <a:off x="3530600" y="1684820"/>
            <a:ext cx="951024" cy="321781"/>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indent="-342900" fontAlgn="base">
              <a:spcBef>
                <a:spcPct val="20000"/>
              </a:spcBef>
              <a:spcAft>
                <a:spcPct val="0"/>
              </a:spcAft>
            </a:pPr>
            <a:endParaRPr lang="fr-FR" sz="2000">
              <a:solidFill>
                <a:srgbClr val="01209F"/>
              </a:solidFill>
              <a:latin typeface="Arial" charset="0"/>
            </a:endParaRPr>
          </a:p>
        </p:txBody>
      </p:sp>
      <p:grpSp>
        <p:nvGrpSpPr>
          <p:cNvPr id="26" name="Group 25">
            <a:extLst>
              <a:ext uri="{FF2B5EF4-FFF2-40B4-BE49-F238E27FC236}">
                <a16:creationId xmlns:a16="http://schemas.microsoft.com/office/drawing/2014/main" id="{7B9DFFFE-2CB3-4DEB-919C-7D4938F0CDDF}"/>
              </a:ext>
            </a:extLst>
          </p:cNvPr>
          <p:cNvGrpSpPr/>
          <p:nvPr/>
        </p:nvGrpSpPr>
        <p:grpSpPr>
          <a:xfrm>
            <a:off x="584619" y="3129858"/>
            <a:ext cx="2374061" cy="2627373"/>
            <a:chOff x="484643" y="329881"/>
            <a:chExt cx="2374061" cy="2627373"/>
          </a:xfrm>
        </p:grpSpPr>
        <p:pic>
          <p:nvPicPr>
            <p:cNvPr id="27" name="Picture 26">
              <a:extLst>
                <a:ext uri="{FF2B5EF4-FFF2-40B4-BE49-F238E27FC236}">
                  <a16:creationId xmlns:a16="http://schemas.microsoft.com/office/drawing/2014/main" id="{12FD5B5D-4FD9-4ECB-9DB9-1F5421DFCE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457" t="37259"/>
            <a:stretch/>
          </p:blipFill>
          <p:spPr>
            <a:xfrm>
              <a:off x="484643" y="993804"/>
              <a:ext cx="2370997" cy="1963450"/>
            </a:xfrm>
            <a:prstGeom prst="rect">
              <a:avLst/>
            </a:prstGeom>
          </p:spPr>
        </p:pic>
        <p:cxnSp>
          <p:nvCxnSpPr>
            <p:cNvPr id="28" name="Straight Connector 27">
              <a:extLst>
                <a:ext uri="{FF2B5EF4-FFF2-40B4-BE49-F238E27FC236}">
                  <a16:creationId xmlns:a16="http://schemas.microsoft.com/office/drawing/2014/main" id="{4AD1C485-6E90-48F9-9017-1E8F757C6A6D}"/>
                </a:ext>
              </a:extLst>
            </p:cNvPr>
            <p:cNvCxnSpPr/>
            <p:nvPr/>
          </p:nvCxnSpPr>
          <p:spPr bwMode="auto">
            <a:xfrm flipH="1" flipV="1">
              <a:off x="1367546" y="1473444"/>
              <a:ext cx="1484977" cy="1633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Right Arrow 23">
              <a:extLst>
                <a:ext uri="{FF2B5EF4-FFF2-40B4-BE49-F238E27FC236}">
                  <a16:creationId xmlns:a16="http://schemas.microsoft.com/office/drawing/2014/main" id="{0A4BD302-C742-4E15-9C02-FD75A6F72360}"/>
                </a:ext>
              </a:extLst>
            </p:cNvPr>
            <p:cNvSpPr/>
            <p:nvPr/>
          </p:nvSpPr>
          <p:spPr bwMode="auto">
            <a:xfrm rot="5400000">
              <a:off x="846748" y="553831"/>
              <a:ext cx="663923" cy="216024"/>
            </a:xfrm>
            <a:prstGeom prst="rightArrow">
              <a:avLst/>
            </a:prstGeom>
            <a:solidFill>
              <a:srgbClr val="A4F5F7"/>
            </a:solidFill>
            <a:ln w="9525" cap="flat" cmpd="sng" algn="ctr">
              <a:solidFill>
                <a:srgbClr val="8FF2F5"/>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indent="-342900" fontAlgn="base">
                <a:spcBef>
                  <a:spcPct val="20000"/>
                </a:spcBef>
                <a:spcAft>
                  <a:spcPct val="0"/>
                </a:spcAft>
              </a:pPr>
              <a:endParaRPr lang="fr-FR" sz="2000">
                <a:solidFill>
                  <a:srgbClr val="01209F"/>
                </a:solidFill>
                <a:latin typeface="Arial" charset="0"/>
              </a:endParaRPr>
            </a:p>
          </p:txBody>
        </p:sp>
        <p:sp>
          <p:nvSpPr>
            <p:cNvPr id="30" name="Rectangle 29">
              <a:extLst>
                <a:ext uri="{FF2B5EF4-FFF2-40B4-BE49-F238E27FC236}">
                  <a16:creationId xmlns:a16="http://schemas.microsoft.com/office/drawing/2014/main" id="{AC04DF92-1E83-46AE-B6AF-028CAE63B8C6}"/>
                </a:ext>
              </a:extLst>
            </p:cNvPr>
            <p:cNvSpPr/>
            <p:nvPr/>
          </p:nvSpPr>
          <p:spPr>
            <a:xfrm>
              <a:off x="1907680" y="1996158"/>
              <a:ext cx="951024" cy="267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cxnSp>
        <p:nvCxnSpPr>
          <p:cNvPr id="31" name="Straight Connector 30">
            <a:extLst>
              <a:ext uri="{FF2B5EF4-FFF2-40B4-BE49-F238E27FC236}">
                <a16:creationId xmlns:a16="http://schemas.microsoft.com/office/drawing/2014/main" id="{DADB5A66-D49D-47F4-8D02-297CE57EB201}"/>
              </a:ext>
            </a:extLst>
          </p:cNvPr>
          <p:cNvCxnSpPr/>
          <p:nvPr/>
        </p:nvCxnSpPr>
        <p:spPr bwMode="auto">
          <a:xfrm flipH="1" flipV="1">
            <a:off x="1601238" y="4581145"/>
            <a:ext cx="430145" cy="1633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19471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8BB33D5-E264-F20A-BF68-3435C430002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620"/>
          <a:stretch/>
        </p:blipFill>
        <p:spPr>
          <a:xfrm>
            <a:off x="3207797" y="2966228"/>
            <a:ext cx="8496300" cy="3249800"/>
          </a:xfrm>
        </p:spPr>
      </p:pic>
      <p:sp>
        <p:nvSpPr>
          <p:cNvPr id="5" name="Slide Number Placeholder 4">
            <a:extLst>
              <a:ext uri="{FF2B5EF4-FFF2-40B4-BE49-F238E27FC236}">
                <a16:creationId xmlns:a16="http://schemas.microsoft.com/office/drawing/2014/main" id="{FB00D6A3-C58B-461D-D80E-7827CF00CF06}"/>
              </a:ext>
            </a:extLst>
          </p:cNvPr>
          <p:cNvSpPr>
            <a:spLocks noGrp="1"/>
          </p:cNvSpPr>
          <p:nvPr>
            <p:ph type="sldNum" sz="quarter" idx="11"/>
          </p:nvPr>
        </p:nvSpPr>
        <p:spPr/>
        <p:txBody>
          <a:bodyPr/>
          <a:lstStyle/>
          <a:p>
            <a:fld id="{54A7ED76-2252-4AB5-828B-2E32A570D333}" type="slidenum">
              <a:rPr lang="en-GB" smtClean="0"/>
              <a:pPr/>
              <a:t>17</a:t>
            </a:fld>
            <a:endParaRPr lang="en-GB"/>
          </a:p>
        </p:txBody>
      </p:sp>
      <p:sp>
        <p:nvSpPr>
          <p:cNvPr id="8" name="TextBox 7">
            <a:extLst>
              <a:ext uri="{FF2B5EF4-FFF2-40B4-BE49-F238E27FC236}">
                <a16:creationId xmlns:a16="http://schemas.microsoft.com/office/drawing/2014/main" id="{7F20C504-DD9D-9FE7-D710-DD04812CA0DD}"/>
              </a:ext>
            </a:extLst>
          </p:cNvPr>
          <p:cNvSpPr txBox="1"/>
          <p:nvPr/>
        </p:nvSpPr>
        <p:spPr>
          <a:xfrm>
            <a:off x="3456980" y="6187073"/>
            <a:ext cx="4322465" cy="338554"/>
          </a:xfrm>
          <a:prstGeom prst="rect">
            <a:avLst/>
          </a:prstGeom>
          <a:noFill/>
        </p:spPr>
        <p:txBody>
          <a:bodyPr wrap="square" rtlCol="0">
            <a:spAutoFit/>
          </a:bodyPr>
          <a:lstStyle/>
          <a:p>
            <a:r>
              <a:rPr lang="en-US" sz="1600" b="1" dirty="0">
                <a:solidFill>
                  <a:srgbClr val="FF0000"/>
                </a:solidFill>
              </a:rPr>
              <a:t>(Note : Bias only up to 300V – Gain reduced)</a:t>
            </a:r>
            <a:endParaRPr lang="en-CH" sz="1600" b="1" dirty="0">
              <a:solidFill>
                <a:srgbClr val="FF0000"/>
              </a:solidFill>
            </a:endParaRPr>
          </a:p>
        </p:txBody>
      </p:sp>
      <p:sp>
        <p:nvSpPr>
          <p:cNvPr id="9" name="TextBox 8">
            <a:extLst>
              <a:ext uri="{FF2B5EF4-FFF2-40B4-BE49-F238E27FC236}">
                <a16:creationId xmlns:a16="http://schemas.microsoft.com/office/drawing/2014/main" id="{FDF5CA52-5CA0-16F2-02D0-5EDC76053A39}"/>
              </a:ext>
            </a:extLst>
          </p:cNvPr>
          <p:cNvSpPr txBox="1"/>
          <p:nvPr/>
        </p:nvSpPr>
        <p:spPr>
          <a:xfrm>
            <a:off x="10218110" y="4695809"/>
            <a:ext cx="1224136" cy="646331"/>
          </a:xfrm>
          <a:prstGeom prst="rect">
            <a:avLst/>
          </a:prstGeom>
          <a:noFill/>
          <a:ln w="38100">
            <a:solidFill>
              <a:srgbClr val="00B050"/>
            </a:solidFill>
          </a:ln>
        </p:spPr>
        <p:txBody>
          <a:bodyPr wrap="square" rtlCol="0">
            <a:spAutoFit/>
          </a:bodyPr>
          <a:lstStyle/>
          <a:p>
            <a:pPr algn="ctr"/>
            <a:r>
              <a:rPr lang="en-US" b="1" dirty="0"/>
              <a:t>6.1 </a:t>
            </a:r>
            <a:r>
              <a:rPr lang="en-US" b="1" dirty="0" err="1"/>
              <a:t>ps</a:t>
            </a:r>
            <a:r>
              <a:rPr lang="en-US" b="1" dirty="0"/>
              <a:t> </a:t>
            </a:r>
          </a:p>
          <a:p>
            <a:pPr algn="ctr"/>
            <a:r>
              <a:rPr lang="en-US" b="1" dirty="0"/>
              <a:t>(FWHM)</a:t>
            </a:r>
          </a:p>
        </p:txBody>
      </p:sp>
      <p:sp>
        <p:nvSpPr>
          <p:cNvPr id="10" name="Rectangle 9"/>
          <p:cNvSpPr/>
          <p:nvPr/>
        </p:nvSpPr>
        <p:spPr bwMode="auto">
          <a:xfrm>
            <a:off x="9989106" y="3215003"/>
            <a:ext cx="1440235" cy="903353"/>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indent="-342900" fontAlgn="base">
              <a:spcBef>
                <a:spcPct val="20000"/>
              </a:spcBef>
              <a:spcAft>
                <a:spcPct val="0"/>
              </a:spcAft>
            </a:pPr>
            <a:endParaRPr lang="fr-CH" sz="2000">
              <a:solidFill>
                <a:srgbClr val="01209F"/>
              </a:solidFill>
              <a:latin typeface="Arial" charset="0"/>
            </a:endParaRPr>
          </a:p>
        </p:txBody>
      </p:sp>
      <p:sp>
        <p:nvSpPr>
          <p:cNvPr id="13" name="Footer Placeholder 4"/>
          <p:cNvSpPr>
            <a:spLocks noGrp="1"/>
          </p:cNvSpPr>
          <p:nvPr>
            <p:ph type="ftr" sz="quarter" idx="12"/>
          </p:nvPr>
        </p:nvSpPr>
        <p:spPr>
          <a:xfrm>
            <a:off x="4552950" y="6469833"/>
            <a:ext cx="3086100" cy="365125"/>
          </a:xfrm>
        </p:spPr>
        <p:txBody>
          <a:bodyPr/>
          <a:lstStyle/>
          <a:p>
            <a:r>
              <a:rPr lang="pt-BR">
                <a:solidFill>
                  <a:schemeClr val="bg1">
                    <a:lumMod val="50000"/>
                  </a:schemeClr>
                </a:solidFill>
              </a:rPr>
              <a:t>G. Konstantinou, Elba PSMR 2024</a:t>
            </a:r>
            <a:endParaRPr lang="fr-FR" dirty="0">
              <a:solidFill>
                <a:schemeClr val="bg1">
                  <a:lumMod val="50000"/>
                </a:schemeClr>
              </a:solidFill>
            </a:endParaRPr>
          </a:p>
        </p:txBody>
      </p:sp>
      <p:pic>
        <p:nvPicPr>
          <p:cNvPr id="16" name="Picture 15">
            <a:extLst>
              <a:ext uri="{FF2B5EF4-FFF2-40B4-BE49-F238E27FC236}">
                <a16:creationId xmlns:a16="http://schemas.microsoft.com/office/drawing/2014/main" id="{C02B7AC6-C897-E511-27C8-85FEA3B48C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1457" t="37259"/>
          <a:stretch/>
        </p:blipFill>
        <p:spPr>
          <a:xfrm>
            <a:off x="574949" y="3797973"/>
            <a:ext cx="2370997" cy="1963450"/>
          </a:xfrm>
          <a:prstGeom prst="rect">
            <a:avLst/>
          </a:prstGeom>
        </p:spPr>
      </p:pic>
      <p:cxnSp>
        <p:nvCxnSpPr>
          <p:cNvPr id="17" name="Straight Connector 16"/>
          <p:cNvCxnSpPr/>
          <p:nvPr/>
        </p:nvCxnSpPr>
        <p:spPr bwMode="auto">
          <a:xfrm flipH="1" flipV="1">
            <a:off x="1389644" y="4282290"/>
            <a:ext cx="1484977" cy="1633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a:extLst>
              <a:ext uri="{FF2B5EF4-FFF2-40B4-BE49-F238E27FC236}">
                <a16:creationId xmlns:a16="http://schemas.microsoft.com/office/drawing/2014/main" id="{D6DD8D88-71FE-0726-CEE7-0592E36E916B}"/>
              </a:ext>
            </a:extLst>
          </p:cNvPr>
          <p:cNvSpPr txBox="1"/>
          <p:nvPr/>
        </p:nvSpPr>
        <p:spPr>
          <a:xfrm>
            <a:off x="5618213" y="1080055"/>
            <a:ext cx="4870276" cy="369332"/>
          </a:xfrm>
          <a:prstGeom prst="rect">
            <a:avLst/>
          </a:prstGeom>
          <a:noFill/>
        </p:spPr>
        <p:txBody>
          <a:bodyPr wrap="square">
            <a:spAutoFit/>
          </a:bodyPr>
          <a:lstStyle/>
          <a:p>
            <a:pPr algn="r"/>
            <a:r>
              <a:rPr lang="en-US" b="1" dirty="0"/>
              <a:t>Low Flux / NO PC / </a:t>
            </a:r>
            <a:r>
              <a:rPr lang="en-US" b="1" dirty="0">
                <a:solidFill>
                  <a:srgbClr val="00B050"/>
                </a:solidFill>
              </a:rPr>
              <a:t>Amplifier on the same board</a:t>
            </a:r>
          </a:p>
        </p:txBody>
      </p:sp>
      <p:sp>
        <p:nvSpPr>
          <p:cNvPr id="25" name="Right Arrow 24"/>
          <p:cNvSpPr/>
          <p:nvPr/>
        </p:nvSpPr>
        <p:spPr bwMode="auto">
          <a:xfrm rot="5400000">
            <a:off x="953312" y="3344487"/>
            <a:ext cx="663923" cy="216024"/>
          </a:xfrm>
          <a:prstGeom prst="rightArrow">
            <a:avLst/>
          </a:prstGeom>
          <a:solidFill>
            <a:srgbClr val="A4F5F7"/>
          </a:solidFill>
          <a:ln w="9525" cap="flat" cmpd="sng" algn="ctr">
            <a:solidFill>
              <a:srgbClr val="8FF2F5"/>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indent="-342900" fontAlgn="base">
              <a:spcBef>
                <a:spcPct val="20000"/>
              </a:spcBef>
              <a:spcAft>
                <a:spcPct val="0"/>
              </a:spcAft>
            </a:pPr>
            <a:endParaRPr lang="fr-FR" sz="2000">
              <a:solidFill>
                <a:srgbClr val="01209F"/>
              </a:solidFill>
              <a:latin typeface="Arial" charset="0"/>
            </a:endParaRPr>
          </a:p>
        </p:txBody>
      </p:sp>
      <p:sp>
        <p:nvSpPr>
          <p:cNvPr id="18" name="Rectangle 17">
            <a:extLst>
              <a:ext uri="{FF2B5EF4-FFF2-40B4-BE49-F238E27FC236}">
                <a16:creationId xmlns:a16="http://schemas.microsoft.com/office/drawing/2014/main" id="{E635229B-162A-4860-8E35-B2568C68D2EB}"/>
              </a:ext>
            </a:extLst>
          </p:cNvPr>
          <p:cNvSpPr/>
          <p:nvPr/>
        </p:nvSpPr>
        <p:spPr>
          <a:xfrm>
            <a:off x="318340" y="5280334"/>
            <a:ext cx="2627606" cy="663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7" name="Title 1">
            <a:extLst>
              <a:ext uri="{FF2B5EF4-FFF2-40B4-BE49-F238E27FC236}">
                <a16:creationId xmlns:a16="http://schemas.microsoft.com/office/drawing/2014/main" id="{6A3004FE-4D76-46AD-B667-7F0131452087}"/>
              </a:ext>
            </a:extLst>
          </p:cNvPr>
          <p:cNvSpPr>
            <a:spLocks noGrp="1"/>
          </p:cNvSpPr>
          <p:nvPr>
            <p:ph type="title"/>
          </p:nvPr>
        </p:nvSpPr>
        <p:spPr>
          <a:xfrm>
            <a:off x="1433485" y="0"/>
            <a:ext cx="10515600" cy="806335"/>
          </a:xfrm>
        </p:spPr>
        <p:txBody>
          <a:bodyPr>
            <a:normAutofit/>
          </a:bodyPr>
          <a:lstStyle/>
          <a:p>
            <a:r>
              <a:rPr lang="en-US" dirty="0"/>
              <a:t>Timing results: LNA on board</a:t>
            </a:r>
            <a:endParaRPr lang="LID4096" dirty="0"/>
          </a:p>
        </p:txBody>
      </p:sp>
      <p:cxnSp>
        <p:nvCxnSpPr>
          <p:cNvPr id="28" name="Straight Connector 27">
            <a:extLst>
              <a:ext uri="{FF2B5EF4-FFF2-40B4-BE49-F238E27FC236}">
                <a16:creationId xmlns:a16="http://schemas.microsoft.com/office/drawing/2014/main" id="{6CC34E23-3978-45C3-BAB6-BAEB0E91D1E5}"/>
              </a:ext>
            </a:extLst>
          </p:cNvPr>
          <p:cNvCxnSpPr/>
          <p:nvPr/>
        </p:nvCxnSpPr>
        <p:spPr bwMode="auto">
          <a:xfrm flipH="1" flipV="1">
            <a:off x="1559782" y="4576689"/>
            <a:ext cx="520475" cy="1633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Date Placeholder 3">
            <a:extLst>
              <a:ext uri="{FF2B5EF4-FFF2-40B4-BE49-F238E27FC236}">
                <a16:creationId xmlns:a16="http://schemas.microsoft.com/office/drawing/2014/main" id="{144FF1CD-BB3B-4AFE-9CD4-AEE26D61DA0E}"/>
              </a:ext>
            </a:extLst>
          </p:cNvPr>
          <p:cNvSpPr>
            <a:spLocks noGrp="1"/>
          </p:cNvSpPr>
          <p:nvPr>
            <p:ph type="dt" sz="half" idx="10"/>
          </p:nvPr>
        </p:nvSpPr>
        <p:spPr/>
        <p:txBody>
          <a:bodyPr/>
          <a:lstStyle/>
          <a:p>
            <a:r>
              <a:rPr lang="LID4096"/>
              <a:t>23/05/2024</a:t>
            </a:r>
            <a:endParaRPr lang="LID4096" dirty="0"/>
          </a:p>
        </p:txBody>
      </p:sp>
    </p:spTree>
    <p:extLst>
      <p:ext uri="{BB962C8B-B14F-4D97-AF65-F5344CB8AC3E}">
        <p14:creationId xmlns:p14="http://schemas.microsoft.com/office/powerpoint/2010/main" val="3582493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9DF1-4977-4F13-B90E-3EDA43FCDA77}"/>
              </a:ext>
            </a:extLst>
          </p:cNvPr>
          <p:cNvSpPr>
            <a:spLocks noGrp="1"/>
          </p:cNvSpPr>
          <p:nvPr>
            <p:ph type="title"/>
          </p:nvPr>
        </p:nvSpPr>
        <p:spPr/>
        <p:txBody>
          <a:bodyPr/>
          <a:lstStyle/>
          <a:p>
            <a:r>
              <a:rPr lang="en-US" dirty="0"/>
              <a:t>Simulation: Metascintillators on AMCPs</a:t>
            </a:r>
            <a:endParaRPr lang="LID4096" dirty="0"/>
          </a:p>
        </p:txBody>
      </p:sp>
      <p:sp>
        <p:nvSpPr>
          <p:cNvPr id="4" name="Date Placeholder 3">
            <a:extLst>
              <a:ext uri="{FF2B5EF4-FFF2-40B4-BE49-F238E27FC236}">
                <a16:creationId xmlns:a16="http://schemas.microsoft.com/office/drawing/2014/main" id="{94494AB0-6284-4A99-887C-FB87C3A79BDB}"/>
              </a:ext>
            </a:extLst>
          </p:cNvPr>
          <p:cNvSpPr>
            <a:spLocks noGrp="1"/>
          </p:cNvSpPr>
          <p:nvPr>
            <p:ph type="dt" sz="half" idx="10"/>
          </p:nvPr>
        </p:nvSpPr>
        <p:spPr/>
        <p:txBody>
          <a:bodyPr/>
          <a:lstStyle/>
          <a:p>
            <a:r>
              <a:rPr lang="LID4096"/>
              <a:t>23/05/2024</a:t>
            </a:r>
            <a:endParaRPr lang="LID4096" dirty="0"/>
          </a:p>
        </p:txBody>
      </p:sp>
      <p:sp>
        <p:nvSpPr>
          <p:cNvPr id="5" name="Footer Placeholder 4">
            <a:extLst>
              <a:ext uri="{FF2B5EF4-FFF2-40B4-BE49-F238E27FC236}">
                <a16:creationId xmlns:a16="http://schemas.microsoft.com/office/drawing/2014/main" id="{AE4E54E6-F0AB-4D44-B295-6C02AEB47999}"/>
              </a:ext>
            </a:extLst>
          </p:cNvPr>
          <p:cNvSpPr>
            <a:spLocks noGrp="1"/>
          </p:cNvSpPr>
          <p:nvPr>
            <p:ph type="ftr" sz="quarter" idx="11"/>
          </p:nvPr>
        </p:nvSpPr>
        <p:spPr/>
        <p:txBody>
          <a:bodyPr/>
          <a:lstStyle/>
          <a:p>
            <a:r>
              <a:rPr lang="pt-BR"/>
              <a:t>G. Konstantinou, Elba PSMR 2024</a:t>
            </a:r>
            <a:endParaRPr lang="LID4096" dirty="0"/>
          </a:p>
        </p:txBody>
      </p:sp>
      <p:sp>
        <p:nvSpPr>
          <p:cNvPr id="6" name="Slide Number Placeholder 5">
            <a:extLst>
              <a:ext uri="{FF2B5EF4-FFF2-40B4-BE49-F238E27FC236}">
                <a16:creationId xmlns:a16="http://schemas.microsoft.com/office/drawing/2014/main" id="{F18449C2-E0DE-497F-A94D-51A72086C050}"/>
              </a:ext>
            </a:extLst>
          </p:cNvPr>
          <p:cNvSpPr>
            <a:spLocks noGrp="1"/>
          </p:cNvSpPr>
          <p:nvPr>
            <p:ph type="sldNum" sz="quarter" idx="12"/>
          </p:nvPr>
        </p:nvSpPr>
        <p:spPr/>
        <p:txBody>
          <a:bodyPr/>
          <a:lstStyle/>
          <a:p>
            <a:fld id="{130C5A24-E5C3-4C83-9472-05F39E685161}" type="slidenum">
              <a:rPr lang="LID4096" smtClean="0"/>
              <a:t>18</a:t>
            </a:fld>
            <a:endParaRPr lang="LID4096"/>
          </a:p>
        </p:txBody>
      </p:sp>
      <p:pic>
        <p:nvPicPr>
          <p:cNvPr id="7" name="Picture 6">
            <a:extLst>
              <a:ext uri="{FF2B5EF4-FFF2-40B4-BE49-F238E27FC236}">
                <a16:creationId xmlns:a16="http://schemas.microsoft.com/office/drawing/2014/main" id="{9F5876E1-326A-4298-B5AF-40304CF354E8}"/>
              </a:ext>
            </a:extLst>
          </p:cNvPr>
          <p:cNvPicPr/>
          <p:nvPr/>
        </p:nvPicPr>
        <p:blipFill>
          <a:blip r:embed="rId2"/>
          <a:stretch>
            <a:fillRect/>
          </a:stretch>
        </p:blipFill>
        <p:spPr>
          <a:xfrm>
            <a:off x="28997" y="1654832"/>
            <a:ext cx="4789805" cy="3547700"/>
          </a:xfrm>
          <a:prstGeom prst="rect">
            <a:avLst/>
          </a:prstGeom>
        </p:spPr>
      </p:pic>
      <p:sp>
        <p:nvSpPr>
          <p:cNvPr id="9" name="TextBox 8">
            <a:extLst>
              <a:ext uri="{FF2B5EF4-FFF2-40B4-BE49-F238E27FC236}">
                <a16:creationId xmlns:a16="http://schemas.microsoft.com/office/drawing/2014/main" id="{C4F8CF1C-7696-4E08-AB5F-6F86750C762D}"/>
              </a:ext>
            </a:extLst>
          </p:cNvPr>
          <p:cNvSpPr txBox="1"/>
          <p:nvPr/>
        </p:nvSpPr>
        <p:spPr>
          <a:xfrm>
            <a:off x="462280" y="1025373"/>
            <a:ext cx="6096000" cy="646331"/>
          </a:xfrm>
          <a:prstGeom prst="rect">
            <a:avLst/>
          </a:prstGeom>
          <a:noFill/>
        </p:spPr>
        <p:txBody>
          <a:bodyPr wrap="square">
            <a:spAutoFit/>
          </a:bodyPr>
          <a:lstStyle/>
          <a:p>
            <a:r>
              <a:rPr lang="en-US" sz="1800" dirty="0" err="1">
                <a:effectLst/>
                <a:latin typeface="Times New Roman" panose="02020603050405020304" pitchFamily="18" charset="0"/>
                <a:ea typeface="SimSun" panose="02010600030101010101" pitchFamily="2" charset="-122"/>
              </a:rPr>
              <a:t>LYSO:Ce</a:t>
            </a:r>
            <a:r>
              <a:rPr lang="en-US" sz="1800" dirty="0">
                <a:effectLst/>
                <a:latin typeface="Times New Roman" panose="02020603050405020304" pitchFamily="18" charset="0"/>
                <a:ea typeface="SimSun" panose="02010600030101010101" pitchFamily="2" charset="-122"/>
              </a:rPr>
              <a:t>, (24x9.6x0.25 mm</a:t>
            </a:r>
            <a:r>
              <a:rPr lang="en-US" sz="1800" baseline="30000" dirty="0">
                <a:effectLst/>
                <a:latin typeface="Times New Roman" panose="02020603050405020304" pitchFamily="18" charset="0"/>
                <a:ea typeface="SimSun" panose="02010600030101010101" pitchFamily="2" charset="-122"/>
              </a:rPr>
              <a:t>3</a:t>
            </a:r>
            <a:r>
              <a:rPr lang="en-US" sz="1800" dirty="0">
                <a:effectLst/>
                <a:latin typeface="Times New Roman" panose="02020603050405020304" pitchFamily="18" charset="0"/>
                <a:ea typeface="SimSun" panose="02010600030101010101" pitchFamily="2" charset="-122"/>
              </a:rPr>
              <a:t>) </a:t>
            </a:r>
          </a:p>
          <a:p>
            <a:r>
              <a:rPr lang="en-US" sz="1800" dirty="0">
                <a:effectLst/>
                <a:latin typeface="Times New Roman" panose="02020603050405020304" pitchFamily="18" charset="0"/>
                <a:ea typeface="SimSun" panose="02010600030101010101" pitchFamily="2" charset="-122"/>
              </a:rPr>
              <a:t>PEA</a:t>
            </a:r>
            <a:r>
              <a:rPr lang="en-US" sz="1800" baseline="-25000" dirty="0">
                <a:effectLst/>
                <a:latin typeface="Times New Roman" panose="02020603050405020304" pitchFamily="18" charset="0"/>
                <a:ea typeface="SimSun" panose="02010600030101010101" pitchFamily="2" charset="-122"/>
              </a:rPr>
              <a:t>2</a:t>
            </a:r>
            <a:r>
              <a:rPr lang="en-US" sz="1800" dirty="0">
                <a:effectLst/>
                <a:latin typeface="Times New Roman" panose="02020603050405020304" pitchFamily="18" charset="0"/>
                <a:ea typeface="SimSun" panose="02010600030101010101" pitchFamily="2" charset="-122"/>
              </a:rPr>
              <a:t>PbBr</a:t>
            </a:r>
            <a:r>
              <a:rPr lang="en-US" sz="1800" baseline="-25000" dirty="0">
                <a:effectLst/>
                <a:latin typeface="Times New Roman" panose="02020603050405020304" pitchFamily="18" charset="0"/>
                <a:ea typeface="SimSun" panose="02010600030101010101" pitchFamily="2" charset="-122"/>
              </a:rPr>
              <a:t>4</a:t>
            </a:r>
            <a:r>
              <a:rPr lang="en-US" sz="1800" dirty="0">
                <a:effectLst/>
                <a:latin typeface="Times New Roman" panose="02020603050405020304" pitchFamily="18" charset="0"/>
                <a:ea typeface="SimSun" panose="02010600030101010101" pitchFamily="2" charset="-122"/>
              </a:rPr>
              <a:t> perovskite (24x9.6x0.1 mm</a:t>
            </a:r>
            <a:r>
              <a:rPr lang="en-US" sz="1800" baseline="30000" dirty="0">
                <a:effectLst/>
                <a:latin typeface="Times New Roman" panose="02020603050405020304" pitchFamily="18" charset="0"/>
                <a:ea typeface="SimSun" panose="02010600030101010101" pitchFamily="2" charset="-122"/>
              </a:rPr>
              <a:t>3</a:t>
            </a:r>
            <a:r>
              <a:rPr lang="en-US" sz="1800" dirty="0">
                <a:effectLst/>
                <a:latin typeface="Times New Roman" panose="02020603050405020304" pitchFamily="18" charset="0"/>
                <a:ea typeface="SimSun" panose="02010600030101010101" pitchFamily="2" charset="-122"/>
              </a:rPr>
              <a:t>)</a:t>
            </a:r>
            <a:endParaRPr lang="LID4096" dirty="0"/>
          </a:p>
        </p:txBody>
      </p:sp>
      <p:pic>
        <p:nvPicPr>
          <p:cNvPr id="10" name="Picture 9">
            <a:extLst>
              <a:ext uri="{FF2B5EF4-FFF2-40B4-BE49-F238E27FC236}">
                <a16:creationId xmlns:a16="http://schemas.microsoft.com/office/drawing/2014/main" id="{4F249FDF-B1B3-4F65-AA3E-35C04585C47F}"/>
              </a:ext>
            </a:extLst>
          </p:cNvPr>
          <p:cNvPicPr/>
          <p:nvPr/>
        </p:nvPicPr>
        <p:blipFill>
          <a:blip r:embed="rId3"/>
          <a:stretch>
            <a:fillRect/>
          </a:stretch>
        </p:blipFill>
        <p:spPr>
          <a:xfrm>
            <a:off x="6959809" y="843433"/>
            <a:ext cx="3022391" cy="2114665"/>
          </a:xfrm>
          <a:prstGeom prst="rect">
            <a:avLst/>
          </a:prstGeom>
        </p:spPr>
      </p:pic>
      <p:sp>
        <p:nvSpPr>
          <p:cNvPr id="12" name="TextBox 11">
            <a:extLst>
              <a:ext uri="{FF2B5EF4-FFF2-40B4-BE49-F238E27FC236}">
                <a16:creationId xmlns:a16="http://schemas.microsoft.com/office/drawing/2014/main" id="{CD7B6029-B99A-48A3-B4DD-E4CDDA261AE3}"/>
              </a:ext>
            </a:extLst>
          </p:cNvPr>
          <p:cNvSpPr txBox="1"/>
          <p:nvPr/>
        </p:nvSpPr>
        <p:spPr>
          <a:xfrm>
            <a:off x="4899172" y="3087207"/>
            <a:ext cx="7247004"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t>Good energy resolution/ energy sharing resolution</a:t>
            </a:r>
          </a:p>
          <a:p>
            <a:pPr marL="285750" indent="-285750">
              <a:buFont typeface="Arial" panose="020B0604020202020204" pitchFamily="34" charset="0"/>
              <a:buChar char="•"/>
            </a:pPr>
            <a:r>
              <a:rPr lang="en-US" sz="2800" dirty="0"/>
              <a:t>Down to 1 mm Spatial Resolution</a:t>
            </a:r>
          </a:p>
          <a:p>
            <a:pPr marL="285750" indent="-285750">
              <a:buFont typeface="Arial" panose="020B0604020202020204" pitchFamily="34" charset="0"/>
              <a:buChar char="•"/>
            </a:pPr>
            <a:r>
              <a:rPr lang="en-US" sz="2800" dirty="0"/>
              <a:t>8 mm DOI</a:t>
            </a:r>
          </a:p>
          <a:p>
            <a:pPr marL="285750" indent="-285750">
              <a:buFont typeface="Arial" panose="020B0604020202020204" pitchFamily="34" charset="0"/>
              <a:buChar char="•"/>
            </a:pPr>
            <a:r>
              <a:rPr lang="en-US" sz="2800" dirty="0"/>
              <a:t>90 </a:t>
            </a:r>
            <a:r>
              <a:rPr lang="en-US" sz="2800" dirty="0" err="1"/>
              <a:t>ps</a:t>
            </a:r>
            <a:r>
              <a:rPr lang="en-US" sz="2800" dirty="0"/>
              <a:t> CTR</a:t>
            </a:r>
          </a:p>
          <a:p>
            <a:pPr marL="285750" indent="-285750">
              <a:buFont typeface="Arial" panose="020B0604020202020204" pitchFamily="34" charset="0"/>
              <a:buChar char="•"/>
            </a:pPr>
            <a:r>
              <a:rPr lang="en-US" sz="2800" dirty="0"/>
              <a:t>No need for 15 um</a:t>
            </a:r>
            <a:r>
              <a:rPr lang="en-US" sz="2800" baseline="30000" dirty="0"/>
              <a:t>2</a:t>
            </a:r>
            <a:r>
              <a:rPr lang="en-US" sz="2800" dirty="0"/>
              <a:t> pixelation, 150 um</a:t>
            </a:r>
            <a:r>
              <a:rPr lang="en-US" sz="2800" baseline="30000" dirty="0"/>
              <a:t>2</a:t>
            </a:r>
            <a:r>
              <a:rPr lang="en-US" sz="2800" dirty="0"/>
              <a:t> would render similar results </a:t>
            </a:r>
            <a:r>
              <a:rPr lang="en-US" sz="2800" dirty="0">
                <a:sym typeface="Wingdings" panose="05000000000000000000" pitchFamily="2" charset="2"/>
              </a:rPr>
              <a:t> Digital SiPM people?</a:t>
            </a:r>
            <a:endParaRPr lang="LID4096" sz="2800" dirty="0"/>
          </a:p>
        </p:txBody>
      </p:sp>
    </p:spTree>
    <p:extLst>
      <p:ext uri="{BB962C8B-B14F-4D97-AF65-F5344CB8AC3E}">
        <p14:creationId xmlns:p14="http://schemas.microsoft.com/office/powerpoint/2010/main" val="1455957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1F1728-05D2-43CE-BEA8-95AD6D58C6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5094" y="2744174"/>
            <a:ext cx="3083991" cy="2609056"/>
          </a:xfrm>
          <a:prstGeom prst="rect">
            <a:avLst/>
          </a:prstGeom>
        </p:spPr>
      </p:pic>
      <p:sp>
        <p:nvSpPr>
          <p:cNvPr id="2" name="Title 1">
            <a:extLst>
              <a:ext uri="{FF2B5EF4-FFF2-40B4-BE49-F238E27FC236}">
                <a16:creationId xmlns:a16="http://schemas.microsoft.com/office/drawing/2014/main" id="{BC389CFE-1849-4294-9951-599B34F8333E}"/>
              </a:ext>
            </a:extLst>
          </p:cNvPr>
          <p:cNvSpPr>
            <a:spLocks noGrp="1"/>
          </p:cNvSpPr>
          <p:nvPr>
            <p:ph type="title"/>
          </p:nvPr>
        </p:nvSpPr>
        <p:spPr/>
        <p:txBody>
          <a:bodyPr/>
          <a:lstStyle/>
          <a:p>
            <a:r>
              <a:rPr lang="en-US" dirty="0"/>
              <a:t>Next steps</a:t>
            </a:r>
            <a:endParaRPr lang="LID4096" dirty="0"/>
          </a:p>
        </p:txBody>
      </p:sp>
      <p:sp>
        <p:nvSpPr>
          <p:cNvPr id="3" name="Content Placeholder 2">
            <a:extLst>
              <a:ext uri="{FF2B5EF4-FFF2-40B4-BE49-F238E27FC236}">
                <a16:creationId xmlns:a16="http://schemas.microsoft.com/office/drawing/2014/main" id="{447166C2-0956-41DB-8FA1-1AB8C9F16A88}"/>
              </a:ext>
            </a:extLst>
          </p:cNvPr>
          <p:cNvSpPr>
            <a:spLocks noGrp="1"/>
          </p:cNvSpPr>
          <p:nvPr>
            <p:ph idx="1"/>
          </p:nvPr>
        </p:nvSpPr>
        <p:spPr>
          <a:xfrm>
            <a:off x="838200" y="806335"/>
            <a:ext cx="10515600" cy="5370628"/>
          </a:xfrm>
        </p:spPr>
        <p:txBody>
          <a:bodyPr anchor="ctr"/>
          <a:lstStyle/>
          <a:p>
            <a:r>
              <a:rPr lang="en-US" dirty="0"/>
              <a:t>Migrate the technology from the test design to the CMOS design</a:t>
            </a:r>
          </a:p>
          <a:p>
            <a:r>
              <a:rPr lang="en-US" dirty="0"/>
              <a:t>Confirm timing and spatial resolution characteristics through the dedicated low-noise CMOS readout</a:t>
            </a:r>
          </a:p>
          <a:p>
            <a:r>
              <a:rPr lang="en-US" dirty="0"/>
              <a:t>Experiment and integrate AMCP with a photocathode </a:t>
            </a:r>
          </a:p>
          <a:p>
            <a:pPr lvl="1"/>
            <a:r>
              <a:rPr lang="en-US" dirty="0"/>
              <a:t>standard solution: </a:t>
            </a:r>
            <a:r>
              <a:rPr lang="en-US" dirty="0" err="1"/>
              <a:t>Photonis</a:t>
            </a:r>
            <a:r>
              <a:rPr lang="en-US" dirty="0"/>
              <a:t> </a:t>
            </a:r>
            <a:r>
              <a:rPr lang="en-US" dirty="0" err="1"/>
              <a:t>Planacon</a:t>
            </a:r>
            <a:endParaRPr lang="en-US" dirty="0"/>
          </a:p>
          <a:p>
            <a:pPr lvl="1"/>
            <a:r>
              <a:rPr lang="en-US" dirty="0"/>
              <a:t>Possible solutions: Bi-alkali sputtering, oxides, silicon</a:t>
            </a:r>
          </a:p>
          <a:p>
            <a:r>
              <a:rPr lang="en-US" dirty="0"/>
              <a:t>Navigate design specs for optimal PET application</a:t>
            </a:r>
            <a:endParaRPr lang="LID4096" dirty="0"/>
          </a:p>
        </p:txBody>
      </p:sp>
      <p:sp>
        <p:nvSpPr>
          <p:cNvPr id="4" name="Date Placeholder 3">
            <a:extLst>
              <a:ext uri="{FF2B5EF4-FFF2-40B4-BE49-F238E27FC236}">
                <a16:creationId xmlns:a16="http://schemas.microsoft.com/office/drawing/2014/main" id="{BD88C350-9E27-47AB-B0F8-DEA9A3A1BC03}"/>
              </a:ext>
            </a:extLst>
          </p:cNvPr>
          <p:cNvSpPr>
            <a:spLocks noGrp="1"/>
          </p:cNvSpPr>
          <p:nvPr>
            <p:ph type="dt" sz="half" idx="10"/>
          </p:nvPr>
        </p:nvSpPr>
        <p:spPr/>
        <p:txBody>
          <a:bodyPr/>
          <a:lstStyle/>
          <a:p>
            <a:r>
              <a:rPr lang="LID4096"/>
              <a:t>23/05/2024</a:t>
            </a:r>
            <a:endParaRPr lang="LID4096" dirty="0"/>
          </a:p>
        </p:txBody>
      </p:sp>
      <p:sp>
        <p:nvSpPr>
          <p:cNvPr id="5" name="Footer Placeholder 4">
            <a:extLst>
              <a:ext uri="{FF2B5EF4-FFF2-40B4-BE49-F238E27FC236}">
                <a16:creationId xmlns:a16="http://schemas.microsoft.com/office/drawing/2014/main" id="{A9DA8595-FBE8-469C-A418-3274640AFAE9}"/>
              </a:ext>
            </a:extLst>
          </p:cNvPr>
          <p:cNvSpPr>
            <a:spLocks noGrp="1"/>
          </p:cNvSpPr>
          <p:nvPr>
            <p:ph type="ftr" sz="quarter" idx="11"/>
          </p:nvPr>
        </p:nvSpPr>
        <p:spPr/>
        <p:txBody>
          <a:bodyPr/>
          <a:lstStyle/>
          <a:p>
            <a:r>
              <a:rPr lang="pt-BR"/>
              <a:t>G. Konstantinou, Elba PSMR 2024</a:t>
            </a:r>
            <a:endParaRPr lang="LID4096" dirty="0"/>
          </a:p>
        </p:txBody>
      </p:sp>
      <p:sp>
        <p:nvSpPr>
          <p:cNvPr id="6" name="Slide Number Placeholder 5">
            <a:extLst>
              <a:ext uri="{FF2B5EF4-FFF2-40B4-BE49-F238E27FC236}">
                <a16:creationId xmlns:a16="http://schemas.microsoft.com/office/drawing/2014/main" id="{DE680917-4117-493D-9BB5-6499456E92BA}"/>
              </a:ext>
            </a:extLst>
          </p:cNvPr>
          <p:cNvSpPr>
            <a:spLocks noGrp="1"/>
          </p:cNvSpPr>
          <p:nvPr>
            <p:ph type="sldNum" sz="quarter" idx="12"/>
          </p:nvPr>
        </p:nvSpPr>
        <p:spPr/>
        <p:txBody>
          <a:bodyPr/>
          <a:lstStyle/>
          <a:p>
            <a:fld id="{130C5A24-E5C3-4C83-9472-05F39E685161}" type="slidenum">
              <a:rPr lang="LID4096" smtClean="0"/>
              <a:t>19</a:t>
            </a:fld>
            <a:endParaRPr lang="LID4096"/>
          </a:p>
        </p:txBody>
      </p:sp>
    </p:spTree>
    <p:extLst>
      <p:ext uri="{BB962C8B-B14F-4D97-AF65-F5344CB8AC3E}">
        <p14:creationId xmlns:p14="http://schemas.microsoft.com/office/powerpoint/2010/main" val="2539683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F1CDB-847C-4630-A7E2-5DB8AF1AD25A}"/>
              </a:ext>
            </a:extLst>
          </p:cNvPr>
          <p:cNvSpPr>
            <a:spLocks noGrp="1"/>
          </p:cNvSpPr>
          <p:nvPr>
            <p:ph type="title"/>
          </p:nvPr>
        </p:nvSpPr>
        <p:spPr/>
        <p:txBody>
          <a:bodyPr/>
          <a:lstStyle/>
          <a:p>
            <a:r>
              <a:rPr lang="en-US" dirty="0"/>
              <a:t>Contents</a:t>
            </a:r>
            <a:endParaRPr lang="LID4096" dirty="0"/>
          </a:p>
        </p:txBody>
      </p:sp>
      <p:sp>
        <p:nvSpPr>
          <p:cNvPr id="3" name="Content Placeholder 2">
            <a:extLst>
              <a:ext uri="{FF2B5EF4-FFF2-40B4-BE49-F238E27FC236}">
                <a16:creationId xmlns:a16="http://schemas.microsoft.com/office/drawing/2014/main" id="{7C987038-4126-4CF4-9274-BD42EED8A2BD}"/>
              </a:ext>
            </a:extLst>
          </p:cNvPr>
          <p:cNvSpPr>
            <a:spLocks noGrp="1"/>
          </p:cNvSpPr>
          <p:nvPr>
            <p:ph idx="1"/>
          </p:nvPr>
        </p:nvSpPr>
        <p:spPr/>
        <p:txBody>
          <a:bodyPr anchor="ctr"/>
          <a:lstStyle/>
          <a:p>
            <a:r>
              <a:rPr lang="en-US" dirty="0"/>
              <a:t>Micro-Channel Plates: A short functionality and structure introduction</a:t>
            </a:r>
          </a:p>
          <a:p>
            <a:r>
              <a:rPr lang="en-US" dirty="0"/>
              <a:t>Amorphous Silicon Micro-Channel Plates (AMCP)</a:t>
            </a:r>
          </a:p>
          <a:p>
            <a:r>
              <a:rPr lang="en-US" dirty="0"/>
              <a:t>Simulation and experiment</a:t>
            </a:r>
          </a:p>
          <a:p>
            <a:r>
              <a:rPr lang="en-US" dirty="0"/>
              <a:t>Design for spatial resolution</a:t>
            </a:r>
          </a:p>
          <a:p>
            <a:r>
              <a:rPr lang="en-US" dirty="0"/>
              <a:t>Functionality fit to new generation of scintillators</a:t>
            </a:r>
            <a:endParaRPr lang="LID4096" dirty="0"/>
          </a:p>
        </p:txBody>
      </p:sp>
      <p:sp>
        <p:nvSpPr>
          <p:cNvPr id="4" name="Date Placeholder 3">
            <a:extLst>
              <a:ext uri="{FF2B5EF4-FFF2-40B4-BE49-F238E27FC236}">
                <a16:creationId xmlns:a16="http://schemas.microsoft.com/office/drawing/2014/main" id="{0512BF56-3E0C-4642-9843-D16F6016EE6D}"/>
              </a:ext>
            </a:extLst>
          </p:cNvPr>
          <p:cNvSpPr>
            <a:spLocks noGrp="1"/>
          </p:cNvSpPr>
          <p:nvPr>
            <p:ph type="dt" sz="half" idx="10"/>
          </p:nvPr>
        </p:nvSpPr>
        <p:spPr/>
        <p:txBody>
          <a:bodyPr/>
          <a:lstStyle/>
          <a:p>
            <a:r>
              <a:rPr lang="LID4096"/>
              <a:t>23/05/2024</a:t>
            </a:r>
            <a:endParaRPr lang="LID4096" dirty="0"/>
          </a:p>
        </p:txBody>
      </p:sp>
      <p:sp>
        <p:nvSpPr>
          <p:cNvPr id="5" name="Footer Placeholder 4">
            <a:extLst>
              <a:ext uri="{FF2B5EF4-FFF2-40B4-BE49-F238E27FC236}">
                <a16:creationId xmlns:a16="http://schemas.microsoft.com/office/drawing/2014/main" id="{5C306825-A9D0-4369-B73F-BA19C1CBDF59}"/>
              </a:ext>
            </a:extLst>
          </p:cNvPr>
          <p:cNvSpPr>
            <a:spLocks noGrp="1"/>
          </p:cNvSpPr>
          <p:nvPr>
            <p:ph type="ftr" sz="quarter" idx="11"/>
          </p:nvPr>
        </p:nvSpPr>
        <p:spPr/>
        <p:txBody>
          <a:bodyPr/>
          <a:lstStyle/>
          <a:p>
            <a:r>
              <a:rPr lang="pt-BR"/>
              <a:t>G. Konstantinou, Elba PSMR 2024</a:t>
            </a:r>
            <a:endParaRPr lang="LID4096" dirty="0"/>
          </a:p>
        </p:txBody>
      </p:sp>
      <p:sp>
        <p:nvSpPr>
          <p:cNvPr id="6" name="Slide Number Placeholder 5">
            <a:extLst>
              <a:ext uri="{FF2B5EF4-FFF2-40B4-BE49-F238E27FC236}">
                <a16:creationId xmlns:a16="http://schemas.microsoft.com/office/drawing/2014/main" id="{C5474B33-0286-4770-886B-EBB2FAA0C3AD}"/>
              </a:ext>
            </a:extLst>
          </p:cNvPr>
          <p:cNvSpPr>
            <a:spLocks noGrp="1"/>
          </p:cNvSpPr>
          <p:nvPr>
            <p:ph type="sldNum" sz="quarter" idx="12"/>
          </p:nvPr>
        </p:nvSpPr>
        <p:spPr/>
        <p:txBody>
          <a:bodyPr/>
          <a:lstStyle/>
          <a:p>
            <a:fld id="{130C5A24-E5C3-4C83-9472-05F39E685161}" type="slidenum">
              <a:rPr lang="LID4096" smtClean="0"/>
              <a:t>2</a:t>
            </a:fld>
            <a:endParaRPr lang="LID4096"/>
          </a:p>
        </p:txBody>
      </p:sp>
    </p:spTree>
    <p:extLst>
      <p:ext uri="{BB962C8B-B14F-4D97-AF65-F5344CB8AC3E}">
        <p14:creationId xmlns:p14="http://schemas.microsoft.com/office/powerpoint/2010/main" val="2160304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5C9FB-CA04-4F3E-957C-A85C59FCBFFF}"/>
              </a:ext>
            </a:extLst>
          </p:cNvPr>
          <p:cNvSpPr>
            <a:spLocks noGrp="1"/>
          </p:cNvSpPr>
          <p:nvPr>
            <p:ph type="title"/>
          </p:nvPr>
        </p:nvSpPr>
        <p:spPr/>
        <p:txBody>
          <a:bodyPr/>
          <a:lstStyle/>
          <a:p>
            <a:r>
              <a:rPr lang="en-US" dirty="0"/>
              <a:t>Conclusions</a:t>
            </a:r>
            <a:endParaRPr lang="LID4096" dirty="0"/>
          </a:p>
        </p:txBody>
      </p:sp>
      <p:sp>
        <p:nvSpPr>
          <p:cNvPr id="3" name="Content Placeholder 2">
            <a:extLst>
              <a:ext uri="{FF2B5EF4-FFF2-40B4-BE49-F238E27FC236}">
                <a16:creationId xmlns:a16="http://schemas.microsoft.com/office/drawing/2014/main" id="{C8C9DD09-2C5F-4C9D-9E46-2B689C9113DF}"/>
              </a:ext>
            </a:extLst>
          </p:cNvPr>
          <p:cNvSpPr>
            <a:spLocks noGrp="1"/>
          </p:cNvSpPr>
          <p:nvPr>
            <p:ph idx="1"/>
          </p:nvPr>
        </p:nvSpPr>
        <p:spPr/>
        <p:txBody>
          <a:bodyPr/>
          <a:lstStyle/>
          <a:p>
            <a:pPr algn="just"/>
            <a:r>
              <a:rPr lang="en-US" dirty="0"/>
              <a:t>MCPs have already proven their capabilities as TOFPET photon-detectors</a:t>
            </a:r>
          </a:p>
          <a:p>
            <a:pPr algn="just"/>
            <a:r>
              <a:rPr lang="en-US" dirty="0"/>
              <a:t>AMCPs have the potential to improve the state of the art in MCP and photon detection timing</a:t>
            </a:r>
          </a:p>
          <a:p>
            <a:pPr algn="just"/>
            <a:r>
              <a:rPr lang="en-US" dirty="0"/>
              <a:t>AMCPs on CMOS set the state of the art in spatial resolution</a:t>
            </a:r>
          </a:p>
          <a:p>
            <a:pPr algn="just"/>
            <a:r>
              <a:rPr lang="en-US" dirty="0"/>
              <a:t>Fabrication is complex but versatile, allowing devices with variable and application specific specifications</a:t>
            </a:r>
          </a:p>
          <a:p>
            <a:pPr algn="just"/>
            <a:r>
              <a:rPr lang="en-US" dirty="0"/>
              <a:t>Potential </a:t>
            </a:r>
            <a:r>
              <a:rPr lang="en-US"/>
              <a:t>fit for scintillator read-out </a:t>
            </a:r>
            <a:r>
              <a:rPr lang="en-US" dirty="0"/>
              <a:t>to be explored</a:t>
            </a:r>
            <a:endParaRPr lang="LID4096" dirty="0"/>
          </a:p>
        </p:txBody>
      </p:sp>
      <p:sp>
        <p:nvSpPr>
          <p:cNvPr id="4" name="Date Placeholder 3">
            <a:extLst>
              <a:ext uri="{FF2B5EF4-FFF2-40B4-BE49-F238E27FC236}">
                <a16:creationId xmlns:a16="http://schemas.microsoft.com/office/drawing/2014/main" id="{91AE9217-9C62-4C09-9669-725FF8556348}"/>
              </a:ext>
            </a:extLst>
          </p:cNvPr>
          <p:cNvSpPr>
            <a:spLocks noGrp="1"/>
          </p:cNvSpPr>
          <p:nvPr>
            <p:ph type="dt" sz="half" idx="10"/>
          </p:nvPr>
        </p:nvSpPr>
        <p:spPr/>
        <p:txBody>
          <a:bodyPr/>
          <a:lstStyle/>
          <a:p>
            <a:r>
              <a:rPr lang="LID4096"/>
              <a:t>23/05/2024</a:t>
            </a:r>
            <a:endParaRPr lang="LID4096" dirty="0"/>
          </a:p>
        </p:txBody>
      </p:sp>
      <p:sp>
        <p:nvSpPr>
          <p:cNvPr id="5" name="Footer Placeholder 4">
            <a:extLst>
              <a:ext uri="{FF2B5EF4-FFF2-40B4-BE49-F238E27FC236}">
                <a16:creationId xmlns:a16="http://schemas.microsoft.com/office/drawing/2014/main" id="{B88EB4BE-323B-41DA-BBC3-4F12E38AE77C}"/>
              </a:ext>
            </a:extLst>
          </p:cNvPr>
          <p:cNvSpPr>
            <a:spLocks noGrp="1"/>
          </p:cNvSpPr>
          <p:nvPr>
            <p:ph type="ftr" sz="quarter" idx="11"/>
          </p:nvPr>
        </p:nvSpPr>
        <p:spPr/>
        <p:txBody>
          <a:bodyPr/>
          <a:lstStyle/>
          <a:p>
            <a:r>
              <a:rPr lang="pt-BR"/>
              <a:t>G. Konstantinou, Elba PSMR 2024</a:t>
            </a:r>
            <a:endParaRPr lang="LID4096" dirty="0"/>
          </a:p>
        </p:txBody>
      </p:sp>
      <p:sp>
        <p:nvSpPr>
          <p:cNvPr id="6" name="Slide Number Placeholder 5">
            <a:extLst>
              <a:ext uri="{FF2B5EF4-FFF2-40B4-BE49-F238E27FC236}">
                <a16:creationId xmlns:a16="http://schemas.microsoft.com/office/drawing/2014/main" id="{C78B776C-0DAC-4014-9594-7C6D45D51DB8}"/>
              </a:ext>
            </a:extLst>
          </p:cNvPr>
          <p:cNvSpPr>
            <a:spLocks noGrp="1"/>
          </p:cNvSpPr>
          <p:nvPr>
            <p:ph type="sldNum" sz="quarter" idx="12"/>
          </p:nvPr>
        </p:nvSpPr>
        <p:spPr/>
        <p:txBody>
          <a:bodyPr/>
          <a:lstStyle/>
          <a:p>
            <a:fld id="{130C5A24-E5C3-4C83-9472-05F39E685161}" type="slidenum">
              <a:rPr lang="LID4096" smtClean="0"/>
              <a:t>20</a:t>
            </a:fld>
            <a:endParaRPr lang="LID4096"/>
          </a:p>
        </p:txBody>
      </p:sp>
    </p:spTree>
    <p:extLst>
      <p:ext uri="{BB962C8B-B14F-4D97-AF65-F5344CB8AC3E}">
        <p14:creationId xmlns:p14="http://schemas.microsoft.com/office/powerpoint/2010/main" val="4013971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54E66-100C-4086-A302-F3DDEB2AE35F}"/>
              </a:ext>
            </a:extLst>
          </p:cNvPr>
          <p:cNvSpPr>
            <a:spLocks noGrp="1"/>
          </p:cNvSpPr>
          <p:nvPr>
            <p:ph type="title"/>
          </p:nvPr>
        </p:nvSpPr>
        <p:spPr/>
        <p:txBody>
          <a:bodyPr/>
          <a:lstStyle/>
          <a:p>
            <a:r>
              <a:rPr lang="en-US" dirty="0"/>
              <a:t>Thank you for your attention</a:t>
            </a:r>
            <a:endParaRPr lang="LID4096" dirty="0"/>
          </a:p>
        </p:txBody>
      </p:sp>
      <p:sp>
        <p:nvSpPr>
          <p:cNvPr id="4" name="Date Placeholder 3">
            <a:extLst>
              <a:ext uri="{FF2B5EF4-FFF2-40B4-BE49-F238E27FC236}">
                <a16:creationId xmlns:a16="http://schemas.microsoft.com/office/drawing/2014/main" id="{2E469443-A86D-42BB-859B-F9178B3A7A0E}"/>
              </a:ext>
            </a:extLst>
          </p:cNvPr>
          <p:cNvSpPr>
            <a:spLocks noGrp="1"/>
          </p:cNvSpPr>
          <p:nvPr>
            <p:ph type="dt" sz="half" idx="10"/>
          </p:nvPr>
        </p:nvSpPr>
        <p:spPr/>
        <p:txBody>
          <a:bodyPr/>
          <a:lstStyle/>
          <a:p>
            <a:r>
              <a:rPr lang="LID4096"/>
              <a:t>23/05/2024</a:t>
            </a:r>
            <a:endParaRPr lang="LID4096" dirty="0"/>
          </a:p>
        </p:txBody>
      </p:sp>
      <p:sp>
        <p:nvSpPr>
          <p:cNvPr id="5" name="Footer Placeholder 4">
            <a:extLst>
              <a:ext uri="{FF2B5EF4-FFF2-40B4-BE49-F238E27FC236}">
                <a16:creationId xmlns:a16="http://schemas.microsoft.com/office/drawing/2014/main" id="{82B1B4A5-127E-4593-B066-C97D0AD00E79}"/>
              </a:ext>
            </a:extLst>
          </p:cNvPr>
          <p:cNvSpPr>
            <a:spLocks noGrp="1"/>
          </p:cNvSpPr>
          <p:nvPr>
            <p:ph type="ftr" sz="quarter" idx="11"/>
          </p:nvPr>
        </p:nvSpPr>
        <p:spPr/>
        <p:txBody>
          <a:bodyPr/>
          <a:lstStyle/>
          <a:p>
            <a:r>
              <a:rPr lang="pt-BR"/>
              <a:t>G. Konstantinou, Elba PSMR 2024</a:t>
            </a:r>
            <a:endParaRPr lang="LID4096" dirty="0"/>
          </a:p>
        </p:txBody>
      </p:sp>
      <p:sp>
        <p:nvSpPr>
          <p:cNvPr id="6" name="Slide Number Placeholder 5">
            <a:extLst>
              <a:ext uri="{FF2B5EF4-FFF2-40B4-BE49-F238E27FC236}">
                <a16:creationId xmlns:a16="http://schemas.microsoft.com/office/drawing/2014/main" id="{B6D793FA-77CF-48D9-A845-FCD0BFA413FB}"/>
              </a:ext>
            </a:extLst>
          </p:cNvPr>
          <p:cNvSpPr>
            <a:spLocks noGrp="1"/>
          </p:cNvSpPr>
          <p:nvPr>
            <p:ph type="sldNum" sz="quarter" idx="12"/>
          </p:nvPr>
        </p:nvSpPr>
        <p:spPr/>
        <p:txBody>
          <a:bodyPr/>
          <a:lstStyle/>
          <a:p>
            <a:fld id="{130C5A24-E5C3-4C83-9472-05F39E685161}" type="slidenum">
              <a:rPr lang="LID4096" smtClean="0"/>
              <a:t>21</a:t>
            </a:fld>
            <a:endParaRPr lang="LID4096"/>
          </a:p>
        </p:txBody>
      </p:sp>
      <p:pic>
        <p:nvPicPr>
          <p:cNvPr id="7" name="Picture 6">
            <a:extLst>
              <a:ext uri="{FF2B5EF4-FFF2-40B4-BE49-F238E27FC236}">
                <a16:creationId xmlns:a16="http://schemas.microsoft.com/office/drawing/2014/main" id="{CF5E04F4-7643-470C-8F58-2FA8139BC784}"/>
              </a:ext>
            </a:extLst>
          </p:cNvPr>
          <p:cNvPicPr>
            <a:picLocks noChangeAspect="1"/>
          </p:cNvPicPr>
          <p:nvPr/>
        </p:nvPicPr>
        <p:blipFill>
          <a:blip r:embed="rId2"/>
          <a:stretch>
            <a:fillRect/>
          </a:stretch>
        </p:blipFill>
        <p:spPr>
          <a:xfrm>
            <a:off x="11055734" y="3002363"/>
            <a:ext cx="828200" cy="1181814"/>
          </a:xfrm>
          <a:prstGeom prst="rect">
            <a:avLst/>
          </a:prstGeom>
        </p:spPr>
      </p:pic>
      <p:pic>
        <p:nvPicPr>
          <p:cNvPr id="8" name="Picture 7">
            <a:extLst>
              <a:ext uri="{FF2B5EF4-FFF2-40B4-BE49-F238E27FC236}">
                <a16:creationId xmlns:a16="http://schemas.microsoft.com/office/drawing/2014/main" id="{1EBF7AB8-5AE5-4FE6-B354-EA45BE2FB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237" y="1340998"/>
            <a:ext cx="7954096" cy="4474180"/>
          </a:xfrm>
          <a:prstGeom prst="rect">
            <a:avLst/>
          </a:prstGeom>
        </p:spPr>
      </p:pic>
      <p:pic>
        <p:nvPicPr>
          <p:cNvPr id="9" name="Picture 8">
            <a:extLst>
              <a:ext uri="{FF2B5EF4-FFF2-40B4-BE49-F238E27FC236}">
                <a16:creationId xmlns:a16="http://schemas.microsoft.com/office/drawing/2014/main" id="{F72DFF7A-3313-42C1-AAFE-EFBC798DE2D9}"/>
              </a:ext>
            </a:extLst>
          </p:cNvPr>
          <p:cNvPicPr>
            <a:picLocks noChangeAspect="1"/>
          </p:cNvPicPr>
          <p:nvPr/>
        </p:nvPicPr>
        <p:blipFill>
          <a:blip r:embed="rId4"/>
          <a:stretch>
            <a:fillRect/>
          </a:stretch>
        </p:blipFill>
        <p:spPr>
          <a:xfrm>
            <a:off x="164986" y="1116828"/>
            <a:ext cx="2379484" cy="1098550"/>
          </a:xfrm>
          <a:prstGeom prst="rect">
            <a:avLst/>
          </a:prstGeom>
        </p:spPr>
      </p:pic>
      <p:pic>
        <p:nvPicPr>
          <p:cNvPr id="11" name="Picture 10">
            <a:extLst>
              <a:ext uri="{FF2B5EF4-FFF2-40B4-BE49-F238E27FC236}">
                <a16:creationId xmlns:a16="http://schemas.microsoft.com/office/drawing/2014/main" id="{9F2DC130-0054-48FE-8678-1B3C996277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986" y="2953082"/>
            <a:ext cx="2489415" cy="951835"/>
          </a:xfrm>
          <a:prstGeom prst="rect">
            <a:avLst/>
          </a:prstGeom>
        </p:spPr>
      </p:pic>
      <p:pic>
        <p:nvPicPr>
          <p:cNvPr id="12" name="Picture 11">
            <a:extLst>
              <a:ext uri="{FF2B5EF4-FFF2-40B4-BE49-F238E27FC236}">
                <a16:creationId xmlns:a16="http://schemas.microsoft.com/office/drawing/2014/main" id="{C07BFE1F-0835-496E-9CE9-C97A0BCE9E6C}"/>
              </a:ext>
            </a:extLst>
          </p:cNvPr>
          <p:cNvPicPr>
            <a:picLocks noChangeAspect="1"/>
          </p:cNvPicPr>
          <p:nvPr/>
        </p:nvPicPr>
        <p:blipFill>
          <a:blip r:embed="rId6"/>
          <a:stretch>
            <a:fillRect/>
          </a:stretch>
        </p:blipFill>
        <p:spPr>
          <a:xfrm>
            <a:off x="382620" y="4530848"/>
            <a:ext cx="1944216" cy="983030"/>
          </a:xfrm>
          <a:prstGeom prst="rect">
            <a:avLst/>
          </a:prstGeom>
        </p:spPr>
      </p:pic>
    </p:spTree>
    <p:extLst>
      <p:ext uri="{BB962C8B-B14F-4D97-AF65-F5344CB8AC3E}">
        <p14:creationId xmlns:p14="http://schemas.microsoft.com/office/powerpoint/2010/main" val="4198151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oup 109">
            <a:extLst>
              <a:ext uri="{FF2B5EF4-FFF2-40B4-BE49-F238E27FC236}">
                <a16:creationId xmlns:a16="http://schemas.microsoft.com/office/drawing/2014/main" id="{109995F6-E048-472D-9693-91B120A88F2F}"/>
              </a:ext>
            </a:extLst>
          </p:cNvPr>
          <p:cNvGrpSpPr/>
          <p:nvPr/>
        </p:nvGrpSpPr>
        <p:grpSpPr>
          <a:xfrm>
            <a:off x="2400299" y="806335"/>
            <a:ext cx="6430424" cy="4101252"/>
            <a:chOff x="2400299" y="1322492"/>
            <a:chExt cx="6430424" cy="4101252"/>
          </a:xfrm>
        </p:grpSpPr>
        <p:pic>
          <p:nvPicPr>
            <p:cNvPr id="95" name="Picture 94">
              <a:extLst>
                <a:ext uri="{FF2B5EF4-FFF2-40B4-BE49-F238E27FC236}">
                  <a16:creationId xmlns:a16="http://schemas.microsoft.com/office/drawing/2014/main" id="{00A3C13E-9316-4C1D-AF63-620060D2720A}"/>
                </a:ext>
              </a:extLst>
            </p:cNvPr>
            <p:cNvPicPr>
              <a:picLocks noChangeAspect="1"/>
            </p:cNvPicPr>
            <p:nvPr/>
          </p:nvPicPr>
          <p:blipFill rotWithShape="1">
            <a:blip r:embed="rId2">
              <a:extLst>
                <a:ext uri="{28A0092B-C50C-407E-A947-70E740481C1C}">
                  <a14:useLocalDpi xmlns:a14="http://schemas.microsoft.com/office/drawing/2010/main" val="0"/>
                </a:ext>
              </a:extLst>
            </a:blip>
            <a:srcRect l="38617" b="10631"/>
            <a:stretch/>
          </p:blipFill>
          <p:spPr>
            <a:xfrm>
              <a:off x="2400299" y="1653469"/>
              <a:ext cx="6430424" cy="3393132"/>
            </a:xfrm>
            <a:prstGeom prst="rect">
              <a:avLst/>
            </a:prstGeom>
          </p:spPr>
        </p:pic>
        <p:sp>
          <p:nvSpPr>
            <p:cNvPr id="97" name="TextBox 96">
              <a:extLst>
                <a:ext uri="{FF2B5EF4-FFF2-40B4-BE49-F238E27FC236}">
                  <a16:creationId xmlns:a16="http://schemas.microsoft.com/office/drawing/2014/main" id="{8EE0281D-E5B0-4247-9A55-B9CFBF66FB98}"/>
                </a:ext>
              </a:extLst>
            </p:cNvPr>
            <p:cNvSpPr txBox="1"/>
            <p:nvPr/>
          </p:nvSpPr>
          <p:spPr>
            <a:xfrm>
              <a:off x="3659758" y="5054412"/>
              <a:ext cx="3911505" cy="369332"/>
            </a:xfrm>
            <a:prstGeom prst="rect">
              <a:avLst/>
            </a:prstGeom>
            <a:noFill/>
          </p:spPr>
          <p:txBody>
            <a:bodyPr wrap="square">
              <a:spAutoFit/>
            </a:bodyPr>
            <a:lstStyle/>
            <a:p>
              <a:r>
                <a:rPr lang="en-US" dirty="0"/>
                <a:t>R. </a:t>
              </a:r>
              <a:r>
                <a:rPr lang="en-US" dirty="0" err="1"/>
                <a:t>Paschotta</a:t>
              </a:r>
              <a:r>
                <a:rPr lang="en-US" dirty="0"/>
                <a:t>, </a:t>
              </a:r>
              <a:r>
                <a:rPr lang="en-US" dirty="0">
                  <a:solidFill>
                    <a:srgbClr val="0000FF"/>
                  </a:solidFill>
                  <a:effectLst/>
                  <a:hlinkClick r:id="rId3"/>
                </a:rPr>
                <a:t>RP Photonics Encyclopedi</a:t>
              </a:r>
              <a:r>
                <a:rPr lang="en-US" dirty="0">
                  <a:solidFill>
                    <a:srgbClr val="0000FF"/>
                  </a:solidFill>
                  <a:effectLst/>
                </a:rPr>
                <a:t>a</a:t>
              </a:r>
              <a:endParaRPr lang="LID4096" dirty="0"/>
            </a:p>
          </p:txBody>
        </p:sp>
        <p:sp>
          <p:nvSpPr>
            <p:cNvPr id="108" name="TextBox 107">
              <a:extLst>
                <a:ext uri="{FF2B5EF4-FFF2-40B4-BE49-F238E27FC236}">
                  <a16:creationId xmlns:a16="http://schemas.microsoft.com/office/drawing/2014/main" id="{B5DD7280-55DC-4A8B-8CCA-7000C269945D}"/>
                </a:ext>
              </a:extLst>
            </p:cNvPr>
            <p:cNvSpPr txBox="1"/>
            <p:nvPr/>
          </p:nvSpPr>
          <p:spPr>
            <a:xfrm>
              <a:off x="3915857" y="1322492"/>
              <a:ext cx="921867" cy="646331"/>
            </a:xfrm>
            <a:prstGeom prst="rect">
              <a:avLst/>
            </a:prstGeom>
            <a:noFill/>
          </p:spPr>
          <p:txBody>
            <a:bodyPr wrap="square" rtlCol="0">
              <a:spAutoFit/>
            </a:bodyPr>
            <a:lstStyle/>
            <a:p>
              <a:pPr algn="ctr"/>
              <a:r>
                <a:rPr lang="en-US" dirty="0"/>
                <a:t>Reverse </a:t>
              </a:r>
              <a:r>
                <a:rPr lang="en-US" dirty="0" err="1"/>
                <a:t>Vbias</a:t>
              </a:r>
              <a:endParaRPr lang="LID4096" dirty="0"/>
            </a:p>
          </p:txBody>
        </p:sp>
        <p:sp>
          <p:nvSpPr>
            <p:cNvPr id="109" name="TextBox 108">
              <a:extLst>
                <a:ext uri="{FF2B5EF4-FFF2-40B4-BE49-F238E27FC236}">
                  <a16:creationId xmlns:a16="http://schemas.microsoft.com/office/drawing/2014/main" id="{C2D907F7-9869-4861-A844-1DC2EA7025AF}"/>
                </a:ext>
              </a:extLst>
            </p:cNvPr>
            <p:cNvSpPr txBox="1"/>
            <p:nvPr/>
          </p:nvSpPr>
          <p:spPr>
            <a:xfrm>
              <a:off x="6691285" y="1470897"/>
              <a:ext cx="921867" cy="369332"/>
            </a:xfrm>
            <a:prstGeom prst="rect">
              <a:avLst/>
            </a:prstGeom>
            <a:noFill/>
          </p:spPr>
          <p:txBody>
            <a:bodyPr wrap="square" rtlCol="0">
              <a:spAutoFit/>
            </a:bodyPr>
            <a:lstStyle/>
            <a:p>
              <a:pPr algn="ctr"/>
              <a:r>
                <a:rPr lang="en-US" dirty="0"/>
                <a:t>Ground</a:t>
              </a:r>
              <a:endParaRPr lang="LID4096" dirty="0"/>
            </a:p>
          </p:txBody>
        </p:sp>
      </p:grpSp>
      <p:sp>
        <p:nvSpPr>
          <p:cNvPr id="2" name="Title 1">
            <a:extLst>
              <a:ext uri="{FF2B5EF4-FFF2-40B4-BE49-F238E27FC236}">
                <a16:creationId xmlns:a16="http://schemas.microsoft.com/office/drawing/2014/main" id="{B9EC8B3D-3A44-4488-A0A2-09D93F04433F}"/>
              </a:ext>
            </a:extLst>
          </p:cNvPr>
          <p:cNvSpPr>
            <a:spLocks noGrp="1"/>
          </p:cNvSpPr>
          <p:nvPr>
            <p:ph type="title"/>
          </p:nvPr>
        </p:nvSpPr>
        <p:spPr/>
        <p:txBody>
          <a:bodyPr/>
          <a:lstStyle/>
          <a:p>
            <a:r>
              <a:rPr lang="en-US" dirty="0"/>
              <a:t>MCPs: A guide to functionality</a:t>
            </a:r>
            <a:endParaRPr lang="LID4096" dirty="0"/>
          </a:p>
        </p:txBody>
      </p:sp>
      <p:sp>
        <p:nvSpPr>
          <p:cNvPr id="4" name="Date Placeholder 3">
            <a:extLst>
              <a:ext uri="{FF2B5EF4-FFF2-40B4-BE49-F238E27FC236}">
                <a16:creationId xmlns:a16="http://schemas.microsoft.com/office/drawing/2014/main" id="{D8ABD8D8-0B9D-426A-81FC-7968B3FDADAD}"/>
              </a:ext>
            </a:extLst>
          </p:cNvPr>
          <p:cNvSpPr>
            <a:spLocks noGrp="1"/>
          </p:cNvSpPr>
          <p:nvPr>
            <p:ph type="dt" sz="half" idx="10"/>
          </p:nvPr>
        </p:nvSpPr>
        <p:spPr/>
        <p:txBody>
          <a:bodyPr/>
          <a:lstStyle/>
          <a:p>
            <a:r>
              <a:rPr lang="LID4096"/>
              <a:t>23/05/2024</a:t>
            </a:r>
            <a:endParaRPr lang="LID4096" dirty="0"/>
          </a:p>
        </p:txBody>
      </p:sp>
      <p:sp>
        <p:nvSpPr>
          <p:cNvPr id="5" name="Footer Placeholder 4">
            <a:extLst>
              <a:ext uri="{FF2B5EF4-FFF2-40B4-BE49-F238E27FC236}">
                <a16:creationId xmlns:a16="http://schemas.microsoft.com/office/drawing/2014/main" id="{0502675A-9A76-4173-867F-8CDD94FD19BE}"/>
              </a:ext>
            </a:extLst>
          </p:cNvPr>
          <p:cNvSpPr>
            <a:spLocks noGrp="1"/>
          </p:cNvSpPr>
          <p:nvPr>
            <p:ph type="ftr" sz="quarter" idx="11"/>
          </p:nvPr>
        </p:nvSpPr>
        <p:spPr>
          <a:xfrm>
            <a:off x="2400299" y="8278283"/>
            <a:ext cx="1897977" cy="365125"/>
          </a:xfrm>
        </p:spPr>
        <p:txBody>
          <a:bodyPr/>
          <a:lstStyle/>
          <a:p>
            <a:r>
              <a:rPr lang="pt-BR"/>
              <a:t>G. Konstantinou, Elba PSMR 2024</a:t>
            </a:r>
            <a:endParaRPr lang="LID4096" dirty="0"/>
          </a:p>
        </p:txBody>
      </p:sp>
      <p:sp>
        <p:nvSpPr>
          <p:cNvPr id="6" name="Slide Number Placeholder 5">
            <a:extLst>
              <a:ext uri="{FF2B5EF4-FFF2-40B4-BE49-F238E27FC236}">
                <a16:creationId xmlns:a16="http://schemas.microsoft.com/office/drawing/2014/main" id="{A2132596-DB9D-4EE7-B708-E1A8A1974935}"/>
              </a:ext>
            </a:extLst>
          </p:cNvPr>
          <p:cNvSpPr>
            <a:spLocks noGrp="1"/>
          </p:cNvSpPr>
          <p:nvPr>
            <p:ph type="sldNum" sz="quarter" idx="12"/>
          </p:nvPr>
        </p:nvSpPr>
        <p:spPr/>
        <p:txBody>
          <a:bodyPr/>
          <a:lstStyle/>
          <a:p>
            <a:fld id="{130C5A24-E5C3-4C83-9472-05F39E685161}" type="slidenum">
              <a:rPr lang="LID4096" smtClean="0"/>
              <a:t>3</a:t>
            </a:fld>
            <a:endParaRPr lang="LID4096"/>
          </a:p>
        </p:txBody>
      </p:sp>
      <p:sp>
        <p:nvSpPr>
          <p:cNvPr id="111" name="Footer Placeholder 4">
            <a:extLst>
              <a:ext uri="{FF2B5EF4-FFF2-40B4-BE49-F238E27FC236}">
                <a16:creationId xmlns:a16="http://schemas.microsoft.com/office/drawing/2014/main" id="{E9A2F03F-B335-403A-824F-41B8F924A02C}"/>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LID4096"/>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Elba PSMR 2024</a:t>
            </a:r>
            <a:endParaRPr lang="LID4096" dirty="0"/>
          </a:p>
        </p:txBody>
      </p:sp>
      <p:grpSp>
        <p:nvGrpSpPr>
          <p:cNvPr id="3" name="Group 2">
            <a:extLst>
              <a:ext uri="{FF2B5EF4-FFF2-40B4-BE49-F238E27FC236}">
                <a16:creationId xmlns:a16="http://schemas.microsoft.com/office/drawing/2014/main" id="{666D19DF-73EF-4CE1-BA1C-6D65FC6CE973}"/>
              </a:ext>
            </a:extLst>
          </p:cNvPr>
          <p:cNvGrpSpPr/>
          <p:nvPr/>
        </p:nvGrpSpPr>
        <p:grpSpPr>
          <a:xfrm>
            <a:off x="-42233" y="724953"/>
            <a:ext cx="4419024" cy="3413743"/>
            <a:chOff x="-42233" y="724953"/>
            <a:chExt cx="4419024" cy="3413743"/>
          </a:xfrm>
        </p:grpSpPr>
        <p:sp>
          <p:nvSpPr>
            <p:cNvPr id="98" name="Parallelogram 97">
              <a:extLst>
                <a:ext uri="{FF2B5EF4-FFF2-40B4-BE49-F238E27FC236}">
                  <a16:creationId xmlns:a16="http://schemas.microsoft.com/office/drawing/2014/main" id="{68BE9D51-35D5-40DC-AE14-743995AF34F6}"/>
                </a:ext>
              </a:extLst>
            </p:cNvPr>
            <p:cNvSpPr/>
            <p:nvPr/>
          </p:nvSpPr>
          <p:spPr>
            <a:xfrm rot="5400000">
              <a:off x="218389" y="2335581"/>
              <a:ext cx="2609636" cy="996594"/>
            </a:xfrm>
            <a:prstGeom prst="parallelogram">
              <a:avLst/>
            </a:prstGeom>
            <a:solidFill>
              <a:srgbClr val="D7E4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cxnSp>
          <p:nvCxnSpPr>
            <p:cNvPr id="100" name="Straight Arrow Connector 99">
              <a:extLst>
                <a:ext uri="{FF2B5EF4-FFF2-40B4-BE49-F238E27FC236}">
                  <a16:creationId xmlns:a16="http://schemas.microsoft.com/office/drawing/2014/main" id="{1CEFB86E-6265-4AC9-A19E-03AF4BD08E58}"/>
                </a:ext>
              </a:extLst>
            </p:cNvPr>
            <p:cNvCxnSpPr/>
            <p:nvPr/>
          </p:nvCxnSpPr>
          <p:spPr>
            <a:xfrm flipV="1">
              <a:off x="390418" y="2833878"/>
              <a:ext cx="924674" cy="502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3D41F8B7-FD34-4317-B094-57888717F060}"/>
                </a:ext>
              </a:extLst>
            </p:cNvPr>
            <p:cNvSpPr txBox="1"/>
            <p:nvPr/>
          </p:nvSpPr>
          <p:spPr>
            <a:xfrm>
              <a:off x="-42233" y="3368342"/>
              <a:ext cx="865301" cy="369332"/>
            </a:xfrm>
            <a:prstGeom prst="rect">
              <a:avLst/>
            </a:prstGeom>
            <a:noFill/>
          </p:spPr>
          <p:txBody>
            <a:bodyPr wrap="none" rtlCol="0">
              <a:spAutoFit/>
            </a:bodyPr>
            <a:lstStyle/>
            <a:p>
              <a:r>
                <a:rPr lang="en-US" dirty="0"/>
                <a:t>Photon</a:t>
              </a:r>
              <a:endParaRPr lang="LID4096" dirty="0"/>
            </a:p>
          </p:txBody>
        </p:sp>
        <p:sp>
          <p:nvSpPr>
            <p:cNvPr id="102" name="TextBox 101">
              <a:extLst>
                <a:ext uri="{FF2B5EF4-FFF2-40B4-BE49-F238E27FC236}">
                  <a16:creationId xmlns:a16="http://schemas.microsoft.com/office/drawing/2014/main" id="{E622EB41-5D3B-450A-A5A5-547C0B2E2AD8}"/>
                </a:ext>
              </a:extLst>
            </p:cNvPr>
            <p:cNvSpPr txBox="1"/>
            <p:nvPr/>
          </p:nvSpPr>
          <p:spPr>
            <a:xfrm>
              <a:off x="390417" y="724953"/>
              <a:ext cx="1505669" cy="369332"/>
            </a:xfrm>
            <a:prstGeom prst="rect">
              <a:avLst/>
            </a:prstGeom>
            <a:noFill/>
          </p:spPr>
          <p:txBody>
            <a:bodyPr wrap="none" rtlCol="0">
              <a:spAutoFit/>
            </a:bodyPr>
            <a:lstStyle/>
            <a:p>
              <a:r>
                <a:rPr lang="en-US" dirty="0"/>
                <a:t>Photocathode</a:t>
              </a:r>
              <a:endParaRPr lang="LID4096" dirty="0"/>
            </a:p>
          </p:txBody>
        </p:sp>
        <p:cxnSp>
          <p:nvCxnSpPr>
            <p:cNvPr id="104" name="Straight Connector 103">
              <a:extLst>
                <a:ext uri="{FF2B5EF4-FFF2-40B4-BE49-F238E27FC236}">
                  <a16:creationId xmlns:a16="http://schemas.microsoft.com/office/drawing/2014/main" id="{DA3195CF-DC73-46AC-984D-C9FAB82C6CC0}"/>
                </a:ext>
              </a:extLst>
            </p:cNvPr>
            <p:cNvCxnSpPr/>
            <p:nvPr/>
          </p:nvCxnSpPr>
          <p:spPr>
            <a:xfrm flipH="1">
              <a:off x="1523207" y="1518786"/>
              <a:ext cx="28535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F4DEC87-280F-4BE9-A252-4CFF49F7E7EA}"/>
                </a:ext>
              </a:extLst>
            </p:cNvPr>
            <p:cNvCxnSpPr>
              <a:cxnSpLocks/>
              <a:stCxn id="98" idx="5"/>
            </p:cNvCxnSpPr>
            <p:nvPr/>
          </p:nvCxnSpPr>
          <p:spPr>
            <a:xfrm flipV="1">
              <a:off x="1523207" y="1518786"/>
              <a:ext cx="0" cy="1348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509DA51-4DFD-4718-84E6-6D5A4CF202E6}"/>
                </a:ext>
              </a:extLst>
            </p:cNvPr>
            <p:cNvCxnSpPr>
              <a:cxnSpLocks/>
            </p:cNvCxnSpPr>
            <p:nvPr/>
          </p:nvCxnSpPr>
          <p:spPr>
            <a:xfrm>
              <a:off x="2776756" y="3336652"/>
              <a:ext cx="1451295" cy="242244"/>
            </a:xfrm>
            <a:prstGeom prst="straightConnector1">
              <a:avLst/>
            </a:prstGeom>
            <a:ln w="19050">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AD44FEC-5402-4AAB-8AA5-25104715C32E}"/>
                </a:ext>
              </a:extLst>
            </p:cNvPr>
            <p:cNvCxnSpPr>
              <a:cxnSpLocks/>
            </p:cNvCxnSpPr>
            <p:nvPr/>
          </p:nvCxnSpPr>
          <p:spPr>
            <a:xfrm flipV="1">
              <a:off x="2835479" y="2106212"/>
              <a:ext cx="1365603" cy="223547"/>
            </a:xfrm>
            <a:prstGeom prst="straightConnector1">
              <a:avLst/>
            </a:prstGeom>
            <a:ln w="19050">
              <a:solidFill>
                <a:srgbClr val="0066FF"/>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C74078B2-4884-4021-AF95-C36CD9D263F6}"/>
              </a:ext>
            </a:extLst>
          </p:cNvPr>
          <p:cNvPicPr>
            <a:picLocks noChangeAspect="1"/>
          </p:cNvPicPr>
          <p:nvPr/>
        </p:nvPicPr>
        <p:blipFill rotWithShape="1">
          <a:blip r:embed="rId4">
            <a:extLst>
              <a:ext uri="{28A0092B-C50C-407E-A947-70E740481C1C}">
                <a14:useLocalDpi xmlns:a14="http://schemas.microsoft.com/office/drawing/2010/main" val="0"/>
              </a:ext>
            </a:extLst>
          </a:blip>
          <a:srcRect l="52426"/>
          <a:stretch/>
        </p:blipFill>
        <p:spPr>
          <a:xfrm>
            <a:off x="8553248" y="4460343"/>
            <a:ext cx="3614283" cy="1969654"/>
          </a:xfrm>
          <a:prstGeom prst="rect">
            <a:avLst/>
          </a:prstGeom>
        </p:spPr>
      </p:pic>
      <p:pic>
        <p:nvPicPr>
          <p:cNvPr id="13" name="Picture 12">
            <a:extLst>
              <a:ext uri="{FF2B5EF4-FFF2-40B4-BE49-F238E27FC236}">
                <a16:creationId xmlns:a16="http://schemas.microsoft.com/office/drawing/2014/main" id="{5FAED5E4-E76D-433D-943F-A8A327316EF4}"/>
              </a:ext>
            </a:extLst>
          </p:cNvPr>
          <p:cNvPicPr>
            <a:picLocks noChangeAspect="1"/>
          </p:cNvPicPr>
          <p:nvPr/>
        </p:nvPicPr>
        <p:blipFill rotWithShape="1">
          <a:blip r:embed="rId4">
            <a:extLst>
              <a:ext uri="{28A0092B-C50C-407E-A947-70E740481C1C}">
                <a14:useLocalDpi xmlns:a14="http://schemas.microsoft.com/office/drawing/2010/main" val="0"/>
              </a:ext>
            </a:extLst>
          </a:blip>
          <a:srcRect r="54600"/>
          <a:stretch/>
        </p:blipFill>
        <p:spPr>
          <a:xfrm>
            <a:off x="8553248" y="1322492"/>
            <a:ext cx="3387780" cy="1934620"/>
          </a:xfrm>
          <a:prstGeom prst="rect">
            <a:avLst/>
          </a:prstGeom>
        </p:spPr>
      </p:pic>
      <p:sp>
        <p:nvSpPr>
          <p:cNvPr id="8" name="TextBox 7">
            <a:extLst>
              <a:ext uri="{FF2B5EF4-FFF2-40B4-BE49-F238E27FC236}">
                <a16:creationId xmlns:a16="http://schemas.microsoft.com/office/drawing/2014/main" id="{D1CED4C0-EA8B-4136-8DB4-1D5C857C2C4A}"/>
              </a:ext>
            </a:extLst>
          </p:cNvPr>
          <p:cNvSpPr txBox="1"/>
          <p:nvPr/>
        </p:nvSpPr>
        <p:spPr>
          <a:xfrm>
            <a:off x="512989" y="5116211"/>
            <a:ext cx="7376186" cy="646331"/>
          </a:xfrm>
          <a:prstGeom prst="rect">
            <a:avLst/>
          </a:prstGeom>
          <a:noFill/>
        </p:spPr>
        <p:txBody>
          <a:bodyPr wrap="none" rtlCol="0">
            <a:spAutoFit/>
          </a:bodyPr>
          <a:lstStyle/>
          <a:p>
            <a:r>
              <a:rPr lang="en-US" dirty="0"/>
              <a:t>Broad application in low light environments (microscopy, LIDAR, night-vision)</a:t>
            </a:r>
          </a:p>
          <a:p>
            <a:r>
              <a:rPr lang="en-US" dirty="0"/>
              <a:t>Cost as the main barrier of entry for scintillator readout</a:t>
            </a:r>
            <a:endParaRPr lang="LID4096" dirty="0"/>
          </a:p>
        </p:txBody>
      </p:sp>
    </p:spTree>
    <p:extLst>
      <p:ext uri="{BB962C8B-B14F-4D97-AF65-F5344CB8AC3E}">
        <p14:creationId xmlns:p14="http://schemas.microsoft.com/office/powerpoint/2010/main" val="188148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AE151-929E-41A9-88FA-77DF48BB639A}"/>
              </a:ext>
            </a:extLst>
          </p:cNvPr>
          <p:cNvSpPr>
            <a:spLocks noGrp="1"/>
          </p:cNvSpPr>
          <p:nvPr>
            <p:ph type="title"/>
          </p:nvPr>
        </p:nvSpPr>
        <p:spPr/>
        <p:txBody>
          <a:bodyPr/>
          <a:lstStyle/>
          <a:p>
            <a:r>
              <a:rPr lang="en-US" dirty="0" err="1"/>
              <a:t>aSi</a:t>
            </a:r>
            <a:r>
              <a:rPr lang="en-US" dirty="0"/>
              <a:t>-Based MCPs</a:t>
            </a:r>
            <a:endParaRPr lang="LID4096" dirty="0"/>
          </a:p>
        </p:txBody>
      </p:sp>
      <p:sp>
        <p:nvSpPr>
          <p:cNvPr id="4" name="Date Placeholder 3">
            <a:extLst>
              <a:ext uri="{FF2B5EF4-FFF2-40B4-BE49-F238E27FC236}">
                <a16:creationId xmlns:a16="http://schemas.microsoft.com/office/drawing/2014/main" id="{C832C613-4142-45D2-A06B-5525C9336938}"/>
              </a:ext>
            </a:extLst>
          </p:cNvPr>
          <p:cNvSpPr>
            <a:spLocks noGrp="1"/>
          </p:cNvSpPr>
          <p:nvPr>
            <p:ph type="dt" sz="half" idx="10"/>
          </p:nvPr>
        </p:nvSpPr>
        <p:spPr/>
        <p:txBody>
          <a:bodyPr/>
          <a:lstStyle/>
          <a:p>
            <a:r>
              <a:rPr lang="LID4096"/>
              <a:t>23/05/2024</a:t>
            </a:r>
            <a:endParaRPr lang="LID4096" dirty="0"/>
          </a:p>
        </p:txBody>
      </p:sp>
      <p:sp>
        <p:nvSpPr>
          <p:cNvPr id="5" name="Footer Placeholder 4">
            <a:extLst>
              <a:ext uri="{FF2B5EF4-FFF2-40B4-BE49-F238E27FC236}">
                <a16:creationId xmlns:a16="http://schemas.microsoft.com/office/drawing/2014/main" id="{7766A5CC-B54F-44F5-A619-694DD5C9155A}"/>
              </a:ext>
            </a:extLst>
          </p:cNvPr>
          <p:cNvSpPr>
            <a:spLocks noGrp="1"/>
          </p:cNvSpPr>
          <p:nvPr>
            <p:ph type="ftr" sz="quarter" idx="11"/>
          </p:nvPr>
        </p:nvSpPr>
        <p:spPr/>
        <p:txBody>
          <a:bodyPr/>
          <a:lstStyle/>
          <a:p>
            <a:r>
              <a:rPr lang="pt-BR"/>
              <a:t>G. Konstantinou, Elba PSMR 2024</a:t>
            </a:r>
            <a:endParaRPr lang="LID4096" dirty="0"/>
          </a:p>
        </p:txBody>
      </p:sp>
      <p:sp>
        <p:nvSpPr>
          <p:cNvPr id="6" name="Slide Number Placeholder 5">
            <a:extLst>
              <a:ext uri="{FF2B5EF4-FFF2-40B4-BE49-F238E27FC236}">
                <a16:creationId xmlns:a16="http://schemas.microsoft.com/office/drawing/2014/main" id="{098A404F-6541-44E9-B7D5-BAD8366C2183}"/>
              </a:ext>
            </a:extLst>
          </p:cNvPr>
          <p:cNvSpPr>
            <a:spLocks noGrp="1"/>
          </p:cNvSpPr>
          <p:nvPr>
            <p:ph type="sldNum" sz="quarter" idx="12"/>
          </p:nvPr>
        </p:nvSpPr>
        <p:spPr/>
        <p:txBody>
          <a:bodyPr/>
          <a:lstStyle/>
          <a:p>
            <a:fld id="{130C5A24-E5C3-4C83-9472-05F39E685161}" type="slidenum">
              <a:rPr lang="LID4096" smtClean="0"/>
              <a:t>4</a:t>
            </a:fld>
            <a:endParaRPr lang="LID4096"/>
          </a:p>
        </p:txBody>
      </p:sp>
      <p:grpSp>
        <p:nvGrpSpPr>
          <p:cNvPr id="9" name="Group 8">
            <a:extLst>
              <a:ext uri="{FF2B5EF4-FFF2-40B4-BE49-F238E27FC236}">
                <a16:creationId xmlns:a16="http://schemas.microsoft.com/office/drawing/2014/main" id="{BE448F58-5EAC-459D-A2E2-E06DD4C79501}"/>
              </a:ext>
            </a:extLst>
          </p:cNvPr>
          <p:cNvGrpSpPr/>
          <p:nvPr/>
        </p:nvGrpSpPr>
        <p:grpSpPr>
          <a:xfrm>
            <a:off x="2713720" y="806335"/>
            <a:ext cx="9478280" cy="5476199"/>
            <a:chOff x="966014" y="972431"/>
            <a:chExt cx="7955856" cy="4596599"/>
          </a:xfrm>
        </p:grpSpPr>
        <p:pic>
          <p:nvPicPr>
            <p:cNvPr id="7" name="Picture 6" descr="Diagram">
              <a:extLst>
                <a:ext uri="{FF2B5EF4-FFF2-40B4-BE49-F238E27FC236}">
                  <a16:creationId xmlns:a16="http://schemas.microsoft.com/office/drawing/2014/main" id="{7D5E40BB-332A-4530-A7A0-300FCBF415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014" y="1052049"/>
              <a:ext cx="7540955" cy="4516981"/>
            </a:xfrm>
            <a:prstGeom prst="rect">
              <a:avLst/>
            </a:prstGeom>
          </p:spPr>
        </p:pic>
        <p:sp>
          <p:nvSpPr>
            <p:cNvPr id="8" name="Rectangle 7">
              <a:extLst>
                <a:ext uri="{FF2B5EF4-FFF2-40B4-BE49-F238E27FC236}">
                  <a16:creationId xmlns:a16="http://schemas.microsoft.com/office/drawing/2014/main" id="{49986BCE-D8D8-489A-83AA-323163C56C85}"/>
                </a:ext>
              </a:extLst>
            </p:cNvPr>
            <p:cNvSpPr/>
            <p:nvPr/>
          </p:nvSpPr>
          <p:spPr>
            <a:xfrm rot="5400000">
              <a:off x="6855552" y="2700195"/>
              <a:ext cx="3794082" cy="338554"/>
            </a:xfrm>
            <a:prstGeom prst="rect">
              <a:avLst/>
            </a:prstGeom>
          </p:spPr>
          <p:txBody>
            <a:bodyPr wrap="square">
              <a:spAutoFit/>
            </a:bodyPr>
            <a:lstStyle/>
            <a:p>
              <a:r>
                <a:rPr lang="en-US" sz="1600" dirty="0">
                  <a:solidFill>
                    <a:schemeClr val="bg1">
                      <a:lumMod val="65000"/>
                    </a:schemeClr>
                  </a:solidFill>
                </a:rPr>
                <a:t>[1] A. Franco </a:t>
              </a:r>
              <a:r>
                <a:rPr lang="en-US" sz="1600" i="1" dirty="0">
                  <a:solidFill>
                    <a:schemeClr val="bg1">
                      <a:lumMod val="65000"/>
                    </a:schemeClr>
                  </a:solidFill>
                </a:rPr>
                <a:t>et al.</a:t>
              </a:r>
              <a:r>
                <a:rPr lang="en-US" sz="1600" dirty="0">
                  <a:solidFill>
                    <a:schemeClr val="bg1">
                      <a:lumMod val="65000"/>
                    </a:schemeClr>
                  </a:solidFill>
                </a:rPr>
                <a:t> Sci. Rep. 1 (2014).</a:t>
              </a:r>
              <a:endParaRPr lang="fr-FR" sz="1600" dirty="0">
                <a:solidFill>
                  <a:schemeClr val="bg1">
                    <a:lumMod val="65000"/>
                  </a:schemeClr>
                </a:solidFill>
              </a:endParaRPr>
            </a:p>
          </p:txBody>
        </p:sp>
      </p:grpSp>
      <p:sp>
        <p:nvSpPr>
          <p:cNvPr id="13" name="TextBox 12">
            <a:extLst>
              <a:ext uri="{FF2B5EF4-FFF2-40B4-BE49-F238E27FC236}">
                <a16:creationId xmlns:a16="http://schemas.microsoft.com/office/drawing/2014/main" id="{34C9ADBD-C04B-4108-BCD3-A2459110C267}"/>
              </a:ext>
            </a:extLst>
          </p:cNvPr>
          <p:cNvSpPr txBox="1"/>
          <p:nvPr/>
        </p:nvSpPr>
        <p:spPr>
          <a:xfrm>
            <a:off x="159390" y="2842678"/>
            <a:ext cx="2743200" cy="1754326"/>
          </a:xfrm>
          <a:prstGeom prst="rect">
            <a:avLst/>
          </a:prstGeom>
          <a:noFill/>
        </p:spPr>
        <p:txBody>
          <a:bodyPr wrap="square">
            <a:spAutoFit/>
          </a:bodyPr>
          <a:lstStyle/>
          <a:p>
            <a:r>
              <a:rPr lang="en-US"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Advantages of AMCP vs. conventional MCP:</a:t>
            </a:r>
          </a:p>
          <a:p>
            <a:pPr>
              <a:buFontTx/>
              <a:buAutoNum type="arabicPeriod"/>
            </a:pPr>
            <a:r>
              <a:rPr lang="en-US" sz="1800" b="1" dirty="0">
                <a:ln w="1905">
                  <a:noFill/>
                </a:ln>
                <a:solidFill>
                  <a:srgbClr val="00B050"/>
                </a:solidFill>
                <a:effectLst>
                  <a:innerShdw blurRad="69850" dist="43180" dir="5400000">
                    <a:srgbClr val="000000">
                      <a:alpha val="65000"/>
                    </a:srgbClr>
                  </a:innerShdw>
                </a:effectLst>
              </a:rPr>
              <a:t>Monolithic Integration</a:t>
            </a:r>
          </a:p>
          <a:p>
            <a:pPr>
              <a:buFontTx/>
              <a:buAutoNum type="arabicPeriod"/>
            </a:pPr>
            <a:r>
              <a:rPr lang="en-US" sz="1800" b="1" dirty="0">
                <a:ln w="1905">
                  <a:noFill/>
                </a:ln>
                <a:solidFill>
                  <a:srgbClr val="00B050"/>
                </a:solidFill>
                <a:effectLst>
                  <a:innerShdw blurRad="69850" dist="43180" dir="5400000">
                    <a:srgbClr val="000000">
                      <a:alpha val="65000"/>
                    </a:srgbClr>
                  </a:innerShdw>
                </a:effectLst>
              </a:rPr>
              <a:t>Flexibility in fabrication</a:t>
            </a:r>
          </a:p>
          <a:p>
            <a:pPr>
              <a:buFontTx/>
              <a:buAutoNum type="arabicPeriod"/>
            </a:pPr>
            <a:r>
              <a:rPr lang="en-US" sz="1800" b="1" dirty="0" err="1">
                <a:ln w="1905">
                  <a:noFill/>
                </a:ln>
                <a:solidFill>
                  <a:srgbClr val="00B050"/>
                </a:solidFill>
                <a:effectLst>
                  <a:innerShdw blurRad="69850" dist="43180" dir="5400000">
                    <a:srgbClr val="000000">
                      <a:alpha val="65000"/>
                    </a:srgbClr>
                  </a:innerShdw>
                </a:effectLst>
              </a:rPr>
              <a:t>a-Si:H</a:t>
            </a:r>
            <a:r>
              <a:rPr lang="en-US" sz="1800" b="1" dirty="0">
                <a:ln w="1905">
                  <a:noFill/>
                </a:ln>
                <a:solidFill>
                  <a:srgbClr val="00B050"/>
                </a:solidFill>
                <a:effectLst>
                  <a:innerShdw blurRad="69850" dist="43180" dir="5400000">
                    <a:srgbClr val="000000">
                      <a:alpha val="65000"/>
                    </a:srgbClr>
                  </a:innerShdw>
                </a:effectLst>
              </a:rPr>
              <a:t> tunable resistivity</a:t>
            </a:r>
          </a:p>
          <a:p>
            <a:pPr>
              <a:buFontTx/>
              <a:buAutoNum type="arabicPeriod"/>
            </a:pPr>
            <a:r>
              <a:rPr lang="en-US" b="1" dirty="0">
                <a:ln w="1905">
                  <a:noFill/>
                </a:ln>
                <a:solidFill>
                  <a:srgbClr val="00B050"/>
                </a:solidFill>
                <a:effectLst>
                  <a:innerShdw blurRad="69850" dist="43180" dir="5400000">
                    <a:srgbClr val="000000">
                      <a:alpha val="65000"/>
                    </a:srgbClr>
                  </a:innerShdw>
                </a:effectLst>
              </a:rPr>
              <a:t>Miniaturization</a:t>
            </a:r>
            <a:r>
              <a:rPr lang="en-US" sz="1800" b="1" dirty="0">
                <a:ln w="1905">
                  <a:noFill/>
                </a:ln>
                <a:solidFill>
                  <a:srgbClr val="00B050"/>
                </a:solidFill>
                <a:effectLst>
                  <a:innerShdw blurRad="69850" dist="43180" dir="5400000">
                    <a:srgbClr val="000000">
                      <a:alpha val="65000"/>
                    </a:srgbClr>
                  </a:innerShdw>
                </a:effectLst>
              </a:rPr>
              <a:t> </a:t>
            </a:r>
            <a:endParaRPr lang="en-US"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98798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2B933-E3FC-4AB1-B106-E41DE217EF90}"/>
              </a:ext>
            </a:extLst>
          </p:cNvPr>
          <p:cNvSpPr>
            <a:spLocks noGrp="1"/>
          </p:cNvSpPr>
          <p:nvPr>
            <p:ph type="title"/>
          </p:nvPr>
        </p:nvSpPr>
        <p:spPr/>
        <p:txBody>
          <a:bodyPr/>
          <a:lstStyle/>
          <a:p>
            <a:r>
              <a:rPr lang="en-US" dirty="0"/>
              <a:t>Fabrication process</a:t>
            </a:r>
            <a:endParaRPr lang="LID4096" dirty="0"/>
          </a:p>
        </p:txBody>
      </p:sp>
      <p:sp>
        <p:nvSpPr>
          <p:cNvPr id="4" name="Date Placeholder 3">
            <a:extLst>
              <a:ext uri="{FF2B5EF4-FFF2-40B4-BE49-F238E27FC236}">
                <a16:creationId xmlns:a16="http://schemas.microsoft.com/office/drawing/2014/main" id="{DD767BE1-9A35-4173-938C-BCAE73FF53FE}"/>
              </a:ext>
            </a:extLst>
          </p:cNvPr>
          <p:cNvSpPr>
            <a:spLocks noGrp="1"/>
          </p:cNvSpPr>
          <p:nvPr>
            <p:ph type="dt" sz="half" idx="10"/>
          </p:nvPr>
        </p:nvSpPr>
        <p:spPr/>
        <p:txBody>
          <a:bodyPr/>
          <a:lstStyle/>
          <a:p>
            <a:r>
              <a:rPr lang="LID4096"/>
              <a:t>23/05/2024</a:t>
            </a:r>
            <a:endParaRPr lang="LID4096" dirty="0"/>
          </a:p>
        </p:txBody>
      </p:sp>
      <p:sp>
        <p:nvSpPr>
          <p:cNvPr id="5" name="Footer Placeholder 4">
            <a:extLst>
              <a:ext uri="{FF2B5EF4-FFF2-40B4-BE49-F238E27FC236}">
                <a16:creationId xmlns:a16="http://schemas.microsoft.com/office/drawing/2014/main" id="{44BD5395-43DA-4067-AE1E-2C218C6BD8B8}"/>
              </a:ext>
            </a:extLst>
          </p:cNvPr>
          <p:cNvSpPr>
            <a:spLocks noGrp="1"/>
          </p:cNvSpPr>
          <p:nvPr>
            <p:ph type="ftr" sz="quarter" idx="11"/>
          </p:nvPr>
        </p:nvSpPr>
        <p:spPr/>
        <p:txBody>
          <a:bodyPr/>
          <a:lstStyle/>
          <a:p>
            <a:r>
              <a:rPr lang="pt-BR"/>
              <a:t>G. Konstantinou, Elba PSMR 2024</a:t>
            </a:r>
            <a:endParaRPr lang="LID4096" dirty="0"/>
          </a:p>
        </p:txBody>
      </p:sp>
      <p:sp>
        <p:nvSpPr>
          <p:cNvPr id="6" name="Slide Number Placeholder 5">
            <a:extLst>
              <a:ext uri="{FF2B5EF4-FFF2-40B4-BE49-F238E27FC236}">
                <a16:creationId xmlns:a16="http://schemas.microsoft.com/office/drawing/2014/main" id="{5D53BC88-512B-483B-BE9D-C03990FD1759}"/>
              </a:ext>
            </a:extLst>
          </p:cNvPr>
          <p:cNvSpPr>
            <a:spLocks noGrp="1"/>
          </p:cNvSpPr>
          <p:nvPr>
            <p:ph type="sldNum" sz="quarter" idx="12"/>
          </p:nvPr>
        </p:nvSpPr>
        <p:spPr/>
        <p:txBody>
          <a:bodyPr/>
          <a:lstStyle/>
          <a:p>
            <a:fld id="{130C5A24-E5C3-4C83-9472-05F39E685161}" type="slidenum">
              <a:rPr lang="LID4096" smtClean="0"/>
              <a:t>5</a:t>
            </a:fld>
            <a:endParaRPr lang="LID4096"/>
          </a:p>
        </p:txBody>
      </p:sp>
      <p:sp>
        <p:nvSpPr>
          <p:cNvPr id="7" name="TextBox 6">
            <a:extLst>
              <a:ext uri="{FF2B5EF4-FFF2-40B4-BE49-F238E27FC236}">
                <a16:creationId xmlns:a16="http://schemas.microsoft.com/office/drawing/2014/main" id="{7116AC41-6F3C-407E-BD1C-5E42CB0EF044}"/>
              </a:ext>
            </a:extLst>
          </p:cNvPr>
          <p:cNvSpPr txBox="1"/>
          <p:nvPr/>
        </p:nvSpPr>
        <p:spPr>
          <a:xfrm>
            <a:off x="412656" y="955006"/>
            <a:ext cx="8820244" cy="2554545"/>
          </a:xfrm>
          <a:prstGeom prst="rect">
            <a:avLst/>
          </a:prstGeom>
          <a:noFill/>
        </p:spPr>
        <p:txBody>
          <a:bodyPr wrap="square" rtlCol="0">
            <a:spAutoFit/>
          </a:bodyPr>
          <a:lstStyle/>
          <a:p>
            <a:pPr marL="342900" indent="-342900">
              <a:buFont typeface="Arial" panose="020B0604020202020204" pitchFamily="34" charset="0"/>
              <a:buChar char="•"/>
            </a:pPr>
            <a:r>
              <a:rPr lang="fr-CH" sz="2400" dirty="0" err="1">
                <a:solidFill>
                  <a:schemeClr val="tx1"/>
                </a:solidFill>
              </a:rPr>
              <a:t>Metal</a:t>
            </a:r>
            <a:r>
              <a:rPr lang="fr-CH" sz="2400" dirty="0">
                <a:solidFill>
                  <a:schemeClr val="tx1"/>
                </a:solidFill>
              </a:rPr>
              <a:t> </a:t>
            </a:r>
            <a:r>
              <a:rPr lang="fr-CH" sz="2400" dirty="0" err="1">
                <a:solidFill>
                  <a:schemeClr val="tx1"/>
                </a:solidFill>
              </a:rPr>
              <a:t>deposition</a:t>
            </a:r>
            <a:r>
              <a:rPr lang="fr-CH" sz="2400" dirty="0">
                <a:solidFill>
                  <a:schemeClr val="tx1"/>
                </a:solidFill>
              </a:rPr>
              <a:t> (</a:t>
            </a:r>
            <a:r>
              <a:rPr lang="fr-CH" sz="2400" dirty="0" err="1">
                <a:solidFill>
                  <a:schemeClr val="tx1"/>
                </a:solidFill>
              </a:rPr>
              <a:t>sputtering</a:t>
            </a:r>
            <a:r>
              <a:rPr lang="fr-CH" sz="2400" dirty="0">
                <a:solidFill>
                  <a:schemeClr val="tx1"/>
                </a:solidFill>
              </a:rPr>
              <a:t>, </a:t>
            </a:r>
            <a:r>
              <a:rPr lang="fr-CH" sz="2400" dirty="0" err="1">
                <a:solidFill>
                  <a:schemeClr val="tx1"/>
                </a:solidFill>
              </a:rPr>
              <a:t>evaporation</a:t>
            </a:r>
            <a:r>
              <a:rPr lang="fr-CH" sz="2400" dirty="0">
                <a:solidFill>
                  <a:schemeClr val="tx1"/>
                </a:solidFill>
              </a:rPr>
              <a:t>)- Cr or Alu (or </a:t>
            </a:r>
            <a:r>
              <a:rPr lang="fr-CH" sz="2400" dirty="0" err="1">
                <a:solidFill>
                  <a:schemeClr val="tx1"/>
                </a:solidFill>
              </a:rPr>
              <a:t>both</a:t>
            </a:r>
            <a:r>
              <a:rPr lang="fr-CH" sz="2400" dirty="0">
                <a:solidFill>
                  <a:schemeClr val="tx1"/>
                </a:solidFill>
              </a:rPr>
              <a:t>)</a:t>
            </a:r>
          </a:p>
          <a:p>
            <a:pPr marL="342900" indent="-342900">
              <a:buFont typeface="Arial" panose="020B0604020202020204" pitchFamily="34" charset="0"/>
              <a:buChar char="•"/>
            </a:pPr>
            <a:r>
              <a:rPr lang="fr-CH" sz="2400" dirty="0" err="1">
                <a:solidFill>
                  <a:schemeClr val="tx1"/>
                </a:solidFill>
              </a:rPr>
              <a:t>Photolithography</a:t>
            </a:r>
            <a:r>
              <a:rPr lang="fr-CH" sz="2400" dirty="0"/>
              <a:t>:</a:t>
            </a:r>
            <a:r>
              <a:rPr lang="fr-CH" sz="2400" dirty="0">
                <a:solidFill>
                  <a:schemeClr val="tx1"/>
                </a:solidFill>
              </a:rPr>
              <a:t> </a:t>
            </a:r>
          </a:p>
          <a:p>
            <a:pPr marL="800100" lvl="1" indent="-342900">
              <a:buFont typeface="Arial" panose="020B0604020202020204" pitchFamily="34" charset="0"/>
              <a:buChar char="•"/>
            </a:pPr>
            <a:r>
              <a:rPr lang="fr-CH" sz="2000" dirty="0">
                <a:solidFill>
                  <a:schemeClr val="tx1"/>
                </a:solidFill>
              </a:rPr>
              <a:t>PR spin-</a:t>
            </a:r>
            <a:r>
              <a:rPr lang="fr-CH" sz="2000" dirty="0" err="1">
                <a:solidFill>
                  <a:schemeClr val="tx1"/>
                </a:solidFill>
              </a:rPr>
              <a:t>coating</a:t>
            </a:r>
            <a:r>
              <a:rPr lang="fr-CH" sz="2000" dirty="0">
                <a:solidFill>
                  <a:schemeClr val="tx1"/>
                </a:solidFill>
              </a:rPr>
              <a:t>, laser </a:t>
            </a:r>
            <a:r>
              <a:rPr lang="fr-CH" sz="2000" dirty="0" err="1">
                <a:solidFill>
                  <a:schemeClr val="tx1"/>
                </a:solidFill>
              </a:rPr>
              <a:t>exposure</a:t>
            </a:r>
            <a:r>
              <a:rPr lang="fr-CH" sz="2000" dirty="0">
                <a:solidFill>
                  <a:schemeClr val="tx1"/>
                </a:solidFill>
              </a:rPr>
              <a:t>, PR </a:t>
            </a:r>
            <a:r>
              <a:rPr lang="fr-CH" sz="2000" dirty="0" err="1">
                <a:solidFill>
                  <a:schemeClr val="tx1"/>
                </a:solidFill>
              </a:rPr>
              <a:t>development</a:t>
            </a:r>
            <a:r>
              <a:rPr lang="fr-CH" sz="2000" dirty="0">
                <a:solidFill>
                  <a:schemeClr val="tx1"/>
                </a:solidFill>
              </a:rPr>
              <a:t>, Chemical </a:t>
            </a:r>
            <a:r>
              <a:rPr lang="fr-CH" sz="2000" dirty="0" err="1">
                <a:solidFill>
                  <a:schemeClr val="tx1"/>
                </a:solidFill>
              </a:rPr>
              <a:t>etching</a:t>
            </a:r>
            <a:endParaRPr lang="fr-CH" sz="2000" dirty="0">
              <a:solidFill>
                <a:schemeClr val="tx1"/>
              </a:solidFill>
            </a:endParaRPr>
          </a:p>
          <a:p>
            <a:pPr marL="342900" indent="-342900">
              <a:buFont typeface="Arial" panose="020B0604020202020204" pitchFamily="34" charset="0"/>
              <a:buChar char="•"/>
            </a:pPr>
            <a:r>
              <a:rPr lang="fr-CH" sz="2400" dirty="0">
                <a:solidFill>
                  <a:schemeClr val="tx1"/>
                </a:solidFill>
              </a:rPr>
              <a:t>Plasma </a:t>
            </a:r>
            <a:r>
              <a:rPr lang="fr-CH" sz="2400" dirty="0" err="1">
                <a:solidFill>
                  <a:schemeClr val="tx1"/>
                </a:solidFill>
              </a:rPr>
              <a:t>enhanced</a:t>
            </a:r>
            <a:r>
              <a:rPr lang="fr-CH" sz="2400" dirty="0">
                <a:solidFill>
                  <a:schemeClr val="tx1"/>
                </a:solidFill>
              </a:rPr>
              <a:t> </a:t>
            </a:r>
            <a:r>
              <a:rPr lang="fr-CH" sz="2400" dirty="0" err="1">
                <a:solidFill>
                  <a:schemeClr val="tx1"/>
                </a:solidFill>
              </a:rPr>
              <a:t>chemical</a:t>
            </a:r>
            <a:r>
              <a:rPr lang="fr-CH" sz="2400" dirty="0">
                <a:solidFill>
                  <a:schemeClr val="tx1"/>
                </a:solidFill>
              </a:rPr>
              <a:t> </a:t>
            </a:r>
            <a:r>
              <a:rPr lang="fr-CH" sz="2400" dirty="0" err="1">
                <a:solidFill>
                  <a:schemeClr val="tx1"/>
                </a:solidFill>
              </a:rPr>
              <a:t>vapor</a:t>
            </a:r>
            <a:r>
              <a:rPr lang="fr-CH" sz="2400" dirty="0">
                <a:solidFill>
                  <a:schemeClr val="tx1"/>
                </a:solidFill>
              </a:rPr>
              <a:t> </a:t>
            </a:r>
            <a:r>
              <a:rPr lang="fr-CH" sz="2400" dirty="0" err="1">
                <a:solidFill>
                  <a:schemeClr val="tx1"/>
                </a:solidFill>
              </a:rPr>
              <a:t>deposition</a:t>
            </a:r>
            <a:r>
              <a:rPr lang="fr-CH" sz="2400" dirty="0">
                <a:solidFill>
                  <a:schemeClr val="tx1"/>
                </a:solidFill>
              </a:rPr>
              <a:t> (PECVD): </a:t>
            </a:r>
          </a:p>
          <a:p>
            <a:pPr marL="800100" lvl="1" indent="-342900">
              <a:buFont typeface="Arial" panose="020B0604020202020204" pitchFamily="34" charset="0"/>
              <a:buChar char="•"/>
            </a:pPr>
            <a:r>
              <a:rPr lang="fr-CH" sz="2000" dirty="0" err="1">
                <a:solidFill>
                  <a:schemeClr val="tx1"/>
                </a:solidFill>
              </a:rPr>
              <a:t>Different</a:t>
            </a:r>
            <a:r>
              <a:rPr lang="fr-CH" sz="2000" dirty="0">
                <a:solidFill>
                  <a:schemeClr val="tx1"/>
                </a:solidFill>
              </a:rPr>
              <a:t> </a:t>
            </a:r>
            <a:r>
              <a:rPr lang="fr-CH" sz="2000" dirty="0" err="1">
                <a:solidFill>
                  <a:schemeClr val="tx1"/>
                </a:solidFill>
              </a:rPr>
              <a:t>recipies</a:t>
            </a:r>
            <a:r>
              <a:rPr lang="fr-CH" sz="2000" dirty="0">
                <a:solidFill>
                  <a:schemeClr val="tx1"/>
                </a:solidFill>
              </a:rPr>
              <a:t> of H and SiH</a:t>
            </a:r>
            <a:r>
              <a:rPr lang="fr-CH" sz="2000" baseline="-25000" dirty="0">
                <a:solidFill>
                  <a:schemeClr val="tx1"/>
                </a:solidFill>
              </a:rPr>
              <a:t>4</a:t>
            </a:r>
            <a:endParaRPr lang="fr-CH" sz="2000" dirty="0">
              <a:solidFill>
                <a:schemeClr val="tx1"/>
              </a:solidFill>
            </a:endParaRPr>
          </a:p>
          <a:p>
            <a:pPr marL="342900" indent="-342900">
              <a:buFont typeface="Arial" panose="020B0604020202020204" pitchFamily="34" charset="0"/>
              <a:buChar char="•"/>
            </a:pPr>
            <a:r>
              <a:rPr lang="fr-CH" sz="2400" dirty="0" err="1">
                <a:solidFill>
                  <a:schemeClr val="tx1"/>
                </a:solidFill>
              </a:rPr>
              <a:t>Deep</a:t>
            </a:r>
            <a:r>
              <a:rPr lang="fr-CH" sz="2400" dirty="0">
                <a:solidFill>
                  <a:schemeClr val="tx1"/>
                </a:solidFill>
              </a:rPr>
              <a:t> </a:t>
            </a:r>
            <a:r>
              <a:rPr lang="fr-CH" sz="2400" dirty="0" err="1">
                <a:solidFill>
                  <a:schemeClr val="tx1"/>
                </a:solidFill>
              </a:rPr>
              <a:t>Reactive</a:t>
            </a:r>
            <a:r>
              <a:rPr lang="fr-CH" sz="2400" dirty="0">
                <a:solidFill>
                  <a:schemeClr val="tx1"/>
                </a:solidFill>
              </a:rPr>
              <a:t> Ion </a:t>
            </a:r>
            <a:r>
              <a:rPr lang="fr-CH" sz="2400" dirty="0" err="1">
                <a:solidFill>
                  <a:schemeClr val="tx1"/>
                </a:solidFill>
              </a:rPr>
              <a:t>Etching</a:t>
            </a:r>
            <a:r>
              <a:rPr lang="fr-CH" sz="2400" dirty="0">
                <a:solidFill>
                  <a:schemeClr val="tx1"/>
                </a:solidFill>
              </a:rPr>
              <a:t> (DRIE): Bosch process</a:t>
            </a:r>
          </a:p>
          <a:p>
            <a:pPr marL="342900" indent="-342900">
              <a:buFont typeface="Arial" panose="020B0604020202020204" pitchFamily="34" charset="0"/>
              <a:buChar char="•"/>
            </a:pPr>
            <a:r>
              <a:rPr lang="fr-CH" sz="2400" dirty="0"/>
              <a:t>Si </a:t>
            </a:r>
            <a:r>
              <a:rPr lang="fr-CH" sz="2400" dirty="0" err="1"/>
              <a:t>isotropic</a:t>
            </a:r>
            <a:r>
              <a:rPr lang="fr-CH" sz="2400" dirty="0"/>
              <a:t> </a:t>
            </a:r>
            <a:r>
              <a:rPr lang="fr-CH" sz="2400" dirty="0" err="1"/>
              <a:t>etching</a:t>
            </a:r>
            <a:endParaRPr lang="fr-FR" sz="2400" dirty="0">
              <a:solidFill>
                <a:schemeClr val="tx1"/>
              </a:solidFill>
            </a:endParaRPr>
          </a:p>
        </p:txBody>
      </p:sp>
      <p:pic>
        <p:nvPicPr>
          <p:cNvPr id="37" name="Picture 36">
            <a:extLst>
              <a:ext uri="{FF2B5EF4-FFF2-40B4-BE49-F238E27FC236}">
                <a16:creationId xmlns:a16="http://schemas.microsoft.com/office/drawing/2014/main" id="{F0A63877-6FC2-4107-94E9-16A9F8B53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4288" y="697299"/>
            <a:ext cx="1830726" cy="4442926"/>
          </a:xfrm>
          <a:prstGeom prst="rect">
            <a:avLst/>
          </a:prstGeom>
        </p:spPr>
      </p:pic>
      <p:sp>
        <p:nvSpPr>
          <p:cNvPr id="9" name="Rectangle 8">
            <a:extLst>
              <a:ext uri="{FF2B5EF4-FFF2-40B4-BE49-F238E27FC236}">
                <a16:creationId xmlns:a16="http://schemas.microsoft.com/office/drawing/2014/main" id="{CDA85EDF-0745-4D56-8494-4D26992BBEFA}"/>
              </a:ext>
            </a:extLst>
          </p:cNvPr>
          <p:cNvSpPr/>
          <p:nvPr/>
        </p:nvSpPr>
        <p:spPr bwMode="auto">
          <a:xfrm>
            <a:off x="4268081" y="5464173"/>
            <a:ext cx="2578100" cy="273844"/>
          </a:xfrm>
          <a:prstGeom prst="rect">
            <a:avLst/>
          </a:prstGeom>
          <a:solidFill>
            <a:srgbClr val="FFC0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sp>
        <p:nvSpPr>
          <p:cNvPr id="10" name="Rectangle 9">
            <a:extLst>
              <a:ext uri="{FF2B5EF4-FFF2-40B4-BE49-F238E27FC236}">
                <a16:creationId xmlns:a16="http://schemas.microsoft.com/office/drawing/2014/main" id="{512E939B-2336-4F41-B35B-5E5EAAED61DD}"/>
              </a:ext>
            </a:extLst>
          </p:cNvPr>
          <p:cNvSpPr/>
          <p:nvPr/>
        </p:nvSpPr>
        <p:spPr bwMode="auto">
          <a:xfrm>
            <a:off x="4268081" y="5583235"/>
            <a:ext cx="2578100" cy="157874"/>
          </a:xfrm>
          <a:prstGeom prst="rect">
            <a:avLst/>
          </a:prstGeom>
          <a:solidFill>
            <a:srgbClr val="BFBFBF"/>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sp>
        <p:nvSpPr>
          <p:cNvPr id="11" name="Rectangle 10">
            <a:extLst>
              <a:ext uri="{FF2B5EF4-FFF2-40B4-BE49-F238E27FC236}">
                <a16:creationId xmlns:a16="http://schemas.microsoft.com/office/drawing/2014/main" id="{3103A582-46E6-4EA4-8C64-92EBDFBD1FE9}"/>
              </a:ext>
            </a:extLst>
          </p:cNvPr>
          <p:cNvSpPr/>
          <p:nvPr/>
        </p:nvSpPr>
        <p:spPr bwMode="auto">
          <a:xfrm>
            <a:off x="4268081" y="4774403"/>
            <a:ext cx="2578100" cy="100765"/>
          </a:xfrm>
          <a:prstGeom prst="rect">
            <a:avLst/>
          </a:prstGeom>
          <a:solidFill>
            <a:srgbClr val="FFC0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sp>
        <p:nvSpPr>
          <p:cNvPr id="12" name="Rectangle 11">
            <a:extLst>
              <a:ext uri="{FF2B5EF4-FFF2-40B4-BE49-F238E27FC236}">
                <a16:creationId xmlns:a16="http://schemas.microsoft.com/office/drawing/2014/main" id="{07FEFBD7-0EF4-477A-8C22-072CDFCB9C9B}"/>
              </a:ext>
            </a:extLst>
          </p:cNvPr>
          <p:cNvSpPr/>
          <p:nvPr/>
        </p:nvSpPr>
        <p:spPr bwMode="auto">
          <a:xfrm>
            <a:off x="4268081" y="5844379"/>
            <a:ext cx="2578100" cy="247650"/>
          </a:xfrm>
          <a:prstGeom prst="rect">
            <a:avLst/>
          </a:prstGeom>
          <a:solidFill>
            <a:srgbClr val="D7E4BD"/>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sp>
        <p:nvSpPr>
          <p:cNvPr id="13" name="TextBox 12">
            <a:extLst>
              <a:ext uri="{FF2B5EF4-FFF2-40B4-BE49-F238E27FC236}">
                <a16:creationId xmlns:a16="http://schemas.microsoft.com/office/drawing/2014/main" id="{3B49846D-8006-4E27-B8F4-C9AE1E99D7F8}"/>
              </a:ext>
            </a:extLst>
          </p:cNvPr>
          <p:cNvSpPr txBox="1"/>
          <p:nvPr/>
        </p:nvSpPr>
        <p:spPr>
          <a:xfrm>
            <a:off x="5147515" y="5818944"/>
            <a:ext cx="806246" cy="276999"/>
          </a:xfrm>
          <a:prstGeom prst="rect">
            <a:avLst/>
          </a:prstGeom>
          <a:noFill/>
        </p:spPr>
        <p:txBody>
          <a:bodyPr wrap="none" rtlCol="0">
            <a:spAutoFit/>
          </a:bodyPr>
          <a:lstStyle/>
          <a:p>
            <a:r>
              <a:rPr lang="fr-CH" sz="1200" b="1" dirty="0">
                <a:solidFill>
                  <a:schemeClr val="tx1"/>
                </a:solidFill>
                <a:latin typeface="Calibri" panose="020F0502020204030204" pitchFamily="34" charset="0"/>
                <a:cs typeface="Calibri" panose="020F0502020204030204" pitchFamily="34" charset="0"/>
              </a:rPr>
              <a:t>c-Si wafer</a:t>
            </a:r>
            <a:endParaRPr lang="fr-FR" sz="1200" b="1" dirty="0">
              <a:solidFill>
                <a:schemeClr val="tx1"/>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68FEE365-F032-40D0-B65B-D4E642ACFD78}"/>
              </a:ext>
            </a:extLst>
          </p:cNvPr>
          <p:cNvSpPr/>
          <p:nvPr/>
        </p:nvSpPr>
        <p:spPr bwMode="auto">
          <a:xfrm>
            <a:off x="4268081" y="5133551"/>
            <a:ext cx="2578100" cy="329787"/>
          </a:xfrm>
          <a:prstGeom prst="rect">
            <a:avLst/>
          </a:prstGeom>
          <a:solidFill>
            <a:srgbClr val="FFFF66"/>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sp>
        <p:nvSpPr>
          <p:cNvPr id="15" name="TextBox 14">
            <a:extLst>
              <a:ext uri="{FF2B5EF4-FFF2-40B4-BE49-F238E27FC236}">
                <a16:creationId xmlns:a16="http://schemas.microsoft.com/office/drawing/2014/main" id="{79CF8B9A-54A3-4024-824F-BCF4296CF633}"/>
              </a:ext>
            </a:extLst>
          </p:cNvPr>
          <p:cNvSpPr txBox="1"/>
          <p:nvPr/>
        </p:nvSpPr>
        <p:spPr>
          <a:xfrm>
            <a:off x="4252429" y="5159893"/>
            <a:ext cx="576066" cy="276999"/>
          </a:xfrm>
          <a:prstGeom prst="rect">
            <a:avLst/>
          </a:prstGeom>
          <a:noFill/>
        </p:spPr>
        <p:txBody>
          <a:bodyPr wrap="square" rtlCol="0">
            <a:spAutoFit/>
          </a:bodyPr>
          <a:lstStyle/>
          <a:p>
            <a:pPr>
              <a:spcBef>
                <a:spcPts val="0"/>
              </a:spcBef>
            </a:pPr>
            <a:r>
              <a:rPr lang="fr-CH" sz="1200" b="1" dirty="0">
                <a:solidFill>
                  <a:schemeClr val="tx1"/>
                </a:solidFill>
                <a:latin typeface="Calibri" panose="020F0502020204030204" pitchFamily="34" charset="0"/>
                <a:cs typeface="Calibri" panose="020F0502020204030204" pitchFamily="34" charset="0"/>
              </a:rPr>
              <a:t>a-Si:H</a:t>
            </a:r>
            <a:endParaRPr lang="fr-FR" sz="1200" b="1" baseline="-25000" dirty="0">
              <a:solidFill>
                <a:schemeClr val="tx1"/>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0065AB30-EA49-4E73-BF73-88AEA106B0D2}"/>
              </a:ext>
            </a:extLst>
          </p:cNvPr>
          <p:cNvSpPr/>
          <p:nvPr/>
        </p:nvSpPr>
        <p:spPr bwMode="auto">
          <a:xfrm>
            <a:off x="4268081" y="4876004"/>
            <a:ext cx="2578100" cy="256712"/>
          </a:xfrm>
          <a:prstGeom prst="rect">
            <a:avLst/>
          </a:prstGeom>
          <a:solidFill>
            <a:srgbClr val="B9CDE5"/>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sp>
        <p:nvSpPr>
          <p:cNvPr id="17" name="TextBox 16">
            <a:extLst>
              <a:ext uri="{FF2B5EF4-FFF2-40B4-BE49-F238E27FC236}">
                <a16:creationId xmlns:a16="http://schemas.microsoft.com/office/drawing/2014/main" id="{E59A3B21-FD5E-430F-A557-0F1BB6F8CB4F}"/>
              </a:ext>
            </a:extLst>
          </p:cNvPr>
          <p:cNvSpPr txBox="1"/>
          <p:nvPr/>
        </p:nvSpPr>
        <p:spPr>
          <a:xfrm>
            <a:off x="4235221" y="4885009"/>
            <a:ext cx="320922" cy="276999"/>
          </a:xfrm>
          <a:prstGeom prst="rect">
            <a:avLst/>
          </a:prstGeom>
          <a:noFill/>
        </p:spPr>
        <p:txBody>
          <a:bodyPr wrap="none" rtlCol="0">
            <a:spAutoFit/>
          </a:bodyPr>
          <a:lstStyle/>
          <a:p>
            <a:r>
              <a:rPr lang="fr-CH" sz="1200" b="1" dirty="0">
                <a:solidFill>
                  <a:schemeClr val="tx1"/>
                </a:solidFill>
                <a:latin typeface="Calibri" panose="020F0502020204030204" pitchFamily="34" charset="0"/>
                <a:cs typeface="Calibri" panose="020F0502020204030204" pitchFamily="34" charset="0"/>
              </a:rPr>
              <a:t>Cr</a:t>
            </a:r>
            <a:endParaRPr lang="fr-FR" sz="1200" b="1" baseline="-25000" dirty="0">
              <a:solidFill>
                <a:schemeClr val="tx1"/>
              </a:solidFill>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91458BB2-8967-43A6-91F1-E045412051A0}"/>
              </a:ext>
            </a:extLst>
          </p:cNvPr>
          <p:cNvSpPr/>
          <p:nvPr/>
        </p:nvSpPr>
        <p:spPr bwMode="auto">
          <a:xfrm>
            <a:off x="4268081" y="3777454"/>
            <a:ext cx="2578100" cy="996113"/>
          </a:xfrm>
          <a:prstGeom prst="rect">
            <a:avLst/>
          </a:prstGeom>
          <a:solidFill>
            <a:srgbClr val="FFFF66"/>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sp>
        <p:nvSpPr>
          <p:cNvPr id="19" name="TextBox 18">
            <a:extLst>
              <a:ext uri="{FF2B5EF4-FFF2-40B4-BE49-F238E27FC236}">
                <a16:creationId xmlns:a16="http://schemas.microsoft.com/office/drawing/2014/main" id="{0FF55F74-E0D0-4961-8EAB-AD8DAC5EAA0E}"/>
              </a:ext>
            </a:extLst>
          </p:cNvPr>
          <p:cNvSpPr txBox="1"/>
          <p:nvPr/>
        </p:nvSpPr>
        <p:spPr>
          <a:xfrm>
            <a:off x="4290529" y="4185059"/>
            <a:ext cx="576066" cy="276999"/>
          </a:xfrm>
          <a:prstGeom prst="rect">
            <a:avLst/>
          </a:prstGeom>
          <a:noFill/>
        </p:spPr>
        <p:txBody>
          <a:bodyPr wrap="square" rtlCol="0">
            <a:spAutoFit/>
          </a:bodyPr>
          <a:lstStyle/>
          <a:p>
            <a:pPr>
              <a:spcBef>
                <a:spcPts val="0"/>
              </a:spcBef>
            </a:pPr>
            <a:r>
              <a:rPr lang="fr-CH" sz="1200" b="1" dirty="0">
                <a:solidFill>
                  <a:schemeClr val="tx1"/>
                </a:solidFill>
                <a:latin typeface="Calibri" panose="020F0502020204030204" pitchFamily="34" charset="0"/>
                <a:cs typeface="Calibri" panose="020F0502020204030204" pitchFamily="34" charset="0"/>
              </a:rPr>
              <a:t>a-Si:H</a:t>
            </a:r>
            <a:endParaRPr lang="fr-FR" sz="1200" b="1" baseline="-25000" dirty="0">
              <a:solidFill>
                <a:schemeClr val="tx1"/>
              </a:solidFill>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CF8F315B-9008-4E4A-80DC-86450CC0DB82}"/>
              </a:ext>
            </a:extLst>
          </p:cNvPr>
          <p:cNvSpPr/>
          <p:nvPr/>
        </p:nvSpPr>
        <p:spPr bwMode="auto">
          <a:xfrm>
            <a:off x="4268081" y="3730899"/>
            <a:ext cx="2578100" cy="45719"/>
          </a:xfrm>
          <a:prstGeom prst="rect">
            <a:avLst/>
          </a:prstGeom>
          <a:solidFill>
            <a:srgbClr val="B2C9E5"/>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sp>
        <p:nvSpPr>
          <p:cNvPr id="21" name="TextBox 20">
            <a:extLst>
              <a:ext uri="{FF2B5EF4-FFF2-40B4-BE49-F238E27FC236}">
                <a16:creationId xmlns:a16="http://schemas.microsoft.com/office/drawing/2014/main" id="{E7A46EBA-BA2A-4AA3-8155-7795E5D7BF59}"/>
              </a:ext>
            </a:extLst>
          </p:cNvPr>
          <p:cNvSpPr txBox="1"/>
          <p:nvPr/>
        </p:nvSpPr>
        <p:spPr>
          <a:xfrm>
            <a:off x="4268081" y="3429000"/>
            <a:ext cx="989099" cy="276999"/>
          </a:xfrm>
          <a:prstGeom prst="rect">
            <a:avLst/>
          </a:prstGeom>
          <a:noFill/>
        </p:spPr>
        <p:txBody>
          <a:bodyPr wrap="square" rtlCol="0">
            <a:spAutoFit/>
          </a:bodyPr>
          <a:lstStyle/>
          <a:p>
            <a:pPr>
              <a:spcBef>
                <a:spcPts val="0"/>
              </a:spcBef>
            </a:pPr>
            <a:r>
              <a:rPr lang="fr-CH" sz="1200" b="1" dirty="0">
                <a:solidFill>
                  <a:schemeClr val="tx1"/>
                </a:solidFill>
                <a:latin typeface="Calibri" panose="020F0502020204030204" pitchFamily="34" charset="0"/>
                <a:cs typeface="Calibri" panose="020F0502020204030204" pitchFamily="34" charset="0"/>
              </a:rPr>
              <a:t>Al Electrode</a:t>
            </a:r>
            <a:endParaRPr lang="fr-FR" sz="1200" b="1" baseline="-25000" dirty="0">
              <a:solidFill>
                <a:schemeClr val="tx1"/>
              </a:solidFill>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622024E7-9B93-49C4-9595-7D4572573771}"/>
              </a:ext>
            </a:extLst>
          </p:cNvPr>
          <p:cNvSpPr/>
          <p:nvPr/>
        </p:nvSpPr>
        <p:spPr bwMode="auto">
          <a:xfrm>
            <a:off x="4268081" y="5742779"/>
            <a:ext cx="2578100" cy="101600"/>
          </a:xfrm>
          <a:prstGeom prst="rect">
            <a:avLst/>
          </a:prstGeom>
          <a:solidFill>
            <a:srgbClr val="FAC09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sp>
        <p:nvSpPr>
          <p:cNvPr id="23" name="TextBox 22">
            <a:extLst>
              <a:ext uri="{FF2B5EF4-FFF2-40B4-BE49-F238E27FC236}">
                <a16:creationId xmlns:a16="http://schemas.microsoft.com/office/drawing/2014/main" id="{73329509-E85E-4D48-B276-6049DBE5CAC0}"/>
              </a:ext>
            </a:extLst>
          </p:cNvPr>
          <p:cNvSpPr txBox="1"/>
          <p:nvPr/>
        </p:nvSpPr>
        <p:spPr>
          <a:xfrm>
            <a:off x="4267793" y="5647483"/>
            <a:ext cx="576066" cy="276999"/>
          </a:xfrm>
          <a:prstGeom prst="rect">
            <a:avLst/>
          </a:prstGeom>
          <a:noFill/>
        </p:spPr>
        <p:txBody>
          <a:bodyPr wrap="square" rtlCol="0">
            <a:spAutoFit/>
          </a:bodyPr>
          <a:lstStyle/>
          <a:p>
            <a:pPr>
              <a:spcBef>
                <a:spcPts val="0"/>
              </a:spcBef>
            </a:pPr>
            <a:r>
              <a:rPr lang="fr-CH" sz="1200" b="1" dirty="0">
                <a:solidFill>
                  <a:schemeClr val="tx1"/>
                </a:solidFill>
                <a:latin typeface="Calibri" panose="020F0502020204030204" pitchFamily="34" charset="0"/>
                <a:cs typeface="Calibri" panose="020F0502020204030204" pitchFamily="34" charset="0"/>
              </a:rPr>
              <a:t>SiO</a:t>
            </a:r>
            <a:r>
              <a:rPr lang="fr-CH" sz="1200" b="1" baseline="-25000" dirty="0">
                <a:solidFill>
                  <a:schemeClr val="tx1"/>
                </a:solidFill>
                <a:latin typeface="Calibri" panose="020F0502020204030204" pitchFamily="34" charset="0"/>
                <a:cs typeface="Calibri" panose="020F0502020204030204" pitchFamily="34" charset="0"/>
              </a:rPr>
              <a:t>2</a:t>
            </a:r>
            <a:endParaRPr lang="fr-FR" sz="1200" b="1" baseline="-25000" dirty="0">
              <a:solidFill>
                <a:schemeClr val="tx1"/>
              </a:solidFill>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FF08B711-50D7-4F19-B63B-DBFB6A19B879}"/>
              </a:ext>
            </a:extLst>
          </p:cNvPr>
          <p:cNvSpPr/>
          <p:nvPr/>
        </p:nvSpPr>
        <p:spPr bwMode="auto">
          <a:xfrm>
            <a:off x="4667864" y="5583760"/>
            <a:ext cx="884996" cy="158261"/>
          </a:xfrm>
          <a:prstGeom prst="rect">
            <a:avLst/>
          </a:prstGeom>
          <a:solidFill>
            <a:srgbClr val="BFBFBF"/>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sp>
        <p:nvSpPr>
          <p:cNvPr id="25" name="Rectangle 24">
            <a:extLst>
              <a:ext uri="{FF2B5EF4-FFF2-40B4-BE49-F238E27FC236}">
                <a16:creationId xmlns:a16="http://schemas.microsoft.com/office/drawing/2014/main" id="{16B4434C-8A7A-463D-8433-D497854C4576}"/>
              </a:ext>
            </a:extLst>
          </p:cNvPr>
          <p:cNvSpPr/>
          <p:nvPr/>
        </p:nvSpPr>
        <p:spPr bwMode="auto">
          <a:xfrm>
            <a:off x="5904229" y="5581861"/>
            <a:ext cx="935602" cy="156980"/>
          </a:xfrm>
          <a:prstGeom prst="rect">
            <a:avLst/>
          </a:prstGeom>
          <a:solidFill>
            <a:srgbClr val="BFBFBF"/>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sp>
        <p:nvSpPr>
          <p:cNvPr id="26" name="TextBox 25">
            <a:extLst>
              <a:ext uri="{FF2B5EF4-FFF2-40B4-BE49-F238E27FC236}">
                <a16:creationId xmlns:a16="http://schemas.microsoft.com/office/drawing/2014/main" id="{C37057AE-6F47-4C2A-B805-783A0A9AA431}"/>
              </a:ext>
            </a:extLst>
          </p:cNvPr>
          <p:cNvSpPr txBox="1"/>
          <p:nvPr/>
        </p:nvSpPr>
        <p:spPr>
          <a:xfrm>
            <a:off x="4922720" y="5512463"/>
            <a:ext cx="320922" cy="276999"/>
          </a:xfrm>
          <a:prstGeom prst="rect">
            <a:avLst/>
          </a:prstGeom>
          <a:noFill/>
        </p:spPr>
        <p:txBody>
          <a:bodyPr wrap="none" rtlCol="0">
            <a:spAutoFit/>
          </a:bodyPr>
          <a:lstStyle/>
          <a:p>
            <a:r>
              <a:rPr lang="fr-CH" sz="1200" b="1" dirty="0">
                <a:solidFill>
                  <a:schemeClr val="tx1"/>
                </a:solidFill>
                <a:latin typeface="Calibri" panose="020F0502020204030204" pitchFamily="34" charset="0"/>
                <a:cs typeface="Calibri" panose="020F0502020204030204" pitchFamily="34" charset="0"/>
              </a:rPr>
              <a:t>Cr</a:t>
            </a:r>
            <a:endParaRPr lang="fr-FR" sz="1200" b="1" baseline="-25000" dirty="0">
              <a:solidFill>
                <a:schemeClr val="tx1"/>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07AD7290-C58C-4301-A290-217EF8F1A841}"/>
              </a:ext>
            </a:extLst>
          </p:cNvPr>
          <p:cNvSpPr txBox="1"/>
          <p:nvPr/>
        </p:nvSpPr>
        <p:spPr>
          <a:xfrm>
            <a:off x="6193668" y="5511793"/>
            <a:ext cx="320922" cy="276999"/>
          </a:xfrm>
          <a:prstGeom prst="rect">
            <a:avLst/>
          </a:prstGeom>
          <a:noFill/>
        </p:spPr>
        <p:txBody>
          <a:bodyPr wrap="none" rtlCol="0">
            <a:spAutoFit/>
          </a:bodyPr>
          <a:lstStyle/>
          <a:p>
            <a:r>
              <a:rPr lang="fr-CH" sz="1200" b="1" dirty="0">
                <a:solidFill>
                  <a:schemeClr val="tx1"/>
                </a:solidFill>
                <a:latin typeface="Calibri" panose="020F0502020204030204" pitchFamily="34" charset="0"/>
                <a:cs typeface="Calibri" panose="020F0502020204030204" pitchFamily="34" charset="0"/>
              </a:rPr>
              <a:t>Cr</a:t>
            </a:r>
            <a:endParaRPr lang="fr-FR" sz="1200" b="1" baseline="-25000" dirty="0">
              <a:solidFill>
                <a:schemeClr val="tx1"/>
              </a:solidFill>
              <a:latin typeface="Calibri" panose="020F0502020204030204" pitchFamily="34" charset="0"/>
              <a:cs typeface="Calibri" panose="020F0502020204030204" pitchFamily="34" charset="0"/>
            </a:endParaRPr>
          </a:p>
        </p:txBody>
      </p:sp>
      <p:grpSp>
        <p:nvGrpSpPr>
          <p:cNvPr id="28" name="Group 27">
            <a:extLst>
              <a:ext uri="{FF2B5EF4-FFF2-40B4-BE49-F238E27FC236}">
                <a16:creationId xmlns:a16="http://schemas.microsoft.com/office/drawing/2014/main" id="{016FBB77-7FD6-4CEA-8812-D3C1FC7B4126}"/>
              </a:ext>
            </a:extLst>
          </p:cNvPr>
          <p:cNvGrpSpPr/>
          <p:nvPr/>
        </p:nvGrpSpPr>
        <p:grpSpPr>
          <a:xfrm>
            <a:off x="4828495" y="4868860"/>
            <a:ext cx="1840844" cy="698520"/>
            <a:chOff x="6675464" y="3818689"/>
            <a:chExt cx="1840844" cy="258384"/>
          </a:xfrm>
        </p:grpSpPr>
        <p:sp>
          <p:nvSpPr>
            <p:cNvPr id="29" name="Rectangle 28">
              <a:extLst>
                <a:ext uri="{FF2B5EF4-FFF2-40B4-BE49-F238E27FC236}">
                  <a16:creationId xmlns:a16="http://schemas.microsoft.com/office/drawing/2014/main" id="{D035F287-971E-4BF5-A283-1F7D882DC1E2}"/>
                </a:ext>
              </a:extLst>
            </p:cNvPr>
            <p:cNvSpPr/>
            <p:nvPr/>
          </p:nvSpPr>
          <p:spPr bwMode="auto">
            <a:xfrm>
              <a:off x="6675464" y="3818689"/>
              <a:ext cx="200792" cy="258384"/>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sp>
          <p:nvSpPr>
            <p:cNvPr id="30" name="Rectangle 29">
              <a:extLst>
                <a:ext uri="{FF2B5EF4-FFF2-40B4-BE49-F238E27FC236}">
                  <a16:creationId xmlns:a16="http://schemas.microsoft.com/office/drawing/2014/main" id="{33CCB8EE-DA40-4138-AED5-05FA1745DE19}"/>
                </a:ext>
              </a:extLst>
            </p:cNvPr>
            <p:cNvSpPr/>
            <p:nvPr/>
          </p:nvSpPr>
          <p:spPr bwMode="auto">
            <a:xfrm>
              <a:off x="7121880" y="3818689"/>
              <a:ext cx="200792" cy="258384"/>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sp>
          <p:nvSpPr>
            <p:cNvPr id="31" name="Rectangle 30">
              <a:extLst>
                <a:ext uri="{FF2B5EF4-FFF2-40B4-BE49-F238E27FC236}">
                  <a16:creationId xmlns:a16="http://schemas.microsoft.com/office/drawing/2014/main" id="{E08CE212-1F41-4481-BB89-F54FE818F2CC}"/>
                </a:ext>
              </a:extLst>
            </p:cNvPr>
            <p:cNvSpPr/>
            <p:nvPr/>
          </p:nvSpPr>
          <p:spPr bwMode="auto">
            <a:xfrm>
              <a:off x="7858233" y="3818689"/>
              <a:ext cx="200792" cy="258384"/>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sp>
          <p:nvSpPr>
            <p:cNvPr id="32" name="Rectangle 31">
              <a:extLst>
                <a:ext uri="{FF2B5EF4-FFF2-40B4-BE49-F238E27FC236}">
                  <a16:creationId xmlns:a16="http://schemas.microsoft.com/office/drawing/2014/main" id="{65E27508-30BA-4EA2-9D9F-5AA190CF0011}"/>
                </a:ext>
              </a:extLst>
            </p:cNvPr>
            <p:cNvSpPr/>
            <p:nvPr/>
          </p:nvSpPr>
          <p:spPr bwMode="auto">
            <a:xfrm>
              <a:off x="8315516" y="3818689"/>
              <a:ext cx="200792" cy="258384"/>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grpSp>
      <p:grpSp>
        <p:nvGrpSpPr>
          <p:cNvPr id="33" name="Group 32">
            <a:extLst>
              <a:ext uri="{FF2B5EF4-FFF2-40B4-BE49-F238E27FC236}">
                <a16:creationId xmlns:a16="http://schemas.microsoft.com/office/drawing/2014/main" id="{174584B2-FE93-4465-952E-ED4B7C6595AC}"/>
              </a:ext>
            </a:extLst>
          </p:cNvPr>
          <p:cNvGrpSpPr/>
          <p:nvPr/>
        </p:nvGrpSpPr>
        <p:grpSpPr>
          <a:xfrm>
            <a:off x="4828495" y="3705094"/>
            <a:ext cx="1840844" cy="1166160"/>
            <a:chOff x="6675464" y="3818689"/>
            <a:chExt cx="1840844" cy="258384"/>
          </a:xfrm>
        </p:grpSpPr>
        <p:sp>
          <p:nvSpPr>
            <p:cNvPr id="34" name="Rectangle 33">
              <a:extLst>
                <a:ext uri="{FF2B5EF4-FFF2-40B4-BE49-F238E27FC236}">
                  <a16:creationId xmlns:a16="http://schemas.microsoft.com/office/drawing/2014/main" id="{AA3B9CF5-11DC-42FB-9B7E-09C15317C803}"/>
                </a:ext>
              </a:extLst>
            </p:cNvPr>
            <p:cNvSpPr/>
            <p:nvPr/>
          </p:nvSpPr>
          <p:spPr bwMode="auto">
            <a:xfrm>
              <a:off x="6675464" y="3818689"/>
              <a:ext cx="200792" cy="258384"/>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sp>
          <p:nvSpPr>
            <p:cNvPr id="35" name="Rectangle 34">
              <a:extLst>
                <a:ext uri="{FF2B5EF4-FFF2-40B4-BE49-F238E27FC236}">
                  <a16:creationId xmlns:a16="http://schemas.microsoft.com/office/drawing/2014/main" id="{CD7FC54F-B094-482A-A7A0-B7EE9E0EBD59}"/>
                </a:ext>
              </a:extLst>
            </p:cNvPr>
            <p:cNvSpPr/>
            <p:nvPr/>
          </p:nvSpPr>
          <p:spPr bwMode="auto">
            <a:xfrm>
              <a:off x="7121880" y="3818689"/>
              <a:ext cx="200792" cy="258384"/>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sp>
          <p:nvSpPr>
            <p:cNvPr id="36" name="Rectangle 35">
              <a:extLst>
                <a:ext uri="{FF2B5EF4-FFF2-40B4-BE49-F238E27FC236}">
                  <a16:creationId xmlns:a16="http://schemas.microsoft.com/office/drawing/2014/main" id="{FFC51738-EC1B-4C0F-AD5B-D33BD8999F18}"/>
                </a:ext>
              </a:extLst>
            </p:cNvPr>
            <p:cNvSpPr/>
            <p:nvPr/>
          </p:nvSpPr>
          <p:spPr bwMode="auto">
            <a:xfrm>
              <a:off x="7858233" y="3818689"/>
              <a:ext cx="200792" cy="258384"/>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sp>
          <p:nvSpPr>
            <p:cNvPr id="39" name="Rectangle 38">
              <a:extLst>
                <a:ext uri="{FF2B5EF4-FFF2-40B4-BE49-F238E27FC236}">
                  <a16:creationId xmlns:a16="http://schemas.microsoft.com/office/drawing/2014/main" id="{D3DE0E98-A508-4A9B-87A7-B329D44140FD}"/>
                </a:ext>
              </a:extLst>
            </p:cNvPr>
            <p:cNvSpPr/>
            <p:nvPr/>
          </p:nvSpPr>
          <p:spPr bwMode="auto">
            <a:xfrm>
              <a:off x="8315516" y="3818689"/>
              <a:ext cx="200792" cy="258384"/>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grpSp>
      <p:sp>
        <p:nvSpPr>
          <p:cNvPr id="40" name="TextBox 39">
            <a:extLst>
              <a:ext uri="{FF2B5EF4-FFF2-40B4-BE49-F238E27FC236}">
                <a16:creationId xmlns:a16="http://schemas.microsoft.com/office/drawing/2014/main" id="{99517CA9-AC5E-47D9-AC48-6471C4A3AE6F}"/>
              </a:ext>
            </a:extLst>
          </p:cNvPr>
          <p:cNvSpPr txBox="1"/>
          <p:nvPr/>
        </p:nvSpPr>
        <p:spPr>
          <a:xfrm>
            <a:off x="9344988" y="688781"/>
            <a:ext cx="2486660" cy="369332"/>
          </a:xfrm>
          <a:prstGeom prst="rect">
            <a:avLst/>
          </a:prstGeom>
          <a:noFill/>
        </p:spPr>
        <p:txBody>
          <a:bodyPr wrap="square">
            <a:spAutoFit/>
          </a:bodyPr>
          <a:lstStyle/>
          <a:p>
            <a:r>
              <a:rPr lang="en" b="1" dirty="0"/>
              <a:t>Sulfur hexafluoride [SF</a:t>
            </a:r>
            <a:r>
              <a:rPr lang="en" b="1" baseline="-25000" dirty="0"/>
              <a:t>6</a:t>
            </a:r>
            <a:r>
              <a:rPr lang="en" b="1" dirty="0"/>
              <a:t>]</a:t>
            </a:r>
            <a:endParaRPr lang="LID4096" dirty="0"/>
          </a:p>
        </p:txBody>
      </p:sp>
      <p:sp>
        <p:nvSpPr>
          <p:cNvPr id="41" name="TextBox 40">
            <a:extLst>
              <a:ext uri="{FF2B5EF4-FFF2-40B4-BE49-F238E27FC236}">
                <a16:creationId xmlns:a16="http://schemas.microsoft.com/office/drawing/2014/main" id="{C9BF5FD6-8F7E-403E-BBD0-17AA909E5609}"/>
              </a:ext>
            </a:extLst>
          </p:cNvPr>
          <p:cNvSpPr txBox="1"/>
          <p:nvPr/>
        </p:nvSpPr>
        <p:spPr>
          <a:xfrm>
            <a:off x="9344988" y="1653128"/>
            <a:ext cx="3090904" cy="369332"/>
          </a:xfrm>
          <a:prstGeom prst="rect">
            <a:avLst/>
          </a:prstGeom>
          <a:noFill/>
        </p:spPr>
        <p:txBody>
          <a:bodyPr wrap="square">
            <a:spAutoFit/>
          </a:bodyPr>
          <a:lstStyle/>
          <a:p>
            <a:r>
              <a:rPr lang="en" b="1" dirty="0"/>
              <a:t>Octafluorocyclobutane [C</a:t>
            </a:r>
            <a:r>
              <a:rPr lang="en" b="1" baseline="-25000" dirty="0"/>
              <a:t>4</a:t>
            </a:r>
            <a:r>
              <a:rPr lang="en" b="1" dirty="0"/>
              <a:t>F</a:t>
            </a:r>
            <a:r>
              <a:rPr lang="en" b="1" baseline="-25000" dirty="0"/>
              <a:t>8</a:t>
            </a:r>
            <a:r>
              <a:rPr lang="en" b="1" dirty="0"/>
              <a:t>]</a:t>
            </a:r>
            <a:endParaRPr lang="LID4096" b="1" dirty="0"/>
          </a:p>
        </p:txBody>
      </p:sp>
      <p:grpSp>
        <p:nvGrpSpPr>
          <p:cNvPr id="44" name="Group 43">
            <a:extLst>
              <a:ext uri="{FF2B5EF4-FFF2-40B4-BE49-F238E27FC236}">
                <a16:creationId xmlns:a16="http://schemas.microsoft.com/office/drawing/2014/main" id="{F5A6E641-218C-4DE7-A79D-4580F6B75855}"/>
              </a:ext>
            </a:extLst>
          </p:cNvPr>
          <p:cNvGrpSpPr/>
          <p:nvPr/>
        </p:nvGrpSpPr>
        <p:grpSpPr>
          <a:xfrm>
            <a:off x="547725" y="3429000"/>
            <a:ext cx="9258224" cy="2958797"/>
            <a:chOff x="547725" y="3429000"/>
            <a:chExt cx="9258224" cy="2958797"/>
          </a:xfrm>
        </p:grpSpPr>
        <p:pic>
          <p:nvPicPr>
            <p:cNvPr id="38" name="Picture 37" descr="C:\Users\safrey\Desktop\Thesis\Pictures\funnelschema2.png">
              <a:extLst>
                <a:ext uri="{FF2B5EF4-FFF2-40B4-BE49-F238E27FC236}">
                  <a16:creationId xmlns:a16="http://schemas.microsoft.com/office/drawing/2014/main" id="{E940B716-E234-4495-A09D-D887CFF98B7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719" y="3429000"/>
              <a:ext cx="4929230" cy="2958797"/>
            </a:xfrm>
            <a:prstGeom prst="rect">
              <a:avLst/>
            </a:prstGeom>
            <a:noFill/>
            <a:ln>
              <a:noFill/>
            </a:ln>
          </p:spPr>
        </p:pic>
        <p:pic>
          <p:nvPicPr>
            <p:cNvPr id="43" name="Picture 42">
              <a:extLst>
                <a:ext uri="{FF2B5EF4-FFF2-40B4-BE49-F238E27FC236}">
                  <a16:creationId xmlns:a16="http://schemas.microsoft.com/office/drawing/2014/main" id="{B3AFDBFB-1D57-48D6-A567-F2BAC89BCC7E}"/>
                </a:ext>
              </a:extLst>
            </p:cNvPr>
            <p:cNvPicPr>
              <a:picLocks noChangeAspect="1"/>
            </p:cNvPicPr>
            <p:nvPr/>
          </p:nvPicPr>
          <p:blipFill>
            <a:blip r:embed="rId4"/>
            <a:stretch>
              <a:fillRect/>
            </a:stretch>
          </p:blipFill>
          <p:spPr>
            <a:xfrm>
              <a:off x="547725" y="3669078"/>
              <a:ext cx="3479331" cy="2612909"/>
            </a:xfrm>
            <a:prstGeom prst="rect">
              <a:avLst/>
            </a:prstGeom>
          </p:spPr>
        </p:pic>
      </p:grpSp>
    </p:spTree>
    <p:extLst>
      <p:ext uri="{BB962C8B-B14F-4D97-AF65-F5344CB8AC3E}">
        <p14:creationId xmlns:p14="http://schemas.microsoft.com/office/powerpoint/2010/main" val="164169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1" fill="hold" grpId="1" nodeType="clickEffect">
                                  <p:stCondLst>
                                    <p:cond delay="0"/>
                                  </p:stCondLst>
                                  <p:childTnLst>
                                    <p:animEffect transition="out" filter="wipe(up)">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7">
                                            <p:txEl>
                                              <p:pRg st="4" end="4"/>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
                                            <p:txEl>
                                              <p:pRg st="5" end="5"/>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up)">
                                      <p:cBhvr>
                                        <p:cTn id="85" dur="500"/>
                                        <p:tgtEl>
                                          <p:spTgt spid="33"/>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7">
                                            <p:txEl>
                                              <p:pRg st="6" end="6"/>
                                            </p:txEl>
                                          </p:spTgt>
                                        </p:tgtEl>
                                        <p:attrNameLst>
                                          <p:attrName>style.visibility</p:attrName>
                                        </p:attrNameLst>
                                      </p:cBhvr>
                                      <p:to>
                                        <p:strVal val="visible"/>
                                      </p:to>
                                    </p:set>
                                  </p:childTnLst>
                                </p:cTn>
                              </p:par>
                              <p:par>
                                <p:cTn id="90" presetID="10" presetClass="exit" presetSubtype="0" fill="hold" grpId="1" nodeType="withEffect">
                                  <p:stCondLst>
                                    <p:cond delay="0"/>
                                  </p:stCondLst>
                                  <p:childTnLst>
                                    <p:animEffect transition="out" filter="fade">
                                      <p:cBhvr>
                                        <p:cTn id="91" dur="500"/>
                                        <p:tgtEl>
                                          <p:spTgt spid="12"/>
                                        </p:tgtEl>
                                      </p:cBhvr>
                                    </p:animEffect>
                                    <p:set>
                                      <p:cBhvr>
                                        <p:cTn id="92" dur="1" fill="hold">
                                          <p:stCondLst>
                                            <p:cond delay="499"/>
                                          </p:stCondLst>
                                        </p:cTn>
                                        <p:tgtEl>
                                          <p:spTgt spid="12"/>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13"/>
                                        </p:tgtEl>
                                      </p:cBhvr>
                                    </p:animEffect>
                                    <p:set>
                                      <p:cBhvr>
                                        <p:cTn id="95" dur="1" fill="hold">
                                          <p:stCondLst>
                                            <p:cond delay="499"/>
                                          </p:stCondLst>
                                        </p:cTn>
                                        <p:tgtEl>
                                          <p:spTgt spid="13"/>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23"/>
                                        </p:tgtEl>
                                      </p:cBhvr>
                                    </p:animEffect>
                                    <p:set>
                                      <p:cBhvr>
                                        <p:cTn id="98" dur="1" fill="hold">
                                          <p:stCondLst>
                                            <p:cond delay="499"/>
                                          </p:stCondLst>
                                        </p:cTn>
                                        <p:tgtEl>
                                          <p:spTgt spid="23"/>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22"/>
                                        </p:tgtEl>
                                      </p:cBhvr>
                                    </p:animEffect>
                                    <p:set>
                                      <p:cBhvr>
                                        <p:cTn id="101" dur="1" fill="hold">
                                          <p:stCondLst>
                                            <p:cond delay="499"/>
                                          </p:stCondLst>
                                        </p:cTn>
                                        <p:tgtEl>
                                          <p:spTgt spid="22"/>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26"/>
                                        </p:tgtEl>
                                      </p:cBhvr>
                                    </p:animEffect>
                                    <p:set>
                                      <p:cBhvr>
                                        <p:cTn id="104" dur="1" fill="hold">
                                          <p:stCondLst>
                                            <p:cond delay="499"/>
                                          </p:stCondLst>
                                        </p:cTn>
                                        <p:tgtEl>
                                          <p:spTgt spid="26"/>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27"/>
                                        </p:tgtEl>
                                      </p:cBhvr>
                                    </p:animEffect>
                                    <p:set>
                                      <p:cBhvr>
                                        <p:cTn id="107" dur="1" fill="hold">
                                          <p:stCondLst>
                                            <p:cond delay="499"/>
                                          </p:stCondLst>
                                        </p:cTn>
                                        <p:tgtEl>
                                          <p:spTgt spid="27"/>
                                        </p:tgtEl>
                                        <p:attrNameLst>
                                          <p:attrName>style.visibility</p:attrName>
                                        </p:attrNameLst>
                                      </p:cBhvr>
                                      <p:to>
                                        <p:strVal val="hidden"/>
                                      </p:to>
                                    </p:set>
                                  </p:childTnLst>
                                </p:cTn>
                              </p:par>
                              <p:par>
                                <p:cTn id="108" presetID="10" presetClass="exit" presetSubtype="0" fill="hold" grpId="2" nodeType="withEffect">
                                  <p:stCondLst>
                                    <p:cond delay="0"/>
                                  </p:stCondLst>
                                  <p:childTnLst>
                                    <p:animEffect transition="out" filter="fade">
                                      <p:cBhvr>
                                        <p:cTn id="109" dur="500"/>
                                        <p:tgtEl>
                                          <p:spTgt spid="10"/>
                                        </p:tgtEl>
                                      </p:cBhvr>
                                    </p:animEffect>
                                    <p:set>
                                      <p:cBhvr>
                                        <p:cTn id="110" dur="1" fill="hold">
                                          <p:stCondLst>
                                            <p:cond delay="499"/>
                                          </p:stCondLst>
                                        </p:cTn>
                                        <p:tgtEl>
                                          <p:spTgt spid="10"/>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24"/>
                                        </p:tgtEl>
                                      </p:cBhvr>
                                    </p:animEffect>
                                    <p:set>
                                      <p:cBhvr>
                                        <p:cTn id="113" dur="1" fill="hold">
                                          <p:stCondLst>
                                            <p:cond delay="499"/>
                                          </p:stCondLst>
                                        </p:cTn>
                                        <p:tgtEl>
                                          <p:spTgt spid="24"/>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25"/>
                                        </p:tgtEl>
                                      </p:cBhvr>
                                    </p:animEffect>
                                    <p:set>
                                      <p:cBhvr>
                                        <p:cTn id="116" dur="1" fill="hold">
                                          <p:stCondLst>
                                            <p:cond delay="499"/>
                                          </p:stCondLst>
                                        </p:cTn>
                                        <p:tgtEl>
                                          <p:spTgt spid="25"/>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9"/>
                                        </p:tgtEl>
                                      </p:cBhvr>
                                    </p:animEffect>
                                    <p:set>
                                      <p:cBhvr>
                                        <p:cTn id="119" dur="1" fill="hold">
                                          <p:stCondLst>
                                            <p:cond delay="499"/>
                                          </p:stCondLst>
                                        </p:cTn>
                                        <p:tgtEl>
                                          <p:spTgt spid="9"/>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15"/>
                                        </p:tgtEl>
                                      </p:cBhvr>
                                    </p:animEffect>
                                    <p:set>
                                      <p:cBhvr>
                                        <p:cTn id="122" dur="1" fill="hold">
                                          <p:stCondLst>
                                            <p:cond delay="499"/>
                                          </p:stCondLst>
                                        </p:cTn>
                                        <p:tgtEl>
                                          <p:spTgt spid="15"/>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14"/>
                                        </p:tgtEl>
                                      </p:cBhvr>
                                    </p:animEffect>
                                    <p:set>
                                      <p:cBhvr>
                                        <p:cTn id="125" dur="1" fill="hold">
                                          <p:stCondLst>
                                            <p:cond delay="499"/>
                                          </p:stCondLst>
                                        </p:cTn>
                                        <p:tgtEl>
                                          <p:spTgt spid="14"/>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17"/>
                                        </p:tgtEl>
                                      </p:cBhvr>
                                    </p:animEffect>
                                    <p:set>
                                      <p:cBhvr>
                                        <p:cTn id="128" dur="1" fill="hold">
                                          <p:stCondLst>
                                            <p:cond delay="499"/>
                                          </p:stCondLst>
                                        </p:cTn>
                                        <p:tgtEl>
                                          <p:spTgt spid="17"/>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16"/>
                                        </p:tgtEl>
                                      </p:cBhvr>
                                    </p:animEffect>
                                    <p:set>
                                      <p:cBhvr>
                                        <p:cTn id="131" dur="1" fill="hold">
                                          <p:stCondLst>
                                            <p:cond delay="499"/>
                                          </p:stCondLst>
                                        </p:cTn>
                                        <p:tgtEl>
                                          <p:spTgt spid="16"/>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28"/>
                                        </p:tgtEl>
                                      </p:cBhvr>
                                    </p:animEffect>
                                    <p:set>
                                      <p:cBhvr>
                                        <p:cTn id="134" dur="1" fill="hold">
                                          <p:stCondLst>
                                            <p:cond delay="499"/>
                                          </p:stCondLst>
                                        </p:cTn>
                                        <p:tgtEl>
                                          <p:spTgt spid="28"/>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11"/>
                                        </p:tgtEl>
                                      </p:cBhvr>
                                    </p:animEffect>
                                    <p:set>
                                      <p:cBhvr>
                                        <p:cTn id="137" dur="1" fill="hold">
                                          <p:stCondLst>
                                            <p:cond delay="499"/>
                                          </p:stCondLst>
                                        </p:cTn>
                                        <p:tgtEl>
                                          <p:spTgt spid="11"/>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19"/>
                                        </p:tgtEl>
                                      </p:cBhvr>
                                    </p:animEffect>
                                    <p:set>
                                      <p:cBhvr>
                                        <p:cTn id="140" dur="1" fill="hold">
                                          <p:stCondLst>
                                            <p:cond delay="499"/>
                                          </p:stCondLst>
                                        </p:cTn>
                                        <p:tgtEl>
                                          <p:spTgt spid="19"/>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18"/>
                                        </p:tgtEl>
                                      </p:cBhvr>
                                    </p:animEffect>
                                    <p:set>
                                      <p:cBhvr>
                                        <p:cTn id="143" dur="1" fill="hold">
                                          <p:stCondLst>
                                            <p:cond delay="499"/>
                                          </p:stCondLst>
                                        </p:cTn>
                                        <p:tgtEl>
                                          <p:spTgt spid="18"/>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20"/>
                                        </p:tgtEl>
                                      </p:cBhvr>
                                    </p:animEffect>
                                    <p:set>
                                      <p:cBhvr>
                                        <p:cTn id="146" dur="1" fill="hold">
                                          <p:stCondLst>
                                            <p:cond delay="499"/>
                                          </p:stCondLst>
                                        </p:cTn>
                                        <p:tgtEl>
                                          <p:spTgt spid="20"/>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21"/>
                                        </p:tgtEl>
                                      </p:cBhvr>
                                    </p:animEffect>
                                    <p:set>
                                      <p:cBhvr>
                                        <p:cTn id="149" dur="1" fill="hold">
                                          <p:stCondLst>
                                            <p:cond delay="499"/>
                                          </p:stCondLst>
                                        </p:cTn>
                                        <p:tgtEl>
                                          <p:spTgt spid="21"/>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33"/>
                                        </p:tgtEl>
                                      </p:cBhvr>
                                    </p:animEffect>
                                    <p:set>
                                      <p:cBhvr>
                                        <p:cTn id="152" dur="1" fill="hold">
                                          <p:stCondLst>
                                            <p:cond delay="499"/>
                                          </p:stCondLst>
                                        </p:cTn>
                                        <p:tgtEl>
                                          <p:spTgt spid="33"/>
                                        </p:tgtEl>
                                        <p:attrNameLst>
                                          <p:attrName>style.visibility</p:attrName>
                                        </p:attrNameLst>
                                      </p:cBhvr>
                                      <p:to>
                                        <p:strVal val="hidden"/>
                                      </p:to>
                                    </p:set>
                                  </p:childTnLst>
                                </p:cTn>
                              </p:par>
                              <p:par>
                                <p:cTn id="153" presetID="1" presetClass="entr" presetSubtype="0" fill="hold" nodeType="withEffect">
                                  <p:stCondLst>
                                    <p:cond delay="500"/>
                                  </p:stCondLst>
                                  <p:childTnLst>
                                    <p:set>
                                      <p:cBhvr>
                                        <p:cTn id="15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0" grpId="2" animBg="1"/>
      <p:bldP spid="11" grpId="0" animBg="1"/>
      <p:bldP spid="11" grpId="1" animBg="1"/>
      <p:bldP spid="12" grpId="0" animBg="1"/>
      <p:bldP spid="12" grpId="1" animBg="1"/>
      <p:bldP spid="13" grpId="0"/>
      <p:bldP spid="13" grpId="1"/>
      <p:bldP spid="14" grpId="0" animBg="1"/>
      <p:bldP spid="14" grpId="1" animBg="1"/>
      <p:bldP spid="15" grpId="0"/>
      <p:bldP spid="15" grpId="1"/>
      <p:bldP spid="16" grpId="0" animBg="1"/>
      <p:bldP spid="16" grpId="1" animBg="1"/>
      <p:bldP spid="17" grpId="0"/>
      <p:bldP spid="17" grpId="1"/>
      <p:bldP spid="18" grpId="0" animBg="1"/>
      <p:bldP spid="18" grpId="1" animBg="1"/>
      <p:bldP spid="19" grpId="0"/>
      <p:bldP spid="19" grpId="1"/>
      <p:bldP spid="20" grpId="0" animBg="1"/>
      <p:bldP spid="20" grpId="1" animBg="1"/>
      <p:bldP spid="21" grpId="0"/>
      <p:bldP spid="21" grpId="1"/>
      <p:bldP spid="22" grpId="0" animBg="1"/>
      <p:bldP spid="22" grpId="1" animBg="1"/>
      <p:bldP spid="23" grpId="0"/>
      <p:bldP spid="23" grpId="1"/>
      <p:bldP spid="24" grpId="0" animBg="1"/>
      <p:bldP spid="24" grpId="1" animBg="1"/>
      <p:bldP spid="25" grpId="0" animBg="1"/>
      <p:bldP spid="25" grpId="1" animBg="1"/>
      <p:bldP spid="26" grpId="0"/>
      <p:bldP spid="26" grpId="1"/>
      <p:bldP spid="27" grpId="0"/>
      <p:bldP spid="27" grpId="1"/>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BCD10-0EB4-42B1-BB96-EA769C08EFA3}"/>
              </a:ext>
            </a:extLst>
          </p:cNvPr>
          <p:cNvSpPr>
            <a:spLocks noGrp="1"/>
          </p:cNvSpPr>
          <p:nvPr>
            <p:ph type="title"/>
          </p:nvPr>
        </p:nvSpPr>
        <p:spPr/>
        <p:txBody>
          <a:bodyPr/>
          <a:lstStyle/>
          <a:p>
            <a:r>
              <a:rPr lang="en-US" dirty="0"/>
              <a:t>AMCPs: A history of development</a:t>
            </a:r>
            <a:endParaRPr lang="LID4096" dirty="0"/>
          </a:p>
        </p:txBody>
      </p:sp>
      <p:sp>
        <p:nvSpPr>
          <p:cNvPr id="4" name="Date Placeholder 3">
            <a:extLst>
              <a:ext uri="{FF2B5EF4-FFF2-40B4-BE49-F238E27FC236}">
                <a16:creationId xmlns:a16="http://schemas.microsoft.com/office/drawing/2014/main" id="{B09D2594-4684-46FC-A464-09E8DF54B5AE}"/>
              </a:ext>
            </a:extLst>
          </p:cNvPr>
          <p:cNvSpPr>
            <a:spLocks noGrp="1"/>
          </p:cNvSpPr>
          <p:nvPr>
            <p:ph type="dt" sz="half" idx="10"/>
          </p:nvPr>
        </p:nvSpPr>
        <p:spPr/>
        <p:txBody>
          <a:bodyPr/>
          <a:lstStyle/>
          <a:p>
            <a:r>
              <a:rPr lang="LID4096"/>
              <a:t>23/05/2024</a:t>
            </a:r>
            <a:endParaRPr lang="LID4096" dirty="0"/>
          </a:p>
        </p:txBody>
      </p:sp>
      <p:sp>
        <p:nvSpPr>
          <p:cNvPr id="5" name="Footer Placeholder 4">
            <a:extLst>
              <a:ext uri="{FF2B5EF4-FFF2-40B4-BE49-F238E27FC236}">
                <a16:creationId xmlns:a16="http://schemas.microsoft.com/office/drawing/2014/main" id="{C08C487B-3B3B-43A8-87DD-4416DEC729E7}"/>
              </a:ext>
            </a:extLst>
          </p:cNvPr>
          <p:cNvSpPr>
            <a:spLocks noGrp="1"/>
          </p:cNvSpPr>
          <p:nvPr>
            <p:ph type="ftr" sz="quarter" idx="11"/>
          </p:nvPr>
        </p:nvSpPr>
        <p:spPr/>
        <p:txBody>
          <a:bodyPr/>
          <a:lstStyle/>
          <a:p>
            <a:r>
              <a:rPr lang="pt-BR"/>
              <a:t>G. Konstantinou, Elba PSMR 2024</a:t>
            </a:r>
            <a:endParaRPr lang="LID4096" dirty="0"/>
          </a:p>
        </p:txBody>
      </p:sp>
      <p:sp>
        <p:nvSpPr>
          <p:cNvPr id="6" name="Slide Number Placeholder 5">
            <a:extLst>
              <a:ext uri="{FF2B5EF4-FFF2-40B4-BE49-F238E27FC236}">
                <a16:creationId xmlns:a16="http://schemas.microsoft.com/office/drawing/2014/main" id="{A50DC42C-F7CF-40FF-9E3C-F4BC6AFBDE6D}"/>
              </a:ext>
            </a:extLst>
          </p:cNvPr>
          <p:cNvSpPr>
            <a:spLocks noGrp="1"/>
          </p:cNvSpPr>
          <p:nvPr>
            <p:ph type="sldNum" sz="quarter" idx="12"/>
          </p:nvPr>
        </p:nvSpPr>
        <p:spPr/>
        <p:txBody>
          <a:bodyPr/>
          <a:lstStyle/>
          <a:p>
            <a:fld id="{130C5A24-E5C3-4C83-9472-05F39E685161}" type="slidenum">
              <a:rPr lang="LID4096" smtClean="0"/>
              <a:t>6</a:t>
            </a:fld>
            <a:endParaRPr lang="LID4096"/>
          </a:p>
        </p:txBody>
      </p:sp>
      <p:pic>
        <p:nvPicPr>
          <p:cNvPr id="7" name="Picture 6">
            <a:extLst>
              <a:ext uri="{FF2B5EF4-FFF2-40B4-BE49-F238E27FC236}">
                <a16:creationId xmlns:a16="http://schemas.microsoft.com/office/drawing/2014/main" id="{764D14F3-1062-4AE6-B923-435DAF0CAC0C}"/>
              </a:ext>
            </a:extLst>
          </p:cNvPr>
          <p:cNvPicPr>
            <a:picLocks noChangeAspect="1"/>
          </p:cNvPicPr>
          <p:nvPr/>
        </p:nvPicPr>
        <p:blipFill rotWithShape="1">
          <a:blip r:embed="rId2"/>
          <a:srcRect b="5612"/>
          <a:stretch/>
        </p:blipFill>
        <p:spPr>
          <a:xfrm>
            <a:off x="637039" y="1429023"/>
            <a:ext cx="7006679" cy="4120383"/>
          </a:xfrm>
          <a:prstGeom prst="rect">
            <a:avLst/>
          </a:prstGeom>
        </p:spPr>
      </p:pic>
      <p:pic>
        <p:nvPicPr>
          <p:cNvPr id="8" name="Picture 7">
            <a:extLst>
              <a:ext uri="{FF2B5EF4-FFF2-40B4-BE49-F238E27FC236}">
                <a16:creationId xmlns:a16="http://schemas.microsoft.com/office/drawing/2014/main" id="{58C9570C-42A9-46B6-A70A-33BE08453B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3734" y="4303323"/>
            <a:ext cx="2564770" cy="1923578"/>
          </a:xfrm>
          <a:prstGeom prst="rect">
            <a:avLst/>
          </a:prstGeom>
        </p:spPr>
      </p:pic>
      <p:sp>
        <p:nvSpPr>
          <p:cNvPr id="12" name="TextBox 11">
            <a:extLst>
              <a:ext uri="{FF2B5EF4-FFF2-40B4-BE49-F238E27FC236}">
                <a16:creationId xmlns:a16="http://schemas.microsoft.com/office/drawing/2014/main" id="{8435D7B4-CB44-47D5-9B50-18B2EEADEFEC}"/>
              </a:ext>
            </a:extLst>
          </p:cNvPr>
          <p:cNvSpPr txBox="1"/>
          <p:nvPr/>
        </p:nvSpPr>
        <p:spPr>
          <a:xfrm>
            <a:off x="5701767" y="5805962"/>
            <a:ext cx="2451633" cy="369332"/>
          </a:xfrm>
          <a:prstGeom prst="rect">
            <a:avLst/>
          </a:prstGeom>
          <a:noFill/>
        </p:spPr>
        <p:txBody>
          <a:bodyPr wrap="none" rtlCol="0">
            <a:spAutoFit/>
          </a:bodyPr>
          <a:lstStyle/>
          <a:p>
            <a:r>
              <a:rPr lang="en-US" dirty="0"/>
              <a:t>S. Frey PhD Thesis, 2023</a:t>
            </a:r>
            <a:endParaRPr lang="LID4096" dirty="0"/>
          </a:p>
        </p:txBody>
      </p:sp>
      <p:sp>
        <p:nvSpPr>
          <p:cNvPr id="13" name="Rectangle 12">
            <a:extLst>
              <a:ext uri="{FF2B5EF4-FFF2-40B4-BE49-F238E27FC236}">
                <a16:creationId xmlns:a16="http://schemas.microsoft.com/office/drawing/2014/main" id="{885C46EF-CF9D-4CF8-BE3B-97DFD89AEAA2}"/>
              </a:ext>
            </a:extLst>
          </p:cNvPr>
          <p:cNvSpPr/>
          <p:nvPr/>
        </p:nvSpPr>
        <p:spPr>
          <a:xfrm>
            <a:off x="6431280" y="1859280"/>
            <a:ext cx="1036320" cy="3765626"/>
          </a:xfrm>
          <a:prstGeom prst="rect">
            <a:avLst/>
          </a:prstGeom>
          <a:noFill/>
          <a:ln w="28575">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4" name="TextBox 13">
            <a:extLst>
              <a:ext uri="{FF2B5EF4-FFF2-40B4-BE49-F238E27FC236}">
                <a16:creationId xmlns:a16="http://schemas.microsoft.com/office/drawing/2014/main" id="{1937046F-AF65-4988-AA6A-AFF43BDB5C20}"/>
              </a:ext>
            </a:extLst>
          </p:cNvPr>
          <p:cNvSpPr txBox="1"/>
          <p:nvPr/>
        </p:nvSpPr>
        <p:spPr>
          <a:xfrm>
            <a:off x="5514624" y="875674"/>
            <a:ext cx="3475567" cy="646331"/>
          </a:xfrm>
          <a:prstGeom prst="rect">
            <a:avLst/>
          </a:prstGeom>
          <a:noFill/>
        </p:spPr>
        <p:txBody>
          <a:bodyPr wrap="none" rtlCol="0">
            <a:spAutoFit/>
          </a:bodyPr>
          <a:lstStyle/>
          <a:p>
            <a:pPr algn="ctr"/>
            <a:r>
              <a:rPr lang="en-US" dirty="0"/>
              <a:t>Developed for Cherenkov TOF PET: </a:t>
            </a:r>
          </a:p>
          <a:p>
            <a:pPr algn="ctr"/>
            <a:r>
              <a:rPr lang="en-US" dirty="0"/>
              <a:t>SNSF Synergia project</a:t>
            </a:r>
            <a:endParaRPr lang="LID4096" dirty="0"/>
          </a:p>
        </p:txBody>
      </p:sp>
      <p:sp>
        <p:nvSpPr>
          <p:cNvPr id="15" name="TextBox 14">
            <a:extLst>
              <a:ext uri="{FF2B5EF4-FFF2-40B4-BE49-F238E27FC236}">
                <a16:creationId xmlns:a16="http://schemas.microsoft.com/office/drawing/2014/main" id="{4839D938-0B4F-4170-B30E-2146442E192D}"/>
              </a:ext>
            </a:extLst>
          </p:cNvPr>
          <p:cNvSpPr txBox="1"/>
          <p:nvPr/>
        </p:nvSpPr>
        <p:spPr>
          <a:xfrm>
            <a:off x="6795390" y="1428613"/>
            <a:ext cx="914033" cy="369332"/>
          </a:xfrm>
          <a:prstGeom prst="rect">
            <a:avLst/>
          </a:prstGeom>
          <a:noFill/>
        </p:spPr>
        <p:txBody>
          <a:bodyPr wrap="none" rtlCol="0">
            <a:spAutoFit/>
          </a:bodyPr>
          <a:lstStyle/>
          <a:p>
            <a:pPr algn="ctr"/>
            <a:r>
              <a:rPr lang="en-US" dirty="0"/>
              <a:t>Funnels</a:t>
            </a:r>
            <a:endParaRPr lang="LID4096" dirty="0"/>
          </a:p>
        </p:txBody>
      </p:sp>
      <p:sp>
        <p:nvSpPr>
          <p:cNvPr id="16" name="TextBox 15">
            <a:extLst>
              <a:ext uri="{FF2B5EF4-FFF2-40B4-BE49-F238E27FC236}">
                <a16:creationId xmlns:a16="http://schemas.microsoft.com/office/drawing/2014/main" id="{495F2EEE-EDF2-4B24-A0F9-930001C17A06}"/>
              </a:ext>
            </a:extLst>
          </p:cNvPr>
          <p:cNvSpPr txBox="1"/>
          <p:nvPr/>
        </p:nvSpPr>
        <p:spPr>
          <a:xfrm>
            <a:off x="1557057" y="5828056"/>
            <a:ext cx="652743" cy="369332"/>
          </a:xfrm>
          <a:prstGeom prst="rect">
            <a:avLst/>
          </a:prstGeom>
          <a:noFill/>
        </p:spPr>
        <p:txBody>
          <a:bodyPr wrap="none" rtlCol="0">
            <a:spAutoFit/>
          </a:bodyPr>
          <a:lstStyle/>
          <a:p>
            <a:r>
              <a:rPr lang="en-US" dirty="0"/>
              <a:t>2011</a:t>
            </a:r>
            <a:endParaRPr lang="LID4096" dirty="0"/>
          </a:p>
        </p:txBody>
      </p:sp>
      <p:cxnSp>
        <p:nvCxnSpPr>
          <p:cNvPr id="10" name="Straight Arrow Connector 9">
            <a:extLst>
              <a:ext uri="{FF2B5EF4-FFF2-40B4-BE49-F238E27FC236}">
                <a16:creationId xmlns:a16="http://schemas.microsoft.com/office/drawing/2014/main" id="{C7E95CC7-8936-4BF4-B1B4-E04777A5BE22}"/>
              </a:ext>
            </a:extLst>
          </p:cNvPr>
          <p:cNvCxnSpPr>
            <a:cxnSpLocks/>
            <a:stCxn id="16" idx="3"/>
            <a:endCxn id="12" idx="1"/>
          </p:cNvCxnSpPr>
          <p:nvPr/>
        </p:nvCxnSpPr>
        <p:spPr>
          <a:xfrm flipV="1">
            <a:off x="2209800" y="5990628"/>
            <a:ext cx="3491967" cy="22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36AB6C64-A509-452E-B903-BFD23B4D0B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0237"/>
          <a:stretch/>
        </p:blipFill>
        <p:spPr>
          <a:xfrm>
            <a:off x="8924484" y="687265"/>
            <a:ext cx="3086261" cy="3486609"/>
          </a:xfrm>
          <a:prstGeom prst="rect">
            <a:avLst/>
          </a:prstGeom>
        </p:spPr>
      </p:pic>
    </p:spTree>
    <p:extLst>
      <p:ext uri="{BB962C8B-B14F-4D97-AF65-F5344CB8AC3E}">
        <p14:creationId xmlns:p14="http://schemas.microsoft.com/office/powerpoint/2010/main" val="4109670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AA6DE-6369-4854-9016-C46412F1BEDF}"/>
              </a:ext>
            </a:extLst>
          </p:cNvPr>
          <p:cNvSpPr>
            <a:spLocks noGrp="1"/>
          </p:cNvSpPr>
          <p:nvPr>
            <p:ph type="title"/>
          </p:nvPr>
        </p:nvSpPr>
        <p:spPr/>
        <p:txBody>
          <a:bodyPr/>
          <a:lstStyle/>
          <a:p>
            <a:r>
              <a:rPr lang="en-US" dirty="0"/>
              <a:t>Gain and efficiency Simulation</a:t>
            </a:r>
            <a:endParaRPr lang="LID4096" dirty="0"/>
          </a:p>
        </p:txBody>
      </p:sp>
      <p:sp>
        <p:nvSpPr>
          <p:cNvPr id="4" name="Date Placeholder 3">
            <a:extLst>
              <a:ext uri="{FF2B5EF4-FFF2-40B4-BE49-F238E27FC236}">
                <a16:creationId xmlns:a16="http://schemas.microsoft.com/office/drawing/2014/main" id="{61E1A773-C1CA-42C1-A569-10C6D6CE76F8}"/>
              </a:ext>
            </a:extLst>
          </p:cNvPr>
          <p:cNvSpPr>
            <a:spLocks noGrp="1"/>
          </p:cNvSpPr>
          <p:nvPr>
            <p:ph type="dt" sz="half" idx="10"/>
          </p:nvPr>
        </p:nvSpPr>
        <p:spPr/>
        <p:txBody>
          <a:bodyPr/>
          <a:lstStyle/>
          <a:p>
            <a:r>
              <a:rPr lang="LID4096"/>
              <a:t>23/05/2024</a:t>
            </a:r>
            <a:endParaRPr lang="LID4096" dirty="0"/>
          </a:p>
        </p:txBody>
      </p:sp>
      <p:sp>
        <p:nvSpPr>
          <p:cNvPr id="5" name="Footer Placeholder 4">
            <a:extLst>
              <a:ext uri="{FF2B5EF4-FFF2-40B4-BE49-F238E27FC236}">
                <a16:creationId xmlns:a16="http://schemas.microsoft.com/office/drawing/2014/main" id="{3C308F80-8B25-45F0-BCE2-E01681767A84}"/>
              </a:ext>
            </a:extLst>
          </p:cNvPr>
          <p:cNvSpPr>
            <a:spLocks noGrp="1"/>
          </p:cNvSpPr>
          <p:nvPr>
            <p:ph type="ftr" sz="quarter" idx="11"/>
          </p:nvPr>
        </p:nvSpPr>
        <p:spPr/>
        <p:txBody>
          <a:bodyPr/>
          <a:lstStyle/>
          <a:p>
            <a:r>
              <a:rPr lang="pt-BR"/>
              <a:t>G. Konstantinou, Elba PSMR 2024</a:t>
            </a:r>
            <a:endParaRPr lang="LID4096" dirty="0"/>
          </a:p>
        </p:txBody>
      </p:sp>
      <p:sp>
        <p:nvSpPr>
          <p:cNvPr id="6" name="Slide Number Placeholder 5">
            <a:extLst>
              <a:ext uri="{FF2B5EF4-FFF2-40B4-BE49-F238E27FC236}">
                <a16:creationId xmlns:a16="http://schemas.microsoft.com/office/drawing/2014/main" id="{144C4B9F-91A5-45F7-9DA8-222D8F4C9B5B}"/>
              </a:ext>
            </a:extLst>
          </p:cNvPr>
          <p:cNvSpPr>
            <a:spLocks noGrp="1"/>
          </p:cNvSpPr>
          <p:nvPr>
            <p:ph type="sldNum" sz="quarter" idx="12"/>
          </p:nvPr>
        </p:nvSpPr>
        <p:spPr/>
        <p:txBody>
          <a:bodyPr/>
          <a:lstStyle/>
          <a:p>
            <a:fld id="{130C5A24-E5C3-4C83-9472-05F39E685161}" type="slidenum">
              <a:rPr lang="LID4096" smtClean="0"/>
              <a:t>7</a:t>
            </a:fld>
            <a:endParaRPr lang="LID4096"/>
          </a:p>
        </p:txBody>
      </p:sp>
      <p:pic>
        <p:nvPicPr>
          <p:cNvPr id="7" name="Picture 6">
            <a:extLst>
              <a:ext uri="{FF2B5EF4-FFF2-40B4-BE49-F238E27FC236}">
                <a16:creationId xmlns:a16="http://schemas.microsoft.com/office/drawing/2014/main" id="{F01A622C-FAD3-4EB7-A1BD-7B0DCC31347B}"/>
              </a:ext>
            </a:extLst>
          </p:cNvPr>
          <p:cNvPicPr>
            <a:picLocks noChangeAspect="1"/>
          </p:cNvPicPr>
          <p:nvPr/>
        </p:nvPicPr>
        <p:blipFill rotWithShape="1">
          <a:blip r:embed="rId2"/>
          <a:srcRect l="17712" t="34644" r="67253" b="24013"/>
          <a:stretch/>
        </p:blipFill>
        <p:spPr>
          <a:xfrm>
            <a:off x="90032" y="1181207"/>
            <a:ext cx="2982976" cy="5468685"/>
          </a:xfrm>
          <a:prstGeom prst="rect">
            <a:avLst/>
          </a:prstGeom>
        </p:spPr>
      </p:pic>
      <p:sp>
        <p:nvSpPr>
          <p:cNvPr id="8" name="TextBox 7">
            <a:extLst>
              <a:ext uri="{FF2B5EF4-FFF2-40B4-BE49-F238E27FC236}">
                <a16:creationId xmlns:a16="http://schemas.microsoft.com/office/drawing/2014/main" id="{76A0EA2D-9EF5-4929-8B08-DE8859D311C3}"/>
              </a:ext>
            </a:extLst>
          </p:cNvPr>
          <p:cNvSpPr txBox="1"/>
          <p:nvPr/>
        </p:nvSpPr>
        <p:spPr>
          <a:xfrm>
            <a:off x="135729" y="6223859"/>
            <a:ext cx="3100529" cy="307777"/>
          </a:xfrm>
          <a:prstGeom prst="rect">
            <a:avLst/>
          </a:prstGeom>
          <a:noFill/>
        </p:spPr>
        <p:txBody>
          <a:bodyPr wrap="none" rtlCol="0">
            <a:spAutoFit/>
          </a:bodyPr>
          <a:lstStyle/>
          <a:p>
            <a:r>
              <a:rPr lang="en-US" sz="1400" dirty="0">
                <a:solidFill>
                  <a:schemeClr val="tx1"/>
                </a:solidFill>
              </a:rPr>
              <a:t>*For an incoming particle with 200eV</a:t>
            </a:r>
            <a:endParaRPr lang="en-CH" sz="1400" dirty="0">
              <a:solidFill>
                <a:schemeClr val="tx1"/>
              </a:solidFill>
            </a:endParaRPr>
          </a:p>
        </p:txBody>
      </p:sp>
      <mc:AlternateContent xmlns:mc="http://schemas.openxmlformats.org/markup-compatibility/2006">
        <mc:Choice xmlns:a14="http://schemas.microsoft.com/office/drawing/2010/main" Requires="a14">
          <p:graphicFrame>
            <p:nvGraphicFramePr>
              <p:cNvPr id="9" name="Table 8">
                <a:extLst>
                  <a:ext uri="{FF2B5EF4-FFF2-40B4-BE49-F238E27FC236}">
                    <a16:creationId xmlns:a16="http://schemas.microsoft.com/office/drawing/2014/main" id="{83AF0DBD-10A4-4AA2-A0EF-FBE791C37E3D}"/>
                  </a:ext>
                </a:extLst>
              </p:cNvPr>
              <p:cNvGraphicFramePr>
                <a:graphicFrameLocks noGrp="1"/>
              </p:cNvGraphicFramePr>
              <p:nvPr>
                <p:extLst>
                  <p:ext uri="{D42A27DB-BD31-4B8C-83A1-F6EECF244321}">
                    <p14:modId xmlns:p14="http://schemas.microsoft.com/office/powerpoint/2010/main" val="2280296904"/>
                  </p:ext>
                </p:extLst>
              </p:nvPr>
            </p:nvGraphicFramePr>
            <p:xfrm>
              <a:off x="4646463" y="2441512"/>
              <a:ext cx="6078875" cy="2780712"/>
            </p:xfrm>
            <a:graphic>
              <a:graphicData uri="http://schemas.openxmlformats.org/drawingml/2006/table">
                <a:tbl>
                  <a:tblPr firstRow="1" bandRow="1">
                    <a:tableStyleId>{5C22544A-7EE6-4342-B048-85BDC9FD1C3A}</a:tableStyleId>
                  </a:tblPr>
                  <a:tblGrid>
                    <a:gridCol w="1758397">
                      <a:extLst>
                        <a:ext uri="{9D8B030D-6E8A-4147-A177-3AD203B41FA5}">
                          <a16:colId xmlns:a16="http://schemas.microsoft.com/office/drawing/2014/main" val="547335990"/>
                        </a:ext>
                      </a:extLst>
                    </a:gridCol>
                    <a:gridCol w="1040114">
                      <a:extLst>
                        <a:ext uri="{9D8B030D-6E8A-4147-A177-3AD203B41FA5}">
                          <a16:colId xmlns:a16="http://schemas.microsoft.com/office/drawing/2014/main" val="1837700287"/>
                        </a:ext>
                      </a:extLst>
                    </a:gridCol>
                    <a:gridCol w="1408157">
                      <a:extLst>
                        <a:ext uri="{9D8B030D-6E8A-4147-A177-3AD203B41FA5}">
                          <a16:colId xmlns:a16="http://schemas.microsoft.com/office/drawing/2014/main" val="151187583"/>
                        </a:ext>
                      </a:extLst>
                    </a:gridCol>
                    <a:gridCol w="1872207">
                      <a:extLst>
                        <a:ext uri="{9D8B030D-6E8A-4147-A177-3AD203B41FA5}">
                          <a16:colId xmlns:a16="http://schemas.microsoft.com/office/drawing/2014/main" val="2797594253"/>
                        </a:ext>
                      </a:extLst>
                    </a:gridCol>
                  </a:tblGrid>
                  <a:tr h="741580">
                    <a:tc>
                      <a:txBody>
                        <a:bodyPr/>
                        <a:lstStyle/>
                        <a:p>
                          <a:endParaRPr lang="fr-CH" sz="1600" dirty="0">
                            <a:solidFill>
                              <a:schemeClr val="tx1"/>
                            </a:solidFill>
                          </a:endParaRPr>
                        </a:p>
                      </a:txBody>
                      <a:tcPr/>
                    </a:tc>
                    <a:tc>
                      <a:txBody>
                        <a:bodyPr/>
                        <a:lstStyle/>
                        <a:p>
                          <a:r>
                            <a:rPr lang="fr-CH" sz="1600" dirty="0">
                              <a:solidFill>
                                <a:schemeClr val="tx1"/>
                              </a:solidFill>
                            </a:rPr>
                            <a:t>AMCP</a:t>
                          </a:r>
                          <a:r>
                            <a:rPr lang="fr-CH" sz="1600" baseline="0" dirty="0">
                              <a:solidFill>
                                <a:schemeClr val="tx1"/>
                              </a:solidFill>
                            </a:rPr>
                            <a:t> Straight Channel</a:t>
                          </a:r>
                          <a:endParaRPr lang="fr-CH" sz="1600" dirty="0">
                            <a:solidFill>
                              <a:schemeClr val="tx1"/>
                            </a:solidFill>
                          </a:endParaRPr>
                        </a:p>
                      </a:txBody>
                      <a:tcPr/>
                    </a:tc>
                    <a:tc>
                      <a:txBody>
                        <a:bodyPr/>
                        <a:lstStyle/>
                        <a:p>
                          <a:r>
                            <a:rPr lang="fr-CH" sz="1600" dirty="0">
                              <a:solidFill>
                                <a:schemeClr val="tx1"/>
                              </a:solidFill>
                            </a:rPr>
                            <a:t>AMCP</a:t>
                          </a:r>
                          <a:r>
                            <a:rPr lang="fr-CH" sz="1600" baseline="0" dirty="0">
                              <a:solidFill>
                                <a:schemeClr val="tx1"/>
                              </a:solidFill>
                            </a:rPr>
                            <a:t> </a:t>
                          </a:r>
                          <a:r>
                            <a:rPr lang="fr-CH" sz="1600" baseline="0" dirty="0" err="1">
                              <a:solidFill>
                                <a:schemeClr val="tx1"/>
                              </a:solidFill>
                            </a:rPr>
                            <a:t>Funnel</a:t>
                          </a:r>
                          <a:endParaRPr lang="fr-CH" sz="1600" baseline="0" dirty="0">
                            <a:solidFill>
                              <a:schemeClr val="tx1"/>
                            </a:solidFill>
                          </a:endParaRPr>
                        </a:p>
                        <a:p>
                          <a:r>
                            <a:rPr lang="fr-CH" sz="1600" baseline="0" dirty="0">
                              <a:solidFill>
                                <a:schemeClr val="tx1"/>
                              </a:solidFill>
                            </a:rPr>
                            <a:t>Channel</a:t>
                          </a:r>
                          <a:endParaRPr lang="fr-CH" sz="1600" dirty="0">
                            <a:solidFill>
                              <a:schemeClr val="tx1"/>
                            </a:solidFill>
                          </a:endParaRPr>
                        </a:p>
                      </a:txBody>
                      <a:tcPr/>
                    </a:tc>
                    <a:tc>
                      <a:txBody>
                        <a:bodyPr/>
                        <a:lstStyle/>
                        <a:p>
                          <a:r>
                            <a:rPr lang="fr-CH" sz="1600" dirty="0">
                              <a:solidFill>
                                <a:schemeClr val="tx1"/>
                              </a:solidFill>
                            </a:rPr>
                            <a:t>AMCP</a:t>
                          </a:r>
                          <a:r>
                            <a:rPr lang="fr-CH" sz="1600" baseline="0" dirty="0">
                              <a:solidFill>
                                <a:schemeClr val="tx1"/>
                              </a:solidFill>
                            </a:rPr>
                            <a:t> </a:t>
                          </a:r>
                          <a:r>
                            <a:rPr lang="fr-CH" sz="1600" baseline="0" dirty="0" err="1">
                              <a:solidFill>
                                <a:schemeClr val="tx1"/>
                              </a:solidFill>
                            </a:rPr>
                            <a:t>Funnel</a:t>
                          </a:r>
                          <a:r>
                            <a:rPr lang="fr-CH" sz="1600" baseline="0" dirty="0">
                              <a:solidFill>
                                <a:schemeClr val="tx1"/>
                              </a:solidFill>
                            </a:rPr>
                            <a:t> </a:t>
                          </a:r>
                        </a:p>
                        <a:p>
                          <a:r>
                            <a:rPr lang="fr-CH" sz="1600" baseline="0" dirty="0">
                              <a:solidFill>
                                <a:schemeClr val="tx1"/>
                              </a:solidFill>
                            </a:rPr>
                            <a:t>Channel (+ MgO)</a:t>
                          </a:r>
                          <a:endParaRPr lang="fr-CH" sz="1600" dirty="0">
                            <a:solidFill>
                              <a:schemeClr val="tx1"/>
                            </a:solidFill>
                          </a:endParaRPr>
                        </a:p>
                      </a:txBody>
                      <a:tcPr/>
                    </a:tc>
                    <a:extLst>
                      <a:ext uri="{0D108BD9-81ED-4DB2-BD59-A6C34878D82A}">
                        <a16:rowId xmlns:a16="http://schemas.microsoft.com/office/drawing/2014/main" val="3868049901"/>
                      </a:ext>
                    </a:extLst>
                  </a:tr>
                  <a:tr h="302125">
                    <a:tc>
                      <a:txBody>
                        <a:bodyPr/>
                        <a:lstStyle/>
                        <a:p>
                          <a:r>
                            <a:rPr lang="fr-CH" sz="1600" dirty="0"/>
                            <a:t>Gain (500 V)</a:t>
                          </a:r>
                        </a:p>
                      </a:txBody>
                      <a:tcPr/>
                    </a:tc>
                    <a:tc>
                      <a:txBody>
                        <a:bodyPr/>
                        <a:lstStyle/>
                        <a:p>
                          <a:r>
                            <a:rPr lang="fr-CH" sz="1600" b="1" dirty="0"/>
                            <a:t>1515</a:t>
                          </a:r>
                        </a:p>
                      </a:txBody>
                      <a:tcPr/>
                    </a:tc>
                    <a:tc>
                      <a:txBody>
                        <a:bodyPr/>
                        <a:lstStyle/>
                        <a:p>
                          <a:r>
                            <a:rPr lang="fr-CH" sz="1600" b="1" dirty="0"/>
                            <a:t>1109</a:t>
                          </a:r>
                        </a:p>
                      </a:txBody>
                      <a:tcPr/>
                    </a:tc>
                    <a:tc>
                      <a:txBody>
                        <a:bodyPr/>
                        <a:lstStyle/>
                        <a:p>
                          <a:r>
                            <a:rPr lang="fr-CH" sz="1600" b="1" dirty="0"/>
                            <a:t>1712</a:t>
                          </a:r>
                        </a:p>
                      </a:txBody>
                      <a:tcPr/>
                    </a:tc>
                    <a:extLst>
                      <a:ext uri="{0D108BD9-81ED-4DB2-BD59-A6C34878D82A}">
                        <a16:rowId xmlns:a16="http://schemas.microsoft.com/office/drawing/2014/main" val="2874073189"/>
                      </a:ext>
                    </a:extLst>
                  </a:tr>
                  <a:tr h="362219">
                    <a:tc>
                      <a:txBody>
                        <a:bodyPr/>
                        <a:lstStyle/>
                        <a:p>
                          <a:r>
                            <a:rPr lang="fr-CH" sz="1600" dirty="0"/>
                            <a:t>Time </a:t>
                          </a:r>
                          <a:r>
                            <a:rPr lang="fr-CH" sz="1600" dirty="0" err="1"/>
                            <a:t>Jitter</a:t>
                          </a:r>
                          <a:r>
                            <a:rPr lang="fr-CH" sz="1600" dirty="0"/>
                            <a:t> [ps]</a:t>
                          </a:r>
                        </a:p>
                      </a:txBody>
                      <a:tcPr/>
                    </a:tc>
                    <a:tc>
                      <a:txBody>
                        <a:bodyPr/>
                        <a:lstStyle/>
                        <a:p>
                          <a:r>
                            <a:rPr lang="fr-CH" sz="1600" b="1" dirty="0"/>
                            <a:t>6.1</a:t>
                          </a:r>
                        </a:p>
                      </a:txBody>
                      <a:tcPr/>
                    </a:tc>
                    <a:tc>
                      <a:txBody>
                        <a:bodyPr/>
                        <a:lstStyle/>
                        <a:p>
                          <a:r>
                            <a:rPr lang="fr-CH" sz="1600" b="1" dirty="0"/>
                            <a:t>6.3</a:t>
                          </a:r>
                        </a:p>
                      </a:txBody>
                      <a:tcPr/>
                    </a:tc>
                    <a:tc>
                      <a:txBody>
                        <a:bodyPr/>
                        <a:lstStyle/>
                        <a:p>
                          <a:r>
                            <a:rPr lang="fr-CH" sz="1600" b="1" dirty="0"/>
                            <a:t>5.5</a:t>
                          </a:r>
                        </a:p>
                      </a:txBody>
                      <a:tcPr/>
                    </a:tc>
                    <a:extLst>
                      <a:ext uri="{0D108BD9-81ED-4DB2-BD59-A6C34878D82A}">
                        <a16:rowId xmlns:a16="http://schemas.microsoft.com/office/drawing/2014/main" val="3882025371"/>
                      </a:ext>
                    </a:extLst>
                  </a:tr>
                  <a:tr h="406635">
                    <a:tc>
                      <a:txBody>
                        <a:bodyPr/>
                        <a:lstStyle/>
                        <a:p>
                          <a:r>
                            <a:rPr lang="fr-CH" sz="1600" dirty="0"/>
                            <a:t>Rise Time [ps]</a:t>
                          </a:r>
                        </a:p>
                      </a:txBody>
                      <a:tcPr/>
                    </a:tc>
                    <a:tc>
                      <a:txBody>
                        <a:bodyPr/>
                        <a:lstStyle/>
                        <a:p>
                          <a:r>
                            <a:rPr lang="fr-CH" sz="1600" dirty="0"/>
                            <a:t>4.3</a:t>
                          </a:r>
                          <a14:m>
                            <m:oMath xmlns:m="http://schemas.openxmlformats.org/officeDocument/2006/math">
                              <m:r>
                                <a:rPr lang="fr-CH" sz="1600" i="1" smtClean="0">
                                  <a:latin typeface="Cambria Math" panose="02040503050406030204" pitchFamily="18" charset="0"/>
                                  <a:ea typeface="Cambria Math" panose="02040503050406030204" pitchFamily="18" charset="0"/>
                                </a:rPr>
                                <m:t>±</m:t>
                              </m:r>
                            </m:oMath>
                          </a14:m>
                          <a:r>
                            <a:rPr lang="fr-CH" sz="1600" dirty="0"/>
                            <a:t>1.2</a:t>
                          </a:r>
                        </a:p>
                      </a:txBody>
                      <a:tcPr/>
                    </a:tc>
                    <a:tc>
                      <a:txBody>
                        <a:bodyPr/>
                        <a:lstStyle/>
                        <a:p>
                          <a:r>
                            <a:rPr lang="fr-CH" sz="1600" dirty="0"/>
                            <a:t>4.3</a:t>
                          </a:r>
                          <a14:m>
                            <m:oMath xmlns:m="http://schemas.openxmlformats.org/officeDocument/2006/math">
                              <m:r>
                                <a:rPr lang="fr-CH" sz="1600" i="1" smtClean="0">
                                  <a:latin typeface="Cambria Math" panose="02040503050406030204" pitchFamily="18" charset="0"/>
                                  <a:ea typeface="Cambria Math" panose="02040503050406030204" pitchFamily="18" charset="0"/>
                                </a:rPr>
                                <m:t>±</m:t>
                              </m:r>
                            </m:oMath>
                          </a14:m>
                          <a:r>
                            <a:rPr lang="fr-CH" sz="1600" dirty="0"/>
                            <a:t>1.4</a:t>
                          </a:r>
                        </a:p>
                      </a:txBody>
                      <a:tcPr/>
                    </a:tc>
                    <a:tc>
                      <a:txBody>
                        <a:bodyPr/>
                        <a:lstStyle/>
                        <a:p>
                          <a:r>
                            <a:rPr lang="fr-CH" sz="1600" dirty="0"/>
                            <a:t>4.7</a:t>
                          </a:r>
                          <a14:m>
                            <m:oMath xmlns:m="http://schemas.openxmlformats.org/officeDocument/2006/math">
                              <m:r>
                                <a:rPr lang="fr-CH" sz="1600" i="1" smtClean="0">
                                  <a:latin typeface="Cambria Math" panose="02040503050406030204" pitchFamily="18" charset="0"/>
                                  <a:ea typeface="Cambria Math" panose="02040503050406030204" pitchFamily="18" charset="0"/>
                                </a:rPr>
                                <m:t>±</m:t>
                              </m:r>
                            </m:oMath>
                          </a14:m>
                          <a:r>
                            <a:rPr lang="fr-CH" sz="1600" dirty="0"/>
                            <a:t>1.1</a:t>
                          </a:r>
                        </a:p>
                      </a:txBody>
                      <a:tcPr/>
                    </a:tc>
                    <a:extLst>
                      <a:ext uri="{0D108BD9-81ED-4DB2-BD59-A6C34878D82A}">
                        <a16:rowId xmlns:a16="http://schemas.microsoft.com/office/drawing/2014/main" val="1337875411"/>
                      </a:ext>
                    </a:extLst>
                  </a:tr>
                  <a:tr h="853618">
                    <a:tc>
                      <a:txBody>
                        <a:bodyPr/>
                        <a:lstStyle/>
                        <a:p>
                          <a:r>
                            <a:rPr lang="fr-CH" sz="1600" dirty="0" err="1"/>
                            <a:t>Det</a:t>
                          </a:r>
                          <a:r>
                            <a:rPr lang="fr-CH" sz="1600" dirty="0"/>
                            <a:t>. </a:t>
                          </a:r>
                          <a:r>
                            <a:rPr lang="fr-CH" sz="1600" dirty="0" err="1"/>
                            <a:t>Efficiency</a:t>
                          </a:r>
                          <a:endParaRPr lang="fr-CH" sz="1600" dirty="0"/>
                        </a:p>
                        <a:p>
                          <a:r>
                            <a:rPr lang="fr-CH" sz="1600" dirty="0"/>
                            <a:t>(Inside </a:t>
                          </a:r>
                          <a:r>
                            <a:rPr lang="fr-CH" sz="1600" dirty="0" err="1"/>
                            <a:t>channel</a:t>
                          </a:r>
                          <a:r>
                            <a:rPr lang="fr-CH" sz="1600" dirty="0"/>
                            <a:t>)*</a:t>
                          </a:r>
                        </a:p>
                      </a:txBody>
                      <a:tcPr/>
                    </a:tc>
                    <a:tc>
                      <a:txBody>
                        <a:bodyPr/>
                        <a:lstStyle/>
                        <a:p>
                          <a:r>
                            <a:rPr lang="fr-CH" sz="1600" dirty="0"/>
                            <a:t>79.8%</a:t>
                          </a:r>
                        </a:p>
                      </a:txBody>
                      <a:tcPr/>
                    </a:tc>
                    <a:tc>
                      <a:txBody>
                        <a:bodyPr/>
                        <a:lstStyle/>
                        <a:p>
                          <a:r>
                            <a:rPr lang="fr-CH" sz="1600" dirty="0"/>
                            <a:t>91.8%</a:t>
                          </a:r>
                        </a:p>
                      </a:txBody>
                      <a:tcPr/>
                    </a:tc>
                    <a:tc>
                      <a:txBody>
                        <a:bodyPr/>
                        <a:lstStyle/>
                        <a:p>
                          <a:r>
                            <a:rPr lang="fr-CH" sz="1600" dirty="0"/>
                            <a:t>99%</a:t>
                          </a:r>
                        </a:p>
                      </a:txBody>
                      <a:tcPr/>
                    </a:tc>
                    <a:extLst>
                      <a:ext uri="{0D108BD9-81ED-4DB2-BD59-A6C34878D82A}">
                        <a16:rowId xmlns:a16="http://schemas.microsoft.com/office/drawing/2014/main" val="1754669530"/>
                      </a:ext>
                    </a:extLst>
                  </a:tr>
                </a:tbl>
              </a:graphicData>
            </a:graphic>
          </p:graphicFrame>
        </mc:Choice>
        <mc:Fallback>
          <p:graphicFrame>
            <p:nvGraphicFramePr>
              <p:cNvPr id="9" name="Table 8">
                <a:extLst>
                  <a:ext uri="{FF2B5EF4-FFF2-40B4-BE49-F238E27FC236}">
                    <a16:creationId xmlns:a16="http://schemas.microsoft.com/office/drawing/2014/main" id="{83AF0DBD-10A4-4AA2-A0EF-FBE791C37E3D}"/>
                  </a:ext>
                </a:extLst>
              </p:cNvPr>
              <p:cNvGraphicFramePr>
                <a:graphicFrameLocks noGrp="1"/>
              </p:cNvGraphicFramePr>
              <p:nvPr>
                <p:extLst>
                  <p:ext uri="{D42A27DB-BD31-4B8C-83A1-F6EECF244321}">
                    <p14:modId xmlns:p14="http://schemas.microsoft.com/office/powerpoint/2010/main" val="2280296904"/>
                  </p:ext>
                </p:extLst>
              </p:nvPr>
            </p:nvGraphicFramePr>
            <p:xfrm>
              <a:off x="4646463" y="2441512"/>
              <a:ext cx="6078875" cy="2780712"/>
            </p:xfrm>
            <a:graphic>
              <a:graphicData uri="http://schemas.openxmlformats.org/drawingml/2006/table">
                <a:tbl>
                  <a:tblPr firstRow="1" bandRow="1">
                    <a:tableStyleId>{5C22544A-7EE6-4342-B048-85BDC9FD1C3A}</a:tableStyleId>
                  </a:tblPr>
                  <a:tblGrid>
                    <a:gridCol w="1758397">
                      <a:extLst>
                        <a:ext uri="{9D8B030D-6E8A-4147-A177-3AD203B41FA5}">
                          <a16:colId xmlns:a16="http://schemas.microsoft.com/office/drawing/2014/main" val="547335990"/>
                        </a:ext>
                      </a:extLst>
                    </a:gridCol>
                    <a:gridCol w="1040114">
                      <a:extLst>
                        <a:ext uri="{9D8B030D-6E8A-4147-A177-3AD203B41FA5}">
                          <a16:colId xmlns:a16="http://schemas.microsoft.com/office/drawing/2014/main" val="1837700287"/>
                        </a:ext>
                      </a:extLst>
                    </a:gridCol>
                    <a:gridCol w="1408157">
                      <a:extLst>
                        <a:ext uri="{9D8B030D-6E8A-4147-A177-3AD203B41FA5}">
                          <a16:colId xmlns:a16="http://schemas.microsoft.com/office/drawing/2014/main" val="151187583"/>
                        </a:ext>
                      </a:extLst>
                    </a:gridCol>
                    <a:gridCol w="1872207">
                      <a:extLst>
                        <a:ext uri="{9D8B030D-6E8A-4147-A177-3AD203B41FA5}">
                          <a16:colId xmlns:a16="http://schemas.microsoft.com/office/drawing/2014/main" val="2797594253"/>
                        </a:ext>
                      </a:extLst>
                    </a:gridCol>
                  </a:tblGrid>
                  <a:tr h="822960">
                    <a:tc>
                      <a:txBody>
                        <a:bodyPr/>
                        <a:lstStyle/>
                        <a:p>
                          <a:endParaRPr lang="fr-CH" sz="1600" dirty="0">
                            <a:solidFill>
                              <a:schemeClr val="tx1"/>
                            </a:solidFill>
                          </a:endParaRPr>
                        </a:p>
                      </a:txBody>
                      <a:tcPr/>
                    </a:tc>
                    <a:tc>
                      <a:txBody>
                        <a:bodyPr/>
                        <a:lstStyle/>
                        <a:p>
                          <a:r>
                            <a:rPr lang="fr-CH" sz="1600" dirty="0">
                              <a:solidFill>
                                <a:schemeClr val="tx1"/>
                              </a:solidFill>
                            </a:rPr>
                            <a:t>AMCP</a:t>
                          </a:r>
                          <a:r>
                            <a:rPr lang="fr-CH" sz="1600" baseline="0" dirty="0">
                              <a:solidFill>
                                <a:schemeClr val="tx1"/>
                              </a:solidFill>
                            </a:rPr>
                            <a:t> Straight Channel</a:t>
                          </a:r>
                          <a:endParaRPr lang="fr-CH" sz="1600" dirty="0">
                            <a:solidFill>
                              <a:schemeClr val="tx1"/>
                            </a:solidFill>
                          </a:endParaRPr>
                        </a:p>
                      </a:txBody>
                      <a:tcPr/>
                    </a:tc>
                    <a:tc>
                      <a:txBody>
                        <a:bodyPr/>
                        <a:lstStyle/>
                        <a:p>
                          <a:r>
                            <a:rPr lang="fr-CH" sz="1600" dirty="0">
                              <a:solidFill>
                                <a:schemeClr val="tx1"/>
                              </a:solidFill>
                            </a:rPr>
                            <a:t>AMCP</a:t>
                          </a:r>
                          <a:r>
                            <a:rPr lang="fr-CH" sz="1600" baseline="0" dirty="0">
                              <a:solidFill>
                                <a:schemeClr val="tx1"/>
                              </a:solidFill>
                            </a:rPr>
                            <a:t> </a:t>
                          </a:r>
                          <a:r>
                            <a:rPr lang="fr-CH" sz="1600" baseline="0" dirty="0" err="1">
                              <a:solidFill>
                                <a:schemeClr val="tx1"/>
                              </a:solidFill>
                            </a:rPr>
                            <a:t>Funnel</a:t>
                          </a:r>
                          <a:endParaRPr lang="fr-CH" sz="1600" baseline="0" dirty="0">
                            <a:solidFill>
                              <a:schemeClr val="tx1"/>
                            </a:solidFill>
                          </a:endParaRPr>
                        </a:p>
                        <a:p>
                          <a:r>
                            <a:rPr lang="fr-CH" sz="1600" baseline="0" dirty="0">
                              <a:solidFill>
                                <a:schemeClr val="tx1"/>
                              </a:solidFill>
                            </a:rPr>
                            <a:t>Channel</a:t>
                          </a:r>
                          <a:endParaRPr lang="fr-CH" sz="1600" dirty="0">
                            <a:solidFill>
                              <a:schemeClr val="tx1"/>
                            </a:solidFill>
                          </a:endParaRPr>
                        </a:p>
                      </a:txBody>
                      <a:tcPr/>
                    </a:tc>
                    <a:tc>
                      <a:txBody>
                        <a:bodyPr/>
                        <a:lstStyle/>
                        <a:p>
                          <a:r>
                            <a:rPr lang="fr-CH" sz="1600" dirty="0">
                              <a:solidFill>
                                <a:schemeClr val="tx1"/>
                              </a:solidFill>
                            </a:rPr>
                            <a:t>AMCP</a:t>
                          </a:r>
                          <a:r>
                            <a:rPr lang="fr-CH" sz="1600" baseline="0" dirty="0">
                              <a:solidFill>
                                <a:schemeClr val="tx1"/>
                              </a:solidFill>
                            </a:rPr>
                            <a:t> </a:t>
                          </a:r>
                          <a:r>
                            <a:rPr lang="fr-CH" sz="1600" baseline="0" dirty="0" err="1">
                              <a:solidFill>
                                <a:schemeClr val="tx1"/>
                              </a:solidFill>
                            </a:rPr>
                            <a:t>Funnel</a:t>
                          </a:r>
                          <a:r>
                            <a:rPr lang="fr-CH" sz="1600" baseline="0" dirty="0">
                              <a:solidFill>
                                <a:schemeClr val="tx1"/>
                              </a:solidFill>
                            </a:rPr>
                            <a:t> </a:t>
                          </a:r>
                        </a:p>
                        <a:p>
                          <a:r>
                            <a:rPr lang="fr-CH" sz="1600" baseline="0" dirty="0">
                              <a:solidFill>
                                <a:schemeClr val="tx1"/>
                              </a:solidFill>
                            </a:rPr>
                            <a:t>Channel (+ MgO)</a:t>
                          </a:r>
                          <a:endParaRPr lang="fr-CH" sz="1600" dirty="0">
                            <a:solidFill>
                              <a:schemeClr val="tx1"/>
                            </a:solidFill>
                          </a:endParaRPr>
                        </a:p>
                      </a:txBody>
                      <a:tcPr/>
                    </a:tc>
                    <a:extLst>
                      <a:ext uri="{0D108BD9-81ED-4DB2-BD59-A6C34878D82A}">
                        <a16:rowId xmlns:a16="http://schemas.microsoft.com/office/drawing/2014/main" val="3868049901"/>
                      </a:ext>
                    </a:extLst>
                  </a:tr>
                  <a:tr h="335280">
                    <a:tc>
                      <a:txBody>
                        <a:bodyPr/>
                        <a:lstStyle/>
                        <a:p>
                          <a:r>
                            <a:rPr lang="fr-CH" sz="1600" dirty="0"/>
                            <a:t>Gain (500 V)</a:t>
                          </a:r>
                        </a:p>
                      </a:txBody>
                      <a:tcPr/>
                    </a:tc>
                    <a:tc>
                      <a:txBody>
                        <a:bodyPr/>
                        <a:lstStyle/>
                        <a:p>
                          <a:r>
                            <a:rPr lang="fr-CH" sz="1600" b="1" dirty="0"/>
                            <a:t>1515</a:t>
                          </a:r>
                        </a:p>
                      </a:txBody>
                      <a:tcPr/>
                    </a:tc>
                    <a:tc>
                      <a:txBody>
                        <a:bodyPr/>
                        <a:lstStyle/>
                        <a:p>
                          <a:r>
                            <a:rPr lang="fr-CH" sz="1600" b="1" dirty="0"/>
                            <a:t>1109</a:t>
                          </a:r>
                        </a:p>
                      </a:txBody>
                      <a:tcPr/>
                    </a:tc>
                    <a:tc>
                      <a:txBody>
                        <a:bodyPr/>
                        <a:lstStyle/>
                        <a:p>
                          <a:r>
                            <a:rPr lang="fr-CH" sz="1600" b="1" dirty="0"/>
                            <a:t>1712</a:t>
                          </a:r>
                        </a:p>
                      </a:txBody>
                      <a:tcPr/>
                    </a:tc>
                    <a:extLst>
                      <a:ext uri="{0D108BD9-81ED-4DB2-BD59-A6C34878D82A}">
                        <a16:rowId xmlns:a16="http://schemas.microsoft.com/office/drawing/2014/main" val="2874073189"/>
                      </a:ext>
                    </a:extLst>
                  </a:tr>
                  <a:tr h="362219">
                    <a:tc>
                      <a:txBody>
                        <a:bodyPr/>
                        <a:lstStyle/>
                        <a:p>
                          <a:r>
                            <a:rPr lang="fr-CH" sz="1600" dirty="0"/>
                            <a:t>Time </a:t>
                          </a:r>
                          <a:r>
                            <a:rPr lang="fr-CH" sz="1600" dirty="0" err="1"/>
                            <a:t>Jitter</a:t>
                          </a:r>
                          <a:r>
                            <a:rPr lang="fr-CH" sz="1600" dirty="0"/>
                            <a:t> [ps]</a:t>
                          </a:r>
                        </a:p>
                      </a:txBody>
                      <a:tcPr/>
                    </a:tc>
                    <a:tc>
                      <a:txBody>
                        <a:bodyPr/>
                        <a:lstStyle/>
                        <a:p>
                          <a:r>
                            <a:rPr lang="fr-CH" sz="1600" b="1" dirty="0"/>
                            <a:t>6.1</a:t>
                          </a:r>
                        </a:p>
                      </a:txBody>
                      <a:tcPr/>
                    </a:tc>
                    <a:tc>
                      <a:txBody>
                        <a:bodyPr/>
                        <a:lstStyle/>
                        <a:p>
                          <a:r>
                            <a:rPr lang="fr-CH" sz="1600" b="1" dirty="0"/>
                            <a:t>6.3</a:t>
                          </a:r>
                        </a:p>
                      </a:txBody>
                      <a:tcPr/>
                    </a:tc>
                    <a:tc>
                      <a:txBody>
                        <a:bodyPr/>
                        <a:lstStyle/>
                        <a:p>
                          <a:r>
                            <a:rPr lang="fr-CH" sz="1600" b="1" dirty="0"/>
                            <a:t>5.5</a:t>
                          </a:r>
                        </a:p>
                      </a:txBody>
                      <a:tcPr/>
                    </a:tc>
                    <a:extLst>
                      <a:ext uri="{0D108BD9-81ED-4DB2-BD59-A6C34878D82A}">
                        <a16:rowId xmlns:a16="http://schemas.microsoft.com/office/drawing/2014/main" val="3882025371"/>
                      </a:ext>
                    </a:extLst>
                  </a:tr>
                  <a:tr h="406635">
                    <a:tc>
                      <a:txBody>
                        <a:bodyPr/>
                        <a:lstStyle/>
                        <a:p>
                          <a:r>
                            <a:rPr lang="fr-CH" sz="1600" dirty="0"/>
                            <a:t>Rise Time [ps]</a:t>
                          </a:r>
                        </a:p>
                      </a:txBody>
                      <a:tcPr/>
                    </a:tc>
                    <a:tc>
                      <a:txBody>
                        <a:bodyPr/>
                        <a:lstStyle/>
                        <a:p>
                          <a:endParaRPr lang="LID4096"/>
                        </a:p>
                      </a:txBody>
                      <a:tcPr>
                        <a:blipFill>
                          <a:blip r:embed="rId3"/>
                          <a:stretch>
                            <a:fillRect l="-170588" t="-376119" r="-319412" b="-211940"/>
                          </a:stretch>
                        </a:blipFill>
                      </a:tcPr>
                    </a:tc>
                    <a:tc>
                      <a:txBody>
                        <a:bodyPr/>
                        <a:lstStyle/>
                        <a:p>
                          <a:endParaRPr lang="LID4096"/>
                        </a:p>
                      </a:txBody>
                      <a:tcPr>
                        <a:blipFill>
                          <a:blip r:embed="rId3"/>
                          <a:stretch>
                            <a:fillRect l="-198276" t="-376119" r="-134052" b="-211940"/>
                          </a:stretch>
                        </a:blipFill>
                      </a:tcPr>
                    </a:tc>
                    <a:tc>
                      <a:txBody>
                        <a:bodyPr/>
                        <a:lstStyle/>
                        <a:p>
                          <a:endParaRPr lang="LID4096"/>
                        </a:p>
                      </a:txBody>
                      <a:tcPr>
                        <a:blipFill>
                          <a:blip r:embed="rId3"/>
                          <a:stretch>
                            <a:fillRect l="-225407" t="-376119" r="-1303" b="-211940"/>
                          </a:stretch>
                        </a:blipFill>
                      </a:tcPr>
                    </a:tc>
                    <a:extLst>
                      <a:ext uri="{0D108BD9-81ED-4DB2-BD59-A6C34878D82A}">
                        <a16:rowId xmlns:a16="http://schemas.microsoft.com/office/drawing/2014/main" val="1337875411"/>
                      </a:ext>
                    </a:extLst>
                  </a:tr>
                  <a:tr h="853618">
                    <a:tc>
                      <a:txBody>
                        <a:bodyPr/>
                        <a:lstStyle/>
                        <a:p>
                          <a:r>
                            <a:rPr lang="fr-CH" sz="1600" dirty="0" err="1"/>
                            <a:t>Det</a:t>
                          </a:r>
                          <a:r>
                            <a:rPr lang="fr-CH" sz="1600" dirty="0"/>
                            <a:t>. </a:t>
                          </a:r>
                          <a:r>
                            <a:rPr lang="fr-CH" sz="1600" dirty="0" err="1"/>
                            <a:t>Efficiency</a:t>
                          </a:r>
                          <a:endParaRPr lang="fr-CH" sz="1600" dirty="0"/>
                        </a:p>
                        <a:p>
                          <a:r>
                            <a:rPr lang="fr-CH" sz="1600" dirty="0"/>
                            <a:t>(Inside </a:t>
                          </a:r>
                          <a:r>
                            <a:rPr lang="fr-CH" sz="1600" dirty="0" err="1"/>
                            <a:t>channel</a:t>
                          </a:r>
                          <a:r>
                            <a:rPr lang="fr-CH" sz="1600" dirty="0"/>
                            <a:t>)*</a:t>
                          </a:r>
                        </a:p>
                      </a:txBody>
                      <a:tcPr/>
                    </a:tc>
                    <a:tc>
                      <a:txBody>
                        <a:bodyPr/>
                        <a:lstStyle/>
                        <a:p>
                          <a:r>
                            <a:rPr lang="fr-CH" sz="1600" dirty="0"/>
                            <a:t>79.8%</a:t>
                          </a:r>
                        </a:p>
                      </a:txBody>
                      <a:tcPr/>
                    </a:tc>
                    <a:tc>
                      <a:txBody>
                        <a:bodyPr/>
                        <a:lstStyle/>
                        <a:p>
                          <a:r>
                            <a:rPr lang="fr-CH" sz="1600" dirty="0"/>
                            <a:t>91.8%</a:t>
                          </a:r>
                        </a:p>
                      </a:txBody>
                      <a:tcPr/>
                    </a:tc>
                    <a:tc>
                      <a:txBody>
                        <a:bodyPr/>
                        <a:lstStyle/>
                        <a:p>
                          <a:r>
                            <a:rPr lang="fr-CH" sz="1600" dirty="0"/>
                            <a:t>99%</a:t>
                          </a:r>
                        </a:p>
                      </a:txBody>
                      <a:tcPr/>
                    </a:tc>
                    <a:extLst>
                      <a:ext uri="{0D108BD9-81ED-4DB2-BD59-A6C34878D82A}">
                        <a16:rowId xmlns:a16="http://schemas.microsoft.com/office/drawing/2014/main" val="1754669530"/>
                      </a:ext>
                    </a:extLst>
                  </a:tr>
                </a:tbl>
              </a:graphicData>
            </a:graphic>
          </p:graphicFrame>
        </mc:Fallback>
      </mc:AlternateContent>
      <p:sp>
        <p:nvSpPr>
          <p:cNvPr id="10" name="TextBox 9">
            <a:extLst>
              <a:ext uri="{FF2B5EF4-FFF2-40B4-BE49-F238E27FC236}">
                <a16:creationId xmlns:a16="http://schemas.microsoft.com/office/drawing/2014/main" id="{055B368E-F9F3-4C92-AB5A-E6253BC76AAA}"/>
              </a:ext>
            </a:extLst>
          </p:cNvPr>
          <p:cNvSpPr txBox="1"/>
          <p:nvPr/>
        </p:nvSpPr>
        <p:spPr>
          <a:xfrm>
            <a:off x="4409103" y="5552910"/>
            <a:ext cx="7566753" cy="646331"/>
          </a:xfrm>
          <a:prstGeom prst="rect">
            <a:avLst/>
          </a:prstGeom>
          <a:noFill/>
        </p:spPr>
        <p:txBody>
          <a:bodyPr wrap="square" rtlCol="0">
            <a:spAutoFit/>
          </a:bodyPr>
          <a:lstStyle/>
          <a:p>
            <a:pPr marL="342900" indent="-342900">
              <a:buFont typeface="Wingdings" panose="05000000000000000000" pitchFamily="2" charset="2"/>
              <a:buChar char="à"/>
            </a:pPr>
            <a:r>
              <a:rPr lang="fr-CH" b="1" dirty="0">
                <a:solidFill>
                  <a:schemeClr val="tx1"/>
                </a:solidFill>
                <a:sym typeface="Wingdings" panose="05000000000000000000" pitchFamily="2" charset="2"/>
              </a:rPr>
              <a:t>MgO can </a:t>
            </a:r>
            <a:r>
              <a:rPr lang="fr-CH" b="1" dirty="0" err="1">
                <a:solidFill>
                  <a:schemeClr val="tx1"/>
                </a:solidFill>
                <a:sym typeface="Wingdings" panose="05000000000000000000" pitchFamily="2" charset="2"/>
              </a:rPr>
              <a:t>compensate</a:t>
            </a:r>
            <a:r>
              <a:rPr lang="fr-CH" b="1" dirty="0">
                <a:solidFill>
                  <a:schemeClr val="tx1"/>
                </a:solidFill>
                <a:sym typeface="Wingdings" panose="05000000000000000000" pitchFamily="2" charset="2"/>
              </a:rPr>
              <a:t> for </a:t>
            </a:r>
            <a:r>
              <a:rPr lang="fr-CH" b="1" dirty="0" err="1">
                <a:solidFill>
                  <a:schemeClr val="tx1"/>
                </a:solidFill>
                <a:sym typeface="Wingdings" panose="05000000000000000000" pitchFamily="2" charset="2"/>
              </a:rPr>
              <a:t>loss</a:t>
            </a:r>
            <a:r>
              <a:rPr lang="fr-CH" b="1" dirty="0">
                <a:solidFill>
                  <a:schemeClr val="tx1"/>
                </a:solidFill>
                <a:sym typeface="Wingdings" panose="05000000000000000000" pitchFamily="2" charset="2"/>
              </a:rPr>
              <a:t> in gain due to </a:t>
            </a:r>
            <a:r>
              <a:rPr lang="fr-CH" b="1" dirty="0" err="1">
                <a:solidFill>
                  <a:schemeClr val="tx1"/>
                </a:solidFill>
                <a:sym typeface="Wingdings" panose="05000000000000000000" pitchFamily="2" charset="2"/>
              </a:rPr>
              <a:t>channel</a:t>
            </a:r>
            <a:r>
              <a:rPr lang="fr-CH" b="1" dirty="0">
                <a:solidFill>
                  <a:schemeClr val="tx1"/>
                </a:solidFill>
                <a:sym typeface="Wingdings" panose="05000000000000000000" pitchFamily="2" charset="2"/>
              </a:rPr>
              <a:t> </a:t>
            </a:r>
            <a:r>
              <a:rPr lang="fr-CH" b="1" dirty="0" err="1">
                <a:solidFill>
                  <a:schemeClr val="tx1"/>
                </a:solidFill>
                <a:sym typeface="Wingdings" panose="05000000000000000000" pitchFamily="2" charset="2"/>
              </a:rPr>
              <a:t>broadening</a:t>
            </a:r>
            <a:endParaRPr lang="fr-CH" b="1" dirty="0">
              <a:solidFill>
                <a:schemeClr val="tx1"/>
              </a:solidFill>
              <a:sym typeface="Wingdings" panose="05000000000000000000" pitchFamily="2" charset="2"/>
            </a:endParaRPr>
          </a:p>
          <a:p>
            <a:r>
              <a:rPr lang="fr-CH" b="1" dirty="0">
                <a:solidFill>
                  <a:schemeClr val="tx1"/>
                </a:solidFill>
                <a:sym typeface="Wingdings" panose="05000000000000000000" pitchFamily="2" charset="2"/>
              </a:rPr>
              <a:t>Time Resolution not </a:t>
            </a:r>
            <a:r>
              <a:rPr lang="fr-CH" b="1" dirty="0" err="1">
                <a:solidFill>
                  <a:schemeClr val="tx1"/>
                </a:solidFill>
                <a:sym typeface="Wingdings" panose="05000000000000000000" pitchFamily="2" charset="2"/>
              </a:rPr>
              <a:t>affected</a:t>
            </a:r>
            <a:r>
              <a:rPr lang="fr-CH" b="1" dirty="0">
                <a:solidFill>
                  <a:schemeClr val="tx1"/>
                </a:solidFill>
                <a:sym typeface="Wingdings" panose="05000000000000000000" pitchFamily="2" charset="2"/>
              </a:rPr>
              <a:t> by </a:t>
            </a:r>
            <a:r>
              <a:rPr lang="fr-CH" b="1" dirty="0" err="1">
                <a:solidFill>
                  <a:schemeClr val="tx1"/>
                </a:solidFill>
                <a:sym typeface="Wingdings" panose="05000000000000000000" pitchFamily="2" charset="2"/>
              </a:rPr>
              <a:t>funnel</a:t>
            </a:r>
            <a:endParaRPr lang="fr-CH" b="1" dirty="0">
              <a:solidFill>
                <a:schemeClr val="tx1"/>
              </a:solidFill>
            </a:endParaRPr>
          </a:p>
        </p:txBody>
      </p:sp>
      <p:grpSp>
        <p:nvGrpSpPr>
          <p:cNvPr id="11" name="Group 10">
            <a:extLst>
              <a:ext uri="{FF2B5EF4-FFF2-40B4-BE49-F238E27FC236}">
                <a16:creationId xmlns:a16="http://schemas.microsoft.com/office/drawing/2014/main" id="{CAD79EF4-338F-43D4-89D4-76CB9FC04211}"/>
              </a:ext>
            </a:extLst>
          </p:cNvPr>
          <p:cNvGrpSpPr/>
          <p:nvPr/>
        </p:nvGrpSpPr>
        <p:grpSpPr>
          <a:xfrm>
            <a:off x="6518670" y="1320942"/>
            <a:ext cx="720093" cy="998772"/>
            <a:chOff x="4644008" y="1596429"/>
            <a:chExt cx="720093" cy="998772"/>
          </a:xfrm>
        </p:grpSpPr>
        <p:grpSp>
          <p:nvGrpSpPr>
            <p:cNvPr id="12" name="Group 11">
              <a:extLst>
                <a:ext uri="{FF2B5EF4-FFF2-40B4-BE49-F238E27FC236}">
                  <a16:creationId xmlns:a16="http://schemas.microsoft.com/office/drawing/2014/main" id="{DAFA6150-C1C8-485A-8A20-29A3DFB4023B}"/>
                </a:ext>
              </a:extLst>
            </p:cNvPr>
            <p:cNvGrpSpPr/>
            <p:nvPr/>
          </p:nvGrpSpPr>
          <p:grpSpPr>
            <a:xfrm>
              <a:off x="4644008" y="1628800"/>
              <a:ext cx="720093" cy="966401"/>
              <a:chOff x="9684555" y="3717031"/>
              <a:chExt cx="720093" cy="1577201"/>
            </a:xfrm>
          </p:grpSpPr>
          <p:sp>
            <p:nvSpPr>
              <p:cNvPr id="14" name="Rectangle 13">
                <a:extLst>
                  <a:ext uri="{FF2B5EF4-FFF2-40B4-BE49-F238E27FC236}">
                    <a16:creationId xmlns:a16="http://schemas.microsoft.com/office/drawing/2014/main" id="{B9FB545D-C5D2-4055-A0F1-67B15A14DC3B}"/>
                  </a:ext>
                </a:extLst>
              </p:cNvPr>
              <p:cNvSpPr/>
              <p:nvPr/>
            </p:nvSpPr>
            <p:spPr bwMode="auto">
              <a:xfrm>
                <a:off x="9684555" y="5150216"/>
                <a:ext cx="720093" cy="144016"/>
              </a:xfrm>
              <a:prstGeom prst="rect">
                <a:avLst/>
              </a:prstGeom>
              <a:solidFill>
                <a:srgbClr val="FFC0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sp>
            <p:nvSpPr>
              <p:cNvPr id="15" name="Rectangle 14">
                <a:extLst>
                  <a:ext uri="{FF2B5EF4-FFF2-40B4-BE49-F238E27FC236}">
                    <a16:creationId xmlns:a16="http://schemas.microsoft.com/office/drawing/2014/main" id="{3BCCDEEA-2792-41D9-AB55-5A9E54BD6D34}"/>
                  </a:ext>
                </a:extLst>
              </p:cNvPr>
              <p:cNvSpPr/>
              <p:nvPr/>
            </p:nvSpPr>
            <p:spPr bwMode="auto">
              <a:xfrm>
                <a:off x="9684555" y="4842205"/>
                <a:ext cx="720093" cy="144016"/>
              </a:xfrm>
              <a:prstGeom prst="rect">
                <a:avLst/>
              </a:prstGeom>
              <a:solidFill>
                <a:srgbClr val="FFFF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sp>
            <p:nvSpPr>
              <p:cNvPr id="16" name="Rectangle 15">
                <a:extLst>
                  <a:ext uri="{FF2B5EF4-FFF2-40B4-BE49-F238E27FC236}">
                    <a16:creationId xmlns:a16="http://schemas.microsoft.com/office/drawing/2014/main" id="{1BFD2E6E-C72A-47C6-9B12-D38C724A671C}"/>
                  </a:ext>
                </a:extLst>
              </p:cNvPr>
              <p:cNvSpPr/>
              <p:nvPr/>
            </p:nvSpPr>
            <p:spPr bwMode="auto">
              <a:xfrm>
                <a:off x="9684555" y="4986221"/>
                <a:ext cx="720093" cy="163995"/>
              </a:xfrm>
              <a:prstGeom prst="rect">
                <a:avLst/>
              </a:prstGeom>
              <a:solidFill>
                <a:srgbClr val="DFDFDD"/>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sp>
            <p:nvSpPr>
              <p:cNvPr id="17" name="Rectangle 16">
                <a:extLst>
                  <a:ext uri="{FF2B5EF4-FFF2-40B4-BE49-F238E27FC236}">
                    <a16:creationId xmlns:a16="http://schemas.microsoft.com/office/drawing/2014/main" id="{6419E532-E4DF-4954-820C-F422473731A2}"/>
                  </a:ext>
                </a:extLst>
              </p:cNvPr>
              <p:cNvSpPr/>
              <p:nvPr/>
            </p:nvSpPr>
            <p:spPr bwMode="auto">
              <a:xfrm>
                <a:off x="9684555" y="3861047"/>
                <a:ext cx="720093" cy="974157"/>
              </a:xfrm>
              <a:prstGeom prst="rect">
                <a:avLst/>
              </a:prstGeom>
              <a:solidFill>
                <a:srgbClr val="E6E6E4"/>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sp>
            <p:nvSpPr>
              <p:cNvPr id="18" name="Rectangle 17">
                <a:extLst>
                  <a:ext uri="{FF2B5EF4-FFF2-40B4-BE49-F238E27FC236}">
                    <a16:creationId xmlns:a16="http://schemas.microsoft.com/office/drawing/2014/main" id="{8C72F776-FA40-4652-9939-168133E5C0F7}"/>
                  </a:ext>
                </a:extLst>
              </p:cNvPr>
              <p:cNvSpPr/>
              <p:nvPr/>
            </p:nvSpPr>
            <p:spPr bwMode="auto">
              <a:xfrm>
                <a:off x="9684555" y="3717031"/>
                <a:ext cx="720093" cy="144016"/>
              </a:xfrm>
              <a:prstGeom prst="rect">
                <a:avLst/>
              </a:prstGeom>
              <a:solidFill>
                <a:srgbClr val="FFFF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grpSp>
        <p:sp>
          <p:nvSpPr>
            <p:cNvPr id="13" name="Rectangle 12">
              <a:extLst>
                <a:ext uri="{FF2B5EF4-FFF2-40B4-BE49-F238E27FC236}">
                  <a16:creationId xmlns:a16="http://schemas.microsoft.com/office/drawing/2014/main" id="{86E6E6C9-FFE2-4973-BFA7-E96C126BE9D9}"/>
                </a:ext>
              </a:extLst>
            </p:cNvPr>
            <p:cNvSpPr/>
            <p:nvPr/>
          </p:nvSpPr>
          <p:spPr bwMode="auto">
            <a:xfrm>
              <a:off x="4932084" y="1596429"/>
              <a:ext cx="143972" cy="910529"/>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grpSp>
      <p:grpSp>
        <p:nvGrpSpPr>
          <p:cNvPr id="19" name="Group 18">
            <a:extLst>
              <a:ext uri="{FF2B5EF4-FFF2-40B4-BE49-F238E27FC236}">
                <a16:creationId xmlns:a16="http://schemas.microsoft.com/office/drawing/2014/main" id="{E842EFB0-346C-42EA-A358-CC6D34BA0B3C}"/>
              </a:ext>
            </a:extLst>
          </p:cNvPr>
          <p:cNvGrpSpPr/>
          <p:nvPr/>
        </p:nvGrpSpPr>
        <p:grpSpPr>
          <a:xfrm>
            <a:off x="7885202" y="1319390"/>
            <a:ext cx="720093" cy="1000324"/>
            <a:chOff x="5755003" y="1084168"/>
            <a:chExt cx="720093" cy="1000324"/>
          </a:xfrm>
        </p:grpSpPr>
        <p:grpSp>
          <p:nvGrpSpPr>
            <p:cNvPr id="20" name="Group 19">
              <a:extLst>
                <a:ext uri="{FF2B5EF4-FFF2-40B4-BE49-F238E27FC236}">
                  <a16:creationId xmlns:a16="http://schemas.microsoft.com/office/drawing/2014/main" id="{185E529E-4E91-49B4-86C1-D84938E668B9}"/>
                </a:ext>
              </a:extLst>
            </p:cNvPr>
            <p:cNvGrpSpPr/>
            <p:nvPr/>
          </p:nvGrpSpPr>
          <p:grpSpPr>
            <a:xfrm>
              <a:off x="5755003" y="1093348"/>
              <a:ext cx="720093" cy="991144"/>
              <a:chOff x="4644008" y="1604057"/>
              <a:chExt cx="720093" cy="991144"/>
            </a:xfrm>
          </p:grpSpPr>
          <p:grpSp>
            <p:nvGrpSpPr>
              <p:cNvPr id="23" name="Group 22">
                <a:extLst>
                  <a:ext uri="{FF2B5EF4-FFF2-40B4-BE49-F238E27FC236}">
                    <a16:creationId xmlns:a16="http://schemas.microsoft.com/office/drawing/2014/main" id="{6B9F8C67-6BB6-4209-8471-6E1144F00999}"/>
                  </a:ext>
                </a:extLst>
              </p:cNvPr>
              <p:cNvGrpSpPr/>
              <p:nvPr/>
            </p:nvGrpSpPr>
            <p:grpSpPr>
              <a:xfrm>
                <a:off x="4644008" y="1628800"/>
                <a:ext cx="720093" cy="966401"/>
                <a:chOff x="9684555" y="3717031"/>
                <a:chExt cx="720093" cy="1577201"/>
              </a:xfrm>
            </p:grpSpPr>
            <p:sp>
              <p:nvSpPr>
                <p:cNvPr id="25" name="Rectangle 24">
                  <a:extLst>
                    <a:ext uri="{FF2B5EF4-FFF2-40B4-BE49-F238E27FC236}">
                      <a16:creationId xmlns:a16="http://schemas.microsoft.com/office/drawing/2014/main" id="{6098DA9D-53E3-4069-A644-DBD68B5D66A6}"/>
                    </a:ext>
                  </a:extLst>
                </p:cNvPr>
                <p:cNvSpPr/>
                <p:nvPr/>
              </p:nvSpPr>
              <p:spPr bwMode="auto">
                <a:xfrm>
                  <a:off x="9684555" y="5150216"/>
                  <a:ext cx="720093" cy="144016"/>
                </a:xfrm>
                <a:prstGeom prst="rect">
                  <a:avLst/>
                </a:prstGeom>
                <a:solidFill>
                  <a:srgbClr val="FFC0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sp>
              <p:nvSpPr>
                <p:cNvPr id="26" name="Rectangle 25">
                  <a:extLst>
                    <a:ext uri="{FF2B5EF4-FFF2-40B4-BE49-F238E27FC236}">
                      <a16:creationId xmlns:a16="http://schemas.microsoft.com/office/drawing/2014/main" id="{6DBE55D0-A8A5-40F7-AC54-A038643D3972}"/>
                    </a:ext>
                  </a:extLst>
                </p:cNvPr>
                <p:cNvSpPr/>
                <p:nvPr/>
              </p:nvSpPr>
              <p:spPr bwMode="auto">
                <a:xfrm>
                  <a:off x="9684555" y="4842205"/>
                  <a:ext cx="720093" cy="144016"/>
                </a:xfrm>
                <a:prstGeom prst="rect">
                  <a:avLst/>
                </a:prstGeom>
                <a:solidFill>
                  <a:srgbClr val="FFFF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sp>
              <p:nvSpPr>
                <p:cNvPr id="27" name="Rectangle 26">
                  <a:extLst>
                    <a:ext uri="{FF2B5EF4-FFF2-40B4-BE49-F238E27FC236}">
                      <a16:creationId xmlns:a16="http://schemas.microsoft.com/office/drawing/2014/main" id="{2E3DBCE5-F081-410E-96A6-13B1C10C7625}"/>
                    </a:ext>
                  </a:extLst>
                </p:cNvPr>
                <p:cNvSpPr/>
                <p:nvPr/>
              </p:nvSpPr>
              <p:spPr bwMode="auto">
                <a:xfrm>
                  <a:off x="9684555" y="4986221"/>
                  <a:ext cx="720093" cy="163995"/>
                </a:xfrm>
                <a:prstGeom prst="rect">
                  <a:avLst/>
                </a:prstGeom>
                <a:solidFill>
                  <a:srgbClr val="DFDFDD"/>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sp>
              <p:nvSpPr>
                <p:cNvPr id="28" name="Rectangle 27">
                  <a:extLst>
                    <a:ext uri="{FF2B5EF4-FFF2-40B4-BE49-F238E27FC236}">
                      <a16:creationId xmlns:a16="http://schemas.microsoft.com/office/drawing/2014/main" id="{EF5D8C96-978D-4D57-B270-2ECD43FC67C9}"/>
                    </a:ext>
                  </a:extLst>
                </p:cNvPr>
                <p:cNvSpPr/>
                <p:nvPr/>
              </p:nvSpPr>
              <p:spPr bwMode="auto">
                <a:xfrm>
                  <a:off x="9684555" y="3861047"/>
                  <a:ext cx="720093" cy="974157"/>
                </a:xfrm>
                <a:prstGeom prst="rect">
                  <a:avLst/>
                </a:prstGeom>
                <a:solidFill>
                  <a:srgbClr val="E6E6E4"/>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sp>
              <p:nvSpPr>
                <p:cNvPr id="29" name="Rectangle 28">
                  <a:extLst>
                    <a:ext uri="{FF2B5EF4-FFF2-40B4-BE49-F238E27FC236}">
                      <a16:creationId xmlns:a16="http://schemas.microsoft.com/office/drawing/2014/main" id="{0C4324A9-94B7-4CED-BE17-4116322B2DAE}"/>
                    </a:ext>
                  </a:extLst>
                </p:cNvPr>
                <p:cNvSpPr/>
                <p:nvPr/>
              </p:nvSpPr>
              <p:spPr bwMode="auto">
                <a:xfrm>
                  <a:off x="9684555" y="3717031"/>
                  <a:ext cx="720093" cy="144016"/>
                </a:xfrm>
                <a:prstGeom prst="rect">
                  <a:avLst/>
                </a:prstGeom>
                <a:solidFill>
                  <a:srgbClr val="FFFF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grpSp>
          <p:sp>
            <p:nvSpPr>
              <p:cNvPr id="24" name="Rectangle 23">
                <a:extLst>
                  <a:ext uri="{FF2B5EF4-FFF2-40B4-BE49-F238E27FC236}">
                    <a16:creationId xmlns:a16="http://schemas.microsoft.com/office/drawing/2014/main" id="{B9194BBB-0C7E-4022-AC24-BD1C2522748B}"/>
                  </a:ext>
                </a:extLst>
              </p:cNvPr>
              <p:cNvSpPr/>
              <p:nvPr/>
            </p:nvSpPr>
            <p:spPr bwMode="auto">
              <a:xfrm>
                <a:off x="4932084" y="1604057"/>
                <a:ext cx="143972" cy="902901"/>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grpSp>
        <p:sp>
          <p:nvSpPr>
            <p:cNvPr id="21" name="Freeform 35">
              <a:extLst>
                <a:ext uri="{FF2B5EF4-FFF2-40B4-BE49-F238E27FC236}">
                  <a16:creationId xmlns:a16="http://schemas.microsoft.com/office/drawing/2014/main" id="{0FBDFFFD-7D5B-4534-AAFA-17504BEFF4A3}"/>
                </a:ext>
              </a:extLst>
            </p:cNvPr>
            <p:cNvSpPr/>
            <p:nvPr/>
          </p:nvSpPr>
          <p:spPr bwMode="auto">
            <a:xfrm>
              <a:off x="5789231" y="1084168"/>
              <a:ext cx="273050" cy="283723"/>
            </a:xfrm>
            <a:custGeom>
              <a:avLst/>
              <a:gdLst>
                <a:gd name="connsiteX0" fmla="*/ 0 w 273050"/>
                <a:gd name="connsiteY0" fmla="*/ 0 h 260350"/>
                <a:gd name="connsiteX1" fmla="*/ 273050 w 273050"/>
                <a:gd name="connsiteY1" fmla="*/ 0 h 260350"/>
                <a:gd name="connsiteX2" fmla="*/ 273050 w 273050"/>
                <a:gd name="connsiteY2" fmla="*/ 260350 h 260350"/>
                <a:gd name="connsiteX3" fmla="*/ 0 w 273050"/>
                <a:gd name="connsiteY3" fmla="*/ 0 h 260350"/>
              </a:gdLst>
              <a:ahLst/>
              <a:cxnLst>
                <a:cxn ang="0">
                  <a:pos x="connsiteX0" y="connsiteY0"/>
                </a:cxn>
                <a:cxn ang="0">
                  <a:pos x="connsiteX1" y="connsiteY1"/>
                </a:cxn>
                <a:cxn ang="0">
                  <a:pos x="connsiteX2" y="connsiteY2"/>
                </a:cxn>
                <a:cxn ang="0">
                  <a:pos x="connsiteX3" y="connsiteY3"/>
                </a:cxn>
              </a:cxnLst>
              <a:rect l="l" t="t" r="r" b="b"/>
              <a:pathLst>
                <a:path w="273050" h="260350">
                  <a:moveTo>
                    <a:pt x="0" y="0"/>
                  </a:moveTo>
                  <a:lnTo>
                    <a:pt x="273050" y="0"/>
                  </a:lnTo>
                  <a:lnTo>
                    <a:pt x="273050" y="260350"/>
                  </a:lnTo>
                  <a:lnTo>
                    <a:pt x="0" y="0"/>
                  </a:lnTo>
                  <a:close/>
                </a:path>
              </a:pathLst>
            </a:cu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sp>
          <p:nvSpPr>
            <p:cNvPr id="22" name="Freeform 36">
              <a:extLst>
                <a:ext uri="{FF2B5EF4-FFF2-40B4-BE49-F238E27FC236}">
                  <a16:creationId xmlns:a16="http://schemas.microsoft.com/office/drawing/2014/main" id="{15B84FD2-7ACF-4870-A0B9-8BC1CB475850}"/>
                </a:ext>
              </a:extLst>
            </p:cNvPr>
            <p:cNvSpPr/>
            <p:nvPr/>
          </p:nvSpPr>
          <p:spPr bwMode="auto">
            <a:xfrm flipH="1">
              <a:off x="6182931" y="1085316"/>
              <a:ext cx="273050" cy="260350"/>
            </a:xfrm>
            <a:custGeom>
              <a:avLst/>
              <a:gdLst>
                <a:gd name="connsiteX0" fmla="*/ 0 w 273050"/>
                <a:gd name="connsiteY0" fmla="*/ 0 h 260350"/>
                <a:gd name="connsiteX1" fmla="*/ 273050 w 273050"/>
                <a:gd name="connsiteY1" fmla="*/ 0 h 260350"/>
                <a:gd name="connsiteX2" fmla="*/ 273050 w 273050"/>
                <a:gd name="connsiteY2" fmla="*/ 260350 h 260350"/>
                <a:gd name="connsiteX3" fmla="*/ 0 w 273050"/>
                <a:gd name="connsiteY3" fmla="*/ 0 h 260350"/>
              </a:gdLst>
              <a:ahLst/>
              <a:cxnLst>
                <a:cxn ang="0">
                  <a:pos x="connsiteX0" y="connsiteY0"/>
                </a:cxn>
                <a:cxn ang="0">
                  <a:pos x="connsiteX1" y="connsiteY1"/>
                </a:cxn>
                <a:cxn ang="0">
                  <a:pos x="connsiteX2" y="connsiteY2"/>
                </a:cxn>
                <a:cxn ang="0">
                  <a:pos x="connsiteX3" y="connsiteY3"/>
                </a:cxn>
              </a:cxnLst>
              <a:rect l="l" t="t" r="r" b="b"/>
              <a:pathLst>
                <a:path w="273050" h="260350">
                  <a:moveTo>
                    <a:pt x="0" y="0"/>
                  </a:moveTo>
                  <a:lnTo>
                    <a:pt x="273050" y="0"/>
                  </a:lnTo>
                  <a:lnTo>
                    <a:pt x="273050" y="260350"/>
                  </a:lnTo>
                  <a:lnTo>
                    <a:pt x="0" y="0"/>
                  </a:lnTo>
                  <a:close/>
                </a:path>
              </a:pathLst>
            </a:cu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grpSp>
      <p:pic>
        <p:nvPicPr>
          <p:cNvPr id="30" name="Picture 29">
            <a:extLst>
              <a:ext uri="{FF2B5EF4-FFF2-40B4-BE49-F238E27FC236}">
                <a16:creationId xmlns:a16="http://schemas.microsoft.com/office/drawing/2014/main" id="{899931C9-CC9B-4BA1-9145-62BEDC02E5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171" t="8273" r="14156" b="60487"/>
          <a:stretch/>
        </p:blipFill>
        <p:spPr>
          <a:xfrm>
            <a:off x="386512" y="1527965"/>
            <a:ext cx="1939566" cy="445877"/>
          </a:xfrm>
          <a:prstGeom prst="rect">
            <a:avLst/>
          </a:prstGeom>
        </p:spPr>
      </p:pic>
      <p:sp>
        <p:nvSpPr>
          <p:cNvPr id="31" name="Rectangle 30">
            <a:extLst>
              <a:ext uri="{FF2B5EF4-FFF2-40B4-BE49-F238E27FC236}">
                <a16:creationId xmlns:a16="http://schemas.microsoft.com/office/drawing/2014/main" id="{6A846B25-A2B9-4DE0-9A31-16A241E5BF08}"/>
              </a:ext>
            </a:extLst>
          </p:cNvPr>
          <p:cNvSpPr/>
          <p:nvPr/>
        </p:nvSpPr>
        <p:spPr bwMode="auto">
          <a:xfrm>
            <a:off x="2063439" y="2213918"/>
            <a:ext cx="564345" cy="422994"/>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grpSp>
        <p:nvGrpSpPr>
          <p:cNvPr id="32" name="Group 31">
            <a:extLst>
              <a:ext uri="{FF2B5EF4-FFF2-40B4-BE49-F238E27FC236}">
                <a16:creationId xmlns:a16="http://schemas.microsoft.com/office/drawing/2014/main" id="{71A70A67-5347-46E1-A444-E58DAAB1E69B}"/>
              </a:ext>
            </a:extLst>
          </p:cNvPr>
          <p:cNvGrpSpPr/>
          <p:nvPr/>
        </p:nvGrpSpPr>
        <p:grpSpPr>
          <a:xfrm>
            <a:off x="9251734" y="1068387"/>
            <a:ext cx="2226433" cy="1251327"/>
            <a:chOff x="7377072" y="840793"/>
            <a:chExt cx="2226433" cy="1251327"/>
          </a:xfrm>
        </p:grpSpPr>
        <p:grpSp>
          <p:nvGrpSpPr>
            <p:cNvPr id="33" name="Group 32">
              <a:extLst>
                <a:ext uri="{FF2B5EF4-FFF2-40B4-BE49-F238E27FC236}">
                  <a16:creationId xmlns:a16="http://schemas.microsoft.com/office/drawing/2014/main" id="{FBFE2327-5D7B-4A59-BFE7-DB357A6F2F38}"/>
                </a:ext>
              </a:extLst>
            </p:cNvPr>
            <p:cNvGrpSpPr/>
            <p:nvPr/>
          </p:nvGrpSpPr>
          <p:grpSpPr>
            <a:xfrm>
              <a:off x="7382367" y="1082570"/>
              <a:ext cx="720093" cy="1009550"/>
              <a:chOff x="5755003" y="1074942"/>
              <a:chExt cx="720093" cy="1009550"/>
            </a:xfrm>
          </p:grpSpPr>
          <p:grpSp>
            <p:nvGrpSpPr>
              <p:cNvPr id="38" name="Group 37">
                <a:extLst>
                  <a:ext uri="{FF2B5EF4-FFF2-40B4-BE49-F238E27FC236}">
                    <a16:creationId xmlns:a16="http://schemas.microsoft.com/office/drawing/2014/main" id="{39C8551B-9AB9-4570-B7FB-147F25153EE0}"/>
                  </a:ext>
                </a:extLst>
              </p:cNvPr>
              <p:cNvGrpSpPr/>
              <p:nvPr/>
            </p:nvGrpSpPr>
            <p:grpSpPr>
              <a:xfrm>
                <a:off x="5755003" y="1093348"/>
                <a:ext cx="720093" cy="991144"/>
                <a:chOff x="4644008" y="1604057"/>
                <a:chExt cx="720093" cy="991144"/>
              </a:xfrm>
            </p:grpSpPr>
            <p:grpSp>
              <p:nvGrpSpPr>
                <p:cNvPr id="41" name="Group 40">
                  <a:extLst>
                    <a:ext uri="{FF2B5EF4-FFF2-40B4-BE49-F238E27FC236}">
                      <a16:creationId xmlns:a16="http://schemas.microsoft.com/office/drawing/2014/main" id="{3EAC1205-7310-42E7-B94C-D6759A2B2D0C}"/>
                    </a:ext>
                  </a:extLst>
                </p:cNvPr>
                <p:cNvGrpSpPr/>
                <p:nvPr/>
              </p:nvGrpSpPr>
              <p:grpSpPr>
                <a:xfrm>
                  <a:off x="4644008" y="1628800"/>
                  <a:ext cx="720093" cy="966401"/>
                  <a:chOff x="9684555" y="3717031"/>
                  <a:chExt cx="720093" cy="1577201"/>
                </a:xfrm>
              </p:grpSpPr>
              <p:sp>
                <p:nvSpPr>
                  <p:cNvPr id="43" name="Rectangle 42">
                    <a:extLst>
                      <a:ext uri="{FF2B5EF4-FFF2-40B4-BE49-F238E27FC236}">
                        <a16:creationId xmlns:a16="http://schemas.microsoft.com/office/drawing/2014/main" id="{95A1B234-4125-4FDE-9A23-4D73EB148C0C}"/>
                      </a:ext>
                    </a:extLst>
                  </p:cNvPr>
                  <p:cNvSpPr/>
                  <p:nvPr/>
                </p:nvSpPr>
                <p:spPr bwMode="auto">
                  <a:xfrm>
                    <a:off x="9684555" y="5150216"/>
                    <a:ext cx="720093" cy="144016"/>
                  </a:xfrm>
                  <a:prstGeom prst="rect">
                    <a:avLst/>
                  </a:prstGeom>
                  <a:solidFill>
                    <a:srgbClr val="FFC0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sp>
                <p:nvSpPr>
                  <p:cNvPr id="44" name="Rectangle 43">
                    <a:extLst>
                      <a:ext uri="{FF2B5EF4-FFF2-40B4-BE49-F238E27FC236}">
                        <a16:creationId xmlns:a16="http://schemas.microsoft.com/office/drawing/2014/main" id="{D268A6C5-7BBE-44E0-B20A-C58A88C7C009}"/>
                      </a:ext>
                    </a:extLst>
                  </p:cNvPr>
                  <p:cNvSpPr/>
                  <p:nvPr/>
                </p:nvSpPr>
                <p:spPr bwMode="auto">
                  <a:xfrm>
                    <a:off x="9684555" y="4842205"/>
                    <a:ext cx="720093" cy="144016"/>
                  </a:xfrm>
                  <a:prstGeom prst="rect">
                    <a:avLst/>
                  </a:prstGeom>
                  <a:solidFill>
                    <a:srgbClr val="FFFF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sp>
                <p:nvSpPr>
                  <p:cNvPr id="45" name="Rectangle 44">
                    <a:extLst>
                      <a:ext uri="{FF2B5EF4-FFF2-40B4-BE49-F238E27FC236}">
                        <a16:creationId xmlns:a16="http://schemas.microsoft.com/office/drawing/2014/main" id="{34900036-B69D-4694-9FA7-C4593C4207A5}"/>
                      </a:ext>
                    </a:extLst>
                  </p:cNvPr>
                  <p:cNvSpPr/>
                  <p:nvPr/>
                </p:nvSpPr>
                <p:spPr bwMode="auto">
                  <a:xfrm>
                    <a:off x="9684555" y="4986221"/>
                    <a:ext cx="720093" cy="163995"/>
                  </a:xfrm>
                  <a:prstGeom prst="rect">
                    <a:avLst/>
                  </a:prstGeom>
                  <a:solidFill>
                    <a:srgbClr val="DFDFDD"/>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sp>
                <p:nvSpPr>
                  <p:cNvPr id="46" name="Rectangle 45">
                    <a:extLst>
                      <a:ext uri="{FF2B5EF4-FFF2-40B4-BE49-F238E27FC236}">
                        <a16:creationId xmlns:a16="http://schemas.microsoft.com/office/drawing/2014/main" id="{384A47CD-8007-4FBF-86F7-A983FF373F01}"/>
                      </a:ext>
                    </a:extLst>
                  </p:cNvPr>
                  <p:cNvSpPr/>
                  <p:nvPr/>
                </p:nvSpPr>
                <p:spPr bwMode="auto">
                  <a:xfrm>
                    <a:off x="9684555" y="3861047"/>
                    <a:ext cx="720093" cy="974157"/>
                  </a:xfrm>
                  <a:prstGeom prst="rect">
                    <a:avLst/>
                  </a:prstGeom>
                  <a:solidFill>
                    <a:srgbClr val="E6E6E4"/>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sp>
                <p:nvSpPr>
                  <p:cNvPr id="47" name="Rectangle 46">
                    <a:extLst>
                      <a:ext uri="{FF2B5EF4-FFF2-40B4-BE49-F238E27FC236}">
                        <a16:creationId xmlns:a16="http://schemas.microsoft.com/office/drawing/2014/main" id="{735A90CF-7B98-4F6D-822E-7D1ACF5E87AF}"/>
                      </a:ext>
                    </a:extLst>
                  </p:cNvPr>
                  <p:cNvSpPr/>
                  <p:nvPr/>
                </p:nvSpPr>
                <p:spPr bwMode="auto">
                  <a:xfrm>
                    <a:off x="9684555" y="3717031"/>
                    <a:ext cx="720093" cy="144016"/>
                  </a:xfrm>
                  <a:prstGeom prst="rect">
                    <a:avLst/>
                  </a:prstGeom>
                  <a:solidFill>
                    <a:srgbClr val="FFFF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grpSp>
            <p:sp>
              <p:nvSpPr>
                <p:cNvPr id="42" name="Rectangle 41">
                  <a:extLst>
                    <a:ext uri="{FF2B5EF4-FFF2-40B4-BE49-F238E27FC236}">
                      <a16:creationId xmlns:a16="http://schemas.microsoft.com/office/drawing/2014/main" id="{ED40299C-6C9B-42FC-A934-24DB83F88362}"/>
                    </a:ext>
                  </a:extLst>
                </p:cNvPr>
                <p:cNvSpPr/>
                <p:nvPr/>
              </p:nvSpPr>
              <p:spPr bwMode="auto">
                <a:xfrm>
                  <a:off x="4932084" y="1604057"/>
                  <a:ext cx="143972" cy="902901"/>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grpSp>
          <p:sp>
            <p:nvSpPr>
              <p:cNvPr id="39" name="Freeform 40">
                <a:extLst>
                  <a:ext uri="{FF2B5EF4-FFF2-40B4-BE49-F238E27FC236}">
                    <a16:creationId xmlns:a16="http://schemas.microsoft.com/office/drawing/2014/main" id="{E2016746-5A85-430D-9474-11E2445BE552}"/>
                  </a:ext>
                </a:extLst>
              </p:cNvPr>
              <p:cNvSpPr/>
              <p:nvPr/>
            </p:nvSpPr>
            <p:spPr bwMode="auto">
              <a:xfrm>
                <a:off x="5794383" y="1074942"/>
                <a:ext cx="273050" cy="283723"/>
              </a:xfrm>
              <a:custGeom>
                <a:avLst/>
                <a:gdLst>
                  <a:gd name="connsiteX0" fmla="*/ 0 w 273050"/>
                  <a:gd name="connsiteY0" fmla="*/ 0 h 260350"/>
                  <a:gd name="connsiteX1" fmla="*/ 273050 w 273050"/>
                  <a:gd name="connsiteY1" fmla="*/ 0 h 260350"/>
                  <a:gd name="connsiteX2" fmla="*/ 273050 w 273050"/>
                  <a:gd name="connsiteY2" fmla="*/ 260350 h 260350"/>
                  <a:gd name="connsiteX3" fmla="*/ 0 w 273050"/>
                  <a:gd name="connsiteY3" fmla="*/ 0 h 260350"/>
                </a:gdLst>
                <a:ahLst/>
                <a:cxnLst>
                  <a:cxn ang="0">
                    <a:pos x="connsiteX0" y="connsiteY0"/>
                  </a:cxn>
                  <a:cxn ang="0">
                    <a:pos x="connsiteX1" y="connsiteY1"/>
                  </a:cxn>
                  <a:cxn ang="0">
                    <a:pos x="connsiteX2" y="connsiteY2"/>
                  </a:cxn>
                  <a:cxn ang="0">
                    <a:pos x="connsiteX3" y="connsiteY3"/>
                  </a:cxn>
                </a:cxnLst>
                <a:rect l="l" t="t" r="r" b="b"/>
                <a:pathLst>
                  <a:path w="273050" h="260350">
                    <a:moveTo>
                      <a:pt x="0" y="0"/>
                    </a:moveTo>
                    <a:lnTo>
                      <a:pt x="273050" y="0"/>
                    </a:lnTo>
                    <a:lnTo>
                      <a:pt x="273050" y="260350"/>
                    </a:lnTo>
                    <a:lnTo>
                      <a:pt x="0" y="0"/>
                    </a:lnTo>
                    <a:close/>
                  </a:path>
                </a:pathLst>
              </a:cu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sp>
            <p:nvSpPr>
              <p:cNvPr id="40" name="Freeform 41">
                <a:extLst>
                  <a:ext uri="{FF2B5EF4-FFF2-40B4-BE49-F238E27FC236}">
                    <a16:creationId xmlns:a16="http://schemas.microsoft.com/office/drawing/2014/main" id="{AD686963-0D7A-4A02-993E-BA1755F9ACF9}"/>
                  </a:ext>
                </a:extLst>
              </p:cNvPr>
              <p:cNvSpPr/>
              <p:nvPr/>
            </p:nvSpPr>
            <p:spPr bwMode="auto">
              <a:xfrm flipH="1">
                <a:off x="6188083" y="1076090"/>
                <a:ext cx="273050" cy="260350"/>
              </a:xfrm>
              <a:custGeom>
                <a:avLst/>
                <a:gdLst>
                  <a:gd name="connsiteX0" fmla="*/ 0 w 273050"/>
                  <a:gd name="connsiteY0" fmla="*/ 0 h 260350"/>
                  <a:gd name="connsiteX1" fmla="*/ 273050 w 273050"/>
                  <a:gd name="connsiteY1" fmla="*/ 0 h 260350"/>
                  <a:gd name="connsiteX2" fmla="*/ 273050 w 273050"/>
                  <a:gd name="connsiteY2" fmla="*/ 260350 h 260350"/>
                  <a:gd name="connsiteX3" fmla="*/ 0 w 273050"/>
                  <a:gd name="connsiteY3" fmla="*/ 0 h 260350"/>
                </a:gdLst>
                <a:ahLst/>
                <a:cxnLst>
                  <a:cxn ang="0">
                    <a:pos x="connsiteX0" y="connsiteY0"/>
                  </a:cxn>
                  <a:cxn ang="0">
                    <a:pos x="connsiteX1" y="connsiteY1"/>
                  </a:cxn>
                  <a:cxn ang="0">
                    <a:pos x="connsiteX2" y="connsiteY2"/>
                  </a:cxn>
                  <a:cxn ang="0">
                    <a:pos x="connsiteX3" y="connsiteY3"/>
                  </a:cxn>
                </a:cxnLst>
                <a:rect l="l" t="t" r="r" b="b"/>
                <a:pathLst>
                  <a:path w="273050" h="260350">
                    <a:moveTo>
                      <a:pt x="0" y="0"/>
                    </a:moveTo>
                    <a:lnTo>
                      <a:pt x="273050" y="0"/>
                    </a:lnTo>
                    <a:lnTo>
                      <a:pt x="273050" y="260350"/>
                    </a:lnTo>
                    <a:lnTo>
                      <a:pt x="0" y="0"/>
                    </a:lnTo>
                    <a:close/>
                  </a:path>
                </a:pathLst>
              </a:cu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grpSp>
        <p:sp>
          <p:nvSpPr>
            <p:cNvPr id="34" name="Freeform 53">
              <a:extLst>
                <a:ext uri="{FF2B5EF4-FFF2-40B4-BE49-F238E27FC236}">
                  <a16:creationId xmlns:a16="http://schemas.microsoft.com/office/drawing/2014/main" id="{635D0383-94E0-4ACB-8017-68F890DDD3F5}"/>
                </a:ext>
              </a:extLst>
            </p:cNvPr>
            <p:cNvSpPr/>
            <p:nvPr/>
          </p:nvSpPr>
          <p:spPr bwMode="auto">
            <a:xfrm>
              <a:off x="7377072" y="1117056"/>
              <a:ext cx="288131" cy="261937"/>
            </a:xfrm>
            <a:custGeom>
              <a:avLst/>
              <a:gdLst>
                <a:gd name="connsiteX0" fmla="*/ 0 w 333375"/>
                <a:gd name="connsiteY0" fmla="*/ 0 h 259556"/>
                <a:gd name="connsiteX1" fmla="*/ 104775 w 333375"/>
                <a:gd name="connsiteY1" fmla="*/ 0 h 259556"/>
                <a:gd name="connsiteX2" fmla="*/ 333375 w 333375"/>
                <a:gd name="connsiteY2" fmla="*/ 259556 h 259556"/>
                <a:gd name="connsiteX0" fmla="*/ 0 w 288131"/>
                <a:gd name="connsiteY0" fmla="*/ 0 h 261937"/>
                <a:gd name="connsiteX1" fmla="*/ 59531 w 288131"/>
                <a:gd name="connsiteY1" fmla="*/ 2381 h 261937"/>
                <a:gd name="connsiteX2" fmla="*/ 288131 w 288131"/>
                <a:gd name="connsiteY2" fmla="*/ 261937 h 261937"/>
              </a:gdLst>
              <a:ahLst/>
              <a:cxnLst>
                <a:cxn ang="0">
                  <a:pos x="connsiteX0" y="connsiteY0"/>
                </a:cxn>
                <a:cxn ang="0">
                  <a:pos x="connsiteX1" y="connsiteY1"/>
                </a:cxn>
                <a:cxn ang="0">
                  <a:pos x="connsiteX2" y="connsiteY2"/>
                </a:cxn>
              </a:cxnLst>
              <a:rect l="l" t="t" r="r" b="b"/>
              <a:pathLst>
                <a:path w="288131" h="261937">
                  <a:moveTo>
                    <a:pt x="0" y="0"/>
                  </a:moveTo>
                  <a:lnTo>
                    <a:pt x="59531" y="2381"/>
                  </a:lnTo>
                  <a:lnTo>
                    <a:pt x="288131" y="261937"/>
                  </a:lnTo>
                </a:path>
              </a:pathLst>
            </a:custGeom>
            <a:noFill/>
            <a:ln w="3810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sp>
          <p:nvSpPr>
            <p:cNvPr id="35" name="Freeform 54">
              <a:extLst>
                <a:ext uri="{FF2B5EF4-FFF2-40B4-BE49-F238E27FC236}">
                  <a16:creationId xmlns:a16="http://schemas.microsoft.com/office/drawing/2014/main" id="{90F5B362-4C38-4E6C-B800-1BADEF1FA7C5}"/>
                </a:ext>
              </a:extLst>
            </p:cNvPr>
            <p:cNvSpPr/>
            <p:nvPr/>
          </p:nvSpPr>
          <p:spPr bwMode="auto">
            <a:xfrm flipH="1">
              <a:off x="7826224" y="1116576"/>
              <a:ext cx="288131" cy="261937"/>
            </a:xfrm>
            <a:custGeom>
              <a:avLst/>
              <a:gdLst>
                <a:gd name="connsiteX0" fmla="*/ 0 w 333375"/>
                <a:gd name="connsiteY0" fmla="*/ 0 h 259556"/>
                <a:gd name="connsiteX1" fmla="*/ 104775 w 333375"/>
                <a:gd name="connsiteY1" fmla="*/ 0 h 259556"/>
                <a:gd name="connsiteX2" fmla="*/ 333375 w 333375"/>
                <a:gd name="connsiteY2" fmla="*/ 259556 h 259556"/>
                <a:gd name="connsiteX0" fmla="*/ 0 w 288131"/>
                <a:gd name="connsiteY0" fmla="*/ 0 h 261937"/>
                <a:gd name="connsiteX1" fmla="*/ 59531 w 288131"/>
                <a:gd name="connsiteY1" fmla="*/ 2381 h 261937"/>
                <a:gd name="connsiteX2" fmla="*/ 288131 w 288131"/>
                <a:gd name="connsiteY2" fmla="*/ 261937 h 261937"/>
              </a:gdLst>
              <a:ahLst/>
              <a:cxnLst>
                <a:cxn ang="0">
                  <a:pos x="connsiteX0" y="connsiteY0"/>
                </a:cxn>
                <a:cxn ang="0">
                  <a:pos x="connsiteX1" y="connsiteY1"/>
                </a:cxn>
                <a:cxn ang="0">
                  <a:pos x="connsiteX2" y="connsiteY2"/>
                </a:cxn>
              </a:cxnLst>
              <a:rect l="l" t="t" r="r" b="b"/>
              <a:pathLst>
                <a:path w="288131" h="261937">
                  <a:moveTo>
                    <a:pt x="0" y="0"/>
                  </a:moveTo>
                  <a:lnTo>
                    <a:pt x="59531" y="2381"/>
                  </a:lnTo>
                  <a:lnTo>
                    <a:pt x="288131" y="261937"/>
                  </a:lnTo>
                </a:path>
              </a:pathLst>
            </a:custGeom>
            <a:noFill/>
            <a:ln w="3810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a:ln>
                  <a:noFill/>
                </a:ln>
                <a:solidFill>
                  <a:srgbClr val="01209F"/>
                </a:solidFill>
                <a:effectLst/>
                <a:latin typeface="Arial" charset="0"/>
              </a:endParaRPr>
            </a:p>
          </p:txBody>
        </p:sp>
        <p:cxnSp>
          <p:nvCxnSpPr>
            <p:cNvPr id="36" name="Straight Arrow Connector 35">
              <a:extLst>
                <a:ext uri="{FF2B5EF4-FFF2-40B4-BE49-F238E27FC236}">
                  <a16:creationId xmlns:a16="http://schemas.microsoft.com/office/drawing/2014/main" id="{12C4348F-851D-431F-A781-736BFED975E7}"/>
                </a:ext>
              </a:extLst>
            </p:cNvPr>
            <p:cNvCxnSpPr/>
            <p:nvPr/>
          </p:nvCxnSpPr>
          <p:spPr bwMode="auto">
            <a:xfrm flipV="1">
              <a:off x="8050855" y="953613"/>
              <a:ext cx="127000" cy="143242"/>
            </a:xfrm>
            <a:prstGeom prst="straightConnector1">
              <a:avLst/>
            </a:prstGeom>
            <a:noFill/>
            <a:ln w="9525" cap="flat" cmpd="sng" algn="ctr">
              <a:solidFill>
                <a:schemeClr val="tx1"/>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36">
              <a:extLst>
                <a:ext uri="{FF2B5EF4-FFF2-40B4-BE49-F238E27FC236}">
                  <a16:creationId xmlns:a16="http://schemas.microsoft.com/office/drawing/2014/main" id="{A22180B9-FE96-470D-9011-7183D93EA7B7}"/>
                </a:ext>
              </a:extLst>
            </p:cNvPr>
            <p:cNvSpPr txBox="1"/>
            <p:nvPr/>
          </p:nvSpPr>
          <p:spPr>
            <a:xfrm>
              <a:off x="8100392" y="840793"/>
              <a:ext cx="1503113" cy="338554"/>
            </a:xfrm>
            <a:prstGeom prst="rect">
              <a:avLst/>
            </a:prstGeom>
            <a:noFill/>
          </p:spPr>
          <p:txBody>
            <a:bodyPr wrap="square" rtlCol="0">
              <a:spAutoFit/>
            </a:bodyPr>
            <a:lstStyle/>
            <a:p>
              <a:r>
                <a:rPr lang="fr-CH" sz="1600" dirty="0"/>
                <a:t>MgO </a:t>
              </a:r>
              <a:r>
                <a:rPr lang="fr-CH" sz="1600" dirty="0" err="1"/>
                <a:t>sputtering</a:t>
              </a:r>
              <a:endParaRPr lang="fr-FR" sz="1600" dirty="0"/>
            </a:p>
          </p:txBody>
        </p:sp>
      </p:grpSp>
    </p:spTree>
    <p:extLst>
      <p:ext uri="{BB962C8B-B14F-4D97-AF65-F5344CB8AC3E}">
        <p14:creationId xmlns:p14="http://schemas.microsoft.com/office/powerpoint/2010/main" val="36379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66798E3-7EE7-4963-C3D0-5E138E3743F8}"/>
              </a:ext>
            </a:extLst>
          </p:cNvPr>
          <p:cNvSpPr>
            <a:spLocks noGrp="1"/>
          </p:cNvSpPr>
          <p:nvPr>
            <p:ph type="title"/>
          </p:nvPr>
        </p:nvSpPr>
        <p:spPr/>
        <p:txBody>
          <a:bodyPr/>
          <a:lstStyle/>
          <a:p>
            <a:r>
              <a:rPr lang="en-US" dirty="0"/>
              <a:t>Characterization - Gain Measurements</a:t>
            </a:r>
            <a:endParaRPr lang="en-CH" dirty="0"/>
          </a:p>
        </p:txBody>
      </p:sp>
      <p:sp>
        <p:nvSpPr>
          <p:cNvPr id="5" name="Slide Number Placeholder 4">
            <a:extLst>
              <a:ext uri="{FF2B5EF4-FFF2-40B4-BE49-F238E27FC236}">
                <a16:creationId xmlns:a16="http://schemas.microsoft.com/office/drawing/2014/main" id="{FB00D6A3-C58B-461D-D80E-7827CF00CF06}"/>
              </a:ext>
            </a:extLst>
          </p:cNvPr>
          <p:cNvSpPr>
            <a:spLocks noGrp="1"/>
          </p:cNvSpPr>
          <p:nvPr>
            <p:ph type="sldNum" sz="quarter" idx="11"/>
          </p:nvPr>
        </p:nvSpPr>
        <p:spPr/>
        <p:txBody>
          <a:bodyPr/>
          <a:lstStyle/>
          <a:p>
            <a:fld id="{54A7ED76-2252-4AB5-828B-2E32A570D333}" type="slidenum">
              <a:rPr lang="en-GB" smtClean="0"/>
              <a:pPr/>
              <a:t>8</a:t>
            </a:fld>
            <a:endParaRPr lang="en-GB"/>
          </a:p>
        </p:txBody>
      </p:sp>
      <p:sp>
        <p:nvSpPr>
          <p:cNvPr id="7" name="TextBox 6">
            <a:extLst>
              <a:ext uri="{FF2B5EF4-FFF2-40B4-BE49-F238E27FC236}">
                <a16:creationId xmlns:a16="http://schemas.microsoft.com/office/drawing/2014/main" id="{48BEEFEF-0A7D-BA57-7523-7C70D84F6161}"/>
              </a:ext>
            </a:extLst>
          </p:cNvPr>
          <p:cNvSpPr txBox="1"/>
          <p:nvPr/>
        </p:nvSpPr>
        <p:spPr>
          <a:xfrm>
            <a:off x="3347395" y="5722292"/>
            <a:ext cx="5980933" cy="369332"/>
          </a:xfrm>
          <a:prstGeom prst="rect">
            <a:avLst/>
          </a:prstGeom>
          <a:noFill/>
          <a:ln>
            <a:solidFill>
              <a:srgbClr val="00B0F0"/>
            </a:solidFill>
          </a:ln>
        </p:spPr>
        <p:txBody>
          <a:bodyPr wrap="none" rtlCol="0">
            <a:spAutoFit/>
          </a:bodyPr>
          <a:lstStyle/>
          <a:p>
            <a:r>
              <a:rPr lang="en-US" b="1" dirty="0"/>
              <a:t>Newest Generation of Devices : Aspect ratio 25 </a:t>
            </a:r>
            <a:r>
              <a:rPr lang="en-US" b="1" dirty="0">
                <a:sym typeface="Wingdings" panose="05000000000000000000" pitchFamily="2" charset="2"/>
              </a:rPr>
              <a:t></a:t>
            </a:r>
            <a:r>
              <a:rPr lang="en-US" b="1" dirty="0"/>
              <a:t> Gain 1500</a:t>
            </a:r>
            <a:endParaRPr lang="en-CH" b="1" dirty="0"/>
          </a:p>
        </p:txBody>
      </p:sp>
      <p:pic>
        <p:nvPicPr>
          <p:cNvPr id="9" name="Picture 8" descr="Chart&#10;&#10;Description automatically generated">
            <a:extLst>
              <a:ext uri="{FF2B5EF4-FFF2-40B4-BE49-F238E27FC236}">
                <a16:creationId xmlns:a16="http://schemas.microsoft.com/office/drawing/2014/main" id="{2CFB0EE7-DA4A-4D92-5188-04EFDF8F6E33}"/>
              </a:ext>
            </a:extLst>
          </p:cNvPr>
          <p:cNvPicPr>
            <a:picLocks noChangeAspect="1"/>
          </p:cNvPicPr>
          <p:nvPr/>
        </p:nvPicPr>
        <p:blipFill rotWithShape="1">
          <a:blip r:embed="rId3">
            <a:extLst>
              <a:ext uri="{28A0092B-C50C-407E-A947-70E740481C1C}">
                <a14:useLocalDpi xmlns:a14="http://schemas.microsoft.com/office/drawing/2010/main" val="0"/>
              </a:ext>
            </a:extLst>
          </a:blip>
          <a:srcRect r="49212"/>
          <a:stretch/>
        </p:blipFill>
        <p:spPr>
          <a:xfrm>
            <a:off x="6416084" y="1369085"/>
            <a:ext cx="5112568" cy="4027652"/>
          </a:xfrm>
          <a:prstGeom prst="rect">
            <a:avLst/>
          </a:prstGeom>
        </p:spPr>
      </p:pic>
      <p:sp>
        <p:nvSpPr>
          <p:cNvPr id="14" name="Footer Placeholder 4"/>
          <p:cNvSpPr>
            <a:spLocks noGrp="1"/>
          </p:cNvSpPr>
          <p:nvPr>
            <p:ph type="ftr" sz="quarter" idx="12"/>
          </p:nvPr>
        </p:nvSpPr>
        <p:spPr>
          <a:xfrm>
            <a:off x="4552950" y="6469833"/>
            <a:ext cx="3086100" cy="365125"/>
          </a:xfrm>
        </p:spPr>
        <p:txBody>
          <a:bodyPr/>
          <a:lstStyle/>
          <a:p>
            <a:r>
              <a:rPr lang="pt-BR">
                <a:solidFill>
                  <a:schemeClr val="bg1">
                    <a:lumMod val="50000"/>
                  </a:schemeClr>
                </a:solidFill>
              </a:rPr>
              <a:t>G. Konstantinou, Elba PSMR 2024</a:t>
            </a:r>
            <a:endParaRPr lang="fr-FR" dirty="0">
              <a:solidFill>
                <a:schemeClr val="bg1">
                  <a:lumMod val="50000"/>
                </a:schemeClr>
              </a:solidFill>
            </a:endParaRPr>
          </a:p>
        </p:txBody>
      </p:sp>
      <p:pic>
        <p:nvPicPr>
          <p:cNvPr id="17" name="Picture 16" descr="Diagram&#10;&#10;Description automatically generated">
            <a:extLst>
              <a:ext uri="{FF2B5EF4-FFF2-40B4-BE49-F238E27FC236}">
                <a16:creationId xmlns:a16="http://schemas.microsoft.com/office/drawing/2014/main" id="{25B9345B-4D68-42C5-62B4-0376BA4F7FA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3229"/>
          <a:stretch/>
        </p:blipFill>
        <p:spPr>
          <a:xfrm>
            <a:off x="2627056" y="1789003"/>
            <a:ext cx="3815535" cy="3187816"/>
          </a:xfrm>
          <a:prstGeom prst="rect">
            <a:avLst/>
          </a:prstGeom>
        </p:spPr>
      </p:pic>
      <p:sp>
        <p:nvSpPr>
          <p:cNvPr id="29" name="Oval 28"/>
          <p:cNvSpPr/>
          <p:nvPr/>
        </p:nvSpPr>
        <p:spPr bwMode="auto">
          <a:xfrm>
            <a:off x="10371257" y="1911838"/>
            <a:ext cx="1244022" cy="936104"/>
          </a:xfrm>
          <a:prstGeom prst="ellipse">
            <a:avLst/>
          </a:prstGeom>
          <a:noFill/>
          <a:ln w="38100" cap="flat" cmpd="sng" algn="ctr">
            <a:solidFill>
              <a:srgbClr val="00B05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noAutofit/>
          </a:bodyPr>
          <a:lstStyle/>
          <a:p>
            <a:pPr marL="342900" indent="-342900" fontAlgn="base">
              <a:spcBef>
                <a:spcPct val="20000"/>
              </a:spcBef>
              <a:spcAft>
                <a:spcPct val="0"/>
              </a:spcAft>
            </a:pPr>
            <a:endParaRPr lang="fr-FR" sz="2000">
              <a:solidFill>
                <a:srgbClr val="01209F"/>
              </a:solidFill>
              <a:latin typeface="Arial" charset="0"/>
            </a:endParaRPr>
          </a:p>
        </p:txBody>
      </p:sp>
      <p:pic>
        <p:nvPicPr>
          <p:cNvPr id="10" name="Picture 9">
            <a:extLst>
              <a:ext uri="{FF2B5EF4-FFF2-40B4-BE49-F238E27FC236}">
                <a16:creationId xmlns:a16="http://schemas.microsoft.com/office/drawing/2014/main" id="{436E7634-21ED-4883-A95F-18F4F05D1BE6}"/>
              </a:ext>
            </a:extLst>
          </p:cNvPr>
          <p:cNvPicPr/>
          <p:nvPr/>
        </p:nvPicPr>
        <p:blipFill>
          <a:blip r:embed="rId5"/>
          <a:stretch>
            <a:fillRect/>
          </a:stretch>
        </p:blipFill>
        <p:spPr>
          <a:xfrm>
            <a:off x="169226" y="1672059"/>
            <a:ext cx="2427673" cy="4234899"/>
          </a:xfrm>
          <a:prstGeom prst="rect">
            <a:avLst/>
          </a:prstGeom>
        </p:spPr>
      </p:pic>
      <p:sp>
        <p:nvSpPr>
          <p:cNvPr id="2" name="Date Placeholder 1">
            <a:extLst>
              <a:ext uri="{FF2B5EF4-FFF2-40B4-BE49-F238E27FC236}">
                <a16:creationId xmlns:a16="http://schemas.microsoft.com/office/drawing/2014/main" id="{ABA77B53-6F37-489D-AF14-EDDDA719C575}"/>
              </a:ext>
            </a:extLst>
          </p:cNvPr>
          <p:cNvSpPr>
            <a:spLocks noGrp="1"/>
          </p:cNvSpPr>
          <p:nvPr>
            <p:ph type="dt" sz="half" idx="10"/>
          </p:nvPr>
        </p:nvSpPr>
        <p:spPr/>
        <p:txBody>
          <a:bodyPr/>
          <a:lstStyle/>
          <a:p>
            <a:r>
              <a:rPr lang="LID4096"/>
              <a:t>23/05/2024</a:t>
            </a:r>
            <a:endParaRPr lang="LID4096" dirty="0"/>
          </a:p>
        </p:txBody>
      </p:sp>
    </p:spTree>
    <p:extLst>
      <p:ext uri="{BB962C8B-B14F-4D97-AF65-F5344CB8AC3E}">
        <p14:creationId xmlns:p14="http://schemas.microsoft.com/office/powerpoint/2010/main" val="2969077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F9AF-302E-4673-A1A6-33ADE46ADBA5}"/>
              </a:ext>
            </a:extLst>
          </p:cNvPr>
          <p:cNvSpPr>
            <a:spLocks noGrp="1"/>
          </p:cNvSpPr>
          <p:nvPr>
            <p:ph type="title"/>
          </p:nvPr>
        </p:nvSpPr>
        <p:spPr/>
        <p:txBody>
          <a:bodyPr/>
          <a:lstStyle/>
          <a:p>
            <a:r>
              <a:rPr lang="en-US" dirty="0"/>
              <a:t>Integration on CMOS camera</a:t>
            </a:r>
            <a:endParaRPr lang="LID4096" dirty="0"/>
          </a:p>
        </p:txBody>
      </p:sp>
      <p:sp>
        <p:nvSpPr>
          <p:cNvPr id="3" name="Content Placeholder 2">
            <a:extLst>
              <a:ext uri="{FF2B5EF4-FFF2-40B4-BE49-F238E27FC236}">
                <a16:creationId xmlns:a16="http://schemas.microsoft.com/office/drawing/2014/main" id="{35707E6F-2FFD-40D6-B711-C5901F95AA5B}"/>
              </a:ext>
            </a:extLst>
          </p:cNvPr>
          <p:cNvSpPr>
            <a:spLocks noGrp="1"/>
          </p:cNvSpPr>
          <p:nvPr>
            <p:ph idx="1"/>
          </p:nvPr>
        </p:nvSpPr>
        <p:spPr>
          <a:xfrm>
            <a:off x="118261" y="1713832"/>
            <a:ext cx="8112760" cy="4520883"/>
          </a:xfrm>
        </p:spPr>
        <p:txBody>
          <a:bodyPr anchor="ctr"/>
          <a:lstStyle/>
          <a:p>
            <a:pPr algn="just"/>
            <a:r>
              <a:rPr lang="en-US" dirty="0"/>
              <a:t>To add high spatial resolution to this system, a matrix of read-out channels is necessary</a:t>
            </a:r>
          </a:p>
          <a:p>
            <a:pPr algn="just"/>
            <a:r>
              <a:rPr lang="en-US" dirty="0"/>
              <a:t>Such approach is commonly followed on CMOS cameras</a:t>
            </a:r>
          </a:p>
          <a:p>
            <a:pPr algn="just"/>
            <a:r>
              <a:rPr lang="en-US" dirty="0"/>
              <a:t>A CMOS tile with 4x4 um</a:t>
            </a:r>
            <a:r>
              <a:rPr lang="en-US" baseline="30000" dirty="0"/>
              <a:t>2 </a:t>
            </a:r>
            <a:r>
              <a:rPr lang="en-US" dirty="0"/>
              <a:t>active area and 15x15 um</a:t>
            </a:r>
            <a:r>
              <a:rPr lang="en-US" baseline="30000" dirty="0"/>
              <a:t>2</a:t>
            </a:r>
            <a:r>
              <a:rPr lang="en-US" dirty="0"/>
              <a:t> pitch was chosen for prototyping</a:t>
            </a:r>
          </a:p>
          <a:p>
            <a:pPr algn="just"/>
            <a:r>
              <a:rPr lang="en-US" dirty="0"/>
              <a:t>0.35 </a:t>
            </a:r>
            <a:r>
              <a:rPr lang="en-US" dirty="0" err="1"/>
              <a:t>Mpix</a:t>
            </a:r>
            <a:endParaRPr lang="LID4096" dirty="0"/>
          </a:p>
        </p:txBody>
      </p:sp>
      <p:sp>
        <p:nvSpPr>
          <p:cNvPr id="4" name="Date Placeholder 3">
            <a:extLst>
              <a:ext uri="{FF2B5EF4-FFF2-40B4-BE49-F238E27FC236}">
                <a16:creationId xmlns:a16="http://schemas.microsoft.com/office/drawing/2014/main" id="{B7B49358-519B-4B18-89CD-F2D3483AD674}"/>
              </a:ext>
            </a:extLst>
          </p:cNvPr>
          <p:cNvSpPr>
            <a:spLocks noGrp="1"/>
          </p:cNvSpPr>
          <p:nvPr>
            <p:ph type="dt" sz="half" idx="10"/>
          </p:nvPr>
        </p:nvSpPr>
        <p:spPr/>
        <p:txBody>
          <a:bodyPr/>
          <a:lstStyle/>
          <a:p>
            <a:r>
              <a:rPr lang="LID4096"/>
              <a:t>23/05/2024</a:t>
            </a:r>
            <a:endParaRPr lang="LID4096" dirty="0"/>
          </a:p>
        </p:txBody>
      </p:sp>
      <p:sp>
        <p:nvSpPr>
          <p:cNvPr id="5" name="Footer Placeholder 4">
            <a:extLst>
              <a:ext uri="{FF2B5EF4-FFF2-40B4-BE49-F238E27FC236}">
                <a16:creationId xmlns:a16="http://schemas.microsoft.com/office/drawing/2014/main" id="{BADD5CCB-B647-46E8-A126-7251278AA530}"/>
              </a:ext>
            </a:extLst>
          </p:cNvPr>
          <p:cNvSpPr>
            <a:spLocks noGrp="1"/>
          </p:cNvSpPr>
          <p:nvPr>
            <p:ph type="ftr" sz="quarter" idx="11"/>
          </p:nvPr>
        </p:nvSpPr>
        <p:spPr/>
        <p:txBody>
          <a:bodyPr/>
          <a:lstStyle/>
          <a:p>
            <a:r>
              <a:rPr lang="pt-BR"/>
              <a:t>G. Konstantinou, Elba PSMR 2024</a:t>
            </a:r>
            <a:endParaRPr lang="LID4096" dirty="0"/>
          </a:p>
        </p:txBody>
      </p:sp>
      <p:sp>
        <p:nvSpPr>
          <p:cNvPr id="6" name="Slide Number Placeholder 5">
            <a:extLst>
              <a:ext uri="{FF2B5EF4-FFF2-40B4-BE49-F238E27FC236}">
                <a16:creationId xmlns:a16="http://schemas.microsoft.com/office/drawing/2014/main" id="{C71F1B66-EBC2-47FA-AD90-99E9548C63E8}"/>
              </a:ext>
            </a:extLst>
          </p:cNvPr>
          <p:cNvSpPr>
            <a:spLocks noGrp="1"/>
          </p:cNvSpPr>
          <p:nvPr>
            <p:ph type="sldNum" sz="quarter" idx="12"/>
          </p:nvPr>
        </p:nvSpPr>
        <p:spPr/>
        <p:txBody>
          <a:bodyPr/>
          <a:lstStyle/>
          <a:p>
            <a:fld id="{130C5A24-E5C3-4C83-9472-05F39E685161}" type="slidenum">
              <a:rPr lang="LID4096" smtClean="0"/>
              <a:t>9</a:t>
            </a:fld>
            <a:endParaRPr lang="LID4096"/>
          </a:p>
        </p:txBody>
      </p:sp>
      <p:pic>
        <p:nvPicPr>
          <p:cNvPr id="8" name="Picture 7">
            <a:extLst>
              <a:ext uri="{FF2B5EF4-FFF2-40B4-BE49-F238E27FC236}">
                <a16:creationId xmlns:a16="http://schemas.microsoft.com/office/drawing/2014/main" id="{2ECEE4F6-DCE9-43C5-B4E3-AA0817DEDB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8840" y="2397759"/>
            <a:ext cx="3574899" cy="3002915"/>
          </a:xfrm>
          <a:prstGeom prst="rect">
            <a:avLst/>
          </a:prstGeom>
        </p:spPr>
      </p:pic>
      <p:sp>
        <p:nvSpPr>
          <p:cNvPr id="9" name="TextBox 8">
            <a:extLst>
              <a:ext uri="{FF2B5EF4-FFF2-40B4-BE49-F238E27FC236}">
                <a16:creationId xmlns:a16="http://schemas.microsoft.com/office/drawing/2014/main" id="{35950695-02B1-45FC-A45F-16DD19F706D0}"/>
              </a:ext>
            </a:extLst>
          </p:cNvPr>
          <p:cNvSpPr txBox="1"/>
          <p:nvPr/>
        </p:nvSpPr>
        <p:spPr>
          <a:xfrm>
            <a:off x="9347666" y="5419486"/>
            <a:ext cx="1877245" cy="369332"/>
          </a:xfrm>
          <a:prstGeom prst="rect">
            <a:avLst/>
          </a:prstGeom>
          <a:noFill/>
        </p:spPr>
        <p:txBody>
          <a:bodyPr wrap="none" rtlCol="0">
            <a:spAutoFit/>
          </a:bodyPr>
          <a:lstStyle/>
          <a:p>
            <a:r>
              <a:rPr lang="en-US" dirty="0"/>
              <a:t>Source: Wikipedia</a:t>
            </a:r>
            <a:endParaRPr lang="LID4096" dirty="0"/>
          </a:p>
        </p:txBody>
      </p:sp>
    </p:spTree>
    <p:extLst>
      <p:ext uri="{BB962C8B-B14F-4D97-AF65-F5344CB8AC3E}">
        <p14:creationId xmlns:p14="http://schemas.microsoft.com/office/powerpoint/2010/main" val="3047558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4585</TotalTime>
  <Words>1267</Words>
  <Application>Microsoft Office PowerPoint</Application>
  <PresentationFormat>Widescreen</PresentationFormat>
  <Paragraphs>200</Paragraphs>
  <Slides>21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Cambria Math</vt:lpstr>
      <vt:lpstr>Times New Roman</vt:lpstr>
      <vt:lpstr>Wingdings</vt:lpstr>
      <vt:lpstr>Office Theme</vt:lpstr>
      <vt:lpstr>Amorphous Silicon Microchannel Plates: A new photon detector with 10 ps timing and 15 μm spatial resolution</vt:lpstr>
      <vt:lpstr>Contents</vt:lpstr>
      <vt:lpstr>MCPs: A guide to functionality</vt:lpstr>
      <vt:lpstr>aSi-Based MCPs</vt:lpstr>
      <vt:lpstr>Fabrication process</vt:lpstr>
      <vt:lpstr>AMCPs: A history of development</vt:lpstr>
      <vt:lpstr>Gain and efficiency Simulation</vt:lpstr>
      <vt:lpstr>Characterization - Gain Measurements</vt:lpstr>
      <vt:lpstr>Integration on CMOS camera</vt:lpstr>
      <vt:lpstr>Design compromise of hexagonal and square grids</vt:lpstr>
      <vt:lpstr>Design compromise of hexagonal and square grids</vt:lpstr>
      <vt:lpstr>Design compromise of hexagonal and square grids</vt:lpstr>
      <vt:lpstr>Design compromise of hexagonal and square grids</vt:lpstr>
      <vt:lpstr>New design fabrication</vt:lpstr>
      <vt:lpstr>Timing characterization</vt:lpstr>
      <vt:lpstr>Timing results: External Amplifier board</vt:lpstr>
      <vt:lpstr>Timing results: LNA on board</vt:lpstr>
      <vt:lpstr>Simulation: Metascintillators on AMCPs</vt:lpstr>
      <vt:lpstr>Next steps</vt:lpstr>
      <vt:lpstr>Conclusions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Amorphous Silicon Microchannel Plates: A new photon detector with 10 ps timing and 15 μm spatial resolution</dc:title>
  <dc:creator>Georgios Konstantinou</dc:creator>
  <cp:lastModifiedBy>Georgios Konstantinou</cp:lastModifiedBy>
  <cp:revision>40</cp:revision>
  <dcterms:created xsi:type="dcterms:W3CDTF">2024-05-19T09:05:39Z</dcterms:created>
  <dcterms:modified xsi:type="dcterms:W3CDTF">2024-05-22T14:13:51Z</dcterms:modified>
</cp:coreProperties>
</file>