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314" r:id="rId4"/>
    <p:sldId id="309" r:id="rId5"/>
    <p:sldId id="258" r:id="rId6"/>
    <p:sldId id="260" r:id="rId7"/>
    <p:sldId id="262" r:id="rId8"/>
    <p:sldId id="313" r:id="rId9"/>
    <p:sldId id="312" r:id="rId10"/>
    <p:sldId id="267" r:id="rId11"/>
    <p:sldId id="268" r:id="rId12"/>
    <p:sldId id="270" r:id="rId13"/>
    <p:sldId id="269" r:id="rId14"/>
    <p:sldId id="271" r:id="rId15"/>
    <p:sldId id="272" r:id="rId16"/>
    <p:sldId id="273" r:id="rId17"/>
    <p:sldId id="274" r:id="rId18"/>
    <p:sldId id="275" r:id="rId19"/>
    <p:sldId id="308" r:id="rId20"/>
    <p:sldId id="276" r:id="rId21"/>
    <p:sldId id="277" r:id="rId22"/>
    <p:sldId id="278" r:id="rId23"/>
    <p:sldId id="279" r:id="rId24"/>
    <p:sldId id="280" r:id="rId25"/>
    <p:sldId id="281" r:id="rId26"/>
    <p:sldId id="310" r:id="rId27"/>
    <p:sldId id="311" r:id="rId28"/>
    <p:sldId id="282" r:id="rId29"/>
    <p:sldId id="284" r:id="rId30"/>
    <p:sldId id="285" r:id="rId31"/>
  </p:sldIdLst>
  <p:sldSz cx="12192000" cy="6858000"/>
  <p:notesSz cx="6797675" cy="9929813"/>
  <p:embeddedFontLst>
    <p:embeddedFont>
      <p:font typeface="Merriweather" panose="00000500000000000000" pitchFamily="2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4" roundtripDataSignature="AMtx7mh4Lpy0sm2LPTWnHcUR5eue3NeU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6EC8713-26EC-4B6E-808B-DF37FBBE5CE6}">
  <a:tblStyle styleId="{26EC8713-26EC-4B6E-808B-DF37FBBE5CE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274B6EF-F950-4075-B470-7F716F34FB2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AD41711-E214-4520-B5EB-D63E31BBEEBF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1" autoAdjust="0"/>
    <p:restoredTop sz="94660"/>
  </p:normalViewPr>
  <p:slideViewPr>
    <p:cSldViewPr snapToGrid="0">
      <p:cViewPr varScale="1">
        <p:scale>
          <a:sx n="68" d="100"/>
          <a:sy n="68" d="100"/>
        </p:scale>
        <p:origin x="394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64" Type="http://customschemas.google.com/relationships/presentationmetadata" Target="meta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6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cb9bba8bc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g2cb9bba8bcc_0_12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g2cb9bba8bcc_0_12:notes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11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2" name="Google Shape;362;p13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:notes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12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cedb33e8d3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2cedb33e8d3_0_94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g2cedb33e8d3_0_94:notes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13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cb9bba8bcc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3" name="Google Shape;373;g2cb9bba8bcc_0_59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2cb9bba8bcc_0_59:notes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14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cedb977ec7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0" name="Google Shape;390;g2cedb977ec7_0_45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1" name="Google Shape;391;g2cedb977ec7_0_45:notes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15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ccb66a0ed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g2ccb66a0ede_0_8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2ccb66a0ede_0_8:notes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16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4" name="Google Shape;424;p11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:notes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17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3" name="Google Shape;443;p12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2:notes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18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4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64457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cb9bba8bcc_0_94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g2cb9bba8bc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cb9bba8bcc_0_73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g2cb9bba8bcc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ccb66a0ed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g2ccb66a0ede_0_18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g2ccb66a0ede_0_18:notes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cb9bba8bcc_0_263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2cb9bba8bcc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cb9bba8bcc_0_285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g2cb9bba8bcc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cb9bba8bcc_0_173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g2cb9bba8bcc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2cb9bba8bcc_0_285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g2cb9bba8bcc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60111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2cb9bba8bcc_0_300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0" name="Google Shape;1330;g2cb9bba8bcc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43263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0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2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43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9185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1" name="Google Shape;241;p8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8:notes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3069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p3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3:notes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5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ccb66a0ede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2ccb66a0ede_0_31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00" cy="3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g2ccb66a0ede_0_31:notes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7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8953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8" name="Google Shape;298;p10:notes"/>
          <p:cNvSpPr txBox="1">
            <a:spLocks noGrp="1"/>
          </p:cNvSpPr>
          <p:nvPr>
            <p:ph type="body" idx="1"/>
          </p:nvPr>
        </p:nvSpPr>
        <p:spPr>
          <a:xfrm>
            <a:off x="679768" y="4778722"/>
            <a:ext cx="5438140" cy="390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0:notes"/>
          <p:cNvSpPr txBox="1">
            <a:spLocks noGrp="1"/>
          </p:cNvSpPr>
          <p:nvPr>
            <p:ph type="sldNum" idx="12"/>
          </p:nvPr>
        </p:nvSpPr>
        <p:spPr>
          <a:xfrm>
            <a:off x="3850443" y="9431600"/>
            <a:ext cx="2945659" cy="498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10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6"/>
          <p:cNvSpPr txBox="1">
            <a:spLocks noGrp="1"/>
          </p:cNvSpPr>
          <p:nvPr>
            <p:ph type="title"/>
          </p:nvPr>
        </p:nvSpPr>
        <p:spPr>
          <a:xfrm>
            <a:off x="1359244" y="135572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  <a:defRPr sz="40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6"/>
          <p:cNvSpPr txBox="1">
            <a:spLocks noGrp="1"/>
          </p:cNvSpPr>
          <p:nvPr>
            <p:ph type="body" idx="1"/>
          </p:nvPr>
        </p:nvSpPr>
        <p:spPr>
          <a:xfrm>
            <a:off x="154745" y="1018014"/>
            <a:ext cx="11859063" cy="5158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6"/>
          <p:cNvSpPr/>
          <p:nvPr/>
        </p:nvSpPr>
        <p:spPr>
          <a:xfrm>
            <a:off x="0" y="6223349"/>
            <a:ext cx="12192000" cy="48877"/>
          </a:xfrm>
          <a:prstGeom prst="rect">
            <a:avLst/>
          </a:prstGeom>
          <a:gradFill>
            <a:gsLst>
              <a:gs pos="0">
                <a:srgbClr val="0D2D49"/>
              </a:gs>
              <a:gs pos="33000">
                <a:srgbClr val="13416A"/>
              </a:gs>
              <a:gs pos="66000">
                <a:srgbClr val="184D7E"/>
              </a:gs>
              <a:gs pos="100000">
                <a:srgbClr val="2065A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Google Shape;25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04836" y="6267882"/>
            <a:ext cx="2382328" cy="57461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46"/>
          <p:cNvSpPr txBox="1"/>
          <p:nvPr/>
        </p:nvSpPr>
        <p:spPr>
          <a:xfrm>
            <a:off x="8131225" y="635634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</a:pPr>
            <a:endParaRPr sz="1600" b="1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46"/>
          <p:cNvSpPr txBox="1"/>
          <p:nvPr/>
        </p:nvSpPr>
        <p:spPr>
          <a:xfrm>
            <a:off x="1289439" y="6356348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</a:pPr>
            <a:endParaRPr sz="1600" b="1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" name="Google Shape;28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06070" y="0"/>
            <a:ext cx="1285929" cy="713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7"/>
          <p:cNvSpPr/>
          <p:nvPr/>
        </p:nvSpPr>
        <p:spPr>
          <a:xfrm>
            <a:off x="0" y="6223349"/>
            <a:ext cx="12192000" cy="48877"/>
          </a:xfrm>
          <a:prstGeom prst="rect">
            <a:avLst/>
          </a:prstGeom>
          <a:gradFill>
            <a:gsLst>
              <a:gs pos="0">
                <a:srgbClr val="0D2D49"/>
              </a:gs>
              <a:gs pos="33000">
                <a:srgbClr val="13416A"/>
              </a:gs>
              <a:gs pos="66000">
                <a:srgbClr val="184D7E"/>
              </a:gs>
              <a:gs pos="100000">
                <a:srgbClr val="2065A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34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04836" y="6267882"/>
            <a:ext cx="2382328" cy="574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5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5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p5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jpg"/><Relationship Id="rId5" Type="http://schemas.openxmlformats.org/officeDocument/2006/relationships/image" Target="../media/image50.png"/><Relationship Id="rId10" Type="http://schemas.openxmlformats.org/officeDocument/2006/relationships/image" Target="../media/image70.png"/><Relationship Id="rId4" Type="http://schemas.openxmlformats.org/officeDocument/2006/relationships/image" Target="../media/image65.jp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0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hdl.handle.net/11392/2488258" TargetMode="External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hyperlink" Target="https://doi.org/10.3390/molecules27134158" TargetMode="External"/><Relationship Id="rId4" Type="http://schemas.openxmlformats.org/officeDocument/2006/relationships/image" Target="../media/image82.png"/><Relationship Id="rId9" Type="http://schemas.openxmlformats.org/officeDocument/2006/relationships/image" Target="../media/image8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g"/><Relationship Id="rId9" Type="http://schemas.openxmlformats.org/officeDocument/2006/relationships/hyperlink" Target="https://doi.org/10.3390/molecules26040918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3.png"/><Relationship Id="rId7" Type="http://schemas.openxmlformats.org/officeDocument/2006/relationships/hyperlink" Target="https://doi.org/10.3390/life14030409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84.png"/><Relationship Id="rId9" Type="http://schemas.openxmlformats.org/officeDocument/2006/relationships/image" Target="../media/image9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hdl.handle.net/20.500.12608/51912" TargetMode="External"/><Relationship Id="rId3" Type="http://schemas.openxmlformats.org/officeDocument/2006/relationships/image" Target="../media/image105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09.png"/><Relationship Id="rId7" Type="http://schemas.openxmlformats.org/officeDocument/2006/relationships/image" Target="../media/image1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g"/><Relationship Id="rId11" Type="http://schemas.openxmlformats.org/officeDocument/2006/relationships/image" Target="../media/image115.png"/><Relationship Id="rId5" Type="http://schemas.openxmlformats.org/officeDocument/2006/relationships/image" Target="../media/image82.png"/><Relationship Id="rId10" Type="http://schemas.openxmlformats.org/officeDocument/2006/relationships/image" Target="../media/image114.png"/><Relationship Id="rId4" Type="http://schemas.openxmlformats.org/officeDocument/2006/relationships/image" Target="../media/image110.png"/><Relationship Id="rId9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jpg"/><Relationship Id="rId4" Type="http://schemas.openxmlformats.org/officeDocument/2006/relationships/image" Target="../media/image1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8.emf"/><Relationship Id="rId4" Type="http://schemas.openxmlformats.org/officeDocument/2006/relationships/image" Target="../media/image127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9.jpg"/><Relationship Id="rId7" Type="http://schemas.openxmlformats.org/officeDocument/2006/relationships/image" Target="../media/image13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127.jpg"/><Relationship Id="rId4" Type="http://schemas.openxmlformats.org/officeDocument/2006/relationships/image" Target="../media/image130.jpg"/><Relationship Id="rId9" Type="http://schemas.openxmlformats.org/officeDocument/2006/relationships/image" Target="../media/image1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7.jpg"/><Relationship Id="rId18" Type="http://schemas.openxmlformats.org/officeDocument/2006/relationships/image" Target="../media/image152.jpg"/><Relationship Id="rId26" Type="http://schemas.openxmlformats.org/officeDocument/2006/relationships/image" Target="../media/image160.jpg"/><Relationship Id="rId39" Type="http://schemas.openxmlformats.org/officeDocument/2006/relationships/image" Target="../media/image173.jpg"/><Relationship Id="rId21" Type="http://schemas.openxmlformats.org/officeDocument/2006/relationships/image" Target="../media/image155.jpg"/><Relationship Id="rId34" Type="http://schemas.openxmlformats.org/officeDocument/2006/relationships/image" Target="../media/image168.jpg"/><Relationship Id="rId42" Type="http://schemas.openxmlformats.org/officeDocument/2006/relationships/image" Target="../media/image176.jpg"/><Relationship Id="rId47" Type="http://schemas.openxmlformats.org/officeDocument/2006/relationships/image" Target="../media/image181.png"/><Relationship Id="rId7" Type="http://schemas.openxmlformats.org/officeDocument/2006/relationships/image" Target="../media/image141.jp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50.jpg"/><Relationship Id="rId29" Type="http://schemas.openxmlformats.org/officeDocument/2006/relationships/image" Target="../media/image163.jpg"/><Relationship Id="rId11" Type="http://schemas.openxmlformats.org/officeDocument/2006/relationships/image" Target="../media/image145.jpg"/><Relationship Id="rId24" Type="http://schemas.openxmlformats.org/officeDocument/2006/relationships/image" Target="../media/image158.jpg"/><Relationship Id="rId32" Type="http://schemas.openxmlformats.org/officeDocument/2006/relationships/image" Target="../media/image166.jpg"/><Relationship Id="rId37" Type="http://schemas.openxmlformats.org/officeDocument/2006/relationships/image" Target="../media/image171.jpg"/><Relationship Id="rId40" Type="http://schemas.openxmlformats.org/officeDocument/2006/relationships/image" Target="../media/image174.jpg"/><Relationship Id="rId45" Type="http://schemas.openxmlformats.org/officeDocument/2006/relationships/image" Target="../media/image179.jpg"/><Relationship Id="rId5" Type="http://schemas.openxmlformats.org/officeDocument/2006/relationships/image" Target="../media/image139.jpg"/><Relationship Id="rId15" Type="http://schemas.openxmlformats.org/officeDocument/2006/relationships/image" Target="../media/image149.jpg"/><Relationship Id="rId23" Type="http://schemas.openxmlformats.org/officeDocument/2006/relationships/image" Target="../media/image157.jpg"/><Relationship Id="rId28" Type="http://schemas.openxmlformats.org/officeDocument/2006/relationships/image" Target="../media/image162.png"/><Relationship Id="rId36" Type="http://schemas.openxmlformats.org/officeDocument/2006/relationships/image" Target="../media/image170.png"/><Relationship Id="rId49" Type="http://schemas.openxmlformats.org/officeDocument/2006/relationships/image" Target="../media/image183.png"/><Relationship Id="rId10" Type="http://schemas.openxmlformats.org/officeDocument/2006/relationships/image" Target="../media/image144.jpg"/><Relationship Id="rId19" Type="http://schemas.openxmlformats.org/officeDocument/2006/relationships/image" Target="../media/image153.jpg"/><Relationship Id="rId31" Type="http://schemas.openxmlformats.org/officeDocument/2006/relationships/image" Target="../media/image165.jpg"/><Relationship Id="rId44" Type="http://schemas.openxmlformats.org/officeDocument/2006/relationships/image" Target="../media/image178.jpg"/><Relationship Id="rId4" Type="http://schemas.openxmlformats.org/officeDocument/2006/relationships/image" Target="../media/image138.jpg"/><Relationship Id="rId9" Type="http://schemas.openxmlformats.org/officeDocument/2006/relationships/image" Target="../media/image143.jpg"/><Relationship Id="rId14" Type="http://schemas.openxmlformats.org/officeDocument/2006/relationships/image" Target="../media/image148.jpg"/><Relationship Id="rId22" Type="http://schemas.openxmlformats.org/officeDocument/2006/relationships/image" Target="../media/image156.jpg"/><Relationship Id="rId27" Type="http://schemas.openxmlformats.org/officeDocument/2006/relationships/image" Target="../media/image161.png"/><Relationship Id="rId30" Type="http://schemas.openxmlformats.org/officeDocument/2006/relationships/image" Target="../media/image164.jpg"/><Relationship Id="rId35" Type="http://schemas.openxmlformats.org/officeDocument/2006/relationships/image" Target="../media/image169.jpg"/><Relationship Id="rId43" Type="http://schemas.openxmlformats.org/officeDocument/2006/relationships/image" Target="../media/image177.jpg"/><Relationship Id="rId48" Type="http://schemas.openxmlformats.org/officeDocument/2006/relationships/image" Target="../media/image182.png"/><Relationship Id="rId8" Type="http://schemas.openxmlformats.org/officeDocument/2006/relationships/image" Target="../media/image142.jpg"/><Relationship Id="rId3" Type="http://schemas.openxmlformats.org/officeDocument/2006/relationships/image" Target="../media/image137.jpg"/><Relationship Id="rId12" Type="http://schemas.openxmlformats.org/officeDocument/2006/relationships/image" Target="../media/image146.jpg"/><Relationship Id="rId17" Type="http://schemas.openxmlformats.org/officeDocument/2006/relationships/image" Target="../media/image151.jpg"/><Relationship Id="rId25" Type="http://schemas.openxmlformats.org/officeDocument/2006/relationships/image" Target="../media/image159.jpg"/><Relationship Id="rId33" Type="http://schemas.openxmlformats.org/officeDocument/2006/relationships/image" Target="../media/image167.jpg"/><Relationship Id="rId38" Type="http://schemas.openxmlformats.org/officeDocument/2006/relationships/image" Target="../media/image172.jpg"/><Relationship Id="rId46" Type="http://schemas.openxmlformats.org/officeDocument/2006/relationships/image" Target="../media/image180.png"/><Relationship Id="rId20" Type="http://schemas.openxmlformats.org/officeDocument/2006/relationships/image" Target="../media/image154.jpg"/><Relationship Id="rId41" Type="http://schemas.openxmlformats.org/officeDocument/2006/relationships/image" Target="../media/image1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6.jpg"/><Relationship Id="rId5" Type="http://schemas.openxmlformats.org/officeDocument/2006/relationships/image" Target="../media/image185.png"/><Relationship Id="rId4" Type="http://schemas.openxmlformats.org/officeDocument/2006/relationships/hyperlink" Target="https://isolpharm.pd.infn.it/web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" Type="http://schemas.openxmlformats.org/officeDocument/2006/relationships/image" Target="../media/image24.png"/><Relationship Id="rId21" Type="http://schemas.openxmlformats.org/officeDocument/2006/relationships/image" Target="../media/image42.jpg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17" Type="http://schemas.openxmlformats.org/officeDocument/2006/relationships/image" Target="../media/image38.jpg"/><Relationship Id="rId25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7.jp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g"/><Relationship Id="rId11" Type="http://schemas.openxmlformats.org/officeDocument/2006/relationships/image" Target="../media/image32.png"/><Relationship Id="rId24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36.jpg"/><Relationship Id="rId23" Type="http://schemas.openxmlformats.org/officeDocument/2006/relationships/image" Target="../media/image44.jpg"/><Relationship Id="rId28" Type="http://schemas.openxmlformats.org/officeDocument/2006/relationships/image" Target="../media/image49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openxmlformats.org/officeDocument/2006/relationships/image" Target="../media/image35.jp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/>
          <p:nvPr/>
        </p:nvSpPr>
        <p:spPr>
          <a:xfrm>
            <a:off x="-10548" y="4782849"/>
            <a:ext cx="12192000" cy="2075151"/>
          </a:xfrm>
          <a:prstGeom prst="rect">
            <a:avLst/>
          </a:prstGeom>
          <a:gradFill>
            <a:gsLst>
              <a:gs pos="0">
                <a:srgbClr val="97B4E4"/>
              </a:gs>
              <a:gs pos="50000">
                <a:srgbClr val="BFCFEC"/>
              </a:gs>
              <a:gs pos="100000">
                <a:srgbClr val="E0E8F4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3525" y="0"/>
            <a:ext cx="12192000" cy="227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i="0" u="none" strike="noStrike" cap="none" dirty="0">
              <a:solidFill>
                <a:srgbClr val="0D2D4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0D2D49"/>
                </a:solidFill>
                <a:latin typeface="Calibri"/>
                <a:ea typeface="Calibri"/>
                <a:cs typeface="Calibri"/>
                <a:sym typeface="Calibri"/>
              </a:rPr>
              <a:t>ISOLPHARM project: Development of two preclinical imaging devices for </a:t>
            </a:r>
            <a:r>
              <a:rPr lang="en-US" sz="4400" baseline="30000">
                <a:solidFill>
                  <a:srgbClr val="0D2D49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 sz="4400">
                <a:solidFill>
                  <a:srgbClr val="0D2D49"/>
                </a:solidFill>
                <a:latin typeface="Calibri"/>
                <a:ea typeface="Calibri"/>
                <a:cs typeface="Calibri"/>
                <a:sym typeface="Calibri"/>
              </a:rPr>
              <a:t>Ag β and γ radiation</a:t>
            </a:r>
            <a:endParaRPr lang="en-US" sz="2800" dirty="0">
              <a:solidFill>
                <a:srgbClr val="0D2D4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58695" y="5603398"/>
            <a:ext cx="121920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it" sz="24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Alberto Andrighetto - </a:t>
            </a:r>
            <a:r>
              <a:rPr lang="it" sz="2400" i="1" dirty="0">
                <a:latin typeface="Calibri"/>
                <a:ea typeface="Calibri"/>
                <a:cs typeface="Calibri"/>
                <a:sym typeface="Calibri"/>
              </a:rPr>
              <a:t>Istituto Nazionale di Fisica Nucleare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it" sz="24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Laboratori di Legnaro  </a:t>
            </a:r>
            <a:endParaRPr sz="2400" b="0" i="1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-10548" y="4732889"/>
            <a:ext cx="12192000" cy="48877"/>
          </a:xfrm>
          <a:prstGeom prst="rect">
            <a:avLst/>
          </a:prstGeom>
          <a:gradFill>
            <a:gsLst>
              <a:gs pos="0">
                <a:srgbClr val="0D2D49"/>
              </a:gs>
              <a:gs pos="33000">
                <a:srgbClr val="13416A"/>
              </a:gs>
              <a:gs pos="66000">
                <a:srgbClr val="184D7E"/>
              </a:gs>
              <a:gs pos="100000">
                <a:srgbClr val="2065A4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0938" y="0"/>
            <a:ext cx="1571061" cy="871939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"/>
          <p:cNvSpPr/>
          <p:nvPr/>
        </p:nvSpPr>
        <p:spPr>
          <a:xfrm>
            <a:off x="7293009" y="3503032"/>
            <a:ext cx="457200" cy="2771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E4E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4441791" y="3474000"/>
            <a:ext cx="457200" cy="277163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1E4E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9" name="Google Shape;99;p1"/>
          <p:cNvPicPr preferRelativeResize="0"/>
          <p:nvPr/>
        </p:nvPicPr>
        <p:blipFill rotWithShape="1">
          <a:blip r:embed="rId4">
            <a:alphaModFix/>
          </a:blip>
          <a:srcRect b="16922"/>
          <a:stretch/>
        </p:blipFill>
        <p:spPr>
          <a:xfrm>
            <a:off x="2126886" y="2644274"/>
            <a:ext cx="2314905" cy="192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5">
            <a:alphaModFix/>
          </a:blip>
          <a:srcRect b="17715"/>
          <a:stretch/>
        </p:blipFill>
        <p:spPr>
          <a:xfrm>
            <a:off x="4972181" y="2657739"/>
            <a:ext cx="2320828" cy="1909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6">
            <a:alphaModFix/>
          </a:blip>
          <a:srcRect b="16619"/>
          <a:stretch/>
        </p:blipFill>
        <p:spPr>
          <a:xfrm>
            <a:off x="7971883" y="2689327"/>
            <a:ext cx="2317492" cy="1932345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 txBox="1"/>
          <p:nvPr/>
        </p:nvSpPr>
        <p:spPr>
          <a:xfrm>
            <a:off x="4599525" y="4865025"/>
            <a:ext cx="337235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dirty="0">
                <a:solidFill>
                  <a:srgbClr val="0D2D49"/>
                </a:solidFill>
                <a:latin typeface="Calibri"/>
                <a:ea typeface="Calibri"/>
                <a:cs typeface="Calibri"/>
                <a:sym typeface="Calibri"/>
              </a:rPr>
              <a:t>PSMR2024, May 23th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0"/>
          <p:cNvSpPr txBox="1">
            <a:spLocks noGrp="1"/>
          </p:cNvSpPr>
          <p:nvPr>
            <p:ph type="title"/>
          </p:nvPr>
        </p:nvSpPr>
        <p:spPr>
          <a:xfrm>
            <a:off x="826031" y="152576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" dirty="0"/>
              <a:t>ISOLPHARM: 10 Years of activity</a:t>
            </a:r>
            <a:endParaRPr dirty="0"/>
          </a:p>
        </p:txBody>
      </p:sp>
      <p:pic>
        <p:nvPicPr>
          <p:cNvPr id="302" name="Google Shape;30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41196" y="3011801"/>
            <a:ext cx="1652609" cy="10379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1196" y="1768236"/>
            <a:ext cx="1391352" cy="1246465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0"/>
          <p:cNvSpPr txBox="1"/>
          <p:nvPr/>
        </p:nvSpPr>
        <p:spPr>
          <a:xfrm>
            <a:off x="5589069" y="2013150"/>
            <a:ext cx="4151545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600"/>
              <a:buFont typeface="Merriweather"/>
              <a:buNone/>
            </a:pP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Simulations and feasibility evaluation</a:t>
            </a:r>
            <a:endParaRPr dirty="0"/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600"/>
              <a:buFont typeface="Merriweather"/>
              <a:buNone/>
            </a:pP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of Ag as radiopharmaceutical precursor</a:t>
            </a:r>
            <a:endParaRPr sz="1200" dirty="0">
              <a:solidFill>
                <a:srgbClr val="064268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5" name="Google Shape;305;p10"/>
          <p:cNvSpPr txBox="1"/>
          <p:nvPr/>
        </p:nvSpPr>
        <p:spPr>
          <a:xfrm>
            <a:off x="5547729" y="3093634"/>
            <a:ext cx="3883607" cy="7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600"/>
              <a:buFont typeface="Merriweather"/>
              <a:buNone/>
            </a:pP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First production of </a:t>
            </a:r>
            <a:r>
              <a:rPr lang="it" sz="1600" baseline="300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111</a:t>
            </a: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Ag in reactor and beginning of i</a:t>
            </a:r>
            <a:r>
              <a:rPr lang="it" sz="1600" i="1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n-vitro</a:t>
            </a: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 and </a:t>
            </a:r>
            <a:r>
              <a:rPr lang="it" sz="1600" i="1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in-vivo</a:t>
            </a: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 testing</a:t>
            </a:r>
            <a:endParaRPr sz="1600" dirty="0">
              <a:solidFill>
                <a:srgbClr val="064268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6" name="Google Shape;306;p10"/>
          <p:cNvSpPr txBox="1"/>
          <p:nvPr/>
        </p:nvSpPr>
        <p:spPr>
          <a:xfrm>
            <a:off x="5566720" y="4172846"/>
            <a:ext cx="3491702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600"/>
              <a:buFont typeface="Merriweather"/>
              <a:buNone/>
            </a:pP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Providing new tools for preclinical trials on 3D scaffolds</a:t>
            </a:r>
            <a:endParaRPr sz="1600" dirty="0">
              <a:solidFill>
                <a:srgbClr val="064268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7" name="Google Shape;307;p10"/>
          <p:cNvSpPr txBox="1"/>
          <p:nvPr/>
        </p:nvSpPr>
        <p:spPr>
          <a:xfrm rot="2057">
            <a:off x="1470364" y="2107020"/>
            <a:ext cx="2506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Merriweather"/>
              <a:buNone/>
            </a:pPr>
            <a:r>
              <a:rPr lang="it" sz="2000" b="1" dirty="0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2018 - 2019</a:t>
            </a:r>
            <a:endParaRPr sz="2000" b="1" dirty="0">
              <a:solidFill>
                <a:srgbClr val="C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8" name="Google Shape;308;p10"/>
          <p:cNvSpPr txBox="1"/>
          <p:nvPr/>
        </p:nvSpPr>
        <p:spPr>
          <a:xfrm rot="1892">
            <a:off x="1470363" y="3222660"/>
            <a:ext cx="27258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Merriweather"/>
              <a:buNone/>
            </a:pPr>
            <a:r>
              <a:rPr lang="it" sz="2000" b="1" dirty="0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2020 - 2022</a:t>
            </a:r>
            <a:endParaRPr sz="2000" b="1" dirty="0">
              <a:solidFill>
                <a:srgbClr val="C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09" name="Google Shape;309;p10"/>
          <p:cNvSpPr txBox="1"/>
          <p:nvPr/>
        </p:nvSpPr>
        <p:spPr>
          <a:xfrm rot="2021">
            <a:off x="1470363" y="4262316"/>
            <a:ext cx="20409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Merriweather"/>
              <a:buNone/>
            </a:pPr>
            <a:r>
              <a:rPr lang="it" sz="2000" b="1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2023 - 2025</a:t>
            </a:r>
            <a:endParaRPr sz="2000" b="1">
              <a:solidFill>
                <a:srgbClr val="C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10" name="Google Shape;31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8659" y="4102799"/>
            <a:ext cx="2192087" cy="87554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0"/>
          <p:cNvSpPr txBox="1"/>
          <p:nvPr/>
        </p:nvSpPr>
        <p:spPr>
          <a:xfrm rot="1646">
            <a:off x="2634323" y="1191830"/>
            <a:ext cx="25065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Merriweather"/>
              <a:buNone/>
            </a:pPr>
            <a:r>
              <a:rPr lang="it" sz="2000" b="1" dirty="0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2014 - 2017</a:t>
            </a:r>
            <a:endParaRPr sz="2000" b="1" dirty="0">
              <a:solidFill>
                <a:srgbClr val="C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12" name="Google Shape;312;p10"/>
          <p:cNvSpPr txBox="1"/>
          <p:nvPr/>
        </p:nvSpPr>
        <p:spPr>
          <a:xfrm>
            <a:off x="5547730" y="1013265"/>
            <a:ext cx="4140004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600"/>
              <a:buFont typeface="Merriweather"/>
              <a:buNone/>
            </a:pP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Interdisciplinary Study Group on production of medical radioisotopes at SPES</a:t>
            </a:r>
            <a:endParaRPr sz="1200" dirty="0">
              <a:solidFill>
                <a:srgbClr val="064268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13" name="Google Shape;31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89971" y="1142598"/>
            <a:ext cx="776025" cy="597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34311" y="1153740"/>
            <a:ext cx="645272" cy="64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40615" y="1222118"/>
            <a:ext cx="2425133" cy="189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40614" y="3943587"/>
            <a:ext cx="2425138" cy="185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25566" y="4899524"/>
            <a:ext cx="1152326" cy="115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0751" y="5232900"/>
            <a:ext cx="690475" cy="616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10"/>
          <p:cNvSpPr txBox="1"/>
          <p:nvPr/>
        </p:nvSpPr>
        <p:spPr>
          <a:xfrm rot="2021">
            <a:off x="1470363" y="5301822"/>
            <a:ext cx="2040900" cy="4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Merriweather"/>
              <a:buNone/>
            </a:pPr>
            <a:r>
              <a:rPr lang="it" sz="2000" b="1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2024 - 2025</a:t>
            </a:r>
            <a:endParaRPr sz="2000" b="1">
              <a:solidFill>
                <a:srgbClr val="C0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20" name="Google Shape;320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094" y="2056587"/>
            <a:ext cx="645272" cy="64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094" y="3124873"/>
            <a:ext cx="645272" cy="64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91326" y="4193160"/>
            <a:ext cx="690475" cy="61672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0"/>
          <p:cNvSpPr txBox="1"/>
          <p:nvPr/>
        </p:nvSpPr>
        <p:spPr>
          <a:xfrm>
            <a:off x="5637317" y="5098462"/>
            <a:ext cx="3749829" cy="8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64268"/>
              </a:buClr>
              <a:buSzPts val="1600"/>
              <a:buFont typeface="Merriweather"/>
              <a:buNone/>
            </a:pPr>
            <a:r>
              <a:rPr lang="it" sz="16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Follows the technological aspect for the radionuclide production</a:t>
            </a:r>
            <a:endParaRPr sz="1600" dirty="0">
              <a:solidFill>
                <a:srgbClr val="064268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324" name="Google Shape;324;p10"/>
          <p:cNvSpPr txBox="1"/>
          <p:nvPr/>
        </p:nvSpPr>
        <p:spPr>
          <a:xfrm rot="-5400000">
            <a:off x="-1026973" y="2852601"/>
            <a:ext cx="2794806" cy="865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INFN experiments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0"/>
          <p:cNvSpPr txBox="1"/>
          <p:nvPr/>
        </p:nvSpPr>
        <p:spPr>
          <a:xfrm rot="-5400000">
            <a:off x="-270217" y="5050476"/>
            <a:ext cx="1118700" cy="6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PRIN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0"/>
          <p:cNvSpPr/>
          <p:nvPr/>
        </p:nvSpPr>
        <p:spPr>
          <a:xfrm>
            <a:off x="505950" y="1768236"/>
            <a:ext cx="165150" cy="3131288"/>
          </a:xfrm>
          <a:prstGeom prst="leftBracket">
            <a:avLst>
              <a:gd name="adj" fmla="val 5854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0"/>
          <p:cNvSpPr/>
          <p:nvPr/>
        </p:nvSpPr>
        <p:spPr>
          <a:xfrm>
            <a:off x="505950" y="4992824"/>
            <a:ext cx="275100" cy="1038000"/>
          </a:xfrm>
          <a:prstGeom prst="leftBracket">
            <a:avLst>
              <a:gd name="adj" fmla="val 58542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Google Shape;295;p9"/>
          <p:cNvPicPr preferRelativeResize="0"/>
          <p:nvPr/>
        </p:nvPicPr>
        <p:blipFill rotWithShape="1">
          <a:blip r:embed="rId12">
            <a:alphaModFix/>
          </a:blip>
          <a:srcRect l="38041" r="38034"/>
          <a:stretch/>
        </p:blipFill>
        <p:spPr>
          <a:xfrm>
            <a:off x="196510" y="70667"/>
            <a:ext cx="1070683" cy="1666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cb9bba8bcc_0_12"/>
          <p:cNvSpPr txBox="1">
            <a:spLocks noGrp="1"/>
          </p:cNvSpPr>
          <p:nvPr>
            <p:ph type="title"/>
          </p:nvPr>
        </p:nvSpPr>
        <p:spPr>
          <a:xfrm>
            <a:off x="1267193" y="-47124"/>
            <a:ext cx="95469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"/>
              <a:t>Why doing imaging within ISOLPHARM?</a:t>
            </a:r>
            <a:endParaRPr/>
          </a:p>
        </p:txBody>
      </p:sp>
      <p:sp>
        <p:nvSpPr>
          <p:cNvPr id="334" name="Google Shape;334;g2cb9bba8bcc_0_12"/>
          <p:cNvSpPr/>
          <p:nvPr/>
        </p:nvSpPr>
        <p:spPr>
          <a:xfrm>
            <a:off x="83600" y="937350"/>
            <a:ext cx="87606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ISOLPHARM project performs imaging:</a:t>
            </a:r>
            <a:endParaRPr sz="28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5" name="Google Shape;335;g2cb9bba8bcc_0_12"/>
          <p:cNvGrpSpPr/>
          <p:nvPr/>
        </p:nvGrpSpPr>
        <p:grpSpPr>
          <a:xfrm>
            <a:off x="7567746" y="2551299"/>
            <a:ext cx="4645471" cy="1750170"/>
            <a:chOff x="1695750" y="2744776"/>
            <a:chExt cx="7935550" cy="2989700"/>
          </a:xfrm>
        </p:grpSpPr>
        <p:pic>
          <p:nvPicPr>
            <p:cNvPr id="336" name="Google Shape;336;g2cb9bba8bcc_0_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623075" y="3833875"/>
              <a:ext cx="1451450" cy="124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337;g2cb9bba8bcc_0_1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10800000">
              <a:off x="7998750" y="4394300"/>
              <a:ext cx="1632550" cy="51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338;g2cb9bba8bcc_0_1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8951600" y="3833875"/>
              <a:ext cx="514500" cy="514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339;g2cb9bba8bcc_0_1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695750" y="2744776"/>
              <a:ext cx="2954525" cy="2989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g2cb9bba8bcc_0_1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17675" y="4093875"/>
              <a:ext cx="599252" cy="514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1" name="Google Shape;341;g2cb9bba8bcc_0_12"/>
            <p:cNvSpPr/>
            <p:nvPr/>
          </p:nvSpPr>
          <p:spPr>
            <a:xfrm flipH="1">
              <a:off x="5066224" y="4261125"/>
              <a:ext cx="1027800" cy="5127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2" name="Google Shape;342;g2cb9bba8bcc_0_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78675" y="993025"/>
            <a:ext cx="2388111" cy="128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g2cb9bba8bcc_0_1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65245" y="4361320"/>
            <a:ext cx="3850475" cy="136845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2cb9bba8bcc_0_12"/>
          <p:cNvSpPr/>
          <p:nvPr/>
        </p:nvSpPr>
        <p:spPr>
          <a:xfrm>
            <a:off x="200838" y="3265239"/>
            <a:ext cx="7942439" cy="503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●"/>
            </a:pPr>
            <a:r>
              <a:rPr lang="it" sz="2400" b="1" u="sng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To improve</a:t>
            </a:r>
            <a:r>
              <a:rPr lang="it" sz="24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the existing imaging devices toward innovative radionuclides (tailored SPECT &amp; </a:t>
            </a:r>
            <a:r>
              <a:rPr lang="el-GR" sz="32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γ</a:t>
            </a:r>
            <a:r>
              <a:rPr lang="it" sz="24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camera )</a:t>
            </a:r>
            <a:endParaRPr sz="24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2cb9bba8bcc_0_12"/>
          <p:cNvSpPr/>
          <p:nvPr/>
        </p:nvSpPr>
        <p:spPr>
          <a:xfrm>
            <a:off x="200838" y="4892225"/>
            <a:ext cx="7555796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●"/>
            </a:pPr>
            <a:r>
              <a:rPr lang="it" sz="24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it" sz="2400" b="1" u="sng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study the cellular uptake </a:t>
            </a:r>
            <a:r>
              <a:rPr lang="it" sz="24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of radiopharmaceuticals</a:t>
            </a:r>
            <a:endParaRPr sz="24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g2cb9bba8bcc_0_12"/>
          <p:cNvSpPr/>
          <p:nvPr/>
        </p:nvSpPr>
        <p:spPr>
          <a:xfrm>
            <a:off x="200838" y="1915936"/>
            <a:ext cx="8760600" cy="5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Char char="●"/>
            </a:pPr>
            <a:r>
              <a:rPr lang="it" sz="2400" b="1" u="sng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To track </a:t>
            </a:r>
            <a:r>
              <a:rPr lang="it" sz="24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the radiopharmaceutical within a body for preclinical applications</a:t>
            </a:r>
            <a:endParaRPr sz="24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3"/>
          <p:cNvSpPr/>
          <p:nvPr/>
        </p:nvSpPr>
        <p:spPr>
          <a:xfrm>
            <a:off x="2615073" y="3047250"/>
            <a:ext cx="10463567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Imaging results using PET and SPECT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isotopes  (quick review..)</a:t>
            </a:r>
            <a:endParaRPr sz="4000" b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6" name="Google Shape;36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3721" y="2590325"/>
            <a:ext cx="1391352" cy="124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8211" y="959086"/>
            <a:ext cx="2625308" cy="875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4333" y="126600"/>
            <a:ext cx="1152326" cy="115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552" y="3887275"/>
            <a:ext cx="2261350" cy="226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62063" y="1690271"/>
            <a:ext cx="1652609" cy="1037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cedb33e8d3_0_94"/>
          <p:cNvSpPr txBox="1">
            <a:spLocks noGrp="1"/>
          </p:cNvSpPr>
          <p:nvPr>
            <p:ph type="title"/>
          </p:nvPr>
        </p:nvSpPr>
        <p:spPr>
          <a:xfrm>
            <a:off x="1267193" y="-47124"/>
            <a:ext cx="95469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" dirty="0"/>
              <a:t>PET vs SPECT ISOLPHARM radioisotopes</a:t>
            </a:r>
            <a:endParaRPr dirty="0"/>
          </a:p>
        </p:txBody>
      </p:sp>
      <p:sp>
        <p:nvSpPr>
          <p:cNvPr id="353" name="Google Shape;353;g2cedb33e8d3_0_94"/>
          <p:cNvSpPr/>
          <p:nvPr/>
        </p:nvSpPr>
        <p:spPr>
          <a:xfrm>
            <a:off x="8685236" y="966457"/>
            <a:ext cx="2733804" cy="765612"/>
          </a:xfrm>
          <a:prstGeom prst="irregularSeal2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g2cedb33e8d3_0_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1251" y="3041637"/>
            <a:ext cx="5026147" cy="3050099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g2cedb33e8d3_0_94"/>
          <p:cNvSpPr/>
          <p:nvPr/>
        </p:nvSpPr>
        <p:spPr>
          <a:xfrm>
            <a:off x="6713000" y="708750"/>
            <a:ext cx="4882200" cy="21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baseline="300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(half-life 7.45d) emits: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●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γ-rays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○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342 keV (7%)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○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245 keV (1%)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baseline="300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(2.8d) emits: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○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245 keV (94%)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○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171 keV (91%)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g2cedb33e8d3_0_94"/>
          <p:cNvSpPr/>
          <p:nvPr/>
        </p:nvSpPr>
        <p:spPr>
          <a:xfrm>
            <a:off x="240602" y="718476"/>
            <a:ext cx="4882200" cy="3011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baseline="300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68</a:t>
            </a:r>
            <a:r>
              <a:rPr lang="it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Ga </a:t>
            </a: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(half-life 67m) and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"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2400" b="1" baseline="300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64</a:t>
            </a:r>
            <a:r>
              <a:rPr lang="it" sz="24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Cu</a:t>
            </a: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(12h) emit: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●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positrons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○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 pair of collinear 511 keV γ-rays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g2cedb33e8d3_0_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602" y="3034410"/>
            <a:ext cx="5024843" cy="305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2cedb33e8d3_0_94"/>
          <p:cNvSpPr/>
          <p:nvPr/>
        </p:nvSpPr>
        <p:spPr>
          <a:xfrm>
            <a:off x="9210283" y="1186625"/>
            <a:ext cx="2807265" cy="3252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0000"/>
                </a:solidFill>
                <a:latin typeface="Arial"/>
              </a:rPr>
              <a:t>innovative isotope</a:t>
            </a:r>
          </a:p>
        </p:txBody>
      </p:sp>
      <p:sp>
        <p:nvSpPr>
          <p:cNvPr id="359" name="Google Shape;359;g2cedb33e8d3_0_94"/>
          <p:cNvSpPr txBox="1"/>
          <p:nvPr/>
        </p:nvSpPr>
        <p:spPr>
          <a:xfrm>
            <a:off x="9720600" y="5871575"/>
            <a:ext cx="23916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M. Ballan, PhD thesis - Uni. Ferrara, 2019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2cb9bba8bcc_0_59"/>
          <p:cNvSpPr txBox="1">
            <a:spLocks noGrp="1"/>
          </p:cNvSpPr>
          <p:nvPr>
            <p:ph type="title"/>
          </p:nvPr>
        </p:nvSpPr>
        <p:spPr>
          <a:xfrm>
            <a:off x="1267193" y="-47124"/>
            <a:ext cx="95469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it" baseline="30000" dirty="0"/>
              <a:t>64</a:t>
            </a:r>
            <a:r>
              <a:rPr lang="it" dirty="0"/>
              <a:t>Cu – chelated (2021) </a:t>
            </a:r>
            <a:endParaRPr dirty="0"/>
          </a:p>
        </p:txBody>
      </p:sp>
      <p:sp>
        <p:nvSpPr>
          <p:cNvPr id="377" name="Google Shape;377;g2cb9bba8bcc_0_59"/>
          <p:cNvSpPr/>
          <p:nvPr/>
        </p:nvSpPr>
        <p:spPr>
          <a:xfrm>
            <a:off x="83600" y="1013550"/>
            <a:ext cx="6292500" cy="11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●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study of the </a:t>
            </a:r>
            <a:r>
              <a:rPr lang="it" sz="2000" b="1" i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in vivo</a:t>
            </a: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stability of chelators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●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~ 10 MBq </a:t>
            </a:r>
            <a:r>
              <a:rPr lang="it" sz="2000" b="1" baseline="30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64</a:t>
            </a: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Cu-</a:t>
            </a:r>
            <a:r>
              <a:rPr lang="it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DO2A2S</a:t>
            </a: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injected in BALB/c nude mice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●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biodistribution obtained at 1, 4, 24 h post injection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" name="Google Shape;378;g2cb9bba8bcc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2984" y="3214591"/>
            <a:ext cx="3614358" cy="2630458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g2cb9bba8bcc_0_59"/>
          <p:cNvSpPr txBox="1"/>
          <p:nvPr/>
        </p:nvSpPr>
        <p:spPr>
          <a:xfrm>
            <a:off x="6716672" y="4247893"/>
            <a:ext cx="18657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PET/CT images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0" name="Google Shape;380;g2cb9bba8bcc_0_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413" y="3466800"/>
            <a:ext cx="3289388" cy="2630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2cb9bba8bcc_0_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9514" y="4894430"/>
            <a:ext cx="1285200" cy="4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2cb9bba8bcc_0_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4472" y="3317199"/>
            <a:ext cx="3324988" cy="263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2cb9bba8bcc_0_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93666" y="745125"/>
            <a:ext cx="4864512" cy="2477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2cb9bba8bcc_0_59"/>
          <p:cNvPicPr preferRelativeResize="0"/>
          <p:nvPr/>
        </p:nvPicPr>
        <p:blipFill rotWithShape="1">
          <a:blip r:embed="rId8">
            <a:alphaModFix/>
          </a:blip>
          <a:srcRect l="68141" t="37536" r="18830" b="36664"/>
          <a:stretch/>
        </p:blipFill>
        <p:spPr>
          <a:xfrm>
            <a:off x="3490350" y="1994775"/>
            <a:ext cx="1538852" cy="176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2cb9bba8bcc_0_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38900" y="2672228"/>
            <a:ext cx="206550" cy="184493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2cb9bba8bcc_0_59"/>
          <p:cNvSpPr/>
          <p:nvPr/>
        </p:nvSpPr>
        <p:spPr>
          <a:xfrm>
            <a:off x="313025" y="272925"/>
            <a:ext cx="472200" cy="4722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0044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2100" b="1">
              <a:solidFill>
                <a:srgbClr val="00446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g2cb9bba8bcc_0_59"/>
          <p:cNvSpPr txBox="1"/>
          <p:nvPr/>
        </p:nvSpPr>
        <p:spPr>
          <a:xfrm>
            <a:off x="8978878" y="5582745"/>
            <a:ext cx="2979300" cy="4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3000"/>
              </a:lnSpc>
              <a:spcBef>
                <a:spcPts val="1700"/>
              </a:spcBef>
              <a:spcAft>
                <a:spcPts val="1700"/>
              </a:spcAft>
              <a:buNone/>
            </a:pPr>
            <a:r>
              <a:rPr lang="it" sz="1000" u="sng" dirty="0">
                <a:solidFill>
                  <a:schemeClr val="hlink"/>
                </a:solidFill>
                <a:hlinkClick r:id="rId10"/>
              </a:rPr>
              <a:t>M. Tosato et al., Molecules, 27 (2022) 4158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reccia a destra 1"/>
          <p:cNvSpPr/>
          <p:nvPr/>
        </p:nvSpPr>
        <p:spPr>
          <a:xfrm>
            <a:off x="5728942" y="2029435"/>
            <a:ext cx="1075251" cy="1823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cedb977ec7_0_45"/>
          <p:cNvSpPr txBox="1">
            <a:spLocks noGrp="1"/>
          </p:cNvSpPr>
          <p:nvPr>
            <p:ph type="title"/>
          </p:nvPr>
        </p:nvSpPr>
        <p:spPr>
          <a:xfrm>
            <a:off x="1267193" y="-47124"/>
            <a:ext cx="95469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it" baseline="30000" dirty="0"/>
              <a:t>111</a:t>
            </a:r>
            <a:r>
              <a:rPr lang="it" dirty="0"/>
              <a:t>In – targeted (</a:t>
            </a:r>
            <a:r>
              <a:rPr lang="it-IT" dirty="0"/>
              <a:t>2021)</a:t>
            </a:r>
            <a:endParaRPr dirty="0"/>
          </a:p>
        </p:txBody>
      </p:sp>
      <p:sp>
        <p:nvSpPr>
          <p:cNvPr id="394" name="Google Shape;394;g2cedb977ec7_0_45"/>
          <p:cNvSpPr/>
          <p:nvPr/>
        </p:nvSpPr>
        <p:spPr>
          <a:xfrm>
            <a:off x="103096" y="853664"/>
            <a:ext cx="7243200" cy="19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t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●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study of the </a:t>
            </a:r>
            <a:r>
              <a:rPr lang="it" sz="2000" b="1" i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in vivo</a:t>
            </a: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stability of chelators (DOTA)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●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~ 7 MBq </a:t>
            </a:r>
            <a:r>
              <a:rPr lang="it" sz="2000" b="1" baseline="30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In- </a:t>
            </a:r>
            <a:r>
              <a:rPr lang="it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DOTA- IP-001 + </a:t>
            </a:r>
            <a:r>
              <a:rPr lang="it-IT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Z360 </a:t>
            </a:r>
            <a:r>
              <a:rPr lang="it-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it-IT" sz="2000" b="1" dirty="0" err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ligand</a:t>
            </a:r>
            <a:r>
              <a:rPr lang="it-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●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biodistribution obtained at 4, 24 h post injection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g2cedb977ec7_0_45"/>
          <p:cNvSpPr txBox="1"/>
          <p:nvPr/>
        </p:nvSpPr>
        <p:spPr>
          <a:xfrm>
            <a:off x="9149174" y="2116350"/>
            <a:ext cx="2529000" cy="8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SPECT/CT images at 4 (left), 24 (right) h p.i.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g2cedb977ec7_0_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6242" y="2885992"/>
            <a:ext cx="3518137" cy="3055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2cedb977ec7_0_45"/>
          <p:cNvPicPr preferRelativeResize="0"/>
          <p:nvPr/>
        </p:nvPicPr>
        <p:blipFill rotWithShape="1">
          <a:blip r:embed="rId4">
            <a:alphaModFix/>
          </a:blip>
          <a:srcRect t="44323" b="43804"/>
          <a:stretch/>
        </p:blipFill>
        <p:spPr>
          <a:xfrm>
            <a:off x="5625062" y="2867067"/>
            <a:ext cx="2917426" cy="34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2cedb977ec7_0_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025" y="1909550"/>
            <a:ext cx="5194686" cy="4223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2cedb977ec7_0_45"/>
          <p:cNvPicPr preferRelativeResize="0"/>
          <p:nvPr/>
        </p:nvPicPr>
        <p:blipFill rotWithShape="1">
          <a:blip r:embed="rId6">
            <a:alphaModFix/>
          </a:blip>
          <a:srcRect l="11900" t="11639" r="11270" b="10557"/>
          <a:stretch/>
        </p:blipFill>
        <p:spPr>
          <a:xfrm>
            <a:off x="5967605" y="3324213"/>
            <a:ext cx="1782650" cy="1805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g2cedb977ec7_0_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0540" y="923087"/>
            <a:ext cx="4696412" cy="114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g2cedb977ec7_0_4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786500" y="1460753"/>
            <a:ext cx="206550" cy="184493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g2cedb977ec7_0_45"/>
          <p:cNvSpPr txBox="1"/>
          <p:nvPr/>
        </p:nvSpPr>
        <p:spPr>
          <a:xfrm>
            <a:off x="8639125" y="1909550"/>
            <a:ext cx="6927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g2cedb977ec7_0_45"/>
          <p:cNvSpPr txBox="1"/>
          <p:nvPr/>
        </p:nvSpPr>
        <p:spPr>
          <a:xfrm>
            <a:off x="5528425" y="5301307"/>
            <a:ext cx="31107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γ-CUBE mouse/rat SPECT</a:t>
            </a:r>
            <a:endParaRPr sz="1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g2cedb977ec7_0_45"/>
          <p:cNvSpPr/>
          <p:nvPr/>
        </p:nvSpPr>
        <p:spPr>
          <a:xfrm>
            <a:off x="313025" y="272925"/>
            <a:ext cx="472200" cy="4722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0044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100" b="1">
              <a:solidFill>
                <a:srgbClr val="00446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g2cedb977ec7_0_45"/>
          <p:cNvSpPr txBox="1"/>
          <p:nvPr/>
        </p:nvSpPr>
        <p:spPr>
          <a:xfrm>
            <a:off x="9331825" y="5845175"/>
            <a:ext cx="2451900" cy="4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M. Verona et al., Molecules 26 (2021) 918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8265588" y="986798"/>
            <a:ext cx="2029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IP01= </a:t>
            </a:r>
            <a:r>
              <a:rPr lang="it-IT" dirty="0" err="1"/>
              <a:t>Isolpharm</a:t>
            </a:r>
            <a:r>
              <a:rPr lang="it-IT" dirty="0"/>
              <a:t> </a:t>
            </a:r>
            <a:r>
              <a:rPr lang="it-IT" dirty="0" err="1"/>
              <a:t>Linker</a:t>
            </a:r>
            <a:endParaRPr lang="it-IT" dirty="0"/>
          </a:p>
        </p:txBody>
      </p:sp>
      <p:sp>
        <p:nvSpPr>
          <p:cNvPr id="16" name="Google Shape;402;g2cedb977ec7_0_45"/>
          <p:cNvSpPr txBox="1"/>
          <p:nvPr/>
        </p:nvSpPr>
        <p:spPr>
          <a:xfrm>
            <a:off x="6580124" y="723902"/>
            <a:ext cx="6927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it-IT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Z360</a:t>
            </a:r>
          </a:p>
        </p:txBody>
      </p:sp>
      <p:sp>
        <p:nvSpPr>
          <p:cNvPr id="3" name="Rettangolo 2"/>
          <p:cNvSpPr/>
          <p:nvPr/>
        </p:nvSpPr>
        <p:spPr>
          <a:xfrm>
            <a:off x="11207768" y="973955"/>
            <a:ext cx="6174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DOTA</a:t>
            </a:r>
          </a:p>
        </p:txBody>
      </p:sp>
      <p:sp>
        <p:nvSpPr>
          <p:cNvPr id="18" name="Freccia a destra 17"/>
          <p:cNvSpPr/>
          <p:nvPr/>
        </p:nvSpPr>
        <p:spPr>
          <a:xfrm rot="5400000">
            <a:off x="3278228" y="2396182"/>
            <a:ext cx="1075251" cy="1823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ccb66a0ede_0_8"/>
          <p:cNvSpPr txBox="1">
            <a:spLocks noGrp="1"/>
          </p:cNvSpPr>
          <p:nvPr>
            <p:ph type="title"/>
          </p:nvPr>
        </p:nvSpPr>
        <p:spPr>
          <a:xfrm>
            <a:off x="1267193" y="-47124"/>
            <a:ext cx="95469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/>
            <a:r>
              <a:rPr lang="it" baseline="30000" dirty="0"/>
              <a:t>68</a:t>
            </a:r>
            <a:r>
              <a:rPr lang="it" dirty="0"/>
              <a:t>Ga – targeted (2022)</a:t>
            </a:r>
            <a:endParaRPr dirty="0"/>
          </a:p>
        </p:txBody>
      </p:sp>
      <p:sp>
        <p:nvSpPr>
          <p:cNvPr id="412" name="Google Shape;412;g2ccb66a0ede_0_8"/>
          <p:cNvSpPr/>
          <p:nvPr/>
        </p:nvSpPr>
        <p:spPr>
          <a:xfrm>
            <a:off x="83600" y="861150"/>
            <a:ext cx="8562600" cy="19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t" anchorCtr="0">
            <a:noAutofit/>
          </a:bodyPr>
          <a:lstStyle/>
          <a:p>
            <a:pPr marL="457200" marR="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●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study of the biodistribution of targeting agent Z360 (CCK2R)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●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~ 6 MBq </a:t>
            </a:r>
            <a:r>
              <a:rPr lang="it" sz="2000" b="1" baseline="300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68</a:t>
            </a:r>
            <a:r>
              <a:rPr lang="it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Ga-NODAGA-IP01- Z360</a:t>
            </a:r>
            <a:endParaRPr sz="2000" b="1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●"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biodistribution obtained for cells expressing the CCK2R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g2ccb66a0ede_0_8"/>
          <p:cNvSpPr txBox="1"/>
          <p:nvPr/>
        </p:nvSpPr>
        <p:spPr>
          <a:xfrm>
            <a:off x="5943213" y="5817448"/>
            <a:ext cx="2058600" cy="934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PET/CT images</a:t>
            </a:r>
            <a:endParaRPr sz="2000" b="1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g2ccb66a0ede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860" y="5551422"/>
            <a:ext cx="1285200" cy="43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g2ccb66a0ede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125" y="4191059"/>
            <a:ext cx="2868127" cy="209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g2ccb66a0ede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2513" y="794705"/>
            <a:ext cx="5219487" cy="338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g2ccb66a0ede_0_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51475" y="4489981"/>
            <a:ext cx="1686574" cy="1537526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g2ccb66a0ede_0_8"/>
          <p:cNvSpPr/>
          <p:nvPr/>
        </p:nvSpPr>
        <p:spPr>
          <a:xfrm>
            <a:off x="313025" y="272925"/>
            <a:ext cx="472200" cy="4722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0044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2100" b="1">
              <a:solidFill>
                <a:srgbClr val="00446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g2ccb66a0ede_0_8"/>
          <p:cNvSpPr txBox="1"/>
          <p:nvPr/>
        </p:nvSpPr>
        <p:spPr>
          <a:xfrm>
            <a:off x="9155081" y="5689119"/>
            <a:ext cx="2710800" cy="39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3000"/>
              </a:lnSpc>
              <a:spcBef>
                <a:spcPts val="1700"/>
              </a:spcBef>
              <a:spcAft>
                <a:spcPts val="1700"/>
              </a:spcAft>
              <a:buNone/>
            </a:pPr>
            <a:r>
              <a:rPr lang="it" sz="1000" u="sng" dirty="0">
                <a:solidFill>
                  <a:schemeClr val="hlink"/>
                </a:solidFill>
                <a:hlinkClick r:id="rId7"/>
              </a:rPr>
              <a:t>A. M. Pavone et al., Life 14 (2024) 409</a:t>
            </a:r>
            <a:endParaRPr sz="1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125" y="2078839"/>
            <a:ext cx="5487189" cy="227886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17" y="4238069"/>
            <a:ext cx="4566709" cy="1699012"/>
          </a:xfrm>
          <a:prstGeom prst="rect">
            <a:avLst/>
          </a:prstGeom>
        </p:spPr>
      </p:pic>
      <p:sp>
        <p:nvSpPr>
          <p:cNvPr id="13" name="Freccia a destra 12"/>
          <p:cNvSpPr/>
          <p:nvPr/>
        </p:nvSpPr>
        <p:spPr>
          <a:xfrm>
            <a:off x="5756196" y="1845957"/>
            <a:ext cx="1075251" cy="1823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5575" y="765492"/>
            <a:ext cx="3260759" cy="2990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99180"/>
            <a:ext cx="5958497" cy="362744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11"/>
          <p:cNvSpPr/>
          <p:nvPr/>
        </p:nvSpPr>
        <p:spPr>
          <a:xfrm>
            <a:off x="7478108" y="3350917"/>
            <a:ext cx="4568160" cy="86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Calibri"/>
              <a:buNone/>
            </a:pPr>
            <a:r>
              <a:rPr lang="it" sz="24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it" sz="933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it" sz="1600" b="0" i="0" u="none" strike="noStrike" cap="none" baseline="30000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16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Ag has </a:t>
            </a:r>
            <a:r>
              <a:rPr lang="it" sz="1600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dosimetric behavior equal </a:t>
            </a:r>
            <a:r>
              <a:rPr lang="it" sz="16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to </a:t>
            </a:r>
            <a:r>
              <a:rPr lang="it" sz="1600" b="0" i="0" u="none" strike="noStrike" cap="none" baseline="30000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186</a:t>
            </a:r>
            <a:r>
              <a:rPr lang="it" sz="1600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Re</a:t>
            </a:r>
            <a:r>
              <a:rPr lang="it" sz="16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which was recently studied in Phase I / II trials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11"/>
          <p:cNvSpPr/>
          <p:nvPr/>
        </p:nvSpPr>
        <p:spPr>
          <a:xfrm>
            <a:off x="7516336" y="3183535"/>
            <a:ext cx="3999360" cy="471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21900" rIns="91425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67"/>
              <a:buFont typeface="Calibri"/>
              <a:buNone/>
            </a:pPr>
            <a:endParaRPr sz="1467" b="0" i="0" u="none" strike="noStrike" cap="none">
              <a:solidFill>
                <a:srgbClr val="07376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1"/>
          <p:cNvSpPr/>
          <p:nvPr/>
        </p:nvSpPr>
        <p:spPr>
          <a:xfrm>
            <a:off x="7478108" y="2718823"/>
            <a:ext cx="4568160" cy="86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Calibri"/>
              <a:buNone/>
            </a:pPr>
            <a:r>
              <a:rPr lang="it" sz="24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it" sz="16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it" sz="1600" b="0" i="0" u="none" strike="noStrike" cap="none" baseline="30000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16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Ag exhibits possible ‘theranostic’ properties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600"/>
              <a:buFont typeface="Calibri"/>
              <a:buNone/>
            </a:pPr>
            <a:r>
              <a:rPr lang="it" sz="16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similar to </a:t>
            </a:r>
            <a:r>
              <a:rPr lang="it" sz="1600" b="0" i="0" u="none" strike="noStrike" cap="none" baseline="30000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177</a:t>
            </a:r>
            <a:r>
              <a:rPr lang="it" sz="16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Lu which was recently approved by FDA.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1"/>
          <p:cNvSpPr/>
          <p:nvPr/>
        </p:nvSpPr>
        <p:spPr>
          <a:xfrm>
            <a:off x="-166749" y="669566"/>
            <a:ext cx="5122056" cy="1877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Font typeface="Arial"/>
              <a:buNone/>
            </a:pPr>
            <a:r>
              <a:rPr lang="it" sz="1600" b="1" i="0" u="none" strike="noStrike" cap="none" baseline="300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111</a:t>
            </a:r>
            <a:r>
              <a:rPr lang="it" sz="16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Ag properties</a:t>
            </a:r>
            <a:endParaRPr sz="1600" b="0" i="0" u="none" strike="noStrike" cap="none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marR="0" lvl="0" indent="-4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Arial"/>
              <a:buChar char="●"/>
            </a:pPr>
            <a:r>
              <a:rPr lang="it" sz="2000" b="1" i="0" u="none" strike="noStrike" cap="none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β</a:t>
            </a:r>
            <a:r>
              <a:rPr lang="it" sz="2000" b="1" i="0" u="none" strike="noStrike" cap="none" baseline="30000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it" sz="2000" b="1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 emitter </a:t>
            </a:r>
            <a:r>
              <a:rPr lang="it" sz="2000" b="0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(average energy </a:t>
            </a:r>
            <a:r>
              <a:rPr lang="it" sz="2000" b="1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360 keV</a:t>
            </a:r>
            <a:r>
              <a:rPr lang="it" sz="2000" b="0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marR="0" lvl="0" indent="-4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●"/>
            </a:pPr>
            <a:r>
              <a:rPr lang="it" sz="2000" b="0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Good half-life (</a:t>
            </a:r>
            <a:r>
              <a:rPr lang="it" sz="2000" b="1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7.45 days</a:t>
            </a:r>
            <a:r>
              <a:rPr lang="it" sz="2000" b="0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marR="0" lvl="0" indent="-4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Calibri"/>
              <a:buChar char="●"/>
            </a:pPr>
            <a:r>
              <a:rPr lang="it" sz="2000" b="0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Average tissue penetration (</a:t>
            </a:r>
            <a:r>
              <a:rPr lang="it" sz="2000" b="1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1.8 mm</a:t>
            </a:r>
            <a:r>
              <a:rPr lang="it" sz="2000" b="0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5" marR="0" lvl="0" indent="-40606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Arial"/>
              <a:buChar char="●"/>
            </a:pPr>
            <a:r>
              <a:rPr lang="it" sz="2000" b="0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Medium energ</a:t>
            </a:r>
            <a:r>
              <a:rPr lang="it" sz="2000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y </a:t>
            </a:r>
            <a:r>
              <a:rPr lang="it" sz="2000" i="1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γ </a:t>
            </a:r>
            <a:r>
              <a:rPr lang="it" sz="2000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ra</a:t>
            </a:r>
            <a:r>
              <a:rPr lang="it" sz="2000" b="0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ys -&gt; </a:t>
            </a:r>
            <a:r>
              <a:rPr lang="it" sz="2000" b="1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SPECT </a:t>
            </a:r>
            <a:r>
              <a:rPr lang="it" sz="2000" b="0" i="0" u="none" strike="noStrike" cap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candidate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34" name="Google Shape;434;p11"/>
          <p:cNvGraphicFramePr/>
          <p:nvPr/>
        </p:nvGraphicFramePr>
        <p:xfrm>
          <a:off x="5863535" y="4064230"/>
          <a:ext cx="5574900" cy="2136175"/>
        </p:xfrm>
        <a:graphic>
          <a:graphicData uri="http://schemas.openxmlformats.org/drawingml/2006/table">
            <a:tbl>
              <a:tblPr>
                <a:noFill/>
                <a:tableStyleId>{26EC8713-26EC-4B6E-808B-DF37FBBE5CE6}</a:tableStyleId>
              </a:tblPr>
              <a:tblGrid>
                <a:gridCol w="139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96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111 Isobaric chain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Half-Life T</a:t>
                      </a:r>
                      <a:r>
                        <a:rPr lang="it" sz="800" b="1" u="none" strike="noStrike" cap="none" baseline="-250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½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Decay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0" u="none" strike="noStrike" cap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Target Yield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Cadmium-111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Stable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 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Low yield production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5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Silver-111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7.45 days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β</a:t>
                      </a:r>
                      <a:r>
                        <a:rPr lang="it" sz="800" b="0" u="none" strike="noStrike" cap="none" baseline="30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─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Good yield production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Palladium-111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23.4 min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β</a:t>
                      </a:r>
                      <a:r>
                        <a:rPr lang="it" sz="800" b="0" u="none" strike="noStrike" cap="none" baseline="30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─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Bad release, short T</a:t>
                      </a:r>
                      <a:r>
                        <a:rPr lang="it" sz="800" b="1" u="none" strike="noStrike" cap="none" baseline="-2500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1/2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E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1" u="none" strike="noStrike" cap="none">
                          <a:solidFill>
                            <a:srgbClr val="073763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Rhodium-111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0" u="none" strike="noStrike" cap="non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 sec.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β</a:t>
                      </a:r>
                      <a:r>
                        <a:rPr lang="it" sz="800" b="0" u="none" strike="noStrike" cap="none" baseline="3000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─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800" b="1" u="none" strike="noStrike" cap="none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 release, very short T</a:t>
                      </a:r>
                      <a:r>
                        <a:rPr lang="it" sz="800" b="1" u="none" strike="noStrike" cap="none" baseline="-25000">
                          <a:solidFill>
                            <a:srgbClr val="C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1/2</a:t>
                      </a:r>
                      <a:endParaRPr sz="8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150" marR="68150" marT="60950" marB="60950">
                    <a:lnL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2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35" name="Google Shape;435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8425" y="5099417"/>
            <a:ext cx="741031" cy="61207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1"/>
          <p:cNvSpPr/>
          <p:nvPr/>
        </p:nvSpPr>
        <p:spPr>
          <a:xfrm>
            <a:off x="7478108" y="2026195"/>
            <a:ext cx="4568160" cy="86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Calibri"/>
              <a:buNone/>
            </a:pPr>
            <a:r>
              <a:rPr lang="it" sz="24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it" sz="933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it" sz="16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No Isobaric 111 contamination in the secondary target (also with LASER off)!</a:t>
            </a:r>
            <a:endParaRPr sz="1600" b="0" i="0" u="none" strike="noStrike" cap="none">
              <a:solidFill>
                <a:srgbClr val="07376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1"/>
          <p:cNvSpPr/>
          <p:nvPr/>
        </p:nvSpPr>
        <p:spPr>
          <a:xfrm>
            <a:off x="7516334" y="1293961"/>
            <a:ext cx="4568160" cy="86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Calibri"/>
              <a:buNone/>
            </a:pPr>
            <a:r>
              <a:rPr lang="it" sz="24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→</a:t>
            </a:r>
            <a:r>
              <a:rPr lang="it" sz="933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it" sz="1600" b="0" i="0" u="none" strike="noStrike" cap="none" baseline="30000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16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Ag can be produced @ SPES with high purity &amp; with high production rate</a:t>
            </a:r>
            <a:endParaRPr sz="933" b="0" i="0" u="none" strike="noStrike" cap="none">
              <a:solidFill>
                <a:srgbClr val="073763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1"/>
          <p:cNvSpPr/>
          <p:nvPr/>
        </p:nvSpPr>
        <p:spPr>
          <a:xfrm>
            <a:off x="7516334" y="653034"/>
            <a:ext cx="4568160" cy="86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Calibri"/>
              <a:buNone/>
            </a:pPr>
            <a:r>
              <a:rPr lang="it" sz="24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→ </a:t>
            </a:r>
            <a:r>
              <a:rPr lang="it" sz="1600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it" sz="16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o radiopharmaceuticals radiolabeled with </a:t>
            </a:r>
            <a:r>
              <a:rPr lang="it" sz="1600" b="0" i="0" u="none" strike="noStrike" cap="none" baseline="30000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1600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it" sz="1600" b="0" i="0" u="none" strike="noStrike" cap="none">
                <a:solidFill>
                  <a:srgbClr val="073763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in the market.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1"/>
          <p:cNvSpPr/>
          <p:nvPr/>
        </p:nvSpPr>
        <p:spPr>
          <a:xfrm>
            <a:off x="7480736" y="5240215"/>
            <a:ext cx="1865519" cy="547555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1"/>
          <p:cNvSpPr txBox="1"/>
          <p:nvPr/>
        </p:nvSpPr>
        <p:spPr>
          <a:xfrm>
            <a:off x="880100" y="30250"/>
            <a:ext cx="10119900" cy="7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 i="0" u="none" strike="noStrike" cap="none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4000" b="1">
                <a:solidFill>
                  <a:srgbClr val="1E4E79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Radiopharmaceutical</a:t>
            </a:r>
            <a:r>
              <a:rPr lang="it" sz="4000" b="1" baseline="300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4000" b="1">
                <a:solidFill>
                  <a:srgbClr val="1E4E79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radiolabeled with </a:t>
            </a:r>
            <a:r>
              <a:rPr lang="it" sz="4000" b="1" baseline="300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40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r>
              <a:rPr lang="it" sz="4000" b="1">
                <a:solidFill>
                  <a:srgbClr val="1E4E79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b="1" i="0" u="none" strike="noStrike" cap="none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2"/>
          <p:cNvSpPr txBox="1">
            <a:spLocks noGrp="1"/>
          </p:cNvSpPr>
          <p:nvPr>
            <p:ph type="title"/>
          </p:nvPr>
        </p:nvSpPr>
        <p:spPr>
          <a:xfrm>
            <a:off x="1162094" y="-28311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" baseline="30000"/>
              <a:t>111</a:t>
            </a:r>
            <a:r>
              <a:rPr lang="it"/>
              <a:t>Ag versus </a:t>
            </a:r>
            <a:r>
              <a:rPr lang="it" baseline="30000"/>
              <a:t>177</a:t>
            </a:r>
            <a:r>
              <a:rPr lang="it"/>
              <a:t>Lu</a:t>
            </a:r>
            <a:endParaRPr/>
          </a:p>
        </p:txBody>
      </p:sp>
      <p:sp>
        <p:nvSpPr>
          <p:cNvPr id="447" name="Google Shape;447;p12"/>
          <p:cNvSpPr/>
          <p:nvPr/>
        </p:nvSpPr>
        <p:spPr>
          <a:xfrm>
            <a:off x="350503" y="384298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2" descr="Tappeto Design moderno SMILE EMOJI 67cm - TONGUE - Catalogo - OLIVO SHOP by  OLIVO GROUP"/>
          <p:cNvSpPr/>
          <p:nvPr/>
        </p:nvSpPr>
        <p:spPr>
          <a:xfrm>
            <a:off x="184731" y="-960870"/>
            <a:ext cx="17145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49" name="Google Shape;449;p12"/>
          <p:cNvGraphicFramePr/>
          <p:nvPr>
            <p:extLst>
              <p:ext uri="{D42A27DB-BD31-4B8C-83A1-F6EECF244321}">
                <p14:modId xmlns:p14="http://schemas.microsoft.com/office/powerpoint/2010/main" val="4144587480"/>
              </p:ext>
            </p:extLst>
          </p:nvPr>
        </p:nvGraphicFramePr>
        <p:xfrm>
          <a:off x="3273349" y="1329919"/>
          <a:ext cx="8562000" cy="2574660"/>
        </p:xfrm>
        <a:graphic>
          <a:graphicData uri="http://schemas.openxmlformats.org/drawingml/2006/table">
            <a:tbl>
              <a:tblPr>
                <a:noFill/>
                <a:tableStyleId>{9274B6EF-F950-4075-B470-7F716F34FB21}</a:tableStyleId>
              </a:tblPr>
              <a:tblGrid>
                <a:gridCol w="171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2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2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6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/>
                    </a:p>
                  </a:txBody>
                  <a:tcPr marL="91425" marR="91425" marT="91425" marB="91425" anchor="ctr"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 baseline="30000" dirty="0"/>
                        <a:t>177</a:t>
                      </a:r>
                      <a:r>
                        <a:rPr lang="it" sz="1600" b="1" dirty="0"/>
                        <a:t>Lu</a:t>
                      </a:r>
                      <a:endParaRPr sz="1600" b="1" dirty="0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 baseline="30000" dirty="0">
                          <a:solidFill>
                            <a:srgbClr val="FF0000"/>
                          </a:solidFill>
                        </a:rPr>
                        <a:t>111</a:t>
                      </a:r>
                      <a:r>
                        <a:rPr lang="it" sz="1600" b="1" dirty="0">
                          <a:solidFill>
                            <a:srgbClr val="FF0000"/>
                          </a:solidFill>
                        </a:rPr>
                        <a:t>Ag</a:t>
                      </a:r>
                      <a:endParaRPr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 dirty="0"/>
                        <a:t>half-life</a:t>
                      </a:r>
                      <a:endParaRPr sz="1600" b="1" dirty="0"/>
                    </a:p>
                  </a:txBody>
                  <a:tcPr marL="91425" marR="91425" marT="91425" marB="91425" anchor="ctr"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 dirty="0"/>
                        <a:t>6.64 days</a:t>
                      </a:r>
                      <a:endParaRPr sz="1600" b="1" dirty="0"/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 dirty="0">
                          <a:solidFill>
                            <a:srgbClr val="FF0000"/>
                          </a:solidFill>
                        </a:rPr>
                        <a:t>7.45 days</a:t>
                      </a:r>
                      <a:endParaRPr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6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/>
                        <a:t>β</a:t>
                      </a:r>
                      <a:r>
                        <a:rPr lang="it" sz="1600" b="1" baseline="30000"/>
                        <a:t>-</a:t>
                      </a:r>
                      <a:endParaRPr sz="1600" b="1" baseline="3000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 dirty="0"/>
                        <a:t>79 % intensity</a:t>
                      </a:r>
                      <a:endParaRPr sz="1600" b="1"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 dirty="0"/>
                        <a:t>149 keV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600" b="1" dirty="0"/>
                        <a:t>(</a:t>
                      </a:r>
                      <a:r>
                        <a:rPr lang="it-IT" sz="1600" b="1" dirty="0" err="1"/>
                        <a:t>average</a:t>
                      </a:r>
                      <a:r>
                        <a:rPr lang="it-IT" sz="1600" b="1" dirty="0"/>
                        <a:t>)</a:t>
                      </a:r>
                      <a:r>
                        <a:rPr lang="it" sz="1600" b="1" baseline="0" dirty="0"/>
                        <a:t> </a:t>
                      </a:r>
                      <a:endParaRPr sz="1600" b="1" dirty="0"/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 dirty="0">
                          <a:solidFill>
                            <a:srgbClr val="FF0000"/>
                          </a:solidFill>
                        </a:rPr>
                        <a:t>92 % intensity</a:t>
                      </a:r>
                      <a:endParaRPr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 dirty="0">
                          <a:solidFill>
                            <a:srgbClr val="FF0000"/>
                          </a:solidFill>
                        </a:rPr>
                        <a:t>360 keV (average)</a:t>
                      </a:r>
                      <a:endParaRPr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/>
                        <a:t>γ</a:t>
                      </a:r>
                      <a:endParaRPr sz="1600" b="1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/>
                        <a:t>10 % intensity</a:t>
                      </a:r>
                      <a:endParaRPr sz="1600" b="1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 dirty="0"/>
                        <a:t>208 keV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 dirty="0"/>
                        <a:t>(</a:t>
                      </a:r>
                      <a:r>
                        <a:rPr lang="it-IT" sz="1600" b="1" dirty="0" err="1"/>
                        <a:t>average</a:t>
                      </a:r>
                      <a:r>
                        <a:rPr lang="it-IT" sz="1600" b="1" dirty="0"/>
                        <a:t>)</a:t>
                      </a: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 dirty="0">
                          <a:solidFill>
                            <a:srgbClr val="FF0000"/>
                          </a:solidFill>
                        </a:rPr>
                        <a:t>7 % intensity</a:t>
                      </a:r>
                      <a:endParaRPr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 dirty="0">
                          <a:solidFill>
                            <a:srgbClr val="FF0000"/>
                          </a:solidFill>
                        </a:rPr>
                        <a:t>342 keV</a:t>
                      </a: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(</a:t>
                      </a:r>
                      <a:r>
                        <a:rPr lang="it-IT" sz="1600" b="1" dirty="0" err="1">
                          <a:solidFill>
                            <a:srgbClr val="FF0000"/>
                          </a:solidFill>
                        </a:rPr>
                        <a:t>average</a:t>
                      </a:r>
                      <a:r>
                        <a:rPr lang="it-IT" sz="1600" b="1" dirty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50" name="Google Shape;450;p12"/>
          <p:cNvSpPr/>
          <p:nvPr/>
        </p:nvSpPr>
        <p:spPr>
          <a:xfrm rot="-635">
            <a:off x="184784" y="680206"/>
            <a:ext cx="8007986" cy="58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</a:t>
            </a:r>
            <a:r>
              <a:rPr lang="it" sz="3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 a possible alternative to </a:t>
            </a:r>
            <a:r>
              <a:rPr lang="it" sz="3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177</a:t>
            </a:r>
            <a:r>
              <a:rPr lang="it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Lu?</a:t>
            </a:r>
            <a:r>
              <a:rPr lang="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pic>
        <p:nvPicPr>
          <p:cNvPr id="451" name="Google Shape;45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8675" y="4110500"/>
            <a:ext cx="2041851" cy="189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7675" y="4110500"/>
            <a:ext cx="2041851" cy="1893226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12"/>
          <p:cNvSpPr txBox="1"/>
          <p:nvPr/>
        </p:nvSpPr>
        <p:spPr>
          <a:xfrm>
            <a:off x="6019200" y="5343400"/>
            <a:ext cx="9462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177</a:t>
            </a:r>
            <a:r>
              <a:rPr lang="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454;p12"/>
          <p:cNvSpPr txBox="1"/>
          <p:nvPr/>
        </p:nvSpPr>
        <p:spPr>
          <a:xfrm>
            <a:off x="9495625" y="5343400"/>
            <a:ext cx="9462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5" name="Google Shape;45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503" y="1669964"/>
            <a:ext cx="1993249" cy="402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4"/>
          <p:cNvSpPr txBox="1"/>
          <p:nvPr/>
        </p:nvSpPr>
        <p:spPr>
          <a:xfrm>
            <a:off x="1330710" y="-17504"/>
            <a:ext cx="9643588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" sz="4000" b="1" baseline="30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40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Ag production &amp; separation</a:t>
            </a:r>
            <a:endParaRPr sz="4000" b="1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0" name="Google Shape;69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244" y="623946"/>
            <a:ext cx="5728766" cy="277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1514" y="748212"/>
            <a:ext cx="4335517" cy="5029636"/>
          </a:xfrm>
          <a:prstGeom prst="rect">
            <a:avLst/>
          </a:prstGeom>
        </p:spPr>
      </p:pic>
      <p:pic>
        <p:nvPicPr>
          <p:cNvPr id="9" name="Google Shape;69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5244" y="3547241"/>
            <a:ext cx="5728766" cy="2632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872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>
            <a:spLocks noGrp="1"/>
          </p:cNvSpPr>
          <p:nvPr>
            <p:ph type="title"/>
          </p:nvPr>
        </p:nvSpPr>
        <p:spPr>
          <a:xfrm>
            <a:off x="1189583" y="231977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" dirty="0"/>
              <a:t>Talk Overview</a:t>
            </a:r>
            <a:endParaRPr dirty="0"/>
          </a:p>
        </p:txBody>
      </p:sp>
      <p:sp>
        <p:nvSpPr>
          <p:cNvPr id="2" name="Rettangolo 1"/>
          <p:cNvSpPr/>
          <p:nvPr/>
        </p:nvSpPr>
        <p:spPr>
          <a:xfrm>
            <a:off x="925274" y="1524826"/>
            <a:ext cx="1007544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800"/>
            </a:pPr>
            <a:r>
              <a:rPr lang="en-US" sz="3200" b="1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1) Brief introduction on ISOLPHARM Project  </a:t>
            </a:r>
          </a:p>
          <a:p>
            <a:pPr marL="514350" lvl="0" indent="-514350">
              <a:buSzPts val="1800"/>
              <a:buAutoNum type="arabicParenR"/>
            </a:pPr>
            <a:endParaRPr lang="en-US" sz="3200" b="1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800"/>
            </a:pPr>
            <a:r>
              <a:rPr lang="en-US" sz="3200" b="1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2) Imaging results on PET and SPECT isotopes</a:t>
            </a:r>
          </a:p>
          <a:p>
            <a:pPr lvl="0">
              <a:buSzPts val="1800"/>
            </a:pPr>
            <a:endParaRPr lang="en-US" sz="3200" b="1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800"/>
            </a:pPr>
            <a:r>
              <a:rPr lang="en-US" sz="3200" b="1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3) R&amp;D activities on tailored detectors for </a:t>
            </a:r>
            <a:r>
              <a:rPr lang="en-US" sz="3200" b="1" baseline="30000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en-US" sz="3200" b="1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Ag </a:t>
            </a:r>
          </a:p>
          <a:p>
            <a:pPr lvl="0">
              <a:buSzPts val="1800"/>
            </a:pPr>
            <a:endParaRPr lang="en-US" sz="3200" b="1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buSzPts val="1800"/>
            </a:pPr>
            <a:r>
              <a:rPr lang="en-US" sz="3200" b="1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4) Conclusions </a:t>
            </a:r>
          </a:p>
          <a:p>
            <a:pPr marL="514350" lvl="0" indent="-514350">
              <a:buSzPts val="1800"/>
              <a:buAutoNum type="arabicParenR"/>
            </a:pPr>
            <a:endParaRPr lang="en-US" sz="3200" b="1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-514350">
              <a:buSzPts val="1800"/>
              <a:buAutoNum type="arabicParenR"/>
            </a:pPr>
            <a:endParaRPr lang="en-US" sz="3200" b="1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0" indent="-514350">
              <a:buSzPts val="1800"/>
              <a:buAutoNum type="arabicParenR"/>
            </a:pPr>
            <a:endParaRPr lang="en-US" sz="3200" b="1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g2cb9bba8bcc_0_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6950" y="2703401"/>
            <a:ext cx="3945049" cy="3128074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g2cb9bba8bcc_0_94"/>
          <p:cNvSpPr txBox="1"/>
          <p:nvPr/>
        </p:nvSpPr>
        <p:spPr>
          <a:xfrm>
            <a:off x="10472363" y="2773106"/>
            <a:ext cx="8589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2 mm</a:t>
            </a:r>
            <a:endParaRPr sz="1867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g2cb9bba8bcc_0_94"/>
          <p:cNvSpPr txBox="1"/>
          <p:nvPr/>
        </p:nvSpPr>
        <p:spPr>
          <a:xfrm>
            <a:off x="10512638" y="4927910"/>
            <a:ext cx="8589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 mm</a:t>
            </a:r>
            <a:endParaRPr sz="1867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2cb9bba8bcc_0_94"/>
          <p:cNvSpPr txBox="1"/>
          <p:nvPr/>
        </p:nvSpPr>
        <p:spPr>
          <a:xfrm>
            <a:off x="8683051" y="2773106"/>
            <a:ext cx="9456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 mm</a:t>
            </a:r>
            <a:endParaRPr sz="1867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4" name="Google Shape;464;g2cb9bba8bcc_0_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41432" y="1494326"/>
            <a:ext cx="1255668" cy="946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2cb9bba8bcc_0_94"/>
          <p:cNvPicPr preferRelativeResize="0"/>
          <p:nvPr/>
        </p:nvPicPr>
        <p:blipFill rotWithShape="1">
          <a:blip r:embed="rId5">
            <a:alphaModFix/>
          </a:blip>
          <a:srcRect l="18565" t="35353" r="21547" b="22093"/>
          <a:stretch/>
        </p:blipFill>
        <p:spPr>
          <a:xfrm>
            <a:off x="2571358" y="3107935"/>
            <a:ext cx="2192999" cy="207609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66" name="Google Shape;466;g2cb9bba8bcc_0_94"/>
          <p:cNvSpPr txBox="1"/>
          <p:nvPr/>
        </p:nvSpPr>
        <p:spPr>
          <a:xfrm>
            <a:off x="40249" y="758075"/>
            <a:ext cx="11331289" cy="23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4" marR="0" lvl="0" indent="-423322" algn="l" rtl="0"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Char char="●"/>
            </a:pPr>
            <a:r>
              <a:rPr lang="it" sz="2133" dirty="0">
                <a:solidFill>
                  <a:srgbClr val="980000"/>
                </a:solidFill>
              </a:rPr>
              <a:t>Can Ag-111 be imaged?</a:t>
            </a:r>
            <a:endParaRPr sz="2133" dirty="0">
              <a:solidFill>
                <a:srgbClr val="980000"/>
              </a:solidFill>
            </a:endParaRPr>
          </a:p>
          <a:p>
            <a:pPr marL="609584" marR="0" lvl="0" indent="-42332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</a:pPr>
            <a:r>
              <a:rPr lang="it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Bruker In-Vivo Xtreme can perform pre-clinical imaging via </a:t>
            </a:r>
            <a:r>
              <a:rPr lang="it" sz="2133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111</a:t>
            </a:r>
            <a:r>
              <a:rPr lang="it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 radiopharmaceuticals:</a:t>
            </a: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69" marR="0" lvl="1" indent="-4233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it" sz="2133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Used the Direct Radioisotopic Imaging (DRI) </a:t>
            </a:r>
          </a:p>
          <a:p>
            <a:pPr marL="1219169" marR="0" lvl="1" indent="-4233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</a:pPr>
            <a:r>
              <a:rPr lang="it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PMMA Phantoms filled with </a:t>
            </a:r>
            <a:r>
              <a:rPr lang="it" sz="2133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111</a:t>
            </a:r>
            <a:r>
              <a:rPr lang="it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 solution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4" marR="0" lvl="0" indent="-4233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it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Xtreme w</a:t>
            </a:r>
            <a:r>
              <a:rPr lang="it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ill be used to evaluate the targeting efficiency</a:t>
            </a:r>
            <a:r>
              <a:rPr lang="it" sz="2133" dirty="0">
                <a:solidFill>
                  <a:schemeClr val="dk1"/>
                </a:solidFill>
              </a:rPr>
              <a:t>-&gt; Only planar distribution</a:t>
            </a:r>
            <a:endParaRPr sz="21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g2cb9bba8bcc_0_94"/>
          <p:cNvSpPr/>
          <p:nvPr/>
        </p:nvSpPr>
        <p:spPr>
          <a:xfrm>
            <a:off x="5299225" y="3981875"/>
            <a:ext cx="1961400" cy="696300"/>
          </a:xfrm>
          <a:prstGeom prst="rightArrow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450000" marR="560095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FF0000"/>
                </a:solidFill>
              </a:rPr>
              <a:t>DRI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8" name="Google Shape;468;g2cb9bba8bcc_0_9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3834" y="2799941"/>
            <a:ext cx="1612633" cy="29350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9" name="Google Shape;469;g2cb9bba8bcc_0_94"/>
          <p:cNvCxnSpPr/>
          <p:nvPr/>
        </p:nvCxnSpPr>
        <p:spPr>
          <a:xfrm flipH="1">
            <a:off x="1840324" y="3084868"/>
            <a:ext cx="716700" cy="267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0" name="Google Shape;470;g2cb9bba8bcc_0_94"/>
          <p:cNvCxnSpPr/>
          <p:nvPr/>
        </p:nvCxnSpPr>
        <p:spPr>
          <a:xfrm rot="10800000">
            <a:off x="711724" y="3306801"/>
            <a:ext cx="1159500" cy="39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1" name="Google Shape;471;g2cb9bba8bcc_0_94"/>
          <p:cNvCxnSpPr/>
          <p:nvPr/>
        </p:nvCxnSpPr>
        <p:spPr>
          <a:xfrm>
            <a:off x="692824" y="3326068"/>
            <a:ext cx="18900" cy="954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2" name="Google Shape;472;g2cb9bba8bcc_0_94"/>
          <p:cNvCxnSpPr/>
          <p:nvPr/>
        </p:nvCxnSpPr>
        <p:spPr>
          <a:xfrm flipH="1">
            <a:off x="724124" y="4225768"/>
            <a:ext cx="1053600" cy="54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3" name="Google Shape;473;g2cb9bba8bcc_0_94"/>
          <p:cNvCxnSpPr/>
          <p:nvPr/>
        </p:nvCxnSpPr>
        <p:spPr>
          <a:xfrm rot="10800000">
            <a:off x="1771457" y="4232068"/>
            <a:ext cx="773100" cy="966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4" name="Google Shape;474;g2cb9bba8bcc_0_94"/>
          <p:cNvCxnSpPr/>
          <p:nvPr/>
        </p:nvCxnSpPr>
        <p:spPr>
          <a:xfrm flipH="1">
            <a:off x="1771324" y="3352868"/>
            <a:ext cx="50100" cy="885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5" name="Google Shape;475;g2cb9bba8bcc_0_94"/>
          <p:cNvSpPr txBox="1"/>
          <p:nvPr/>
        </p:nvSpPr>
        <p:spPr>
          <a:xfrm>
            <a:off x="1361125" y="-28550"/>
            <a:ext cx="94695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it" sz="3733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Test with </a:t>
            </a:r>
            <a:r>
              <a:rPr lang="it" sz="3733" b="1" baseline="30000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3733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Ag in phantoms (2023)  </a:t>
            </a:r>
            <a:endParaRPr sz="37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g2cb9bba8bcc_0_94"/>
          <p:cNvSpPr/>
          <p:nvPr/>
        </p:nvSpPr>
        <p:spPr>
          <a:xfrm>
            <a:off x="313025" y="272925"/>
            <a:ext cx="472200" cy="4722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0044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2100" b="1">
              <a:solidFill>
                <a:srgbClr val="00446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7" name="Google Shape;477;g2cb9bba8bcc_0_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52824" y="4978707"/>
            <a:ext cx="2043466" cy="6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2cb9bba8bcc_0_94"/>
          <p:cNvSpPr txBox="1"/>
          <p:nvPr/>
        </p:nvSpPr>
        <p:spPr>
          <a:xfrm>
            <a:off x="8826500" y="5793625"/>
            <a:ext cx="29706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Nicola Zancopè, M.Sc. thesis - Uni. Padova, 2022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35835">
            <a:off x="6612369" y="1164764"/>
            <a:ext cx="1952940" cy="651759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3186">
            <a:off x="6670054" y="2309646"/>
            <a:ext cx="1855616" cy="1389921"/>
          </a:xfrm>
          <a:prstGeom prst="rect">
            <a:avLst/>
          </a:prstGeom>
        </p:spPr>
      </p:pic>
      <p:sp>
        <p:nvSpPr>
          <p:cNvPr id="483" name="Google Shape;483;g2cb9bba8bcc_0_73"/>
          <p:cNvSpPr/>
          <p:nvPr/>
        </p:nvSpPr>
        <p:spPr>
          <a:xfrm>
            <a:off x="11472000" y="6089506"/>
            <a:ext cx="720000" cy="5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121900" rIns="120000" bIns="1219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g2cb9bba8bcc_0_73"/>
          <p:cNvSpPr txBox="1"/>
          <p:nvPr/>
        </p:nvSpPr>
        <p:spPr>
          <a:xfrm>
            <a:off x="1542025" y="25575"/>
            <a:ext cx="9667258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Imaging with free </a:t>
            </a:r>
            <a:r>
              <a:rPr lang="it" sz="4000" b="1" baseline="30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40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Ag </a:t>
            </a:r>
            <a:r>
              <a:rPr lang="it" sz="24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(March 2024)</a:t>
            </a:r>
            <a:endParaRPr sz="2400" dirty="0">
              <a:solidFill>
                <a:srgbClr val="000000"/>
              </a:solidFill>
              <a:sym typeface="Arial"/>
            </a:endParaRPr>
          </a:p>
        </p:txBody>
      </p:sp>
      <p:sp>
        <p:nvSpPr>
          <p:cNvPr id="485" name="Google Shape;485;g2cb9bba8bcc_0_73"/>
          <p:cNvSpPr txBox="1"/>
          <p:nvPr/>
        </p:nvSpPr>
        <p:spPr>
          <a:xfrm>
            <a:off x="128250" y="1203900"/>
            <a:ext cx="48441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150 mg of </a:t>
            </a:r>
            <a:r>
              <a:rPr lang="it" sz="2800" b="1" baseline="3000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110</a:t>
            </a:r>
            <a:r>
              <a:rPr lang="it" sz="28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Pd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irradiated in the LENA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central thimble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g2cb9bba8bcc_0_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43858" y="3712987"/>
            <a:ext cx="3064578" cy="242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2cb9bba8bcc_0_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690" y="2686205"/>
            <a:ext cx="4227401" cy="237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2cb9bba8bcc_0_73"/>
          <p:cNvPicPr preferRelativeResize="0"/>
          <p:nvPr/>
        </p:nvPicPr>
        <p:blipFill rotWithShape="1">
          <a:blip r:embed="rId7">
            <a:alphaModFix/>
          </a:blip>
          <a:srcRect t="16015"/>
          <a:stretch/>
        </p:blipFill>
        <p:spPr>
          <a:xfrm>
            <a:off x="8995950" y="1087650"/>
            <a:ext cx="2987745" cy="1757915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g2cb9bba8bcc_0_73"/>
          <p:cNvSpPr txBox="1"/>
          <p:nvPr/>
        </p:nvSpPr>
        <p:spPr>
          <a:xfrm>
            <a:off x="179975" y="5174675"/>
            <a:ext cx="4227300" cy="82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Obtained 88 MBq of </a:t>
            </a:r>
            <a:r>
              <a:rPr lang="it" sz="2800" b="1" baseline="3000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8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endParaRPr sz="28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g2cb9bba8bcc_0_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68568" y="3727552"/>
            <a:ext cx="1285200" cy="4379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1" name="Google Shape;491;g2cb9bba8bcc_0_73"/>
          <p:cNvGrpSpPr/>
          <p:nvPr/>
        </p:nvGrpSpPr>
        <p:grpSpPr>
          <a:xfrm>
            <a:off x="4782215" y="1065054"/>
            <a:ext cx="1521173" cy="1803106"/>
            <a:chOff x="3290580" y="830700"/>
            <a:chExt cx="851220" cy="1042380"/>
          </a:xfrm>
        </p:grpSpPr>
        <p:pic>
          <p:nvPicPr>
            <p:cNvPr id="492" name="Google Shape;492;g2cb9bba8bcc_0_7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447360" y="1199160"/>
              <a:ext cx="694440" cy="673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g2cb9bba8bcc_0_7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 rot="-5400000">
              <a:off x="3299760" y="821520"/>
              <a:ext cx="384480" cy="4028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94" name="Google Shape;494;g2cb9bba8bcc_0_73"/>
          <p:cNvSpPr/>
          <p:nvPr/>
        </p:nvSpPr>
        <p:spPr>
          <a:xfrm>
            <a:off x="4465978" y="5328525"/>
            <a:ext cx="720000" cy="51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g2cb9bba8bcc_0_73"/>
          <p:cNvSpPr txBox="1"/>
          <p:nvPr/>
        </p:nvSpPr>
        <p:spPr>
          <a:xfrm>
            <a:off x="5225467" y="856721"/>
            <a:ext cx="968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b="1" baseline="30000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2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endParaRPr sz="800" dirty="0"/>
          </a:p>
        </p:txBody>
      </p:sp>
      <p:sp>
        <p:nvSpPr>
          <p:cNvPr id="496" name="Google Shape;496;g2cb9bba8bcc_0_73"/>
          <p:cNvSpPr/>
          <p:nvPr/>
        </p:nvSpPr>
        <p:spPr>
          <a:xfrm>
            <a:off x="6856671" y="1618774"/>
            <a:ext cx="1963889" cy="62338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/>
              <a:t>biodistribution</a:t>
            </a:r>
            <a:endParaRPr dirty="0"/>
          </a:p>
        </p:txBody>
      </p:sp>
      <p:sp>
        <p:nvSpPr>
          <p:cNvPr id="497" name="Google Shape;497;g2cb9bba8bcc_0_73"/>
          <p:cNvSpPr/>
          <p:nvPr/>
        </p:nvSpPr>
        <p:spPr>
          <a:xfrm>
            <a:off x="6834374" y="3067362"/>
            <a:ext cx="1968508" cy="566711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 dirty="0"/>
              <a:t>in vivo</a:t>
            </a:r>
            <a:r>
              <a:rPr lang="it" dirty="0"/>
              <a:t> imaging</a:t>
            </a:r>
            <a:endParaRPr dirty="0"/>
          </a:p>
        </p:txBody>
      </p:sp>
      <p:pic>
        <p:nvPicPr>
          <p:cNvPr id="498" name="Google Shape;498;g2cb9bba8bcc_0_7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988403" y="2935971"/>
            <a:ext cx="2995293" cy="270586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2cb9bba8bcc_0_73"/>
          <p:cNvSpPr txBox="1"/>
          <p:nvPr/>
        </p:nvSpPr>
        <p:spPr>
          <a:xfrm>
            <a:off x="9306300" y="5641831"/>
            <a:ext cx="2525700" cy="99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5 days after injection</a:t>
            </a:r>
            <a:endParaRPr sz="19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2cb9bba8bcc_0_73"/>
          <p:cNvSpPr/>
          <p:nvPr/>
        </p:nvSpPr>
        <p:spPr>
          <a:xfrm>
            <a:off x="313025" y="272925"/>
            <a:ext cx="472200" cy="4722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00446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2100" b="1">
              <a:solidFill>
                <a:srgbClr val="00446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494;g2cb9bba8bcc_0_73">
            <a:extLst>
              <a:ext uri="{FF2B5EF4-FFF2-40B4-BE49-F238E27FC236}">
                <a16:creationId xmlns:a16="http://schemas.microsoft.com/office/drawing/2014/main" id="{33EF69FE-75A7-A126-8100-9674F431AA10}"/>
              </a:ext>
            </a:extLst>
          </p:cNvPr>
          <p:cNvSpPr/>
          <p:nvPr/>
        </p:nvSpPr>
        <p:spPr>
          <a:xfrm rot="16200000">
            <a:off x="5469277" y="2993366"/>
            <a:ext cx="720000" cy="512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Google Shape;506;g2ccb66a0ede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50" y="2207172"/>
            <a:ext cx="3164116" cy="4862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g2ccb66a0ede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7950" y="1020685"/>
            <a:ext cx="3472744" cy="168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g2ccb66a0ede_0_18"/>
          <p:cNvSpPr/>
          <p:nvPr/>
        </p:nvSpPr>
        <p:spPr>
          <a:xfrm>
            <a:off x="5312980" y="3178507"/>
            <a:ext cx="6110524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Autofit/>
          </a:bodyPr>
          <a:lstStyle/>
          <a:p>
            <a:pPr lvl="0" algn="ctr">
              <a:lnSpc>
                <a:spcPct val="90000"/>
              </a:lnSpc>
            </a:pPr>
            <a:r>
              <a:rPr lang="it" sz="40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R&amp;D on tailored detectors </a:t>
            </a:r>
            <a:r>
              <a:rPr lang="it-IT" sz="40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it" sz="40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or </a:t>
            </a:r>
            <a:r>
              <a:rPr lang="it-IT" sz="4000" b="1" baseline="300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-IT" sz="40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Ag </a:t>
            </a:r>
          </a:p>
        </p:txBody>
      </p:sp>
      <p:pic>
        <p:nvPicPr>
          <p:cNvPr id="509" name="Google Shape;509;g2ccb66a0ede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738" y="2708675"/>
            <a:ext cx="2822675" cy="2694138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g2ccb66a0ede_0_18"/>
          <p:cNvSpPr txBox="1"/>
          <p:nvPr/>
        </p:nvSpPr>
        <p:spPr>
          <a:xfrm>
            <a:off x="1581875" y="4714575"/>
            <a:ext cx="9462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cb9bba8bcc_0_263"/>
          <p:cNvSpPr txBox="1"/>
          <p:nvPr/>
        </p:nvSpPr>
        <p:spPr>
          <a:xfrm>
            <a:off x="917420" y="-47235"/>
            <a:ext cx="10090687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ISOLPHARM gamma camera for γ</a:t>
            </a:r>
            <a:r>
              <a:rPr lang="it" sz="40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-imaging</a:t>
            </a:r>
            <a:endParaRPr sz="4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g2cb9bba8bcc_0_263"/>
          <p:cNvSpPr/>
          <p:nvPr/>
        </p:nvSpPr>
        <p:spPr>
          <a:xfrm>
            <a:off x="7351244" y="614401"/>
            <a:ext cx="40449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3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3-1 - Detector Design &amp; Electronics</a:t>
            </a:r>
            <a:endParaRPr sz="17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7" name="Google Shape;517;g2cb9bba8bcc_0_2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01318" y="870901"/>
            <a:ext cx="4479976" cy="22843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2cb9bba8bcc_0_263"/>
          <p:cNvPicPr preferRelativeResize="0"/>
          <p:nvPr/>
        </p:nvPicPr>
        <p:blipFill rotWithShape="1">
          <a:blip r:embed="rId4">
            <a:alphaModFix/>
          </a:blip>
          <a:srcRect l="6320" t="21475" r="6022" b="22801"/>
          <a:stretch/>
        </p:blipFill>
        <p:spPr>
          <a:xfrm>
            <a:off x="199440" y="2586087"/>
            <a:ext cx="2037128" cy="1294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2cb9bba8bcc_0_263"/>
          <p:cNvPicPr preferRelativeResize="0"/>
          <p:nvPr/>
        </p:nvPicPr>
        <p:blipFill rotWithShape="1">
          <a:blip r:embed="rId5">
            <a:alphaModFix/>
          </a:blip>
          <a:srcRect l="10013" t="44987" r="48746" b="4662"/>
          <a:stretch/>
        </p:blipFill>
        <p:spPr>
          <a:xfrm>
            <a:off x="9165129" y="4768774"/>
            <a:ext cx="1390924" cy="1366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g2cb9bba8bcc_0_263"/>
          <p:cNvPicPr preferRelativeResize="0"/>
          <p:nvPr/>
        </p:nvPicPr>
        <p:blipFill rotWithShape="1">
          <a:blip r:embed="rId6">
            <a:alphaModFix/>
          </a:blip>
          <a:srcRect l="21668" t="25804" r="19047" b="21886"/>
          <a:stretch/>
        </p:blipFill>
        <p:spPr>
          <a:xfrm>
            <a:off x="9066272" y="3216212"/>
            <a:ext cx="1362255" cy="1216488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g2cb9bba8bcc_0_263"/>
          <p:cNvSpPr txBox="1"/>
          <p:nvPr/>
        </p:nvSpPr>
        <p:spPr>
          <a:xfrm>
            <a:off x="2513818" y="2490917"/>
            <a:ext cx="5844300" cy="268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219169" marR="0" lvl="0" indent="-42332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en-US" sz="2133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Electronics:</a:t>
            </a:r>
            <a:endParaRPr lang="en-US" sz="1867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95846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CAEN FERS DT5202</a:t>
            </a:r>
          </a:p>
          <a:p>
            <a:pPr marL="795846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69" marR="0" lvl="0" indent="-42332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it" sz="2133" dirty="0">
                <a:solidFill>
                  <a:srgbClr val="C00000"/>
                </a:solidFill>
              </a:rPr>
              <a:t>O</a:t>
            </a:r>
            <a:r>
              <a:rPr lang="it" sz="2133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ptical photon detectors (SiPM):</a:t>
            </a:r>
            <a:endParaRPr sz="1867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95846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Hamamatsu S14161 8x8 ch 3x3 mm²</a:t>
            </a:r>
          </a:p>
          <a:p>
            <a:pPr marL="795846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69" marR="0" lvl="0" indent="-42332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it" sz="2133" dirty="0">
                <a:solidFill>
                  <a:srgbClr val="C00000"/>
                </a:solidFill>
              </a:rPr>
              <a:t>Tungsten C</a:t>
            </a:r>
            <a:r>
              <a:rPr lang="it" sz="2133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ollimator:</a:t>
            </a:r>
            <a:endParaRPr sz="1867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95846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 mm holes, 1 mm septa, 30 mm length</a:t>
            </a:r>
          </a:p>
          <a:p>
            <a:pPr marL="795846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33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19169" marR="0" lvl="0" indent="-423322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</a:pPr>
            <a:r>
              <a:rPr lang="it" sz="2133" dirty="0">
                <a:solidFill>
                  <a:srgbClr val="C00000"/>
                </a:solidFill>
              </a:rPr>
              <a:t>S</a:t>
            </a:r>
            <a:r>
              <a:rPr lang="it" sz="2133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cintillating crystal:</a:t>
            </a:r>
          </a:p>
          <a:p>
            <a:pPr marL="795847" marR="0" lvl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</a:pPr>
            <a:r>
              <a:rPr lang="it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(GAGG)</a:t>
            </a:r>
            <a:r>
              <a:rPr lang="it" sz="1867" dirty="0"/>
              <a:t>  </a:t>
            </a:r>
            <a:r>
              <a:rPr lang="it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1x1x26 mm</a:t>
            </a:r>
            <a:r>
              <a:rPr lang="it" sz="2133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it" sz="2133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matrix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2" name="Google Shape;522;g2cb9bba8bcc_0_263" descr="A small square object with small holes&#10;&#10;Description automatically generated with medium confidence"/>
          <p:cNvPicPr preferRelativeResize="0"/>
          <p:nvPr/>
        </p:nvPicPr>
        <p:blipFill rotWithShape="1">
          <a:blip r:embed="rId7">
            <a:alphaModFix/>
          </a:blip>
          <a:srcRect l="14769" t="13259" r="10183" b="6036"/>
          <a:stretch/>
        </p:blipFill>
        <p:spPr>
          <a:xfrm>
            <a:off x="414740" y="4277240"/>
            <a:ext cx="1390924" cy="13660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0EA0A4-0E6C-412B-39FA-449D9BC32D92}"/>
              </a:ext>
            </a:extLst>
          </p:cNvPr>
          <p:cNvSpPr txBox="1"/>
          <p:nvPr/>
        </p:nvSpPr>
        <p:spPr>
          <a:xfrm>
            <a:off x="240777" y="651370"/>
            <a:ext cx="79184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C00000"/>
                </a:solidFill>
              </a:rPr>
              <a:t>What we are doing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" sz="2400" dirty="0">
              <a:solidFill>
                <a:srgbClr val="C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Design/perform a gamma camera tailored to </a:t>
            </a:r>
            <a:r>
              <a:rPr lang="en-US" sz="2400" baseline="30000" dirty="0">
                <a:solidFill>
                  <a:schemeClr val="dk1"/>
                </a:solidFill>
              </a:rPr>
              <a:t>111</a:t>
            </a:r>
            <a:r>
              <a:rPr lang="en-US" sz="2400" dirty="0">
                <a:solidFill>
                  <a:schemeClr val="dk1"/>
                </a:solidFill>
              </a:rPr>
              <a:t>Ag</a:t>
            </a:r>
          </a:p>
          <a:p>
            <a:pPr marL="114300"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chemeClr val="dk1"/>
                </a:solidFill>
              </a:rPr>
              <a:t>Aim: </a:t>
            </a:r>
            <a:r>
              <a:rPr lang="en-US" sz="2400" dirty="0">
                <a:solidFill>
                  <a:schemeClr val="dk1"/>
                </a:solidFill>
              </a:rPr>
              <a:t>to localize radiopharmaceutical deposits within mice for pre-clinical experiment</a:t>
            </a:r>
          </a:p>
        </p:txBody>
      </p: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1D77BD60-E4F6-D3BD-5D5C-A4ADC1F4D5B8}"/>
              </a:ext>
            </a:extLst>
          </p:cNvPr>
          <p:cNvSpPr/>
          <p:nvPr/>
        </p:nvSpPr>
        <p:spPr>
          <a:xfrm>
            <a:off x="8380823" y="3697269"/>
            <a:ext cx="409260" cy="2543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5476ADA2-A001-32D8-C6ED-EE0F43E5FBDF}"/>
              </a:ext>
            </a:extLst>
          </p:cNvPr>
          <p:cNvSpPr/>
          <p:nvPr/>
        </p:nvSpPr>
        <p:spPr>
          <a:xfrm>
            <a:off x="8380823" y="5578968"/>
            <a:ext cx="409260" cy="2543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1F8EBB85-27EB-67A3-0EB3-9106C4302600}"/>
              </a:ext>
            </a:extLst>
          </p:cNvPr>
          <p:cNvSpPr/>
          <p:nvPr/>
        </p:nvSpPr>
        <p:spPr>
          <a:xfrm rot="10800000">
            <a:off x="2621579" y="2859221"/>
            <a:ext cx="409260" cy="2543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D687369D-2458-18E1-511B-8875A01476BE}"/>
              </a:ext>
            </a:extLst>
          </p:cNvPr>
          <p:cNvSpPr/>
          <p:nvPr/>
        </p:nvSpPr>
        <p:spPr>
          <a:xfrm rot="10800000">
            <a:off x="2621578" y="4768774"/>
            <a:ext cx="409260" cy="2543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cb9bba8bcc_0_285"/>
          <p:cNvSpPr/>
          <p:nvPr/>
        </p:nvSpPr>
        <p:spPr>
          <a:xfrm>
            <a:off x="11297760" y="6313440"/>
            <a:ext cx="7200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121900" rIns="120000" bIns="1219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6" name="Google Shape;536;g2cb9bba8bcc_0_285"/>
          <p:cNvPicPr preferRelativeResize="0"/>
          <p:nvPr/>
        </p:nvPicPr>
        <p:blipFill rotWithShape="1">
          <a:blip r:embed="rId3">
            <a:alphaModFix/>
          </a:blip>
          <a:srcRect r="68324"/>
          <a:stretch/>
        </p:blipFill>
        <p:spPr>
          <a:xfrm rot="-5400000">
            <a:off x="9445262" y="54899"/>
            <a:ext cx="1557319" cy="3276936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g2cb9bba8bcc_0_285"/>
          <p:cNvSpPr txBox="1"/>
          <p:nvPr/>
        </p:nvSpPr>
        <p:spPr>
          <a:xfrm>
            <a:off x="8380823" y="2992318"/>
            <a:ext cx="4072500" cy="6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tumors 8 mm apart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9" name="Google Shape;539;g2cb9bba8bcc_0_2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4388" y="2472027"/>
            <a:ext cx="5601673" cy="2561461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2cb9bba8bcc_0_285"/>
          <p:cNvSpPr txBox="1"/>
          <p:nvPr/>
        </p:nvSpPr>
        <p:spPr>
          <a:xfrm>
            <a:off x="2880950" y="0"/>
            <a:ext cx="64296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ISOLPHARM γ</a:t>
            </a:r>
            <a:r>
              <a:rPr lang="it" sz="40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-imaging</a:t>
            </a:r>
            <a:endParaRPr sz="4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g2cb9bba8bcc_0_285"/>
          <p:cNvSpPr txBox="1"/>
          <p:nvPr/>
        </p:nvSpPr>
        <p:spPr>
          <a:xfrm>
            <a:off x="-42675" y="531466"/>
            <a:ext cx="10195800" cy="213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C00000"/>
                </a:solidFill>
              </a:rPr>
              <a:t>GEANT4 Simulations: -&gt; Detector performance</a:t>
            </a:r>
            <a:endParaRPr sz="2400" dirty="0">
              <a:solidFill>
                <a:srgbClr val="C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2400" dirty="0">
                <a:solidFill>
                  <a:schemeClr val="dk1"/>
                </a:solidFill>
              </a:rPr>
              <a:t>MOBY phantom used to generate activity distributions</a:t>
            </a:r>
            <a:endParaRPr sz="2400" dirty="0">
              <a:solidFill>
                <a:schemeClr val="dk1"/>
              </a:solidFill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it" sz="2400" dirty="0">
                <a:solidFill>
                  <a:schemeClr val="dk1"/>
                </a:solidFill>
              </a:rPr>
              <a:t>Injection of 3 MBq of </a:t>
            </a:r>
            <a:r>
              <a:rPr lang="it" sz="2400" baseline="30000" dirty="0">
                <a:solidFill>
                  <a:schemeClr val="dk1"/>
                </a:solidFill>
              </a:rPr>
              <a:t>111</a:t>
            </a:r>
            <a:r>
              <a:rPr lang="it" sz="2400" dirty="0">
                <a:solidFill>
                  <a:schemeClr val="dk1"/>
                </a:solidFill>
              </a:rPr>
              <a:t>Ag in two spots of the liver</a:t>
            </a:r>
            <a:endParaRPr lang="en-US" sz="2400" dirty="0">
              <a:solidFill>
                <a:schemeClr val="dk1"/>
              </a:solidFill>
            </a:endParaRPr>
          </a:p>
          <a:p>
            <a:pPr marL="9144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-US" sz="2400" dirty="0">
                <a:solidFill>
                  <a:schemeClr val="dk1"/>
                </a:solidFill>
              </a:rPr>
              <a:t>5 min acquisition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 sz="2400" dirty="0">
                <a:solidFill>
                  <a:schemeClr val="dk1"/>
                </a:solidFill>
              </a:rPr>
              <a:t>Tumors are detectable according to the simulation</a:t>
            </a: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543" name="Google Shape;543;g2cb9bba8bcc_0_285"/>
          <p:cNvPicPr preferRelativeResize="0"/>
          <p:nvPr/>
        </p:nvPicPr>
        <p:blipFill rotWithShape="1">
          <a:blip r:embed="rId5">
            <a:alphaModFix/>
          </a:blip>
          <a:srcRect t="36603" r="7475" b="27790"/>
          <a:stretch/>
        </p:blipFill>
        <p:spPr>
          <a:xfrm>
            <a:off x="9764408" y="4829908"/>
            <a:ext cx="1689038" cy="10767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41;g2cb9bba8bcc_0_285">
            <a:extLst>
              <a:ext uri="{FF2B5EF4-FFF2-40B4-BE49-F238E27FC236}">
                <a16:creationId xmlns:a16="http://schemas.microsoft.com/office/drawing/2014/main" id="{C6C98567-B69E-E7AE-01CC-6B94E780D980}"/>
              </a:ext>
            </a:extLst>
          </p:cNvPr>
          <p:cNvSpPr txBox="1"/>
          <p:nvPr/>
        </p:nvSpPr>
        <p:spPr>
          <a:xfrm>
            <a:off x="405218" y="4775458"/>
            <a:ext cx="9043582" cy="1248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14300" lvl="0">
              <a:buClr>
                <a:schemeClr val="dk1"/>
              </a:buClr>
              <a:buSzPts val="1800"/>
            </a:pPr>
            <a:r>
              <a:rPr lang="en-US" sz="2400" dirty="0">
                <a:solidFill>
                  <a:srgbClr val="C00000"/>
                </a:solidFill>
              </a:rPr>
              <a:t>First experiments (April 2024):</a:t>
            </a:r>
          </a:p>
          <a:p>
            <a:pPr marL="457200" lvl="0" indent="-342900">
              <a:buClr>
                <a:schemeClr val="dk1"/>
              </a:buClr>
              <a:buSzPts val="18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Tests are ongoing with sealed sources (</a:t>
            </a:r>
            <a:r>
              <a:rPr lang="en-US" sz="2400" baseline="30000" dirty="0">
                <a:solidFill>
                  <a:schemeClr val="dk1"/>
                </a:solidFill>
              </a:rPr>
              <a:t>137</a:t>
            </a:r>
            <a:r>
              <a:rPr lang="en-US" sz="2400" dirty="0">
                <a:solidFill>
                  <a:schemeClr val="dk1"/>
                </a:solidFill>
              </a:rPr>
              <a:t>Cs)</a:t>
            </a:r>
          </a:p>
          <a:p>
            <a:pPr marL="457200" lvl="0" indent="-342900">
              <a:buClr>
                <a:schemeClr val="dk1"/>
              </a:buClr>
              <a:buSzPts val="18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At the end of this year tests with </a:t>
            </a:r>
            <a:r>
              <a:rPr lang="en-US" sz="2400" baseline="30000" dirty="0">
                <a:solidFill>
                  <a:schemeClr val="dk1"/>
                </a:solidFill>
              </a:rPr>
              <a:t>111</a:t>
            </a:r>
            <a:r>
              <a:rPr lang="en-US" sz="2400" dirty="0">
                <a:solidFill>
                  <a:schemeClr val="dk1"/>
                </a:solidFill>
              </a:rPr>
              <a:t>Ag phantoms are planned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AE3F18C0-32B2-9ECB-BC1D-4FA9E6053092}"/>
              </a:ext>
            </a:extLst>
          </p:cNvPr>
          <p:cNvSpPr/>
          <p:nvPr/>
        </p:nvSpPr>
        <p:spPr>
          <a:xfrm>
            <a:off x="8380823" y="5268486"/>
            <a:ext cx="409260" cy="3205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 descr="Immagine che contiene testo, logo, simbolo, Carattere&#10;&#10;Descrizione generata automaticamente">
            <a:extLst>
              <a:ext uri="{FF2B5EF4-FFF2-40B4-BE49-F238E27FC236}">
                <a16:creationId xmlns:a16="http://schemas.microsoft.com/office/drawing/2014/main" id="{D800964F-8864-4A5B-30C4-5EEE17F2DF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5232" y="1797118"/>
            <a:ext cx="795591" cy="856790"/>
          </a:xfrm>
          <a:prstGeom prst="rect">
            <a:avLst/>
          </a:prstGeom>
        </p:spPr>
      </p:pic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A9BDA4B6-6D44-8D90-7CC0-DF7A03A0BA20}"/>
              </a:ext>
            </a:extLst>
          </p:cNvPr>
          <p:cNvSpPr/>
          <p:nvPr/>
        </p:nvSpPr>
        <p:spPr>
          <a:xfrm rot="10800000" flipV="1">
            <a:off x="8284467" y="3752757"/>
            <a:ext cx="1089749" cy="32057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cb9bba8bcc_0_173"/>
          <p:cNvSpPr txBox="1"/>
          <p:nvPr/>
        </p:nvSpPr>
        <p:spPr>
          <a:xfrm>
            <a:off x="6834421" y="2332357"/>
            <a:ext cx="5123620" cy="344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chemeClr val="dk1"/>
                </a:solidFill>
              </a:rPr>
              <a:t>Beta detector is based on </a:t>
            </a:r>
            <a:r>
              <a:rPr lang="en-US" sz="2400" dirty="0">
                <a:solidFill>
                  <a:srgbClr val="C00000"/>
                </a:solidFill>
              </a:rPr>
              <a:t>ALPIDE chip.</a:t>
            </a:r>
            <a:r>
              <a:rPr lang="en-US" sz="2400" dirty="0">
                <a:solidFill>
                  <a:schemeClr val="dk1"/>
                </a:solidFill>
              </a:rPr>
              <a:t> This </a:t>
            </a:r>
            <a:r>
              <a:rPr lang="en-US" sz="2400" dirty="0"/>
              <a:t>is a monolithic active pixel sensor (MAPS) designed for the Inner Tracking System of the ALICE experiment at CERN.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The Silicon sensor is segmented into 1024 x 512 sensitive pixels of size 28 </a:t>
            </a:r>
            <a:r>
              <a:rPr lang="en-US" sz="2400" dirty="0" err="1"/>
              <a:t>μm</a:t>
            </a:r>
            <a:r>
              <a:rPr lang="en-US" sz="2400" dirty="0"/>
              <a:t> x 28 </a:t>
            </a:r>
            <a:r>
              <a:rPr lang="en-US" sz="2400" dirty="0" err="1"/>
              <a:t>μm</a:t>
            </a:r>
            <a:r>
              <a:rPr lang="en-US" sz="2400" dirty="0"/>
              <a:t>.</a:t>
            </a:r>
            <a:endParaRPr lang="it" sz="2400" dirty="0">
              <a:solidFill>
                <a:schemeClr val="dk1"/>
              </a:solidFill>
            </a:endParaRPr>
          </a:p>
        </p:txBody>
      </p:sp>
      <p:sp>
        <p:nvSpPr>
          <p:cNvPr id="553" name="Google Shape;553;g2cb9bba8bcc_0_173"/>
          <p:cNvSpPr txBox="1"/>
          <p:nvPr/>
        </p:nvSpPr>
        <p:spPr>
          <a:xfrm>
            <a:off x="260035" y="-89578"/>
            <a:ext cx="11922038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 algn="ctr"/>
            <a:r>
              <a:rPr lang="en-US" sz="40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ISOLPHARM Beta detector for </a:t>
            </a:r>
            <a:r>
              <a:rPr lang="it" sz="40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β</a:t>
            </a:r>
            <a:r>
              <a:rPr lang="it" sz="40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-imaging</a:t>
            </a:r>
            <a:endParaRPr sz="4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541;g2cb9bba8bcc_0_285">
            <a:extLst>
              <a:ext uri="{FF2B5EF4-FFF2-40B4-BE49-F238E27FC236}">
                <a16:creationId xmlns:a16="http://schemas.microsoft.com/office/drawing/2014/main" id="{31691845-D139-F4C2-EE89-7A71E41E0765}"/>
              </a:ext>
            </a:extLst>
          </p:cNvPr>
          <p:cNvSpPr txBox="1"/>
          <p:nvPr/>
        </p:nvSpPr>
        <p:spPr>
          <a:xfrm>
            <a:off x="260035" y="524822"/>
            <a:ext cx="11473974" cy="213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C00000"/>
                </a:solidFill>
              </a:rPr>
              <a:t>What we are doing: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400" dirty="0">
                <a:solidFill>
                  <a:schemeClr val="dk1"/>
                </a:solidFill>
              </a:rPr>
              <a:t>Design/perform a </a:t>
            </a:r>
            <a:r>
              <a:rPr lang="en-US" sz="2400" b="1" dirty="0">
                <a:solidFill>
                  <a:schemeClr val="dk1"/>
                </a:solidFill>
              </a:rPr>
              <a:t>high-resolution</a:t>
            </a:r>
            <a:r>
              <a:rPr lang="en-US" sz="2400" dirty="0">
                <a:solidFill>
                  <a:schemeClr val="dk1"/>
                </a:solidFill>
              </a:rPr>
              <a:t> and </a:t>
            </a:r>
            <a:r>
              <a:rPr lang="en-US" sz="2400" b="1" dirty="0">
                <a:solidFill>
                  <a:schemeClr val="dk1"/>
                </a:solidFill>
              </a:rPr>
              <a:t>cost-effective</a:t>
            </a:r>
            <a:r>
              <a:rPr lang="en-US" sz="2400" dirty="0">
                <a:solidFill>
                  <a:schemeClr val="dk1"/>
                </a:solidFill>
              </a:rPr>
              <a:t> beta imaging system</a:t>
            </a:r>
          </a:p>
          <a:p>
            <a:pPr marL="114300" lvl="1">
              <a:buClr>
                <a:schemeClr val="dk1"/>
              </a:buClr>
              <a:buSzPts val="1800"/>
            </a:pPr>
            <a:r>
              <a:rPr lang="en-US" sz="2400" dirty="0">
                <a:solidFill>
                  <a:schemeClr val="dk1"/>
                </a:solidFill>
              </a:rPr>
              <a:t>to generate two-dimensional activity maps for in-vitro test </a:t>
            </a:r>
          </a:p>
          <a:p>
            <a:pPr marL="114300" lvl="1">
              <a:buClr>
                <a:schemeClr val="dk1"/>
              </a:buClr>
              <a:buSzPts val="1800"/>
            </a:pPr>
            <a:r>
              <a:rPr lang="en-US" sz="2400" b="1" dirty="0">
                <a:solidFill>
                  <a:schemeClr val="dk1"/>
                </a:solidFill>
              </a:rPr>
              <a:t>Aim: </a:t>
            </a:r>
            <a:r>
              <a:rPr lang="en-US" sz="2400" dirty="0">
                <a:solidFill>
                  <a:schemeClr val="dk1"/>
                </a:solidFill>
              </a:rPr>
              <a:t> to revealing the localization of radiopharmaceutical deposits within cell cultures (internalization)</a:t>
            </a:r>
          </a:p>
        </p:txBody>
      </p:sp>
      <p:pic>
        <p:nvPicPr>
          <p:cNvPr id="555" name="Google Shape;555;g2cb9bba8bcc_0_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663" y="4898831"/>
            <a:ext cx="1849816" cy="110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50;g2cb9bba8bcc_0_173" descr="images (205×245)">
            <a:extLst>
              <a:ext uri="{FF2B5EF4-FFF2-40B4-BE49-F238E27FC236}">
                <a16:creationId xmlns:a16="http://schemas.microsoft.com/office/drawing/2014/main" id="{746D6F0B-7973-AF3A-5219-702811399C3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3274" y="2642180"/>
            <a:ext cx="2532588" cy="2730044"/>
          </a:xfrm>
          <a:prstGeom prst="rect">
            <a:avLst/>
          </a:prstGeom>
          <a:noFill/>
          <a:ln w="28575" cap="flat" cmpd="sng">
            <a:noFill/>
            <a:prstDash val="solid"/>
            <a:round/>
            <a:headEnd type="none" w="sm" len="sm"/>
            <a:tailEnd type="none" w="sm" len="sm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8EC72A-0E70-1CA9-8FF7-9315D5525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35" y="2867869"/>
            <a:ext cx="3224680" cy="1806305"/>
          </a:xfrm>
          <a:prstGeom prst="rect">
            <a:avLst/>
          </a:prstGeom>
        </p:spPr>
      </p:pic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A617F15A-24EB-CA0A-D826-F7269EF90E0D}"/>
              </a:ext>
            </a:extLst>
          </p:cNvPr>
          <p:cNvSpPr/>
          <p:nvPr/>
        </p:nvSpPr>
        <p:spPr>
          <a:xfrm rot="5400000">
            <a:off x="4351931" y="4318586"/>
            <a:ext cx="406041" cy="2956060"/>
          </a:xfrm>
          <a:prstGeom prst="curvedLeftArrow">
            <a:avLst>
              <a:gd name="adj1" fmla="val 25000"/>
              <a:gd name="adj2" fmla="val 50829"/>
              <a:gd name="adj3" fmla="val 2335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cb9bba8bcc_0_285"/>
          <p:cNvSpPr/>
          <p:nvPr/>
        </p:nvSpPr>
        <p:spPr>
          <a:xfrm>
            <a:off x="11297760" y="6313440"/>
            <a:ext cx="7200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121900" rIns="120000" bIns="1219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 sz="1333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g2cb9bba8bcc_0_285"/>
          <p:cNvSpPr txBox="1"/>
          <p:nvPr/>
        </p:nvSpPr>
        <p:spPr>
          <a:xfrm>
            <a:off x="2880950" y="0"/>
            <a:ext cx="6429600" cy="10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ISOLPHARM β</a:t>
            </a:r>
            <a:r>
              <a:rPr lang="it" sz="40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-imaging</a:t>
            </a:r>
            <a:endParaRPr sz="4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g2cb9bba8bcc_0_285"/>
          <p:cNvSpPr txBox="1"/>
          <p:nvPr/>
        </p:nvSpPr>
        <p:spPr>
          <a:xfrm>
            <a:off x="-41467" y="693933"/>
            <a:ext cx="7715704" cy="1303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dirty="0">
                <a:solidFill>
                  <a:srgbClr val="C00000"/>
                </a:solidFill>
              </a:rPr>
              <a:t>GEANT4 Simulations -&gt; detector performance</a:t>
            </a:r>
            <a:endParaRPr lang="it-IT" sz="2400" dirty="0">
              <a:solidFill>
                <a:srgbClr val="C00000"/>
              </a:solidFill>
            </a:endParaRPr>
          </a:p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it-IT" sz="2000" dirty="0" err="1"/>
              <a:t>Simulated</a:t>
            </a:r>
            <a:r>
              <a:rPr lang="it-IT" sz="2000" dirty="0"/>
              <a:t> images in a </a:t>
            </a:r>
            <a:r>
              <a:rPr lang="it-IT" sz="2000" dirty="0" err="1"/>
              <a:t>realistic</a:t>
            </a:r>
            <a:r>
              <a:rPr lang="it-IT" sz="2000" dirty="0"/>
              <a:t> 2D </a:t>
            </a:r>
            <a:r>
              <a:rPr lang="it-IT" sz="2000" dirty="0" err="1"/>
              <a:t>cell</a:t>
            </a:r>
            <a:r>
              <a:rPr lang="it-IT" sz="2000" dirty="0"/>
              <a:t> culture with </a:t>
            </a:r>
            <a:r>
              <a:rPr lang="it-IT" sz="2000" baseline="30000" dirty="0"/>
              <a:t>111</a:t>
            </a:r>
            <a:r>
              <a:rPr lang="it-IT" sz="2000" dirty="0"/>
              <a:t>Ag: </a:t>
            </a:r>
            <a:br>
              <a:rPr lang="it-IT" sz="2000" dirty="0"/>
            </a:br>
            <a:r>
              <a:rPr lang="it-IT" sz="2000" dirty="0"/>
              <a:t>• </a:t>
            </a:r>
            <a:r>
              <a:rPr lang="it-IT" sz="2000" dirty="0" err="1"/>
              <a:t>Radiopharmaceutical</a:t>
            </a:r>
            <a:r>
              <a:rPr lang="it-IT" sz="2000" dirty="0"/>
              <a:t> </a:t>
            </a:r>
            <a:r>
              <a:rPr lang="it-IT" sz="2000" dirty="0" err="1"/>
              <a:t>deposited</a:t>
            </a:r>
            <a:r>
              <a:rPr lang="it-IT" sz="2000" dirty="0"/>
              <a:t> in </a:t>
            </a:r>
            <a:r>
              <a:rPr lang="it-IT" sz="2000" dirty="0" err="1"/>
              <a:t>dispersed</a:t>
            </a:r>
            <a:r>
              <a:rPr lang="it-IT" sz="2000" dirty="0"/>
              <a:t> </a:t>
            </a:r>
            <a:r>
              <a:rPr lang="it-IT" sz="2000" dirty="0" err="1"/>
              <a:t>tumor</a:t>
            </a:r>
            <a:r>
              <a:rPr lang="it-IT" sz="2000" dirty="0"/>
              <a:t> </a:t>
            </a:r>
            <a:r>
              <a:rPr lang="it-IT" sz="2000" dirty="0" err="1"/>
              <a:t>cell</a:t>
            </a:r>
            <a:r>
              <a:rPr lang="it-IT" sz="2000" dirty="0"/>
              <a:t> clusters </a:t>
            </a:r>
            <a:br>
              <a:rPr lang="it-IT" sz="2000" dirty="0"/>
            </a:br>
            <a:r>
              <a:rPr lang="it-IT" sz="2000" dirty="0"/>
              <a:t>• About 10</a:t>
            </a:r>
            <a:r>
              <a:rPr lang="it-IT" sz="2000" baseline="30000" dirty="0">
                <a:effectLst/>
              </a:rPr>
              <a:t>^</a:t>
            </a:r>
            <a:r>
              <a:rPr lang="it-IT" sz="2000" baseline="30000" dirty="0"/>
              <a:t>6</a:t>
            </a:r>
            <a:r>
              <a:rPr lang="it-IT" sz="2000" dirty="0"/>
              <a:t> </a:t>
            </a:r>
            <a:r>
              <a:rPr lang="it-IT" sz="2000" dirty="0" err="1"/>
              <a:t>radiopharmaceutical</a:t>
            </a:r>
            <a:r>
              <a:rPr lang="it-IT" sz="2000" dirty="0"/>
              <a:t> </a:t>
            </a:r>
            <a:r>
              <a:rPr lang="it-IT" sz="2000" dirty="0" err="1"/>
              <a:t>molecules</a:t>
            </a:r>
            <a:r>
              <a:rPr lang="it-IT" sz="2000" dirty="0"/>
              <a:t> </a:t>
            </a:r>
            <a:r>
              <a:rPr lang="it-IT" sz="2000" dirty="0" err="1"/>
              <a:t>internalized</a:t>
            </a:r>
            <a:r>
              <a:rPr lang="it-IT" sz="2000" dirty="0"/>
              <a:t> per </a:t>
            </a:r>
            <a:r>
              <a:rPr lang="it-IT" sz="2000" dirty="0" err="1"/>
              <a:t>cell</a:t>
            </a:r>
            <a:r>
              <a:rPr lang="it-IT" sz="2000" dirty="0"/>
              <a:t> </a:t>
            </a:r>
            <a:br>
              <a:rPr lang="it-IT" sz="2000" dirty="0"/>
            </a:br>
            <a:r>
              <a:rPr lang="it-IT" sz="2000" dirty="0"/>
              <a:t>• 15-minutes </a:t>
            </a:r>
            <a:r>
              <a:rPr lang="it-IT" sz="2000" dirty="0" err="1"/>
              <a:t>acquisition</a:t>
            </a:r>
            <a:r>
              <a:rPr lang="it-IT" sz="2000" dirty="0"/>
              <a:t> time </a:t>
            </a:r>
            <a:endParaRPr lang="it-IT" sz="2000" dirty="0">
              <a:solidFill>
                <a:schemeClr val="dk1"/>
              </a:solidFill>
            </a:endParaRPr>
          </a:p>
        </p:txBody>
      </p:sp>
      <p:sp>
        <p:nvSpPr>
          <p:cNvPr id="2" name="Google Shape;541;g2cb9bba8bcc_0_285">
            <a:extLst>
              <a:ext uri="{FF2B5EF4-FFF2-40B4-BE49-F238E27FC236}">
                <a16:creationId xmlns:a16="http://schemas.microsoft.com/office/drawing/2014/main" id="{C6C98567-B69E-E7AE-01CC-6B94E780D980}"/>
              </a:ext>
            </a:extLst>
          </p:cNvPr>
          <p:cNvSpPr txBox="1"/>
          <p:nvPr/>
        </p:nvSpPr>
        <p:spPr>
          <a:xfrm>
            <a:off x="0" y="2559886"/>
            <a:ext cx="6324561" cy="104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14300" lvl="0">
              <a:buClr>
                <a:schemeClr val="dk1"/>
              </a:buClr>
              <a:buSzPts val="1800"/>
            </a:pPr>
            <a:r>
              <a:rPr lang="en-US" sz="2400" dirty="0">
                <a:solidFill>
                  <a:srgbClr val="C00000"/>
                </a:solidFill>
              </a:rPr>
              <a:t>First experiments with </a:t>
            </a:r>
            <a:r>
              <a:rPr lang="en-US" sz="2400" baseline="30000" dirty="0">
                <a:solidFill>
                  <a:srgbClr val="C00000"/>
                </a:solidFill>
              </a:rPr>
              <a:t>111</a:t>
            </a:r>
            <a:r>
              <a:rPr lang="en-US" sz="2400" dirty="0">
                <a:solidFill>
                  <a:srgbClr val="C00000"/>
                </a:solidFill>
              </a:rPr>
              <a:t>Ag (</a:t>
            </a:r>
            <a:r>
              <a:rPr lang="en-US" sz="1800" dirty="0">
                <a:solidFill>
                  <a:srgbClr val="C00000"/>
                </a:solidFill>
              </a:rPr>
              <a:t>March 2024):</a:t>
            </a:r>
          </a:p>
          <a:p>
            <a:pPr marL="457200" lvl="0" indent="-342900"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Dedicated firmware mounted on the detector</a:t>
            </a:r>
          </a:p>
          <a:p>
            <a:pPr marL="457200" lvl="0" indent="-342900">
              <a:buClr>
                <a:schemeClr val="dk1"/>
              </a:buClr>
              <a:buSzPts val="1800"/>
              <a:buChar char="●"/>
            </a:pPr>
            <a:r>
              <a:rPr lang="en-US" sz="1800" dirty="0">
                <a:solidFill>
                  <a:schemeClr val="dk1"/>
                </a:solidFill>
              </a:rPr>
              <a:t>A collimated source of </a:t>
            </a:r>
            <a:r>
              <a:rPr lang="en-US" sz="1800" baseline="30000" dirty="0">
                <a:solidFill>
                  <a:schemeClr val="dk1"/>
                </a:solidFill>
              </a:rPr>
              <a:t>111</a:t>
            </a:r>
            <a:r>
              <a:rPr lang="en-US" sz="1800" dirty="0">
                <a:solidFill>
                  <a:schemeClr val="dk1"/>
                </a:solidFill>
              </a:rPr>
              <a:t>Ag was imaged</a:t>
            </a:r>
          </a:p>
          <a:p>
            <a:pPr marL="457200" lvl="0" indent="-342900">
              <a:buClr>
                <a:schemeClr val="dk1"/>
              </a:buClr>
              <a:buSzPts val="1800"/>
              <a:buChar char="●"/>
            </a:pPr>
            <a:endParaRPr lang="en-US" sz="1800" dirty="0">
              <a:solidFill>
                <a:schemeClr val="dk1"/>
              </a:solidFill>
            </a:endParaRPr>
          </a:p>
          <a:p>
            <a:pPr marL="457200" lvl="0" indent="-342900">
              <a:buClr>
                <a:schemeClr val="dk1"/>
              </a:buClr>
              <a:buSzPts val="1800"/>
              <a:buChar char="●"/>
            </a:pPr>
            <a:endParaRPr lang="en-US" sz="1800" dirty="0">
              <a:solidFill>
                <a:schemeClr val="dk1"/>
              </a:solidFill>
            </a:endParaRPr>
          </a:p>
        </p:txBody>
      </p:sp>
      <p:pic>
        <p:nvPicPr>
          <p:cNvPr id="557" name="Google Shape;557;g2cb9bba8bcc_0_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81390" y="3609558"/>
            <a:ext cx="3087614" cy="2478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g2cb9bba8bcc_0_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7250" y="4085493"/>
            <a:ext cx="3152775" cy="208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g2cb9bba8bcc_0_173" descr="images (205×245)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565" y="4369343"/>
            <a:ext cx="1507900" cy="180212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51" name="Google Shape;551;g2cb9bba8bcc_0_173"/>
          <p:cNvSpPr/>
          <p:nvPr/>
        </p:nvSpPr>
        <p:spPr>
          <a:xfrm rot="21337354">
            <a:off x="2796966" y="4821293"/>
            <a:ext cx="1053373" cy="614408"/>
          </a:xfrm>
          <a:prstGeom prst="roundRect">
            <a:avLst>
              <a:gd name="adj" fmla="val 33111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2" name="Google Shape;552;g2cb9bba8bcc_0_173"/>
          <p:cNvCxnSpPr>
            <a:cxnSpLocks/>
          </p:cNvCxnSpPr>
          <p:nvPr/>
        </p:nvCxnSpPr>
        <p:spPr>
          <a:xfrm flipV="1">
            <a:off x="1837465" y="4899511"/>
            <a:ext cx="1026610" cy="167789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58" name="Google Shape;558;g2cb9bba8bcc_0_173"/>
          <p:cNvSpPr txBox="1"/>
          <p:nvPr/>
        </p:nvSpPr>
        <p:spPr>
          <a:xfrm>
            <a:off x="5071800" y="4251176"/>
            <a:ext cx="1354400" cy="7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3.5 MBq </a:t>
            </a:r>
            <a:r>
              <a:rPr lang="it" sz="15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 produced at LENA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9" name="Google Shape;559;g2cb9bba8bcc_0_173"/>
          <p:cNvCxnSpPr>
            <a:cxnSpLocks/>
          </p:cNvCxnSpPr>
          <p:nvPr/>
        </p:nvCxnSpPr>
        <p:spPr>
          <a:xfrm flipH="1">
            <a:off x="3665761" y="4563980"/>
            <a:ext cx="1406255" cy="64037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60" name="Google Shape;560;g2cb9bba8bcc_0_1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17698" y="4781989"/>
            <a:ext cx="808502" cy="598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g2cb9bba8bcc_0_1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2311" y="3236320"/>
            <a:ext cx="2640600" cy="2827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1CD67A4B-1F85-2292-518A-954F149481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4502" y="817489"/>
            <a:ext cx="4718465" cy="2398239"/>
          </a:xfrm>
          <a:prstGeom prst="rect">
            <a:avLst/>
          </a:prstGeom>
        </p:spPr>
      </p:pic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9B14663F-4FA6-8965-24EE-2ED7C952093D}"/>
              </a:ext>
            </a:extLst>
          </p:cNvPr>
          <p:cNvSpPr/>
          <p:nvPr/>
        </p:nvSpPr>
        <p:spPr>
          <a:xfrm>
            <a:off x="6798207" y="981201"/>
            <a:ext cx="409260" cy="3205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3F1C8C12-1458-D3EF-7A6F-70E0623D36D7}"/>
              </a:ext>
            </a:extLst>
          </p:cNvPr>
          <p:cNvSpPr/>
          <p:nvPr/>
        </p:nvSpPr>
        <p:spPr>
          <a:xfrm>
            <a:off x="5527419" y="3591764"/>
            <a:ext cx="409260" cy="32057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Immagine che contiene testo, logo, simbolo, Carattere&#10;&#10;Descrizione generata automaticamente">
            <a:extLst>
              <a:ext uri="{FF2B5EF4-FFF2-40B4-BE49-F238E27FC236}">
                <a16:creationId xmlns:a16="http://schemas.microsoft.com/office/drawing/2014/main" id="{70E1E83D-DA3C-A3F3-395D-6D7F56DFDF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6200" y="2131491"/>
            <a:ext cx="795591" cy="85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5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g2cb9bba8bcc_0_300"/>
          <p:cNvSpPr/>
          <p:nvPr/>
        </p:nvSpPr>
        <p:spPr>
          <a:xfrm>
            <a:off x="5230295" y="3854182"/>
            <a:ext cx="4100700" cy="2029200"/>
          </a:xfrm>
          <a:prstGeom prst="rect">
            <a:avLst/>
          </a:prstGeom>
          <a:noFill/>
          <a:ln w="38100" cap="flat" cmpd="sng">
            <a:solidFill>
              <a:srgbClr val="1D5C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3" name="Google Shape;1333;g2cb9bba8bcc_0_300" descr="Plastic with holes in plastic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48870" t="54916" r="28793" b="28888"/>
          <a:stretch/>
        </p:blipFill>
        <p:spPr>
          <a:xfrm>
            <a:off x="7095213" y="1179072"/>
            <a:ext cx="1149584" cy="1110682"/>
          </a:xfrm>
          <a:prstGeom prst="rect">
            <a:avLst/>
          </a:prstGeom>
          <a:noFill/>
          <a:ln>
            <a:noFill/>
          </a:ln>
        </p:spPr>
      </p:pic>
      <p:sp>
        <p:nvSpPr>
          <p:cNvPr id="1334" name="Google Shape;1334;g2cb9bba8bcc_0_300"/>
          <p:cNvSpPr txBox="1"/>
          <p:nvPr/>
        </p:nvSpPr>
        <p:spPr>
          <a:xfrm>
            <a:off x="2610549" y="-98088"/>
            <a:ext cx="73791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 baseline="30000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40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Ag Imaging: preliminary </a:t>
            </a:r>
            <a:r>
              <a:rPr lang="it" sz="4000" b="1" dirty="0">
                <a:solidFill>
                  <a:srgbClr val="064268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 sz="4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g2cb9bba8bcc_0_300"/>
          <p:cNvSpPr/>
          <p:nvPr/>
        </p:nvSpPr>
        <p:spPr>
          <a:xfrm>
            <a:off x="7067709" y="553289"/>
            <a:ext cx="40449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33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3-1 - Detector Design &amp; Electronics</a:t>
            </a:r>
            <a:endParaRPr sz="17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36" name="Google Shape;1336;g2cb9bba8bcc_0_300"/>
          <p:cNvPicPr preferRelativeResize="0"/>
          <p:nvPr/>
        </p:nvPicPr>
        <p:blipFill rotWithShape="1">
          <a:blip r:embed="rId4">
            <a:alphaModFix/>
          </a:blip>
          <a:srcRect l="48512" t="17829" r="20785" b="39353"/>
          <a:stretch/>
        </p:blipFill>
        <p:spPr>
          <a:xfrm>
            <a:off x="9088373" y="886668"/>
            <a:ext cx="1564866" cy="170826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7" name="Google Shape;1337;g2cb9bba8bcc_0_300"/>
          <p:cNvCxnSpPr/>
          <p:nvPr/>
        </p:nvCxnSpPr>
        <p:spPr>
          <a:xfrm>
            <a:off x="7777056" y="1760047"/>
            <a:ext cx="1661100" cy="0"/>
          </a:xfrm>
          <a:prstGeom prst="straightConnector1">
            <a:avLst/>
          </a:prstGeom>
          <a:noFill/>
          <a:ln w="9525" cap="flat" cmpd="sng">
            <a:solidFill>
              <a:srgbClr val="F1C23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38" name="Google Shape;1338;g2cb9bba8bcc_0_300"/>
          <p:cNvSpPr txBox="1"/>
          <p:nvPr/>
        </p:nvSpPr>
        <p:spPr>
          <a:xfrm>
            <a:off x="8357224" y="1329857"/>
            <a:ext cx="890400" cy="4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>
                <a:solidFill>
                  <a:srgbClr val="202124"/>
                </a:solidFill>
                <a:latin typeface="Arial"/>
                <a:ea typeface="Arial"/>
                <a:cs typeface="Arial"/>
                <a:sym typeface="Arial"/>
              </a:rPr>
              <a:t>γ</a:t>
            </a:r>
            <a:r>
              <a:rPr lang="it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ray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9" name="Google Shape;1339;g2cb9bba8bcc_0_300"/>
          <p:cNvSpPr txBox="1"/>
          <p:nvPr/>
        </p:nvSpPr>
        <p:spPr>
          <a:xfrm>
            <a:off x="10772257" y="1329857"/>
            <a:ext cx="1303200" cy="7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optical photons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0" name="Google Shape;1340;g2cb9bba8bcc_0_300"/>
          <p:cNvSpPr/>
          <p:nvPr/>
        </p:nvSpPr>
        <p:spPr>
          <a:xfrm>
            <a:off x="9707188" y="1132849"/>
            <a:ext cx="2170577" cy="32488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Scintillation</a:t>
            </a:r>
          </a:p>
        </p:txBody>
      </p:sp>
      <p:sp>
        <p:nvSpPr>
          <p:cNvPr id="1341" name="Google Shape;1341;g2cb9bba8bcc_0_300"/>
          <p:cNvSpPr/>
          <p:nvPr/>
        </p:nvSpPr>
        <p:spPr>
          <a:xfrm>
            <a:off x="10136164" y="1607257"/>
            <a:ext cx="580500" cy="30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2" name="Google Shape;1342;g2cb9bba8bcc_0_300"/>
          <p:cNvSpPr txBox="1"/>
          <p:nvPr/>
        </p:nvSpPr>
        <p:spPr>
          <a:xfrm>
            <a:off x="9796873" y="2543055"/>
            <a:ext cx="2453700" cy="8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Image after scintillation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3" name="Google Shape;1343;g2cb9bba8bcc_0_300" descr="A screen shot of a graph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72607" y="3404026"/>
            <a:ext cx="2549578" cy="2479289"/>
          </a:xfrm>
          <a:prstGeom prst="rect">
            <a:avLst/>
          </a:prstGeom>
          <a:noFill/>
          <a:ln>
            <a:noFill/>
          </a:ln>
        </p:spPr>
      </p:pic>
      <p:sp>
        <p:nvSpPr>
          <p:cNvPr id="1344" name="Google Shape;1344;g2cb9bba8bcc_0_300"/>
          <p:cNvSpPr/>
          <p:nvPr/>
        </p:nvSpPr>
        <p:spPr>
          <a:xfrm rot="5400000">
            <a:off x="10629652" y="2565570"/>
            <a:ext cx="1371000" cy="305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5" name="Google Shape;1345;g2cb9bba8bcc_0_300"/>
          <p:cNvSpPr txBox="1"/>
          <p:nvPr/>
        </p:nvSpPr>
        <p:spPr>
          <a:xfrm>
            <a:off x="6982784" y="2210868"/>
            <a:ext cx="2354700" cy="12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 cylinders (5 mm diameter) of </a:t>
            </a:r>
            <a:r>
              <a:rPr lang="it" sz="1867" baseline="30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111</a:t>
            </a:r>
            <a:r>
              <a:rPr lang="it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 solution</a:t>
            </a: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6" name="Google Shape;1346;g2cb9bba8bcc_0_30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313" y="3693555"/>
            <a:ext cx="5110473" cy="2284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7" name="Google Shape;1347;g2cb9bba8bcc_0_300" descr="A screenshot of a computer scre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2265" y="886667"/>
            <a:ext cx="5675967" cy="2614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g2cb9bba8bcc_0_300"/>
          <p:cNvSpPr txBox="1"/>
          <p:nvPr/>
        </p:nvSpPr>
        <p:spPr>
          <a:xfrm>
            <a:off x="5236680" y="3957329"/>
            <a:ext cx="4183800" cy="18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Beta imaging:</a:t>
            </a:r>
            <a:endParaRPr sz="18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4" marR="0" lvl="0" indent="-4233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it" sz="1867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0.2 mm resolution can be </a:t>
            </a:r>
            <a:r>
              <a:rPr lang="it" sz="1867" dirty="0">
                <a:solidFill>
                  <a:srgbClr val="C00000"/>
                </a:solidFill>
              </a:rPr>
              <a:t>obtained </a:t>
            </a:r>
            <a:r>
              <a:rPr lang="it" sz="1867" dirty="0">
                <a:solidFill>
                  <a:srgbClr val="040C28"/>
                </a:solidFill>
              </a:rPr>
              <a:t>→</a:t>
            </a:r>
            <a:r>
              <a:rPr lang="it" sz="1867" dirty="0">
                <a:solidFill>
                  <a:schemeClr val="dk1"/>
                </a:solidFill>
              </a:rPr>
              <a:t> cell culture imaging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Gamma imaging:</a:t>
            </a:r>
            <a:endParaRPr sz="18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609584" marR="0" lvl="0" indent="-42332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</a:pPr>
            <a:r>
              <a:rPr lang="it" sz="1867" dirty="0">
                <a:solidFill>
                  <a:srgbClr val="C00000"/>
                </a:solidFill>
              </a:rPr>
              <a:t>~7</a:t>
            </a:r>
            <a:r>
              <a:rPr lang="it" sz="1867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mm resolution can be obtained</a:t>
            </a:r>
            <a:r>
              <a:rPr lang="it" sz="1867" dirty="0">
                <a:solidFill>
                  <a:srgbClr val="C00000"/>
                </a:solidFill>
              </a:rPr>
              <a:t> </a:t>
            </a:r>
            <a:r>
              <a:rPr lang="it" sz="1867" dirty="0">
                <a:solidFill>
                  <a:srgbClr val="040C28"/>
                </a:solidFill>
              </a:rPr>
              <a:t>→</a:t>
            </a:r>
            <a:r>
              <a:rPr lang="it" sz="1867" dirty="0">
                <a:solidFill>
                  <a:schemeClr val="dk1"/>
                </a:solidFill>
              </a:rPr>
              <a:t> in-vivo imaging</a:t>
            </a:r>
            <a:endParaRPr sz="1867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49" name="Google Shape;1349;g2cb9bba8bcc_0_300"/>
          <p:cNvCxnSpPr/>
          <p:nvPr/>
        </p:nvCxnSpPr>
        <p:spPr>
          <a:xfrm>
            <a:off x="6108769" y="767693"/>
            <a:ext cx="0" cy="3086400"/>
          </a:xfrm>
          <a:prstGeom prst="straightConnector1">
            <a:avLst/>
          </a:prstGeom>
          <a:noFill/>
          <a:ln w="38100" cap="flat" cmpd="sng">
            <a:solidFill>
              <a:srgbClr val="1D5C96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50" name="Google Shape;1350;g2cb9bba8bcc_0_300"/>
          <p:cNvSpPr/>
          <p:nvPr/>
        </p:nvSpPr>
        <p:spPr>
          <a:xfrm>
            <a:off x="6106023" y="761867"/>
            <a:ext cx="1109100" cy="561000"/>
          </a:xfrm>
          <a:prstGeom prst="rightArrow">
            <a:avLst>
              <a:gd name="adj1" fmla="val 100000"/>
              <a:gd name="adj2" fmla="val 45449"/>
            </a:avLst>
          </a:prstGeom>
          <a:noFill/>
          <a:ln w="38100" cap="flat" cmpd="sng">
            <a:solidFill>
              <a:srgbClr val="1D5C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1D5C96"/>
                </a:solidFill>
                <a:latin typeface="Arial"/>
                <a:ea typeface="Arial"/>
                <a:cs typeface="Arial"/>
                <a:sym typeface="Arial"/>
              </a:rPr>
              <a:t>γ</a:t>
            </a:r>
            <a:endParaRPr sz="24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1" name="Google Shape;1351;g2cb9bba8bcc_0_300"/>
          <p:cNvSpPr/>
          <p:nvPr/>
        </p:nvSpPr>
        <p:spPr>
          <a:xfrm flipH="1">
            <a:off x="4999545" y="761867"/>
            <a:ext cx="1109100" cy="561000"/>
          </a:xfrm>
          <a:prstGeom prst="rightArrow">
            <a:avLst>
              <a:gd name="adj1" fmla="val 100000"/>
              <a:gd name="adj2" fmla="val 45449"/>
            </a:avLst>
          </a:prstGeom>
          <a:noFill/>
          <a:ln w="38100" cap="flat" cmpd="sng">
            <a:solidFill>
              <a:srgbClr val="1D5C9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1D5C96"/>
                </a:solidFill>
                <a:latin typeface="Arial"/>
                <a:ea typeface="Arial"/>
                <a:cs typeface="Arial"/>
                <a:sym typeface="Arial"/>
              </a:rPr>
              <a:t>β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57030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0"/>
          <p:cNvSpPr/>
          <p:nvPr/>
        </p:nvSpPr>
        <p:spPr>
          <a:xfrm>
            <a:off x="1383165" y="2548328"/>
            <a:ext cx="9544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Conclusion</a:t>
            </a:r>
            <a:endParaRPr sz="4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42"/>
          <p:cNvSpPr txBox="1"/>
          <p:nvPr/>
        </p:nvSpPr>
        <p:spPr>
          <a:xfrm>
            <a:off x="963012" y="-51640"/>
            <a:ext cx="10532572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67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ISOLPHARM is also a training hub:</a:t>
            </a:r>
            <a:br>
              <a:rPr lang="it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it" sz="3067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 good collaboration with Universities</a:t>
            </a:r>
            <a:endParaRPr sz="30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42"/>
          <p:cNvSpPr/>
          <p:nvPr/>
        </p:nvSpPr>
        <p:spPr>
          <a:xfrm>
            <a:off x="611788" y="3599894"/>
            <a:ext cx="8998315" cy="2245092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 dirty="0">
                <a:solidFill>
                  <a:srgbClr val="660000"/>
                </a:solidFill>
                <a:latin typeface="Arial"/>
                <a:ea typeface="Arial"/>
                <a:cs typeface="Arial"/>
                <a:sym typeface="Arial"/>
              </a:rPr>
              <a:t>24 Master theses in Pharmacology</a:t>
            </a:r>
            <a:endParaRPr sz="1867" dirty="0">
              <a:solidFill>
                <a:srgbClr val="66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08" name="Google Shape;608;p42"/>
          <p:cNvGrpSpPr/>
          <p:nvPr/>
        </p:nvGrpSpPr>
        <p:grpSpPr>
          <a:xfrm>
            <a:off x="775857" y="4352939"/>
            <a:ext cx="8670833" cy="1326163"/>
            <a:chOff x="363728" y="3055270"/>
            <a:chExt cx="6490178" cy="997151"/>
          </a:xfrm>
        </p:grpSpPr>
        <p:pic>
          <p:nvPicPr>
            <p:cNvPr id="609" name="Google Shape;609;p4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3728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0" name="Google Shape;610;p4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2439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1" name="Google Shape;611;p4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61150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2" name="Google Shape;612;p4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109861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3" name="Google Shape;613;p4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358572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4" name="Google Shape;614;p4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607283" y="3055271"/>
              <a:ext cx="705366" cy="997149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5" name="Google Shape;615;p4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856361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6" name="Google Shape;616;p4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105072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7" name="Google Shape;617;p4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353783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8" name="Google Shape;618;p4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602494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19" name="Google Shape;619;p4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851205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20" name="Google Shape;620;p4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099916" y="3055271"/>
              <a:ext cx="705626" cy="997149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21" name="Google Shape;621;p4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349254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22" name="Google Shape;622;p4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3597965" y="3055270"/>
              <a:ext cx="704111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23" name="Google Shape;623;p42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3845788" y="3055270"/>
              <a:ext cx="704111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24" name="Google Shape;624;p42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4093611" y="3055270"/>
              <a:ext cx="704111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25" name="Google Shape;625;p42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4341434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26" name="Google Shape;626;p42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590145" y="3055271"/>
              <a:ext cx="705626" cy="997149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27" name="Google Shape;627;p42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4839484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28" name="Google Shape;628;p42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5088194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29" name="Google Shape;629;p42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5336905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30" name="Google Shape;630;p42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5585616" y="3055271"/>
              <a:ext cx="770500" cy="997149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31" name="Google Shape;631;p42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5899829" y="3055270"/>
              <a:ext cx="704999" cy="997151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32" name="Google Shape;632;p42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6148540" y="3055271"/>
              <a:ext cx="705366" cy="997149"/>
            </a:xfrm>
            <a:prstGeom prst="rect">
              <a:avLst/>
            </a:prstGeom>
            <a:noFill/>
            <a:ln w="9525" cap="flat" cmpd="sng">
              <a:solidFill>
                <a:srgbClr val="990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633" name="Google Shape;633;p42"/>
          <p:cNvSpPr/>
          <p:nvPr/>
        </p:nvSpPr>
        <p:spPr>
          <a:xfrm>
            <a:off x="6135200" y="1247500"/>
            <a:ext cx="5583600" cy="22452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r>
              <a:rPr lang="it" sz="1867">
                <a:solidFill>
                  <a:srgbClr val="7F6000"/>
                </a:solidFill>
                <a:latin typeface="Arial"/>
                <a:ea typeface="Arial"/>
                <a:cs typeface="Arial"/>
                <a:sym typeface="Arial"/>
              </a:rPr>
              <a:t> Master and Bachelor theses in Physics</a:t>
            </a:r>
            <a:endParaRPr sz="1867">
              <a:solidFill>
                <a:srgbClr val="7F6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42"/>
          <p:cNvSpPr/>
          <p:nvPr/>
        </p:nvSpPr>
        <p:spPr>
          <a:xfrm>
            <a:off x="9707699" y="3599894"/>
            <a:ext cx="2011204" cy="2245092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>
                <a:solidFill>
                  <a:srgbClr val="4C1130"/>
                </a:solidFill>
                <a:latin typeface="Arial"/>
                <a:ea typeface="Arial"/>
                <a:cs typeface="Arial"/>
                <a:sym typeface="Arial"/>
              </a:rPr>
              <a:t>2 Master theses in Chemistry</a:t>
            </a:r>
            <a:endParaRPr sz="1867">
              <a:solidFill>
                <a:srgbClr val="4C11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5" name="Google Shape;635;p42"/>
          <p:cNvGrpSpPr/>
          <p:nvPr/>
        </p:nvGrpSpPr>
        <p:grpSpPr>
          <a:xfrm>
            <a:off x="10076450" y="4349609"/>
            <a:ext cx="1275169" cy="1332835"/>
            <a:chOff x="7373794" y="3141587"/>
            <a:chExt cx="954473" cy="1002168"/>
          </a:xfrm>
        </p:grpSpPr>
        <p:pic>
          <p:nvPicPr>
            <p:cNvPr id="636" name="Google Shape;636;p42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7373794" y="3141587"/>
              <a:ext cx="705625" cy="1002168"/>
            </a:xfrm>
            <a:prstGeom prst="rect">
              <a:avLst/>
            </a:prstGeom>
            <a:noFill/>
            <a:ln w="9525" cap="flat" cmpd="sng">
              <a:solidFill>
                <a:srgbClr val="741B47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37" name="Google Shape;637;p42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7623132" y="3141587"/>
              <a:ext cx="705135" cy="1002168"/>
            </a:xfrm>
            <a:prstGeom prst="rect">
              <a:avLst/>
            </a:prstGeom>
            <a:noFill/>
            <a:ln w="9525" cap="flat" cmpd="sng">
              <a:solidFill>
                <a:srgbClr val="741B47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638" name="Google Shape;638;p42"/>
          <p:cNvSpPr/>
          <p:nvPr/>
        </p:nvSpPr>
        <p:spPr>
          <a:xfrm>
            <a:off x="3344833" y="1247500"/>
            <a:ext cx="2694800" cy="22452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67">
                <a:solidFill>
                  <a:srgbClr val="1C4587"/>
                </a:solidFill>
                <a:latin typeface="Arial"/>
                <a:ea typeface="Arial"/>
                <a:cs typeface="Arial"/>
                <a:sym typeface="Arial"/>
              </a:rPr>
              <a:t>4 Master theses in Industrial Engineering</a:t>
            </a:r>
            <a:endParaRPr sz="1867">
              <a:solidFill>
                <a:srgbClr val="1C45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9" name="Google Shape;639;p42"/>
          <p:cNvGrpSpPr/>
          <p:nvPr/>
        </p:nvGrpSpPr>
        <p:grpSpPr>
          <a:xfrm>
            <a:off x="3724605" y="2000042"/>
            <a:ext cx="1935256" cy="1327327"/>
            <a:chOff x="2584867" y="1334638"/>
            <a:chExt cx="1448545" cy="997990"/>
          </a:xfrm>
        </p:grpSpPr>
        <p:pic>
          <p:nvPicPr>
            <p:cNvPr id="640" name="Google Shape;640;p42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2584867" y="1335889"/>
              <a:ext cx="703841" cy="995489"/>
            </a:xfrm>
            <a:prstGeom prst="rect">
              <a:avLst/>
            </a:prstGeom>
            <a:noFill/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41" name="Google Shape;641;p42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2832421" y="1335889"/>
              <a:ext cx="703841" cy="995489"/>
            </a:xfrm>
            <a:prstGeom prst="rect">
              <a:avLst/>
            </a:prstGeom>
            <a:noFill/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42" name="Google Shape;642;p42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3079974" y="1335890"/>
              <a:ext cx="704100" cy="995487"/>
            </a:xfrm>
            <a:prstGeom prst="rect">
              <a:avLst/>
            </a:prstGeom>
            <a:noFill/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43" name="Google Shape;643;p42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3327786" y="1334638"/>
              <a:ext cx="705626" cy="997990"/>
            </a:xfrm>
            <a:prstGeom prst="rect">
              <a:avLst/>
            </a:prstGeom>
            <a:noFill/>
            <a:ln w="9525" cap="flat" cmpd="sng">
              <a:solidFill>
                <a:srgbClr val="1155CC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644" name="Google Shape;644;p42"/>
          <p:cNvSpPr/>
          <p:nvPr/>
        </p:nvSpPr>
        <p:spPr>
          <a:xfrm>
            <a:off x="624477" y="1247493"/>
            <a:ext cx="2624800" cy="22452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it" sz="1867">
                <a:solidFill>
                  <a:srgbClr val="274E13"/>
                </a:solidFill>
                <a:latin typeface="Arial"/>
                <a:ea typeface="Arial"/>
                <a:cs typeface="Arial"/>
                <a:sym typeface="Arial"/>
              </a:rPr>
              <a:t> PhD theses</a:t>
            </a:r>
            <a:endParaRPr sz="1867">
              <a:solidFill>
                <a:srgbClr val="274E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5" name="Google Shape;645;p42"/>
          <p:cNvGrpSpPr/>
          <p:nvPr/>
        </p:nvGrpSpPr>
        <p:grpSpPr>
          <a:xfrm>
            <a:off x="967034" y="2001477"/>
            <a:ext cx="1939713" cy="1324463"/>
            <a:chOff x="865054" y="1501107"/>
            <a:chExt cx="1454785" cy="993347"/>
          </a:xfrm>
        </p:grpSpPr>
        <p:pic>
          <p:nvPicPr>
            <p:cNvPr id="646" name="Google Shape;646;p42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865054" y="1501107"/>
              <a:ext cx="705507" cy="993347"/>
            </a:xfrm>
            <a:prstGeom prst="rect">
              <a:avLst/>
            </a:prstGeom>
            <a:noFill/>
            <a:ln w="9525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47" name="Google Shape;647;p42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1117561" y="1501107"/>
              <a:ext cx="705507" cy="993347"/>
            </a:xfrm>
            <a:prstGeom prst="rect">
              <a:avLst/>
            </a:prstGeom>
            <a:noFill/>
            <a:ln w="9525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48" name="Google Shape;648;p42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1370068" y="1501107"/>
              <a:ext cx="705507" cy="993347"/>
            </a:xfrm>
            <a:prstGeom prst="rect">
              <a:avLst/>
            </a:prstGeom>
            <a:noFill/>
            <a:ln w="9525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49" name="Google Shape;649;p42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1622575" y="1501300"/>
              <a:ext cx="697264" cy="992974"/>
            </a:xfrm>
            <a:prstGeom prst="rect">
              <a:avLst/>
            </a:prstGeom>
            <a:noFill/>
            <a:ln w="9525" cap="flat" cmpd="sng">
              <a:solidFill>
                <a:srgbClr val="38761D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grpSp>
        <p:nvGrpSpPr>
          <p:cNvPr id="650" name="Google Shape;650;p42"/>
          <p:cNvGrpSpPr/>
          <p:nvPr/>
        </p:nvGrpSpPr>
        <p:grpSpPr>
          <a:xfrm>
            <a:off x="6459106" y="1997267"/>
            <a:ext cx="4935788" cy="1328533"/>
            <a:chOff x="5700559" y="1497950"/>
            <a:chExt cx="3701841" cy="996400"/>
          </a:xfrm>
        </p:grpSpPr>
        <p:pic>
          <p:nvPicPr>
            <p:cNvPr id="651" name="Google Shape;651;p42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5700559" y="1501294"/>
              <a:ext cx="699181" cy="992973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52" name="Google Shape;652;p42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5951630" y="1501294"/>
              <a:ext cx="699181" cy="992973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53" name="Google Shape;653;p42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6202702" y="1501294"/>
              <a:ext cx="698300" cy="992973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54" name="Google Shape;654;p42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6452894" y="1501294"/>
              <a:ext cx="699181" cy="992973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55" name="Google Shape;655;p42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6703966" y="1501294"/>
              <a:ext cx="699181" cy="992973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56" name="Google Shape;656;p42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6955038" y="1501294"/>
              <a:ext cx="699181" cy="992973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57" name="Google Shape;657;p42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7206110" y="1501294"/>
              <a:ext cx="699181" cy="992973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58" name="Google Shape;658;p42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7457182" y="1501924"/>
              <a:ext cx="698285" cy="991713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59" name="Google Shape;659;p42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7707359" y="1501924"/>
              <a:ext cx="698285" cy="991713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60" name="Google Shape;660;p42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7957536" y="1497950"/>
              <a:ext cx="697288" cy="992974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61" name="Google Shape;661;p42"/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8206716" y="1501263"/>
              <a:ext cx="697300" cy="993052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62" name="Google Shape;662;p42"/>
            <p:cNvPicPr preferRelativeResize="0"/>
            <p:nvPr/>
          </p:nvPicPr>
          <p:blipFill rotWithShape="1">
            <a:blip r:embed="rId48">
              <a:alphaModFix/>
            </a:blip>
            <a:srcRect/>
            <a:stretch/>
          </p:blipFill>
          <p:spPr>
            <a:xfrm>
              <a:off x="8455908" y="1501286"/>
              <a:ext cx="697300" cy="993024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663" name="Google Shape;663;p42"/>
            <p:cNvPicPr preferRelativeResize="0"/>
            <p:nvPr/>
          </p:nvPicPr>
          <p:blipFill rotWithShape="1">
            <a:blip r:embed="rId49">
              <a:alphaModFix/>
            </a:blip>
            <a:srcRect/>
            <a:stretch/>
          </p:blipFill>
          <p:spPr>
            <a:xfrm>
              <a:off x="8705100" y="1501300"/>
              <a:ext cx="697300" cy="993050"/>
            </a:xfrm>
            <a:prstGeom prst="rect">
              <a:avLst/>
            </a:prstGeom>
            <a:noFill/>
            <a:ln w="9525" cap="flat" cmpd="sng">
              <a:solidFill>
                <a:srgbClr val="BF9000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"/>
          <p:cNvSpPr txBox="1">
            <a:spLocks noGrp="1"/>
          </p:cNvSpPr>
          <p:nvPr>
            <p:ph type="title"/>
          </p:nvPr>
        </p:nvSpPr>
        <p:spPr>
          <a:xfrm>
            <a:off x="1322587" y="-79186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" dirty="0"/>
              <a:t>Medical radionuclides production @LNL</a:t>
            </a:r>
            <a:endParaRPr dirty="0"/>
          </a:p>
        </p:txBody>
      </p:sp>
      <p:pic>
        <p:nvPicPr>
          <p:cNvPr id="108" name="Google Shape;10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1092" y="1067398"/>
            <a:ext cx="3493076" cy="331545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"/>
          <p:cNvSpPr/>
          <p:nvPr/>
        </p:nvSpPr>
        <p:spPr>
          <a:xfrm>
            <a:off x="8170106" y="4110988"/>
            <a:ext cx="3852000" cy="1880236"/>
          </a:xfrm>
          <a:prstGeom prst="flowChartPunchedCard">
            <a:avLst/>
          </a:prstGeom>
          <a:noFill/>
          <a:ln w="2857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Proton-rich radionuclides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E.g.: </a:t>
            </a:r>
            <a:r>
              <a:rPr lang="it" sz="1800" b="0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47</a:t>
            </a:r>
            <a:r>
              <a:rPr lang="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Sc, </a:t>
            </a:r>
            <a:r>
              <a:rPr lang="it" sz="1800" b="0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99m</a:t>
            </a:r>
            <a:r>
              <a:rPr lang="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Tc, </a:t>
            </a:r>
            <a:r>
              <a:rPr lang="it" sz="1800" b="0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51</a:t>
            </a:r>
            <a:r>
              <a:rPr lang="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Mn/</a:t>
            </a:r>
            <a:r>
              <a:rPr lang="it" sz="1800" b="0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52</a:t>
            </a:r>
            <a:r>
              <a:rPr lang="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MAINLY DIAGNOSTIC</a:t>
            </a:r>
            <a:endParaRPr sz="18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 txBox="1"/>
          <p:nvPr/>
        </p:nvSpPr>
        <p:spPr>
          <a:xfrm>
            <a:off x="-401692" y="1483812"/>
            <a:ext cx="247329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800" b="1" i="0" u="none" strike="noStrike" cap="none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ISOL technique</a:t>
            </a:r>
            <a:endParaRPr sz="1800" b="1" i="0" u="none" strike="noStrike" cap="none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>
            <a:off x="-308795" y="503538"/>
            <a:ext cx="1236016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" sz="2000" b="0" i="0" u="none" strike="noStrike" cap="none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Tunable energy: 35 – 70 MeV; High output current: up to 500 µA</a:t>
            </a:r>
            <a:r>
              <a:rPr lang="it" dirty="0">
                <a:ea typeface="Calibri"/>
              </a:rPr>
              <a:t> </a:t>
            </a:r>
            <a:r>
              <a:rPr lang="it" sz="2000" b="0" i="0" u="none" strike="noStrike" cap="none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in dual extraction mode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" sz="2000" b="0" i="0" u="none" strike="noStrike" cap="none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 for Fundamental &amp; Applied research</a:t>
            </a:r>
            <a:endParaRPr sz="2000" b="0" i="0" u="none" strike="noStrike" cap="none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2" name="Google Shape;11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1651" y="2486046"/>
            <a:ext cx="2032855" cy="13569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" name="Google Shape;113;p2"/>
          <p:cNvGrpSpPr/>
          <p:nvPr/>
        </p:nvGrpSpPr>
        <p:grpSpPr>
          <a:xfrm>
            <a:off x="9306867" y="3100500"/>
            <a:ext cx="2207109" cy="738532"/>
            <a:chOff x="2502472" y="2836569"/>
            <a:chExt cx="2207109" cy="738532"/>
          </a:xfrm>
        </p:grpSpPr>
        <p:pic>
          <p:nvPicPr>
            <p:cNvPr id="114" name="Google Shape;114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02472" y="2968027"/>
              <a:ext cx="2207109" cy="607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5" name="Google Shape;115;p2"/>
            <p:cNvSpPr/>
            <p:nvPr/>
          </p:nvSpPr>
          <p:spPr>
            <a:xfrm>
              <a:off x="2570863" y="2836569"/>
              <a:ext cx="387874" cy="17216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6" name="Google Shape;116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43212" y="1169151"/>
            <a:ext cx="1154306" cy="1154306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"/>
          <p:cNvSpPr/>
          <p:nvPr/>
        </p:nvSpPr>
        <p:spPr>
          <a:xfrm>
            <a:off x="6292474" y="1483812"/>
            <a:ext cx="1080450" cy="977338"/>
          </a:xfrm>
          <a:prstGeom prst="ellipse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8" name="Google Shape;118;p2"/>
          <p:cNvCxnSpPr>
            <a:stCxn id="117" idx="0"/>
            <a:endCxn id="112" idx="0"/>
          </p:cNvCxnSpPr>
          <p:nvPr/>
        </p:nvCxnSpPr>
        <p:spPr>
          <a:xfrm rot="16200000" flipH="1">
            <a:off x="7454272" y="862239"/>
            <a:ext cx="1002234" cy="2245380"/>
          </a:xfrm>
          <a:prstGeom prst="curvedConnector3">
            <a:avLst>
              <a:gd name="adj1" fmla="val -22809"/>
            </a:avLst>
          </a:prstGeom>
          <a:noFill/>
          <a:ln w="1905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119" name="Google Shape;119;p2"/>
          <p:cNvGrpSpPr/>
          <p:nvPr/>
        </p:nvGrpSpPr>
        <p:grpSpPr>
          <a:xfrm>
            <a:off x="155906" y="2223508"/>
            <a:ext cx="4045983" cy="1939666"/>
            <a:chOff x="205273" y="2504593"/>
            <a:chExt cx="3852295" cy="1835750"/>
          </a:xfrm>
        </p:grpSpPr>
        <p:grpSp>
          <p:nvGrpSpPr>
            <p:cNvPr id="120" name="Google Shape;120;p2"/>
            <p:cNvGrpSpPr/>
            <p:nvPr/>
          </p:nvGrpSpPr>
          <p:grpSpPr>
            <a:xfrm>
              <a:off x="205273" y="2504593"/>
              <a:ext cx="3852295" cy="1835750"/>
              <a:chOff x="1169758" y="2504593"/>
              <a:chExt cx="2887810" cy="1376140"/>
            </a:xfrm>
          </p:grpSpPr>
          <p:pic>
            <p:nvPicPr>
              <p:cNvPr id="121" name="Google Shape;121;p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1169758" y="2504593"/>
                <a:ext cx="2887810" cy="137614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2" name="Google Shape;122;p2"/>
              <p:cNvSpPr/>
              <p:nvPr/>
            </p:nvSpPr>
            <p:spPr>
              <a:xfrm>
                <a:off x="3450085" y="3272669"/>
                <a:ext cx="563115" cy="35445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693283" y="3307350"/>
                <a:ext cx="563115" cy="35445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85799" y="3307350"/>
                <a:ext cx="563115" cy="35445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1602712" y="3358269"/>
                <a:ext cx="563115" cy="354451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1273507" y="2854960"/>
                <a:ext cx="354988" cy="26503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7" name="Google Shape;127;p2"/>
            <p:cNvSpPr/>
            <p:nvPr/>
          </p:nvSpPr>
          <p:spPr>
            <a:xfrm>
              <a:off x="1297304" y="3378213"/>
              <a:ext cx="329565" cy="1140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45700" rIns="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9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RIB</a:t>
              </a:r>
              <a:endParaRPr/>
            </a:p>
          </p:txBody>
        </p:sp>
      </p:grpSp>
      <p:sp>
        <p:nvSpPr>
          <p:cNvPr id="128" name="Google Shape;128;p2"/>
          <p:cNvSpPr/>
          <p:nvPr/>
        </p:nvSpPr>
        <p:spPr>
          <a:xfrm>
            <a:off x="205273" y="4110988"/>
            <a:ext cx="3852000" cy="1880236"/>
          </a:xfrm>
          <a:prstGeom prst="flowChartPunchedCard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Neutron-rich radionuclides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E.g., UC</a:t>
            </a:r>
            <a:r>
              <a:rPr lang="it" sz="1800" b="0" i="0" u="none" strike="noStrike" cap="none" baseline="-25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target: </a:t>
            </a:r>
            <a:r>
              <a:rPr lang="it" sz="1800" b="0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Ag, </a:t>
            </a:r>
            <a:r>
              <a:rPr lang="it" sz="1800" b="0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131</a:t>
            </a:r>
            <a:r>
              <a:rPr lang="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I, </a:t>
            </a:r>
            <a:r>
              <a:rPr lang="it" sz="1800" b="0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90</a:t>
            </a:r>
            <a:r>
              <a:rPr lang="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Y, </a:t>
            </a:r>
            <a:r>
              <a:rPr lang="it" sz="1800" b="0" i="0" u="none" strike="noStrike" cap="none" baseline="30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89</a:t>
            </a:r>
            <a:r>
              <a:rPr lang="it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Sr</a:t>
            </a:r>
            <a:endParaRPr sz="1800" b="0" i="0" u="none" strike="noStrike" cap="none" baseline="30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MAINLY THERAPEUTIC</a:t>
            </a:r>
            <a:endParaRPr sz="18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2"/>
          <p:cNvSpPr txBox="1"/>
          <p:nvPr/>
        </p:nvSpPr>
        <p:spPr>
          <a:xfrm>
            <a:off x="9857727" y="1365088"/>
            <a:ext cx="247329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800" b="1" i="0" u="none" strike="noStrike" cap="none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Direct activation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" sz="1800" b="1" dirty="0">
                <a:solidFill>
                  <a:srgbClr val="063D5C"/>
                </a:solidFill>
                <a:latin typeface="Calibri"/>
                <a:ea typeface="Calibri"/>
                <a:cs typeface="Calibri"/>
                <a:sym typeface="Calibri"/>
              </a:rPr>
              <a:t>technique</a:t>
            </a:r>
            <a:endParaRPr sz="1800" b="1" i="0" u="none" strike="noStrike" cap="none" dirty="0">
              <a:solidFill>
                <a:srgbClr val="063D5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2"/>
          <p:cNvSpPr/>
          <p:nvPr/>
        </p:nvSpPr>
        <p:spPr>
          <a:xfrm>
            <a:off x="4672051" y="1898959"/>
            <a:ext cx="1080451" cy="992321"/>
          </a:xfrm>
          <a:prstGeom prst="ellipse">
            <a:avLst/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1" name="Google Shape;131;p2"/>
          <p:cNvCxnSpPr>
            <a:cxnSpLocks/>
          </p:cNvCxnSpPr>
          <p:nvPr/>
        </p:nvCxnSpPr>
        <p:spPr>
          <a:xfrm rot="10800000" flipV="1">
            <a:off x="2363093" y="2323106"/>
            <a:ext cx="2052658" cy="537269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133" name="Google Shape;133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62028" y="1415628"/>
            <a:ext cx="2473276" cy="542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C80D4E4-6B81-7D3E-EC6B-EB1D427719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357" y="4132075"/>
            <a:ext cx="3846294" cy="20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88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3"/>
          <p:cNvSpPr txBox="1"/>
          <p:nvPr/>
        </p:nvSpPr>
        <p:spPr>
          <a:xfrm>
            <a:off x="2880960" y="0"/>
            <a:ext cx="64296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21900" rIns="91425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67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The ISOLPHARM Team</a:t>
            </a:r>
            <a:endParaRPr sz="30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5760" y="0"/>
            <a:ext cx="2825760" cy="6648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43"/>
          <p:cNvSpPr txBox="1"/>
          <p:nvPr/>
        </p:nvSpPr>
        <p:spPr>
          <a:xfrm>
            <a:off x="1738371" y="4023150"/>
            <a:ext cx="60945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21900" rIns="91425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67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Thank you for your kind attention!</a:t>
            </a:r>
            <a:endParaRPr sz="3067" dirty="0">
              <a:solidFill>
                <a:srgbClr val="0044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2" name="Google Shape;672;p43"/>
          <p:cNvSpPr/>
          <p:nvPr/>
        </p:nvSpPr>
        <p:spPr>
          <a:xfrm>
            <a:off x="956950" y="4637550"/>
            <a:ext cx="6171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2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Visit our webpage:</a:t>
            </a:r>
            <a:r>
              <a:rPr lang="it"/>
              <a:t> </a:t>
            </a:r>
            <a:r>
              <a:rPr lang="it" sz="3200" b="1">
                <a:solidFill>
                  <a:srgbClr val="C00000"/>
                </a:solidFill>
                <a:uFill>
                  <a:noFill/>
                </a:u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https://isolpharm.pd.infn.it/web/</a:t>
            </a:r>
            <a:endParaRPr/>
          </a:p>
        </p:txBody>
      </p:sp>
      <p:sp>
        <p:nvSpPr>
          <p:cNvPr id="673" name="Google Shape;673;p43"/>
          <p:cNvSpPr/>
          <p:nvPr/>
        </p:nvSpPr>
        <p:spPr>
          <a:xfrm>
            <a:off x="7210071" y="5283786"/>
            <a:ext cx="1245600" cy="331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4" name="Google Shape;674;p4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25604" t="8850" r="26509"/>
          <a:stretch/>
        </p:blipFill>
        <p:spPr>
          <a:xfrm>
            <a:off x="8763775" y="2684361"/>
            <a:ext cx="3392225" cy="3512514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43"/>
          <p:cNvSpPr txBox="1"/>
          <p:nvPr/>
        </p:nvSpPr>
        <p:spPr>
          <a:xfrm>
            <a:off x="8455671" y="722697"/>
            <a:ext cx="3173329" cy="17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00446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Post-graduate and PhD students:</a:t>
            </a:r>
            <a:endParaRPr sz="1600" b="1" dirty="0">
              <a:solidFill>
                <a:srgbClr val="00446D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00446D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00446D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Alberto Arzenton, Daiyuan Chen, Jessica Delgado, Giorgio Grosso, Omorjit Singh Khwairakpam, Aurora Leso, Davide Serafini, Nicola Zancopè</a:t>
            </a:r>
            <a:endParaRPr sz="1600" b="1" dirty="0">
              <a:solidFill>
                <a:srgbClr val="00446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32" y="773700"/>
            <a:ext cx="6134639" cy="33069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68118" y="590499"/>
            <a:ext cx="9624766" cy="400327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8"/>
          <p:cNvSpPr/>
          <p:nvPr/>
        </p:nvSpPr>
        <p:spPr>
          <a:xfrm>
            <a:off x="1173006" y="4396036"/>
            <a:ext cx="3917892" cy="1356946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8"/>
          <p:cNvSpPr/>
          <p:nvPr/>
        </p:nvSpPr>
        <p:spPr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8"/>
          <p:cNvPicPr preferRelativeResize="0"/>
          <p:nvPr/>
        </p:nvPicPr>
        <p:blipFill rotWithShape="1">
          <a:blip r:embed="rId4">
            <a:alphaModFix/>
          </a:blip>
          <a:srcRect r="74734"/>
          <a:stretch/>
        </p:blipFill>
        <p:spPr>
          <a:xfrm>
            <a:off x="134438" y="3223638"/>
            <a:ext cx="1135925" cy="1025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8"/>
          <p:cNvSpPr/>
          <p:nvPr/>
        </p:nvSpPr>
        <p:spPr>
          <a:xfrm rot="10800000">
            <a:off x="4362787" y="3421114"/>
            <a:ext cx="1293900" cy="1854199"/>
          </a:xfrm>
          <a:prstGeom prst="bentArrow">
            <a:avLst>
              <a:gd name="adj1" fmla="val 21053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8"/>
          <p:cNvSpPr/>
          <p:nvPr/>
        </p:nvSpPr>
        <p:spPr>
          <a:xfrm>
            <a:off x="1695674" y="4659111"/>
            <a:ext cx="298267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Targeting Agent: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At present: PSMA-617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 err="1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Before</a:t>
            </a:r>
            <a:r>
              <a:rPr lang="it" sz="18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: CCK2R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8"/>
          <p:cNvSpPr/>
          <p:nvPr/>
        </p:nvSpPr>
        <p:spPr>
          <a:xfrm rot="10800000" flipH="1">
            <a:off x="8387975" y="4526388"/>
            <a:ext cx="1645500" cy="917700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8"/>
          <p:cNvSpPr/>
          <p:nvPr/>
        </p:nvSpPr>
        <p:spPr>
          <a:xfrm>
            <a:off x="10220575" y="5090663"/>
            <a:ext cx="1905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Chelator: </a:t>
            </a:r>
            <a:r>
              <a:rPr lang="it" sz="1800" baseline="3000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111</a:t>
            </a:r>
            <a:r>
              <a:rPr lang="it" sz="180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Ag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8"/>
          <p:cNvSpPr/>
          <p:nvPr/>
        </p:nvSpPr>
        <p:spPr>
          <a:xfrm>
            <a:off x="6376177" y="4373149"/>
            <a:ext cx="726519" cy="97344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/>
          <p:nvPr/>
        </p:nvSpPr>
        <p:spPr>
          <a:xfrm>
            <a:off x="6102485" y="5511710"/>
            <a:ext cx="235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Linker: </a:t>
            </a:r>
            <a:r>
              <a:rPr lang="it" sz="180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Bifunctional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8"/>
          <p:cNvSpPr/>
          <p:nvPr/>
        </p:nvSpPr>
        <p:spPr>
          <a:xfrm>
            <a:off x="339110" y="4373149"/>
            <a:ext cx="726600" cy="973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8"/>
          <p:cNvSpPr/>
          <p:nvPr/>
        </p:nvSpPr>
        <p:spPr>
          <a:xfrm>
            <a:off x="70598" y="5444087"/>
            <a:ext cx="183113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it" sz="1800" dirty="0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Scaffold :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rgbClr val="064268"/>
                </a:solidFill>
                <a:latin typeface="Merriweather"/>
                <a:ea typeface="Merriweather"/>
                <a:cs typeface="Merriweather"/>
                <a:sym typeface="Merriweather"/>
              </a:rPr>
              <a:t>Best candidate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8"/>
          <p:cNvSpPr txBox="1">
            <a:spLocks noGrp="1"/>
          </p:cNvSpPr>
          <p:nvPr>
            <p:ph type="title"/>
          </p:nvPr>
        </p:nvSpPr>
        <p:spPr>
          <a:xfrm>
            <a:off x="1329072" y="28168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" b="1" dirty="0">
                <a:latin typeface="Calibri"/>
                <a:ea typeface="Calibri"/>
                <a:cs typeface="Calibri"/>
                <a:sym typeface="Calibri"/>
              </a:rPr>
              <a:t>Radiopharmaceutical Frame </a:t>
            </a:r>
            <a:r>
              <a:rPr lang="it" sz="2000" b="0" dirty="0"/>
              <a:t>(small molecules)</a:t>
            </a:r>
            <a:endParaRPr sz="2000" b="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1" y="2469874"/>
            <a:ext cx="2389365" cy="1771737"/>
          </a:xfrm>
          <a:prstGeom prst="rect">
            <a:avLst/>
          </a:prstGeom>
        </p:spPr>
      </p:pic>
      <p:pic>
        <p:nvPicPr>
          <p:cNvPr id="19" name="Google Shape;506;g2ccb66a0ede_0_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45307" y="2724387"/>
            <a:ext cx="1218313" cy="32362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270820" y="1992552"/>
            <a:ext cx="13997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" sz="2000" dirty="0">
                <a:solidFill>
                  <a:srgbClr val="C00000"/>
                </a:solidFill>
                <a:latin typeface="Merriweather"/>
                <a:ea typeface="Merriweather"/>
                <a:cs typeface="Merriweather"/>
                <a:sym typeface="Merriweather"/>
              </a:rPr>
              <a:t>Detectors</a:t>
            </a:r>
            <a:endParaRPr lang="it-IT" sz="2000" dirty="0"/>
          </a:p>
        </p:txBody>
      </p:sp>
      <p:sp>
        <p:nvSpPr>
          <p:cNvPr id="4" name="Rettangolo 3"/>
          <p:cNvSpPr/>
          <p:nvPr/>
        </p:nvSpPr>
        <p:spPr>
          <a:xfrm>
            <a:off x="8166538" y="1403128"/>
            <a:ext cx="1866937" cy="8040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7516354" y="2056740"/>
            <a:ext cx="900672" cy="826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988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"/>
          <p:cNvSpPr/>
          <p:nvPr/>
        </p:nvSpPr>
        <p:spPr>
          <a:xfrm>
            <a:off x="323168" y="916458"/>
            <a:ext cx="11553300" cy="5236800"/>
          </a:xfrm>
          <a:prstGeom prst="roundRect">
            <a:avLst>
              <a:gd name="adj" fmla="val 9558"/>
            </a:avLst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0" anchor="b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it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lso…Scientific and training hub</a:t>
            </a:r>
            <a:endParaRPr dirty="0"/>
          </a:p>
        </p:txBody>
      </p:sp>
      <p:sp>
        <p:nvSpPr>
          <p:cNvPr id="140" name="Google Shape;140;p3"/>
          <p:cNvSpPr txBox="1">
            <a:spLocks noGrp="1"/>
          </p:cNvSpPr>
          <p:nvPr>
            <p:ph type="title"/>
          </p:nvPr>
        </p:nvSpPr>
        <p:spPr>
          <a:xfrm>
            <a:off x="953059" y="81421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" dirty="0"/>
              <a:t>The ISOLPHARM Project – 4 pillars</a:t>
            </a:r>
            <a:endParaRPr dirty="0"/>
          </a:p>
        </p:txBody>
      </p:sp>
      <p:sp>
        <p:nvSpPr>
          <p:cNvPr id="141" name="Google Shape;141;p3"/>
          <p:cNvSpPr/>
          <p:nvPr/>
        </p:nvSpPr>
        <p:spPr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"/>
          <p:cNvSpPr/>
          <p:nvPr/>
        </p:nvSpPr>
        <p:spPr>
          <a:xfrm>
            <a:off x="6140504" y="1138077"/>
            <a:ext cx="5549785" cy="2160000"/>
          </a:xfrm>
          <a:prstGeom prst="roundRect">
            <a:avLst>
              <a:gd name="adj" fmla="val 16667"/>
            </a:avLst>
          </a:prstGeom>
          <a:solidFill>
            <a:srgbClr val="DDEAF6"/>
          </a:solidFill>
          <a:ln w="38100" cap="flat" cmpd="sng">
            <a:solidFill>
              <a:srgbClr val="2E6CA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i="0" u="none" strike="noStrike" cap="none" dirty="0">
                <a:solidFill>
                  <a:srgbClr val="2E6CA4"/>
                </a:solidFill>
                <a:latin typeface="Calibri"/>
                <a:ea typeface="Calibri"/>
                <a:cs typeface="Calibri"/>
                <a:sym typeface="Calibri"/>
              </a:rPr>
              <a:t>2. Innovative Method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rgbClr val="2E6CA4"/>
                </a:solidFill>
                <a:latin typeface="Calibri"/>
                <a:ea typeface="Calibri"/>
                <a:cs typeface="Calibri"/>
                <a:sym typeface="Calibri"/>
              </a:rPr>
              <a:t>Innovative</a:t>
            </a: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production @SPES of several (medical) 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rgbClr val="2E6CA4"/>
                </a:solidFill>
                <a:latin typeface="Calibri"/>
                <a:ea typeface="Calibri"/>
                <a:cs typeface="Calibri"/>
                <a:sym typeface="Calibri"/>
              </a:rPr>
              <a:t>Carrier Free + High Purity </a:t>
            </a: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radionuclides 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it" sz="20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111</a:t>
            </a: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Ag,</a:t>
            </a:r>
            <a:r>
              <a:rPr lang="it" sz="20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89</a:t>
            </a: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Sr,</a:t>
            </a:r>
            <a:r>
              <a:rPr lang="it" sz="2000" b="0" i="0" u="none" strike="noStrike" cap="none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136</a:t>
            </a: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Cs..)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6163881" y="3519696"/>
            <a:ext cx="5549785" cy="2160000"/>
          </a:xfrm>
          <a:prstGeom prst="roundRect">
            <a:avLst>
              <a:gd name="adj" fmla="val 16667"/>
            </a:avLst>
          </a:prstGeom>
          <a:solidFill>
            <a:srgbClr val="FFF2CC"/>
          </a:solidFill>
          <a:ln w="38100" cap="flat" cmpd="sng">
            <a:solidFill>
              <a:srgbClr val="D295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D295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it" sz="2400" b="1" i="0" u="none" strike="noStrike" cap="none" dirty="0">
                <a:solidFill>
                  <a:srgbClr val="D29500"/>
                </a:solidFill>
                <a:latin typeface="Calibri"/>
                <a:ea typeface="Calibri"/>
                <a:cs typeface="Calibri"/>
                <a:sym typeface="Calibri"/>
              </a:rPr>
              <a:t>. Facility at SPES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</a:t>
            </a:r>
            <a:r>
              <a:rPr lang="it" sz="2000" b="0" i="0" u="none" strike="noStrike" cap="none" dirty="0">
                <a:solidFill>
                  <a:srgbClr val="D29500"/>
                </a:solidFill>
                <a:latin typeface="Calibri"/>
                <a:ea typeface="Calibri"/>
                <a:cs typeface="Calibri"/>
                <a:sym typeface="Calibri"/>
              </a:rPr>
              <a:t> irradiation station, 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 the SPES 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rgbClr val="D29500"/>
                </a:solidFill>
                <a:latin typeface="Calibri"/>
                <a:ea typeface="Calibri"/>
                <a:cs typeface="Calibri"/>
                <a:sym typeface="Calibri"/>
              </a:rPr>
              <a:t>Low Energy Beams,</a:t>
            </a:r>
            <a:r>
              <a:rPr lang="it" sz="1800" b="0" i="0" u="none" strike="noStrike" cap="none" dirty="0">
                <a:solidFill>
                  <a:srgbClr val="D295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 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planned in the SPES building</a:t>
            </a: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"/>
          <p:cNvSpPr/>
          <p:nvPr/>
        </p:nvSpPr>
        <p:spPr>
          <a:xfrm>
            <a:off x="475743" y="3525074"/>
            <a:ext cx="5549785" cy="2160000"/>
          </a:xfrm>
          <a:prstGeom prst="roundRect">
            <a:avLst>
              <a:gd name="adj" fmla="val 16667"/>
            </a:avLst>
          </a:prstGeom>
          <a:solidFill>
            <a:srgbClr val="E1EFD8"/>
          </a:solidFill>
          <a:ln w="38100" cap="flat" cmpd="sng">
            <a:solidFill>
              <a:srgbClr val="4A852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4A8522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it" sz="2400" b="1" i="0" u="none" strike="noStrike" cap="none" dirty="0">
                <a:solidFill>
                  <a:srgbClr val="4A8522"/>
                </a:solidFill>
                <a:latin typeface="Calibri"/>
                <a:ea typeface="Calibri"/>
                <a:cs typeface="Calibri"/>
                <a:sym typeface="Calibri"/>
              </a:rPr>
              <a:t>. Activities, INFN Experiments</a:t>
            </a:r>
            <a:endParaRPr sz="2400" b="1" dirty="0">
              <a:solidFill>
                <a:srgbClr val="4A85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Financed by </a:t>
            </a:r>
            <a:r>
              <a:rPr lang="it" sz="2000" dirty="0">
                <a:solidFill>
                  <a:srgbClr val="4A8522"/>
                </a:solidFill>
                <a:latin typeface="Calibri"/>
                <a:ea typeface="Calibri"/>
                <a:cs typeface="Calibri"/>
                <a:sym typeface="Calibri"/>
              </a:rPr>
              <a:t>CSN5</a:t>
            </a: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(physics application): </a:t>
            </a:r>
            <a:r>
              <a:rPr lang="it" sz="2000" dirty="0">
                <a:solidFill>
                  <a:srgbClr val="4A8522"/>
                </a:solidFill>
                <a:latin typeface="Calibri"/>
                <a:ea typeface="Calibri"/>
                <a:cs typeface="Calibri"/>
                <a:sym typeface="Calibri"/>
              </a:rPr>
              <a:t>ISOLPHARM_Ag </a:t>
            </a: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 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rgbClr val="4A8522"/>
                </a:solidFill>
                <a:latin typeface="Calibri"/>
                <a:ea typeface="Calibri"/>
                <a:cs typeface="Calibri"/>
                <a:sym typeface="Calibri"/>
              </a:rPr>
              <a:t>ISOLPHARM_EIRA</a:t>
            </a: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</a:t>
            </a:r>
            <a:r>
              <a:rPr lang="it" sz="20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ADMIRAL</a:t>
            </a:r>
            <a:endParaRPr sz="2000" dirty="0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508523" y="1134661"/>
            <a:ext cx="5549785" cy="2160000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38100" cap="flat" cmpd="sng">
            <a:solidFill>
              <a:srgbClr val="BF54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rgbClr val="BF540C"/>
                </a:solidFill>
                <a:latin typeface="Calibri"/>
                <a:ea typeface="Calibri"/>
                <a:cs typeface="Calibri"/>
                <a:sym typeface="Calibri"/>
              </a:rPr>
              <a:t>1. National Collaboration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Broad, focused on </a:t>
            </a:r>
            <a:r>
              <a:rPr lang="it" sz="2000" dirty="0">
                <a:solidFill>
                  <a:srgbClr val="BF540C"/>
                </a:solidFill>
                <a:latin typeface="Calibri"/>
                <a:ea typeface="Calibri"/>
                <a:cs typeface="Calibri"/>
                <a:sym typeface="Calibri"/>
              </a:rPr>
              <a:t>radio-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rgbClr val="BF540C"/>
                </a:solidFill>
                <a:latin typeface="Calibri"/>
                <a:ea typeface="Calibri"/>
                <a:cs typeface="Calibri"/>
                <a:sym typeface="Calibri"/>
              </a:rPr>
              <a:t>pharmaceutical development</a:t>
            </a: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synthesis,characterization 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 preclinical tests (</a:t>
            </a:r>
            <a:r>
              <a:rPr lang="it" sz="20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vitro/vivo</a:t>
            </a:r>
            <a:r>
              <a:rPr lang="it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2450558" flipH="1">
            <a:off x="6867820" y="1115420"/>
            <a:ext cx="1526568" cy="158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706767">
            <a:off x="3485540" y="792507"/>
            <a:ext cx="2133457" cy="194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5037" y="4242061"/>
            <a:ext cx="1229214" cy="1227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7442848" y="4191583"/>
            <a:ext cx="1102051" cy="127264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"/>
          <p:cNvSpPr/>
          <p:nvPr/>
        </p:nvSpPr>
        <p:spPr>
          <a:xfrm>
            <a:off x="3958693" y="1266262"/>
            <a:ext cx="4323000" cy="4235400"/>
          </a:xfrm>
          <a:prstGeom prst="diamond">
            <a:avLst/>
          </a:prstGeom>
          <a:solidFill>
            <a:srgbClr val="D8D8D8"/>
          </a:solidFill>
          <a:ln w="3810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" name="Google Shape;151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31645" y="1888646"/>
            <a:ext cx="2771741" cy="289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452422" y="3616493"/>
            <a:ext cx="1333399" cy="133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859363" y="3010178"/>
            <a:ext cx="2473276" cy="542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65760" y="0"/>
            <a:ext cx="2825760" cy="6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5"/>
          <p:cNvPicPr preferRelativeResize="0"/>
          <p:nvPr/>
        </p:nvPicPr>
        <p:blipFill rotWithShape="1">
          <a:blip r:embed="rId4">
            <a:alphaModFix/>
          </a:blip>
          <a:srcRect r="27856"/>
          <a:stretch/>
        </p:blipFill>
        <p:spPr>
          <a:xfrm>
            <a:off x="9327436" y="5574269"/>
            <a:ext cx="2437920" cy="60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48441" y="1554498"/>
            <a:ext cx="1334497" cy="8976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0" name="Google Shape;170;p5"/>
          <p:cNvGrpSpPr/>
          <p:nvPr/>
        </p:nvGrpSpPr>
        <p:grpSpPr>
          <a:xfrm>
            <a:off x="51853" y="4704744"/>
            <a:ext cx="2723543" cy="1445877"/>
            <a:chOff x="74560" y="3030305"/>
            <a:chExt cx="1567115" cy="551472"/>
          </a:xfrm>
        </p:grpSpPr>
        <p:pic>
          <p:nvPicPr>
            <p:cNvPr id="171" name="Google Shape;171;p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6077" y="3030305"/>
              <a:ext cx="1016243" cy="222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995" y="3299537"/>
              <a:ext cx="454680" cy="282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4560" y="3277644"/>
              <a:ext cx="1126499" cy="3020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4" name="Google Shape;174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87834" y="773122"/>
            <a:ext cx="1836232" cy="66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73759" y="716839"/>
            <a:ext cx="3035511" cy="83712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5"/>
          <p:cNvSpPr/>
          <p:nvPr/>
        </p:nvSpPr>
        <p:spPr>
          <a:xfrm>
            <a:off x="8765802" y="3239280"/>
            <a:ext cx="2810113" cy="665280"/>
          </a:xfrm>
          <a:prstGeom prst="homePlate">
            <a:avLst>
              <a:gd name="adj" fmla="val 50000"/>
            </a:avLst>
          </a:prstGeom>
          <a:gradFill>
            <a:gsLst>
              <a:gs pos="0">
                <a:srgbClr val="064268"/>
              </a:gs>
              <a:gs pos="100000">
                <a:srgbClr val="00446D">
                  <a:alpha val="63137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5"/>
          <p:cNvSpPr txBox="1"/>
          <p:nvPr/>
        </p:nvSpPr>
        <p:spPr>
          <a:xfrm>
            <a:off x="1670873" y="0"/>
            <a:ext cx="76398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 b="1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The ISOLPHARM collaboration</a:t>
            </a:r>
            <a:endParaRPr sz="4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8" name="Google Shape;178;p5"/>
          <p:cNvGrpSpPr/>
          <p:nvPr/>
        </p:nvGrpSpPr>
        <p:grpSpPr>
          <a:xfrm>
            <a:off x="3288719" y="1628442"/>
            <a:ext cx="5486164" cy="2738812"/>
            <a:chOff x="2408400" y="1223460"/>
            <a:chExt cx="4172940" cy="2054160"/>
          </a:xfrm>
        </p:grpSpPr>
        <p:sp>
          <p:nvSpPr>
            <p:cNvPr id="179" name="Google Shape;179;p5"/>
            <p:cNvSpPr/>
            <p:nvPr/>
          </p:nvSpPr>
          <p:spPr>
            <a:xfrm>
              <a:off x="2408400" y="1223640"/>
              <a:ext cx="2792160" cy="460800"/>
            </a:xfrm>
            <a:prstGeom prst="chevron">
              <a:avLst>
                <a:gd name="adj" fmla="val 50000"/>
              </a:avLst>
            </a:prstGeom>
            <a:solidFill>
              <a:srgbClr val="00446D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5"/>
            <p:cNvSpPr/>
            <p:nvPr/>
          </p:nvSpPr>
          <p:spPr>
            <a:xfrm rot="5400000">
              <a:off x="4520520" y="1216800"/>
              <a:ext cx="2054160" cy="2067480"/>
            </a:xfrm>
            <a:prstGeom prst="bentArrow">
              <a:avLst>
                <a:gd name="adj1" fmla="val 22364"/>
                <a:gd name="adj2" fmla="val 11182"/>
                <a:gd name="adj3" fmla="val 12343"/>
                <a:gd name="adj4" fmla="val 33332"/>
              </a:avLst>
            </a:prstGeom>
            <a:solidFill>
              <a:srgbClr val="00446D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1" name="Google Shape;181;p5"/>
          <p:cNvSpPr/>
          <p:nvPr/>
        </p:nvSpPr>
        <p:spPr>
          <a:xfrm>
            <a:off x="3289780" y="1538600"/>
            <a:ext cx="486432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Development of a β-imaging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system based on solid-state detector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2" name="Google Shape;182;p5"/>
          <p:cNvGrpSpPr/>
          <p:nvPr/>
        </p:nvGrpSpPr>
        <p:grpSpPr>
          <a:xfrm>
            <a:off x="3289827" y="2696161"/>
            <a:ext cx="5486164" cy="2738812"/>
            <a:chOff x="2409120" y="2012580"/>
            <a:chExt cx="4172940" cy="2054160"/>
          </a:xfrm>
        </p:grpSpPr>
        <p:sp>
          <p:nvSpPr>
            <p:cNvPr id="183" name="Google Shape;183;p5"/>
            <p:cNvSpPr/>
            <p:nvPr/>
          </p:nvSpPr>
          <p:spPr>
            <a:xfrm rot="10800000" flipH="1">
              <a:off x="2409120" y="3605760"/>
              <a:ext cx="2792160" cy="460800"/>
            </a:xfrm>
            <a:prstGeom prst="chevron">
              <a:avLst>
                <a:gd name="adj" fmla="val 50000"/>
              </a:avLst>
            </a:prstGeom>
            <a:solidFill>
              <a:srgbClr val="00446D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"/>
            <p:cNvSpPr/>
            <p:nvPr/>
          </p:nvSpPr>
          <p:spPr>
            <a:xfrm rot="5400000" flipH="1">
              <a:off x="4521240" y="2005920"/>
              <a:ext cx="2054160" cy="2067480"/>
            </a:xfrm>
            <a:prstGeom prst="bentArrow">
              <a:avLst>
                <a:gd name="adj1" fmla="val 22364"/>
                <a:gd name="adj2" fmla="val 11182"/>
                <a:gd name="adj3" fmla="val 12343"/>
                <a:gd name="adj4" fmla="val 33332"/>
              </a:avLst>
            </a:prstGeom>
            <a:solidFill>
              <a:srgbClr val="00446D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" name="Google Shape;185;p5"/>
          <p:cNvSpPr/>
          <p:nvPr/>
        </p:nvSpPr>
        <p:spPr>
          <a:xfrm>
            <a:off x="3463080" y="4882610"/>
            <a:ext cx="48642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Development of a γ-imaging scintigraphic system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5"/>
          <p:cNvSpPr/>
          <p:nvPr/>
        </p:nvSpPr>
        <p:spPr>
          <a:xfrm>
            <a:off x="8168627" y="3280800"/>
            <a:ext cx="3173821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Radiobiological characterization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7" name="Google Shape;187;p5"/>
          <p:cNvGrpSpPr/>
          <p:nvPr/>
        </p:nvGrpSpPr>
        <p:grpSpPr>
          <a:xfrm>
            <a:off x="1870560" y="1631520"/>
            <a:ext cx="1594560" cy="3791520"/>
            <a:chOff x="1402920" y="1223640"/>
            <a:chExt cx="1195920" cy="2843640"/>
          </a:xfrm>
        </p:grpSpPr>
        <p:sp>
          <p:nvSpPr>
            <p:cNvPr id="188" name="Google Shape;188;p5"/>
            <p:cNvSpPr/>
            <p:nvPr/>
          </p:nvSpPr>
          <p:spPr>
            <a:xfrm>
              <a:off x="1402920" y="1223640"/>
              <a:ext cx="1195920" cy="1905120"/>
            </a:xfrm>
            <a:prstGeom prst="bentArrow">
              <a:avLst>
                <a:gd name="adj1" fmla="val 38990"/>
                <a:gd name="adj2" fmla="val 18716"/>
                <a:gd name="adj3" fmla="val 19967"/>
                <a:gd name="adj4" fmla="val 18220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"/>
            <p:cNvSpPr/>
            <p:nvPr/>
          </p:nvSpPr>
          <p:spPr>
            <a:xfrm rot="10800000" flipH="1">
              <a:off x="1402920" y="2162160"/>
              <a:ext cx="1195920" cy="1905120"/>
            </a:xfrm>
            <a:prstGeom prst="bentArrow">
              <a:avLst>
                <a:gd name="adj1" fmla="val 38990"/>
                <a:gd name="adj2" fmla="val 18716"/>
                <a:gd name="adj3" fmla="val 19967"/>
                <a:gd name="adj4" fmla="val 18220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0" name="Google Shape;190;p5"/>
          <p:cNvSpPr/>
          <p:nvPr/>
        </p:nvSpPr>
        <p:spPr>
          <a:xfrm>
            <a:off x="222720" y="3149760"/>
            <a:ext cx="2201485" cy="761760"/>
          </a:xfrm>
          <a:prstGeom prst="homePlate">
            <a:avLst>
              <a:gd name="adj" fmla="val 50000"/>
            </a:avLst>
          </a:prstGeom>
          <a:solidFill>
            <a:srgbClr val="999999"/>
          </a:solidFill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5"/>
          <p:cNvSpPr/>
          <p:nvPr/>
        </p:nvSpPr>
        <p:spPr>
          <a:xfrm>
            <a:off x="222720" y="3197760"/>
            <a:ext cx="22512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Radiopharmaceutical 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67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Google Shape;192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825000">
            <a:off x="2406085" y="2926821"/>
            <a:ext cx="1574400" cy="107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188792" y="2255693"/>
            <a:ext cx="1549920" cy="11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14080" y="1764480"/>
            <a:ext cx="2520480" cy="151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089565" y="5555673"/>
            <a:ext cx="2033956" cy="580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191514" y="4206024"/>
            <a:ext cx="1243200" cy="4987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5"/>
          <p:cNvGrpSpPr/>
          <p:nvPr/>
        </p:nvGrpSpPr>
        <p:grpSpPr>
          <a:xfrm>
            <a:off x="561351" y="3896882"/>
            <a:ext cx="1328254" cy="938759"/>
            <a:chOff x="330480" y="510840"/>
            <a:chExt cx="743040" cy="721080"/>
          </a:xfrm>
        </p:grpSpPr>
        <p:pic>
          <p:nvPicPr>
            <p:cNvPr id="198" name="Google Shape;198;p5"/>
            <p:cNvPicPr preferRelativeResize="0"/>
            <p:nvPr/>
          </p:nvPicPr>
          <p:blipFill rotWithShape="1">
            <a:blip r:embed="rId15">
              <a:alphaModFix/>
            </a:blip>
            <a:srcRect r="48999"/>
            <a:stretch/>
          </p:blipFill>
          <p:spPr>
            <a:xfrm>
              <a:off x="485727" y="510840"/>
              <a:ext cx="333282" cy="360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5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330480" y="871560"/>
              <a:ext cx="344520" cy="360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5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29000" y="858240"/>
              <a:ext cx="344520" cy="3445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816197" y="982291"/>
            <a:ext cx="1313280" cy="517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flipH="1">
            <a:off x="6701651" y="3444549"/>
            <a:ext cx="1313280" cy="120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776624" y="760135"/>
            <a:ext cx="1088451" cy="713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319085" y="2192434"/>
            <a:ext cx="1196686" cy="74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310933" y="759467"/>
            <a:ext cx="985927" cy="66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8828400" y="5113979"/>
            <a:ext cx="1371360" cy="38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10700762" y="5163813"/>
            <a:ext cx="1136393" cy="50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5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0709271" y="4070081"/>
            <a:ext cx="1407348" cy="948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5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088350" y="736865"/>
            <a:ext cx="1657440" cy="665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5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389123" y="5496992"/>
            <a:ext cx="893116" cy="69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5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6671760" y="5507100"/>
            <a:ext cx="2247840" cy="602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5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3898320" y="3850341"/>
            <a:ext cx="2982240" cy="81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232878" y="2319907"/>
            <a:ext cx="1595360" cy="957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95;p9"/>
          <p:cNvPicPr preferRelativeResize="0"/>
          <p:nvPr/>
        </p:nvPicPr>
        <p:blipFill rotWithShape="1">
          <a:blip r:embed="rId30">
            <a:alphaModFix/>
          </a:blip>
          <a:srcRect l="38041" r="38034"/>
          <a:stretch/>
        </p:blipFill>
        <p:spPr>
          <a:xfrm>
            <a:off x="196510" y="70667"/>
            <a:ext cx="1070683" cy="1666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"/>
          <p:cNvSpPr txBox="1">
            <a:spLocks noGrp="1"/>
          </p:cNvSpPr>
          <p:nvPr>
            <p:ph type="title"/>
          </p:nvPr>
        </p:nvSpPr>
        <p:spPr>
          <a:xfrm>
            <a:off x="1063207" y="-9470"/>
            <a:ext cx="9546826" cy="765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000"/>
              <a:buFont typeface="Calibri"/>
              <a:buNone/>
            </a:pPr>
            <a:r>
              <a:rPr lang="it"/>
              <a:t>ISOLPHARM: Innovative Method</a:t>
            </a:r>
            <a:endParaRPr/>
          </a:p>
        </p:txBody>
      </p:sp>
      <p:sp>
        <p:nvSpPr>
          <p:cNvPr id="228" name="Google Shape;228;p7"/>
          <p:cNvSpPr/>
          <p:nvPr/>
        </p:nvSpPr>
        <p:spPr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7" descr="Tappeto Design moderno SMILE EMOJI 67cm - TONGUE - Catalogo - OLIVO SHOP by  OLIVO GROUP"/>
          <p:cNvSpPr/>
          <p:nvPr/>
        </p:nvSpPr>
        <p:spPr>
          <a:xfrm>
            <a:off x="184731" y="-960870"/>
            <a:ext cx="17145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7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5344" y="867901"/>
            <a:ext cx="615465" cy="5302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7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1314" y="753630"/>
            <a:ext cx="9760686" cy="5486341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7"/>
          <p:cNvSpPr txBox="1"/>
          <p:nvPr/>
        </p:nvSpPr>
        <p:spPr>
          <a:xfrm>
            <a:off x="75255" y="3079414"/>
            <a:ext cx="2343074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The </a:t>
            </a:r>
            <a:r>
              <a:rPr lang="it" sz="2400" b="1" u="sng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ISOLPHARM</a:t>
            </a:r>
            <a:r>
              <a:rPr lang="it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 method is able to produce and select a  </a:t>
            </a:r>
            <a:endParaRPr sz="24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u="sng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SINGLE </a:t>
            </a:r>
            <a:r>
              <a:rPr lang="it" sz="24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RADIO-ISOTOPE </a:t>
            </a:r>
            <a:endParaRPr sz="2400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7"/>
          <p:cNvSpPr txBox="1"/>
          <p:nvPr/>
        </p:nvSpPr>
        <p:spPr>
          <a:xfrm>
            <a:off x="-49066" y="5324333"/>
            <a:ext cx="2726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it" sz="2000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high specific activity</a:t>
            </a:r>
            <a:r>
              <a:rPr lang="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it" sz="20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radionuclidic purity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7"/>
          <p:cNvSpPr/>
          <p:nvPr/>
        </p:nvSpPr>
        <p:spPr>
          <a:xfrm>
            <a:off x="1639464" y="1626554"/>
            <a:ext cx="542400" cy="3405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6" name="Google Shape;23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0754" y="753630"/>
            <a:ext cx="2406694" cy="1271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95794" y="2462174"/>
            <a:ext cx="2192754" cy="1311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69481" y="1344996"/>
            <a:ext cx="2122519" cy="162158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Google Shape;295;p9"/>
          <p:cNvPicPr preferRelativeResize="0"/>
          <p:nvPr/>
        </p:nvPicPr>
        <p:blipFill rotWithShape="1">
          <a:blip r:embed="rId8">
            <a:alphaModFix/>
          </a:blip>
          <a:srcRect l="38041" r="38034"/>
          <a:stretch/>
        </p:blipFill>
        <p:spPr>
          <a:xfrm>
            <a:off x="196510" y="70667"/>
            <a:ext cx="1070683" cy="1666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2ccb66a0ede_0_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6415" y="1312920"/>
            <a:ext cx="9606520" cy="4596782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g2ccb66a0ede_0_31"/>
          <p:cNvSpPr txBox="1"/>
          <p:nvPr/>
        </p:nvSpPr>
        <p:spPr>
          <a:xfrm>
            <a:off x="5352600" y="2099251"/>
            <a:ext cx="1486800" cy="27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Cyclotron</a:t>
            </a:r>
            <a:endParaRPr/>
          </a:p>
        </p:txBody>
      </p:sp>
      <p:sp>
        <p:nvSpPr>
          <p:cNvPr id="275" name="Google Shape;275;g2ccb66a0ede_0_31"/>
          <p:cNvSpPr txBox="1"/>
          <p:nvPr/>
        </p:nvSpPr>
        <p:spPr>
          <a:xfrm>
            <a:off x="4770420" y="4741461"/>
            <a:ext cx="1568784" cy="27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Front-End</a:t>
            </a:r>
            <a:endParaRPr dirty="0"/>
          </a:p>
        </p:txBody>
      </p:sp>
      <p:sp>
        <p:nvSpPr>
          <p:cNvPr id="276" name="Google Shape;276;g2ccb66a0ede_0_31"/>
          <p:cNvSpPr txBox="1"/>
          <p:nvPr/>
        </p:nvSpPr>
        <p:spPr>
          <a:xfrm>
            <a:off x="5952365" y="5479204"/>
            <a:ext cx="2613600" cy="27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IRIS Beam Collector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2ccb66a0ede_0_31"/>
          <p:cNvSpPr txBox="1"/>
          <p:nvPr/>
        </p:nvSpPr>
        <p:spPr>
          <a:xfrm>
            <a:off x="2179749" y="5218268"/>
            <a:ext cx="2214300" cy="27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Proton beam</a:t>
            </a:r>
            <a:endParaRPr/>
          </a:p>
        </p:txBody>
      </p:sp>
      <p:sp>
        <p:nvSpPr>
          <p:cNvPr id="278" name="Google Shape;278;g2ccb66a0ede_0_31"/>
          <p:cNvSpPr txBox="1"/>
          <p:nvPr/>
        </p:nvSpPr>
        <p:spPr>
          <a:xfrm>
            <a:off x="2136690" y="5493411"/>
            <a:ext cx="2493600" cy="27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Radioactive beam</a:t>
            </a:r>
            <a:endParaRPr dirty="0"/>
          </a:p>
        </p:txBody>
      </p:sp>
      <p:sp>
        <p:nvSpPr>
          <p:cNvPr id="279" name="Google Shape;279;g2ccb66a0ede_0_31"/>
          <p:cNvSpPr txBox="1"/>
          <p:nvPr/>
        </p:nvSpPr>
        <p:spPr>
          <a:xfrm>
            <a:off x="1756691" y="602993"/>
            <a:ext cx="1081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Starting Point: Some tens of mCi are sufficient to start a R&amp;D on radiopharmaceuticals 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g2ccb66a0ede_0_31"/>
          <p:cNvSpPr/>
          <p:nvPr/>
        </p:nvSpPr>
        <p:spPr>
          <a:xfrm>
            <a:off x="4821142" y="5740618"/>
            <a:ext cx="7172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costs, easy set-up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2ccb66a0ede_0_31"/>
          <p:cNvSpPr txBox="1">
            <a:spLocks noGrp="1"/>
          </p:cNvSpPr>
          <p:nvPr>
            <p:ph type="title"/>
          </p:nvPr>
        </p:nvSpPr>
        <p:spPr>
          <a:xfrm>
            <a:off x="1631363" y="-47829"/>
            <a:ext cx="95469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29500"/>
              </a:buClr>
              <a:buSzPts val="4000"/>
              <a:buFont typeface="Calibri"/>
              <a:buNone/>
            </a:pPr>
            <a:r>
              <a:rPr lang="it" dirty="0">
                <a:solidFill>
                  <a:srgbClr val="D29500"/>
                </a:solidFill>
              </a:rPr>
              <a:t>3.</a:t>
            </a:r>
            <a:r>
              <a:rPr lang="it" dirty="0"/>
              <a:t> ISOLPHARM: the irradiation facilty at SPES</a:t>
            </a:r>
            <a:endParaRPr dirty="0"/>
          </a:p>
        </p:txBody>
      </p:sp>
      <p:pic>
        <p:nvPicPr>
          <p:cNvPr id="282" name="Google Shape;282;g2ccb66a0ede_0_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1391" y="2099251"/>
            <a:ext cx="2792944" cy="1861830"/>
          </a:xfrm>
          <a:prstGeom prst="rect">
            <a:avLst/>
          </a:prstGeom>
          <a:noFill/>
          <a:ln w="9525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3" name="Google Shape;283;g2ccb66a0ede_0_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01391" y="4037477"/>
            <a:ext cx="2789206" cy="1904752"/>
          </a:xfrm>
          <a:prstGeom prst="rect">
            <a:avLst/>
          </a:prstGeom>
          <a:noFill/>
          <a:ln w="9525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4" name="Google Shape;284;g2ccb66a0ede_0_31"/>
          <p:cNvSpPr/>
          <p:nvPr/>
        </p:nvSpPr>
        <p:spPr>
          <a:xfrm rot="-10329434">
            <a:off x="5203534" y="2478291"/>
            <a:ext cx="1725843" cy="180187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g2ccb66a0ede_0_31"/>
          <p:cNvSpPr/>
          <p:nvPr/>
        </p:nvSpPr>
        <p:spPr>
          <a:xfrm rot="10125961">
            <a:off x="5449780" y="3684465"/>
            <a:ext cx="4704438" cy="19945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g2ccb66a0ede_0_31"/>
          <p:cNvSpPr/>
          <p:nvPr/>
        </p:nvSpPr>
        <p:spPr>
          <a:xfrm rot="10800000">
            <a:off x="9498289" y="4463787"/>
            <a:ext cx="620400" cy="202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7" name="Google Shape;287;g2ccb66a0ede_0_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3934" y="1313950"/>
            <a:ext cx="3185089" cy="1927991"/>
          </a:xfrm>
          <a:prstGeom prst="rect">
            <a:avLst/>
          </a:prstGeom>
          <a:noFill/>
          <a:ln w="9525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Google Shape;295;p9"/>
          <p:cNvPicPr preferRelativeResize="0"/>
          <p:nvPr/>
        </p:nvPicPr>
        <p:blipFill rotWithShape="1">
          <a:blip r:embed="rId7">
            <a:alphaModFix/>
          </a:blip>
          <a:srcRect l="38041" r="38034"/>
          <a:stretch/>
        </p:blipFill>
        <p:spPr>
          <a:xfrm>
            <a:off x="196510" y="70667"/>
            <a:ext cx="1070683" cy="1666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0275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95;p6" descr="Immagine che contiene testo, schermata, Modellazione 3D, arte&#10;&#10;Descrizione generata automaticamente"/>
          <p:cNvPicPr preferRelativeResize="0"/>
          <p:nvPr/>
        </p:nvPicPr>
        <p:blipFill rotWithShape="1">
          <a:blip r:embed="rId2">
            <a:alphaModFix/>
          </a:blip>
          <a:srcRect l="5846" t="19545" r="31828" b="31368"/>
          <a:stretch/>
        </p:blipFill>
        <p:spPr>
          <a:xfrm>
            <a:off x="1351158" y="777279"/>
            <a:ext cx="9553399" cy="5321045"/>
          </a:xfrm>
          <a:prstGeom prst="rect">
            <a:avLst/>
          </a:prstGeom>
          <a:noFill/>
          <a:ln w="9525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" name="Google Shape;196;p6"/>
          <p:cNvSpPr/>
          <p:nvPr/>
        </p:nvSpPr>
        <p:spPr>
          <a:xfrm>
            <a:off x="-346362" y="0"/>
            <a:ext cx="12175903" cy="763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00" tIns="45600" rIns="91200" bIns="4560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3000"/>
            </a:pPr>
            <a:r>
              <a:rPr lang="it" sz="4000" b="1" dirty="0">
                <a:solidFill>
                  <a:srgbClr val="00446D"/>
                </a:solidFill>
                <a:latin typeface="Calibri"/>
                <a:ea typeface="Calibri"/>
                <a:cs typeface="Calibri"/>
                <a:sym typeface="Calibri"/>
              </a:rPr>
              <a:t>The ISOLPHARM Facility</a:t>
            </a:r>
            <a:endParaRPr sz="4000" b="1" dirty="0">
              <a:solidFill>
                <a:srgbClr val="00446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12;p6"/>
          <p:cNvSpPr txBox="1"/>
          <p:nvPr/>
        </p:nvSpPr>
        <p:spPr>
          <a:xfrm>
            <a:off x="9787977" y="1504089"/>
            <a:ext cx="1330296" cy="763680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SzPts val="825"/>
            </a:pPr>
            <a:r>
              <a:rPr lang="it" sz="11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IRIS: Detection and quality control station 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255;p7"/>
          <p:cNvPicPr preferRelativeResize="0"/>
          <p:nvPr/>
        </p:nvPicPr>
        <p:blipFill rotWithShape="1">
          <a:blip r:embed="rId3">
            <a:alphaModFix/>
          </a:blip>
          <a:srcRect r="12516"/>
          <a:stretch/>
        </p:blipFill>
        <p:spPr>
          <a:xfrm>
            <a:off x="1351158" y="2730347"/>
            <a:ext cx="2076575" cy="3336085"/>
          </a:xfrm>
          <a:prstGeom prst="rect">
            <a:avLst/>
          </a:prstGeom>
          <a:noFill/>
          <a:ln>
            <a:solidFill>
              <a:srgbClr val="5B9BD5"/>
            </a:solidFill>
          </a:ln>
        </p:spPr>
      </p:pic>
      <p:pic>
        <p:nvPicPr>
          <p:cNvPr id="12" name="Picture 41">
            <a:extLst>
              <a:ext uri="{FF2B5EF4-FFF2-40B4-BE49-F238E27FC236}">
                <a16:creationId xmlns:a16="http://schemas.microsoft.com/office/drawing/2014/main" id="{927CDC52-CD74-476A-8CAF-9F5343CE18F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1671" y="4072354"/>
            <a:ext cx="2041596" cy="1972520"/>
          </a:xfrm>
          <a:prstGeom prst="rect">
            <a:avLst/>
          </a:prstGeom>
          <a:ln>
            <a:solidFill>
              <a:srgbClr val="5B9BD5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733" y="2741840"/>
            <a:ext cx="1408184" cy="1338473"/>
          </a:xfrm>
          <a:prstGeom prst="rect">
            <a:avLst/>
          </a:prstGeom>
          <a:ln>
            <a:solidFill>
              <a:srgbClr val="5B9BD5"/>
            </a:solidFill>
          </a:ln>
        </p:spPr>
      </p:pic>
      <p:sp>
        <p:nvSpPr>
          <p:cNvPr id="5" name="Google Shape;212;p6">
            <a:extLst>
              <a:ext uri="{FF2B5EF4-FFF2-40B4-BE49-F238E27FC236}">
                <a16:creationId xmlns:a16="http://schemas.microsoft.com/office/drawing/2014/main" id="{C808ED3E-0B1A-4B88-0222-C3B5E99488F0}"/>
              </a:ext>
            </a:extLst>
          </p:cNvPr>
          <p:cNvSpPr txBox="1"/>
          <p:nvPr/>
        </p:nvSpPr>
        <p:spPr>
          <a:xfrm>
            <a:off x="5438246" y="5283200"/>
            <a:ext cx="1413553" cy="674960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SzPts val="825"/>
            </a:pPr>
            <a:r>
              <a:rPr lang="it" sz="1100" dirty="0">
                <a:solidFill>
                  <a:schemeClr val="dk1"/>
                </a:solidFill>
              </a:rPr>
              <a:t>Secondary Target with isotope deposited (</a:t>
            </a:r>
            <a:r>
              <a:rPr lang="it" sz="1100" baseline="30000" dirty="0">
                <a:solidFill>
                  <a:schemeClr val="dk1"/>
                </a:solidFill>
              </a:rPr>
              <a:t>107</a:t>
            </a:r>
            <a:r>
              <a:rPr lang="it" sz="1100" dirty="0">
                <a:solidFill>
                  <a:schemeClr val="dk1"/>
                </a:solidFill>
              </a:rPr>
              <a:t>Ag)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866513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5549</TotalTime>
  <Words>1560</Words>
  <Application>Microsoft Office PowerPoint</Application>
  <PresentationFormat>Widescreen</PresentationFormat>
  <Paragraphs>310</Paragraphs>
  <Slides>30</Slides>
  <Notes>29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4" baseType="lpstr">
      <vt:lpstr>Merriweather</vt:lpstr>
      <vt:lpstr>Calibri</vt:lpstr>
      <vt:lpstr>Arial</vt:lpstr>
      <vt:lpstr>1_Tema di Office</vt:lpstr>
      <vt:lpstr>Presentazione standard di PowerPoint</vt:lpstr>
      <vt:lpstr>Talk Overview</vt:lpstr>
      <vt:lpstr>Medical radionuclides production @LNL</vt:lpstr>
      <vt:lpstr>Radiopharmaceutical Frame (small molecules)</vt:lpstr>
      <vt:lpstr>The ISOLPHARM Project – 4 pillars</vt:lpstr>
      <vt:lpstr>Presentazione standard di PowerPoint</vt:lpstr>
      <vt:lpstr>ISOLPHARM: Innovative Method</vt:lpstr>
      <vt:lpstr>3. ISOLPHARM: the irradiation facilty at SPES</vt:lpstr>
      <vt:lpstr>Presentazione standard di PowerPoint</vt:lpstr>
      <vt:lpstr>ISOLPHARM: 10 Years of activity</vt:lpstr>
      <vt:lpstr>Why doing imaging within ISOLPHARM?</vt:lpstr>
      <vt:lpstr>Presentazione standard di PowerPoint</vt:lpstr>
      <vt:lpstr>PET vs SPECT ISOLPHARM radioisotopes</vt:lpstr>
      <vt:lpstr>64Cu – chelated (2021) </vt:lpstr>
      <vt:lpstr>111In – targeted (2021)</vt:lpstr>
      <vt:lpstr>68Ga – targeted (2022)</vt:lpstr>
      <vt:lpstr>Presentazione standard di PowerPoint</vt:lpstr>
      <vt:lpstr>111Ag versus 177Lu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Michele Ballan</dc:creator>
  <cp:lastModifiedBy>Alberto Andrighetto</cp:lastModifiedBy>
  <cp:revision>103</cp:revision>
  <dcterms:created xsi:type="dcterms:W3CDTF">2019-05-28T09:58:40Z</dcterms:created>
  <dcterms:modified xsi:type="dcterms:W3CDTF">2024-05-22T16:55:42Z</dcterms:modified>
</cp:coreProperties>
</file>