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0" r:id="rId5"/>
  </p:sldMasterIdLst>
  <p:notesMasterIdLst>
    <p:notesMasterId r:id="rId57"/>
  </p:notesMasterIdLst>
  <p:handoutMasterIdLst>
    <p:handoutMasterId r:id="rId58"/>
  </p:handoutMasterIdLst>
  <p:sldIdLst>
    <p:sldId id="256" r:id="rId6"/>
    <p:sldId id="397" r:id="rId7"/>
    <p:sldId id="470" r:id="rId8"/>
    <p:sldId id="471" r:id="rId9"/>
    <p:sldId id="472" r:id="rId10"/>
    <p:sldId id="473" r:id="rId11"/>
    <p:sldId id="277" r:id="rId12"/>
    <p:sldId id="396" r:id="rId13"/>
    <p:sldId id="463" r:id="rId14"/>
    <p:sldId id="464" r:id="rId15"/>
    <p:sldId id="465" r:id="rId16"/>
    <p:sldId id="466" r:id="rId17"/>
    <p:sldId id="461" r:id="rId18"/>
    <p:sldId id="453" r:id="rId19"/>
    <p:sldId id="469" r:id="rId20"/>
    <p:sldId id="456" r:id="rId21"/>
    <p:sldId id="451" r:id="rId22"/>
    <p:sldId id="457" r:id="rId23"/>
    <p:sldId id="468" r:id="rId24"/>
    <p:sldId id="458" r:id="rId25"/>
    <p:sldId id="467" r:id="rId26"/>
    <p:sldId id="460" r:id="rId27"/>
    <p:sldId id="448" r:id="rId28"/>
    <p:sldId id="474" r:id="rId29"/>
    <p:sldId id="475" r:id="rId30"/>
    <p:sldId id="422" r:id="rId31"/>
    <p:sldId id="423" r:id="rId32"/>
    <p:sldId id="427" r:id="rId33"/>
    <p:sldId id="477" r:id="rId34"/>
    <p:sldId id="478" r:id="rId35"/>
    <p:sldId id="426" r:id="rId36"/>
    <p:sldId id="444" r:id="rId37"/>
    <p:sldId id="479" r:id="rId38"/>
    <p:sldId id="441" r:id="rId39"/>
    <p:sldId id="430" r:id="rId40"/>
    <p:sldId id="442" r:id="rId41"/>
    <p:sldId id="480" r:id="rId42"/>
    <p:sldId id="443" r:id="rId43"/>
    <p:sldId id="438" r:id="rId44"/>
    <p:sldId id="481" r:id="rId45"/>
    <p:sldId id="447" r:id="rId46"/>
    <p:sldId id="431" r:id="rId47"/>
    <p:sldId id="440" r:id="rId48"/>
    <p:sldId id="476" r:id="rId49"/>
    <p:sldId id="433" r:id="rId50"/>
    <p:sldId id="418" r:id="rId51"/>
    <p:sldId id="419" r:id="rId52"/>
    <p:sldId id="435" r:id="rId53"/>
    <p:sldId id="439" r:id="rId54"/>
    <p:sldId id="437" r:id="rId55"/>
    <p:sldId id="42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to UCL" id="{A37B3FEB-7B75-2641-B008-FC44CC889E5B}">
          <p14:sldIdLst>
            <p14:sldId id="256"/>
            <p14:sldId id="397"/>
            <p14:sldId id="470"/>
            <p14:sldId id="471"/>
            <p14:sldId id="472"/>
            <p14:sldId id="473"/>
            <p14:sldId id="277"/>
            <p14:sldId id="396"/>
            <p14:sldId id="463"/>
            <p14:sldId id="464"/>
            <p14:sldId id="465"/>
            <p14:sldId id="466"/>
            <p14:sldId id="461"/>
            <p14:sldId id="453"/>
            <p14:sldId id="469"/>
            <p14:sldId id="456"/>
            <p14:sldId id="451"/>
            <p14:sldId id="457"/>
            <p14:sldId id="468"/>
            <p14:sldId id="458"/>
            <p14:sldId id="467"/>
            <p14:sldId id="460"/>
            <p14:sldId id="448"/>
            <p14:sldId id="474"/>
            <p14:sldId id="475"/>
            <p14:sldId id="422"/>
            <p14:sldId id="423"/>
            <p14:sldId id="427"/>
            <p14:sldId id="477"/>
            <p14:sldId id="478"/>
            <p14:sldId id="426"/>
            <p14:sldId id="444"/>
            <p14:sldId id="479"/>
            <p14:sldId id="441"/>
            <p14:sldId id="430"/>
            <p14:sldId id="442"/>
            <p14:sldId id="480"/>
            <p14:sldId id="443"/>
            <p14:sldId id="438"/>
            <p14:sldId id="481"/>
            <p14:sldId id="447"/>
            <p14:sldId id="431"/>
            <p14:sldId id="440"/>
            <p14:sldId id="476"/>
            <p14:sldId id="433"/>
            <p14:sldId id="418"/>
            <p14:sldId id="419"/>
            <p14:sldId id="435"/>
            <p14:sldId id="439"/>
            <p14:sldId id="437"/>
            <p14:sldId id="429"/>
          </p14:sldIdLst>
        </p14:section>
        <p14:section name="TEMPLATES" id="{B37E5915-0A38-B247-8544-8EDCDE5E690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ry Morrison" initials="RM" lastIdx="6" clrIdx="0"/>
  <p:cmAuthor id="2" name="Morrison, Rory" initials="MR" lastIdx="5" clrIdx="1">
    <p:extLst>
      <p:ext uri="{19B8F6BF-5375-455C-9EA6-DF929625EA0E}">
        <p15:presenceInfo xmlns:p15="http://schemas.microsoft.com/office/powerpoint/2012/main" userId="S::ucyprmm@ucl.ac.uk::40c2b739-a1ee-4ff9-8650-5ffc172fee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E0065"/>
    <a:srgbClr val="002855"/>
    <a:srgbClr val="95D3E3"/>
    <a:srgbClr val="118598"/>
    <a:srgbClr val="3A293B"/>
    <a:srgbClr val="D6D2C4"/>
    <a:srgbClr val="FBE599"/>
    <a:srgbClr val="F6BE00"/>
    <a:srgbClr val="003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546" autoAdjust="0"/>
  </p:normalViewPr>
  <p:slideViewPr>
    <p:cSldViewPr snapToGrid="0">
      <p:cViewPr varScale="1">
        <p:scale>
          <a:sx n="97" d="100"/>
          <a:sy n="97" d="100"/>
        </p:scale>
        <p:origin x="107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4632" y="11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47612-9176-4F77-9DC0-E0D1A9192A60}" type="datetimeFigureOut">
              <a:rPr lang="en-GB" smtClean="0"/>
              <a:t>22/05/2024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807289-1710-4840-9F2A-30E0C7CB6DCE}" type="slidenum">
              <a:rPr lang="en-GB" smtClean="0"/>
              <a:t>‹#›</a:t>
            </a:fld>
            <a:endParaRPr lang="en-GB"/>
          </a:p>
        </p:txBody>
      </p:sp>
    </p:spTree>
    <p:extLst>
      <p:ext uri="{BB962C8B-B14F-4D97-AF65-F5344CB8AC3E}">
        <p14:creationId xmlns:p14="http://schemas.microsoft.com/office/powerpoint/2010/main" val="2759043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34685-B17B-9244-AB82-0866EB3C35B0}" type="datetimeFigureOut">
              <a:rPr lang="en-US" smtClean="0"/>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214"/>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1A79520E-D8E7-B943-9AF4-A9DBC21B9E4B}" type="slidenum">
              <a:rPr lang="en-US" smtClean="0"/>
              <a:t>‹#›</a:t>
            </a:fld>
            <a:endParaRPr lang="en-US"/>
          </a:p>
        </p:txBody>
      </p:sp>
    </p:spTree>
    <p:extLst>
      <p:ext uri="{BB962C8B-B14F-4D97-AF65-F5344CB8AC3E}">
        <p14:creationId xmlns:p14="http://schemas.microsoft.com/office/powerpoint/2010/main" val="7107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Sam Porter. I’m a 3</a:t>
            </a:r>
            <a:r>
              <a:rPr lang="en-US" baseline="30000" dirty="0"/>
              <a:t>rd</a:t>
            </a:r>
            <a:r>
              <a:rPr lang="en-US" dirty="0"/>
              <a:t> year PhD student from University College London and today I’ll be presenting some recent work that I’ve done, along with my supervisors Daniel, Kris and Simon</a:t>
            </a:r>
          </a:p>
        </p:txBody>
      </p:sp>
      <p:sp>
        <p:nvSpPr>
          <p:cNvPr id="4" name="Slide Number Placeholder 3"/>
          <p:cNvSpPr>
            <a:spLocks noGrp="1"/>
          </p:cNvSpPr>
          <p:nvPr>
            <p:ph type="sldNum" sz="quarter" idx="10"/>
          </p:nvPr>
        </p:nvSpPr>
        <p:spPr/>
        <p:txBody>
          <a:bodyPr/>
          <a:lstStyle/>
          <a:p>
            <a:fld id="{1A79520E-D8E7-B943-9AF4-A9DBC21B9E4B}" type="slidenum">
              <a:rPr lang="en-US" smtClean="0"/>
              <a:t>1</a:t>
            </a:fld>
            <a:endParaRPr lang="en-US"/>
          </a:p>
        </p:txBody>
      </p:sp>
    </p:spTree>
    <p:extLst>
      <p:ext uri="{BB962C8B-B14F-4D97-AF65-F5344CB8AC3E}">
        <p14:creationId xmlns:p14="http://schemas.microsoft.com/office/powerpoint/2010/main" val="195396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That consists of as many data-fit functions as we have modalities</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10</a:t>
            </a:fld>
            <a:endParaRPr lang="en-US"/>
          </a:p>
        </p:txBody>
      </p:sp>
    </p:spTree>
    <p:extLst>
      <p:ext uri="{BB962C8B-B14F-4D97-AF65-F5344CB8AC3E}">
        <p14:creationId xmlns:p14="http://schemas.microsoft.com/office/powerpoint/2010/main" val="350224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As well as (in our case) a single prior that links these modalities</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11</a:t>
            </a:fld>
            <a:endParaRPr lang="en-US"/>
          </a:p>
        </p:txBody>
      </p:sp>
    </p:spTree>
    <p:extLst>
      <p:ext uri="{BB962C8B-B14F-4D97-AF65-F5344CB8AC3E}">
        <p14:creationId xmlns:p14="http://schemas.microsoft.com/office/powerpoint/2010/main" val="885585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We’re looking to find the images that minimize the value of this objective function</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12</a:t>
            </a:fld>
            <a:endParaRPr lang="en-US"/>
          </a:p>
        </p:txBody>
      </p:sp>
    </p:spTree>
    <p:extLst>
      <p:ext uri="{BB962C8B-B14F-4D97-AF65-F5344CB8AC3E}">
        <p14:creationId xmlns:p14="http://schemas.microsoft.com/office/powerpoint/2010/main" val="691647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In this work we investigate two priors and they are defined here. Now, there are lots of undefined symbols here. I’ll try and do my best to explain what most of them mean over the next few slides</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13</a:t>
            </a:fld>
            <a:endParaRPr lang="en-US"/>
          </a:p>
        </p:txBody>
      </p:sp>
    </p:spTree>
    <p:extLst>
      <p:ext uri="{BB962C8B-B14F-4D97-AF65-F5344CB8AC3E}">
        <p14:creationId xmlns:p14="http://schemas.microsoft.com/office/powerpoint/2010/main" val="657396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Both priors are designed to work under a strategy known as parallel level sets.</a:t>
            </a:r>
            <a:br>
              <a:rPr lang="en-US" dirty="0">
                <a:ea typeface="Calibri"/>
                <a:cs typeface="Calibri"/>
              </a:rPr>
            </a:br>
            <a:br>
              <a:rPr lang="en-US" dirty="0">
                <a:ea typeface="Calibri"/>
                <a:cs typeface="Calibri"/>
              </a:rPr>
            </a:br>
            <a:r>
              <a:rPr lang="en-US" dirty="0">
                <a:ea typeface="Calibri"/>
                <a:cs typeface="Calibri"/>
              </a:rPr>
              <a:t>If we have two images u and v</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14</a:t>
            </a:fld>
            <a:endParaRPr lang="en-US"/>
          </a:p>
        </p:txBody>
      </p:sp>
    </p:spTree>
    <p:extLst>
      <p:ext uri="{BB962C8B-B14F-4D97-AF65-F5344CB8AC3E}">
        <p14:creationId xmlns:p14="http://schemas.microsoft.com/office/powerpoint/2010/main" val="162579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We can represent them by their level sets: contours along pixels or voxels with the same value</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15</a:t>
            </a:fld>
            <a:endParaRPr lang="en-US"/>
          </a:p>
        </p:txBody>
      </p:sp>
    </p:spTree>
    <p:extLst>
      <p:ext uri="{BB962C8B-B14F-4D97-AF65-F5344CB8AC3E}">
        <p14:creationId xmlns:p14="http://schemas.microsoft.com/office/powerpoint/2010/main" val="3552648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If we pick the same point on each of those images and find the gradient there</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16</a:t>
            </a:fld>
            <a:endParaRPr lang="en-US"/>
          </a:p>
        </p:txBody>
      </p:sp>
    </p:spTree>
    <p:extLst>
      <p:ext uri="{BB962C8B-B14F-4D97-AF65-F5344CB8AC3E}">
        <p14:creationId xmlns:p14="http://schemas.microsoft.com/office/powerpoint/2010/main" val="1746222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Comparing these gradient directions will give us an idea of how parallel the level sets are.</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17</a:t>
            </a:fld>
            <a:endParaRPr lang="en-US"/>
          </a:p>
        </p:txBody>
      </p:sp>
    </p:spTree>
    <p:extLst>
      <p:ext uri="{BB962C8B-B14F-4D97-AF65-F5344CB8AC3E}">
        <p14:creationId xmlns:p14="http://schemas.microsoft.com/office/powerpoint/2010/main" val="281059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For guided reconstruction where in this example we are using image v which stays constant to guided the reconstruction of image u, we can define something called a directional gradient, the magnitude of which depends on how closely the two gradients align.</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18</a:t>
            </a:fld>
            <a:endParaRPr lang="en-US"/>
          </a:p>
        </p:txBody>
      </p:sp>
    </p:spTree>
    <p:extLst>
      <p:ext uri="{BB962C8B-B14F-4D97-AF65-F5344CB8AC3E}">
        <p14:creationId xmlns:p14="http://schemas.microsoft.com/office/powerpoint/2010/main" val="3015448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If we increase alignment, we decrease the magnitude of this directional gradient</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19</a:t>
            </a:fld>
            <a:endParaRPr lang="en-US"/>
          </a:p>
        </p:txBody>
      </p:sp>
    </p:spTree>
    <p:extLst>
      <p:ext uri="{BB962C8B-B14F-4D97-AF65-F5344CB8AC3E}">
        <p14:creationId xmlns:p14="http://schemas.microsoft.com/office/powerpoint/2010/main" val="301432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8914-5F71-AC66-1552-D923FC808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E1725-4F87-4974-B275-4973621D0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55D75-DEA7-03CD-81FF-A7F63C78BEE8}"/>
              </a:ext>
            </a:extLst>
          </p:cNvPr>
          <p:cNvSpPr>
            <a:spLocks noGrp="1"/>
          </p:cNvSpPr>
          <p:nvPr>
            <p:ph type="body" idx="1"/>
          </p:nvPr>
        </p:nvSpPr>
        <p:spPr/>
        <p:txBody>
          <a:bodyPr/>
          <a:lstStyle/>
          <a:p>
            <a:r>
              <a:rPr lang="en-US" dirty="0">
                <a:ea typeface="Calibri"/>
                <a:cs typeface="Calibri"/>
              </a:rPr>
              <a:t>SO this is a brief outline of what I’ll cover today</a:t>
            </a:r>
          </a:p>
          <a:p>
            <a:endParaRPr lang="en-US" dirty="0">
              <a:ea typeface="Calibri"/>
              <a:cs typeface="Calibri"/>
            </a:endParaRPr>
          </a:p>
          <a:p>
            <a:r>
              <a:rPr lang="en-US" dirty="0">
                <a:ea typeface="Calibri"/>
                <a:cs typeface="Calibri"/>
              </a:rPr>
              <a:t>An introduction to some of the basic concepts.</a:t>
            </a:r>
          </a:p>
          <a:p>
            <a:endParaRPr lang="en-US" dirty="0">
              <a:ea typeface="Calibri"/>
              <a:cs typeface="Calibri"/>
            </a:endParaRPr>
          </a:p>
          <a:p>
            <a:r>
              <a:rPr lang="en-US" dirty="0">
                <a:ea typeface="Calibri"/>
                <a:cs typeface="Calibri"/>
              </a:rPr>
              <a:t>The methods we’ve used in this work</a:t>
            </a:r>
          </a:p>
          <a:p>
            <a:endParaRPr lang="en-US" dirty="0">
              <a:ea typeface="Calibri"/>
              <a:cs typeface="Calibri"/>
            </a:endParaRPr>
          </a:p>
          <a:p>
            <a:r>
              <a:rPr lang="en-US" dirty="0">
                <a:ea typeface="Calibri"/>
                <a:cs typeface="Calibri"/>
              </a:rPr>
              <a:t>As well as some visual and quantitative results</a:t>
            </a:r>
          </a:p>
        </p:txBody>
      </p:sp>
      <p:sp>
        <p:nvSpPr>
          <p:cNvPr id="4" name="Slide Number Placeholder 3">
            <a:extLst>
              <a:ext uri="{FF2B5EF4-FFF2-40B4-BE49-F238E27FC236}">
                <a16:creationId xmlns:a16="http://schemas.microsoft.com/office/drawing/2014/main" id="{A3C754DA-5DB8-9090-0299-378859DF86AA}"/>
              </a:ext>
            </a:extLst>
          </p:cNvPr>
          <p:cNvSpPr>
            <a:spLocks noGrp="1"/>
          </p:cNvSpPr>
          <p:nvPr>
            <p:ph type="sldNum" sz="quarter" idx="5"/>
          </p:nvPr>
        </p:nvSpPr>
        <p:spPr/>
        <p:txBody>
          <a:bodyPr/>
          <a:lstStyle/>
          <a:p>
            <a:fld id="{1A79520E-D8E7-B943-9AF4-A9DBC21B9E4B}" type="slidenum">
              <a:rPr lang="en-US" smtClean="0"/>
              <a:t>2</a:t>
            </a:fld>
            <a:endParaRPr lang="en-US"/>
          </a:p>
        </p:txBody>
      </p:sp>
    </p:spTree>
    <p:extLst>
      <p:ext uri="{BB962C8B-B14F-4D97-AF65-F5344CB8AC3E}">
        <p14:creationId xmlns:p14="http://schemas.microsoft.com/office/powerpoint/2010/main" val="144696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And so we can construct a prior by </a:t>
            </a:r>
            <a:r>
              <a:rPr lang="en-US" dirty="0" err="1">
                <a:ea typeface="Calibri"/>
                <a:cs typeface="Calibri"/>
              </a:rPr>
              <a:t>penalising</a:t>
            </a:r>
            <a:r>
              <a:rPr lang="en-US" dirty="0">
                <a:ea typeface="Calibri"/>
                <a:cs typeface="Calibri"/>
              </a:rPr>
              <a:t> the magnitude of this directional gradient.</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20</a:t>
            </a:fld>
            <a:endParaRPr lang="en-US"/>
          </a:p>
        </p:txBody>
      </p:sp>
    </p:spTree>
    <p:extLst>
      <p:ext uri="{BB962C8B-B14F-4D97-AF65-F5344CB8AC3E}">
        <p14:creationId xmlns:p14="http://schemas.microsoft.com/office/powerpoint/2010/main" val="3293385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Total Nuclear Variation is a similar concept but now we would like to update both u and v. </a:t>
            </a:r>
          </a:p>
          <a:p>
            <a:endParaRPr lang="en-US" dirty="0">
              <a:ea typeface="Calibri"/>
              <a:cs typeface="Calibri"/>
            </a:endParaRPr>
          </a:p>
          <a:p>
            <a:r>
              <a:rPr lang="en-US" dirty="0">
                <a:ea typeface="Calibri"/>
                <a:cs typeface="Calibri"/>
              </a:rPr>
              <a:t>A measure of how closely these level sets align is the rank of a matrix known as the </a:t>
            </a:r>
            <a:r>
              <a:rPr lang="en-US" dirty="0" err="1">
                <a:ea typeface="Calibri"/>
                <a:cs typeface="Calibri"/>
              </a:rPr>
              <a:t>jacobian</a:t>
            </a:r>
            <a:r>
              <a:rPr lang="en-US" dirty="0">
                <a:ea typeface="Calibri"/>
                <a:cs typeface="Calibri"/>
              </a:rPr>
              <a:t>, which is made by stacking the image gradients at each pixel or voxel on top of </a:t>
            </a:r>
            <a:r>
              <a:rPr lang="en-US" dirty="0" err="1">
                <a:ea typeface="Calibri"/>
                <a:cs typeface="Calibri"/>
              </a:rPr>
              <a:t>eachother</a:t>
            </a:r>
            <a:r>
              <a:rPr lang="en-US" dirty="0">
                <a:ea typeface="Calibri"/>
                <a:cs typeface="Calibri"/>
              </a:rPr>
              <a:t>. </a:t>
            </a:r>
          </a:p>
          <a:p>
            <a:endParaRPr lang="en-US" dirty="0">
              <a:ea typeface="Calibri"/>
              <a:cs typeface="Calibri"/>
            </a:endParaRPr>
          </a:p>
          <a:p>
            <a:r>
              <a:rPr lang="en-US" dirty="0">
                <a:ea typeface="Calibri"/>
                <a:cs typeface="Calibri"/>
              </a:rPr>
              <a:t>The nuclear norm, denoted here by the </a:t>
            </a:r>
            <a:r>
              <a:rPr lang="en-US" b="1" dirty="0">
                <a:ea typeface="Calibri"/>
                <a:cs typeface="Calibri"/>
              </a:rPr>
              <a:t>star </a:t>
            </a:r>
            <a:r>
              <a:rPr lang="en-US" b="0" dirty="0">
                <a:ea typeface="Calibri"/>
                <a:cs typeface="Calibri"/>
              </a:rPr>
              <a:t>is the convex envelope of the rank function and so can be used as a synergistic prior to promote </a:t>
            </a:r>
            <a:r>
              <a:rPr lang="en-US" b="0" dirty="0" err="1">
                <a:ea typeface="Calibri"/>
                <a:cs typeface="Calibri"/>
              </a:rPr>
              <a:t>parallelity</a:t>
            </a:r>
            <a:r>
              <a:rPr lang="en-US" b="0" dirty="0">
                <a:ea typeface="Calibri"/>
                <a:cs typeface="Calibri"/>
              </a:rPr>
              <a:t> between the level sets of u and v</a:t>
            </a:r>
            <a:endParaRPr lang="en-US" b="1" dirty="0">
              <a:ea typeface="Calibri"/>
              <a:cs typeface="Calibri"/>
            </a:endParaRP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21</a:t>
            </a:fld>
            <a:endParaRPr lang="en-US"/>
          </a:p>
        </p:txBody>
      </p:sp>
    </p:spTree>
    <p:extLst>
      <p:ext uri="{BB962C8B-B14F-4D97-AF65-F5344CB8AC3E}">
        <p14:creationId xmlns:p14="http://schemas.microsoft.com/office/powerpoint/2010/main" val="3295897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It is calculated by summing the singular values of the </a:t>
            </a:r>
            <a:r>
              <a:rPr lang="en-US" dirty="0" err="1">
                <a:ea typeface="Calibri"/>
                <a:cs typeface="Calibri"/>
              </a:rPr>
              <a:t>jacobian</a:t>
            </a:r>
            <a:r>
              <a:rPr lang="en-US" dirty="0">
                <a:ea typeface="Calibri"/>
                <a:cs typeface="Calibri"/>
              </a:rPr>
              <a:t>.</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22</a:t>
            </a:fld>
            <a:endParaRPr lang="en-US"/>
          </a:p>
        </p:txBody>
      </p:sp>
    </p:spTree>
    <p:extLst>
      <p:ext uri="{BB962C8B-B14F-4D97-AF65-F5344CB8AC3E}">
        <p14:creationId xmlns:p14="http://schemas.microsoft.com/office/powerpoint/2010/main" val="3591398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And so we have one prior that incorporates anatomical information into out reconstruction process and one prior that promotes similarity between modalities.#</a:t>
            </a:r>
          </a:p>
          <a:p>
            <a:br>
              <a:rPr lang="en-US" dirty="0">
                <a:ea typeface="Calibri"/>
                <a:cs typeface="Calibri"/>
              </a:rPr>
            </a:br>
            <a:r>
              <a:rPr lang="en-US" dirty="0">
                <a:ea typeface="Calibri"/>
                <a:cs typeface="Calibri"/>
              </a:rPr>
              <a:t>For dual modality yttrium 90 acquisitions we have a reconstructed CT image as well as PET raw data and SPECT raw data</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23</a:t>
            </a:fld>
            <a:endParaRPr lang="en-US"/>
          </a:p>
        </p:txBody>
      </p:sp>
    </p:spTree>
    <p:extLst>
      <p:ext uri="{BB962C8B-B14F-4D97-AF65-F5344CB8AC3E}">
        <p14:creationId xmlns:p14="http://schemas.microsoft.com/office/powerpoint/2010/main" val="2330243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And so it seems sensible to combine these two priors in order to create a prior we term directional total nuclear variation.</a:t>
            </a:r>
          </a:p>
          <a:p>
            <a:endParaRPr lang="en-US" dirty="0">
              <a:ea typeface="Calibri"/>
              <a:cs typeface="Calibri"/>
            </a:endParaRPr>
          </a:p>
          <a:p>
            <a:r>
              <a:rPr lang="en-US" dirty="0">
                <a:ea typeface="Calibri"/>
                <a:cs typeface="Calibri"/>
              </a:rPr>
              <a:t>Now we are promoting similarity between the </a:t>
            </a:r>
            <a:r>
              <a:rPr lang="en-US" dirty="0" err="1">
                <a:ea typeface="Calibri"/>
                <a:cs typeface="Calibri"/>
              </a:rPr>
              <a:t>ct</a:t>
            </a:r>
            <a:r>
              <a:rPr lang="en-US" dirty="0">
                <a:ea typeface="Calibri"/>
                <a:cs typeface="Calibri"/>
              </a:rPr>
              <a:t> informed directional gradients of the PET and SPECT reconstructed images</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24</a:t>
            </a:fld>
            <a:endParaRPr lang="en-US"/>
          </a:p>
        </p:txBody>
      </p:sp>
    </p:spTree>
    <p:extLst>
      <p:ext uri="{BB962C8B-B14F-4D97-AF65-F5344CB8AC3E}">
        <p14:creationId xmlns:p14="http://schemas.microsoft.com/office/powerpoint/2010/main" val="2748991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We then smooth our priors with smoothing function lambda in order to make them differentiable and thus we are able reconstruct with gradient-based algorithms</a:t>
            </a:r>
          </a:p>
          <a:p>
            <a:endParaRPr lang="en-US" dirty="0">
              <a:ea typeface="Calibri"/>
              <a:cs typeface="Calibri"/>
            </a:endParaRPr>
          </a:p>
          <a:p>
            <a:r>
              <a:rPr lang="en-US" dirty="0">
                <a:ea typeface="Calibri"/>
                <a:cs typeface="Calibri"/>
              </a:rPr>
              <a:t>It’s worth noting here that if the directional gradients in one image are zero, directional Total Nuclear variation reduces to directional Total Variation which reduces to Total Variation if there is no anatomical information</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25</a:t>
            </a:fld>
            <a:endParaRPr lang="en-US"/>
          </a:p>
        </p:txBody>
      </p:sp>
    </p:spTree>
    <p:extLst>
      <p:ext uri="{BB962C8B-B14F-4D97-AF65-F5344CB8AC3E}">
        <p14:creationId xmlns:p14="http://schemas.microsoft.com/office/powerpoint/2010/main" val="510055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Our data was acquired with a  NEMA phantom containing six hot six spheres ranging from 11-37 mm in diameter embedded in a cold water background.</a:t>
            </a:r>
          </a:p>
          <a:p>
            <a:endParaRPr lang="en-US" dirty="0">
              <a:ea typeface="Calibri"/>
              <a:cs typeface="Calibri"/>
            </a:endParaRPr>
          </a:p>
          <a:p>
            <a:r>
              <a:rPr lang="en-US" dirty="0">
                <a:ea typeface="Calibri"/>
                <a:cs typeface="Calibri"/>
              </a:rPr>
              <a:t>Acquisitions were performed on a </a:t>
            </a:r>
            <a:r>
              <a:rPr lang="en-US" dirty="0" err="1">
                <a:ea typeface="Calibri"/>
                <a:cs typeface="Calibri"/>
              </a:rPr>
              <a:t>Mediso</a:t>
            </a:r>
            <a:r>
              <a:rPr lang="en-US" dirty="0">
                <a:ea typeface="Calibri"/>
                <a:cs typeface="Calibri"/>
              </a:rPr>
              <a:t> Trio </a:t>
            </a:r>
            <a:r>
              <a:rPr lang="en-US" dirty="0" err="1">
                <a:ea typeface="Calibri"/>
                <a:cs typeface="Calibri"/>
              </a:rPr>
              <a:t>Anyscan</a:t>
            </a:r>
            <a:r>
              <a:rPr lang="en-US" dirty="0">
                <a:ea typeface="Calibri"/>
                <a:cs typeface="Calibri"/>
              </a:rPr>
              <a:t> triple-modality scanner with the settings shown on this slide.</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26</a:t>
            </a:fld>
            <a:endParaRPr lang="en-US"/>
          </a:p>
        </p:txBody>
      </p:sp>
    </p:spTree>
    <p:extLst>
      <p:ext uri="{BB962C8B-B14F-4D97-AF65-F5344CB8AC3E}">
        <p14:creationId xmlns:p14="http://schemas.microsoft.com/office/powerpoint/2010/main" val="2630925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Scatter for PET was provided by the scanner software and for SPECT scatter we used a Monte Carlo scatter Simulation of smoothed OSEM reconstructed images using the SIMIND program</a:t>
            </a:r>
            <a:br>
              <a:rPr lang="en-US" dirty="0">
                <a:ea typeface="Calibri"/>
                <a:cs typeface="+mn-lt"/>
              </a:rPr>
            </a:br>
            <a:br>
              <a:rPr lang="en-US" dirty="0">
                <a:ea typeface="Calibri"/>
                <a:cs typeface="+mn-lt"/>
              </a:rPr>
            </a:br>
            <a:r>
              <a:rPr lang="en-US" dirty="0">
                <a:ea typeface="Calibri"/>
                <a:cs typeface="Calibri"/>
              </a:rPr>
              <a:t>We used the GPU accelerated </a:t>
            </a:r>
            <a:r>
              <a:rPr lang="en-US" dirty="0" err="1">
                <a:ea typeface="Calibri"/>
                <a:cs typeface="Calibri"/>
              </a:rPr>
              <a:t>ParralelProj</a:t>
            </a:r>
            <a:r>
              <a:rPr lang="en-US" dirty="0">
                <a:ea typeface="Calibri"/>
                <a:cs typeface="Calibri"/>
              </a:rPr>
              <a:t> for our PET forward model and STIR's SPECTUB for SPECT, both with resolution modelling</a:t>
            </a:r>
            <a:br>
              <a:rPr lang="en-US" dirty="0">
                <a:ea typeface="Calibri"/>
                <a:cs typeface="+mn-lt"/>
              </a:rPr>
            </a:br>
            <a:endParaRPr lang="en-US" dirty="0">
              <a:ea typeface="Calibri"/>
              <a:cs typeface="+mn-lt"/>
            </a:endParaRPr>
          </a:p>
          <a:p>
            <a:r>
              <a:rPr lang="en-US" dirty="0">
                <a:ea typeface="Calibri"/>
                <a:cs typeface="+mn-lt"/>
              </a:rPr>
              <a:t>We used modified BSREM as our reconstruction algorithm, a type of preconditioned gradient projection algorithm</a:t>
            </a:r>
            <a:br>
              <a:rPr lang="en-US" dirty="0">
                <a:ea typeface="Calibri"/>
                <a:cs typeface="+mn-lt"/>
              </a:rPr>
            </a:br>
            <a:r>
              <a:rPr lang="en-US" dirty="0">
                <a:ea typeface="Calibri"/>
                <a:cs typeface="Calibri"/>
              </a:rPr>
              <a:t>For all reconstructions, BSREM was run for 50 epochs with an initial step size of 2 and a relaxation parameter of 0.05. We chose 12 subsets for both PET and SPECT. The choices of penalization weighting for PET and SPECT we term alpha and beta, respectively and the values investigated are shown in the table here</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27</a:t>
            </a:fld>
            <a:endParaRPr lang="en-US"/>
          </a:p>
        </p:txBody>
      </p:sp>
    </p:spTree>
    <p:extLst>
      <p:ext uri="{BB962C8B-B14F-4D97-AF65-F5344CB8AC3E}">
        <p14:creationId xmlns:p14="http://schemas.microsoft.com/office/powerpoint/2010/main" val="2409558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Before I show you any of the quantitative results, this is a quick slide demonstrating the four corners of our penalty weight space, with the lowest </a:t>
            </a:r>
            <a:r>
              <a:rPr lang="en-US" dirty="0" err="1">
                <a:ea typeface="Calibri"/>
                <a:cs typeface="Calibri"/>
              </a:rPr>
              <a:t>investiagated</a:t>
            </a:r>
            <a:r>
              <a:rPr lang="en-US" dirty="0">
                <a:ea typeface="Calibri"/>
                <a:cs typeface="Calibri"/>
              </a:rPr>
              <a:t> values for PET and SPEC T in the upper left hand corner and the </a:t>
            </a:r>
            <a:r>
              <a:rPr lang="en-US" dirty="0" err="1">
                <a:ea typeface="Calibri"/>
                <a:cs typeface="Calibri"/>
              </a:rPr>
              <a:t>highet</a:t>
            </a:r>
            <a:r>
              <a:rPr lang="en-US" dirty="0">
                <a:ea typeface="Calibri"/>
                <a:cs typeface="Calibri"/>
              </a:rPr>
              <a:t> values in the lower right.</a:t>
            </a:r>
          </a:p>
          <a:p>
            <a:endParaRPr lang="en-US" dirty="0">
              <a:ea typeface="Calibri"/>
              <a:cs typeface="Calibri"/>
            </a:endParaRPr>
          </a:p>
          <a:p>
            <a:r>
              <a:rPr lang="en-US" dirty="0">
                <a:ea typeface="Calibri"/>
                <a:cs typeface="Calibri"/>
              </a:rPr>
              <a:t>As you can see, increasing the penalization of one modality has relatively little effect on the visual appearance of the other modality</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28</a:t>
            </a:fld>
            <a:endParaRPr lang="en-US"/>
          </a:p>
        </p:txBody>
      </p:sp>
    </p:spTree>
    <p:extLst>
      <p:ext uri="{BB962C8B-B14F-4D97-AF65-F5344CB8AC3E}">
        <p14:creationId xmlns:p14="http://schemas.microsoft.com/office/powerpoint/2010/main" val="3889486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Before I show you any of the quantitative results, this is a quick slide demonstrating the four corners of our penalty weight space, with the lowest </a:t>
            </a:r>
            <a:r>
              <a:rPr lang="en-US" dirty="0" err="1">
                <a:ea typeface="Calibri"/>
                <a:cs typeface="Calibri"/>
              </a:rPr>
              <a:t>investiagated</a:t>
            </a:r>
            <a:r>
              <a:rPr lang="en-US" dirty="0">
                <a:ea typeface="Calibri"/>
                <a:cs typeface="Calibri"/>
              </a:rPr>
              <a:t> values for PET and SPEC T in the upper left hand corner and the </a:t>
            </a:r>
            <a:r>
              <a:rPr lang="en-US" dirty="0" err="1">
                <a:ea typeface="Calibri"/>
                <a:cs typeface="Calibri"/>
              </a:rPr>
              <a:t>highet</a:t>
            </a:r>
            <a:r>
              <a:rPr lang="en-US" dirty="0">
                <a:ea typeface="Calibri"/>
                <a:cs typeface="Calibri"/>
              </a:rPr>
              <a:t> values in the lower right.</a:t>
            </a:r>
          </a:p>
          <a:p>
            <a:endParaRPr lang="en-US" dirty="0">
              <a:ea typeface="Calibri"/>
              <a:cs typeface="Calibri"/>
            </a:endParaRPr>
          </a:p>
          <a:p>
            <a:r>
              <a:rPr lang="en-US" dirty="0">
                <a:ea typeface="Calibri"/>
                <a:cs typeface="Calibri"/>
              </a:rPr>
              <a:t>As you can see, increasing the penalization of one modality has relatively little effect on the visual appearance of the other modality</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29</a:t>
            </a:fld>
            <a:endParaRPr lang="en-US"/>
          </a:p>
        </p:txBody>
      </p:sp>
    </p:spTree>
    <p:extLst>
      <p:ext uri="{BB962C8B-B14F-4D97-AF65-F5344CB8AC3E}">
        <p14:creationId xmlns:p14="http://schemas.microsoft.com/office/powerpoint/2010/main" val="2948877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58020-B8FB-E8E6-1358-3BD5A8307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C60D1-DAD8-BC74-A81E-DFC1FD7CF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BE22-90B8-F3BE-0026-4565FD486BD3}"/>
              </a:ext>
            </a:extLst>
          </p:cNvPr>
          <p:cNvSpPr>
            <a:spLocks noGrp="1"/>
          </p:cNvSpPr>
          <p:nvPr>
            <p:ph type="body" idx="1"/>
          </p:nvPr>
        </p:nvSpPr>
        <p:spPr/>
        <p:txBody>
          <a:bodyPr/>
          <a:lstStyle/>
          <a:p>
            <a:r>
              <a:rPr lang="en-US" dirty="0">
                <a:ea typeface="Calibri"/>
                <a:cs typeface="Calibri"/>
              </a:rPr>
              <a:t>So, the most simple iterative </a:t>
            </a:r>
            <a:r>
              <a:rPr lang="en-US" dirty="0" err="1">
                <a:ea typeface="Calibri"/>
                <a:cs typeface="Calibri"/>
              </a:rPr>
              <a:t>reconsrcution</a:t>
            </a:r>
            <a:r>
              <a:rPr lang="en-US" dirty="0">
                <a:ea typeface="Calibri"/>
                <a:cs typeface="Calibri"/>
              </a:rPr>
              <a:t> processes are informed by data alone</a:t>
            </a:r>
          </a:p>
        </p:txBody>
      </p:sp>
      <p:sp>
        <p:nvSpPr>
          <p:cNvPr id="4" name="Slide Number Placeholder 3">
            <a:extLst>
              <a:ext uri="{FF2B5EF4-FFF2-40B4-BE49-F238E27FC236}">
                <a16:creationId xmlns:a16="http://schemas.microsoft.com/office/drawing/2014/main" id="{5982275E-1AD9-D8C1-4D33-D60D6D9B9A70}"/>
              </a:ext>
            </a:extLst>
          </p:cNvPr>
          <p:cNvSpPr>
            <a:spLocks noGrp="1"/>
          </p:cNvSpPr>
          <p:nvPr>
            <p:ph type="sldNum" sz="quarter" idx="5"/>
          </p:nvPr>
        </p:nvSpPr>
        <p:spPr/>
        <p:txBody>
          <a:bodyPr/>
          <a:lstStyle/>
          <a:p>
            <a:fld id="{1A79520E-D8E7-B943-9AF4-A9DBC21B9E4B}" type="slidenum">
              <a:rPr lang="en-US" smtClean="0"/>
              <a:t>3</a:t>
            </a:fld>
            <a:endParaRPr lang="en-US"/>
          </a:p>
        </p:txBody>
      </p:sp>
    </p:spTree>
    <p:extLst>
      <p:ext uri="{BB962C8B-B14F-4D97-AF65-F5344CB8AC3E}">
        <p14:creationId xmlns:p14="http://schemas.microsoft.com/office/powerpoint/2010/main" val="1419722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Before I show you any of the quantitative results, this is a quick slide demonstrating the four corners of our penalty weight space, with the lowest </a:t>
            </a:r>
            <a:r>
              <a:rPr lang="en-US" dirty="0" err="1">
                <a:ea typeface="Calibri"/>
                <a:cs typeface="Calibri"/>
              </a:rPr>
              <a:t>investiagated</a:t>
            </a:r>
            <a:r>
              <a:rPr lang="en-US" dirty="0">
                <a:ea typeface="Calibri"/>
                <a:cs typeface="Calibri"/>
              </a:rPr>
              <a:t> values for PET and SPEC T in the upper left hand corner and the </a:t>
            </a:r>
            <a:r>
              <a:rPr lang="en-US" dirty="0" err="1">
                <a:ea typeface="Calibri"/>
                <a:cs typeface="Calibri"/>
              </a:rPr>
              <a:t>highet</a:t>
            </a:r>
            <a:r>
              <a:rPr lang="en-US" dirty="0">
                <a:ea typeface="Calibri"/>
                <a:cs typeface="Calibri"/>
              </a:rPr>
              <a:t> values in the lower right.</a:t>
            </a:r>
          </a:p>
          <a:p>
            <a:endParaRPr lang="en-US" dirty="0">
              <a:ea typeface="Calibri"/>
              <a:cs typeface="Calibri"/>
            </a:endParaRPr>
          </a:p>
          <a:p>
            <a:r>
              <a:rPr lang="en-US" dirty="0">
                <a:ea typeface="Calibri"/>
                <a:cs typeface="Calibri"/>
              </a:rPr>
              <a:t>As you can see, increasing the penalization of one modality has relatively little effect on the visual appearance of the other modality</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30</a:t>
            </a:fld>
            <a:endParaRPr lang="en-US"/>
          </a:p>
        </p:txBody>
      </p:sp>
    </p:spTree>
    <p:extLst>
      <p:ext uri="{BB962C8B-B14F-4D97-AF65-F5344CB8AC3E}">
        <p14:creationId xmlns:p14="http://schemas.microsoft.com/office/powerpoint/2010/main" val="2895768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We quantitatively evaluated our reconstructions in two ways</a:t>
            </a:r>
          </a:p>
          <a:p>
            <a:endParaRPr lang="en-US" dirty="0">
              <a:ea typeface="Calibri"/>
              <a:cs typeface="Calibri"/>
            </a:endParaRPr>
          </a:p>
          <a:p>
            <a:r>
              <a:rPr lang="en-US" dirty="0">
                <a:ea typeface="Calibri"/>
                <a:cs typeface="Calibri"/>
              </a:rPr>
              <a:t>Firstly we plotted the recovery coefficient of each sphere, defined as the ratio of the mean voxel value in that sphere to the expected voxel value, E, against the coefficient of variation in a central ROI within the large sphere.</a:t>
            </a:r>
          </a:p>
          <a:p>
            <a:endParaRPr lang="en-US" dirty="0">
              <a:ea typeface="Calibri"/>
              <a:cs typeface="Calibri"/>
            </a:endParaRPr>
          </a:p>
          <a:p>
            <a:r>
              <a:rPr lang="en-US" dirty="0">
                <a:ea typeface="Calibri"/>
                <a:cs typeface="Calibri"/>
              </a:rPr>
              <a:t>Secondly’ we looked at how the penalty weightings effected the normalized root mean square error of the entire reconstructed images. These were compared to ideal simulated NEMA phantom images using the expected voxel value, E</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31</a:t>
            </a:fld>
            <a:endParaRPr lang="en-US"/>
          </a:p>
        </p:txBody>
      </p:sp>
    </p:spTree>
    <p:extLst>
      <p:ext uri="{BB962C8B-B14F-4D97-AF65-F5344CB8AC3E}">
        <p14:creationId xmlns:p14="http://schemas.microsoft.com/office/powerpoint/2010/main" val="3463947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For the large sphere here are the recovery coefficients plotted against coefficient of variation for directional total variation which is guided with CT only</a:t>
            </a:r>
          </a:p>
          <a:p>
            <a:r>
              <a:rPr lang="en-US" dirty="0">
                <a:ea typeface="Calibri"/>
                <a:cs typeface="Calibri"/>
              </a:rPr>
              <a:t>In the left plot for PET we change alpha but beta is equal to zero. In the right for SPECT plot we change beta but alpha is equal to zero. </a:t>
            </a:r>
            <a:br>
              <a:rPr lang="en-US" dirty="0">
                <a:ea typeface="Calibri"/>
                <a:cs typeface="Calibri"/>
              </a:rPr>
            </a:br>
            <a:br>
              <a:rPr lang="en-US" dirty="0">
                <a:ea typeface="Calibri"/>
                <a:cs typeface="Calibri"/>
              </a:rPr>
            </a:br>
            <a:r>
              <a:rPr lang="en-US" dirty="0">
                <a:ea typeface="Calibri"/>
                <a:cs typeface="Calibri"/>
              </a:rPr>
              <a:t>Low noise high recovery is in the bottom right corner.</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32</a:t>
            </a:fld>
            <a:endParaRPr lang="en-US"/>
          </a:p>
        </p:txBody>
      </p:sp>
    </p:spTree>
    <p:extLst>
      <p:ext uri="{BB962C8B-B14F-4D97-AF65-F5344CB8AC3E}">
        <p14:creationId xmlns:p14="http://schemas.microsoft.com/office/powerpoint/2010/main" val="1121902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And here are the results for the lower synergistic prior weighting. You can see the synergy is negatively effecting both the </a:t>
            </a:r>
            <a:r>
              <a:rPr lang="en-US" dirty="0" err="1">
                <a:ea typeface="Calibri"/>
                <a:cs typeface="Calibri"/>
              </a:rPr>
              <a:t>reconvery</a:t>
            </a:r>
            <a:r>
              <a:rPr lang="en-US" dirty="0">
                <a:ea typeface="Calibri"/>
                <a:cs typeface="Calibri"/>
              </a:rPr>
              <a:t> coefficient and coefficient of variation because we are guiding our SPECT reconstruction with a noisy PET image</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33</a:t>
            </a:fld>
            <a:endParaRPr lang="en-US"/>
          </a:p>
        </p:txBody>
      </p:sp>
    </p:spTree>
    <p:extLst>
      <p:ext uri="{BB962C8B-B14F-4D97-AF65-F5344CB8AC3E}">
        <p14:creationId xmlns:p14="http://schemas.microsoft.com/office/powerpoint/2010/main" val="934750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IF we now look at the full results, we see that SPECT has had a partial </a:t>
            </a:r>
            <a:r>
              <a:rPr lang="en-US" dirty="0" err="1">
                <a:ea typeface="Calibri"/>
                <a:cs typeface="Calibri"/>
              </a:rPr>
              <a:t>reconvery</a:t>
            </a:r>
            <a:r>
              <a:rPr lang="en-US" dirty="0">
                <a:ea typeface="Calibri"/>
                <a:cs typeface="Calibri"/>
              </a:rPr>
              <a:t> and now a more mixed bag with some indications of improved recovery for the higher alpha weights but increased noise across the board.</a:t>
            </a:r>
          </a:p>
          <a:p>
            <a:endParaRPr lang="en-US" dirty="0">
              <a:ea typeface="Calibri"/>
              <a:cs typeface="Calibri"/>
            </a:endParaRPr>
          </a:p>
          <a:p>
            <a:r>
              <a:rPr lang="en-US" dirty="0">
                <a:ea typeface="Calibri"/>
                <a:cs typeface="Calibri"/>
              </a:rPr>
              <a:t>With PET showing greatly improved </a:t>
            </a:r>
            <a:r>
              <a:rPr lang="en-US" dirty="0" err="1">
                <a:ea typeface="Calibri"/>
                <a:cs typeface="Calibri"/>
              </a:rPr>
              <a:t>reconvery</a:t>
            </a:r>
            <a:r>
              <a:rPr lang="en-US" dirty="0">
                <a:ea typeface="Calibri"/>
                <a:cs typeface="Calibri"/>
              </a:rPr>
              <a:t> and reduced noise.</a:t>
            </a:r>
          </a:p>
          <a:p>
            <a:endParaRPr lang="en-US" dirty="0">
              <a:ea typeface="Calibri"/>
              <a:cs typeface="Calibri"/>
            </a:endParaRP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34</a:t>
            </a:fld>
            <a:endParaRPr lang="en-US"/>
          </a:p>
        </p:txBody>
      </p:sp>
    </p:spTree>
    <p:extLst>
      <p:ext uri="{BB962C8B-B14F-4D97-AF65-F5344CB8AC3E}">
        <p14:creationId xmlns:p14="http://schemas.microsoft.com/office/powerpoint/2010/main" val="2184098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Here is the directional total variation for the 17mm sphere</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35</a:t>
            </a:fld>
            <a:endParaRPr lang="en-US"/>
          </a:p>
        </p:txBody>
      </p:sp>
    </p:spTree>
    <p:extLst>
      <p:ext uri="{BB962C8B-B14F-4D97-AF65-F5344CB8AC3E}">
        <p14:creationId xmlns:p14="http://schemas.microsoft.com/office/powerpoint/2010/main" val="2253562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And we see a similar picture </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36</a:t>
            </a:fld>
            <a:endParaRPr lang="en-US"/>
          </a:p>
        </p:txBody>
      </p:sp>
    </p:spTree>
    <p:extLst>
      <p:ext uri="{BB962C8B-B14F-4D97-AF65-F5344CB8AC3E}">
        <p14:creationId xmlns:p14="http://schemas.microsoft.com/office/powerpoint/2010/main" val="4089493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SPECT showed improved recovery coefficient for higher alpha values, but, again, higher values for the coefficient of variation</a:t>
            </a:r>
          </a:p>
          <a:p>
            <a:endParaRPr lang="en-US" dirty="0">
              <a:ea typeface="Calibri"/>
              <a:cs typeface="Calibri"/>
            </a:endParaRPr>
          </a:p>
          <a:p>
            <a:r>
              <a:rPr lang="en-US" dirty="0">
                <a:ea typeface="Calibri"/>
                <a:cs typeface="Calibri"/>
              </a:rPr>
              <a:t>As you can see PET again showed improved recovery and denoising for all synergistic penalization weights.</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37</a:t>
            </a:fld>
            <a:endParaRPr lang="en-US"/>
          </a:p>
        </p:txBody>
      </p:sp>
    </p:spTree>
    <p:extLst>
      <p:ext uri="{BB962C8B-B14F-4D97-AF65-F5344CB8AC3E}">
        <p14:creationId xmlns:p14="http://schemas.microsoft.com/office/powerpoint/2010/main" val="2602810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And finally the directional total variation results for the smallest sphere</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38</a:t>
            </a:fld>
            <a:endParaRPr lang="en-US"/>
          </a:p>
        </p:txBody>
      </p:sp>
    </p:spTree>
    <p:extLst>
      <p:ext uri="{BB962C8B-B14F-4D97-AF65-F5344CB8AC3E}">
        <p14:creationId xmlns:p14="http://schemas.microsoft.com/office/powerpoint/2010/main" val="3591149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And you can see that we have a similar story for PET and SPECT</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39</a:t>
            </a:fld>
            <a:endParaRPr lang="en-US"/>
          </a:p>
        </p:txBody>
      </p:sp>
    </p:spTree>
    <p:extLst>
      <p:ext uri="{BB962C8B-B14F-4D97-AF65-F5344CB8AC3E}">
        <p14:creationId xmlns:p14="http://schemas.microsoft.com/office/powerpoint/2010/main" val="259538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58020-B8FB-E8E6-1358-3BD5A8307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C60D1-DAD8-BC74-A81E-DFC1FD7CF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BE22-90B8-F3BE-0026-4565FD486BD3}"/>
              </a:ext>
            </a:extLst>
          </p:cNvPr>
          <p:cNvSpPr>
            <a:spLocks noGrp="1"/>
          </p:cNvSpPr>
          <p:nvPr>
            <p:ph type="body" idx="1"/>
          </p:nvPr>
        </p:nvSpPr>
        <p:spPr/>
        <p:txBody>
          <a:bodyPr/>
          <a:lstStyle/>
          <a:p>
            <a:r>
              <a:rPr lang="en-US" dirty="0">
                <a:ea typeface="Calibri"/>
                <a:cs typeface="Calibri"/>
              </a:rPr>
              <a:t>If we have a general idea of what our reconstructed images should look like such as local smoothness then we can insert this information into our reconstruction process</a:t>
            </a:r>
          </a:p>
        </p:txBody>
      </p:sp>
      <p:sp>
        <p:nvSpPr>
          <p:cNvPr id="4" name="Slide Number Placeholder 3">
            <a:extLst>
              <a:ext uri="{FF2B5EF4-FFF2-40B4-BE49-F238E27FC236}">
                <a16:creationId xmlns:a16="http://schemas.microsoft.com/office/drawing/2014/main" id="{5982275E-1AD9-D8C1-4D33-D60D6D9B9A70}"/>
              </a:ext>
            </a:extLst>
          </p:cNvPr>
          <p:cNvSpPr>
            <a:spLocks noGrp="1"/>
          </p:cNvSpPr>
          <p:nvPr>
            <p:ph type="sldNum" sz="quarter" idx="5"/>
          </p:nvPr>
        </p:nvSpPr>
        <p:spPr/>
        <p:txBody>
          <a:bodyPr/>
          <a:lstStyle/>
          <a:p>
            <a:fld id="{1A79520E-D8E7-B943-9AF4-A9DBC21B9E4B}" type="slidenum">
              <a:rPr lang="en-US" smtClean="0"/>
              <a:t>4</a:t>
            </a:fld>
            <a:endParaRPr lang="en-US"/>
          </a:p>
        </p:txBody>
      </p:sp>
    </p:spTree>
    <p:extLst>
      <p:ext uri="{BB962C8B-B14F-4D97-AF65-F5344CB8AC3E}">
        <p14:creationId xmlns:p14="http://schemas.microsoft.com/office/powerpoint/2010/main" val="201041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SPECT shows reduced denoising and also reduced recovery. One silver lining is that the recovery coefficient appears to be improved slightly for the lowest beta values, but we need to investigate a wider range of values to confirm this</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40</a:t>
            </a:fld>
            <a:endParaRPr lang="en-US"/>
          </a:p>
        </p:txBody>
      </p:sp>
    </p:spTree>
    <p:extLst>
      <p:ext uri="{BB962C8B-B14F-4D97-AF65-F5344CB8AC3E}">
        <p14:creationId xmlns:p14="http://schemas.microsoft.com/office/powerpoint/2010/main" val="684539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err="1">
                <a:ea typeface="Calibri"/>
                <a:cs typeface="Calibri"/>
              </a:rPr>
              <a:t>Normalsed</a:t>
            </a:r>
            <a:r>
              <a:rPr lang="en-US" dirty="0">
                <a:ea typeface="Calibri"/>
                <a:cs typeface="Calibri"/>
              </a:rPr>
              <a:t> Root mean squared error plots were more encouraging. Showing improved values for increased alpha and beta values across both modalities. However, these plots again highlight the need to investigate a wider range of values.</a:t>
            </a:r>
          </a:p>
          <a:p>
            <a:endParaRPr lang="en-US" dirty="0">
              <a:ea typeface="Calibri"/>
              <a:cs typeface="Calibri"/>
            </a:endParaRPr>
          </a:p>
          <a:p>
            <a:r>
              <a:rPr lang="en-US" dirty="0">
                <a:ea typeface="Calibri"/>
                <a:cs typeface="Calibri"/>
              </a:rPr>
              <a:t>It’s worth noting that this metric covers the entire image and so improvements are likely heavily weighted towards improved denoising in the cold regions.</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41</a:t>
            </a:fld>
            <a:endParaRPr lang="en-US"/>
          </a:p>
        </p:txBody>
      </p:sp>
    </p:spTree>
    <p:extLst>
      <p:ext uri="{BB962C8B-B14F-4D97-AF65-F5344CB8AC3E}">
        <p14:creationId xmlns:p14="http://schemas.microsoft.com/office/powerpoint/2010/main" val="2750227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So, what is there to take away from this?</a:t>
            </a:r>
            <a:br>
              <a:rPr lang="en-US" dirty="0">
                <a:ea typeface="Calibri"/>
                <a:cs typeface="+mn-lt"/>
              </a:rPr>
            </a:br>
            <a:br>
              <a:rPr lang="en-US" dirty="0">
                <a:ea typeface="Calibri"/>
                <a:cs typeface="+mn-lt"/>
              </a:rPr>
            </a:br>
            <a:r>
              <a:rPr lang="en-US" dirty="0">
                <a:ea typeface="Calibri"/>
                <a:cs typeface="Calibri"/>
              </a:rPr>
              <a:t>It would appear that synergistic reconstruction reduces noise and improves quantification for large and small structures for PET images.</a:t>
            </a:r>
            <a:br>
              <a:rPr lang="en-US" dirty="0">
                <a:ea typeface="Calibri"/>
                <a:cs typeface="+mn-lt"/>
              </a:rPr>
            </a:br>
            <a:br>
              <a:rPr lang="en-US" dirty="0">
                <a:ea typeface="Calibri"/>
                <a:cs typeface="+mn-lt"/>
              </a:rPr>
            </a:br>
            <a:r>
              <a:rPr lang="en-US" dirty="0">
                <a:ea typeface="Calibri"/>
                <a:cs typeface="Calibri"/>
              </a:rPr>
              <a:t>For SPECT the effect is still more subtle and mixed, but for most spheres, synergistic reconstruction showed the promise of improved quantification, though the single modality prior was able to reduce noise more efficiently. </a:t>
            </a:r>
          </a:p>
          <a:p>
            <a:endParaRPr lang="en-US" dirty="0">
              <a:ea typeface="Calibri"/>
              <a:cs typeface="Calibri"/>
            </a:endParaRPr>
          </a:p>
          <a:p>
            <a:r>
              <a:rPr lang="en-US" dirty="0">
                <a:ea typeface="Calibri"/>
                <a:cs typeface="Calibri"/>
              </a:rPr>
              <a:t>We think that this increased noise is due to promoting the image to be similar to a much noisier PET image</a:t>
            </a:r>
          </a:p>
          <a:p>
            <a:endParaRPr lang="en-US" dirty="0">
              <a:ea typeface="Calibri"/>
              <a:cs typeface="Calibri"/>
            </a:endParaRPr>
          </a:p>
          <a:p>
            <a:r>
              <a:rPr lang="en-US" dirty="0">
                <a:ea typeface="Calibri"/>
                <a:cs typeface="Calibri"/>
              </a:rPr>
              <a:t>For both modalities synergy decreases normalized root mean square error</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42</a:t>
            </a:fld>
            <a:endParaRPr lang="en-US"/>
          </a:p>
        </p:txBody>
      </p:sp>
    </p:spTree>
    <p:extLst>
      <p:ext uri="{BB962C8B-B14F-4D97-AF65-F5344CB8AC3E}">
        <p14:creationId xmlns:p14="http://schemas.microsoft.com/office/powerpoint/2010/main" val="2723673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What’s next </a:t>
            </a:r>
            <a:br>
              <a:rPr lang="en-US" dirty="0">
                <a:ea typeface="Calibri"/>
                <a:cs typeface="Calibri"/>
              </a:rPr>
            </a:br>
            <a:br>
              <a:rPr lang="en-US" dirty="0">
                <a:ea typeface="Calibri"/>
                <a:cs typeface="Calibri"/>
              </a:rPr>
            </a:br>
            <a:r>
              <a:rPr lang="en-US" dirty="0">
                <a:ea typeface="Calibri"/>
                <a:cs typeface="Calibri"/>
              </a:rPr>
              <a:t>The first thing to do is perhaps investigate a wide spread of penalization weights</a:t>
            </a:r>
          </a:p>
          <a:p>
            <a:endParaRPr lang="en-US" dirty="0">
              <a:ea typeface="Calibri"/>
              <a:cs typeface="Calibri"/>
            </a:endParaRPr>
          </a:p>
          <a:p>
            <a:r>
              <a:rPr lang="en-US" dirty="0">
                <a:ea typeface="Calibri"/>
                <a:cs typeface="Calibri"/>
              </a:rPr>
              <a:t>We need to investigate on more realistic data. We have some anthropomorphic phantom acquisitions with liver and tumor compartments as well as some patient data/</a:t>
            </a:r>
          </a:p>
          <a:p>
            <a:endParaRPr lang="en-US" dirty="0">
              <a:ea typeface="Calibri"/>
              <a:cs typeface="Calibri"/>
            </a:endParaRPr>
          </a:p>
          <a:p>
            <a:r>
              <a:rPr lang="en-US" dirty="0">
                <a:ea typeface="Calibri"/>
                <a:cs typeface="Calibri"/>
              </a:rPr>
              <a:t>We need to compare our current prior against other priors and synergistic methods out there</a:t>
            </a:r>
          </a:p>
          <a:p>
            <a:endParaRPr lang="en-US" dirty="0">
              <a:ea typeface="Calibri"/>
              <a:cs typeface="Calibri"/>
            </a:endParaRPr>
          </a:p>
          <a:p>
            <a:r>
              <a:rPr lang="en-US" dirty="0">
                <a:ea typeface="Calibri"/>
                <a:cs typeface="Calibri"/>
              </a:rPr>
              <a:t>I’m also interested in adding additional single modality priors as well as the joint prior in order to more closely align to the modality-specific features while still maintaining synergy. Hopefully this could help to negate some of the effects we saw such as the increased noise in the synergistically reconstructed SPECT images.</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43</a:t>
            </a:fld>
            <a:endParaRPr lang="en-US"/>
          </a:p>
        </p:txBody>
      </p:sp>
    </p:spTree>
    <p:extLst>
      <p:ext uri="{BB962C8B-B14F-4D97-AF65-F5344CB8AC3E}">
        <p14:creationId xmlns:p14="http://schemas.microsoft.com/office/powerpoint/2010/main" val="3978660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I’d like to say another thanks to my supervisors for all their help with this work as well as the team at NPL for the phantom acquisitions.</a:t>
            </a:r>
          </a:p>
          <a:p>
            <a:endParaRPr lang="en-US" dirty="0">
              <a:ea typeface="Calibri"/>
              <a:cs typeface="Calibri"/>
            </a:endParaRPr>
          </a:p>
          <a:p>
            <a:r>
              <a:rPr lang="en-US" dirty="0">
                <a:ea typeface="Calibri"/>
                <a:cs typeface="Calibri"/>
              </a:rPr>
              <a:t>Thanks very much. Any questions?’#;</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44</a:t>
            </a:fld>
            <a:endParaRPr lang="en-US"/>
          </a:p>
        </p:txBody>
      </p:sp>
    </p:spTree>
    <p:extLst>
      <p:ext uri="{BB962C8B-B14F-4D97-AF65-F5344CB8AC3E}">
        <p14:creationId xmlns:p14="http://schemas.microsoft.com/office/powerpoint/2010/main" val="2268938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a:ea typeface="Calibri"/>
                <a:cs typeface="Calibri"/>
              </a:rPr>
              <a:t>Here are a few references relating to </a:t>
            </a:r>
            <a:r>
              <a:rPr lang="en-US" err="1">
                <a:ea typeface="Calibri"/>
                <a:cs typeface="Calibri"/>
              </a:rPr>
              <a:t>yttriium</a:t>
            </a:r>
            <a:r>
              <a:rPr lang="en-US">
                <a:ea typeface="Calibri"/>
                <a:cs typeface="Calibri"/>
              </a:rPr>
              <a:t> 90, the priors, software and algorithms used in this projects</a:t>
            </a:r>
          </a:p>
          <a:p>
            <a:endParaRPr lang="en-US">
              <a:ea typeface="Calibri"/>
              <a:cs typeface="Calibri"/>
            </a:endParaRPr>
          </a:p>
          <a:p>
            <a:r>
              <a:rPr lang="en-US">
                <a:ea typeface="Calibri"/>
                <a:cs typeface="Calibri"/>
              </a:rPr>
              <a:t>Thanks very much for listenign</a:t>
            </a:r>
          </a:p>
          <a:p>
            <a:endParaRPr lang="en-US">
              <a:ea typeface="Calibri"/>
              <a:cs typeface="Calibri"/>
            </a:endParaRPr>
          </a:p>
          <a:p>
            <a:r>
              <a:rPr lang="en-US">
                <a:ea typeface="Calibri"/>
                <a:cs typeface="Calibri"/>
              </a:rPr>
              <a:t>Any questiuons?</a:t>
            </a:r>
          </a:p>
          <a:p>
            <a:endParaRPr lang="en-US">
              <a:ea typeface="Calibri"/>
              <a:cs typeface="Calibri"/>
            </a:endParaRP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45</a:t>
            </a:fld>
            <a:endParaRPr lang="en-US"/>
          </a:p>
        </p:txBody>
      </p:sp>
    </p:spTree>
    <p:extLst>
      <p:ext uri="{BB962C8B-B14F-4D97-AF65-F5344CB8AC3E}">
        <p14:creationId xmlns:p14="http://schemas.microsoft.com/office/powerpoint/2010/main" val="3449200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a:ea typeface="Calibri"/>
                <a:cs typeface="Calibri"/>
              </a:rPr>
              <a:t>We chose smooth total directional variation as our joint prior</a:t>
            </a:r>
          </a:p>
          <a:p>
            <a:endParaRPr lang="en-US">
              <a:ea typeface="Calibri"/>
              <a:cs typeface="Calibri"/>
            </a:endParaRPr>
          </a:p>
          <a:p>
            <a:r>
              <a:rPr lang="en-US">
                <a:ea typeface="Calibri"/>
                <a:cs typeface="Calibri"/>
              </a:rPr>
              <a:t>Directional TNV is the sum of smoothed singular values of the </a:t>
            </a:r>
            <a:r>
              <a:rPr lang="en-US" err="1">
                <a:ea typeface="Calibri"/>
                <a:cs typeface="Calibri"/>
              </a:rPr>
              <a:t>jacobian</a:t>
            </a:r>
            <a:r>
              <a:rPr lang="en-US">
                <a:ea typeface="Calibri"/>
                <a:cs typeface="Calibri"/>
              </a:rPr>
              <a:t> matrix,</a:t>
            </a:r>
          </a:p>
          <a:p>
            <a:r>
              <a:rPr lang="en-US">
                <a:ea typeface="Calibri"/>
                <a:cs typeface="Calibri"/>
              </a:rPr>
              <a:t>Defined as the stacked directional gradients of the current image estimates</a:t>
            </a:r>
          </a:p>
          <a:p>
            <a:r>
              <a:rPr lang="en-US">
                <a:ea typeface="Calibri"/>
                <a:cs typeface="Calibri"/>
              </a:rPr>
              <a:t>Where the directional gradient is anatomically weighted through a directional operator that depends on our anatomical image and promotes parallel gradients in the emission and anatomical images</a:t>
            </a:r>
          </a:p>
          <a:p>
            <a:r>
              <a:rPr lang="en-US">
                <a:ea typeface="Calibri"/>
                <a:cs typeface="Calibri"/>
              </a:rPr>
              <a:t>For our smoothing function we opted for the Fair potential</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46</a:t>
            </a:fld>
            <a:endParaRPr lang="en-US"/>
          </a:p>
        </p:txBody>
      </p:sp>
    </p:spTree>
    <p:extLst>
      <p:ext uri="{BB962C8B-B14F-4D97-AF65-F5344CB8AC3E}">
        <p14:creationId xmlns:p14="http://schemas.microsoft.com/office/powerpoint/2010/main" val="3152217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a:ea typeface="Calibri"/>
                <a:cs typeface="Calibri"/>
              </a:rPr>
              <a:t>Directional TNV is </a:t>
            </a:r>
            <a:r>
              <a:rPr lang="en-US" err="1">
                <a:ea typeface="Calibri"/>
                <a:cs typeface="Calibri"/>
              </a:rPr>
              <a:t>is</a:t>
            </a:r>
            <a:r>
              <a:rPr lang="en-US">
                <a:ea typeface="Calibri"/>
                <a:cs typeface="Calibri"/>
              </a:rPr>
              <a:t> defined as the smoothed l2-norm of the directional gradients, </a:t>
            </a:r>
            <a:r>
              <a:rPr lang="en-US" err="1">
                <a:ea typeface="Calibri"/>
                <a:cs typeface="Calibri"/>
              </a:rPr>
              <a:t>wheere</a:t>
            </a:r>
            <a:r>
              <a:rPr lang="en-US">
                <a:ea typeface="Calibri"/>
                <a:cs typeface="Calibri"/>
              </a:rPr>
              <a:t> modalities are treated separately.</a:t>
            </a:r>
          </a:p>
          <a:p>
            <a:endParaRPr lang="en-US">
              <a:ea typeface="Calibri"/>
              <a:cs typeface="Calibri"/>
            </a:endParaRPr>
          </a:p>
          <a:p>
            <a:r>
              <a:rPr lang="en-US">
                <a:ea typeface="Calibri"/>
                <a:cs typeface="Calibri"/>
              </a:rPr>
              <a:t>The directional operator and </a:t>
            </a:r>
            <a:r>
              <a:rPr lang="en-US" err="1">
                <a:ea typeface="Calibri"/>
                <a:cs typeface="Calibri"/>
              </a:rPr>
              <a:t>smoothign</a:t>
            </a:r>
            <a:r>
              <a:rPr lang="en-US">
                <a:ea typeface="Calibri"/>
                <a:cs typeface="Calibri"/>
              </a:rPr>
              <a:t> function are the same as for the joint prior</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47</a:t>
            </a:fld>
            <a:endParaRPr lang="en-US"/>
          </a:p>
        </p:txBody>
      </p:sp>
    </p:spTree>
    <p:extLst>
      <p:ext uri="{BB962C8B-B14F-4D97-AF65-F5344CB8AC3E}">
        <p14:creationId xmlns:p14="http://schemas.microsoft.com/office/powerpoint/2010/main" val="1628948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48</a:t>
            </a:fld>
            <a:endParaRPr lang="en-US"/>
          </a:p>
        </p:txBody>
      </p:sp>
    </p:spTree>
    <p:extLst>
      <p:ext uri="{BB962C8B-B14F-4D97-AF65-F5344CB8AC3E}">
        <p14:creationId xmlns:p14="http://schemas.microsoft.com/office/powerpoint/2010/main" val="28142913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49</a:t>
            </a:fld>
            <a:endParaRPr lang="en-US"/>
          </a:p>
        </p:txBody>
      </p:sp>
    </p:spTree>
    <p:extLst>
      <p:ext uri="{BB962C8B-B14F-4D97-AF65-F5344CB8AC3E}">
        <p14:creationId xmlns:p14="http://schemas.microsoft.com/office/powerpoint/2010/main" val="140398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58020-B8FB-E8E6-1358-3BD5A8307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C60D1-DAD8-BC74-A81E-DFC1FD7CF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BE22-90B8-F3BE-0026-4565FD486BD3}"/>
              </a:ext>
            </a:extLst>
          </p:cNvPr>
          <p:cNvSpPr>
            <a:spLocks noGrp="1"/>
          </p:cNvSpPr>
          <p:nvPr>
            <p:ph type="body" idx="1"/>
          </p:nvPr>
        </p:nvSpPr>
        <p:spPr/>
        <p:txBody>
          <a:bodyPr/>
          <a:lstStyle/>
          <a:p>
            <a:r>
              <a:rPr lang="en-US" dirty="0">
                <a:ea typeface="Calibri"/>
                <a:cs typeface="Calibri"/>
              </a:rPr>
              <a:t>And if we have some other evidence such as a CT or MRI image, we can use this to inform the reconstruction</a:t>
            </a:r>
          </a:p>
        </p:txBody>
      </p:sp>
      <p:sp>
        <p:nvSpPr>
          <p:cNvPr id="4" name="Slide Number Placeholder 3">
            <a:extLst>
              <a:ext uri="{FF2B5EF4-FFF2-40B4-BE49-F238E27FC236}">
                <a16:creationId xmlns:a16="http://schemas.microsoft.com/office/drawing/2014/main" id="{5982275E-1AD9-D8C1-4D33-D60D6D9B9A70}"/>
              </a:ext>
            </a:extLst>
          </p:cNvPr>
          <p:cNvSpPr>
            <a:spLocks noGrp="1"/>
          </p:cNvSpPr>
          <p:nvPr>
            <p:ph type="sldNum" sz="quarter" idx="5"/>
          </p:nvPr>
        </p:nvSpPr>
        <p:spPr/>
        <p:txBody>
          <a:bodyPr/>
          <a:lstStyle/>
          <a:p>
            <a:fld id="{1A79520E-D8E7-B943-9AF4-A9DBC21B9E4B}" type="slidenum">
              <a:rPr lang="en-US" smtClean="0"/>
              <a:t>5</a:t>
            </a:fld>
            <a:endParaRPr lang="en-US"/>
          </a:p>
        </p:txBody>
      </p:sp>
    </p:spTree>
    <p:extLst>
      <p:ext uri="{BB962C8B-B14F-4D97-AF65-F5344CB8AC3E}">
        <p14:creationId xmlns:p14="http://schemas.microsoft.com/office/powerpoint/2010/main" val="1372331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50</a:t>
            </a:fld>
            <a:endParaRPr lang="en-US"/>
          </a:p>
        </p:txBody>
      </p:sp>
    </p:spTree>
    <p:extLst>
      <p:ext uri="{BB962C8B-B14F-4D97-AF65-F5344CB8AC3E}">
        <p14:creationId xmlns:p14="http://schemas.microsoft.com/office/powerpoint/2010/main" val="2934289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51</a:t>
            </a:fld>
            <a:endParaRPr lang="en-US"/>
          </a:p>
        </p:txBody>
      </p:sp>
    </p:spTree>
    <p:extLst>
      <p:ext uri="{BB962C8B-B14F-4D97-AF65-F5344CB8AC3E}">
        <p14:creationId xmlns:p14="http://schemas.microsoft.com/office/powerpoint/2010/main" val="266402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58020-B8FB-E8E6-1358-3BD5A8307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C60D1-DAD8-BC74-A81E-DFC1FD7CF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BE22-90B8-F3BE-0026-4565FD486BD3}"/>
              </a:ext>
            </a:extLst>
          </p:cNvPr>
          <p:cNvSpPr>
            <a:spLocks noGrp="1"/>
          </p:cNvSpPr>
          <p:nvPr>
            <p:ph type="body" idx="1"/>
          </p:nvPr>
        </p:nvSpPr>
        <p:spPr/>
        <p:txBody>
          <a:bodyPr/>
          <a:lstStyle/>
          <a:p>
            <a:r>
              <a:rPr lang="en-US" dirty="0">
                <a:ea typeface="Calibri"/>
                <a:cs typeface="Calibri"/>
              </a:rPr>
              <a:t>Finally, if we have multiple modalities with the same underlying function, we can share information across these modalities throughout the reconstruction process. It is this that we term synergistic reconstruction.</a:t>
            </a:r>
          </a:p>
        </p:txBody>
      </p:sp>
      <p:sp>
        <p:nvSpPr>
          <p:cNvPr id="4" name="Slide Number Placeholder 3">
            <a:extLst>
              <a:ext uri="{FF2B5EF4-FFF2-40B4-BE49-F238E27FC236}">
                <a16:creationId xmlns:a16="http://schemas.microsoft.com/office/drawing/2014/main" id="{5982275E-1AD9-D8C1-4D33-D60D6D9B9A70}"/>
              </a:ext>
            </a:extLst>
          </p:cNvPr>
          <p:cNvSpPr>
            <a:spLocks noGrp="1"/>
          </p:cNvSpPr>
          <p:nvPr>
            <p:ph type="sldNum" sz="quarter" idx="5"/>
          </p:nvPr>
        </p:nvSpPr>
        <p:spPr/>
        <p:txBody>
          <a:bodyPr/>
          <a:lstStyle/>
          <a:p>
            <a:fld id="{1A79520E-D8E7-B943-9AF4-A9DBC21B9E4B}" type="slidenum">
              <a:rPr lang="en-US" smtClean="0"/>
              <a:t>6</a:t>
            </a:fld>
            <a:endParaRPr lang="en-US"/>
          </a:p>
        </p:txBody>
      </p:sp>
    </p:spTree>
    <p:extLst>
      <p:ext uri="{BB962C8B-B14F-4D97-AF65-F5344CB8AC3E}">
        <p14:creationId xmlns:p14="http://schemas.microsoft.com/office/powerpoint/2010/main" val="2709459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D679E-77A5-E719-6DDB-83D6A001D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A93D0-FB9F-88B9-EC9E-692645D57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AFCEC-20C4-F4C1-A615-C0F870693394}"/>
              </a:ext>
            </a:extLst>
          </p:cNvPr>
          <p:cNvSpPr>
            <a:spLocks noGrp="1"/>
          </p:cNvSpPr>
          <p:nvPr>
            <p:ph type="body" idx="1"/>
          </p:nvPr>
        </p:nvSpPr>
        <p:spPr/>
        <p:txBody>
          <a:bodyPr/>
          <a:lstStyle/>
          <a:p>
            <a:r>
              <a:rPr lang="en-US" dirty="0">
                <a:ea typeface="Calibri"/>
                <a:cs typeface="Calibri"/>
              </a:rPr>
              <a:t>So I guess the first question is, why is this necessary?</a:t>
            </a:r>
          </a:p>
          <a:p>
            <a:endParaRPr lang="en-US" dirty="0">
              <a:ea typeface="Calibri"/>
              <a:cs typeface="Calibri"/>
            </a:endParaRPr>
          </a:p>
          <a:p>
            <a:r>
              <a:rPr lang="en-US" dirty="0">
                <a:ea typeface="Calibri"/>
                <a:cs typeface="Calibri"/>
              </a:rPr>
              <a:t>Nuclear medicine has existed for quite a while using only naïve or more recently a-priori image reconstruction processes. And this was OK when it was largely an imaging technique. Nowadays, with the increasing popularity of molecular radiotherapy, we have an increasing need to tailor dose to patients’ specific needs.</a:t>
            </a:r>
          </a:p>
          <a:p>
            <a:endParaRPr lang="en-US" dirty="0">
              <a:ea typeface="Calibri"/>
              <a:cs typeface="Calibri"/>
            </a:endParaRPr>
          </a:p>
          <a:p>
            <a:r>
              <a:rPr lang="en-US" dirty="0">
                <a:ea typeface="Calibri"/>
                <a:cs typeface="Calibri"/>
              </a:rPr>
              <a:t>I came to Nuclear medicine from the world of radiotherapy, where the dose delivered during a treatment plan is meticulously calculated and tweaked in order to deliver maximum treatment effect with minimal damage to healthy tissue. The doses delivered to the </a:t>
            </a:r>
            <a:r>
              <a:rPr lang="en-US" dirty="0" err="1">
                <a:ea typeface="Calibri"/>
                <a:cs typeface="Calibri"/>
              </a:rPr>
              <a:t>tumour</a:t>
            </a:r>
            <a:r>
              <a:rPr lang="en-US" dirty="0">
                <a:ea typeface="Calibri"/>
                <a:cs typeface="Calibri"/>
              </a:rPr>
              <a:t> in molecular radiotherapy are often much higher than for external beam radiotherapy but often little dosimetry is done</a:t>
            </a:r>
          </a:p>
          <a:p>
            <a:endParaRPr lang="en-US" dirty="0">
              <a:ea typeface="Calibri"/>
              <a:cs typeface="Calibri"/>
            </a:endParaRPr>
          </a:p>
          <a:p>
            <a:r>
              <a:rPr lang="en-US" dirty="0">
                <a:ea typeface="Calibri"/>
                <a:cs typeface="Calibri"/>
              </a:rPr>
              <a:t>Nuclear medicine has a need to improve quantification whilst maintaining image quality for diagnostic accuracy and hopefully synergistic reconstruction can be part of the solution.</a:t>
            </a:r>
            <a:br>
              <a:rPr lang="en-US" dirty="0">
                <a:ea typeface="Calibri"/>
                <a:cs typeface="Calibri"/>
              </a:rPr>
            </a:br>
            <a:br>
              <a:rPr lang="en-US" dirty="0">
                <a:ea typeface="Calibri"/>
                <a:cs typeface="Calibri"/>
              </a:rPr>
            </a:br>
            <a:r>
              <a:rPr lang="en-US" dirty="0">
                <a:ea typeface="Calibri"/>
                <a:cs typeface="Calibri"/>
              </a:rPr>
              <a:t>POSSIBLY SLIDE NOT NEEDED</a:t>
            </a:r>
          </a:p>
        </p:txBody>
      </p:sp>
      <p:sp>
        <p:nvSpPr>
          <p:cNvPr id="4" name="Slide Number Placeholder 3">
            <a:extLst>
              <a:ext uri="{FF2B5EF4-FFF2-40B4-BE49-F238E27FC236}">
                <a16:creationId xmlns:a16="http://schemas.microsoft.com/office/drawing/2014/main" id="{3B19E6F5-BAD8-9DE9-2376-338E4F5E36CB}"/>
              </a:ext>
            </a:extLst>
          </p:cNvPr>
          <p:cNvSpPr>
            <a:spLocks noGrp="1"/>
          </p:cNvSpPr>
          <p:nvPr>
            <p:ph type="sldNum" sz="quarter" idx="5"/>
          </p:nvPr>
        </p:nvSpPr>
        <p:spPr/>
        <p:txBody>
          <a:bodyPr/>
          <a:lstStyle/>
          <a:p>
            <a:fld id="{1A79520E-D8E7-B943-9AF4-A9DBC21B9E4B}" type="slidenum">
              <a:rPr lang="en-US" smtClean="0"/>
              <a:t>7</a:t>
            </a:fld>
            <a:endParaRPr lang="en-US"/>
          </a:p>
        </p:txBody>
      </p:sp>
    </p:spTree>
    <p:extLst>
      <p:ext uri="{BB962C8B-B14F-4D97-AF65-F5344CB8AC3E}">
        <p14:creationId xmlns:p14="http://schemas.microsoft.com/office/powerpoint/2010/main" val="1068155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5996-6B4C-A5DB-67F1-36B035F37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664C3-D5D6-1D8E-9290-171BAF9AE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CBBF2-CAA5-593D-A33F-B10692D5353F}"/>
              </a:ext>
            </a:extLst>
          </p:cNvPr>
          <p:cNvSpPr>
            <a:spLocks noGrp="1"/>
          </p:cNvSpPr>
          <p:nvPr>
            <p:ph type="body" idx="1"/>
          </p:nvPr>
        </p:nvSpPr>
        <p:spPr/>
        <p:txBody>
          <a:bodyPr/>
          <a:lstStyle/>
          <a:p>
            <a:r>
              <a:rPr lang="en-US" dirty="0">
                <a:ea typeface="Calibri"/>
                <a:cs typeface="Calibri"/>
              </a:rPr>
              <a:t>Yttrium-90 is used primarily in the form of microspheres which are injected into the hepatic artery and get stuck in the many small capillaries in a liver </a:t>
            </a:r>
            <a:r>
              <a:rPr lang="en-US" dirty="0" err="1">
                <a:ea typeface="Calibri"/>
                <a:cs typeface="Calibri"/>
              </a:rPr>
              <a:t>tumour</a:t>
            </a:r>
            <a:r>
              <a:rPr lang="en-US" dirty="0">
                <a:ea typeface="Calibri"/>
                <a:cs typeface="Calibri"/>
              </a:rPr>
              <a:t> from where they deliver targeted radiation</a:t>
            </a:r>
          </a:p>
          <a:p>
            <a:endParaRPr lang="en-US" dirty="0">
              <a:ea typeface="Calibri"/>
              <a:cs typeface="Calibri"/>
            </a:endParaRPr>
          </a:p>
          <a:p>
            <a:r>
              <a:rPr lang="en-US" dirty="0">
                <a:ea typeface="Calibri"/>
                <a:cs typeface="Calibri"/>
              </a:rPr>
              <a:t>Most of the emitted particles are beta particles, which we area able to image with SPECT via the bremsstrahlung x-rays created by interactions with charged particles in tissue. 32 per million are positrons resulting from internal pair production which we can use for PET imaging.</a:t>
            </a:r>
          </a:p>
          <a:p>
            <a:endParaRPr lang="en-US" dirty="0">
              <a:ea typeface="Calibri"/>
              <a:cs typeface="Calibri"/>
            </a:endParaRPr>
          </a:p>
          <a:p>
            <a:r>
              <a:rPr lang="en-US" dirty="0">
                <a:ea typeface="Calibri"/>
                <a:cs typeface="Calibri"/>
              </a:rPr>
              <a:t>This leaves us with two imaging modalities with very different features</a:t>
            </a:r>
          </a:p>
          <a:p>
            <a:endParaRPr lang="en-US" dirty="0">
              <a:ea typeface="Calibri"/>
              <a:cs typeface="Calibri"/>
            </a:endParaRPr>
          </a:p>
          <a:p>
            <a:r>
              <a:rPr lang="en-US" dirty="0">
                <a:ea typeface="Calibri"/>
                <a:cs typeface="Calibri"/>
              </a:rPr>
              <a:t>SPECT we have a low spatial resolution but lots of particles to image with </a:t>
            </a:r>
          </a:p>
          <a:p>
            <a:endParaRPr lang="en-US" dirty="0">
              <a:ea typeface="Calibri"/>
              <a:cs typeface="Calibri"/>
            </a:endParaRPr>
          </a:p>
          <a:p>
            <a:r>
              <a:rPr lang="en-US" dirty="0">
                <a:ea typeface="Calibri"/>
                <a:cs typeface="Calibri"/>
              </a:rPr>
              <a:t>PET we have lots of noise resulting from the low number of emitted particles but a high spatial resolution</a:t>
            </a:r>
          </a:p>
          <a:p>
            <a:endParaRPr lang="en-US" dirty="0">
              <a:ea typeface="Calibri"/>
              <a:cs typeface="Calibri"/>
            </a:endParaRPr>
          </a:p>
          <a:p>
            <a:r>
              <a:rPr lang="en-US" dirty="0">
                <a:ea typeface="Calibri"/>
                <a:cs typeface="Calibri"/>
              </a:rPr>
              <a:t>And so we have a good candidate for synergistic reconstruction – two </a:t>
            </a:r>
            <a:r>
              <a:rPr lang="en-US" dirty="0" err="1">
                <a:ea typeface="Calibri"/>
                <a:cs typeface="Calibri"/>
              </a:rPr>
              <a:t>modalitites</a:t>
            </a:r>
            <a:r>
              <a:rPr lang="en-US" dirty="0">
                <a:ea typeface="Calibri"/>
                <a:cs typeface="Calibri"/>
              </a:rPr>
              <a:t> with very different features, with the same underlying anatomy as well as a CT image for additional edge guidance</a:t>
            </a:r>
          </a:p>
        </p:txBody>
      </p:sp>
      <p:sp>
        <p:nvSpPr>
          <p:cNvPr id="4" name="Slide Number Placeholder 3">
            <a:extLst>
              <a:ext uri="{FF2B5EF4-FFF2-40B4-BE49-F238E27FC236}">
                <a16:creationId xmlns:a16="http://schemas.microsoft.com/office/drawing/2014/main" id="{485ACB18-FE98-BD33-7545-13A5240BF4A4}"/>
              </a:ext>
            </a:extLst>
          </p:cNvPr>
          <p:cNvSpPr>
            <a:spLocks noGrp="1"/>
          </p:cNvSpPr>
          <p:nvPr>
            <p:ph type="sldNum" sz="quarter" idx="5"/>
          </p:nvPr>
        </p:nvSpPr>
        <p:spPr/>
        <p:txBody>
          <a:bodyPr/>
          <a:lstStyle/>
          <a:p>
            <a:fld id="{1A79520E-D8E7-B943-9AF4-A9DBC21B9E4B}" type="slidenum">
              <a:rPr lang="en-US" smtClean="0"/>
              <a:t>8</a:t>
            </a:fld>
            <a:endParaRPr lang="en-US"/>
          </a:p>
        </p:txBody>
      </p:sp>
    </p:spTree>
    <p:extLst>
      <p:ext uri="{BB962C8B-B14F-4D97-AF65-F5344CB8AC3E}">
        <p14:creationId xmlns:p14="http://schemas.microsoft.com/office/powerpoint/2010/main" val="3585285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213-F4DE-5D09-AEA9-5EB132311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C77-466C-2237-8663-1BC3CA1E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89BB-8C4C-791F-3D43-42A1BE6BA0F5}"/>
              </a:ext>
            </a:extLst>
          </p:cNvPr>
          <p:cNvSpPr>
            <a:spLocks noGrp="1"/>
          </p:cNvSpPr>
          <p:nvPr>
            <p:ph type="body" idx="1"/>
          </p:nvPr>
        </p:nvSpPr>
        <p:spPr/>
        <p:txBody>
          <a:bodyPr/>
          <a:lstStyle/>
          <a:p>
            <a:r>
              <a:rPr lang="en-US" dirty="0">
                <a:ea typeface="Calibri"/>
                <a:cs typeface="Calibri"/>
              </a:rPr>
              <a:t>I’ll now quickly introduce the synergistic reconstruction problem that we’re trying to solve in this work</a:t>
            </a:r>
          </a:p>
          <a:p>
            <a:endParaRPr lang="en-US" dirty="0">
              <a:ea typeface="Calibri"/>
              <a:cs typeface="Calibri"/>
            </a:endParaRPr>
          </a:p>
          <a:p>
            <a:r>
              <a:rPr lang="en-US" dirty="0">
                <a:ea typeface="Calibri"/>
                <a:cs typeface="Calibri"/>
              </a:rPr>
              <a:t>We construct an objective function</a:t>
            </a:r>
          </a:p>
        </p:txBody>
      </p:sp>
      <p:sp>
        <p:nvSpPr>
          <p:cNvPr id="4" name="Slide Number Placeholder 3">
            <a:extLst>
              <a:ext uri="{FF2B5EF4-FFF2-40B4-BE49-F238E27FC236}">
                <a16:creationId xmlns:a16="http://schemas.microsoft.com/office/drawing/2014/main" id="{FA6122D2-1554-BEC6-349E-9C90781A0163}"/>
              </a:ext>
            </a:extLst>
          </p:cNvPr>
          <p:cNvSpPr>
            <a:spLocks noGrp="1"/>
          </p:cNvSpPr>
          <p:nvPr>
            <p:ph type="sldNum" sz="quarter" idx="5"/>
          </p:nvPr>
        </p:nvSpPr>
        <p:spPr/>
        <p:txBody>
          <a:bodyPr/>
          <a:lstStyle/>
          <a:p>
            <a:fld id="{1A79520E-D8E7-B943-9AF4-A9DBC21B9E4B}" type="slidenum">
              <a:rPr lang="en-US" smtClean="0"/>
              <a:t>9</a:t>
            </a:fld>
            <a:endParaRPr lang="en-US"/>
          </a:p>
        </p:txBody>
      </p:sp>
    </p:spTree>
    <p:extLst>
      <p:ext uri="{BB962C8B-B14F-4D97-AF65-F5344CB8AC3E}">
        <p14:creationId xmlns:p14="http://schemas.microsoft.com/office/powerpoint/2010/main" val="191203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White –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36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ellow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rgbClr val="000000"/>
                </a:solidFill>
              </a:defRPr>
            </a:lvl1pPr>
          </a:lstStyle>
          <a:p>
            <a:r>
              <a:rPr lang="en-US"/>
              <a:t>Click to edit Master title style</a:t>
            </a:r>
          </a:p>
        </p:txBody>
      </p:sp>
      <p:sp>
        <p:nvSpPr>
          <p:cNvPr id="8" name="Content Placeholder 17">
            <a:extLst>
              <a:ext uri="{FF2B5EF4-FFF2-40B4-BE49-F238E27FC236}">
                <a16:creationId xmlns:a16="http://schemas.microsoft.com/office/drawing/2014/main" id="{8392337B-D631-4DAF-90E4-B390E505AE11}"/>
              </a:ext>
            </a:extLst>
          </p:cNvPr>
          <p:cNvSpPr>
            <a:spLocks noGrp="1"/>
          </p:cNvSpPr>
          <p:nvPr>
            <p:ph sz="quarter" idx="11"/>
          </p:nvPr>
        </p:nvSpPr>
        <p:spPr>
          <a:xfrm>
            <a:off x="379562" y="2225615"/>
            <a:ext cx="10619117" cy="42010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24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Whit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19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Wireframe ba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393438"/>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UCL-Bra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77"/>
            <a:ext cx="12192000" cy="6858000"/>
          </a:xfrm>
          <a:prstGeom prst="rect">
            <a:avLst/>
          </a:prstGeom>
        </p:spPr>
      </p:pic>
      <p:cxnSp>
        <p:nvCxnSpPr>
          <p:cNvPr id="4" name="Straight Connector 3"/>
          <p:cNvCxnSpPr/>
          <p:nvPr userDrawn="1"/>
        </p:nvCxnSpPr>
        <p:spPr>
          <a:xfrm flipV="1">
            <a:off x="7620148" y="3430777"/>
            <a:ext cx="4048071" cy="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hasCustomPrompt="1"/>
          </p:nvPr>
        </p:nvSpPr>
        <p:spPr>
          <a:xfrm>
            <a:off x="7620148" y="864000"/>
            <a:ext cx="4139219" cy="2257028"/>
          </a:xfrm>
          <a:noFill/>
        </p:spPr>
        <p:txBody>
          <a:bodyPr/>
          <a:lstStyle>
            <a:lvl1pPr>
              <a:defRPr>
                <a:solidFill>
                  <a:schemeClr val="bg1"/>
                </a:solidFill>
              </a:defRPr>
            </a:lvl1pPr>
          </a:lstStyle>
          <a:p>
            <a:pPr>
              <a:lnSpc>
                <a:spcPts val="4350"/>
              </a:lnSpc>
            </a:pPr>
            <a:r>
              <a:rPr lang="en-US" sz="4100" b="1" kern="0">
                <a:solidFill>
                  <a:srgbClr val="A4DBE8"/>
                </a:solidFill>
              </a:rPr>
              <a:t>Disruptive</a:t>
            </a:r>
            <a:br>
              <a:rPr lang="en-US" sz="4100" b="1" kern="0">
                <a:solidFill>
                  <a:srgbClr val="A4DBE8"/>
                </a:solidFill>
              </a:rPr>
            </a:br>
            <a:r>
              <a:rPr lang="en-US" sz="4100" b="1" kern="0">
                <a:solidFill>
                  <a:srgbClr val="A4DBE8"/>
                </a:solidFill>
              </a:rPr>
              <a:t>thinking has</a:t>
            </a:r>
            <a:br>
              <a:rPr lang="en-US" sz="4100" b="1" kern="0">
                <a:solidFill>
                  <a:srgbClr val="A4DBE8"/>
                </a:solidFill>
              </a:rPr>
            </a:br>
            <a:r>
              <a:rPr lang="en-US" sz="4100" b="1" kern="0">
                <a:solidFill>
                  <a:srgbClr val="A4DBE8"/>
                </a:solidFill>
              </a:rPr>
              <a:t>been the status</a:t>
            </a:r>
            <a:br>
              <a:rPr lang="en-US" sz="4100" b="1" kern="0">
                <a:solidFill>
                  <a:srgbClr val="A4DBE8"/>
                </a:solidFill>
              </a:rPr>
            </a:br>
            <a:r>
              <a:rPr lang="en-US" sz="4100" b="1" kern="0">
                <a:solidFill>
                  <a:srgbClr val="A4DBE8"/>
                </a:solidFill>
              </a:rPr>
              <a:t>quo since 1826.</a:t>
            </a:r>
          </a:p>
        </p:txBody>
      </p:sp>
      <p:sp>
        <p:nvSpPr>
          <p:cNvPr id="8" name="Text Placeholder 7"/>
          <p:cNvSpPr>
            <a:spLocks noGrp="1"/>
          </p:cNvSpPr>
          <p:nvPr>
            <p:ph type="body" sz="quarter" idx="10" hasCustomPrompt="1"/>
          </p:nvPr>
        </p:nvSpPr>
        <p:spPr>
          <a:xfrm>
            <a:off x="7620148" y="3718550"/>
            <a:ext cx="4139219" cy="2718693"/>
          </a:xfrm>
        </p:spPr>
        <p:txBody>
          <a:bodyPr/>
          <a:lstStyle>
            <a:lvl1pPr marL="212400" marR="0" indent="-212400" algn="l" defTabSz="914400" rtl="0" eaLnBrk="1" fontAlgn="auto" latinLnBrk="0" hangingPunct="1">
              <a:lnSpc>
                <a:spcPts val="1600"/>
              </a:lnSpc>
              <a:spcBef>
                <a:spcPts val="0"/>
              </a:spcBef>
              <a:spcAft>
                <a:spcPts val="1200"/>
              </a:spcAft>
              <a:buClrTx/>
              <a:buSzTx/>
              <a:buFont typeface="Wingdings" charset="2"/>
              <a:buChar char="§"/>
              <a:tabLst/>
              <a:defRPr sz="1600"/>
            </a:lvl1pPr>
            <a:lvl2pPr>
              <a:defRPr sz="7200"/>
            </a:lvl2pPr>
            <a:lvl3pPr>
              <a:defRPr sz="400"/>
            </a:lvl3pPr>
            <a:lvl4pPr>
              <a:defRPr sz="4000"/>
            </a:lvl4pPr>
          </a:lstStyle>
          <a:p>
            <a:pPr marL="212400" marR="0" lvl="0" indent="-212400" algn="l" defTabSz="914400" rtl="0" eaLnBrk="1" fontAlgn="auto" latinLnBrk="0" hangingPunct="1">
              <a:lnSpc>
                <a:spcPts val="1750"/>
              </a:lnSpc>
              <a:spcBef>
                <a:spcPts val="0"/>
              </a:spcBef>
              <a:spcAft>
                <a:spcPts val="1200"/>
              </a:spcAft>
              <a:buClrTx/>
              <a:buSzTx/>
              <a:buFont typeface="Lucida Grande"/>
              <a:buChar char="–"/>
              <a:tabLst/>
              <a:defRPr/>
            </a:pPr>
            <a:r>
              <a:rPr kumimoji="0" lang="en-US" sz="1600" b="1" i="0" u="none" strike="noStrike" kern="0" cap="none" spc="0" normalizeH="0" baseline="0" noProof="0">
                <a:ln>
                  <a:noFill/>
                </a:ln>
                <a:solidFill>
                  <a:prstClr val="white"/>
                </a:solidFill>
                <a:effectLst/>
                <a:uLnTx/>
                <a:uFillTx/>
                <a:latin typeface="Arial"/>
                <a:ea typeface="+mn-ea"/>
                <a:cs typeface="+mn-cs"/>
              </a:rPr>
              <a:t>1st in England to welcome students </a:t>
            </a:r>
            <a:br>
              <a:rPr kumimoji="0" lang="en-US" sz="1600" b="1" i="0" u="none" strike="noStrike" kern="0" cap="none" spc="0" normalizeH="0" baseline="0" noProof="0">
                <a:ln>
                  <a:noFill/>
                </a:ln>
                <a:solidFill>
                  <a:prstClr val="white"/>
                </a:solidFill>
                <a:effectLst/>
                <a:uLnTx/>
                <a:uFillTx/>
                <a:latin typeface="Arial"/>
                <a:ea typeface="+mn-ea"/>
                <a:cs typeface="+mn-cs"/>
              </a:rPr>
            </a:br>
            <a:r>
              <a:rPr kumimoji="0" lang="en-US" sz="1600" b="1" i="0" u="none" strike="noStrike" kern="0" cap="none" spc="0" normalizeH="0" baseline="0" noProof="0">
                <a:ln>
                  <a:noFill/>
                </a:ln>
                <a:solidFill>
                  <a:prstClr val="white"/>
                </a:solidFill>
                <a:effectLst/>
                <a:uLnTx/>
                <a:uFillTx/>
                <a:latin typeface="Arial"/>
                <a:ea typeface="+mn-ea"/>
                <a:cs typeface="+mn-cs"/>
              </a:rPr>
              <a:t>of any religion or social background.</a:t>
            </a:r>
          </a:p>
          <a:p>
            <a:pPr marL="212400" marR="0" lvl="0" indent="-212400" algn="l" defTabSz="914400" rtl="0" eaLnBrk="1" fontAlgn="auto" latinLnBrk="0" hangingPunct="1">
              <a:lnSpc>
                <a:spcPts val="1600"/>
              </a:lnSpc>
              <a:spcBef>
                <a:spcPts val="0"/>
              </a:spcBef>
              <a:spcAft>
                <a:spcPts val="1200"/>
              </a:spcAft>
              <a:buClrTx/>
              <a:buSzTx/>
              <a:buFont typeface="Lucida Grande"/>
              <a:buChar char="–"/>
              <a:tabLst/>
              <a:defRPr/>
            </a:pPr>
            <a:r>
              <a:rPr kumimoji="0" lang="en-US" sz="1600" b="1" i="0" u="none" strike="noStrike" kern="0" cap="none" spc="0" normalizeH="0" baseline="0" noProof="0">
                <a:ln>
                  <a:noFill/>
                </a:ln>
                <a:solidFill>
                  <a:prstClr val="white"/>
                </a:solidFill>
                <a:effectLst/>
                <a:uLnTx/>
                <a:uFillTx/>
                <a:latin typeface="Arial"/>
                <a:ea typeface="+mn-ea"/>
                <a:cs typeface="+mn-cs"/>
              </a:rPr>
              <a:t>1st in England to welcome women</a:t>
            </a:r>
            <a:br>
              <a:rPr kumimoji="0" lang="en-US" sz="1600" b="1" i="0" u="none" strike="noStrike" kern="0" cap="none" spc="0" normalizeH="0" baseline="0" noProof="0">
                <a:ln>
                  <a:noFill/>
                </a:ln>
                <a:solidFill>
                  <a:prstClr val="white"/>
                </a:solidFill>
                <a:effectLst/>
                <a:uLnTx/>
                <a:uFillTx/>
                <a:latin typeface="Arial"/>
                <a:ea typeface="+mn-ea"/>
                <a:cs typeface="+mn-cs"/>
              </a:rPr>
            </a:br>
            <a:r>
              <a:rPr kumimoji="0" lang="en-US" sz="1600" b="1" i="0" u="none" strike="noStrike" kern="0" cap="none" spc="0" normalizeH="0" baseline="0" noProof="0">
                <a:ln>
                  <a:noFill/>
                </a:ln>
                <a:solidFill>
                  <a:prstClr val="white"/>
                </a:solidFill>
                <a:effectLst/>
                <a:uLnTx/>
                <a:uFillTx/>
                <a:latin typeface="Arial"/>
                <a:ea typeface="+mn-ea"/>
                <a:cs typeface="+mn-cs"/>
              </a:rPr>
              <a:t>to university education.</a:t>
            </a:r>
          </a:p>
          <a:p>
            <a:pPr marL="212400" marR="0" lvl="0" indent="-212400" algn="l" defTabSz="914400" rtl="0" eaLnBrk="1" fontAlgn="auto" latinLnBrk="0" hangingPunct="1">
              <a:lnSpc>
                <a:spcPts val="1600"/>
              </a:lnSpc>
              <a:spcBef>
                <a:spcPts val="0"/>
              </a:spcBef>
              <a:spcAft>
                <a:spcPts val="1200"/>
              </a:spcAft>
              <a:buClrTx/>
              <a:buSzTx/>
              <a:buFont typeface="Lucida Grande"/>
              <a:buChar char="–"/>
              <a:tabLst/>
              <a:defRPr/>
            </a:pPr>
            <a:r>
              <a:rPr kumimoji="0" lang="en-US" sz="1600" b="1" i="0" u="none" strike="noStrike" kern="0" cap="none" spc="0" normalizeH="0" baseline="0" noProof="0">
                <a:ln>
                  <a:noFill/>
                </a:ln>
                <a:solidFill>
                  <a:prstClr val="white"/>
                </a:solidFill>
                <a:effectLst/>
                <a:uLnTx/>
                <a:uFillTx/>
                <a:latin typeface="Arial"/>
                <a:ea typeface="+mn-ea"/>
                <a:cs typeface="+mn-cs"/>
              </a:rPr>
              <a:t>1st in England to teach English,</a:t>
            </a:r>
            <a:br>
              <a:rPr kumimoji="0" lang="en-US" sz="1600" b="1" i="0" u="none" strike="noStrike" kern="0" cap="none" spc="0" normalizeH="0" baseline="0" noProof="0">
                <a:ln>
                  <a:noFill/>
                </a:ln>
                <a:solidFill>
                  <a:prstClr val="white"/>
                </a:solidFill>
                <a:effectLst/>
                <a:uLnTx/>
                <a:uFillTx/>
                <a:latin typeface="Arial"/>
                <a:ea typeface="+mn-ea"/>
                <a:cs typeface="+mn-cs"/>
              </a:rPr>
            </a:br>
            <a:r>
              <a:rPr kumimoji="0" lang="en-US" sz="1600" b="1" i="0" u="none" strike="noStrike" kern="0" cap="none" spc="0" normalizeH="0" baseline="0" noProof="0">
                <a:ln>
                  <a:noFill/>
                </a:ln>
                <a:solidFill>
                  <a:prstClr val="white"/>
                </a:solidFill>
                <a:effectLst/>
                <a:uLnTx/>
                <a:uFillTx/>
                <a:latin typeface="Arial"/>
                <a:ea typeface="+mn-ea"/>
                <a:cs typeface="+mn-cs"/>
              </a:rPr>
              <a:t>German, Chemistry, Engineering.</a:t>
            </a:r>
          </a:p>
          <a:p>
            <a:pPr marL="212400" marR="0" lvl="0" indent="-212400" algn="l" defTabSz="914400" rtl="0" eaLnBrk="1" fontAlgn="auto" latinLnBrk="0" hangingPunct="1">
              <a:lnSpc>
                <a:spcPts val="1600"/>
              </a:lnSpc>
              <a:spcBef>
                <a:spcPts val="0"/>
              </a:spcBef>
              <a:spcAft>
                <a:spcPts val="1200"/>
              </a:spcAft>
              <a:buClrTx/>
              <a:buSzTx/>
              <a:buFont typeface="Lucida Grande"/>
              <a:buChar char="–"/>
              <a:tabLst/>
              <a:defRPr/>
            </a:pPr>
            <a:r>
              <a:rPr kumimoji="0" lang="en-US" sz="1600" b="1" i="0" u="none" strike="noStrike" kern="0" cap="none" spc="0" normalizeH="0" baseline="0" noProof="0">
                <a:ln>
                  <a:noFill/>
                </a:ln>
                <a:solidFill>
                  <a:prstClr val="white"/>
                </a:solidFill>
                <a:effectLst/>
                <a:uLnTx/>
                <a:uFillTx/>
                <a:latin typeface="Arial"/>
                <a:ea typeface="+mn-ea"/>
                <a:cs typeface="+mn-cs"/>
              </a:rPr>
              <a:t>A brave and progressive approach</a:t>
            </a:r>
            <a:br>
              <a:rPr kumimoji="0" lang="en-US" sz="1600" b="1" i="0" u="none" strike="noStrike" kern="0" cap="none" spc="0" normalizeH="0" baseline="0" noProof="0">
                <a:ln>
                  <a:noFill/>
                </a:ln>
                <a:solidFill>
                  <a:prstClr val="white"/>
                </a:solidFill>
                <a:effectLst/>
                <a:uLnTx/>
                <a:uFillTx/>
                <a:latin typeface="Arial"/>
                <a:ea typeface="+mn-ea"/>
                <a:cs typeface="+mn-cs"/>
              </a:rPr>
            </a:br>
            <a:r>
              <a:rPr kumimoji="0" lang="en-US" sz="1600" b="1" i="0" u="none" strike="noStrike" kern="0" cap="none" spc="0" normalizeH="0" baseline="0" noProof="0">
                <a:ln>
                  <a:noFill/>
                </a:ln>
                <a:solidFill>
                  <a:prstClr val="white"/>
                </a:solidFill>
                <a:effectLst/>
                <a:uLnTx/>
                <a:uFillTx/>
                <a:latin typeface="Arial"/>
                <a:ea typeface="+mn-ea"/>
                <a:cs typeface="+mn-cs"/>
              </a:rPr>
              <a:t>that has continued to this day.</a:t>
            </a:r>
          </a:p>
          <a:p>
            <a:pPr marL="212400" marR="0" lvl="0" indent="-212400" algn="l" defTabSz="914400" rtl="0" eaLnBrk="1" fontAlgn="auto" latinLnBrk="0" hangingPunct="1">
              <a:lnSpc>
                <a:spcPts val="1600"/>
              </a:lnSpc>
              <a:spcBef>
                <a:spcPts val="0"/>
              </a:spcBef>
              <a:spcAft>
                <a:spcPts val="1200"/>
              </a:spcAft>
              <a:buClrTx/>
              <a:buSzTx/>
              <a:buFont typeface="Lucida Grande"/>
              <a:buChar char="–"/>
              <a:tabLst/>
              <a:defRPr/>
            </a:pPr>
            <a:r>
              <a:rPr kumimoji="0" lang="en-US" sz="1600" b="1" i="0" u="none" strike="noStrike" kern="0" cap="none" spc="0" normalizeH="0" baseline="0" noProof="0">
                <a:ln>
                  <a:noFill/>
                </a:ln>
                <a:solidFill>
                  <a:prstClr val="white"/>
                </a:solidFill>
                <a:effectLst/>
                <a:uLnTx/>
                <a:uFillTx/>
                <a:latin typeface="Arial"/>
                <a:ea typeface="+mn-ea"/>
                <a:cs typeface="+mn-cs"/>
              </a:rPr>
              <a:t>1st in England to have a fully</a:t>
            </a:r>
            <a:br>
              <a:rPr kumimoji="0" lang="en-US" sz="1600" b="1" i="0" u="none" strike="noStrike" kern="0" cap="none" spc="0" normalizeH="0" baseline="0" noProof="0">
                <a:ln>
                  <a:noFill/>
                </a:ln>
                <a:solidFill>
                  <a:prstClr val="white"/>
                </a:solidFill>
                <a:effectLst/>
                <a:uLnTx/>
                <a:uFillTx/>
                <a:latin typeface="Arial"/>
                <a:ea typeface="+mn-ea"/>
                <a:cs typeface="+mn-cs"/>
              </a:rPr>
            </a:br>
            <a:r>
              <a:rPr kumimoji="0" lang="en-US" sz="1600" b="1" i="0" u="none" strike="noStrike" kern="0" cap="none" spc="0" normalizeH="0" baseline="0" noProof="0">
                <a:ln>
                  <a:noFill/>
                </a:ln>
                <a:solidFill>
                  <a:prstClr val="white"/>
                </a:solidFill>
                <a:effectLst/>
                <a:uLnTx/>
                <a:uFillTx/>
                <a:latin typeface="Arial"/>
                <a:ea typeface="+mn-ea"/>
                <a:cs typeface="+mn-cs"/>
              </a:rPr>
              <a:t>open access university press.</a:t>
            </a:r>
          </a:p>
        </p:txBody>
      </p:sp>
    </p:spTree>
    <p:extLst>
      <p:ext uri="{BB962C8B-B14F-4D97-AF65-F5344CB8AC3E}">
        <p14:creationId xmlns:p14="http://schemas.microsoft.com/office/powerpoint/2010/main" val="1696358405"/>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UCL-Bran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766" y="0"/>
            <a:ext cx="12183234" cy="6853069"/>
          </a:xfrm>
          <a:prstGeom prst="rect">
            <a:avLst/>
          </a:prstGeom>
        </p:spPr>
      </p:pic>
      <p:sp>
        <p:nvSpPr>
          <p:cNvPr id="2" name="Title 1"/>
          <p:cNvSpPr>
            <a:spLocks noGrp="1"/>
          </p:cNvSpPr>
          <p:nvPr>
            <p:ph type="title" hasCustomPrompt="1"/>
          </p:nvPr>
        </p:nvSpPr>
        <p:spPr>
          <a:xfrm>
            <a:off x="482400" y="864000"/>
            <a:ext cx="10515600" cy="1128514"/>
          </a:xfrm>
        </p:spPr>
        <p:txBody>
          <a:bodyPr/>
          <a:lstStyle>
            <a:lvl1pPr>
              <a:defRPr>
                <a:solidFill>
                  <a:schemeClr val="bg1"/>
                </a:solidFill>
              </a:defRPr>
            </a:lvl1pPr>
          </a:lstStyle>
          <a:p>
            <a:pPr>
              <a:lnSpc>
                <a:spcPts val="4350"/>
              </a:lnSpc>
            </a:pPr>
            <a:r>
              <a:rPr lang="en-US" sz="4100" b="1" kern="0">
                <a:solidFill>
                  <a:srgbClr val="A4DBE8"/>
                </a:solidFill>
              </a:rPr>
              <a:t>We are amongst</a:t>
            </a:r>
            <a:br>
              <a:rPr lang="en-US" sz="4100" b="1" kern="0">
                <a:solidFill>
                  <a:srgbClr val="A4DBE8"/>
                </a:solidFill>
              </a:rPr>
            </a:br>
            <a:r>
              <a:rPr lang="en-US" sz="4100" b="1" kern="0">
                <a:solidFill>
                  <a:srgbClr val="A4DBE8"/>
                </a:solidFill>
              </a:rPr>
              <a:t>the best in the world.</a:t>
            </a:r>
          </a:p>
        </p:txBody>
      </p:sp>
      <p:sp>
        <p:nvSpPr>
          <p:cNvPr id="8" name="Text Placeholder 7"/>
          <p:cNvSpPr>
            <a:spLocks noGrp="1"/>
          </p:cNvSpPr>
          <p:nvPr>
            <p:ph type="body" sz="quarter" idx="10" hasCustomPrompt="1"/>
          </p:nvPr>
        </p:nvSpPr>
        <p:spPr>
          <a:xfrm>
            <a:off x="512250" y="2644526"/>
            <a:ext cx="4891088" cy="1407886"/>
          </a:xfrm>
        </p:spPr>
        <p:txBody>
          <a:bodyPr/>
          <a:lstStyle>
            <a:lvl1pPr marL="0" indent="0">
              <a:lnSpc>
                <a:spcPts val="2200"/>
              </a:lnSpc>
              <a:spcBef>
                <a:spcPts val="300"/>
              </a:spcBef>
              <a:spcAft>
                <a:spcPts val="1800"/>
              </a:spcAft>
              <a:buFont typeface="Lucida Grande"/>
              <a:buNone/>
              <a:defRPr/>
            </a:lvl1pPr>
          </a:lstStyle>
          <a:p>
            <a:pPr marL="212400" indent="-212400">
              <a:lnSpc>
                <a:spcPts val="2200"/>
              </a:lnSpc>
              <a:buFont typeface="Lucida Grande"/>
              <a:buChar char="–"/>
            </a:pPr>
            <a:r>
              <a:rPr lang="en-US" sz="3200" b="1" kern="0">
                <a:solidFill>
                  <a:schemeClr val="bg1"/>
                </a:solidFill>
              </a:rPr>
              <a:t> 8th in the world</a:t>
            </a:r>
          </a:p>
          <a:p>
            <a:pPr marL="212400" indent="-212400">
              <a:lnSpc>
                <a:spcPts val="2200"/>
              </a:lnSpc>
              <a:buFont typeface="Lucida Grande"/>
              <a:buChar char="–"/>
            </a:pPr>
            <a:r>
              <a:rPr lang="en-US" sz="3200" b="1" kern="0">
                <a:solidFill>
                  <a:schemeClr val="bg1"/>
                </a:solidFill>
              </a:rPr>
              <a:t> 4th in Europe</a:t>
            </a:r>
          </a:p>
          <a:p>
            <a:pPr marL="212400" indent="-212400">
              <a:lnSpc>
                <a:spcPts val="2200"/>
              </a:lnSpc>
              <a:buFont typeface="Lucida Grande"/>
              <a:buChar char="–"/>
            </a:pPr>
            <a:r>
              <a:rPr lang="en-US" sz="3200" b="1" kern="0">
                <a:solidFill>
                  <a:schemeClr val="bg1"/>
                </a:solidFill>
              </a:rPr>
              <a:t> 4th in the UK</a:t>
            </a:r>
          </a:p>
        </p:txBody>
      </p:sp>
    </p:spTree>
    <p:extLst>
      <p:ext uri="{BB962C8B-B14F-4D97-AF65-F5344CB8AC3E}">
        <p14:creationId xmlns:p14="http://schemas.microsoft.com/office/powerpoint/2010/main" val="712740368"/>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UCL-Bran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82" y="2679"/>
            <a:ext cx="12183235" cy="6853070"/>
          </a:xfrm>
          <a:prstGeom prst="rect">
            <a:avLst/>
          </a:prstGeom>
        </p:spPr>
      </p:pic>
      <p:graphicFrame>
        <p:nvGraphicFramePr>
          <p:cNvPr id="6" name="Table 5"/>
          <p:cNvGraphicFramePr>
            <a:graphicFrameLocks noGrp="1"/>
          </p:cNvGraphicFramePr>
          <p:nvPr userDrawn="1">
            <p:extLst>
              <p:ext uri="{D42A27DB-BD31-4B8C-83A1-F6EECF244321}">
                <p14:modId xmlns:p14="http://schemas.microsoft.com/office/powerpoint/2010/main" val="501323705"/>
              </p:ext>
            </p:extLst>
          </p:nvPr>
        </p:nvGraphicFramePr>
        <p:xfrm>
          <a:off x="1927184" y="2532148"/>
          <a:ext cx="8351600" cy="3224220"/>
        </p:xfrm>
        <a:graphic>
          <a:graphicData uri="http://schemas.openxmlformats.org/drawingml/2006/table">
            <a:tbl>
              <a:tblPr firstRow="1" bandRow="1">
                <a:tableStyleId>{BC89EF96-8CEA-46FF-86C4-4CE0E7609802}</a:tableStyleId>
              </a:tblPr>
              <a:tblGrid>
                <a:gridCol w="4175800">
                  <a:extLst>
                    <a:ext uri="{9D8B030D-6E8A-4147-A177-3AD203B41FA5}">
                      <a16:colId xmlns:a16="http://schemas.microsoft.com/office/drawing/2014/main" val="20000"/>
                    </a:ext>
                  </a:extLst>
                </a:gridCol>
                <a:gridCol w="1179475">
                  <a:extLst>
                    <a:ext uri="{9D8B030D-6E8A-4147-A177-3AD203B41FA5}">
                      <a16:colId xmlns:a16="http://schemas.microsoft.com/office/drawing/2014/main" val="20001"/>
                    </a:ext>
                  </a:extLst>
                </a:gridCol>
                <a:gridCol w="2996325">
                  <a:extLst>
                    <a:ext uri="{9D8B030D-6E8A-4147-A177-3AD203B41FA5}">
                      <a16:colId xmlns:a16="http://schemas.microsoft.com/office/drawing/2014/main" val="20002"/>
                    </a:ext>
                  </a:extLst>
                </a:gridCol>
              </a:tblGrid>
              <a:tr h="806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kern="0">
                          <a:solidFill>
                            <a:srgbClr val="118598"/>
                          </a:solidFill>
                        </a:rPr>
                        <a:t>30</a:t>
                      </a:r>
                      <a:r>
                        <a:rPr lang="en-US" sz="3600" b="1" kern="0">
                          <a:solidFill>
                            <a:srgbClr val="000000"/>
                          </a:solidFill>
                        </a:rPr>
                        <a:t> </a:t>
                      </a:r>
                      <a:r>
                        <a:rPr lang="en-US" sz="1800" b="0" kern="0">
                          <a:solidFill>
                            <a:srgbClr val="118598"/>
                          </a:solidFill>
                        </a:rPr>
                        <a:t>Nobel laureates</a:t>
                      </a:r>
                    </a:p>
                  </a:txBody>
                  <a:tcPr marL="180000" marR="0" marT="0"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kern="0">
                          <a:solidFill>
                            <a:srgbClr val="118598"/>
                          </a:solidFill>
                        </a:rPr>
                        <a:t>2nd</a:t>
                      </a:r>
                      <a:r>
                        <a:rPr lang="en-US" sz="3600" b="1" kern="0">
                          <a:solidFill>
                            <a:srgbClr val="000000"/>
                          </a:solidFill>
                        </a:rPr>
                        <a:t> </a:t>
                      </a:r>
                      <a:r>
                        <a:rPr lang="en-US" sz="1800" b="0" kern="0">
                          <a:solidFill>
                            <a:srgbClr val="118598"/>
                          </a:solidFill>
                        </a:rPr>
                        <a:t>in the UK for research power</a:t>
                      </a:r>
                    </a:p>
                  </a:txBody>
                  <a:tcPr marL="180000" marR="0" marT="0"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0"/>
                  </a:ext>
                </a:extLst>
              </a:tr>
              <a:tr h="806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kern="0">
                          <a:solidFill>
                            <a:srgbClr val="118598"/>
                          </a:solidFill>
                        </a:rPr>
                        <a:t>11</a:t>
                      </a:r>
                      <a:r>
                        <a:rPr lang="en-US" sz="3600" b="1" kern="0">
                          <a:solidFill>
                            <a:srgbClr val="000000"/>
                          </a:solidFill>
                        </a:rPr>
                        <a:t> </a:t>
                      </a:r>
                      <a:r>
                        <a:rPr lang="en-US" sz="1800" kern="0">
                          <a:solidFill>
                            <a:srgbClr val="118598"/>
                          </a:solidFill>
                        </a:rPr>
                        <a:t>academic faculties</a:t>
                      </a:r>
                    </a:p>
                  </a:txBody>
                  <a:tcPr marL="180000" marR="0" marT="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kern="0">
                          <a:solidFill>
                            <a:srgbClr val="118598"/>
                          </a:solidFill>
                        </a:rPr>
                        <a:t>430</a:t>
                      </a:r>
                      <a:r>
                        <a:rPr lang="en-US" sz="3600" b="1" kern="0">
                          <a:solidFill>
                            <a:srgbClr val="000000"/>
                          </a:solidFill>
                        </a:rPr>
                        <a:t> </a:t>
                      </a:r>
                      <a:r>
                        <a:rPr lang="en-US" sz="1800" kern="0">
                          <a:solidFill>
                            <a:srgbClr val="118598"/>
                          </a:solidFill>
                        </a:rPr>
                        <a:t>undergraduate programmes</a:t>
                      </a:r>
                    </a:p>
                  </a:txBody>
                  <a:tcPr marL="180000" marR="0" marT="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1"/>
                  </a:ext>
                </a:extLst>
              </a:tr>
              <a:tr h="806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kern="0">
                          <a:solidFill>
                            <a:srgbClr val="118598"/>
                          </a:solidFill>
                        </a:rPr>
                        <a:t>51,000</a:t>
                      </a:r>
                      <a:r>
                        <a:rPr lang="en-US" sz="3600" b="1" kern="0">
                          <a:solidFill>
                            <a:srgbClr val="000000"/>
                          </a:solidFill>
                        </a:rPr>
                        <a:t> </a:t>
                      </a:r>
                      <a:r>
                        <a:rPr lang="en-US" sz="1800" kern="0">
                          <a:solidFill>
                            <a:srgbClr val="118598"/>
                          </a:solidFill>
                        </a:rPr>
                        <a:t>students</a:t>
                      </a:r>
                    </a:p>
                  </a:txBody>
                  <a:tcPr marL="180000" marR="0" marT="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4400"/>
                        </a:lnSpc>
                      </a:pPr>
                      <a:r>
                        <a:rPr lang="en-US" sz="3600" b="1" kern="0">
                          <a:solidFill>
                            <a:srgbClr val="118598"/>
                          </a:solidFill>
                        </a:rPr>
                        <a:t>150</a:t>
                      </a:r>
                      <a:r>
                        <a:rPr lang="en-US" sz="2800" b="1" kern="0">
                          <a:solidFill>
                            <a:srgbClr val="118598"/>
                          </a:solidFill>
                        </a:rPr>
                        <a:t>+</a:t>
                      </a:r>
                      <a:endParaRPr lang="en-US" sz="2800" kern="0">
                        <a:solidFill>
                          <a:srgbClr val="118598"/>
                        </a:solidFill>
                      </a:endParaRPr>
                    </a:p>
                  </a:txBody>
                  <a:tcPr marL="180000" marR="0" marT="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2200"/>
                        </a:lnSpc>
                      </a:pPr>
                      <a:r>
                        <a:rPr lang="en-US" sz="1800" kern="0">
                          <a:solidFill>
                            <a:srgbClr val="118598"/>
                          </a:solidFill>
                        </a:rPr>
                        <a:t>nationalities represented</a:t>
                      </a:r>
                    </a:p>
                    <a:p>
                      <a:pPr>
                        <a:lnSpc>
                          <a:spcPts val="2200"/>
                        </a:lnSpc>
                      </a:pPr>
                      <a:r>
                        <a:rPr lang="en-US" sz="1800" kern="0">
                          <a:solidFill>
                            <a:srgbClr val="118598"/>
                          </a:solidFill>
                        </a:rPr>
                        <a:t>by student body</a:t>
                      </a:r>
                    </a:p>
                  </a:txBody>
                  <a:tcPr marL="180000" marR="0" marT="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06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kern="0">
                          <a:solidFill>
                            <a:srgbClr val="118598"/>
                          </a:solidFill>
                        </a:rPr>
                        <a:t>16,000</a:t>
                      </a:r>
                      <a:r>
                        <a:rPr lang="en-US" sz="3600" b="1" kern="0">
                          <a:solidFill>
                            <a:srgbClr val="000000"/>
                          </a:solidFill>
                        </a:rPr>
                        <a:t> </a:t>
                      </a:r>
                      <a:r>
                        <a:rPr lang="en-US" sz="1800" kern="0">
                          <a:solidFill>
                            <a:srgbClr val="118598"/>
                          </a:solidFill>
                        </a:rPr>
                        <a:t>employees</a:t>
                      </a:r>
                    </a:p>
                  </a:txBody>
                  <a:tcPr marL="180000" marR="0" marT="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kern="0">
                          <a:solidFill>
                            <a:srgbClr val="118598"/>
                          </a:solidFill>
                        </a:rPr>
                        <a:t>720</a:t>
                      </a:r>
                      <a:r>
                        <a:rPr lang="en-US" sz="3600" b="1" kern="0">
                          <a:solidFill>
                            <a:srgbClr val="000000"/>
                          </a:solidFill>
                        </a:rPr>
                        <a:t> </a:t>
                      </a:r>
                      <a:r>
                        <a:rPr lang="en-US" sz="1800" kern="0">
                          <a:solidFill>
                            <a:srgbClr val="118598"/>
                          </a:solidFill>
                        </a:rPr>
                        <a:t>postgraduate programmes</a:t>
                      </a:r>
                    </a:p>
                  </a:txBody>
                  <a:tcPr marL="180000" marR="0" marT="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hasCustomPrompt="1"/>
          </p:nvPr>
        </p:nvSpPr>
        <p:spPr>
          <a:xfrm>
            <a:off x="482400" y="864000"/>
            <a:ext cx="6372056" cy="1164866"/>
          </a:xfrm>
          <a:noFill/>
        </p:spPr>
        <p:txBody>
          <a:bodyPr lIns="72000" tIns="36000"/>
          <a:lstStyle>
            <a:lvl1pPr marL="0" marR="0" indent="0" algn="l" defTabSz="914400" rtl="0" eaLnBrk="1" fontAlgn="auto" latinLnBrk="0" hangingPunct="1">
              <a:lnSpc>
                <a:spcPts val="4350"/>
              </a:lnSpc>
              <a:spcBef>
                <a:spcPts val="0"/>
              </a:spcBef>
              <a:spcAft>
                <a:spcPts val="0"/>
              </a:spcAft>
              <a:buClrTx/>
              <a:buSzTx/>
              <a:buFontTx/>
              <a:buNone/>
              <a:tabLst/>
              <a:defRPr>
                <a:solidFill>
                  <a:srgbClr val="000000"/>
                </a:solidFill>
              </a:defRPr>
            </a:lvl1pPr>
          </a:lstStyle>
          <a:p>
            <a:pPr marL="0" marR="0" lvl="0" indent="0" algn="l" defTabSz="914400" rtl="0" eaLnBrk="1" fontAlgn="auto" latinLnBrk="0" hangingPunct="1">
              <a:lnSpc>
                <a:spcPts val="4350"/>
              </a:lnSpc>
              <a:spcBef>
                <a:spcPts val="0"/>
              </a:spcBef>
              <a:spcAft>
                <a:spcPts val="0"/>
              </a:spcAft>
              <a:buClrTx/>
              <a:buSzTx/>
              <a:buFontTx/>
              <a:buNone/>
              <a:tabLst/>
              <a:defRPr/>
            </a:pPr>
            <a:r>
              <a:rPr kumimoji="0" lang="en-US" sz="4100" b="1" i="0" u="none" strike="noStrike" kern="0" cap="none" spc="0" normalizeH="0" baseline="0" noProof="0">
                <a:ln>
                  <a:noFill/>
                </a:ln>
                <a:solidFill>
                  <a:prstClr val="white"/>
                </a:solidFill>
                <a:effectLst/>
                <a:uLnTx/>
                <a:uFillTx/>
                <a:latin typeface="Arial"/>
                <a:ea typeface="+mn-ea"/>
                <a:cs typeface="+mn-cs"/>
              </a:rPr>
              <a:t>We pride ourselves on</a:t>
            </a:r>
            <a:br>
              <a:rPr kumimoji="0" lang="en-US" sz="4100" b="1" i="0" u="none" strike="noStrike" kern="0" cap="none" spc="0" normalizeH="0" baseline="0" noProof="0">
                <a:ln>
                  <a:noFill/>
                </a:ln>
                <a:solidFill>
                  <a:prstClr val="white"/>
                </a:solidFill>
                <a:effectLst/>
                <a:uLnTx/>
                <a:uFillTx/>
                <a:latin typeface="Arial"/>
                <a:ea typeface="+mn-ea"/>
                <a:cs typeface="+mn-cs"/>
              </a:rPr>
            </a:br>
            <a:r>
              <a:rPr kumimoji="0" lang="en-US" sz="4100" b="1" i="0" u="none" strike="noStrike" kern="0" cap="none" spc="0" normalizeH="0" baseline="0" noProof="0">
                <a:ln>
                  <a:noFill/>
                </a:ln>
                <a:solidFill>
                  <a:prstClr val="white"/>
                </a:solidFill>
                <a:effectLst/>
                <a:uLnTx/>
                <a:uFillTx/>
                <a:latin typeface="Arial"/>
                <a:ea typeface="+mn-ea"/>
                <a:cs typeface="+mn-cs"/>
              </a:rPr>
              <a:t>our academic excellence.</a:t>
            </a:r>
          </a:p>
        </p:txBody>
      </p:sp>
    </p:spTree>
    <p:extLst>
      <p:ext uri="{BB962C8B-B14F-4D97-AF65-F5344CB8AC3E}">
        <p14:creationId xmlns:p14="http://schemas.microsoft.com/office/powerpoint/2010/main" val="3196885725"/>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UCL-Bran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srcRect/>
          <a:stretch/>
        </p:blipFill>
        <p:spPr>
          <a:xfrm>
            <a:off x="0" y="214"/>
            <a:ext cx="12191237" cy="6857570"/>
          </a:xfrm>
          <a:prstGeom prst="rect">
            <a:avLst/>
          </a:prstGeom>
        </p:spPr>
      </p:pic>
      <p:cxnSp>
        <p:nvCxnSpPr>
          <p:cNvPr id="6" name="Straight Connector 5"/>
          <p:cNvCxnSpPr/>
          <p:nvPr userDrawn="1"/>
        </p:nvCxnSpPr>
        <p:spPr>
          <a:xfrm flipV="1">
            <a:off x="6568457" y="3430777"/>
            <a:ext cx="5139038" cy="1"/>
          </a:xfrm>
          <a:prstGeom prst="line">
            <a:avLst/>
          </a:prstGeom>
          <a:ln>
            <a:solidFill>
              <a:srgbClr val="3A293B"/>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6568456" y="864000"/>
            <a:ext cx="4429543" cy="2257028"/>
          </a:xfrm>
        </p:spPr>
        <p:txBody>
          <a:bodyPr/>
          <a:lstStyle>
            <a:lvl1pPr>
              <a:defRPr>
                <a:solidFill>
                  <a:schemeClr val="tx1"/>
                </a:solidFill>
              </a:defRPr>
            </a:lvl1pPr>
          </a:lstStyle>
          <a:p>
            <a:pPr>
              <a:lnSpc>
                <a:spcPts val="4350"/>
              </a:lnSpc>
            </a:pPr>
            <a:r>
              <a:rPr lang="en-US" sz="4100" b="1" kern="0">
                <a:solidFill>
                  <a:srgbClr val="3A293B"/>
                </a:solidFill>
              </a:rPr>
              <a:t>We lead the</a:t>
            </a:r>
            <a:br>
              <a:rPr lang="en-US" sz="4100" b="1" kern="0">
                <a:solidFill>
                  <a:srgbClr val="3A293B"/>
                </a:solidFill>
              </a:rPr>
            </a:br>
            <a:r>
              <a:rPr lang="en-US" sz="4100" b="1" kern="0">
                <a:solidFill>
                  <a:srgbClr val="3A293B"/>
                </a:solidFill>
              </a:rPr>
              <a:t>field across</a:t>
            </a:r>
            <a:br>
              <a:rPr lang="en-US" sz="4100" b="1" kern="0">
                <a:solidFill>
                  <a:srgbClr val="3A293B"/>
                </a:solidFill>
              </a:rPr>
            </a:br>
            <a:r>
              <a:rPr lang="en-US" sz="4100" b="1" kern="0">
                <a:solidFill>
                  <a:srgbClr val="3A293B"/>
                </a:solidFill>
              </a:rPr>
              <a:t>a wide range</a:t>
            </a:r>
            <a:br>
              <a:rPr lang="en-US" sz="4100" b="1" kern="0">
                <a:solidFill>
                  <a:srgbClr val="3A293B"/>
                </a:solidFill>
              </a:rPr>
            </a:br>
            <a:r>
              <a:rPr lang="en-US" sz="4100" b="1" kern="0">
                <a:solidFill>
                  <a:srgbClr val="3A293B"/>
                </a:solidFill>
              </a:rPr>
              <a:t>of faculties.</a:t>
            </a:r>
            <a:endParaRPr lang="en-GB"/>
          </a:p>
        </p:txBody>
      </p:sp>
      <p:sp>
        <p:nvSpPr>
          <p:cNvPr id="10" name="Text Placeholder 9"/>
          <p:cNvSpPr>
            <a:spLocks noGrp="1"/>
          </p:cNvSpPr>
          <p:nvPr>
            <p:ph type="body" sz="quarter" idx="12" hasCustomPrompt="1"/>
          </p:nvPr>
        </p:nvSpPr>
        <p:spPr>
          <a:xfrm>
            <a:off x="6884710" y="3767408"/>
            <a:ext cx="2174805" cy="2174100"/>
          </a:xfrm>
        </p:spPr>
        <p:txBody>
          <a:bodyPr/>
          <a:lstStyle>
            <a:lvl1pPr marL="0" marR="0" indent="0" algn="l" defTabSz="914400" rtl="0" eaLnBrk="1" fontAlgn="auto" latinLnBrk="0" hangingPunct="1">
              <a:lnSpc>
                <a:spcPts val="1600"/>
              </a:lnSpc>
              <a:spcBef>
                <a:spcPts val="0"/>
              </a:spcBef>
              <a:spcAft>
                <a:spcPts val="950"/>
              </a:spcAft>
              <a:buClrTx/>
              <a:buSzTx/>
              <a:buFontTx/>
              <a:buNone/>
              <a:tabLst/>
              <a:defRPr>
                <a:solidFill>
                  <a:srgbClr val="000000"/>
                </a:solidFill>
              </a:defRPr>
            </a:lvl1pPr>
          </a:lstStyle>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Arts &amp; Humanities</a:t>
            </a:r>
          </a:p>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Brain Sciences</a:t>
            </a:r>
          </a:p>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Built Environment</a:t>
            </a:r>
          </a:p>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Engineering Sciences</a:t>
            </a:r>
          </a:p>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Institute of Education</a:t>
            </a:r>
          </a:p>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Laws</a:t>
            </a:r>
          </a:p>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Life Sciences</a:t>
            </a:r>
            <a:endParaRPr lang="en-US" sz="3200" b="1" kern="0">
              <a:solidFill>
                <a:srgbClr val="3A293B"/>
              </a:solidFill>
            </a:endParaRPr>
          </a:p>
        </p:txBody>
      </p:sp>
      <p:sp>
        <p:nvSpPr>
          <p:cNvPr id="11" name="Text Placeholder 9"/>
          <p:cNvSpPr>
            <a:spLocks noGrp="1"/>
          </p:cNvSpPr>
          <p:nvPr>
            <p:ph type="body" sz="quarter" idx="13" hasCustomPrompt="1"/>
          </p:nvPr>
        </p:nvSpPr>
        <p:spPr>
          <a:xfrm>
            <a:off x="9427241" y="3767408"/>
            <a:ext cx="2174805" cy="2154436"/>
          </a:xfrm>
        </p:spPr>
        <p:txBody>
          <a:bodyPr/>
          <a:lstStyle>
            <a:lvl1pPr marL="0" marR="0" indent="0" algn="l" defTabSz="914400" rtl="0" eaLnBrk="1" fontAlgn="auto" latinLnBrk="0" hangingPunct="1">
              <a:lnSpc>
                <a:spcPts val="1600"/>
              </a:lnSpc>
              <a:spcBef>
                <a:spcPts val="0"/>
              </a:spcBef>
              <a:spcAft>
                <a:spcPts val="750"/>
              </a:spcAft>
              <a:buClrTx/>
              <a:buSzTx/>
              <a:buFontTx/>
              <a:buNone/>
              <a:tabLst/>
              <a:defRPr>
                <a:solidFill>
                  <a:srgbClr val="000000"/>
                </a:solidFill>
              </a:defRPr>
            </a:lvl1pPr>
          </a:lstStyle>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Mathematical &amp; Physical Sciences</a:t>
            </a:r>
          </a:p>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Medical Sciences</a:t>
            </a:r>
          </a:p>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Population Health Sciences</a:t>
            </a:r>
          </a:p>
          <a:p>
            <a:pPr marL="0" marR="0" lvl="0" indent="0" algn="l" defTabSz="914400" rtl="0" eaLnBrk="1" fontAlgn="auto" latinLnBrk="0" hangingPunct="1">
              <a:lnSpc>
                <a:spcPts val="1600"/>
              </a:lnSpc>
              <a:spcBef>
                <a:spcPts val="0"/>
              </a:spcBef>
              <a:spcAft>
                <a:spcPts val="950"/>
              </a:spcAft>
              <a:buClrTx/>
              <a:buSzTx/>
              <a:buFontTx/>
              <a:buNone/>
              <a:tabLst/>
              <a:defRPr/>
            </a:pPr>
            <a:r>
              <a:rPr kumimoji="0" lang="en-US" sz="1600" b="1" i="0" u="none" strike="noStrike" kern="0" cap="none" spc="0" normalizeH="0" baseline="0" noProof="0">
                <a:ln>
                  <a:noFill/>
                </a:ln>
                <a:solidFill>
                  <a:srgbClr val="3A293B"/>
                </a:solidFill>
                <a:effectLst/>
                <a:uLnTx/>
                <a:uFillTx/>
                <a:latin typeface="Arial"/>
                <a:ea typeface="+mn-ea"/>
                <a:cs typeface="+mn-cs"/>
              </a:rPr>
              <a:t>Social &amp; Historical Sciences</a:t>
            </a:r>
          </a:p>
          <a:p>
            <a:pPr marL="0" marR="0" lvl="0" indent="0" algn="l" defTabSz="914400" rtl="0" eaLnBrk="1" fontAlgn="auto" latinLnBrk="0" hangingPunct="1">
              <a:lnSpc>
                <a:spcPts val="1600"/>
              </a:lnSpc>
              <a:spcBef>
                <a:spcPts val="0"/>
              </a:spcBef>
              <a:spcAft>
                <a:spcPts val="750"/>
              </a:spcAft>
              <a:buClrTx/>
              <a:buSzTx/>
              <a:buFontTx/>
              <a:buNone/>
              <a:tabLst/>
              <a:defRPr/>
            </a:pPr>
            <a:endParaRPr kumimoji="0" lang="en-US" sz="1600" b="1" i="0" u="none" strike="noStrike" kern="0" cap="none" spc="0" normalizeH="0" baseline="0" noProof="0">
              <a:ln>
                <a:noFill/>
              </a:ln>
              <a:solidFill>
                <a:srgbClr val="3A293B"/>
              </a:solidFill>
              <a:effectLst/>
              <a:uLnTx/>
              <a:uFillTx/>
              <a:latin typeface="Arial"/>
              <a:ea typeface="+mn-ea"/>
              <a:cs typeface="+mn-cs"/>
            </a:endParaRPr>
          </a:p>
        </p:txBody>
      </p:sp>
    </p:spTree>
    <p:extLst>
      <p:ext uri="{BB962C8B-B14F-4D97-AF65-F5344CB8AC3E}">
        <p14:creationId xmlns:p14="http://schemas.microsoft.com/office/powerpoint/2010/main" val="74603971"/>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UCL-Bran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14"/>
            <a:ext cx="12191237" cy="6857571"/>
          </a:xfrm>
          <a:prstGeom prst="rect">
            <a:avLst/>
          </a:prstGeom>
        </p:spPr>
      </p:pic>
      <p:graphicFrame>
        <p:nvGraphicFramePr>
          <p:cNvPr id="7" name="Content Placeholder 7"/>
          <p:cNvGraphicFramePr>
            <a:graphicFrameLocks/>
          </p:cNvGraphicFramePr>
          <p:nvPr userDrawn="1">
            <p:extLst>
              <p:ext uri="{D42A27DB-BD31-4B8C-83A1-F6EECF244321}">
                <p14:modId xmlns:p14="http://schemas.microsoft.com/office/powerpoint/2010/main" val="2084168299"/>
              </p:ext>
            </p:extLst>
          </p:nvPr>
        </p:nvGraphicFramePr>
        <p:xfrm>
          <a:off x="5902435" y="5907552"/>
          <a:ext cx="5851362" cy="370840"/>
        </p:xfrm>
        <a:graphic>
          <a:graphicData uri="http://schemas.openxmlformats.org/drawingml/2006/table">
            <a:tbl>
              <a:tblPr firstRow="1" bandRow="1">
                <a:tableStyleId>{5C22544A-7EE6-4342-B048-85BDC9FD1C3A}</a:tableStyleId>
              </a:tblPr>
              <a:tblGrid>
                <a:gridCol w="975227">
                  <a:extLst>
                    <a:ext uri="{9D8B030D-6E8A-4147-A177-3AD203B41FA5}">
                      <a16:colId xmlns:a16="http://schemas.microsoft.com/office/drawing/2014/main" val="20000"/>
                    </a:ext>
                  </a:extLst>
                </a:gridCol>
                <a:gridCol w="975227">
                  <a:extLst>
                    <a:ext uri="{9D8B030D-6E8A-4147-A177-3AD203B41FA5}">
                      <a16:colId xmlns:a16="http://schemas.microsoft.com/office/drawing/2014/main" val="20001"/>
                    </a:ext>
                  </a:extLst>
                </a:gridCol>
                <a:gridCol w="975227">
                  <a:extLst>
                    <a:ext uri="{9D8B030D-6E8A-4147-A177-3AD203B41FA5}">
                      <a16:colId xmlns:a16="http://schemas.microsoft.com/office/drawing/2014/main" val="20002"/>
                    </a:ext>
                  </a:extLst>
                </a:gridCol>
                <a:gridCol w="975227">
                  <a:extLst>
                    <a:ext uri="{9D8B030D-6E8A-4147-A177-3AD203B41FA5}">
                      <a16:colId xmlns:a16="http://schemas.microsoft.com/office/drawing/2014/main" val="20003"/>
                    </a:ext>
                  </a:extLst>
                </a:gridCol>
                <a:gridCol w="975227">
                  <a:extLst>
                    <a:ext uri="{9D8B030D-6E8A-4147-A177-3AD203B41FA5}">
                      <a16:colId xmlns:a16="http://schemas.microsoft.com/office/drawing/2014/main" val="20004"/>
                    </a:ext>
                  </a:extLst>
                </a:gridCol>
                <a:gridCol w="975227">
                  <a:extLst>
                    <a:ext uri="{9D8B030D-6E8A-4147-A177-3AD203B41FA5}">
                      <a16:colId xmlns:a16="http://schemas.microsoft.com/office/drawing/2014/main" val="20005"/>
                    </a:ext>
                  </a:extLst>
                </a:gridCol>
              </a:tblGrid>
              <a:tr h="370840">
                <a:tc>
                  <a:txBody>
                    <a:bodyPr/>
                    <a:lstStyle/>
                    <a:p>
                      <a:pPr algn="ctr"/>
                      <a:r>
                        <a:rPr lang="en-US" sz="900">
                          <a:solidFill>
                            <a:srgbClr val="000000"/>
                          </a:solidFill>
                        </a:rPr>
                        <a:t>Global Health</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900">
                          <a:solidFill>
                            <a:srgbClr val="000000"/>
                          </a:solidFill>
                        </a:rPr>
                        <a:t>Sustainable Cities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900">
                          <a:solidFill>
                            <a:srgbClr val="000000"/>
                          </a:solidFill>
                        </a:rPr>
                        <a:t>Human Wellbeing</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900">
                          <a:solidFill>
                            <a:srgbClr val="000000"/>
                          </a:solidFill>
                        </a:rPr>
                        <a:t>Cultural Understanding</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900">
                          <a:solidFill>
                            <a:srgbClr val="000000"/>
                          </a:solidFill>
                        </a:rPr>
                        <a:t>Transformational</a:t>
                      </a:r>
                      <a:br>
                        <a:rPr lang="en-US" sz="900">
                          <a:solidFill>
                            <a:srgbClr val="000000"/>
                          </a:solidFill>
                        </a:rPr>
                      </a:br>
                      <a:r>
                        <a:rPr lang="en-US" sz="900">
                          <a:solidFill>
                            <a:srgbClr val="000000"/>
                          </a:solidFill>
                        </a:rPr>
                        <a:t>Technology</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900">
                          <a:solidFill>
                            <a:srgbClr val="000000"/>
                          </a:solidFill>
                        </a:rPr>
                        <a:t>Justice and</a:t>
                      </a:r>
                      <a:r>
                        <a:rPr lang="en-US" sz="900" baseline="0">
                          <a:solidFill>
                            <a:srgbClr val="000000"/>
                          </a:solidFill>
                        </a:rPr>
                        <a:t> Equality</a:t>
                      </a:r>
                      <a:endParaRPr lang="en-US" sz="900">
                        <a:solidFill>
                          <a:srgbClr val="00000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itle 1"/>
          <p:cNvSpPr>
            <a:spLocks noGrp="1"/>
          </p:cNvSpPr>
          <p:nvPr>
            <p:ph type="title" hasCustomPrompt="1"/>
          </p:nvPr>
        </p:nvSpPr>
        <p:spPr>
          <a:xfrm>
            <a:off x="482399" y="864000"/>
            <a:ext cx="6038903" cy="2243563"/>
          </a:xfrm>
        </p:spPr>
        <p:txBody>
          <a:bodyPr/>
          <a:lstStyle>
            <a:lvl1pPr marL="0" marR="0" indent="0" defTabSz="914400" rtl="0" eaLnBrk="1" fontAlgn="auto" latinLnBrk="0" hangingPunct="1">
              <a:lnSpc>
                <a:spcPts val="4350"/>
              </a:lnSpc>
              <a:spcBef>
                <a:spcPts val="0"/>
              </a:spcBef>
              <a:spcAft>
                <a:spcPts val="0"/>
              </a:spcAft>
              <a:tabLst/>
              <a:defRPr>
                <a:solidFill>
                  <a:schemeClr val="tx1"/>
                </a:solidFill>
              </a:defRPr>
            </a:lvl1pPr>
          </a:lstStyle>
          <a:p>
            <a:pPr marL="0" marR="0" lvl="0" indent="0" defTabSz="914400" rtl="0" eaLnBrk="1" fontAlgn="auto" latinLnBrk="0" hangingPunct="1">
              <a:lnSpc>
                <a:spcPts val="4350"/>
              </a:lnSpc>
              <a:spcBef>
                <a:spcPts val="0"/>
              </a:spcBef>
              <a:spcAft>
                <a:spcPts val="0"/>
              </a:spcAft>
              <a:tabLst/>
              <a:defRPr/>
            </a:pPr>
            <a:r>
              <a:rPr kumimoji="0" lang="en-US" sz="4100" b="1" i="0" u="none" strike="noStrike" kern="0" cap="none" spc="0" normalizeH="0" baseline="0" noProof="0">
                <a:ln>
                  <a:noFill/>
                </a:ln>
                <a:solidFill>
                  <a:srgbClr val="003D4C"/>
                </a:solidFill>
                <a:effectLst/>
                <a:uLnTx/>
                <a:uFillTx/>
                <a:latin typeface="Arial"/>
                <a:ea typeface="+mn-ea"/>
                <a:cs typeface="+mn-cs"/>
              </a:rPr>
              <a:t>We work together across disciplines</a:t>
            </a:r>
            <a:br>
              <a:rPr kumimoji="0" lang="en-US" sz="4100" b="1" i="0" u="none" strike="noStrike" kern="0" cap="none" spc="0" normalizeH="0" baseline="0" noProof="0">
                <a:ln>
                  <a:noFill/>
                </a:ln>
                <a:solidFill>
                  <a:srgbClr val="003D4C"/>
                </a:solidFill>
                <a:effectLst/>
                <a:uLnTx/>
                <a:uFillTx/>
                <a:latin typeface="Arial"/>
                <a:ea typeface="+mn-ea"/>
                <a:cs typeface="+mn-cs"/>
              </a:rPr>
            </a:br>
            <a:r>
              <a:rPr kumimoji="0" lang="en-US" sz="4100" b="1" i="0" u="none" strike="noStrike" kern="0" cap="none" spc="0" normalizeH="0" baseline="0" noProof="0">
                <a:ln>
                  <a:noFill/>
                </a:ln>
                <a:solidFill>
                  <a:srgbClr val="003D4C"/>
                </a:solidFill>
                <a:effectLst/>
                <a:uLnTx/>
                <a:uFillTx/>
                <a:latin typeface="Arial"/>
                <a:ea typeface="+mn-ea"/>
                <a:cs typeface="+mn-cs"/>
              </a:rPr>
              <a:t>to solve the world’s biggest problems.</a:t>
            </a:r>
            <a:endParaRPr lang="en-GB"/>
          </a:p>
        </p:txBody>
      </p:sp>
      <p:sp>
        <p:nvSpPr>
          <p:cNvPr id="9" name="Text Placeholder 8"/>
          <p:cNvSpPr>
            <a:spLocks noGrp="1"/>
          </p:cNvSpPr>
          <p:nvPr>
            <p:ph type="body" sz="quarter" idx="12" hasCustomPrompt="1"/>
          </p:nvPr>
        </p:nvSpPr>
        <p:spPr>
          <a:xfrm>
            <a:off x="485183" y="4448175"/>
            <a:ext cx="3409950" cy="1692771"/>
          </a:xfrm>
        </p:spPr>
        <p:txBody>
          <a:bodyPr/>
          <a:lstStyle>
            <a:lvl1pPr marL="0" marR="0" indent="0" algn="l" defTabSz="914400" rtl="0" eaLnBrk="1" fontAlgn="auto" latinLnBrk="0" hangingPunct="1">
              <a:lnSpc>
                <a:spcPts val="1750"/>
              </a:lnSpc>
              <a:spcBef>
                <a:spcPts val="0"/>
              </a:spcBef>
              <a:spcAft>
                <a:spcPts val="1200"/>
              </a:spcAft>
              <a:buClrTx/>
              <a:buSzTx/>
              <a:buFont typeface="Lucida Grande"/>
              <a:buNone/>
              <a:tabLst/>
              <a:defRPr>
                <a:solidFill>
                  <a:schemeClr val="tx1"/>
                </a:solidFill>
              </a:defRPr>
            </a:lvl1pPr>
          </a:lstStyle>
          <a:p>
            <a:pPr marL="212400" marR="0" lvl="0" indent="-212400" algn="l" defTabSz="914400" rtl="0" eaLnBrk="1" fontAlgn="auto" latinLnBrk="0" hangingPunct="1">
              <a:lnSpc>
                <a:spcPts val="1750"/>
              </a:lnSpc>
              <a:spcBef>
                <a:spcPts val="0"/>
              </a:spcBef>
              <a:spcAft>
                <a:spcPts val="1200"/>
              </a:spcAft>
              <a:buClrTx/>
              <a:buSzTx/>
              <a:buFont typeface="Lucida Grande"/>
              <a:buChar char="–"/>
              <a:tabLst/>
              <a:defRPr/>
            </a:pPr>
            <a:r>
              <a:rPr kumimoji="0" lang="en-US" sz="1600" b="1" i="0" u="none" strike="noStrike" kern="0" cap="none" spc="0" normalizeH="0" baseline="0" noProof="0">
                <a:ln>
                  <a:noFill/>
                </a:ln>
                <a:solidFill>
                  <a:srgbClr val="003D4C"/>
                </a:solidFill>
                <a:effectLst/>
                <a:uLnTx/>
                <a:uFillTx/>
                <a:latin typeface="Arial"/>
                <a:ea typeface="+mn-ea"/>
                <a:cs typeface="+mn-cs"/>
              </a:rPr>
              <a:t>An interdisciplinary approach.</a:t>
            </a:r>
          </a:p>
          <a:p>
            <a:pPr marL="212400" marR="0" lvl="0" indent="-212400" algn="l" defTabSz="914400" rtl="0" eaLnBrk="1" fontAlgn="auto" latinLnBrk="0" hangingPunct="1">
              <a:lnSpc>
                <a:spcPts val="1750"/>
              </a:lnSpc>
              <a:spcBef>
                <a:spcPts val="0"/>
              </a:spcBef>
              <a:spcAft>
                <a:spcPts val="1200"/>
              </a:spcAft>
              <a:buClrTx/>
              <a:buSzTx/>
              <a:buFont typeface="Lucida Grande"/>
              <a:buChar char="–"/>
              <a:tabLst/>
              <a:defRPr/>
            </a:pPr>
            <a:r>
              <a:rPr kumimoji="0" lang="en-US" sz="1600" b="1" i="0" u="none" strike="noStrike" kern="0" cap="none" spc="0" normalizeH="0" baseline="0" noProof="0">
                <a:ln>
                  <a:noFill/>
                </a:ln>
                <a:solidFill>
                  <a:srgbClr val="003D4C"/>
                </a:solidFill>
                <a:effectLst/>
                <a:uLnTx/>
                <a:uFillTx/>
                <a:latin typeface="Arial"/>
                <a:ea typeface="+mn-ea"/>
                <a:cs typeface="+mn-cs"/>
              </a:rPr>
              <a:t>A wide span of subject areas gives fresh perspectives.</a:t>
            </a:r>
          </a:p>
          <a:p>
            <a:pPr marL="212400" marR="0" lvl="0" indent="-212400" algn="l" defTabSz="914400" rtl="0" eaLnBrk="1" fontAlgn="auto" latinLnBrk="0" hangingPunct="1">
              <a:lnSpc>
                <a:spcPts val="1750"/>
              </a:lnSpc>
              <a:spcBef>
                <a:spcPts val="0"/>
              </a:spcBef>
              <a:spcAft>
                <a:spcPts val="1200"/>
              </a:spcAft>
              <a:buClrTx/>
              <a:buSzTx/>
              <a:buFont typeface="Lucida Grande"/>
              <a:buChar char="–"/>
              <a:tabLst/>
              <a:defRPr/>
            </a:pPr>
            <a:r>
              <a:rPr kumimoji="0" lang="en-US" sz="1600" b="1" i="0" u="none" strike="noStrike" kern="0" cap="none" spc="0" normalizeH="0" baseline="0" noProof="0">
                <a:ln>
                  <a:noFill/>
                </a:ln>
                <a:solidFill>
                  <a:srgbClr val="003D4C"/>
                </a:solidFill>
                <a:effectLst/>
                <a:uLnTx/>
                <a:uFillTx/>
                <a:latin typeface="Arial"/>
                <a:ea typeface="+mn-ea"/>
                <a:cs typeface="+mn-cs"/>
              </a:rPr>
              <a:t>Develop sophisticated multi-faceted solutions to the world's most complex challenges.</a:t>
            </a:r>
          </a:p>
        </p:txBody>
      </p:sp>
    </p:spTree>
    <p:extLst>
      <p:ext uri="{BB962C8B-B14F-4D97-AF65-F5344CB8AC3E}">
        <p14:creationId xmlns:p14="http://schemas.microsoft.com/office/powerpoint/2010/main" val="581562511"/>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UCL-Bran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9"/>
            <a:ext cx="12191237" cy="6857571"/>
          </a:xfrm>
          <a:prstGeom prst="rect">
            <a:avLst/>
          </a:prstGeom>
        </p:spPr>
      </p:pic>
      <p:sp>
        <p:nvSpPr>
          <p:cNvPr id="6" name="TextBox 5"/>
          <p:cNvSpPr txBox="1"/>
          <p:nvPr userDrawn="1"/>
        </p:nvSpPr>
        <p:spPr>
          <a:xfrm>
            <a:off x="659602" y="2622592"/>
            <a:ext cx="1123408"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Financial District</a:t>
            </a:r>
          </a:p>
        </p:txBody>
      </p:sp>
      <p:sp>
        <p:nvSpPr>
          <p:cNvPr id="7" name="TextBox 6"/>
          <p:cNvSpPr txBox="1"/>
          <p:nvPr userDrawn="1"/>
        </p:nvSpPr>
        <p:spPr>
          <a:xfrm>
            <a:off x="4002849" y="2539111"/>
            <a:ext cx="847888"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Tate Modern</a:t>
            </a:r>
          </a:p>
        </p:txBody>
      </p:sp>
      <p:sp>
        <p:nvSpPr>
          <p:cNvPr id="8" name="TextBox 7"/>
          <p:cNvSpPr txBox="1"/>
          <p:nvPr userDrawn="1"/>
        </p:nvSpPr>
        <p:spPr>
          <a:xfrm>
            <a:off x="3406419" y="3604278"/>
            <a:ext cx="1015901"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Great Ormond</a:t>
            </a:r>
            <a:br>
              <a:rPr lang="en-US" sz="1000" b="1">
                <a:solidFill>
                  <a:schemeClr val="bg1"/>
                </a:solidFill>
              </a:rPr>
            </a:br>
            <a:r>
              <a:rPr lang="en-US" sz="1000" b="1">
                <a:solidFill>
                  <a:schemeClr val="bg1"/>
                </a:solidFill>
              </a:rPr>
              <a:t>Street Hospital</a:t>
            </a:r>
          </a:p>
        </p:txBody>
      </p:sp>
      <p:sp>
        <p:nvSpPr>
          <p:cNvPr id="9" name="TextBox 8"/>
          <p:cNvSpPr txBox="1"/>
          <p:nvPr userDrawn="1"/>
        </p:nvSpPr>
        <p:spPr>
          <a:xfrm>
            <a:off x="5245224" y="3028781"/>
            <a:ext cx="1523634"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Royal Courts of Justice</a:t>
            </a:r>
          </a:p>
        </p:txBody>
      </p:sp>
      <p:sp>
        <p:nvSpPr>
          <p:cNvPr id="10" name="TextBox 9"/>
          <p:cNvSpPr txBox="1"/>
          <p:nvPr userDrawn="1"/>
        </p:nvSpPr>
        <p:spPr>
          <a:xfrm>
            <a:off x="6164627" y="3604278"/>
            <a:ext cx="1047025"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British Museum</a:t>
            </a:r>
          </a:p>
        </p:txBody>
      </p:sp>
      <p:sp>
        <p:nvSpPr>
          <p:cNvPr id="11" name="TextBox 10"/>
          <p:cNvSpPr txBox="1"/>
          <p:nvPr userDrawn="1"/>
        </p:nvSpPr>
        <p:spPr>
          <a:xfrm>
            <a:off x="9121265" y="2645960"/>
            <a:ext cx="1412365"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Houses of Parliament</a:t>
            </a:r>
          </a:p>
        </p:txBody>
      </p:sp>
      <p:sp>
        <p:nvSpPr>
          <p:cNvPr id="12" name="TextBox 11"/>
          <p:cNvSpPr txBox="1"/>
          <p:nvPr userDrawn="1"/>
        </p:nvSpPr>
        <p:spPr>
          <a:xfrm>
            <a:off x="9942583" y="5014095"/>
            <a:ext cx="720776" cy="534368"/>
          </a:xfrm>
          <a:prstGeom prst="rect">
            <a:avLst/>
          </a:prstGeom>
          <a:solidFill>
            <a:srgbClr val="002855"/>
          </a:solidFill>
        </p:spPr>
        <p:txBody>
          <a:bodyPr wrap="square" lIns="36000" tIns="36000" rIns="36000" bIns="36000" rtlCol="0">
            <a:spAutoFit/>
          </a:bodyPr>
          <a:lstStyle/>
          <a:p>
            <a:r>
              <a:rPr lang="en-US" sz="1000" b="1">
                <a:solidFill>
                  <a:schemeClr val="bg1"/>
                </a:solidFill>
              </a:rPr>
              <a:t>University </a:t>
            </a:r>
            <a:br>
              <a:rPr lang="en-US" sz="1000" b="1">
                <a:solidFill>
                  <a:schemeClr val="bg1"/>
                </a:solidFill>
              </a:rPr>
            </a:br>
            <a:r>
              <a:rPr lang="en-US" sz="1000" b="1">
                <a:solidFill>
                  <a:schemeClr val="bg1"/>
                </a:solidFill>
              </a:rPr>
              <a:t>College</a:t>
            </a:r>
            <a:br>
              <a:rPr lang="en-US" sz="1000" b="1">
                <a:solidFill>
                  <a:schemeClr val="bg1"/>
                </a:solidFill>
              </a:rPr>
            </a:br>
            <a:r>
              <a:rPr lang="en-US" sz="1000" b="1">
                <a:solidFill>
                  <a:schemeClr val="bg1"/>
                </a:solidFill>
              </a:rPr>
              <a:t>Hospital</a:t>
            </a:r>
          </a:p>
        </p:txBody>
      </p:sp>
      <p:sp>
        <p:nvSpPr>
          <p:cNvPr id="13" name="TextBox 12"/>
          <p:cNvSpPr txBox="1"/>
          <p:nvPr userDrawn="1"/>
        </p:nvSpPr>
        <p:spPr>
          <a:xfrm>
            <a:off x="8559040" y="6193473"/>
            <a:ext cx="1065630" cy="226591"/>
          </a:xfrm>
          <a:prstGeom prst="rect">
            <a:avLst/>
          </a:prstGeom>
          <a:solidFill>
            <a:srgbClr val="002855"/>
          </a:solidFill>
        </p:spPr>
        <p:txBody>
          <a:bodyPr wrap="square" lIns="36000" tIns="36000" rIns="36000" bIns="36000" rtlCol="0">
            <a:spAutoFit/>
          </a:bodyPr>
          <a:lstStyle/>
          <a:p>
            <a:r>
              <a:rPr lang="en-US" sz="1000" b="1" noProof="1">
                <a:solidFill>
                  <a:schemeClr val="bg1"/>
                </a:solidFill>
              </a:rPr>
              <a:t>Wellcome Trust</a:t>
            </a:r>
          </a:p>
        </p:txBody>
      </p:sp>
      <p:sp>
        <p:nvSpPr>
          <p:cNvPr id="14" name="TextBox 13"/>
          <p:cNvSpPr txBox="1"/>
          <p:nvPr userDrawn="1"/>
        </p:nvSpPr>
        <p:spPr>
          <a:xfrm>
            <a:off x="4862832" y="6193473"/>
            <a:ext cx="1237466" cy="226591"/>
          </a:xfrm>
          <a:prstGeom prst="rect">
            <a:avLst/>
          </a:prstGeom>
          <a:solidFill>
            <a:srgbClr val="002855"/>
          </a:solidFill>
        </p:spPr>
        <p:txBody>
          <a:bodyPr wrap="square" lIns="36000" tIns="36000" rIns="36000" bIns="36000" rtlCol="0">
            <a:spAutoFit/>
          </a:bodyPr>
          <a:lstStyle/>
          <a:p>
            <a:r>
              <a:rPr lang="en-US" sz="1000" b="1">
                <a:solidFill>
                  <a:schemeClr val="bg1"/>
                </a:solidFill>
                <a:latin typeface="Wingdings"/>
                <a:ea typeface="Wingdings"/>
                <a:cs typeface="Wingdings"/>
                <a:sym typeface="Wingdings"/>
              </a:rPr>
              <a:t> </a:t>
            </a:r>
            <a:r>
              <a:rPr lang="en-US" sz="1000" b="1">
                <a:solidFill>
                  <a:schemeClr val="bg1"/>
                </a:solidFill>
              </a:rPr>
              <a:t>Euston Station</a:t>
            </a:r>
          </a:p>
        </p:txBody>
      </p:sp>
      <p:sp>
        <p:nvSpPr>
          <p:cNvPr id="15" name="TextBox 14"/>
          <p:cNvSpPr txBox="1"/>
          <p:nvPr userDrawn="1"/>
        </p:nvSpPr>
        <p:spPr>
          <a:xfrm>
            <a:off x="482676" y="5014095"/>
            <a:ext cx="1335246" cy="226591"/>
          </a:xfrm>
          <a:prstGeom prst="rect">
            <a:avLst/>
          </a:prstGeom>
          <a:solidFill>
            <a:srgbClr val="002855"/>
          </a:solidFill>
        </p:spPr>
        <p:txBody>
          <a:bodyPr wrap="square" lIns="36000" tIns="36000" rIns="36000" bIns="36000" rtlCol="0">
            <a:spAutoFit/>
          </a:bodyPr>
          <a:lstStyle/>
          <a:p>
            <a:r>
              <a:rPr lang="en-US" sz="1000" b="1">
                <a:solidFill>
                  <a:schemeClr val="bg1"/>
                </a:solidFill>
                <a:latin typeface="Wingdings"/>
                <a:ea typeface="Wingdings"/>
                <a:cs typeface="Wingdings"/>
                <a:sym typeface="Wingdings"/>
              </a:rPr>
              <a:t></a:t>
            </a:r>
            <a:r>
              <a:rPr lang="en-US" sz="1000" b="1">
                <a:solidFill>
                  <a:schemeClr val="bg1"/>
                </a:solidFill>
                <a:sym typeface="Wingdings"/>
              </a:rPr>
              <a:t> </a:t>
            </a:r>
            <a:r>
              <a:rPr lang="en-US" sz="1000" b="1">
                <a:solidFill>
                  <a:schemeClr val="bg1"/>
                </a:solidFill>
              </a:rPr>
              <a:t>UCL East campus</a:t>
            </a:r>
          </a:p>
        </p:txBody>
      </p:sp>
      <p:sp>
        <p:nvSpPr>
          <p:cNvPr id="16" name="TextBox 15"/>
          <p:cNvSpPr txBox="1"/>
          <p:nvPr userDrawn="1"/>
        </p:nvSpPr>
        <p:spPr>
          <a:xfrm>
            <a:off x="482676" y="5399798"/>
            <a:ext cx="1335245" cy="380480"/>
          </a:xfrm>
          <a:prstGeom prst="rect">
            <a:avLst/>
          </a:prstGeom>
          <a:solidFill>
            <a:srgbClr val="002855"/>
          </a:solidFill>
        </p:spPr>
        <p:txBody>
          <a:bodyPr wrap="square" lIns="36000" tIns="36000" rIns="36000" bIns="36000" rtlCol="0">
            <a:spAutoFit/>
          </a:bodyPr>
          <a:lstStyle/>
          <a:p>
            <a:r>
              <a:rPr lang="en-US" sz="1000" b="1">
                <a:solidFill>
                  <a:schemeClr val="bg1"/>
                </a:solidFill>
                <a:latin typeface="Wingdings"/>
                <a:ea typeface="Wingdings"/>
                <a:cs typeface="Wingdings"/>
                <a:sym typeface="Wingdings"/>
              </a:rPr>
              <a:t></a:t>
            </a:r>
            <a:r>
              <a:rPr lang="en-US" sz="1000" b="1">
                <a:solidFill>
                  <a:schemeClr val="bg1"/>
                </a:solidFill>
                <a:sym typeface="Wingdings"/>
              </a:rPr>
              <a:t> </a:t>
            </a:r>
            <a:r>
              <a:rPr lang="en-US" sz="1000" b="1">
                <a:solidFill>
                  <a:schemeClr val="bg1"/>
                </a:solidFill>
              </a:rPr>
              <a:t>King’s Cross and </a:t>
            </a:r>
            <a:br>
              <a:rPr lang="en-US" sz="1000" b="1">
                <a:solidFill>
                  <a:schemeClr val="bg1"/>
                </a:solidFill>
              </a:rPr>
            </a:br>
            <a:r>
              <a:rPr lang="en-US" sz="1000" b="1">
                <a:solidFill>
                  <a:schemeClr val="bg1"/>
                </a:solidFill>
              </a:rPr>
              <a:t>St </a:t>
            </a:r>
            <a:r>
              <a:rPr lang="en-US" sz="1000" b="1" noProof="1">
                <a:solidFill>
                  <a:schemeClr val="bg1"/>
                </a:solidFill>
              </a:rPr>
              <a:t>Pancras</a:t>
            </a:r>
            <a:r>
              <a:rPr lang="en-US" sz="1000" b="1">
                <a:solidFill>
                  <a:schemeClr val="bg1"/>
                </a:solidFill>
              </a:rPr>
              <a:t> Station</a:t>
            </a:r>
          </a:p>
        </p:txBody>
      </p:sp>
      <p:sp>
        <p:nvSpPr>
          <p:cNvPr id="17" name="TextBox 16"/>
          <p:cNvSpPr txBox="1"/>
          <p:nvPr userDrawn="1"/>
        </p:nvSpPr>
        <p:spPr>
          <a:xfrm>
            <a:off x="9103121" y="3658040"/>
            <a:ext cx="374474"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BBC</a:t>
            </a:r>
          </a:p>
        </p:txBody>
      </p:sp>
      <p:cxnSp>
        <p:nvCxnSpPr>
          <p:cNvPr id="18" name="Straight Connector 17"/>
          <p:cNvCxnSpPr/>
          <p:nvPr userDrawn="1"/>
        </p:nvCxnSpPr>
        <p:spPr>
          <a:xfrm>
            <a:off x="599527" y="2622592"/>
            <a:ext cx="0" cy="555781"/>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3938829" y="2539111"/>
            <a:ext cx="0" cy="781096"/>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337402" y="3604278"/>
            <a:ext cx="0" cy="677884"/>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100298" y="3604278"/>
            <a:ext cx="0" cy="588539"/>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9029633" y="3658040"/>
            <a:ext cx="0" cy="579449"/>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9062940" y="2645960"/>
            <a:ext cx="0" cy="532413"/>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9873453" y="5008040"/>
            <a:ext cx="0" cy="914234"/>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8506310" y="6193473"/>
            <a:ext cx="0" cy="543866"/>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5181291" y="3028781"/>
            <a:ext cx="0" cy="575497"/>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Title 1"/>
          <p:cNvSpPr>
            <a:spLocks noGrp="1"/>
          </p:cNvSpPr>
          <p:nvPr>
            <p:ph type="title" hasCustomPrompt="1"/>
          </p:nvPr>
        </p:nvSpPr>
        <p:spPr>
          <a:xfrm>
            <a:off x="482400" y="864000"/>
            <a:ext cx="10515600" cy="1128514"/>
          </a:xfrm>
        </p:spPr>
        <p:txBody>
          <a:bodyPr/>
          <a:lstStyle>
            <a:lvl1pPr marL="0" marR="0" indent="0" defTabSz="914400" rtl="0" eaLnBrk="1" fontAlgn="auto" latinLnBrk="0" hangingPunct="1">
              <a:lnSpc>
                <a:spcPts val="4350"/>
              </a:lnSpc>
              <a:spcBef>
                <a:spcPts val="0"/>
              </a:spcBef>
              <a:spcAft>
                <a:spcPts val="0"/>
              </a:spcAft>
              <a:tabLst/>
              <a:defRPr>
                <a:solidFill>
                  <a:srgbClr val="000000"/>
                </a:solidFill>
              </a:defRPr>
            </a:lvl1pPr>
          </a:lstStyle>
          <a:p>
            <a:pPr marL="0" marR="0" lvl="0" indent="0" defTabSz="914400" rtl="0" eaLnBrk="1" fontAlgn="auto" latinLnBrk="0" hangingPunct="1">
              <a:lnSpc>
                <a:spcPts val="4350"/>
              </a:lnSpc>
              <a:spcBef>
                <a:spcPts val="0"/>
              </a:spcBef>
              <a:spcAft>
                <a:spcPts val="0"/>
              </a:spcAft>
              <a:tabLst/>
              <a:defRPr/>
            </a:pPr>
            <a:r>
              <a:rPr kumimoji="0" lang="en-US" sz="4100" b="1" i="0" u="none" strike="noStrike" kern="0" cap="none" spc="0" normalizeH="0" baseline="0" noProof="0">
                <a:ln>
                  <a:noFill/>
                </a:ln>
                <a:solidFill>
                  <a:prstClr val="white"/>
                </a:solidFill>
                <a:effectLst/>
                <a:uLnTx/>
                <a:uFillTx/>
                <a:latin typeface="Arial"/>
                <a:ea typeface="+mn-ea"/>
                <a:cs typeface="+mn-cs"/>
              </a:rPr>
              <a:t>Our community sits at the heart of</a:t>
            </a:r>
            <a:br>
              <a:rPr kumimoji="0" lang="en-US" sz="4100" b="1" i="0" u="none" strike="noStrike" kern="0" cap="none" spc="0" normalizeH="0" baseline="0" noProof="0">
                <a:ln>
                  <a:noFill/>
                </a:ln>
                <a:solidFill>
                  <a:prstClr val="white"/>
                </a:solidFill>
                <a:effectLst/>
                <a:uLnTx/>
                <a:uFillTx/>
                <a:latin typeface="Arial"/>
                <a:ea typeface="+mn-ea"/>
                <a:cs typeface="+mn-cs"/>
              </a:rPr>
            </a:br>
            <a:r>
              <a:rPr kumimoji="0" lang="en-US" sz="4100" b="1" i="0" u="none" strike="noStrike" kern="0" cap="none" spc="0" normalizeH="0" baseline="0" noProof="0">
                <a:ln>
                  <a:noFill/>
                </a:ln>
                <a:solidFill>
                  <a:prstClr val="white"/>
                </a:solidFill>
                <a:effectLst/>
                <a:uLnTx/>
                <a:uFillTx/>
                <a:latin typeface="Arial"/>
                <a:ea typeface="+mn-ea"/>
                <a:cs typeface="+mn-cs"/>
              </a:rPr>
              <a:t>one of the world’s most dynamic cities.</a:t>
            </a:r>
            <a:endParaRPr lang="en-GB"/>
          </a:p>
        </p:txBody>
      </p:sp>
    </p:spTree>
    <p:extLst>
      <p:ext uri="{BB962C8B-B14F-4D97-AF65-F5344CB8AC3E}">
        <p14:creationId xmlns:p14="http://schemas.microsoft.com/office/powerpoint/2010/main" val="179781262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6-UCL-Bran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srcRect/>
          <a:stretch/>
        </p:blipFill>
        <p:spPr>
          <a:xfrm>
            <a:off x="0" y="430"/>
            <a:ext cx="12191237" cy="6857570"/>
          </a:xfrm>
          <a:prstGeom prst="rect">
            <a:avLst/>
          </a:prstGeom>
        </p:spPr>
      </p:pic>
      <p:sp>
        <p:nvSpPr>
          <p:cNvPr id="15" name="TextBox 14"/>
          <p:cNvSpPr txBox="1"/>
          <p:nvPr userDrawn="1"/>
        </p:nvSpPr>
        <p:spPr>
          <a:xfrm>
            <a:off x="10433440" y="864000"/>
            <a:ext cx="1521967"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UCL Bloomsbury </a:t>
            </a:r>
            <a:r>
              <a:rPr lang="es-GB" sz="1000" b="0" i="0" kern="1200">
                <a:solidFill>
                  <a:schemeClr val="bg1"/>
                </a:solidFill>
                <a:effectLst/>
                <a:latin typeface="Wingdings" pitchFamily="2" charset="2"/>
                <a:ea typeface="+mn-ea"/>
                <a:cs typeface="+mn-cs"/>
              </a:rPr>
              <a:t></a:t>
            </a:r>
            <a:br>
              <a:rPr lang="es-GB" sz="1000" b="0" i="0" kern="1200">
                <a:solidFill>
                  <a:schemeClr val="bg1"/>
                </a:solidFill>
                <a:effectLst/>
                <a:latin typeface="Wingdings" pitchFamily="2" charset="2"/>
                <a:ea typeface="+mn-ea"/>
                <a:cs typeface="+mn-cs"/>
              </a:rPr>
            </a:br>
            <a:r>
              <a:rPr lang="en-US" sz="1000" b="1">
                <a:solidFill>
                  <a:schemeClr val="bg1"/>
                </a:solidFill>
              </a:rPr>
              <a:t>Campus</a:t>
            </a:r>
          </a:p>
        </p:txBody>
      </p:sp>
      <p:grpSp>
        <p:nvGrpSpPr>
          <p:cNvPr id="68" name="Grupo 67">
            <a:extLst>
              <a:ext uri="{FF2B5EF4-FFF2-40B4-BE49-F238E27FC236}">
                <a16:creationId xmlns:a16="http://schemas.microsoft.com/office/drawing/2014/main" id="{3F1695A6-FDDA-313D-9046-D68FEE777239}"/>
              </a:ext>
            </a:extLst>
          </p:cNvPr>
          <p:cNvGrpSpPr/>
          <p:nvPr userDrawn="1"/>
        </p:nvGrpSpPr>
        <p:grpSpPr>
          <a:xfrm>
            <a:off x="9423509" y="1903250"/>
            <a:ext cx="965503" cy="555781"/>
            <a:chOff x="599527" y="2622592"/>
            <a:chExt cx="965503" cy="555781"/>
          </a:xfrm>
        </p:grpSpPr>
        <p:sp>
          <p:nvSpPr>
            <p:cNvPr id="6" name="TextBox 5"/>
            <p:cNvSpPr txBox="1"/>
            <p:nvPr userDrawn="1"/>
          </p:nvSpPr>
          <p:spPr>
            <a:xfrm>
              <a:off x="659602" y="2622592"/>
              <a:ext cx="905428"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Canary Wharf</a:t>
              </a:r>
            </a:p>
          </p:txBody>
        </p:sp>
        <p:cxnSp>
          <p:nvCxnSpPr>
            <p:cNvPr id="18" name="Straight Connector 17"/>
            <p:cNvCxnSpPr/>
            <p:nvPr userDrawn="1"/>
          </p:nvCxnSpPr>
          <p:spPr>
            <a:xfrm>
              <a:off x="599527" y="2622592"/>
              <a:ext cx="0" cy="555781"/>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69" name="Grupo 68">
            <a:extLst>
              <a:ext uri="{FF2B5EF4-FFF2-40B4-BE49-F238E27FC236}">
                <a16:creationId xmlns:a16="http://schemas.microsoft.com/office/drawing/2014/main" id="{FB81670B-B0C0-4CC0-4411-37D00849B740}"/>
              </a:ext>
            </a:extLst>
          </p:cNvPr>
          <p:cNvGrpSpPr/>
          <p:nvPr userDrawn="1"/>
        </p:nvGrpSpPr>
        <p:grpSpPr>
          <a:xfrm>
            <a:off x="2937719" y="2746732"/>
            <a:ext cx="689528" cy="781096"/>
            <a:chOff x="3249301" y="2539111"/>
            <a:chExt cx="689528" cy="781096"/>
          </a:xfrm>
        </p:grpSpPr>
        <p:sp>
          <p:nvSpPr>
            <p:cNvPr id="7" name="TextBox 6"/>
            <p:cNvSpPr txBox="1"/>
            <p:nvPr userDrawn="1"/>
          </p:nvSpPr>
          <p:spPr>
            <a:xfrm>
              <a:off x="3249301" y="2539111"/>
              <a:ext cx="616041"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Stratford</a:t>
              </a:r>
            </a:p>
            <a:p>
              <a:r>
                <a:rPr lang="en-US" sz="1000" b="1">
                  <a:solidFill>
                    <a:schemeClr val="bg1"/>
                  </a:solidFill>
                </a:rPr>
                <a:t>Station</a:t>
              </a:r>
            </a:p>
          </p:txBody>
        </p:sp>
        <p:cxnSp>
          <p:nvCxnSpPr>
            <p:cNvPr id="19" name="Straight Connector 18"/>
            <p:cNvCxnSpPr/>
            <p:nvPr userDrawn="1"/>
          </p:nvCxnSpPr>
          <p:spPr>
            <a:xfrm>
              <a:off x="3938829" y="2539111"/>
              <a:ext cx="0" cy="781096"/>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61" name="Grupo 60">
            <a:extLst>
              <a:ext uri="{FF2B5EF4-FFF2-40B4-BE49-F238E27FC236}">
                <a16:creationId xmlns:a16="http://schemas.microsoft.com/office/drawing/2014/main" id="{BA7450A6-A9B3-938D-72E9-8C5A5E25BF07}"/>
              </a:ext>
            </a:extLst>
          </p:cNvPr>
          <p:cNvGrpSpPr/>
          <p:nvPr userDrawn="1"/>
        </p:nvGrpSpPr>
        <p:grpSpPr>
          <a:xfrm>
            <a:off x="3164110" y="5854531"/>
            <a:ext cx="794984" cy="677884"/>
            <a:chOff x="3337402" y="3604278"/>
            <a:chExt cx="794984" cy="677884"/>
          </a:xfrm>
        </p:grpSpPr>
        <p:sp>
          <p:nvSpPr>
            <p:cNvPr id="8" name="TextBox 7"/>
            <p:cNvSpPr txBox="1"/>
            <p:nvPr userDrawn="1"/>
          </p:nvSpPr>
          <p:spPr>
            <a:xfrm>
              <a:off x="3406420" y="3604278"/>
              <a:ext cx="725966"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Lee Valley</a:t>
              </a:r>
            </a:p>
            <a:p>
              <a:r>
                <a:rPr lang="en-US" sz="1000" b="1" noProof="1">
                  <a:solidFill>
                    <a:schemeClr val="bg1"/>
                  </a:solidFill>
                </a:rPr>
                <a:t>VeloPark</a:t>
              </a:r>
            </a:p>
          </p:txBody>
        </p:sp>
        <p:cxnSp>
          <p:nvCxnSpPr>
            <p:cNvPr id="20" name="Straight Connector 19"/>
            <p:cNvCxnSpPr/>
            <p:nvPr userDrawn="1"/>
          </p:nvCxnSpPr>
          <p:spPr>
            <a:xfrm>
              <a:off x="3337402" y="3604278"/>
              <a:ext cx="0" cy="677884"/>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0" name="Grupo 69">
            <a:extLst>
              <a:ext uri="{FF2B5EF4-FFF2-40B4-BE49-F238E27FC236}">
                <a16:creationId xmlns:a16="http://schemas.microsoft.com/office/drawing/2014/main" id="{34E01DEF-652B-830F-C0F9-8F8A65A4EEB0}"/>
              </a:ext>
            </a:extLst>
          </p:cNvPr>
          <p:cNvGrpSpPr/>
          <p:nvPr userDrawn="1"/>
        </p:nvGrpSpPr>
        <p:grpSpPr>
          <a:xfrm>
            <a:off x="2572216" y="3294361"/>
            <a:ext cx="962855" cy="588539"/>
            <a:chOff x="6100298" y="3604278"/>
            <a:chExt cx="962855" cy="588539"/>
          </a:xfrm>
        </p:grpSpPr>
        <p:sp>
          <p:nvSpPr>
            <p:cNvPr id="10" name="TextBox 9"/>
            <p:cNvSpPr txBox="1"/>
            <p:nvPr userDrawn="1"/>
          </p:nvSpPr>
          <p:spPr>
            <a:xfrm>
              <a:off x="6164628" y="3604278"/>
              <a:ext cx="898525"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Westfield</a:t>
              </a:r>
            </a:p>
            <a:p>
              <a:r>
                <a:rPr lang="en-US" sz="1000" b="1">
                  <a:solidFill>
                    <a:schemeClr val="bg1"/>
                  </a:solidFill>
                </a:rPr>
                <a:t>Stratford City</a:t>
              </a:r>
            </a:p>
          </p:txBody>
        </p:sp>
        <p:cxnSp>
          <p:nvCxnSpPr>
            <p:cNvPr id="21" name="Straight Connector 20"/>
            <p:cNvCxnSpPr/>
            <p:nvPr userDrawn="1"/>
          </p:nvCxnSpPr>
          <p:spPr>
            <a:xfrm>
              <a:off x="6100298" y="3604278"/>
              <a:ext cx="0" cy="588539"/>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63" name="Grupo 62">
            <a:extLst>
              <a:ext uri="{FF2B5EF4-FFF2-40B4-BE49-F238E27FC236}">
                <a16:creationId xmlns:a16="http://schemas.microsoft.com/office/drawing/2014/main" id="{B8F1E565-0665-78D7-CA81-8236C7543EBC}"/>
              </a:ext>
            </a:extLst>
          </p:cNvPr>
          <p:cNvGrpSpPr/>
          <p:nvPr userDrawn="1"/>
        </p:nvGrpSpPr>
        <p:grpSpPr>
          <a:xfrm>
            <a:off x="4511453" y="3230450"/>
            <a:ext cx="1124482" cy="462178"/>
            <a:chOff x="7938458" y="2716195"/>
            <a:chExt cx="1124482" cy="462178"/>
          </a:xfrm>
        </p:grpSpPr>
        <p:sp>
          <p:nvSpPr>
            <p:cNvPr id="11" name="TextBox 10"/>
            <p:cNvSpPr txBox="1"/>
            <p:nvPr userDrawn="1"/>
          </p:nvSpPr>
          <p:spPr>
            <a:xfrm>
              <a:off x="7938458" y="2716195"/>
              <a:ext cx="1054968"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London </a:t>
              </a:r>
            </a:p>
            <a:p>
              <a:r>
                <a:rPr lang="en-US" sz="1000" b="1">
                  <a:solidFill>
                    <a:schemeClr val="bg1"/>
                  </a:solidFill>
                </a:rPr>
                <a:t>Aquatics Center</a:t>
              </a:r>
            </a:p>
          </p:txBody>
        </p:sp>
        <p:cxnSp>
          <p:nvCxnSpPr>
            <p:cNvPr id="23" name="Straight Connector 22"/>
            <p:cNvCxnSpPr>
              <a:cxnSpLocks/>
            </p:cNvCxnSpPr>
            <p:nvPr userDrawn="1"/>
          </p:nvCxnSpPr>
          <p:spPr>
            <a:xfrm>
              <a:off x="9062940" y="2716195"/>
              <a:ext cx="0" cy="462178"/>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62" name="Grupo 61">
            <a:extLst>
              <a:ext uri="{FF2B5EF4-FFF2-40B4-BE49-F238E27FC236}">
                <a16:creationId xmlns:a16="http://schemas.microsoft.com/office/drawing/2014/main" id="{BA02FE1A-2021-E81C-8463-AEC34A7F34F8}"/>
              </a:ext>
            </a:extLst>
          </p:cNvPr>
          <p:cNvGrpSpPr/>
          <p:nvPr userDrawn="1"/>
        </p:nvGrpSpPr>
        <p:grpSpPr>
          <a:xfrm>
            <a:off x="8880126" y="3869092"/>
            <a:ext cx="789906" cy="914234"/>
            <a:chOff x="9873453" y="5008040"/>
            <a:chExt cx="789906" cy="914234"/>
          </a:xfrm>
        </p:grpSpPr>
        <p:sp>
          <p:nvSpPr>
            <p:cNvPr id="12" name="TextBox 11"/>
            <p:cNvSpPr txBox="1"/>
            <p:nvPr userDrawn="1"/>
          </p:nvSpPr>
          <p:spPr>
            <a:xfrm>
              <a:off x="9942583" y="5014095"/>
              <a:ext cx="720776"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Copper Box Arena</a:t>
              </a:r>
            </a:p>
          </p:txBody>
        </p:sp>
        <p:cxnSp>
          <p:nvCxnSpPr>
            <p:cNvPr id="24" name="Straight Connector 23"/>
            <p:cNvCxnSpPr/>
            <p:nvPr userDrawn="1"/>
          </p:nvCxnSpPr>
          <p:spPr>
            <a:xfrm>
              <a:off x="9873453" y="5008040"/>
              <a:ext cx="0" cy="914234"/>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67" name="Grupo 66">
            <a:extLst>
              <a:ext uri="{FF2B5EF4-FFF2-40B4-BE49-F238E27FC236}">
                <a16:creationId xmlns:a16="http://schemas.microsoft.com/office/drawing/2014/main" id="{2939847E-95F9-EAAD-1E9F-A1D9CDE6CAEE}"/>
              </a:ext>
            </a:extLst>
          </p:cNvPr>
          <p:cNvGrpSpPr/>
          <p:nvPr userDrawn="1"/>
        </p:nvGrpSpPr>
        <p:grpSpPr>
          <a:xfrm>
            <a:off x="3491174" y="3729546"/>
            <a:ext cx="1365431" cy="575497"/>
            <a:chOff x="5181291" y="3028781"/>
            <a:chExt cx="1365431" cy="575497"/>
          </a:xfrm>
        </p:grpSpPr>
        <p:sp>
          <p:nvSpPr>
            <p:cNvPr id="9" name="TextBox 8"/>
            <p:cNvSpPr txBox="1"/>
            <p:nvPr userDrawn="1"/>
          </p:nvSpPr>
          <p:spPr>
            <a:xfrm>
              <a:off x="5245224" y="3028781"/>
              <a:ext cx="1301498"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Stratford</a:t>
              </a:r>
            </a:p>
            <a:p>
              <a:r>
                <a:rPr lang="en-US" sz="1000" b="1">
                  <a:solidFill>
                    <a:schemeClr val="bg1"/>
                  </a:solidFill>
                </a:rPr>
                <a:t>International Station</a:t>
              </a:r>
            </a:p>
          </p:txBody>
        </p:sp>
        <p:cxnSp>
          <p:nvCxnSpPr>
            <p:cNvPr id="26" name="Straight Connector 25"/>
            <p:cNvCxnSpPr/>
            <p:nvPr userDrawn="1"/>
          </p:nvCxnSpPr>
          <p:spPr>
            <a:xfrm>
              <a:off x="5181291" y="3028781"/>
              <a:ext cx="0" cy="575497"/>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7" name="Title 1"/>
          <p:cNvSpPr>
            <a:spLocks noGrp="1"/>
          </p:cNvSpPr>
          <p:nvPr>
            <p:ph type="title"/>
          </p:nvPr>
        </p:nvSpPr>
        <p:spPr>
          <a:xfrm>
            <a:off x="482400" y="864000"/>
            <a:ext cx="9497621" cy="564257"/>
          </a:xfrm>
        </p:spPr>
        <p:txBody>
          <a:bodyPr/>
          <a:lstStyle>
            <a:lvl1pPr marL="0" marR="0" indent="0" defTabSz="914400" rtl="0" eaLnBrk="1" fontAlgn="auto" latinLnBrk="0" hangingPunct="1">
              <a:lnSpc>
                <a:spcPts val="4350"/>
              </a:lnSpc>
              <a:spcBef>
                <a:spcPts val="0"/>
              </a:spcBef>
              <a:spcAft>
                <a:spcPts val="0"/>
              </a:spcAft>
              <a:tabLst/>
              <a:defRPr>
                <a:solidFill>
                  <a:schemeClr val="bg1"/>
                </a:solidFill>
              </a:defRPr>
            </a:lvl1pPr>
          </a:lstStyle>
          <a:p>
            <a:pPr marL="0" marR="0" lvl="0" indent="0" defTabSz="914400" rtl="0" eaLnBrk="1" fontAlgn="auto" latinLnBrk="0" hangingPunct="1">
              <a:lnSpc>
                <a:spcPts val="4350"/>
              </a:lnSpc>
              <a:spcBef>
                <a:spcPts val="0"/>
              </a:spcBef>
              <a:spcAft>
                <a:spcPts val="0"/>
              </a:spcAft>
              <a:tabLst/>
              <a:defRPr/>
            </a:pPr>
            <a:endParaRPr lang="en-GB"/>
          </a:p>
        </p:txBody>
      </p:sp>
      <p:sp>
        <p:nvSpPr>
          <p:cNvPr id="5" name="CuadroTexto 4">
            <a:extLst>
              <a:ext uri="{FF2B5EF4-FFF2-40B4-BE49-F238E27FC236}">
                <a16:creationId xmlns:a16="http://schemas.microsoft.com/office/drawing/2014/main" id="{C478B51D-ACFD-A49E-90DB-C810C55A62F2}"/>
              </a:ext>
            </a:extLst>
          </p:cNvPr>
          <p:cNvSpPr txBox="1"/>
          <p:nvPr userDrawn="1"/>
        </p:nvSpPr>
        <p:spPr>
          <a:xfrm>
            <a:off x="5646745" y="5713267"/>
            <a:ext cx="2598610" cy="646331"/>
          </a:xfrm>
          <a:prstGeom prst="rect">
            <a:avLst/>
          </a:prstGeom>
          <a:noFill/>
          <a:effectLst>
            <a:outerShdw blurRad="76200" algn="tl" rotWithShape="0">
              <a:prstClr val="black">
                <a:alpha val="20000"/>
              </a:prstClr>
            </a:outerShdw>
          </a:effectLst>
        </p:spPr>
        <p:txBody>
          <a:bodyPr wrap="square" rtlCol="0">
            <a:spAutoFit/>
          </a:bodyPr>
          <a:lstStyle/>
          <a:p>
            <a:r>
              <a:rPr lang="en-GB" sz="1800" b="1">
                <a:solidFill>
                  <a:schemeClr val="bg1"/>
                </a:solidFill>
                <a:latin typeface="Arial" panose="020B0604020202020204" pitchFamily="34" charset="0"/>
                <a:cs typeface="Arial" panose="020B0604020202020204" pitchFamily="34" charset="0"/>
              </a:rPr>
              <a:t>Queen Elizabeth</a:t>
            </a:r>
            <a:br>
              <a:rPr lang="en-GB" sz="1800" b="1">
                <a:solidFill>
                  <a:schemeClr val="bg1"/>
                </a:solidFill>
                <a:latin typeface="Arial" panose="020B0604020202020204" pitchFamily="34" charset="0"/>
                <a:cs typeface="Arial" panose="020B0604020202020204" pitchFamily="34" charset="0"/>
              </a:rPr>
            </a:br>
            <a:r>
              <a:rPr lang="en-GB" sz="1800" b="1">
                <a:solidFill>
                  <a:schemeClr val="bg1"/>
                </a:solidFill>
                <a:latin typeface="Arial" panose="020B0604020202020204" pitchFamily="34" charset="0"/>
                <a:cs typeface="Arial" panose="020B0604020202020204" pitchFamily="34" charset="0"/>
              </a:rPr>
              <a:t>Olympic Park</a:t>
            </a:r>
          </a:p>
        </p:txBody>
      </p:sp>
      <p:grpSp>
        <p:nvGrpSpPr>
          <p:cNvPr id="73" name="Grupo 72">
            <a:extLst>
              <a:ext uri="{FF2B5EF4-FFF2-40B4-BE49-F238E27FC236}">
                <a16:creationId xmlns:a16="http://schemas.microsoft.com/office/drawing/2014/main" id="{949539ED-8517-B8D9-91B1-1374AC2CCF26}"/>
              </a:ext>
            </a:extLst>
          </p:cNvPr>
          <p:cNvGrpSpPr/>
          <p:nvPr userDrawn="1"/>
        </p:nvGrpSpPr>
        <p:grpSpPr>
          <a:xfrm>
            <a:off x="5812670" y="3991066"/>
            <a:ext cx="1304710" cy="1372636"/>
            <a:chOff x="9029633" y="3492952"/>
            <a:chExt cx="1304710" cy="1372636"/>
          </a:xfrm>
        </p:grpSpPr>
        <p:sp>
          <p:nvSpPr>
            <p:cNvPr id="17" name="TextBox 16"/>
            <p:cNvSpPr txBox="1"/>
            <p:nvPr userDrawn="1"/>
          </p:nvSpPr>
          <p:spPr>
            <a:xfrm>
              <a:off x="9103121" y="3658040"/>
              <a:ext cx="374474"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BBC</a:t>
              </a:r>
            </a:p>
          </p:txBody>
        </p:sp>
        <p:cxnSp>
          <p:nvCxnSpPr>
            <p:cNvPr id="22" name="Straight Connector 21"/>
            <p:cNvCxnSpPr>
              <a:cxnSpLocks/>
            </p:cNvCxnSpPr>
            <p:nvPr userDrawn="1"/>
          </p:nvCxnSpPr>
          <p:spPr>
            <a:xfrm>
              <a:off x="9029633" y="3492952"/>
              <a:ext cx="0" cy="1372636"/>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58" name="TextBox 16">
              <a:extLst>
                <a:ext uri="{FF2B5EF4-FFF2-40B4-BE49-F238E27FC236}">
                  <a16:creationId xmlns:a16="http://schemas.microsoft.com/office/drawing/2014/main" id="{6939C310-DE2C-57D4-6BC2-94049F5D91C5}"/>
                </a:ext>
              </a:extLst>
            </p:cNvPr>
            <p:cNvSpPr txBox="1"/>
            <p:nvPr userDrawn="1"/>
          </p:nvSpPr>
          <p:spPr>
            <a:xfrm>
              <a:off x="9103121" y="3933729"/>
              <a:ext cx="937694"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Sadler’s Wells</a:t>
              </a:r>
            </a:p>
          </p:txBody>
        </p:sp>
        <p:sp>
          <p:nvSpPr>
            <p:cNvPr id="59" name="TextBox 16">
              <a:extLst>
                <a:ext uri="{FF2B5EF4-FFF2-40B4-BE49-F238E27FC236}">
                  <a16:creationId xmlns:a16="http://schemas.microsoft.com/office/drawing/2014/main" id="{5A1F337F-1859-B94E-8A98-0EC5268CC699}"/>
                </a:ext>
              </a:extLst>
            </p:cNvPr>
            <p:cNvSpPr txBox="1"/>
            <p:nvPr userDrawn="1"/>
          </p:nvSpPr>
          <p:spPr>
            <a:xfrm>
              <a:off x="9103121" y="4209418"/>
              <a:ext cx="1231222"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UAL London College of Fashion</a:t>
              </a:r>
            </a:p>
          </p:txBody>
        </p:sp>
        <p:sp>
          <p:nvSpPr>
            <p:cNvPr id="60" name="TextBox 16">
              <a:extLst>
                <a:ext uri="{FF2B5EF4-FFF2-40B4-BE49-F238E27FC236}">
                  <a16:creationId xmlns:a16="http://schemas.microsoft.com/office/drawing/2014/main" id="{A275BA71-0B11-BCBF-2871-BEBB343487CD}"/>
                </a:ext>
              </a:extLst>
            </p:cNvPr>
            <p:cNvSpPr txBox="1"/>
            <p:nvPr userDrawn="1"/>
          </p:nvSpPr>
          <p:spPr>
            <a:xfrm>
              <a:off x="9103121" y="4638997"/>
              <a:ext cx="652284"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V&amp;A East</a:t>
              </a:r>
            </a:p>
          </p:txBody>
        </p:sp>
      </p:grpSp>
      <p:grpSp>
        <p:nvGrpSpPr>
          <p:cNvPr id="64" name="Grupo 63">
            <a:extLst>
              <a:ext uri="{FF2B5EF4-FFF2-40B4-BE49-F238E27FC236}">
                <a16:creationId xmlns:a16="http://schemas.microsoft.com/office/drawing/2014/main" id="{AB530462-1F46-3F7D-5182-42B63477A90C}"/>
              </a:ext>
            </a:extLst>
          </p:cNvPr>
          <p:cNvGrpSpPr/>
          <p:nvPr userDrawn="1"/>
        </p:nvGrpSpPr>
        <p:grpSpPr>
          <a:xfrm>
            <a:off x="7061658" y="2024053"/>
            <a:ext cx="580479" cy="532413"/>
            <a:chOff x="9062940" y="2645960"/>
            <a:chExt cx="580479" cy="532413"/>
          </a:xfrm>
        </p:grpSpPr>
        <p:sp>
          <p:nvSpPr>
            <p:cNvPr id="65" name="TextBox 10">
              <a:extLst>
                <a:ext uri="{FF2B5EF4-FFF2-40B4-BE49-F238E27FC236}">
                  <a16:creationId xmlns:a16="http://schemas.microsoft.com/office/drawing/2014/main" id="{B0B90C7B-53AE-0EF5-A079-2033FE73C86A}"/>
                </a:ext>
              </a:extLst>
            </p:cNvPr>
            <p:cNvSpPr txBox="1"/>
            <p:nvPr userDrawn="1"/>
          </p:nvSpPr>
          <p:spPr>
            <a:xfrm>
              <a:off x="9121266" y="2645960"/>
              <a:ext cx="522153" cy="226591"/>
            </a:xfrm>
            <a:prstGeom prst="rect">
              <a:avLst/>
            </a:prstGeom>
            <a:solidFill>
              <a:srgbClr val="002855"/>
            </a:solidFill>
          </p:spPr>
          <p:txBody>
            <a:bodyPr wrap="square" lIns="36000" tIns="36000" rIns="36000" bIns="36000" rtlCol="0">
              <a:spAutoFit/>
            </a:bodyPr>
            <a:lstStyle/>
            <a:p>
              <a:r>
                <a:rPr lang="en-US" sz="1000" b="1">
                  <a:solidFill>
                    <a:schemeClr val="bg1"/>
                  </a:solidFill>
                </a:rPr>
                <a:t>The O2</a:t>
              </a:r>
            </a:p>
          </p:txBody>
        </p:sp>
        <p:cxnSp>
          <p:nvCxnSpPr>
            <p:cNvPr id="66" name="Straight Connector 22">
              <a:extLst>
                <a:ext uri="{FF2B5EF4-FFF2-40B4-BE49-F238E27FC236}">
                  <a16:creationId xmlns:a16="http://schemas.microsoft.com/office/drawing/2014/main" id="{947B1A82-130B-769B-41E2-C21B6E1C086B}"/>
                </a:ext>
              </a:extLst>
            </p:cNvPr>
            <p:cNvCxnSpPr/>
            <p:nvPr userDrawn="1"/>
          </p:nvCxnSpPr>
          <p:spPr>
            <a:xfrm>
              <a:off x="9062940" y="2645960"/>
              <a:ext cx="0" cy="532413"/>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4" name="Grupo 73">
            <a:extLst>
              <a:ext uri="{FF2B5EF4-FFF2-40B4-BE49-F238E27FC236}">
                <a16:creationId xmlns:a16="http://schemas.microsoft.com/office/drawing/2014/main" id="{082B7449-BF88-E5DB-04C7-0FDA49E6A285}"/>
              </a:ext>
            </a:extLst>
          </p:cNvPr>
          <p:cNvGrpSpPr/>
          <p:nvPr userDrawn="1"/>
        </p:nvGrpSpPr>
        <p:grpSpPr>
          <a:xfrm>
            <a:off x="6841927" y="2968832"/>
            <a:ext cx="1006818" cy="529271"/>
            <a:chOff x="9873453" y="5008040"/>
            <a:chExt cx="1006818" cy="529271"/>
          </a:xfrm>
        </p:grpSpPr>
        <p:sp>
          <p:nvSpPr>
            <p:cNvPr id="75" name="TextBox 11">
              <a:extLst>
                <a:ext uri="{FF2B5EF4-FFF2-40B4-BE49-F238E27FC236}">
                  <a16:creationId xmlns:a16="http://schemas.microsoft.com/office/drawing/2014/main" id="{029DE352-965C-7E38-DDB4-4D9CB4368598}"/>
                </a:ext>
              </a:extLst>
            </p:cNvPr>
            <p:cNvSpPr txBox="1"/>
            <p:nvPr userDrawn="1"/>
          </p:nvSpPr>
          <p:spPr>
            <a:xfrm>
              <a:off x="9942582" y="5014095"/>
              <a:ext cx="937689"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ArcelorMittal Orbit</a:t>
              </a:r>
            </a:p>
          </p:txBody>
        </p:sp>
        <p:cxnSp>
          <p:nvCxnSpPr>
            <p:cNvPr id="76" name="Straight Connector 23">
              <a:extLst>
                <a:ext uri="{FF2B5EF4-FFF2-40B4-BE49-F238E27FC236}">
                  <a16:creationId xmlns:a16="http://schemas.microsoft.com/office/drawing/2014/main" id="{9CEBCEA1-BEEE-C851-E379-B3DF58AF0C4B}"/>
                </a:ext>
              </a:extLst>
            </p:cNvPr>
            <p:cNvCxnSpPr>
              <a:cxnSpLocks/>
            </p:cNvCxnSpPr>
            <p:nvPr userDrawn="1"/>
          </p:nvCxnSpPr>
          <p:spPr>
            <a:xfrm>
              <a:off x="9873453" y="5008040"/>
              <a:ext cx="0" cy="529271"/>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4" name="Grupo 83">
            <a:extLst>
              <a:ext uri="{FF2B5EF4-FFF2-40B4-BE49-F238E27FC236}">
                <a16:creationId xmlns:a16="http://schemas.microsoft.com/office/drawing/2014/main" id="{92219718-C575-148B-C649-11A53D79A788}"/>
              </a:ext>
            </a:extLst>
          </p:cNvPr>
          <p:cNvGrpSpPr/>
          <p:nvPr userDrawn="1"/>
        </p:nvGrpSpPr>
        <p:grpSpPr>
          <a:xfrm>
            <a:off x="5682209" y="2341991"/>
            <a:ext cx="950955" cy="1096361"/>
            <a:chOff x="5985011" y="2430791"/>
            <a:chExt cx="950955" cy="1096361"/>
          </a:xfrm>
        </p:grpSpPr>
        <p:pic>
          <p:nvPicPr>
            <p:cNvPr id="79" name="Imagen 78" descr="Logotipo&#10;&#10;Descripción generada automáticamente">
              <a:extLst>
                <a:ext uri="{FF2B5EF4-FFF2-40B4-BE49-F238E27FC236}">
                  <a16:creationId xmlns:a16="http://schemas.microsoft.com/office/drawing/2014/main" id="{221671F6-F5E1-54C2-FA82-3FB74FBB02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85011" y="2430791"/>
              <a:ext cx="888757" cy="261399"/>
            </a:xfrm>
            <a:prstGeom prst="rect">
              <a:avLst/>
            </a:prstGeom>
          </p:spPr>
        </p:pic>
        <p:sp>
          <p:nvSpPr>
            <p:cNvPr id="81" name="TextBox 10">
              <a:extLst>
                <a:ext uri="{FF2B5EF4-FFF2-40B4-BE49-F238E27FC236}">
                  <a16:creationId xmlns:a16="http://schemas.microsoft.com/office/drawing/2014/main" id="{F8532C80-436C-B86E-940E-A0E87C616D09}"/>
                </a:ext>
              </a:extLst>
            </p:cNvPr>
            <p:cNvSpPr txBox="1"/>
            <p:nvPr userDrawn="1"/>
          </p:nvSpPr>
          <p:spPr>
            <a:xfrm>
              <a:off x="5985011" y="2750975"/>
              <a:ext cx="888753"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UCL East Campus</a:t>
              </a:r>
            </a:p>
          </p:txBody>
        </p:sp>
        <p:cxnSp>
          <p:nvCxnSpPr>
            <p:cNvPr id="82" name="Straight Connector 22">
              <a:extLst>
                <a:ext uri="{FF2B5EF4-FFF2-40B4-BE49-F238E27FC236}">
                  <a16:creationId xmlns:a16="http://schemas.microsoft.com/office/drawing/2014/main" id="{1F78FF72-0F63-8C05-B5F5-2EDAE57A9CD3}"/>
                </a:ext>
              </a:extLst>
            </p:cNvPr>
            <p:cNvCxnSpPr>
              <a:cxnSpLocks/>
            </p:cNvCxnSpPr>
            <p:nvPr userDrawn="1"/>
          </p:nvCxnSpPr>
          <p:spPr>
            <a:xfrm>
              <a:off x="6935966" y="2430791"/>
              <a:ext cx="0" cy="1096361"/>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86" name="Straight Connector 22">
            <a:extLst>
              <a:ext uri="{FF2B5EF4-FFF2-40B4-BE49-F238E27FC236}">
                <a16:creationId xmlns:a16="http://schemas.microsoft.com/office/drawing/2014/main" id="{0761A18D-2D94-778A-0AB4-BC8BC6D20A32}"/>
              </a:ext>
            </a:extLst>
          </p:cNvPr>
          <p:cNvCxnSpPr>
            <a:cxnSpLocks/>
          </p:cNvCxnSpPr>
          <p:nvPr userDrawn="1"/>
        </p:nvCxnSpPr>
        <p:spPr>
          <a:xfrm>
            <a:off x="5925271" y="3175763"/>
            <a:ext cx="0" cy="262589"/>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9" name="Straight Connector 22">
            <a:extLst>
              <a:ext uri="{FF2B5EF4-FFF2-40B4-BE49-F238E27FC236}">
                <a16:creationId xmlns:a16="http://schemas.microsoft.com/office/drawing/2014/main" id="{AEB187A0-B2B4-C6B5-3E5C-B0DAB30EE7B8}"/>
              </a:ext>
            </a:extLst>
          </p:cNvPr>
          <p:cNvCxnSpPr>
            <a:cxnSpLocks/>
          </p:cNvCxnSpPr>
          <p:nvPr userDrawn="1"/>
        </p:nvCxnSpPr>
        <p:spPr>
          <a:xfrm flipH="1">
            <a:off x="5925271" y="3175763"/>
            <a:ext cx="707893" cy="0"/>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96" name="Grupo 95">
            <a:extLst>
              <a:ext uri="{FF2B5EF4-FFF2-40B4-BE49-F238E27FC236}">
                <a16:creationId xmlns:a16="http://schemas.microsoft.com/office/drawing/2014/main" id="{EE5CECC0-56B0-A0FD-6CE5-F95F2C1C0C89}"/>
              </a:ext>
            </a:extLst>
          </p:cNvPr>
          <p:cNvGrpSpPr/>
          <p:nvPr userDrawn="1"/>
        </p:nvGrpSpPr>
        <p:grpSpPr>
          <a:xfrm>
            <a:off x="9440044" y="5214129"/>
            <a:ext cx="950955" cy="1096361"/>
            <a:chOff x="5985011" y="2430791"/>
            <a:chExt cx="950955" cy="1096361"/>
          </a:xfrm>
        </p:grpSpPr>
        <p:pic>
          <p:nvPicPr>
            <p:cNvPr id="97" name="Imagen 96" descr="Logotipo&#10;&#10;Descripción generada automáticamente">
              <a:extLst>
                <a:ext uri="{FF2B5EF4-FFF2-40B4-BE49-F238E27FC236}">
                  <a16:creationId xmlns:a16="http://schemas.microsoft.com/office/drawing/2014/main" id="{42F2F205-C374-D9A5-1642-B554AED999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85011" y="2430791"/>
              <a:ext cx="888757" cy="261399"/>
            </a:xfrm>
            <a:prstGeom prst="rect">
              <a:avLst/>
            </a:prstGeom>
          </p:spPr>
        </p:pic>
        <p:sp>
          <p:nvSpPr>
            <p:cNvPr id="98" name="TextBox 10">
              <a:extLst>
                <a:ext uri="{FF2B5EF4-FFF2-40B4-BE49-F238E27FC236}">
                  <a16:creationId xmlns:a16="http://schemas.microsoft.com/office/drawing/2014/main" id="{1652A816-A6DD-7D6E-1D35-25A1D0923E4F}"/>
                </a:ext>
              </a:extLst>
            </p:cNvPr>
            <p:cNvSpPr txBox="1"/>
            <p:nvPr userDrawn="1"/>
          </p:nvSpPr>
          <p:spPr>
            <a:xfrm>
              <a:off x="5985011" y="2750975"/>
              <a:ext cx="888753" cy="380480"/>
            </a:xfrm>
            <a:prstGeom prst="rect">
              <a:avLst/>
            </a:prstGeom>
            <a:solidFill>
              <a:srgbClr val="002855"/>
            </a:solidFill>
          </p:spPr>
          <p:txBody>
            <a:bodyPr wrap="square" lIns="36000" tIns="36000" rIns="36000" bIns="36000" rtlCol="0">
              <a:spAutoFit/>
            </a:bodyPr>
            <a:lstStyle/>
            <a:p>
              <a:r>
                <a:rPr lang="en-US" sz="1000" b="1">
                  <a:solidFill>
                    <a:schemeClr val="bg1"/>
                  </a:solidFill>
                </a:rPr>
                <a:t>UCL at </a:t>
              </a:r>
              <a:br>
                <a:rPr lang="en-US" sz="1000" b="1">
                  <a:solidFill>
                    <a:schemeClr val="bg1"/>
                  </a:solidFill>
                </a:rPr>
              </a:br>
              <a:r>
                <a:rPr lang="en-US" sz="1000" b="1">
                  <a:solidFill>
                    <a:schemeClr val="bg1"/>
                  </a:solidFill>
                </a:rPr>
                <a:t>Here East</a:t>
              </a:r>
            </a:p>
          </p:txBody>
        </p:sp>
        <p:cxnSp>
          <p:nvCxnSpPr>
            <p:cNvPr id="99" name="Straight Connector 22">
              <a:extLst>
                <a:ext uri="{FF2B5EF4-FFF2-40B4-BE49-F238E27FC236}">
                  <a16:creationId xmlns:a16="http://schemas.microsoft.com/office/drawing/2014/main" id="{5C9F1B65-6AB6-8EAC-50DB-20FD7AFEF5DF}"/>
                </a:ext>
              </a:extLst>
            </p:cNvPr>
            <p:cNvCxnSpPr>
              <a:cxnSpLocks/>
            </p:cNvCxnSpPr>
            <p:nvPr userDrawn="1"/>
          </p:nvCxnSpPr>
          <p:spPr>
            <a:xfrm>
              <a:off x="6935966" y="2430791"/>
              <a:ext cx="0" cy="1096361"/>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7618840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White –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2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UCL-Bran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srcRect/>
          <a:stretch/>
        </p:blipFill>
        <p:spPr>
          <a:xfrm>
            <a:off x="5144" y="2679"/>
            <a:ext cx="12182472" cy="6852640"/>
          </a:xfrm>
          <a:prstGeom prst="rect">
            <a:avLst/>
          </a:prstGeom>
        </p:spPr>
      </p:pic>
      <p:sp>
        <p:nvSpPr>
          <p:cNvPr id="6" name="TextBox 5"/>
          <p:cNvSpPr txBox="1"/>
          <p:nvPr userDrawn="1"/>
        </p:nvSpPr>
        <p:spPr>
          <a:xfrm>
            <a:off x="430618" y="2833502"/>
            <a:ext cx="3838935" cy="553998"/>
          </a:xfrm>
          <a:prstGeom prst="rect">
            <a:avLst/>
          </a:prstGeom>
          <a:noFill/>
        </p:spPr>
        <p:txBody>
          <a:bodyPr wrap="square" lIns="36000" tIns="0" rIns="36000" bIns="0" rtlCol="0">
            <a:spAutoFit/>
          </a:bodyPr>
          <a:lstStyle/>
          <a:p>
            <a:r>
              <a:rPr lang="en-US" sz="3600" b="1" kern="0" spc="-150">
                <a:solidFill>
                  <a:srgbClr val="000000"/>
                </a:solidFill>
              </a:rPr>
              <a:t>350,000 </a:t>
            </a:r>
            <a:r>
              <a:rPr lang="en-US" sz="1600" kern="0" spc="-50">
                <a:solidFill>
                  <a:srgbClr val="000000"/>
                </a:solidFill>
              </a:rPr>
              <a:t>alumni in 190+ countries  </a:t>
            </a:r>
          </a:p>
        </p:txBody>
      </p:sp>
      <p:sp>
        <p:nvSpPr>
          <p:cNvPr id="9" name="TextBox 8"/>
          <p:cNvSpPr txBox="1"/>
          <p:nvPr userDrawn="1"/>
        </p:nvSpPr>
        <p:spPr>
          <a:xfrm>
            <a:off x="6464107" y="5044091"/>
            <a:ext cx="3281197" cy="553998"/>
          </a:xfrm>
          <a:prstGeom prst="rect">
            <a:avLst/>
          </a:prstGeom>
          <a:noFill/>
        </p:spPr>
        <p:txBody>
          <a:bodyPr wrap="square" lIns="36000" tIns="0" rIns="36000" bIns="0" rtlCol="0">
            <a:spAutoFit/>
          </a:bodyPr>
          <a:lstStyle/>
          <a:p>
            <a:r>
              <a:rPr lang="en-US" sz="3600" b="1" kern="0" spc="-150">
                <a:solidFill>
                  <a:srgbClr val="000000"/>
                </a:solidFill>
              </a:rPr>
              <a:t>55% </a:t>
            </a:r>
            <a:r>
              <a:rPr lang="en-US" sz="1600" kern="0" spc="-50">
                <a:solidFill>
                  <a:srgbClr val="000000"/>
                </a:solidFill>
              </a:rPr>
              <a:t>international students</a:t>
            </a:r>
          </a:p>
        </p:txBody>
      </p:sp>
      <p:sp>
        <p:nvSpPr>
          <p:cNvPr id="10" name="TextBox 9"/>
          <p:cNvSpPr txBox="1"/>
          <p:nvPr userDrawn="1"/>
        </p:nvSpPr>
        <p:spPr>
          <a:xfrm>
            <a:off x="7230833" y="3573566"/>
            <a:ext cx="3772610" cy="246221"/>
          </a:xfrm>
          <a:prstGeom prst="rect">
            <a:avLst/>
          </a:prstGeom>
          <a:noFill/>
        </p:spPr>
        <p:txBody>
          <a:bodyPr wrap="square" lIns="36000" tIns="0" rIns="36000" bIns="0" rtlCol="0">
            <a:spAutoFit/>
          </a:bodyPr>
          <a:lstStyle/>
          <a:p>
            <a:r>
              <a:rPr lang="en-US" sz="1600" kern="0" spc="-50">
                <a:solidFill>
                  <a:srgbClr val="000000"/>
                </a:solidFill>
              </a:rPr>
              <a:t>Partnerships with institutions worldwide</a:t>
            </a:r>
          </a:p>
        </p:txBody>
      </p:sp>
      <p:sp>
        <p:nvSpPr>
          <p:cNvPr id="11" name="TextBox 10"/>
          <p:cNvSpPr txBox="1"/>
          <p:nvPr userDrawn="1"/>
        </p:nvSpPr>
        <p:spPr>
          <a:xfrm>
            <a:off x="2488125" y="5314708"/>
            <a:ext cx="2706817" cy="553998"/>
          </a:xfrm>
          <a:prstGeom prst="rect">
            <a:avLst/>
          </a:prstGeom>
          <a:noFill/>
        </p:spPr>
        <p:txBody>
          <a:bodyPr wrap="square" lIns="36000" tIns="0" rIns="36000" bIns="0" rtlCol="0">
            <a:spAutoFit/>
          </a:bodyPr>
          <a:lstStyle/>
          <a:p>
            <a:r>
              <a:rPr lang="en-US" sz="3600" b="1" kern="0" spc="-150">
                <a:solidFill>
                  <a:srgbClr val="000000"/>
                </a:solidFill>
              </a:rPr>
              <a:t>34% </a:t>
            </a:r>
            <a:r>
              <a:rPr lang="en-US" sz="1600" kern="0" spc="-50">
                <a:solidFill>
                  <a:srgbClr val="000000"/>
                </a:solidFill>
              </a:rPr>
              <a:t>international staff</a:t>
            </a:r>
          </a:p>
        </p:txBody>
      </p:sp>
      <p:sp>
        <p:nvSpPr>
          <p:cNvPr id="13" name="Title 1"/>
          <p:cNvSpPr>
            <a:spLocks noGrp="1"/>
          </p:cNvSpPr>
          <p:nvPr>
            <p:ph type="title" hasCustomPrompt="1"/>
          </p:nvPr>
        </p:nvSpPr>
        <p:spPr>
          <a:xfrm>
            <a:off x="482400" y="864000"/>
            <a:ext cx="10515600" cy="1128514"/>
          </a:xfrm>
        </p:spPr>
        <p:txBody>
          <a:bodyPr/>
          <a:lstStyle/>
          <a:p>
            <a:pPr>
              <a:lnSpc>
                <a:spcPts val="4350"/>
              </a:lnSpc>
            </a:pPr>
            <a:r>
              <a:rPr lang="en-US" sz="4100" b="1" kern="0">
                <a:solidFill>
                  <a:schemeClr val="bg1"/>
                </a:solidFill>
              </a:rPr>
              <a:t>A network connected</a:t>
            </a:r>
            <a:br>
              <a:rPr lang="en-US" sz="4100" b="1" kern="0">
                <a:solidFill>
                  <a:schemeClr val="bg1"/>
                </a:solidFill>
              </a:rPr>
            </a:br>
            <a:r>
              <a:rPr lang="en-US" sz="4100" b="1" kern="0">
                <a:solidFill>
                  <a:schemeClr val="bg1"/>
                </a:solidFill>
              </a:rPr>
              <a:t>across the globe.</a:t>
            </a:r>
          </a:p>
        </p:txBody>
      </p:sp>
    </p:spTree>
    <p:extLst>
      <p:ext uri="{BB962C8B-B14F-4D97-AF65-F5344CB8AC3E}">
        <p14:creationId xmlns:p14="http://schemas.microsoft.com/office/powerpoint/2010/main" val="2371857774"/>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UCL-Bran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srcRect/>
          <a:stretch/>
        </p:blipFill>
        <p:spPr>
          <a:xfrm>
            <a:off x="762" y="214"/>
            <a:ext cx="12191237" cy="6857570"/>
          </a:xfrm>
          <a:prstGeom prst="rect">
            <a:avLst/>
          </a:prstGeom>
        </p:spPr>
      </p:pic>
      <p:sp>
        <p:nvSpPr>
          <p:cNvPr id="2" name="Title 1"/>
          <p:cNvSpPr>
            <a:spLocks noGrp="1"/>
          </p:cNvSpPr>
          <p:nvPr>
            <p:ph type="title" hasCustomPrompt="1"/>
          </p:nvPr>
        </p:nvSpPr>
        <p:spPr>
          <a:xfrm>
            <a:off x="482400" y="864000"/>
            <a:ext cx="10515600" cy="1692771"/>
          </a:xfrm>
        </p:spPr>
        <p:txBody>
          <a:bodyPr/>
          <a:lstStyle>
            <a:lvl1pPr>
              <a:defRPr>
                <a:solidFill>
                  <a:schemeClr val="tx1"/>
                </a:solidFill>
              </a:defRPr>
            </a:lvl1pPr>
          </a:lstStyle>
          <a:p>
            <a:pPr>
              <a:lnSpc>
                <a:spcPts val="4350"/>
              </a:lnSpc>
            </a:pPr>
            <a:r>
              <a:rPr lang="en-US" sz="4100" b="1" kern="0">
                <a:solidFill>
                  <a:srgbClr val="002855"/>
                </a:solidFill>
              </a:rPr>
              <a:t>We are continually</a:t>
            </a:r>
            <a:br>
              <a:rPr lang="en-US" sz="4100" b="1" kern="0">
                <a:solidFill>
                  <a:srgbClr val="002855"/>
                </a:solidFill>
              </a:rPr>
            </a:br>
            <a:r>
              <a:rPr lang="en-US" sz="4100" b="1" kern="0">
                <a:solidFill>
                  <a:srgbClr val="002855"/>
                </a:solidFill>
              </a:rPr>
              <a:t>making an impact on</a:t>
            </a:r>
            <a:br>
              <a:rPr lang="en-US" sz="4100" b="1" kern="0">
                <a:solidFill>
                  <a:srgbClr val="002855"/>
                </a:solidFill>
              </a:rPr>
            </a:br>
            <a:r>
              <a:rPr lang="en-US" sz="4100" b="1" kern="0">
                <a:solidFill>
                  <a:srgbClr val="002855"/>
                </a:solidFill>
              </a:rPr>
              <a:t>the world we live in.</a:t>
            </a:r>
          </a:p>
        </p:txBody>
      </p:sp>
      <p:sp>
        <p:nvSpPr>
          <p:cNvPr id="11" name="Text Placeholder 10"/>
          <p:cNvSpPr>
            <a:spLocks noGrp="1"/>
          </p:cNvSpPr>
          <p:nvPr>
            <p:ph type="body" sz="quarter" idx="12"/>
          </p:nvPr>
        </p:nvSpPr>
        <p:spPr>
          <a:xfrm>
            <a:off x="482400" y="2570163"/>
            <a:ext cx="6106447" cy="184666"/>
          </a:xfrm>
        </p:spPr>
        <p:txBody>
          <a:bodyPr/>
          <a:lstStyle>
            <a:lvl1pPr marL="0" indent="0">
              <a:buNone/>
              <a:defRPr sz="1200" b="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a:t>
            </a:r>
          </a:p>
        </p:txBody>
      </p:sp>
    </p:spTree>
    <p:extLst>
      <p:ext uri="{BB962C8B-B14F-4D97-AF65-F5344CB8AC3E}">
        <p14:creationId xmlns:p14="http://schemas.microsoft.com/office/powerpoint/2010/main" val="1657498730"/>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UCL-Bran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srcRect/>
          <a:stretch/>
        </p:blipFill>
        <p:spPr>
          <a:xfrm>
            <a:off x="1" y="430"/>
            <a:ext cx="12191235" cy="6857570"/>
          </a:xfrm>
          <a:prstGeom prst="rect">
            <a:avLst/>
          </a:prstGeom>
        </p:spPr>
      </p:pic>
      <p:sp>
        <p:nvSpPr>
          <p:cNvPr id="2" name="Title 1"/>
          <p:cNvSpPr>
            <a:spLocks noGrp="1"/>
          </p:cNvSpPr>
          <p:nvPr>
            <p:ph type="title" hasCustomPrompt="1"/>
          </p:nvPr>
        </p:nvSpPr>
        <p:spPr>
          <a:xfrm>
            <a:off x="482400" y="864000"/>
            <a:ext cx="10515600" cy="1692771"/>
          </a:xfrm>
        </p:spPr>
        <p:txBody>
          <a:bodyPr/>
          <a:lstStyle/>
          <a:p>
            <a:pPr>
              <a:lnSpc>
                <a:spcPts val="4350"/>
              </a:lnSpc>
            </a:pPr>
            <a:r>
              <a:rPr lang="en-US" sz="4100" b="1" kern="0">
                <a:solidFill>
                  <a:schemeClr val="bg1"/>
                </a:solidFill>
              </a:rPr>
              <a:t>We are creating </a:t>
            </a:r>
            <a:br>
              <a:rPr lang="en-US" sz="4100" b="1" kern="0">
                <a:solidFill>
                  <a:schemeClr val="bg1"/>
                </a:solidFill>
              </a:rPr>
            </a:br>
            <a:r>
              <a:rPr lang="en-US" sz="4100" b="1" kern="0">
                <a:solidFill>
                  <a:schemeClr val="bg1"/>
                </a:solidFill>
              </a:rPr>
              <a:t>campuses equipped </a:t>
            </a:r>
            <a:br>
              <a:rPr lang="en-US" sz="4100" b="1" kern="0">
                <a:solidFill>
                  <a:schemeClr val="bg1"/>
                </a:solidFill>
              </a:rPr>
            </a:br>
            <a:r>
              <a:rPr lang="en-US" sz="4100" b="1" kern="0">
                <a:solidFill>
                  <a:schemeClr val="bg1"/>
                </a:solidFill>
              </a:rPr>
              <a:t>for the future.</a:t>
            </a:r>
          </a:p>
        </p:txBody>
      </p:sp>
      <p:sp>
        <p:nvSpPr>
          <p:cNvPr id="9" name="Text Placeholder 8"/>
          <p:cNvSpPr>
            <a:spLocks noGrp="1"/>
          </p:cNvSpPr>
          <p:nvPr>
            <p:ph type="body" sz="quarter" idx="12" hasCustomPrompt="1"/>
          </p:nvPr>
        </p:nvSpPr>
        <p:spPr>
          <a:xfrm>
            <a:off x="454048" y="3190079"/>
            <a:ext cx="5301709" cy="3526606"/>
          </a:xfrm>
        </p:spPr>
        <p:txBody>
          <a:bodyPr/>
          <a:lstStyle>
            <a:lvl1pPr marL="0" marR="0" indent="0" algn="l" defTabSz="914400" rtl="0" eaLnBrk="1" fontAlgn="auto" latinLnBrk="0" hangingPunct="1">
              <a:lnSpc>
                <a:spcPts val="1700"/>
              </a:lnSpc>
              <a:spcBef>
                <a:spcPts val="0"/>
              </a:spcBef>
              <a:spcAft>
                <a:spcPts val="1000"/>
              </a:spcAft>
              <a:buClrTx/>
              <a:buSzTx/>
              <a:buFont typeface="Lucida Grande"/>
              <a:buNone/>
              <a:tabLst/>
              <a:defRPr sz="1600">
                <a:solidFill>
                  <a:schemeClr val="bg1"/>
                </a:solidFill>
              </a:defRPr>
            </a:lvl1pPr>
          </a:lstStyle>
          <a:p>
            <a:pPr marL="212400" marR="0" lvl="0" indent="-212400" algn="l" defTabSz="914400" rtl="0" eaLnBrk="1" fontAlgn="auto" latinLnBrk="0" hangingPunct="1">
              <a:lnSpc>
                <a:spcPts val="1750"/>
              </a:lnSpc>
              <a:spcBef>
                <a:spcPts val="0"/>
              </a:spcBef>
              <a:spcAft>
                <a:spcPts val="1200"/>
              </a:spcAft>
              <a:buClrTx/>
              <a:buSzTx/>
              <a:buFont typeface="Lucida Grande"/>
              <a:buChar char="–"/>
              <a:tabLst/>
              <a:defRPr/>
            </a:pPr>
            <a:r>
              <a:rPr kumimoji="0" lang="en-US" sz="1500" b="1" i="0" u="none" strike="noStrike" kern="0" cap="none" spc="0" normalizeH="0" baseline="0" noProof="0">
                <a:ln>
                  <a:noFill/>
                </a:ln>
                <a:solidFill>
                  <a:prstClr val="black"/>
                </a:solidFill>
                <a:effectLst/>
                <a:uLnTx/>
                <a:uFillTx/>
                <a:latin typeface="Arial"/>
                <a:ea typeface="+mn-ea"/>
                <a:cs typeface="+mn-cs"/>
              </a:rPr>
              <a:t>£1.25 billion invested in transforming UCL facilities.</a:t>
            </a:r>
          </a:p>
          <a:p>
            <a:pPr marL="212400" marR="0" lvl="0" indent="-212400" algn="l" defTabSz="914400" rtl="0" eaLnBrk="1" fontAlgn="auto" latinLnBrk="0" hangingPunct="1">
              <a:lnSpc>
                <a:spcPts val="1750"/>
              </a:lnSpc>
              <a:spcBef>
                <a:spcPts val="0"/>
              </a:spcBef>
              <a:spcAft>
                <a:spcPts val="1200"/>
              </a:spcAft>
              <a:buClrTx/>
              <a:buSzTx/>
              <a:buFont typeface="Lucida Grande"/>
              <a:buChar char="–"/>
              <a:tabLst/>
              <a:defRPr/>
            </a:pPr>
            <a:r>
              <a:rPr kumimoji="0" lang="en-US" sz="1500" b="1" i="0" u="none" strike="noStrike" kern="0" cap="none" spc="0" normalizeH="0" baseline="0" noProof="0">
                <a:ln>
                  <a:noFill/>
                </a:ln>
                <a:solidFill>
                  <a:prstClr val="black"/>
                </a:solidFill>
                <a:effectLst/>
                <a:uLnTx/>
                <a:uFillTx/>
                <a:latin typeface="Arial"/>
                <a:ea typeface="+mn-ea"/>
                <a:cs typeface="+mn-cs"/>
              </a:rPr>
              <a:t>Brand new campus UCL East will be home to new degree </a:t>
            </a:r>
            <a:r>
              <a:rPr kumimoji="0" lang="en-US" sz="1500" b="1" i="0" u="none" strike="noStrike" kern="0" cap="none" spc="0" normalizeH="0" baseline="0" noProof="1">
                <a:ln>
                  <a:noFill/>
                </a:ln>
                <a:solidFill>
                  <a:prstClr val="black"/>
                </a:solidFill>
                <a:effectLst/>
                <a:uLnTx/>
                <a:uFillTx/>
                <a:latin typeface="Arial"/>
                <a:ea typeface="+mn-ea"/>
                <a:cs typeface="+mn-cs"/>
              </a:rPr>
              <a:t>programmes</a:t>
            </a:r>
            <a:r>
              <a:rPr kumimoji="0" lang="en-US" sz="1500" b="1" i="0" u="none" strike="noStrike" kern="0" cap="none" spc="0" normalizeH="0" baseline="0" noProof="0">
                <a:ln>
                  <a:noFill/>
                </a:ln>
                <a:solidFill>
                  <a:prstClr val="black"/>
                </a:solidFill>
                <a:effectLst/>
                <a:uLnTx/>
                <a:uFillTx/>
                <a:latin typeface="Arial"/>
                <a:ea typeface="+mn-ea"/>
                <a:cs typeface="+mn-cs"/>
              </a:rPr>
              <a:t>, research, innovation and technologies.</a:t>
            </a:r>
          </a:p>
          <a:p>
            <a:pPr marL="212400" marR="0" lvl="0" indent="-212400" algn="l" defTabSz="914400" rtl="0" eaLnBrk="1" fontAlgn="auto" latinLnBrk="0" hangingPunct="1">
              <a:lnSpc>
                <a:spcPts val="1750"/>
              </a:lnSpc>
              <a:spcBef>
                <a:spcPts val="0"/>
              </a:spcBef>
              <a:spcAft>
                <a:spcPts val="1200"/>
              </a:spcAft>
              <a:buClrTx/>
              <a:buSzTx/>
              <a:buFont typeface="Lucida Grande"/>
              <a:buChar char="–"/>
              <a:tabLst/>
              <a:defRPr/>
            </a:pPr>
            <a:r>
              <a:rPr kumimoji="0" lang="en-US" sz="1500" b="1" i="0" u="none" strike="noStrike" kern="0" cap="none" spc="0" normalizeH="0" baseline="0" noProof="0">
                <a:ln>
                  <a:noFill/>
                </a:ln>
                <a:solidFill>
                  <a:prstClr val="black"/>
                </a:solidFill>
                <a:effectLst/>
                <a:uLnTx/>
                <a:uFillTx/>
                <a:latin typeface="Arial"/>
                <a:ea typeface="+mn-ea"/>
                <a:cs typeface="+mn-cs"/>
              </a:rPr>
              <a:t>The Student Centre (pictured) opened its doors in </a:t>
            </a:r>
            <a:br>
              <a:rPr kumimoji="0" lang="en-US" sz="1500" b="1" i="0" u="none" strike="noStrike" kern="0" cap="none" spc="0" normalizeH="0" baseline="0" noProof="0">
                <a:ln>
                  <a:noFill/>
                </a:ln>
                <a:solidFill>
                  <a:prstClr val="black"/>
                </a:solidFill>
                <a:effectLst/>
                <a:uLnTx/>
                <a:uFillTx/>
                <a:latin typeface="Arial"/>
                <a:ea typeface="+mn-ea"/>
                <a:cs typeface="+mn-cs"/>
              </a:rPr>
            </a:br>
            <a:r>
              <a:rPr kumimoji="0" lang="en-US" sz="1500" b="1" i="0" u="none" strike="noStrike" kern="0" cap="none" spc="0" normalizeH="0" baseline="0" noProof="0">
                <a:ln>
                  <a:noFill/>
                </a:ln>
                <a:solidFill>
                  <a:prstClr val="black"/>
                </a:solidFill>
                <a:effectLst/>
                <a:uLnTx/>
                <a:uFillTx/>
                <a:latin typeface="Arial"/>
                <a:ea typeface="+mn-ea"/>
                <a:cs typeface="+mn-cs"/>
              </a:rPr>
              <a:t>2019 – an essential space to think, explore, </a:t>
            </a:r>
            <a:br>
              <a:rPr kumimoji="0" lang="en-US" sz="1500" b="1" i="0" u="none" strike="noStrike" kern="0" cap="none" spc="0" normalizeH="0" baseline="0" noProof="0">
                <a:ln>
                  <a:noFill/>
                </a:ln>
                <a:solidFill>
                  <a:prstClr val="black"/>
                </a:solidFill>
                <a:effectLst/>
                <a:uLnTx/>
                <a:uFillTx/>
                <a:latin typeface="Arial"/>
                <a:ea typeface="+mn-ea"/>
                <a:cs typeface="+mn-cs"/>
              </a:rPr>
            </a:br>
            <a:r>
              <a:rPr kumimoji="0" lang="en-US" sz="1500" b="1" i="0" u="none" strike="noStrike" kern="0" cap="none" spc="0" normalizeH="0" baseline="0" noProof="0">
                <a:ln>
                  <a:noFill/>
                </a:ln>
                <a:solidFill>
                  <a:prstClr val="black"/>
                </a:solidFill>
                <a:effectLst/>
                <a:uLnTx/>
                <a:uFillTx/>
                <a:latin typeface="Arial"/>
                <a:ea typeface="+mn-ea"/>
                <a:cs typeface="+mn-cs"/>
              </a:rPr>
              <a:t>collaborate, discover and challenge.</a:t>
            </a:r>
          </a:p>
          <a:p>
            <a:pPr marL="212400" marR="0" lvl="0" indent="-212400" algn="l" defTabSz="914400" rtl="0" eaLnBrk="1" fontAlgn="auto" latinLnBrk="0" hangingPunct="1">
              <a:lnSpc>
                <a:spcPts val="1750"/>
              </a:lnSpc>
              <a:spcBef>
                <a:spcPts val="0"/>
              </a:spcBef>
              <a:spcAft>
                <a:spcPts val="1200"/>
              </a:spcAft>
              <a:buClrTx/>
              <a:buSzTx/>
              <a:buFont typeface="Lucida Grande"/>
              <a:buChar char="–"/>
              <a:tabLst/>
              <a:defRPr/>
            </a:pPr>
            <a:r>
              <a:rPr kumimoji="0" lang="en-US" sz="1500" b="1" i="0" u="none" strike="noStrike" kern="0" cap="none" spc="-30" normalizeH="0" baseline="0" noProof="0">
                <a:ln>
                  <a:noFill/>
                </a:ln>
                <a:solidFill>
                  <a:prstClr val="black"/>
                </a:solidFill>
                <a:effectLst/>
                <a:uLnTx/>
                <a:uFillTx/>
                <a:latin typeface="Arial"/>
                <a:ea typeface="+mn-ea"/>
                <a:cs typeface="+mn-cs"/>
              </a:rPr>
              <a:t>We teach our students how to think not what to think.</a:t>
            </a:r>
          </a:p>
          <a:p>
            <a:pPr marL="212400" marR="0" lvl="0" indent="-212400" algn="l" defTabSz="914400" rtl="0" eaLnBrk="1" fontAlgn="auto" latinLnBrk="0" hangingPunct="1">
              <a:lnSpc>
                <a:spcPts val="1750"/>
              </a:lnSpc>
              <a:spcBef>
                <a:spcPts val="0"/>
              </a:spcBef>
              <a:spcAft>
                <a:spcPts val="1200"/>
              </a:spcAft>
              <a:buClrTx/>
              <a:buSzTx/>
              <a:buFont typeface="Lucida Grande"/>
              <a:buChar char="–"/>
              <a:tabLst/>
              <a:defRPr/>
            </a:pPr>
            <a:r>
              <a:rPr kumimoji="0" lang="en-US" sz="1500" b="1" i="0" u="none" strike="noStrike" kern="0" cap="none" spc="0" normalizeH="0" baseline="0" noProof="0">
                <a:ln>
                  <a:noFill/>
                </a:ln>
                <a:solidFill>
                  <a:prstClr val="black"/>
                </a:solidFill>
                <a:effectLst/>
                <a:uLnTx/>
                <a:uFillTx/>
                <a:latin typeface="Arial"/>
                <a:ea typeface="+mn-ea"/>
                <a:cs typeface="+mn-cs"/>
              </a:rPr>
              <a:t>We are investing £281.6 million into a new purpose</a:t>
            </a:r>
            <a:br>
              <a:rPr kumimoji="0" lang="en-US" sz="1500" b="1" i="0" u="none" strike="noStrike" kern="0" cap="none" spc="0" normalizeH="0" baseline="0" noProof="0">
                <a:ln>
                  <a:noFill/>
                </a:ln>
                <a:solidFill>
                  <a:prstClr val="black"/>
                </a:solidFill>
                <a:effectLst/>
                <a:uLnTx/>
                <a:uFillTx/>
                <a:latin typeface="Arial"/>
                <a:ea typeface="+mn-ea"/>
                <a:cs typeface="+mn-cs"/>
              </a:rPr>
            </a:br>
            <a:r>
              <a:rPr kumimoji="0" lang="en-US" sz="1500" b="1" i="0" u="none" strike="noStrike" kern="0" cap="none" spc="0" normalizeH="0" baseline="0" noProof="0">
                <a:ln>
                  <a:noFill/>
                </a:ln>
                <a:solidFill>
                  <a:prstClr val="black"/>
                </a:solidFill>
                <a:effectLst/>
                <a:uLnTx/>
                <a:uFillTx/>
                <a:latin typeface="Arial"/>
                <a:ea typeface="+mn-ea"/>
                <a:cs typeface="+mn-cs"/>
              </a:rPr>
              <a:t>-built biomedical facility which will house over 500 scientists from across UCL’s neuroscience community.</a:t>
            </a:r>
          </a:p>
          <a:p>
            <a:pPr lvl="0"/>
            <a:endParaRPr lang="en-GB"/>
          </a:p>
        </p:txBody>
      </p:sp>
    </p:spTree>
    <p:extLst>
      <p:ext uri="{BB962C8B-B14F-4D97-AF65-F5344CB8AC3E}">
        <p14:creationId xmlns:p14="http://schemas.microsoft.com/office/powerpoint/2010/main" val="3226891222"/>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UCL-Bran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43" y="2679"/>
            <a:ext cx="12182474" cy="6852642"/>
          </a:xfrm>
          <a:prstGeom prst="rect">
            <a:avLst/>
          </a:prstGeom>
        </p:spPr>
      </p:pic>
      <p:sp>
        <p:nvSpPr>
          <p:cNvPr id="6" name="TextBox 5"/>
          <p:cNvSpPr txBox="1"/>
          <p:nvPr userDrawn="1"/>
        </p:nvSpPr>
        <p:spPr>
          <a:xfrm>
            <a:off x="6915324" y="6240556"/>
            <a:ext cx="529705" cy="288147"/>
          </a:xfrm>
          <a:prstGeom prst="rect">
            <a:avLst/>
          </a:prstGeom>
          <a:noFill/>
        </p:spPr>
        <p:txBody>
          <a:bodyPr wrap="square" lIns="36000" tIns="36000" rIns="36000" bIns="36000" rtlCol="0">
            <a:spAutoFit/>
          </a:bodyPr>
          <a:lstStyle/>
          <a:p>
            <a:r>
              <a:rPr lang="en-US" sz="1400" b="1">
                <a:solidFill>
                  <a:srgbClr val="002855"/>
                </a:solidFill>
              </a:rPr>
              <a:t>2012</a:t>
            </a:r>
          </a:p>
        </p:txBody>
      </p:sp>
      <p:sp>
        <p:nvSpPr>
          <p:cNvPr id="7" name="TextBox 6"/>
          <p:cNvSpPr txBox="1"/>
          <p:nvPr userDrawn="1"/>
        </p:nvSpPr>
        <p:spPr>
          <a:xfrm>
            <a:off x="980070" y="2507718"/>
            <a:ext cx="4770105" cy="1550031"/>
          </a:xfrm>
          <a:prstGeom prst="rect">
            <a:avLst/>
          </a:prstGeom>
          <a:noFill/>
        </p:spPr>
        <p:txBody>
          <a:bodyPr wrap="square" lIns="36000" tIns="36000" rIns="36000" bIns="36000" rtlCol="0">
            <a:spAutoFit/>
          </a:bodyPr>
          <a:lstStyle/>
          <a:p>
            <a:r>
              <a:rPr lang="en-US" sz="9600" b="1">
                <a:solidFill>
                  <a:srgbClr val="002855"/>
                </a:solidFill>
              </a:rPr>
              <a:t>£1.75bn</a:t>
            </a:r>
          </a:p>
        </p:txBody>
      </p:sp>
      <p:sp>
        <p:nvSpPr>
          <p:cNvPr id="8" name="TextBox 7"/>
          <p:cNvSpPr txBox="1"/>
          <p:nvPr userDrawn="1"/>
        </p:nvSpPr>
        <p:spPr>
          <a:xfrm>
            <a:off x="6749392" y="2571538"/>
            <a:ext cx="4770105" cy="1550031"/>
          </a:xfrm>
          <a:prstGeom prst="rect">
            <a:avLst/>
          </a:prstGeom>
          <a:noFill/>
        </p:spPr>
        <p:txBody>
          <a:bodyPr wrap="square" lIns="36000" tIns="36000" rIns="36000" bIns="36000" rtlCol="0">
            <a:spAutoFit/>
          </a:bodyPr>
          <a:lstStyle/>
          <a:p>
            <a:r>
              <a:rPr lang="en-US" sz="9600" b="1">
                <a:solidFill>
                  <a:srgbClr val="002855"/>
                </a:solidFill>
              </a:rPr>
              <a:t>+102%</a:t>
            </a:r>
          </a:p>
        </p:txBody>
      </p:sp>
      <p:sp>
        <p:nvSpPr>
          <p:cNvPr id="9" name="TextBox 8"/>
          <p:cNvSpPr txBox="1"/>
          <p:nvPr userDrawn="1"/>
        </p:nvSpPr>
        <p:spPr>
          <a:xfrm>
            <a:off x="10816792" y="6240556"/>
            <a:ext cx="529705" cy="288147"/>
          </a:xfrm>
          <a:prstGeom prst="rect">
            <a:avLst/>
          </a:prstGeom>
          <a:noFill/>
        </p:spPr>
        <p:txBody>
          <a:bodyPr wrap="square" lIns="36000" tIns="36000" rIns="36000" bIns="36000" rtlCol="0">
            <a:spAutoFit/>
          </a:bodyPr>
          <a:lstStyle/>
          <a:p>
            <a:r>
              <a:rPr lang="en-US" sz="1400" b="1">
                <a:solidFill>
                  <a:srgbClr val="002855"/>
                </a:solidFill>
              </a:rPr>
              <a:t>2022</a:t>
            </a:r>
          </a:p>
        </p:txBody>
      </p:sp>
      <p:sp>
        <p:nvSpPr>
          <p:cNvPr id="10" name="TextBox 9"/>
          <p:cNvSpPr txBox="1"/>
          <p:nvPr userDrawn="1"/>
        </p:nvSpPr>
        <p:spPr>
          <a:xfrm>
            <a:off x="4451875" y="5213093"/>
            <a:ext cx="1445086" cy="903700"/>
          </a:xfrm>
          <a:prstGeom prst="rect">
            <a:avLst/>
          </a:prstGeom>
          <a:noFill/>
        </p:spPr>
        <p:txBody>
          <a:bodyPr wrap="square" lIns="36000" tIns="36000" rIns="36000" bIns="36000" rtlCol="0">
            <a:spAutoFit/>
          </a:bodyPr>
          <a:lstStyle/>
          <a:p>
            <a:pPr algn="ctr"/>
            <a:r>
              <a:rPr lang="en-US" b="1">
                <a:solidFill>
                  <a:srgbClr val="FFFFFF"/>
                </a:solidFill>
              </a:rPr>
              <a:t>Government</a:t>
            </a:r>
          </a:p>
          <a:p>
            <a:pPr algn="ctr"/>
            <a:r>
              <a:rPr lang="en-US" b="1">
                <a:solidFill>
                  <a:srgbClr val="FFFFFF"/>
                </a:solidFill>
              </a:rPr>
              <a:t>and other funding</a:t>
            </a:r>
          </a:p>
        </p:txBody>
      </p:sp>
      <p:sp>
        <p:nvSpPr>
          <p:cNvPr id="11" name="TextBox 10"/>
          <p:cNvSpPr txBox="1"/>
          <p:nvPr userDrawn="1"/>
        </p:nvSpPr>
        <p:spPr>
          <a:xfrm>
            <a:off x="2543659" y="5339926"/>
            <a:ext cx="1445086" cy="626701"/>
          </a:xfrm>
          <a:prstGeom prst="rect">
            <a:avLst/>
          </a:prstGeom>
          <a:noFill/>
        </p:spPr>
        <p:txBody>
          <a:bodyPr wrap="square" lIns="36000" tIns="36000" rIns="36000" bIns="36000" rtlCol="0">
            <a:spAutoFit/>
          </a:bodyPr>
          <a:lstStyle/>
          <a:p>
            <a:pPr algn="ctr"/>
            <a:r>
              <a:rPr lang="en-US" b="1">
                <a:solidFill>
                  <a:schemeClr val="bg1"/>
                </a:solidFill>
              </a:rPr>
              <a:t>Tuition</a:t>
            </a:r>
          </a:p>
          <a:p>
            <a:pPr algn="ctr"/>
            <a:r>
              <a:rPr lang="en-US" b="1">
                <a:solidFill>
                  <a:schemeClr val="bg1"/>
                </a:solidFill>
              </a:rPr>
              <a:t>fees</a:t>
            </a:r>
          </a:p>
        </p:txBody>
      </p:sp>
      <p:sp>
        <p:nvSpPr>
          <p:cNvPr id="12" name="TextBox 11"/>
          <p:cNvSpPr txBox="1"/>
          <p:nvPr userDrawn="1"/>
        </p:nvSpPr>
        <p:spPr>
          <a:xfrm>
            <a:off x="616297" y="5339926"/>
            <a:ext cx="1445086" cy="626701"/>
          </a:xfrm>
          <a:prstGeom prst="rect">
            <a:avLst/>
          </a:prstGeom>
          <a:noFill/>
        </p:spPr>
        <p:txBody>
          <a:bodyPr wrap="square" lIns="36000" tIns="36000" rIns="36000" bIns="36000" rtlCol="0">
            <a:spAutoFit/>
          </a:bodyPr>
          <a:lstStyle/>
          <a:p>
            <a:pPr algn="ctr"/>
            <a:r>
              <a:rPr lang="en-US" b="1">
                <a:solidFill>
                  <a:srgbClr val="FFFFFF"/>
                </a:solidFill>
              </a:rPr>
              <a:t>Research</a:t>
            </a:r>
            <a:br>
              <a:rPr lang="en-US" b="1">
                <a:solidFill>
                  <a:srgbClr val="FFFFFF"/>
                </a:solidFill>
              </a:rPr>
            </a:br>
            <a:r>
              <a:rPr lang="en-US" b="1">
                <a:solidFill>
                  <a:srgbClr val="FFFFFF"/>
                </a:solidFill>
              </a:rPr>
              <a:t>funding</a:t>
            </a:r>
          </a:p>
        </p:txBody>
      </p:sp>
      <p:sp>
        <p:nvSpPr>
          <p:cNvPr id="13" name="TextBox 12"/>
          <p:cNvSpPr txBox="1"/>
          <p:nvPr userDrawn="1"/>
        </p:nvSpPr>
        <p:spPr>
          <a:xfrm>
            <a:off x="2435165" y="4427335"/>
            <a:ext cx="1674838" cy="288147"/>
          </a:xfrm>
          <a:prstGeom prst="rect">
            <a:avLst/>
          </a:prstGeom>
          <a:noFill/>
        </p:spPr>
        <p:txBody>
          <a:bodyPr wrap="square" lIns="36000" tIns="36000" rIns="36000" bIns="36000" rtlCol="0">
            <a:spAutoFit/>
          </a:bodyPr>
          <a:lstStyle/>
          <a:p>
            <a:pPr algn="ctr"/>
            <a:r>
              <a:rPr lang="en-US" sz="1400" b="1">
                <a:solidFill>
                  <a:srgbClr val="002855"/>
                </a:solidFill>
              </a:rPr>
              <a:t>Sources of income</a:t>
            </a:r>
          </a:p>
        </p:txBody>
      </p:sp>
      <p:sp>
        <p:nvSpPr>
          <p:cNvPr id="14" name="TextBox 13"/>
          <p:cNvSpPr txBox="1"/>
          <p:nvPr userDrawn="1"/>
        </p:nvSpPr>
        <p:spPr>
          <a:xfrm>
            <a:off x="2093293" y="2363644"/>
            <a:ext cx="2358582" cy="288147"/>
          </a:xfrm>
          <a:prstGeom prst="rect">
            <a:avLst/>
          </a:prstGeom>
          <a:noFill/>
        </p:spPr>
        <p:txBody>
          <a:bodyPr wrap="square" lIns="36000" tIns="36000" rIns="36000" bIns="36000" rtlCol="0">
            <a:spAutoFit/>
          </a:bodyPr>
          <a:lstStyle/>
          <a:p>
            <a:pPr algn="ctr"/>
            <a:r>
              <a:rPr lang="en-US" sz="1400" b="1">
                <a:solidFill>
                  <a:srgbClr val="002855"/>
                </a:solidFill>
              </a:rPr>
              <a:t>Total income (2021/22)</a:t>
            </a:r>
          </a:p>
        </p:txBody>
      </p:sp>
      <p:sp>
        <p:nvSpPr>
          <p:cNvPr id="15" name="TextBox 14"/>
          <p:cNvSpPr txBox="1"/>
          <p:nvPr userDrawn="1"/>
        </p:nvSpPr>
        <p:spPr>
          <a:xfrm>
            <a:off x="6526021" y="2338116"/>
            <a:ext cx="5044532" cy="288147"/>
          </a:xfrm>
          <a:prstGeom prst="rect">
            <a:avLst/>
          </a:prstGeom>
          <a:noFill/>
        </p:spPr>
        <p:txBody>
          <a:bodyPr wrap="square" lIns="36000" tIns="36000" rIns="36000" bIns="36000" rtlCol="0">
            <a:spAutoFit/>
          </a:bodyPr>
          <a:lstStyle/>
          <a:p>
            <a:pPr algn="ctr"/>
            <a:r>
              <a:rPr lang="en-US" sz="1400" b="1">
                <a:solidFill>
                  <a:srgbClr val="002855"/>
                </a:solidFill>
              </a:rPr>
              <a:t>We have seen dramatic growth in all three income areas:</a:t>
            </a:r>
          </a:p>
        </p:txBody>
      </p:sp>
      <p:sp>
        <p:nvSpPr>
          <p:cNvPr id="2" name="Title 1"/>
          <p:cNvSpPr>
            <a:spLocks noGrp="1"/>
          </p:cNvSpPr>
          <p:nvPr>
            <p:ph type="title" hasCustomPrompt="1"/>
          </p:nvPr>
        </p:nvSpPr>
        <p:spPr>
          <a:xfrm>
            <a:off x="482400" y="864000"/>
            <a:ext cx="10515600" cy="1128514"/>
          </a:xfrm>
        </p:spPr>
        <p:txBody>
          <a:bodyPr/>
          <a:lstStyle>
            <a:lvl1pPr>
              <a:defRPr>
                <a:solidFill>
                  <a:srgbClr val="000000"/>
                </a:solidFill>
              </a:defRPr>
            </a:lvl1pPr>
          </a:lstStyle>
          <a:p>
            <a:pPr>
              <a:lnSpc>
                <a:spcPts val="4350"/>
              </a:lnSpc>
            </a:pPr>
            <a:r>
              <a:rPr lang="en-US" sz="4100" b="1" kern="0">
                <a:solidFill>
                  <a:srgbClr val="002855"/>
                </a:solidFill>
              </a:rPr>
              <a:t>We are ensuring financial stability and enjoying competitive dramatic growth.</a:t>
            </a:r>
          </a:p>
        </p:txBody>
      </p:sp>
      <p:sp>
        <p:nvSpPr>
          <p:cNvPr id="17" name="Text Placeholder 16"/>
          <p:cNvSpPr>
            <a:spLocks noGrp="1"/>
          </p:cNvSpPr>
          <p:nvPr>
            <p:ph type="body" sz="quarter" idx="12"/>
          </p:nvPr>
        </p:nvSpPr>
        <p:spPr>
          <a:xfrm>
            <a:off x="482600" y="1992313"/>
            <a:ext cx="6719888" cy="184666"/>
          </a:xfrm>
        </p:spPr>
        <p:txBody>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p:txBody>
      </p:sp>
    </p:spTree>
    <p:extLst>
      <p:ext uri="{BB962C8B-B14F-4D97-AF65-F5344CB8AC3E}">
        <p14:creationId xmlns:p14="http://schemas.microsoft.com/office/powerpoint/2010/main" val="2750895999"/>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Celeste-Plain">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srcRect/>
          <a:stretch/>
        </p:blipFill>
        <p:spPr>
          <a:xfrm>
            <a:off x="0" y="0"/>
            <a:ext cx="12182400" cy="6852600"/>
          </a:xfrm>
          <a:prstGeom prst="rect">
            <a:avLst/>
          </a:prstGeom>
        </p:spPr>
      </p:pic>
      <p:sp>
        <p:nvSpPr>
          <p:cNvPr id="2" name="Title 1"/>
          <p:cNvSpPr>
            <a:spLocks noGrp="1"/>
          </p:cNvSpPr>
          <p:nvPr>
            <p:ph type="title" hasCustomPrompt="1"/>
          </p:nvPr>
        </p:nvSpPr>
        <p:spPr>
          <a:xfrm>
            <a:off x="482400" y="864000"/>
            <a:ext cx="10515600" cy="564257"/>
          </a:xfrm>
        </p:spPr>
        <p:txBody>
          <a:bodyPr/>
          <a:lstStyle>
            <a:lvl1pPr>
              <a:defRPr>
                <a:solidFill>
                  <a:srgbClr val="000000"/>
                </a:solidFill>
              </a:defRPr>
            </a:lvl1pPr>
          </a:lstStyle>
          <a:p>
            <a:pPr>
              <a:lnSpc>
                <a:spcPts val="4350"/>
              </a:lnSpc>
            </a:pPr>
            <a:r>
              <a:rPr lang="en-US" sz="4100" b="1" kern="0">
                <a:solidFill>
                  <a:srgbClr val="002855"/>
                </a:solidFill>
              </a:rPr>
              <a:t>Title</a:t>
            </a:r>
          </a:p>
        </p:txBody>
      </p:sp>
    </p:spTree>
    <p:extLst>
      <p:ext uri="{BB962C8B-B14F-4D97-AF65-F5344CB8AC3E}">
        <p14:creationId xmlns:p14="http://schemas.microsoft.com/office/powerpoint/2010/main" val="746183281"/>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Blue-Plain">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79562" y="2225615"/>
            <a:ext cx="10619117" cy="4201064"/>
          </a:xfrm>
          <a:prstGeom prst="rect">
            <a:avLst/>
          </a:prstGeom>
        </p:spPr>
        <p:txBody>
          <a:bodyPr/>
          <a:lstStyle/>
          <a:p>
            <a:endParaRPr lang="en-US"/>
          </a:p>
        </p:txBody>
      </p:sp>
      <p:pic>
        <p:nvPicPr>
          <p:cNvPr id="4" name="Picture 3"/>
          <p:cNvPicPr>
            <a:picLocks noChangeAspect="1"/>
          </p:cNvPicPr>
          <p:nvPr userDrawn="1"/>
        </p:nvPicPr>
        <p:blipFill>
          <a:blip r:embed="rId2"/>
          <a:srcRect/>
          <a:stretch/>
        </p:blipFill>
        <p:spPr>
          <a:xfrm>
            <a:off x="0" y="0"/>
            <a:ext cx="12182400" cy="6852600"/>
          </a:xfrm>
          <a:prstGeom prst="rect">
            <a:avLst/>
          </a:prstGeom>
        </p:spPr>
      </p:pic>
      <p:sp>
        <p:nvSpPr>
          <p:cNvPr id="2" name="Title 1"/>
          <p:cNvSpPr>
            <a:spLocks noGrp="1"/>
          </p:cNvSpPr>
          <p:nvPr>
            <p:ph type="title" hasCustomPrompt="1"/>
          </p:nvPr>
        </p:nvSpPr>
        <p:spPr>
          <a:xfrm>
            <a:off x="482400" y="864000"/>
            <a:ext cx="10515600" cy="564257"/>
          </a:xfrm>
        </p:spPr>
        <p:txBody>
          <a:bodyPr/>
          <a:lstStyle>
            <a:lvl1pPr>
              <a:defRPr>
                <a:solidFill>
                  <a:srgbClr val="000000"/>
                </a:solidFill>
              </a:defRPr>
            </a:lvl1pPr>
          </a:lstStyle>
          <a:p>
            <a:pPr>
              <a:lnSpc>
                <a:spcPts val="4350"/>
              </a:lnSpc>
            </a:pPr>
            <a:r>
              <a:rPr lang="en-US" sz="4100" b="1" kern="0">
                <a:solidFill>
                  <a:srgbClr val="002855"/>
                </a:solidFill>
              </a:rPr>
              <a:t>Title</a:t>
            </a:r>
          </a:p>
        </p:txBody>
      </p:sp>
    </p:spTree>
    <p:extLst>
      <p:ext uri="{BB962C8B-B14F-4D97-AF65-F5344CB8AC3E}">
        <p14:creationId xmlns:p14="http://schemas.microsoft.com/office/powerpoint/2010/main" val="2056121177"/>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UCL-Brand">
    <p:spTree>
      <p:nvGrpSpPr>
        <p:cNvPr id="1" name=""/>
        <p:cNvGrpSpPr/>
        <p:nvPr/>
      </p:nvGrpSpPr>
      <p:grpSpPr>
        <a:xfrm>
          <a:off x="0" y="0"/>
          <a:ext cx="0" cy="0"/>
          <a:chOff x="0" y="0"/>
          <a:chExt cx="0" cy="0"/>
        </a:xfrm>
      </p:grpSpPr>
      <p:pic>
        <p:nvPicPr>
          <p:cNvPr id="4" name="Picture 3" title="Zoomed in photo of the columns of UCL's wilkins building with students sat in front on a sunny day."/>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 y="214"/>
            <a:ext cx="12191238" cy="6857571"/>
          </a:xfrm>
          <a:prstGeom prst="rect">
            <a:avLst/>
          </a:prstGeom>
        </p:spPr>
      </p:pic>
      <p:sp>
        <p:nvSpPr>
          <p:cNvPr id="8" name="Rectangle 7"/>
          <p:cNvSpPr/>
          <p:nvPr userDrawn="1"/>
        </p:nvSpPr>
        <p:spPr>
          <a:xfrm>
            <a:off x="344927" y="808180"/>
            <a:ext cx="5912711" cy="3867729"/>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483816" y="3929248"/>
            <a:ext cx="561218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82400" y="864000"/>
            <a:ext cx="5775238" cy="2914510"/>
          </a:xfrm>
        </p:spPr>
        <p:txBody>
          <a:bodyPr/>
          <a:lstStyle/>
          <a:p>
            <a:pPr>
              <a:lnSpc>
                <a:spcPts val="4350"/>
              </a:lnSpc>
            </a:pPr>
            <a:r>
              <a:rPr lang="en-US" sz="4100" b="1" kern="0">
                <a:solidFill>
                  <a:srgbClr val="000000"/>
                </a:solidFill>
              </a:rPr>
              <a:t>UCL. Where ambitious innovators, visionary trendsetters and disruptive thinkers</a:t>
            </a:r>
            <a:br>
              <a:rPr lang="en-US" sz="4100" b="1" kern="0">
                <a:solidFill>
                  <a:srgbClr val="000000"/>
                </a:solidFill>
              </a:rPr>
            </a:br>
            <a:r>
              <a:rPr lang="en-US" sz="4100" b="1" kern="0">
                <a:solidFill>
                  <a:srgbClr val="000000"/>
                </a:solidFill>
              </a:rPr>
              <a:t>call home.</a:t>
            </a:r>
          </a:p>
        </p:txBody>
      </p:sp>
      <p:sp>
        <p:nvSpPr>
          <p:cNvPr id="10" name="Text Placeholder 9"/>
          <p:cNvSpPr>
            <a:spLocks noGrp="1"/>
          </p:cNvSpPr>
          <p:nvPr>
            <p:ph type="body" sz="quarter" idx="12" hasCustomPrompt="1"/>
          </p:nvPr>
        </p:nvSpPr>
        <p:spPr>
          <a:xfrm>
            <a:off x="468224" y="4020225"/>
            <a:ext cx="5773737" cy="504946"/>
          </a:xfrm>
        </p:spPr>
        <p:txBody>
          <a:bodyPr/>
          <a:lstStyle>
            <a:lvl1pPr marL="0" marR="0" indent="0" algn="l" defTabSz="914400" rtl="0" eaLnBrk="1" fontAlgn="auto" latinLnBrk="0" hangingPunct="1">
              <a:lnSpc>
                <a:spcPts val="4350"/>
              </a:lnSpc>
              <a:spcBef>
                <a:spcPts val="0"/>
              </a:spcBef>
              <a:spcAft>
                <a:spcPts val="0"/>
              </a:spcAft>
              <a:buClrTx/>
              <a:buSzTx/>
              <a:buFontTx/>
              <a:buNone/>
              <a:tabLst/>
              <a:defRPr/>
            </a:lvl1pPr>
          </a:lstStyle>
          <a:p>
            <a:pPr marL="0" marR="0" lvl="0" indent="0" algn="l" defTabSz="914400" rtl="0" eaLnBrk="1" fontAlgn="auto" latinLnBrk="0" hangingPunct="1">
              <a:lnSpc>
                <a:spcPts val="4350"/>
              </a:lnSpc>
              <a:spcBef>
                <a:spcPts val="0"/>
              </a:spcBef>
              <a:spcAft>
                <a:spcPts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Arial"/>
                <a:ea typeface="+mn-ea"/>
                <a:cs typeface="+mn-cs"/>
              </a:rPr>
              <a:t>Find out more: ucl.ac.uk</a:t>
            </a:r>
          </a:p>
        </p:txBody>
      </p:sp>
    </p:spTree>
    <p:extLst>
      <p:ext uri="{BB962C8B-B14F-4D97-AF65-F5344CB8AC3E}">
        <p14:creationId xmlns:p14="http://schemas.microsoft.com/office/powerpoint/2010/main" val="3767245041"/>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 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p>
            <a:r>
              <a:rPr lang="en-US"/>
              <a:t>Click to edit Master title style</a:t>
            </a:r>
          </a:p>
        </p:txBody>
      </p:sp>
      <p:sp>
        <p:nvSpPr>
          <p:cNvPr id="19" name="Content Placeholder 17">
            <a:extLst>
              <a:ext uri="{FF2B5EF4-FFF2-40B4-BE49-F238E27FC236}">
                <a16:creationId xmlns:a16="http://schemas.microsoft.com/office/drawing/2014/main" id="{CC2AA100-D40F-4F6F-ADBB-71F3F3FFA65F}"/>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206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rgbClr val="000000"/>
                </a:solidFill>
              </a:defRPr>
            </a:lvl1pPr>
          </a:lstStyle>
          <a:p>
            <a:r>
              <a:rPr lang="en-US"/>
              <a:t>Click to edit Master title style</a:t>
            </a:r>
          </a:p>
        </p:txBody>
      </p:sp>
      <p:sp>
        <p:nvSpPr>
          <p:cNvPr id="8" name="Content Placeholder 17">
            <a:extLst>
              <a:ext uri="{FF2B5EF4-FFF2-40B4-BE49-F238E27FC236}">
                <a16:creationId xmlns:a16="http://schemas.microsoft.com/office/drawing/2014/main" id="{A1AC8D6E-ABC8-4C12-88E8-D23FAFA3B71F}"/>
              </a:ext>
            </a:extLst>
          </p:cNvPr>
          <p:cNvSpPr>
            <a:spLocks noGrp="1"/>
          </p:cNvSpPr>
          <p:nvPr>
            <p:ph sz="quarter" idx="11"/>
          </p:nvPr>
        </p:nvSpPr>
        <p:spPr>
          <a:xfrm>
            <a:off x="379562" y="2225615"/>
            <a:ext cx="10619117" cy="420106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291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one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tx1"/>
                </a:solidFill>
              </a:defRPr>
            </a:lvl1pPr>
          </a:lstStyle>
          <a:p>
            <a:r>
              <a:rPr lang="en-US"/>
              <a:t>Click to edit Master title style</a:t>
            </a:r>
          </a:p>
        </p:txBody>
      </p:sp>
      <p:sp>
        <p:nvSpPr>
          <p:cNvPr id="8" name="Content Placeholder 17">
            <a:extLst>
              <a:ext uri="{FF2B5EF4-FFF2-40B4-BE49-F238E27FC236}">
                <a16:creationId xmlns:a16="http://schemas.microsoft.com/office/drawing/2014/main" id="{5E877147-E01D-4D39-82B0-04907B0B8DC2}"/>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923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ght blue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rgbClr val="1197A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tx1"/>
                </a:solidFill>
              </a:defRPr>
            </a:lvl1pPr>
          </a:lstStyle>
          <a:p>
            <a:r>
              <a:rPr lang="en-US"/>
              <a:t>Click to edit Master title style</a:t>
            </a:r>
          </a:p>
        </p:txBody>
      </p:sp>
      <p:sp>
        <p:nvSpPr>
          <p:cNvPr id="10" name="Content Placeholder 17">
            <a:extLst>
              <a:ext uri="{FF2B5EF4-FFF2-40B4-BE49-F238E27FC236}">
                <a16:creationId xmlns:a16="http://schemas.microsoft.com/office/drawing/2014/main" id="{19C13AD8-0D3F-4392-B213-AC168971FD55}"/>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684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ight green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rgbClr val="000000"/>
                </a:solidFill>
              </a:defRPr>
            </a:lvl1pPr>
          </a:lstStyle>
          <a:p>
            <a:r>
              <a:rPr lang="en-US"/>
              <a:t>Click to edit Master title style</a:t>
            </a:r>
          </a:p>
        </p:txBody>
      </p:sp>
      <p:sp>
        <p:nvSpPr>
          <p:cNvPr id="8" name="Content Placeholder 17">
            <a:extLst>
              <a:ext uri="{FF2B5EF4-FFF2-40B4-BE49-F238E27FC236}">
                <a16:creationId xmlns:a16="http://schemas.microsoft.com/office/drawing/2014/main" id="{80117040-8C6D-4465-A393-FF43F17C3440}"/>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40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purple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tx1"/>
                </a:solidFill>
              </a:defRPr>
            </a:lvl1pPr>
          </a:lstStyle>
          <a:p>
            <a:r>
              <a:rPr lang="en-US"/>
              <a:t>Click to edit Master title style</a:t>
            </a:r>
          </a:p>
        </p:txBody>
      </p:sp>
      <p:sp>
        <p:nvSpPr>
          <p:cNvPr id="8" name="Content Placeholder 17">
            <a:extLst>
              <a:ext uri="{FF2B5EF4-FFF2-40B4-BE49-F238E27FC236}">
                <a16:creationId xmlns:a16="http://schemas.microsoft.com/office/drawing/2014/main" id="{913AE1C4-3585-4AAB-B9FF-BED4DB9BD9CA}"/>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380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ight red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rgbClr val="000000"/>
                </a:solidFill>
              </a:defRPr>
            </a:lvl1pPr>
          </a:lstStyle>
          <a:p>
            <a:r>
              <a:rPr lang="en-US"/>
              <a:t>Click to edit Master title style</a:t>
            </a:r>
          </a:p>
        </p:txBody>
      </p:sp>
      <p:sp>
        <p:nvSpPr>
          <p:cNvPr id="8" name="Content Placeholder 17">
            <a:extLst>
              <a:ext uri="{FF2B5EF4-FFF2-40B4-BE49-F238E27FC236}">
                <a16:creationId xmlns:a16="http://schemas.microsoft.com/office/drawing/2014/main" id="{8392337B-D631-4DAF-90E4-B390E505AE11}"/>
              </a:ext>
            </a:extLst>
          </p:cNvPr>
          <p:cNvSpPr>
            <a:spLocks noGrp="1"/>
          </p:cNvSpPr>
          <p:nvPr>
            <p:ph sz="quarter" idx="11"/>
          </p:nvPr>
        </p:nvSpPr>
        <p:spPr>
          <a:xfrm>
            <a:off x="379562" y="2225615"/>
            <a:ext cx="10619117" cy="420106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061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D3EEDA-7C06-4280-B0D0-B392E4088FB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12201463" cy="6863753"/>
          </a:xfrm>
          <a:prstGeom prst="rect">
            <a:avLst/>
          </a:prstGeom>
        </p:spPr>
      </p:pic>
      <p:sp>
        <p:nvSpPr>
          <p:cNvPr id="2" name="Title Placeholder 1"/>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379562" y="2225615"/>
            <a:ext cx="10619117" cy="42010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176528"/>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61" r:id="rId4"/>
    <p:sldLayoutId id="2147483662" r:id="rId5"/>
    <p:sldLayoutId id="2147483663" r:id="rId6"/>
    <p:sldLayoutId id="2147483664" r:id="rId7"/>
    <p:sldLayoutId id="2147483665" r:id="rId8"/>
    <p:sldLayoutId id="2147483666" r:id="rId9"/>
    <p:sldLayoutId id="2147483667" r:id="rId10"/>
    <p:sldLayoutId id="2147483679" r:id="rId11"/>
    <p:sldLayoutId id="214748368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1950" indent="-361950"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1pPr>
      <a:lvl2pPr marL="715963" indent="-354013"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2pPr>
      <a:lvl3pPr marL="1077913" indent="-361950"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3pPr>
      <a:lvl4pPr marL="1431925" indent="-354013"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4pPr>
      <a:lvl5pPr marL="1793875" indent="-361950"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2400" y="864000"/>
            <a:ext cx="10515600" cy="630942"/>
          </a:xfrm>
          <a:prstGeom prst="rect">
            <a:avLst/>
          </a:prstGeom>
        </p:spPr>
        <p:txBody>
          <a:bodyPr vert="horz" lIns="0" tIns="0" rIns="0" bIns="0" rtlCol="0" anchor="t" anchorCtr="0">
            <a:spAutoFit/>
          </a:bodyPr>
          <a:lstStyle/>
          <a:p>
            <a:r>
              <a:rPr lang="en-US"/>
              <a:t>Click to edit Master title style</a:t>
            </a:r>
            <a:endParaRPr lang="en-GB"/>
          </a:p>
        </p:txBody>
      </p:sp>
      <p:sp>
        <p:nvSpPr>
          <p:cNvPr id="3" name="Text Placeholder 2"/>
          <p:cNvSpPr>
            <a:spLocks noGrp="1"/>
          </p:cNvSpPr>
          <p:nvPr>
            <p:ph type="body" idx="1"/>
          </p:nvPr>
        </p:nvSpPr>
        <p:spPr>
          <a:xfrm>
            <a:off x="482400" y="1800000"/>
            <a:ext cx="10515600" cy="2191369"/>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5368401"/>
      </p:ext>
    </p:extLst>
  </p:cSld>
  <p:clrMap bg1="lt1" tx1="dk1" bg2="lt2" tx2="dk2" accent1="accent1" accent2="accent2" accent3="accent3" accent4="accent4" accent5="accent5" accent6="accent6" hlink="hlink" folHlink="folHlink"/>
  <p:sldLayoutIdLst>
    <p:sldLayoutId id="2147483682" r:id="rId1"/>
    <p:sldLayoutId id="2147483681" r:id="rId2"/>
    <p:sldLayoutId id="2147483669" r:id="rId3"/>
    <p:sldLayoutId id="2147483670" r:id="rId4"/>
    <p:sldLayoutId id="2147483671" r:id="rId5"/>
    <p:sldLayoutId id="2147483672" r:id="rId6"/>
    <p:sldLayoutId id="2147483683" r:id="rId7"/>
    <p:sldLayoutId id="2147483673" r:id="rId8"/>
    <p:sldLayoutId id="2147483674" r:id="rId9"/>
    <p:sldLayoutId id="2147483675" r:id="rId10"/>
    <p:sldLayoutId id="2147483676" r:id="rId11"/>
    <p:sldLayoutId id="2147483684" r:id="rId12"/>
    <p:sldLayoutId id="2147483685" r:id="rId13"/>
    <p:sldLayoutId id="2147483678" r:id="rId14"/>
  </p:sldLayoutIdLst>
  <p:hf hdr="0" dt="0"/>
  <p:txStyles>
    <p:titleStyle>
      <a:lvl1pPr algn="l" defTabSz="457200" rtl="0" eaLnBrk="1" latinLnBrk="0" hangingPunct="1">
        <a:spcBef>
          <a:spcPct val="0"/>
        </a:spcBef>
        <a:buNone/>
        <a:defRPr sz="4100" b="1" i="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Wingdings" charset="2"/>
        <a:buChar char="§"/>
        <a:defRPr sz="3200" b="1" i="0" kern="1200">
          <a:solidFill>
            <a:srgbClr val="000000"/>
          </a:solidFill>
          <a:latin typeface="Arial"/>
          <a:ea typeface="+mn-ea"/>
          <a:cs typeface="Arial"/>
        </a:defRPr>
      </a:lvl1pPr>
      <a:lvl2pPr marL="742950" indent="-285750" algn="l" defTabSz="457200" rtl="0" eaLnBrk="1" latinLnBrk="0" hangingPunct="1">
        <a:spcBef>
          <a:spcPct val="20000"/>
        </a:spcBef>
        <a:buFont typeface="Wingdings" charset="2"/>
        <a:buChar char="§"/>
        <a:defRPr sz="2800" b="1" i="0" kern="1200">
          <a:solidFill>
            <a:srgbClr val="000000"/>
          </a:solidFill>
          <a:latin typeface="Arial"/>
          <a:ea typeface="+mn-ea"/>
          <a:cs typeface="Arial"/>
        </a:defRPr>
      </a:lvl2pPr>
      <a:lvl3pPr marL="1143000" indent="-228600" algn="l" defTabSz="457200" rtl="0" eaLnBrk="1" latinLnBrk="0" hangingPunct="1">
        <a:spcBef>
          <a:spcPct val="20000"/>
        </a:spcBef>
        <a:buFont typeface="Wingdings" charset="2"/>
        <a:buChar char="§"/>
        <a:defRPr sz="2400" b="1" i="0" kern="1200">
          <a:solidFill>
            <a:srgbClr val="000000"/>
          </a:solidFill>
          <a:latin typeface="Arial"/>
          <a:ea typeface="+mn-ea"/>
          <a:cs typeface="Arial"/>
        </a:defRPr>
      </a:lvl3pPr>
      <a:lvl4pPr marL="1600200" indent="-228600" algn="l" defTabSz="457200" rtl="0" eaLnBrk="1" latinLnBrk="0" hangingPunct="1">
        <a:spcBef>
          <a:spcPct val="20000"/>
        </a:spcBef>
        <a:buFont typeface="Wingdings" charset="2"/>
        <a:buChar char="§"/>
        <a:defRPr sz="2000" b="1" i="0" kern="1200">
          <a:solidFill>
            <a:srgbClr val="000000"/>
          </a:solidFill>
          <a:latin typeface="Arial"/>
          <a:ea typeface="+mn-ea"/>
          <a:cs typeface="Arial"/>
        </a:defRPr>
      </a:lvl4pPr>
      <a:lvl5pPr marL="2057400" indent="-228600" algn="l" defTabSz="457200" rtl="0" eaLnBrk="1" latinLnBrk="0" hangingPunct="1">
        <a:spcBef>
          <a:spcPct val="20000"/>
        </a:spcBef>
        <a:buFont typeface="Wingdings" charset="2"/>
        <a:buChar char="§"/>
        <a:defRPr sz="2000" b="1" i="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18.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81.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UCL's Wilkins Building in summer with students relaxing on the steps"/>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92365" y="-92364"/>
            <a:ext cx="12349019" cy="7019637"/>
          </a:xfrm>
          <a:prstGeom prst="rect">
            <a:avLst/>
          </a:prstGeom>
        </p:spPr>
      </p:pic>
      <p:sp>
        <p:nvSpPr>
          <p:cNvPr id="2" name="Title 1"/>
          <p:cNvSpPr>
            <a:spLocks noGrp="1"/>
          </p:cNvSpPr>
          <p:nvPr>
            <p:ph type="ctrTitle" idx="4294967295"/>
          </p:nvPr>
        </p:nvSpPr>
        <p:spPr>
          <a:xfrm>
            <a:off x="216977" y="1490007"/>
            <a:ext cx="11214100" cy="3877985"/>
          </a:xfrm>
        </p:spPr>
        <p:txBody>
          <a:bodyPr wrap="square" anchor="t" anchorCtr="0">
            <a:spAutoFit/>
          </a:bodyPr>
          <a:lstStyle/>
          <a:p>
            <a:pPr algn="ctr">
              <a:lnSpc>
                <a:spcPct val="100000"/>
              </a:lnSpc>
              <a:spcBef>
                <a:spcPts val="600"/>
              </a:spcBef>
            </a:pPr>
            <a:r>
              <a:rPr lang="en-US" sz="4100" dirty="0">
                <a:ln>
                  <a:solidFill>
                    <a:schemeClr val="accent6">
                      <a:lumMod val="20000"/>
                      <a:lumOff val="80000"/>
                    </a:schemeClr>
                  </a:solidFill>
                </a:ln>
                <a:ea typeface="+mn-ea"/>
                <a:cs typeface="+mn-cs"/>
              </a:rPr>
              <a:t>Comparison</a:t>
            </a:r>
            <a:r>
              <a:rPr lang="en-US" sz="4100" dirty="0">
                <a:ln>
                  <a:solidFill>
                    <a:schemeClr val="accent6">
                      <a:lumMod val="20000"/>
                      <a:lumOff val="80000"/>
                    </a:schemeClr>
                  </a:solidFill>
                </a:ln>
                <a:ea typeface="+mj-lt"/>
                <a:cs typeface="+mj-lt"/>
              </a:rPr>
              <a:t> of Synergistic and Single Modality Anatomically-Informed Structural Priors for Yttrium-90 PET/CT and SPECT/CT Reconstruction</a:t>
            </a:r>
            <a:br>
              <a:rPr lang="en-US" sz="4100" dirty="0">
                <a:ea typeface="+mn-ea"/>
                <a:cs typeface="Arial"/>
              </a:rPr>
            </a:br>
            <a:br>
              <a:rPr lang="en-US" sz="4100" dirty="0">
                <a:ea typeface="+mn-ea"/>
                <a:cs typeface="+mn-cs"/>
              </a:rPr>
            </a:br>
            <a:r>
              <a:rPr lang="en-US" sz="4000" b="0" dirty="0">
                <a:solidFill>
                  <a:srgbClr val="000000"/>
                </a:solidFill>
                <a:latin typeface="+mn-lt"/>
                <a:cs typeface="Arial"/>
              </a:rPr>
              <a:t> </a:t>
            </a:r>
            <a:r>
              <a:rPr lang="en-US" sz="2400" b="0" dirty="0">
                <a:ln>
                  <a:solidFill>
                    <a:prstClr val="black"/>
                  </a:solidFill>
                </a:ln>
                <a:solidFill>
                  <a:srgbClr val="000000"/>
                </a:solidFill>
                <a:latin typeface="+mn-lt"/>
                <a:cs typeface="Arial"/>
              </a:rPr>
              <a:t>Sam Porter</a:t>
            </a:r>
            <a:r>
              <a:rPr lang="en-US" sz="2400" b="0" baseline="30000" dirty="0">
                <a:ln>
                  <a:solidFill>
                    <a:prstClr val="black"/>
                  </a:solidFill>
                </a:ln>
                <a:solidFill>
                  <a:srgbClr val="000000"/>
                </a:solidFill>
                <a:latin typeface="+mn-lt"/>
                <a:cs typeface="Arial"/>
              </a:rPr>
              <a:t>1,2</a:t>
            </a:r>
            <a:r>
              <a:rPr lang="en-US" sz="2400" b="0" dirty="0">
                <a:ln>
                  <a:solidFill>
                    <a:prstClr val="black"/>
                  </a:solidFill>
                </a:ln>
                <a:solidFill>
                  <a:srgbClr val="000000"/>
                </a:solidFill>
                <a:latin typeface="+mn-lt"/>
                <a:cs typeface="Arial"/>
              </a:rPr>
              <a:t>, Daniel Deidda</a:t>
            </a:r>
            <a:r>
              <a:rPr lang="en-US" sz="2400" b="0" baseline="30000" dirty="0">
                <a:ln>
                  <a:solidFill>
                    <a:prstClr val="black"/>
                  </a:solidFill>
                </a:ln>
                <a:solidFill>
                  <a:srgbClr val="000000"/>
                </a:solidFill>
                <a:latin typeface="+mn-lt"/>
                <a:cs typeface="Arial"/>
              </a:rPr>
              <a:t>2</a:t>
            </a:r>
            <a:r>
              <a:rPr lang="en-US" sz="2400" b="0" dirty="0">
                <a:ln>
                  <a:solidFill>
                    <a:prstClr val="black"/>
                  </a:solidFill>
                </a:ln>
                <a:solidFill>
                  <a:srgbClr val="000000"/>
                </a:solidFill>
                <a:latin typeface="+mn-lt"/>
                <a:cs typeface="Arial"/>
              </a:rPr>
              <a:t>, Kris Thielemans</a:t>
            </a:r>
            <a:r>
              <a:rPr lang="en-US" sz="2400" b="0" baseline="30000" dirty="0">
                <a:ln>
                  <a:solidFill>
                    <a:prstClr val="black"/>
                  </a:solidFill>
                </a:ln>
                <a:solidFill>
                  <a:srgbClr val="000000"/>
                </a:solidFill>
                <a:latin typeface="+mn-lt"/>
                <a:cs typeface="Arial"/>
              </a:rPr>
              <a:t>1,3</a:t>
            </a:r>
            <a:r>
              <a:rPr lang="en-US" sz="2400" b="0" dirty="0">
                <a:ln>
                  <a:solidFill>
                    <a:prstClr val="black"/>
                  </a:solidFill>
                </a:ln>
                <a:solidFill>
                  <a:srgbClr val="000000"/>
                </a:solidFill>
                <a:latin typeface="+mn-lt"/>
                <a:cs typeface="Arial"/>
              </a:rPr>
              <a:t> &amp; Simon Arridge</a:t>
            </a:r>
            <a:r>
              <a:rPr lang="en-US" sz="2400" b="0" baseline="30000" dirty="0">
                <a:ln>
                  <a:solidFill>
                    <a:prstClr val="black"/>
                  </a:solidFill>
                </a:ln>
                <a:solidFill>
                  <a:srgbClr val="000000"/>
                </a:solidFill>
                <a:latin typeface="+mn-lt"/>
                <a:cs typeface="Arial"/>
              </a:rPr>
              <a:t>3</a:t>
            </a:r>
            <a:endParaRPr lang="en-GB" sz="2800" b="0" baseline="30000" dirty="0">
              <a:ln>
                <a:solidFill>
                  <a:prstClr val="black"/>
                </a:solidFill>
              </a:ln>
              <a:solidFill>
                <a:srgbClr val="000000"/>
              </a:solidFill>
              <a:latin typeface="+mn-lt"/>
              <a:cs typeface="Arial"/>
            </a:endParaRPr>
          </a:p>
        </p:txBody>
      </p:sp>
      <p:sp>
        <p:nvSpPr>
          <p:cNvPr id="12" name="Text Placeholder 6"/>
          <p:cNvSpPr txBox="1">
            <a:spLocks/>
          </p:cNvSpPr>
          <p:nvPr/>
        </p:nvSpPr>
        <p:spPr>
          <a:xfrm>
            <a:off x="216977" y="217267"/>
            <a:ext cx="6844321" cy="476975"/>
          </a:xfrm>
          <a:prstGeom prst="rect">
            <a:avLst/>
          </a:prstGeom>
        </p:spPr>
        <p:txBody>
          <a:bodyPr vert="horz" lIns="0" tIns="0" rIns="0" bIns="0" rtlCol="0" anchor="t">
            <a:noAutofit/>
          </a:bodyPr>
          <a:lstStyle>
            <a:defPPr>
              <a:defRPr lang="en-US"/>
            </a:defPPr>
            <a:lvl1pPr marL="0" indent="0" algn="r" defTabSz="914400" rtl="0" eaLnBrk="1" latinLnBrk="0" hangingPunct="1">
              <a:lnSpc>
                <a:spcPct val="80000"/>
              </a:lnSpc>
              <a:buNone/>
              <a:defRPr sz="1100" kern="1200" baseline="0">
                <a:solidFill>
                  <a:schemeClr val="bg1"/>
                </a:solidFill>
                <a:latin typeface="+mn-lt"/>
                <a:ea typeface="+mn-ea"/>
                <a:cs typeface="+mn-cs"/>
              </a:defRPr>
            </a:lvl1pPr>
            <a:lvl2pPr marL="0" indent="0" algn="l" defTabSz="914400" rtl="0" eaLnBrk="1" latinLnBrk="0" hangingPunct="1">
              <a:lnSpc>
                <a:spcPct val="80000"/>
              </a:lnSpc>
              <a:buNone/>
              <a:defRPr sz="1100" kern="1200">
                <a:solidFill>
                  <a:schemeClr val="bg1"/>
                </a:solidFill>
                <a:latin typeface="+mn-lt"/>
                <a:ea typeface="+mn-ea"/>
                <a:cs typeface="+mn-cs"/>
              </a:defRPr>
            </a:lvl2pPr>
            <a:lvl3pPr marL="0" indent="0" algn="l" defTabSz="914400" rtl="0" eaLnBrk="1" latinLnBrk="0" hangingPunct="1">
              <a:buNone/>
              <a:defRPr sz="1100" kern="1200">
                <a:solidFill>
                  <a:schemeClr val="tx1"/>
                </a:solidFill>
                <a:latin typeface="+mn-lt"/>
                <a:ea typeface="+mn-ea"/>
                <a:cs typeface="+mn-cs"/>
              </a:defRPr>
            </a:lvl3pPr>
            <a:lvl4pPr marL="0" indent="0" algn="l" defTabSz="914400" rtl="0" eaLnBrk="1" latinLnBrk="0" hangingPunct="1">
              <a:buNone/>
              <a:defRPr sz="1100" kern="1200">
                <a:solidFill>
                  <a:schemeClr val="tx1"/>
                </a:solidFill>
                <a:latin typeface="+mn-lt"/>
                <a:ea typeface="+mn-ea"/>
                <a:cs typeface="+mn-cs"/>
              </a:defRPr>
            </a:lvl4pPr>
            <a:lvl5pPr marL="0" indent="0" algn="l" defTabSz="914400" rtl="0" eaLnBrk="1" latinLnBrk="0" hangingPunct="1">
              <a:buNone/>
              <a:defRPr sz="11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a:t>10</a:t>
            </a:r>
            <a:r>
              <a:rPr lang="en-US" sz="1400" b="1" baseline="30000" dirty="0"/>
              <a:t>th</a:t>
            </a:r>
            <a:r>
              <a:rPr lang="en-US" sz="1400" b="1" dirty="0"/>
              <a:t> Conference on PET, SPECT, and MR Multimodal Technologies, Total Body and Fast Timing in Medical Imaging</a:t>
            </a:r>
          </a:p>
          <a:p>
            <a:pPr algn="l"/>
            <a:endParaRPr lang="en-US" sz="1000" b="1" dirty="0">
              <a:cs typeface="Arial"/>
            </a:endParaRPr>
          </a:p>
          <a:p>
            <a:pPr algn="l"/>
            <a:endParaRPr lang="en-US" sz="1000" b="1" dirty="0">
              <a:cs typeface="Arial"/>
            </a:endParaRPr>
          </a:p>
        </p:txBody>
      </p:sp>
      <p:pic>
        <p:nvPicPr>
          <p:cNvPr id="5" name="Picture 5" descr="Logo, company name&#10;&#10;Description automatically generated">
            <a:extLst>
              <a:ext uri="{FF2B5EF4-FFF2-40B4-BE49-F238E27FC236}">
                <a16:creationId xmlns:a16="http://schemas.microsoft.com/office/drawing/2014/main" id="{EB43DCB5-1581-E62F-3DCD-3AFFAD925937}"/>
              </a:ext>
            </a:extLst>
          </p:cNvPr>
          <p:cNvPicPr>
            <a:picLocks noChangeAspect="1"/>
          </p:cNvPicPr>
          <p:nvPr/>
        </p:nvPicPr>
        <p:blipFill>
          <a:blip r:embed="rId4">
            <a:alphaModFix amt="58000"/>
          </a:blip>
          <a:stretch>
            <a:fillRect/>
          </a:stretch>
        </p:blipFill>
        <p:spPr>
          <a:xfrm>
            <a:off x="7633855" y="102928"/>
            <a:ext cx="2189018" cy="813445"/>
          </a:xfrm>
          <a:prstGeom prst="rect">
            <a:avLst/>
          </a:prstGeom>
        </p:spPr>
      </p:pic>
      <p:sp>
        <p:nvSpPr>
          <p:cNvPr id="3" name="TextBox 2">
            <a:extLst>
              <a:ext uri="{FF2B5EF4-FFF2-40B4-BE49-F238E27FC236}">
                <a16:creationId xmlns:a16="http://schemas.microsoft.com/office/drawing/2014/main" id="{6ACCEBB2-D1A2-756C-91AB-9775E3645F3B}"/>
              </a:ext>
            </a:extLst>
          </p:cNvPr>
          <p:cNvSpPr txBox="1"/>
          <p:nvPr/>
        </p:nvSpPr>
        <p:spPr>
          <a:xfrm>
            <a:off x="4450209" y="5719227"/>
            <a:ext cx="9670473" cy="1138773"/>
          </a:xfrm>
          <a:prstGeom prst="rect">
            <a:avLst/>
          </a:prstGeom>
          <a:noFill/>
        </p:spPr>
        <p:txBody>
          <a:bodyPr wrap="square" rtlCol="0">
            <a:spAutoFit/>
          </a:bodyPr>
          <a:lstStyle/>
          <a:p>
            <a:r>
              <a:rPr lang="en-US" sz="1600" dirty="0">
                <a:ln>
                  <a:solidFill>
                    <a:prstClr val="black"/>
                  </a:solidFill>
                </a:ln>
                <a:solidFill>
                  <a:srgbClr val="000000"/>
                </a:solidFill>
                <a:cs typeface="Arial"/>
              </a:rPr>
              <a:t>[1] Institute of Nuclear Medicine, University College London</a:t>
            </a:r>
          </a:p>
          <a:p>
            <a:r>
              <a:rPr lang="en-US" sz="1600" dirty="0">
                <a:ln>
                  <a:solidFill>
                    <a:prstClr val="black"/>
                  </a:solidFill>
                </a:ln>
                <a:solidFill>
                  <a:srgbClr val="000000"/>
                </a:solidFill>
                <a:cs typeface="Arial"/>
              </a:rPr>
              <a:t>[2] National Physical Laboratory</a:t>
            </a:r>
          </a:p>
          <a:p>
            <a:r>
              <a:rPr lang="en-US" sz="1600" dirty="0">
                <a:ln>
                  <a:solidFill>
                    <a:prstClr val="black"/>
                  </a:solidFill>
                </a:ln>
                <a:solidFill>
                  <a:srgbClr val="000000"/>
                </a:solidFill>
                <a:cs typeface="Arial"/>
              </a:rPr>
              <a:t>[3] Centre for Medical Imaging, University College London</a:t>
            </a:r>
          </a:p>
          <a:p>
            <a:endParaRPr lang="en-US" dirty="0">
              <a:ln>
                <a:solidFill>
                  <a:prstClr val="black"/>
                </a:solidFill>
              </a:ln>
              <a:solidFill>
                <a:schemeClr val="accent6">
                  <a:lumMod val="40000"/>
                  <a:lumOff val="60000"/>
                </a:schemeClr>
              </a:solidFill>
              <a:cs typeface="Arial"/>
            </a:endParaRPr>
          </a:p>
        </p:txBody>
      </p:sp>
    </p:spTree>
    <p:extLst>
      <p:ext uri="{BB962C8B-B14F-4D97-AF65-F5344CB8AC3E}">
        <p14:creationId xmlns:p14="http://schemas.microsoft.com/office/powerpoint/2010/main" val="135319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220A-C0E8-86E1-D3E8-6A1007137F68}"/>
              </a:ext>
            </a:extLst>
          </p:cNvPr>
          <p:cNvSpPr>
            <a:spLocks noGrp="1"/>
          </p:cNvSpPr>
          <p:nvPr>
            <p:ph type="title"/>
          </p:nvPr>
        </p:nvSpPr>
        <p:spPr/>
        <p:txBody>
          <a:bodyPr/>
          <a:lstStyle/>
          <a:p>
            <a:r>
              <a:rPr lang="en-US">
                <a:cs typeface="Arial"/>
              </a:rPr>
              <a:t>The inverse problem</a:t>
            </a:r>
            <a:endParaRPr lang="en-US"/>
          </a:p>
        </p:txBody>
      </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a:t>
            </a:r>
            <a:r>
              <a:rPr lang="en-US" err="1">
                <a:solidFill>
                  <a:schemeClr val="bg1"/>
                </a:solidFill>
                <a:cs typeface="Arial"/>
              </a:rPr>
              <a:t>Optimisation</a:t>
            </a:r>
            <a:r>
              <a:rPr lang="en-US">
                <a:solidFill>
                  <a:schemeClr val="bg1"/>
                </a:solidFill>
                <a:cs typeface="Arial"/>
              </a:rPr>
              <a:t> Problem</a:t>
            </a:r>
            <a:endParaRPr lang="en-US">
              <a:solidFill>
                <a:schemeClr val="bg1"/>
              </a:solidFill>
            </a:endParaRPr>
          </a:p>
        </p:txBody>
      </p:sp>
      <p:pic>
        <p:nvPicPr>
          <p:cNvPr id="3" name="Picture 2">
            <a:extLst>
              <a:ext uri="{FF2B5EF4-FFF2-40B4-BE49-F238E27FC236}">
                <a16:creationId xmlns:a16="http://schemas.microsoft.com/office/drawing/2014/main" id="{786D3E75-7C83-5BBF-2320-64BDA5E0E2DA}"/>
              </a:ext>
            </a:extLst>
          </p:cNvPr>
          <p:cNvPicPr>
            <a:picLocks noChangeAspect="1"/>
          </p:cNvPicPr>
          <p:nvPr/>
        </p:nvPicPr>
        <p:blipFill rotWithShape="1">
          <a:blip r:embed="rId4"/>
          <a:srcRect l="26814" r="26031"/>
          <a:stretch/>
        </p:blipFill>
        <p:spPr>
          <a:xfrm>
            <a:off x="509933" y="1714952"/>
            <a:ext cx="8152902" cy="1668411"/>
          </a:xfrm>
          <a:prstGeom prst="rect">
            <a:avLst/>
          </a:prstGeom>
        </p:spPr>
      </p:pic>
      <p:sp>
        <p:nvSpPr>
          <p:cNvPr id="4" name="Rectangle 3">
            <a:extLst>
              <a:ext uri="{FF2B5EF4-FFF2-40B4-BE49-F238E27FC236}">
                <a16:creationId xmlns:a16="http://schemas.microsoft.com/office/drawing/2014/main" id="{04746E7D-D32E-BA56-07CE-95C9A4D4F774}"/>
              </a:ext>
            </a:extLst>
          </p:cNvPr>
          <p:cNvSpPr/>
          <p:nvPr/>
        </p:nvSpPr>
        <p:spPr>
          <a:xfrm>
            <a:off x="6724134" y="1534297"/>
            <a:ext cx="3490783" cy="22962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36190D-7B4B-E29F-578F-E8FC9EECB57D}"/>
              </a:ext>
            </a:extLst>
          </p:cNvPr>
          <p:cNvSpPr txBox="1"/>
          <p:nvPr/>
        </p:nvSpPr>
        <p:spPr>
          <a:xfrm>
            <a:off x="1081217" y="5282514"/>
            <a:ext cx="99883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Arial"/>
              </a:rPr>
              <a:t>Data fit (how closely does our estimate fit the measurements?)</a:t>
            </a:r>
          </a:p>
        </p:txBody>
      </p:sp>
    </p:spTree>
    <p:extLst>
      <p:ext uri="{BB962C8B-B14F-4D97-AF65-F5344CB8AC3E}">
        <p14:creationId xmlns:p14="http://schemas.microsoft.com/office/powerpoint/2010/main" val="33675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220A-C0E8-86E1-D3E8-6A1007137F68}"/>
              </a:ext>
            </a:extLst>
          </p:cNvPr>
          <p:cNvSpPr>
            <a:spLocks noGrp="1"/>
          </p:cNvSpPr>
          <p:nvPr>
            <p:ph type="title"/>
          </p:nvPr>
        </p:nvSpPr>
        <p:spPr/>
        <p:txBody>
          <a:bodyPr/>
          <a:lstStyle/>
          <a:p>
            <a:r>
              <a:rPr lang="en-US">
                <a:cs typeface="Arial"/>
              </a:rPr>
              <a:t>The inverse problem</a:t>
            </a:r>
            <a:endParaRPr lang="en-US"/>
          </a:p>
        </p:txBody>
      </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a:t>
            </a:r>
            <a:r>
              <a:rPr lang="en-US" err="1">
                <a:solidFill>
                  <a:schemeClr val="bg1"/>
                </a:solidFill>
                <a:cs typeface="Arial"/>
              </a:rPr>
              <a:t>Optimisation</a:t>
            </a:r>
            <a:r>
              <a:rPr lang="en-US">
                <a:solidFill>
                  <a:schemeClr val="bg1"/>
                </a:solidFill>
                <a:cs typeface="Arial"/>
              </a:rPr>
              <a:t> Problem</a:t>
            </a:r>
            <a:endParaRPr lang="en-US">
              <a:solidFill>
                <a:schemeClr val="bg1"/>
              </a:solidFill>
            </a:endParaRPr>
          </a:p>
        </p:txBody>
      </p:sp>
      <p:pic>
        <p:nvPicPr>
          <p:cNvPr id="3" name="Picture 2">
            <a:extLst>
              <a:ext uri="{FF2B5EF4-FFF2-40B4-BE49-F238E27FC236}">
                <a16:creationId xmlns:a16="http://schemas.microsoft.com/office/drawing/2014/main" id="{786D3E75-7C83-5BBF-2320-64BDA5E0E2DA}"/>
              </a:ext>
            </a:extLst>
          </p:cNvPr>
          <p:cNvPicPr>
            <a:picLocks noChangeAspect="1"/>
          </p:cNvPicPr>
          <p:nvPr/>
        </p:nvPicPr>
        <p:blipFill rotWithShape="1">
          <a:blip r:embed="rId4"/>
          <a:srcRect l="26814" r="26031"/>
          <a:stretch/>
        </p:blipFill>
        <p:spPr>
          <a:xfrm>
            <a:off x="509933" y="1714952"/>
            <a:ext cx="8152902" cy="1668411"/>
          </a:xfrm>
          <a:prstGeom prst="rect">
            <a:avLst/>
          </a:prstGeom>
        </p:spPr>
      </p:pic>
      <p:sp>
        <p:nvSpPr>
          <p:cNvPr id="9" name="TextBox 8">
            <a:extLst>
              <a:ext uri="{FF2B5EF4-FFF2-40B4-BE49-F238E27FC236}">
                <a16:creationId xmlns:a16="http://schemas.microsoft.com/office/drawing/2014/main" id="{44EE4C36-EE45-91CA-91A0-80E55118F78A}"/>
              </a:ext>
            </a:extLst>
          </p:cNvPr>
          <p:cNvSpPr txBox="1"/>
          <p:nvPr/>
        </p:nvSpPr>
        <p:spPr>
          <a:xfrm>
            <a:off x="1081217" y="5282514"/>
            <a:ext cx="90719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Prior (how closely does our estimate fit our prior knowledge of the solution?)</a:t>
            </a:r>
          </a:p>
        </p:txBody>
      </p:sp>
    </p:spTree>
    <p:extLst>
      <p:ext uri="{BB962C8B-B14F-4D97-AF65-F5344CB8AC3E}">
        <p14:creationId xmlns:p14="http://schemas.microsoft.com/office/powerpoint/2010/main" val="150783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220A-C0E8-86E1-D3E8-6A1007137F68}"/>
              </a:ext>
            </a:extLst>
          </p:cNvPr>
          <p:cNvSpPr>
            <a:spLocks noGrp="1"/>
          </p:cNvSpPr>
          <p:nvPr>
            <p:ph type="title"/>
          </p:nvPr>
        </p:nvSpPr>
        <p:spPr/>
        <p:txBody>
          <a:bodyPr/>
          <a:lstStyle/>
          <a:p>
            <a:r>
              <a:rPr lang="en-US">
                <a:cs typeface="Arial"/>
              </a:rPr>
              <a:t>The inverse problem</a:t>
            </a:r>
            <a:endParaRPr lang="en-US"/>
          </a:p>
        </p:txBody>
      </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a:t>
            </a:r>
            <a:r>
              <a:rPr lang="en-US" err="1">
                <a:solidFill>
                  <a:schemeClr val="bg1"/>
                </a:solidFill>
                <a:cs typeface="Arial"/>
              </a:rPr>
              <a:t>Optimisation</a:t>
            </a:r>
            <a:r>
              <a:rPr lang="en-US">
                <a:solidFill>
                  <a:schemeClr val="bg1"/>
                </a:solidFill>
                <a:cs typeface="Arial"/>
              </a:rPr>
              <a:t> Problem</a:t>
            </a:r>
            <a:endParaRPr lang="en-US">
              <a:solidFill>
                <a:schemeClr val="bg1"/>
              </a:solidFill>
            </a:endParaRPr>
          </a:p>
        </p:txBody>
      </p:sp>
      <p:pic>
        <p:nvPicPr>
          <p:cNvPr id="6" name="Picture 5">
            <a:extLst>
              <a:ext uri="{FF2B5EF4-FFF2-40B4-BE49-F238E27FC236}">
                <a16:creationId xmlns:a16="http://schemas.microsoft.com/office/drawing/2014/main" id="{4784FE5D-FC92-EB79-065D-F54BC0CA3D57}"/>
              </a:ext>
            </a:extLst>
          </p:cNvPr>
          <p:cNvPicPr>
            <a:picLocks noChangeAspect="1"/>
          </p:cNvPicPr>
          <p:nvPr/>
        </p:nvPicPr>
        <p:blipFill rotWithShape="1">
          <a:blip r:embed="rId4"/>
          <a:srcRect l="34684" r="34430" b="2564"/>
          <a:stretch/>
        </p:blipFill>
        <p:spPr>
          <a:xfrm>
            <a:off x="511501" y="4330553"/>
            <a:ext cx="5556181" cy="1680780"/>
          </a:xfrm>
          <a:prstGeom prst="rect">
            <a:avLst/>
          </a:prstGeom>
        </p:spPr>
      </p:pic>
      <p:sp>
        <p:nvSpPr>
          <p:cNvPr id="4" name="Rectangle 3">
            <a:extLst>
              <a:ext uri="{FF2B5EF4-FFF2-40B4-BE49-F238E27FC236}">
                <a16:creationId xmlns:a16="http://schemas.microsoft.com/office/drawing/2014/main" id="{04746E7D-D32E-BA56-07CE-95C9A4D4F774}"/>
              </a:ext>
            </a:extLst>
          </p:cNvPr>
          <p:cNvSpPr/>
          <p:nvPr/>
        </p:nvSpPr>
        <p:spPr>
          <a:xfrm>
            <a:off x="6713837" y="1534297"/>
            <a:ext cx="3490783" cy="22962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A260C7-02BA-B33C-E1B8-8F3B3BC29C9B}"/>
              </a:ext>
            </a:extLst>
          </p:cNvPr>
          <p:cNvSpPr txBox="1"/>
          <p:nvPr/>
        </p:nvSpPr>
        <p:spPr>
          <a:xfrm>
            <a:off x="7836243" y="4674972"/>
            <a:ext cx="49941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err="1">
                <a:cs typeface="Arial"/>
              </a:rPr>
              <a:t>Minimise</a:t>
            </a:r>
            <a:r>
              <a:rPr lang="en-US" sz="3600" b="1">
                <a:cs typeface="Arial"/>
              </a:rPr>
              <a:t>!</a:t>
            </a:r>
          </a:p>
        </p:txBody>
      </p:sp>
      <p:pic>
        <p:nvPicPr>
          <p:cNvPr id="9" name="Picture 8">
            <a:extLst>
              <a:ext uri="{FF2B5EF4-FFF2-40B4-BE49-F238E27FC236}">
                <a16:creationId xmlns:a16="http://schemas.microsoft.com/office/drawing/2014/main" id="{272EA89C-B150-045B-995F-F79CB23DF1C4}"/>
              </a:ext>
            </a:extLst>
          </p:cNvPr>
          <p:cNvPicPr>
            <a:picLocks noChangeAspect="1"/>
          </p:cNvPicPr>
          <p:nvPr/>
        </p:nvPicPr>
        <p:blipFill rotWithShape="1">
          <a:blip r:embed="rId5"/>
          <a:srcRect l="26814" r="26031"/>
          <a:stretch/>
        </p:blipFill>
        <p:spPr>
          <a:xfrm>
            <a:off x="509933" y="1714952"/>
            <a:ext cx="8152902" cy="1668411"/>
          </a:xfrm>
          <a:prstGeom prst="rect">
            <a:avLst/>
          </a:prstGeom>
        </p:spPr>
      </p:pic>
    </p:spTree>
    <p:extLst>
      <p:ext uri="{BB962C8B-B14F-4D97-AF65-F5344CB8AC3E}">
        <p14:creationId xmlns:p14="http://schemas.microsoft.com/office/powerpoint/2010/main" val="195450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220A-C0E8-86E1-D3E8-6A1007137F68}"/>
              </a:ext>
            </a:extLst>
          </p:cNvPr>
          <p:cNvSpPr>
            <a:spLocks noGrp="1"/>
          </p:cNvSpPr>
          <p:nvPr>
            <p:ph type="title"/>
          </p:nvPr>
        </p:nvSpPr>
        <p:spPr/>
        <p:txBody>
          <a:bodyPr>
            <a:normAutofit fontScale="90000"/>
          </a:bodyPr>
          <a:lstStyle/>
          <a:p>
            <a:r>
              <a:rPr lang="en-US">
                <a:cs typeface="Arial"/>
              </a:rPr>
              <a:t>The Priors</a:t>
            </a:r>
            <a:br>
              <a:rPr lang="en-US">
                <a:cs typeface="Arial"/>
              </a:rPr>
            </a:br>
            <a:br>
              <a:rPr lang="en-US">
                <a:cs typeface="Arial"/>
              </a:rPr>
            </a:br>
            <a:r>
              <a:rPr lang="en-US" sz="3600" b="0">
                <a:cs typeface="Arial"/>
              </a:rPr>
              <a:t>Smoothed directional Total Variation (single modality)</a:t>
            </a:r>
            <a:br>
              <a:rPr lang="en-US" sz="3600" b="0">
                <a:cs typeface="Arial"/>
              </a:rPr>
            </a:br>
            <a:br>
              <a:rPr lang="en-US" sz="3600" b="0">
                <a:cs typeface="Arial"/>
              </a:rPr>
            </a:br>
            <a:br>
              <a:rPr lang="en-US" sz="3600" b="0">
                <a:cs typeface="Arial"/>
              </a:rPr>
            </a:br>
            <a:br>
              <a:rPr lang="en-US" sz="3600" b="0">
                <a:cs typeface="Arial"/>
              </a:rPr>
            </a:br>
            <a:br>
              <a:rPr lang="en-US" sz="3600" b="0">
                <a:cs typeface="Arial"/>
              </a:rPr>
            </a:br>
            <a:r>
              <a:rPr lang="en-US" sz="3600" b="0">
                <a:cs typeface="Arial"/>
              </a:rPr>
              <a:t>Smoothed directional Total Nuclear Variation (synergistic)</a:t>
            </a:r>
          </a:p>
        </p:txBody>
      </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Priors</a:t>
            </a:r>
          </a:p>
        </p:txBody>
      </p:sp>
      <p:pic>
        <p:nvPicPr>
          <p:cNvPr id="11" name="Picture 10">
            <a:extLst>
              <a:ext uri="{FF2B5EF4-FFF2-40B4-BE49-F238E27FC236}">
                <a16:creationId xmlns:a16="http://schemas.microsoft.com/office/drawing/2014/main" id="{F112474C-DCC2-090B-B8AF-85FA9F235681}"/>
              </a:ext>
            </a:extLst>
          </p:cNvPr>
          <p:cNvPicPr>
            <a:picLocks noChangeAspect="1"/>
          </p:cNvPicPr>
          <p:nvPr/>
        </p:nvPicPr>
        <p:blipFill rotWithShape="1">
          <a:blip r:embed="rId4"/>
          <a:srcRect l="28975" t="20844" r="28329" b="25182"/>
          <a:stretch/>
        </p:blipFill>
        <p:spPr>
          <a:xfrm>
            <a:off x="2544177" y="5043976"/>
            <a:ext cx="5310145" cy="1185950"/>
          </a:xfrm>
          <a:prstGeom prst="rect">
            <a:avLst/>
          </a:prstGeom>
        </p:spPr>
      </p:pic>
      <p:pic>
        <p:nvPicPr>
          <p:cNvPr id="15" name="Picture 14" descr="PSMR_presentation_dTV.drawio.png">
            <a:extLst>
              <a:ext uri="{FF2B5EF4-FFF2-40B4-BE49-F238E27FC236}">
                <a16:creationId xmlns:a16="http://schemas.microsoft.com/office/drawing/2014/main" id="{6FC29369-0EA7-AEA0-C9C6-6298F8EDB5CC}"/>
              </a:ext>
            </a:extLst>
          </p:cNvPr>
          <p:cNvPicPr>
            <a:picLocks noChangeAspect="1"/>
          </p:cNvPicPr>
          <p:nvPr/>
        </p:nvPicPr>
        <p:blipFill rotWithShape="1">
          <a:blip r:embed="rId5"/>
          <a:srcRect l="26760" r="26219" b="20755"/>
          <a:stretch/>
        </p:blipFill>
        <p:spPr>
          <a:xfrm>
            <a:off x="2205790" y="2666769"/>
            <a:ext cx="7094961" cy="1381418"/>
          </a:xfrm>
          <a:prstGeom prst="rect">
            <a:avLst/>
          </a:prstGeom>
        </p:spPr>
      </p:pic>
    </p:spTree>
    <p:extLst>
      <p:ext uri="{BB962C8B-B14F-4D97-AF65-F5344CB8AC3E}">
        <p14:creationId xmlns:p14="http://schemas.microsoft.com/office/powerpoint/2010/main" val="6752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Parallel Level Sets</a:t>
            </a:r>
          </a:p>
        </p:txBody>
      </p:sp>
      <p:pic>
        <p:nvPicPr>
          <p:cNvPr id="3" name="Picture 2" descr="A blue and green gradient&#10;&#10;Description automatically generated">
            <a:extLst>
              <a:ext uri="{FF2B5EF4-FFF2-40B4-BE49-F238E27FC236}">
                <a16:creationId xmlns:a16="http://schemas.microsoft.com/office/drawing/2014/main" id="{DA40830F-466C-B2CD-BC3B-E0F171CE8835}"/>
              </a:ext>
            </a:extLst>
          </p:cNvPr>
          <p:cNvPicPr>
            <a:picLocks noChangeAspect="1"/>
          </p:cNvPicPr>
          <p:nvPr/>
        </p:nvPicPr>
        <p:blipFill>
          <a:blip r:embed="rId4"/>
          <a:stretch>
            <a:fillRect/>
          </a:stretch>
        </p:blipFill>
        <p:spPr>
          <a:xfrm>
            <a:off x="40105" y="531395"/>
            <a:ext cx="6055895" cy="6106027"/>
          </a:xfrm>
          <a:prstGeom prst="rect">
            <a:avLst/>
          </a:prstGeom>
        </p:spPr>
      </p:pic>
      <p:pic>
        <p:nvPicPr>
          <p:cNvPr id="4" name="Picture 3" descr="A red and yellow square&#10;&#10;Description automatically generated">
            <a:extLst>
              <a:ext uri="{FF2B5EF4-FFF2-40B4-BE49-F238E27FC236}">
                <a16:creationId xmlns:a16="http://schemas.microsoft.com/office/drawing/2014/main" id="{08044BA1-8E90-8A62-175E-B9BD418C9E05}"/>
              </a:ext>
            </a:extLst>
          </p:cNvPr>
          <p:cNvPicPr>
            <a:picLocks noChangeAspect="1"/>
          </p:cNvPicPr>
          <p:nvPr/>
        </p:nvPicPr>
        <p:blipFill>
          <a:blip r:embed="rId5"/>
          <a:stretch>
            <a:fillRect/>
          </a:stretch>
        </p:blipFill>
        <p:spPr>
          <a:xfrm>
            <a:off x="6063211" y="534647"/>
            <a:ext cx="6054811" cy="6106297"/>
          </a:xfrm>
          <a:prstGeom prst="rect">
            <a:avLst/>
          </a:prstGeom>
        </p:spPr>
      </p:pic>
      <p:pic>
        <p:nvPicPr>
          <p:cNvPr id="8" name="Picture 7" descr="v.drawio.png">
            <a:extLst>
              <a:ext uri="{FF2B5EF4-FFF2-40B4-BE49-F238E27FC236}">
                <a16:creationId xmlns:a16="http://schemas.microsoft.com/office/drawing/2014/main" id="{C17BFAAB-779F-7385-3AF7-DF7B2E240B2D}"/>
              </a:ext>
            </a:extLst>
          </p:cNvPr>
          <p:cNvPicPr>
            <a:picLocks noChangeAspect="1"/>
          </p:cNvPicPr>
          <p:nvPr/>
        </p:nvPicPr>
        <p:blipFill>
          <a:blip r:embed="rId6"/>
          <a:stretch>
            <a:fillRect/>
          </a:stretch>
        </p:blipFill>
        <p:spPr>
          <a:xfrm>
            <a:off x="3912770" y="-797092"/>
            <a:ext cx="5810250" cy="3619500"/>
          </a:xfrm>
          <a:prstGeom prst="rect">
            <a:avLst/>
          </a:prstGeom>
        </p:spPr>
      </p:pic>
      <p:pic>
        <p:nvPicPr>
          <p:cNvPr id="9" name="Picture 8" descr="u.drawio.png">
            <a:extLst>
              <a:ext uri="{FF2B5EF4-FFF2-40B4-BE49-F238E27FC236}">
                <a16:creationId xmlns:a16="http://schemas.microsoft.com/office/drawing/2014/main" id="{5EDD27EB-B1C5-1C4E-DEDD-0A390C4C74BF}"/>
              </a:ext>
            </a:extLst>
          </p:cNvPr>
          <p:cNvPicPr>
            <a:picLocks noChangeAspect="1"/>
          </p:cNvPicPr>
          <p:nvPr/>
        </p:nvPicPr>
        <p:blipFill>
          <a:blip r:embed="rId7"/>
          <a:stretch>
            <a:fillRect/>
          </a:stretch>
        </p:blipFill>
        <p:spPr>
          <a:xfrm>
            <a:off x="-2002757" y="-807118"/>
            <a:ext cx="5810250" cy="3619500"/>
          </a:xfrm>
          <a:prstGeom prst="rect">
            <a:avLst/>
          </a:prstGeom>
        </p:spPr>
      </p:pic>
    </p:spTree>
    <p:extLst>
      <p:ext uri="{BB962C8B-B14F-4D97-AF65-F5344CB8AC3E}">
        <p14:creationId xmlns:p14="http://schemas.microsoft.com/office/powerpoint/2010/main" val="340354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Parallel Level Sets</a:t>
            </a:r>
          </a:p>
        </p:txBody>
      </p:sp>
      <p:pic>
        <p:nvPicPr>
          <p:cNvPr id="3" name="Picture 2" descr="A blue and green gradient&#10;&#10;Description automatically generated">
            <a:extLst>
              <a:ext uri="{FF2B5EF4-FFF2-40B4-BE49-F238E27FC236}">
                <a16:creationId xmlns:a16="http://schemas.microsoft.com/office/drawing/2014/main" id="{DA40830F-466C-B2CD-BC3B-E0F171CE8835}"/>
              </a:ext>
            </a:extLst>
          </p:cNvPr>
          <p:cNvPicPr>
            <a:picLocks noChangeAspect="1"/>
          </p:cNvPicPr>
          <p:nvPr/>
        </p:nvPicPr>
        <p:blipFill>
          <a:blip r:embed="rId4"/>
          <a:stretch>
            <a:fillRect/>
          </a:stretch>
        </p:blipFill>
        <p:spPr>
          <a:xfrm>
            <a:off x="40105" y="531395"/>
            <a:ext cx="6055895" cy="6106027"/>
          </a:xfrm>
          <a:prstGeom prst="rect">
            <a:avLst/>
          </a:prstGeom>
        </p:spPr>
      </p:pic>
      <p:pic>
        <p:nvPicPr>
          <p:cNvPr id="4" name="Picture 3" descr="A red and yellow square&#10;&#10;Description automatically generated">
            <a:extLst>
              <a:ext uri="{FF2B5EF4-FFF2-40B4-BE49-F238E27FC236}">
                <a16:creationId xmlns:a16="http://schemas.microsoft.com/office/drawing/2014/main" id="{08044BA1-8E90-8A62-175E-B9BD418C9E05}"/>
              </a:ext>
            </a:extLst>
          </p:cNvPr>
          <p:cNvPicPr>
            <a:picLocks noChangeAspect="1"/>
          </p:cNvPicPr>
          <p:nvPr/>
        </p:nvPicPr>
        <p:blipFill>
          <a:blip r:embed="rId5"/>
          <a:stretch>
            <a:fillRect/>
          </a:stretch>
        </p:blipFill>
        <p:spPr>
          <a:xfrm>
            <a:off x="6063211" y="534647"/>
            <a:ext cx="6054811" cy="6106297"/>
          </a:xfrm>
          <a:prstGeom prst="rect">
            <a:avLst/>
          </a:prstGeom>
        </p:spPr>
      </p:pic>
      <p:pic>
        <p:nvPicPr>
          <p:cNvPr id="6" name="Picture 5" descr="A diagram of a rainbow&#10;&#10;Description automatically generated">
            <a:extLst>
              <a:ext uri="{FF2B5EF4-FFF2-40B4-BE49-F238E27FC236}">
                <a16:creationId xmlns:a16="http://schemas.microsoft.com/office/drawing/2014/main" id="{0307227C-476F-5BA3-E83E-2063E3CB99DA}"/>
              </a:ext>
            </a:extLst>
          </p:cNvPr>
          <p:cNvPicPr>
            <a:picLocks noChangeAspect="1"/>
          </p:cNvPicPr>
          <p:nvPr/>
        </p:nvPicPr>
        <p:blipFill>
          <a:blip r:embed="rId6"/>
          <a:stretch>
            <a:fillRect/>
          </a:stretch>
        </p:blipFill>
        <p:spPr>
          <a:xfrm>
            <a:off x="20595" y="535459"/>
            <a:ext cx="6054811" cy="6106298"/>
          </a:xfrm>
          <a:prstGeom prst="rect">
            <a:avLst/>
          </a:prstGeom>
        </p:spPr>
      </p:pic>
      <p:pic>
        <p:nvPicPr>
          <p:cNvPr id="8" name="Picture 7">
            <a:extLst>
              <a:ext uri="{FF2B5EF4-FFF2-40B4-BE49-F238E27FC236}">
                <a16:creationId xmlns:a16="http://schemas.microsoft.com/office/drawing/2014/main" id="{46ADC9A4-CB83-B1A5-9983-91DD267F012B}"/>
              </a:ext>
            </a:extLst>
          </p:cNvPr>
          <p:cNvPicPr>
            <a:picLocks noChangeAspect="1"/>
          </p:cNvPicPr>
          <p:nvPr/>
        </p:nvPicPr>
        <p:blipFill>
          <a:blip r:embed="rId7"/>
          <a:stretch>
            <a:fillRect/>
          </a:stretch>
        </p:blipFill>
        <p:spPr>
          <a:xfrm>
            <a:off x="6065108" y="535459"/>
            <a:ext cx="6054811" cy="6106298"/>
          </a:xfrm>
          <a:prstGeom prst="rect">
            <a:avLst/>
          </a:prstGeom>
        </p:spPr>
      </p:pic>
      <p:pic>
        <p:nvPicPr>
          <p:cNvPr id="2" name="Picture 1" descr="A red and yellow lines on a white background&#10;&#10;Description automatically generated">
            <a:extLst>
              <a:ext uri="{FF2B5EF4-FFF2-40B4-BE49-F238E27FC236}">
                <a16:creationId xmlns:a16="http://schemas.microsoft.com/office/drawing/2014/main" id="{2B0A9219-E1CD-938F-8818-D8D4E8C9B3AE}"/>
              </a:ext>
            </a:extLst>
          </p:cNvPr>
          <p:cNvPicPr>
            <a:picLocks noChangeAspect="1"/>
          </p:cNvPicPr>
          <p:nvPr/>
        </p:nvPicPr>
        <p:blipFill>
          <a:blip r:embed="rId8"/>
          <a:stretch>
            <a:fillRect/>
          </a:stretch>
        </p:blipFill>
        <p:spPr>
          <a:xfrm>
            <a:off x="6060057" y="531961"/>
            <a:ext cx="6067246" cy="6110378"/>
          </a:xfrm>
          <a:prstGeom prst="rect">
            <a:avLst/>
          </a:prstGeom>
        </p:spPr>
      </p:pic>
      <p:pic>
        <p:nvPicPr>
          <p:cNvPr id="9" name="Picture 8" descr="A diagram of a rainbow&#10;&#10;Description automatically generated">
            <a:extLst>
              <a:ext uri="{FF2B5EF4-FFF2-40B4-BE49-F238E27FC236}">
                <a16:creationId xmlns:a16="http://schemas.microsoft.com/office/drawing/2014/main" id="{FE0051FF-9332-9226-866A-38B03C03F3F1}"/>
              </a:ext>
            </a:extLst>
          </p:cNvPr>
          <p:cNvPicPr>
            <a:picLocks noChangeAspect="1"/>
          </p:cNvPicPr>
          <p:nvPr/>
        </p:nvPicPr>
        <p:blipFill>
          <a:blip r:embed="rId9"/>
          <a:stretch>
            <a:fillRect/>
          </a:stretch>
        </p:blipFill>
        <p:spPr>
          <a:xfrm>
            <a:off x="21566" y="531962"/>
            <a:ext cx="6052869" cy="6110378"/>
          </a:xfrm>
          <a:prstGeom prst="rect">
            <a:avLst/>
          </a:prstGeom>
        </p:spPr>
      </p:pic>
    </p:spTree>
    <p:extLst>
      <p:ext uri="{BB962C8B-B14F-4D97-AF65-F5344CB8AC3E}">
        <p14:creationId xmlns:p14="http://schemas.microsoft.com/office/powerpoint/2010/main" val="379081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Parallel Level Sets</a:t>
            </a:r>
          </a:p>
        </p:txBody>
      </p:sp>
      <p:pic>
        <p:nvPicPr>
          <p:cNvPr id="3" name="Picture 2" descr="A blue and green gradient&#10;&#10;Description automatically generated">
            <a:extLst>
              <a:ext uri="{FF2B5EF4-FFF2-40B4-BE49-F238E27FC236}">
                <a16:creationId xmlns:a16="http://schemas.microsoft.com/office/drawing/2014/main" id="{DA40830F-466C-B2CD-BC3B-E0F171CE8835}"/>
              </a:ext>
            </a:extLst>
          </p:cNvPr>
          <p:cNvPicPr>
            <a:picLocks noChangeAspect="1"/>
          </p:cNvPicPr>
          <p:nvPr/>
        </p:nvPicPr>
        <p:blipFill>
          <a:blip r:embed="rId4"/>
          <a:stretch>
            <a:fillRect/>
          </a:stretch>
        </p:blipFill>
        <p:spPr>
          <a:xfrm>
            <a:off x="40105" y="531395"/>
            <a:ext cx="6055895" cy="6106027"/>
          </a:xfrm>
          <a:prstGeom prst="rect">
            <a:avLst/>
          </a:prstGeom>
        </p:spPr>
      </p:pic>
      <p:pic>
        <p:nvPicPr>
          <p:cNvPr id="4" name="Picture 3" descr="A red and yellow square&#10;&#10;Description automatically generated">
            <a:extLst>
              <a:ext uri="{FF2B5EF4-FFF2-40B4-BE49-F238E27FC236}">
                <a16:creationId xmlns:a16="http://schemas.microsoft.com/office/drawing/2014/main" id="{08044BA1-8E90-8A62-175E-B9BD418C9E05}"/>
              </a:ext>
            </a:extLst>
          </p:cNvPr>
          <p:cNvPicPr>
            <a:picLocks noChangeAspect="1"/>
          </p:cNvPicPr>
          <p:nvPr/>
        </p:nvPicPr>
        <p:blipFill>
          <a:blip r:embed="rId5"/>
          <a:stretch>
            <a:fillRect/>
          </a:stretch>
        </p:blipFill>
        <p:spPr>
          <a:xfrm>
            <a:off x="6063211" y="534647"/>
            <a:ext cx="6054811" cy="6106297"/>
          </a:xfrm>
          <a:prstGeom prst="rect">
            <a:avLst/>
          </a:prstGeom>
        </p:spPr>
      </p:pic>
      <p:pic>
        <p:nvPicPr>
          <p:cNvPr id="6" name="Picture 5" descr="A diagram of a rainbow&#10;&#10;Description automatically generated">
            <a:extLst>
              <a:ext uri="{FF2B5EF4-FFF2-40B4-BE49-F238E27FC236}">
                <a16:creationId xmlns:a16="http://schemas.microsoft.com/office/drawing/2014/main" id="{0307227C-476F-5BA3-E83E-2063E3CB99DA}"/>
              </a:ext>
            </a:extLst>
          </p:cNvPr>
          <p:cNvPicPr>
            <a:picLocks noChangeAspect="1"/>
          </p:cNvPicPr>
          <p:nvPr/>
        </p:nvPicPr>
        <p:blipFill>
          <a:blip r:embed="rId6"/>
          <a:stretch>
            <a:fillRect/>
          </a:stretch>
        </p:blipFill>
        <p:spPr>
          <a:xfrm>
            <a:off x="24339" y="535459"/>
            <a:ext cx="6054811" cy="6106298"/>
          </a:xfrm>
          <a:prstGeom prst="rect">
            <a:avLst/>
          </a:prstGeom>
        </p:spPr>
      </p:pic>
      <p:pic>
        <p:nvPicPr>
          <p:cNvPr id="9" name="Picture 8">
            <a:extLst>
              <a:ext uri="{FF2B5EF4-FFF2-40B4-BE49-F238E27FC236}">
                <a16:creationId xmlns:a16="http://schemas.microsoft.com/office/drawing/2014/main" id="{517D59E6-446E-98E1-E7FC-7709A819CDEC}"/>
              </a:ext>
            </a:extLst>
          </p:cNvPr>
          <p:cNvPicPr>
            <a:picLocks noChangeAspect="1"/>
          </p:cNvPicPr>
          <p:nvPr/>
        </p:nvPicPr>
        <p:blipFill>
          <a:blip r:embed="rId7"/>
          <a:stretch>
            <a:fillRect/>
          </a:stretch>
        </p:blipFill>
        <p:spPr>
          <a:xfrm>
            <a:off x="24063" y="531395"/>
            <a:ext cx="6072747" cy="6114426"/>
          </a:xfrm>
          <a:prstGeom prst="rect">
            <a:avLst/>
          </a:prstGeom>
        </p:spPr>
      </p:pic>
      <p:pic>
        <p:nvPicPr>
          <p:cNvPr id="13" name="Picture 12">
            <a:extLst>
              <a:ext uri="{FF2B5EF4-FFF2-40B4-BE49-F238E27FC236}">
                <a16:creationId xmlns:a16="http://schemas.microsoft.com/office/drawing/2014/main" id="{C1D8700F-6A26-20A6-A898-D897CD965778}"/>
              </a:ext>
            </a:extLst>
          </p:cNvPr>
          <p:cNvPicPr>
            <a:picLocks noChangeAspect="1"/>
          </p:cNvPicPr>
          <p:nvPr/>
        </p:nvPicPr>
        <p:blipFill>
          <a:blip r:embed="rId8"/>
          <a:stretch>
            <a:fillRect/>
          </a:stretch>
        </p:blipFill>
        <p:spPr>
          <a:xfrm>
            <a:off x="6039765" y="533834"/>
            <a:ext cx="6103588" cy="6103588"/>
          </a:xfrm>
          <a:prstGeom prst="rect">
            <a:avLst/>
          </a:prstGeom>
        </p:spPr>
      </p:pic>
      <p:cxnSp>
        <p:nvCxnSpPr>
          <p:cNvPr id="8" name="Straight Connector 7">
            <a:extLst>
              <a:ext uri="{FF2B5EF4-FFF2-40B4-BE49-F238E27FC236}">
                <a16:creationId xmlns:a16="http://schemas.microsoft.com/office/drawing/2014/main" id="{66A6C55E-D7B1-94C5-F853-F8CC3268C90F}"/>
              </a:ext>
            </a:extLst>
          </p:cNvPr>
          <p:cNvCxnSpPr>
            <a:cxnSpLocks/>
          </p:cNvCxnSpPr>
          <p:nvPr/>
        </p:nvCxnSpPr>
        <p:spPr>
          <a:xfrm>
            <a:off x="48647" y="2642722"/>
            <a:ext cx="120693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10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Parallel Level Sets</a:t>
            </a:r>
            <a:endParaRPr lang="en-US">
              <a:solidFill>
                <a:schemeClr val="bg1"/>
              </a:solidFill>
            </a:endParaRPr>
          </a:p>
        </p:txBody>
      </p:sp>
      <p:pic>
        <p:nvPicPr>
          <p:cNvPr id="8" name="Picture 7">
            <a:extLst>
              <a:ext uri="{FF2B5EF4-FFF2-40B4-BE49-F238E27FC236}">
                <a16:creationId xmlns:a16="http://schemas.microsoft.com/office/drawing/2014/main" id="{9E6CB181-F6F8-5B64-C1AE-A2B52F3A5C4B}"/>
              </a:ext>
            </a:extLst>
          </p:cNvPr>
          <p:cNvPicPr>
            <a:picLocks noChangeAspect="1"/>
          </p:cNvPicPr>
          <p:nvPr/>
        </p:nvPicPr>
        <p:blipFill>
          <a:blip r:embed="rId4"/>
          <a:stretch>
            <a:fillRect/>
          </a:stretch>
        </p:blipFill>
        <p:spPr>
          <a:xfrm>
            <a:off x="240606" y="512640"/>
            <a:ext cx="6322814" cy="6284077"/>
          </a:xfrm>
          <a:prstGeom prst="rect">
            <a:avLst/>
          </a:prstGeom>
        </p:spPr>
      </p:pic>
    </p:spTree>
    <p:extLst>
      <p:ext uri="{BB962C8B-B14F-4D97-AF65-F5344CB8AC3E}">
        <p14:creationId xmlns:p14="http://schemas.microsoft.com/office/powerpoint/2010/main" val="229473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directional Total Variation</a:t>
            </a:r>
            <a:endParaRPr lang="en-US">
              <a:solidFill>
                <a:schemeClr val="bg1"/>
              </a:solidFill>
            </a:endParaRPr>
          </a:p>
        </p:txBody>
      </p:sp>
      <p:pic>
        <p:nvPicPr>
          <p:cNvPr id="6" name="Picture 5">
            <a:extLst>
              <a:ext uri="{FF2B5EF4-FFF2-40B4-BE49-F238E27FC236}">
                <a16:creationId xmlns:a16="http://schemas.microsoft.com/office/drawing/2014/main" id="{B00A1DF6-38F0-84A5-C54D-AC18CBFF8808}"/>
              </a:ext>
            </a:extLst>
          </p:cNvPr>
          <p:cNvPicPr>
            <a:picLocks noChangeAspect="1"/>
          </p:cNvPicPr>
          <p:nvPr/>
        </p:nvPicPr>
        <p:blipFill>
          <a:blip r:embed="rId4"/>
          <a:stretch>
            <a:fillRect/>
          </a:stretch>
        </p:blipFill>
        <p:spPr>
          <a:xfrm>
            <a:off x="277484" y="535459"/>
            <a:ext cx="6313330" cy="6260757"/>
          </a:xfrm>
          <a:prstGeom prst="rect">
            <a:avLst/>
          </a:prstGeom>
        </p:spPr>
      </p:pic>
      <p:pic>
        <p:nvPicPr>
          <p:cNvPr id="9" name="Picture 8" descr="directional_gradient_blue.drawio.png">
            <a:extLst>
              <a:ext uri="{FF2B5EF4-FFF2-40B4-BE49-F238E27FC236}">
                <a16:creationId xmlns:a16="http://schemas.microsoft.com/office/drawing/2014/main" id="{BBAFF201-AA53-19B9-E5DF-79B01E24BE80}"/>
              </a:ext>
            </a:extLst>
          </p:cNvPr>
          <p:cNvPicPr>
            <a:picLocks noChangeAspect="1"/>
          </p:cNvPicPr>
          <p:nvPr/>
        </p:nvPicPr>
        <p:blipFill rotWithShape="1">
          <a:blip r:embed="rId5"/>
          <a:srcRect l="32469" t="32000" r="28523" b="28308"/>
          <a:stretch/>
        </p:blipFill>
        <p:spPr>
          <a:xfrm>
            <a:off x="8057538" y="4038862"/>
            <a:ext cx="2732942" cy="1051865"/>
          </a:xfrm>
          <a:prstGeom prst="rect">
            <a:avLst/>
          </a:prstGeom>
        </p:spPr>
      </p:pic>
      <p:pic>
        <p:nvPicPr>
          <p:cNvPr id="10" name="Picture 9" descr="directional_gradient_full_blue.drawio.png">
            <a:extLst>
              <a:ext uri="{FF2B5EF4-FFF2-40B4-BE49-F238E27FC236}">
                <a16:creationId xmlns:a16="http://schemas.microsoft.com/office/drawing/2014/main" id="{2032BE68-9223-6A28-467B-2AABD3C82262}"/>
              </a:ext>
            </a:extLst>
          </p:cNvPr>
          <p:cNvPicPr>
            <a:picLocks noChangeAspect="1"/>
          </p:cNvPicPr>
          <p:nvPr/>
        </p:nvPicPr>
        <p:blipFill rotWithShape="1">
          <a:blip r:embed="rId6"/>
          <a:srcRect l="28716" t="5564" r="29842" b="8203"/>
          <a:stretch/>
        </p:blipFill>
        <p:spPr>
          <a:xfrm>
            <a:off x="7258429" y="1515839"/>
            <a:ext cx="4355938" cy="1339097"/>
          </a:xfrm>
          <a:prstGeom prst="rect">
            <a:avLst/>
          </a:prstGeom>
        </p:spPr>
      </p:pic>
      <p:pic>
        <p:nvPicPr>
          <p:cNvPr id="4" name="Picture 3">
            <a:extLst>
              <a:ext uri="{FF2B5EF4-FFF2-40B4-BE49-F238E27FC236}">
                <a16:creationId xmlns:a16="http://schemas.microsoft.com/office/drawing/2014/main" id="{E720746A-4E7B-1D19-A69E-533F9C796CB2}"/>
              </a:ext>
            </a:extLst>
          </p:cNvPr>
          <p:cNvPicPr>
            <a:picLocks noChangeAspect="1"/>
          </p:cNvPicPr>
          <p:nvPr/>
        </p:nvPicPr>
        <p:blipFill>
          <a:blip r:embed="rId7"/>
          <a:stretch>
            <a:fillRect/>
          </a:stretch>
        </p:blipFill>
        <p:spPr>
          <a:xfrm>
            <a:off x="240606" y="535373"/>
            <a:ext cx="6313330" cy="6274651"/>
          </a:xfrm>
          <a:prstGeom prst="rect">
            <a:avLst/>
          </a:prstGeom>
        </p:spPr>
      </p:pic>
    </p:spTree>
    <p:extLst>
      <p:ext uri="{BB962C8B-B14F-4D97-AF65-F5344CB8AC3E}">
        <p14:creationId xmlns:p14="http://schemas.microsoft.com/office/powerpoint/2010/main" val="33056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directional Total Variation</a:t>
            </a:r>
            <a:endParaRPr lang="en-US">
              <a:solidFill>
                <a:schemeClr val="bg1"/>
              </a:solidFill>
            </a:endParaRPr>
          </a:p>
        </p:txBody>
      </p:sp>
      <p:pic>
        <p:nvPicPr>
          <p:cNvPr id="6" name="Picture 5">
            <a:extLst>
              <a:ext uri="{FF2B5EF4-FFF2-40B4-BE49-F238E27FC236}">
                <a16:creationId xmlns:a16="http://schemas.microsoft.com/office/drawing/2014/main" id="{B00A1DF6-38F0-84A5-C54D-AC18CBFF8808}"/>
              </a:ext>
            </a:extLst>
          </p:cNvPr>
          <p:cNvPicPr>
            <a:picLocks noChangeAspect="1"/>
          </p:cNvPicPr>
          <p:nvPr/>
        </p:nvPicPr>
        <p:blipFill>
          <a:blip r:embed="rId4"/>
          <a:stretch>
            <a:fillRect/>
          </a:stretch>
        </p:blipFill>
        <p:spPr>
          <a:xfrm>
            <a:off x="277484" y="535459"/>
            <a:ext cx="6313330" cy="6260757"/>
          </a:xfrm>
          <a:prstGeom prst="rect">
            <a:avLst/>
          </a:prstGeom>
        </p:spPr>
      </p:pic>
      <p:pic>
        <p:nvPicPr>
          <p:cNvPr id="9" name="Picture 8" descr="directional_gradient_blue.drawio.png">
            <a:extLst>
              <a:ext uri="{FF2B5EF4-FFF2-40B4-BE49-F238E27FC236}">
                <a16:creationId xmlns:a16="http://schemas.microsoft.com/office/drawing/2014/main" id="{BBAFF201-AA53-19B9-E5DF-79B01E24BE80}"/>
              </a:ext>
            </a:extLst>
          </p:cNvPr>
          <p:cNvPicPr>
            <a:picLocks noChangeAspect="1"/>
          </p:cNvPicPr>
          <p:nvPr/>
        </p:nvPicPr>
        <p:blipFill rotWithShape="1">
          <a:blip r:embed="rId5"/>
          <a:srcRect l="32469" t="32000" r="28523" b="28308"/>
          <a:stretch/>
        </p:blipFill>
        <p:spPr>
          <a:xfrm>
            <a:off x="8057538" y="4038862"/>
            <a:ext cx="2732942" cy="1051865"/>
          </a:xfrm>
          <a:prstGeom prst="rect">
            <a:avLst/>
          </a:prstGeom>
        </p:spPr>
      </p:pic>
      <p:pic>
        <p:nvPicPr>
          <p:cNvPr id="10" name="Picture 9" descr="directional_gradient_full_blue.drawio.png">
            <a:extLst>
              <a:ext uri="{FF2B5EF4-FFF2-40B4-BE49-F238E27FC236}">
                <a16:creationId xmlns:a16="http://schemas.microsoft.com/office/drawing/2014/main" id="{2032BE68-9223-6A28-467B-2AABD3C82262}"/>
              </a:ext>
            </a:extLst>
          </p:cNvPr>
          <p:cNvPicPr>
            <a:picLocks noChangeAspect="1"/>
          </p:cNvPicPr>
          <p:nvPr/>
        </p:nvPicPr>
        <p:blipFill rotWithShape="1">
          <a:blip r:embed="rId6"/>
          <a:srcRect l="28716" t="5564" r="29842" b="8203"/>
          <a:stretch/>
        </p:blipFill>
        <p:spPr>
          <a:xfrm>
            <a:off x="7258429" y="1515839"/>
            <a:ext cx="4355938" cy="1339097"/>
          </a:xfrm>
          <a:prstGeom prst="rect">
            <a:avLst/>
          </a:prstGeom>
        </p:spPr>
      </p:pic>
      <p:pic>
        <p:nvPicPr>
          <p:cNvPr id="2" name="Picture 1">
            <a:extLst>
              <a:ext uri="{FF2B5EF4-FFF2-40B4-BE49-F238E27FC236}">
                <a16:creationId xmlns:a16="http://schemas.microsoft.com/office/drawing/2014/main" id="{D7D01796-C1AB-D112-5459-4216A10BE0C9}"/>
              </a:ext>
            </a:extLst>
          </p:cNvPr>
          <p:cNvPicPr>
            <a:picLocks noChangeAspect="1"/>
          </p:cNvPicPr>
          <p:nvPr/>
        </p:nvPicPr>
        <p:blipFill>
          <a:blip r:embed="rId7"/>
          <a:stretch>
            <a:fillRect/>
          </a:stretch>
        </p:blipFill>
        <p:spPr>
          <a:xfrm>
            <a:off x="244844" y="517584"/>
            <a:ext cx="6310803" cy="6297284"/>
          </a:xfrm>
          <a:prstGeom prst="rect">
            <a:avLst/>
          </a:prstGeom>
        </p:spPr>
      </p:pic>
      <p:pic>
        <p:nvPicPr>
          <p:cNvPr id="4" name="Picture 3">
            <a:extLst>
              <a:ext uri="{FF2B5EF4-FFF2-40B4-BE49-F238E27FC236}">
                <a16:creationId xmlns:a16="http://schemas.microsoft.com/office/drawing/2014/main" id="{45C18615-6890-95F6-CCE1-DD8D29C1F3D8}"/>
              </a:ext>
            </a:extLst>
          </p:cNvPr>
          <p:cNvPicPr>
            <a:picLocks noChangeAspect="1"/>
          </p:cNvPicPr>
          <p:nvPr/>
        </p:nvPicPr>
        <p:blipFill>
          <a:blip r:embed="rId8"/>
          <a:stretch>
            <a:fillRect/>
          </a:stretch>
        </p:blipFill>
        <p:spPr>
          <a:xfrm>
            <a:off x="243519" y="517584"/>
            <a:ext cx="6282049" cy="6297284"/>
          </a:xfrm>
          <a:prstGeom prst="rect">
            <a:avLst/>
          </a:prstGeom>
        </p:spPr>
      </p:pic>
      <p:pic>
        <p:nvPicPr>
          <p:cNvPr id="8" name="Picture 7">
            <a:extLst>
              <a:ext uri="{FF2B5EF4-FFF2-40B4-BE49-F238E27FC236}">
                <a16:creationId xmlns:a16="http://schemas.microsoft.com/office/drawing/2014/main" id="{BDE6FB60-4343-FCDE-DFBE-EEF54CEB6AA2}"/>
              </a:ext>
            </a:extLst>
          </p:cNvPr>
          <p:cNvPicPr>
            <a:picLocks noChangeAspect="1"/>
          </p:cNvPicPr>
          <p:nvPr/>
        </p:nvPicPr>
        <p:blipFill>
          <a:blip r:embed="rId9"/>
          <a:stretch>
            <a:fillRect/>
          </a:stretch>
        </p:blipFill>
        <p:spPr>
          <a:xfrm>
            <a:off x="188126" y="442549"/>
            <a:ext cx="6392833" cy="6353667"/>
          </a:xfrm>
          <a:prstGeom prst="rect">
            <a:avLst/>
          </a:prstGeom>
        </p:spPr>
      </p:pic>
    </p:spTree>
    <p:extLst>
      <p:ext uri="{BB962C8B-B14F-4D97-AF65-F5344CB8AC3E}">
        <p14:creationId xmlns:p14="http://schemas.microsoft.com/office/powerpoint/2010/main" val="19415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9E25-443C-01C4-8FBB-9EBD577C50BE}"/>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59F1193F-3943-F42C-99EF-4581C620A4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E214ED2D-3843-A115-4AE5-8CE521323571}"/>
              </a:ext>
            </a:extLst>
          </p:cNvPr>
          <p:cNvSpPr txBox="1"/>
          <p:nvPr/>
        </p:nvSpPr>
        <p:spPr>
          <a:xfrm>
            <a:off x="160241"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Contents</a:t>
            </a:r>
            <a:endParaRPr lang="en-US">
              <a:solidFill>
                <a:schemeClr val="bg1"/>
              </a:solidFill>
            </a:endParaRPr>
          </a:p>
        </p:txBody>
      </p:sp>
      <p:sp>
        <p:nvSpPr>
          <p:cNvPr id="12" name="Title 11">
            <a:extLst>
              <a:ext uri="{FF2B5EF4-FFF2-40B4-BE49-F238E27FC236}">
                <a16:creationId xmlns:a16="http://schemas.microsoft.com/office/drawing/2014/main" id="{15F5E8E6-E77E-ABE8-D47D-96A43704C33B}"/>
              </a:ext>
            </a:extLst>
          </p:cNvPr>
          <p:cNvSpPr>
            <a:spLocks noGrp="1"/>
          </p:cNvSpPr>
          <p:nvPr>
            <p:ph type="title"/>
          </p:nvPr>
        </p:nvSpPr>
        <p:spPr>
          <a:xfrm>
            <a:off x="-1438" y="477264"/>
            <a:ext cx="10596706" cy="752697"/>
          </a:xfrm>
        </p:spPr>
        <p:txBody>
          <a:bodyPr/>
          <a:lstStyle/>
          <a:p>
            <a:r>
              <a:rPr lang="en-US">
                <a:cs typeface="Arial"/>
              </a:rPr>
              <a:t>Contents</a:t>
            </a:r>
          </a:p>
        </p:txBody>
      </p:sp>
      <p:sp>
        <p:nvSpPr>
          <p:cNvPr id="4" name="TextBox 3">
            <a:extLst>
              <a:ext uri="{FF2B5EF4-FFF2-40B4-BE49-F238E27FC236}">
                <a16:creationId xmlns:a16="http://schemas.microsoft.com/office/drawing/2014/main" id="{4814F2BE-3688-9357-37E4-09ED9D6C9C7A}"/>
              </a:ext>
            </a:extLst>
          </p:cNvPr>
          <p:cNvSpPr txBox="1"/>
          <p:nvPr/>
        </p:nvSpPr>
        <p:spPr>
          <a:xfrm>
            <a:off x="493133" y="1300056"/>
            <a:ext cx="1104900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cs typeface="Arial"/>
              </a:rPr>
              <a:t>Introduction</a:t>
            </a:r>
          </a:p>
          <a:p>
            <a:pPr marL="742950" lvl="1" indent="-285750">
              <a:buFont typeface="Arial"/>
              <a:buChar char="•"/>
            </a:pPr>
            <a:r>
              <a:rPr lang="en-US" sz="2400" dirty="0">
                <a:cs typeface="Arial"/>
              </a:rPr>
              <a:t>Synergistic Reconstruction</a:t>
            </a:r>
          </a:p>
          <a:p>
            <a:pPr marL="742950" lvl="1" indent="-285750">
              <a:buFont typeface="Arial"/>
              <a:buChar char="•"/>
            </a:pPr>
            <a:r>
              <a:rPr lang="en-US" sz="2400" dirty="0">
                <a:cs typeface="Arial"/>
              </a:rPr>
              <a:t>Yttrium-90 </a:t>
            </a:r>
          </a:p>
          <a:p>
            <a:pPr lvl="1"/>
            <a:endParaRPr lang="en-US" sz="2400" b="1" dirty="0">
              <a:cs typeface="Arial"/>
            </a:endParaRPr>
          </a:p>
          <a:p>
            <a:pPr marL="285750" indent="-285750">
              <a:buFont typeface="Arial"/>
              <a:buChar char="•"/>
            </a:pPr>
            <a:r>
              <a:rPr lang="en-US" sz="2400" b="1" dirty="0">
                <a:cs typeface="Arial"/>
              </a:rPr>
              <a:t>Methods</a:t>
            </a:r>
          </a:p>
          <a:p>
            <a:pPr marL="742950" lvl="1" indent="-285750">
              <a:buFont typeface="Arial"/>
              <a:buChar char="•"/>
            </a:pPr>
            <a:r>
              <a:rPr lang="en-US" sz="2400" dirty="0">
                <a:cs typeface="Arial"/>
              </a:rPr>
              <a:t>The Synergistic </a:t>
            </a:r>
            <a:r>
              <a:rPr lang="en-US" sz="2400" dirty="0" err="1">
                <a:cs typeface="Arial"/>
              </a:rPr>
              <a:t>Optimisation</a:t>
            </a:r>
            <a:r>
              <a:rPr lang="en-US" sz="2400" dirty="0">
                <a:cs typeface="Arial"/>
              </a:rPr>
              <a:t> Problem</a:t>
            </a:r>
          </a:p>
          <a:p>
            <a:pPr marL="742950" lvl="1" indent="-285750">
              <a:buFont typeface="Arial"/>
              <a:buChar char="•"/>
            </a:pPr>
            <a:r>
              <a:rPr lang="en-US" sz="2400" dirty="0">
                <a:cs typeface="Arial"/>
              </a:rPr>
              <a:t>Priors Used</a:t>
            </a:r>
          </a:p>
          <a:p>
            <a:pPr marL="742950" lvl="1" indent="-285750">
              <a:buFont typeface="Arial"/>
              <a:buChar char="•"/>
            </a:pPr>
            <a:r>
              <a:rPr lang="en-US" sz="2400" dirty="0">
                <a:cs typeface="Arial"/>
              </a:rPr>
              <a:t>Data &amp; Setup</a:t>
            </a:r>
          </a:p>
          <a:p>
            <a:pPr marL="742950" lvl="1" indent="-285750">
              <a:buFont typeface="Arial"/>
              <a:buChar char="•"/>
            </a:pPr>
            <a:r>
              <a:rPr lang="en-US" sz="2400" dirty="0">
                <a:cs typeface="Arial"/>
              </a:rPr>
              <a:t>Evaluation</a:t>
            </a:r>
          </a:p>
          <a:p>
            <a:pPr lvl="1"/>
            <a:endParaRPr lang="en-US" sz="2400" dirty="0">
              <a:cs typeface="Arial"/>
            </a:endParaRPr>
          </a:p>
          <a:p>
            <a:pPr marL="285750" indent="-285750">
              <a:buFont typeface="Arial"/>
              <a:buChar char="•"/>
            </a:pPr>
            <a:r>
              <a:rPr lang="en-US" sz="2400" b="1" dirty="0">
                <a:cs typeface="Arial"/>
              </a:rPr>
              <a:t>Results</a:t>
            </a:r>
          </a:p>
          <a:p>
            <a:pPr marL="285750" indent="-285750">
              <a:buFont typeface="Arial"/>
              <a:buChar char="•"/>
            </a:pPr>
            <a:endParaRPr lang="en-US" sz="2400" dirty="0">
              <a:cs typeface="Arial"/>
            </a:endParaRPr>
          </a:p>
          <a:p>
            <a:pPr marL="285750" indent="-285750">
              <a:buFont typeface="Arial"/>
              <a:buChar char="•"/>
            </a:pPr>
            <a:r>
              <a:rPr lang="en-US" sz="2400" b="1" dirty="0">
                <a:cs typeface="Arial"/>
              </a:rPr>
              <a:t>Discussion</a:t>
            </a:r>
          </a:p>
        </p:txBody>
      </p:sp>
    </p:spTree>
    <p:extLst>
      <p:ext uri="{BB962C8B-B14F-4D97-AF65-F5344CB8AC3E}">
        <p14:creationId xmlns:p14="http://schemas.microsoft.com/office/powerpoint/2010/main" val="241970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11" name="Picture 10" descr="directional_tv_blue.drawio.png">
            <a:extLst>
              <a:ext uri="{FF2B5EF4-FFF2-40B4-BE49-F238E27FC236}">
                <a16:creationId xmlns:a16="http://schemas.microsoft.com/office/drawing/2014/main" id="{AA43CF62-2757-592C-7074-C7B53A6BB3A7}"/>
              </a:ext>
            </a:extLst>
          </p:cNvPr>
          <p:cNvPicPr>
            <a:picLocks noChangeAspect="1"/>
          </p:cNvPicPr>
          <p:nvPr/>
        </p:nvPicPr>
        <p:blipFill rotWithShape="1">
          <a:blip r:embed="rId3"/>
          <a:srcRect l="27027" t="24521" r="26689" b="26054"/>
          <a:stretch/>
        </p:blipFill>
        <p:spPr>
          <a:xfrm>
            <a:off x="7406285" y="3881607"/>
            <a:ext cx="4225010" cy="1311195"/>
          </a:xfrm>
          <a:prstGeom prst="rect">
            <a:avLst/>
          </a:prstGeom>
        </p:spPr>
      </p:pic>
      <p:pic>
        <p:nvPicPr>
          <p:cNvPr id="12" name="Picture 11" descr="directional_tv_full_blue.drawio.png">
            <a:extLst>
              <a:ext uri="{FF2B5EF4-FFF2-40B4-BE49-F238E27FC236}">
                <a16:creationId xmlns:a16="http://schemas.microsoft.com/office/drawing/2014/main" id="{BE938DCB-D28B-2F94-FF83-3FA085B519E8}"/>
              </a:ext>
            </a:extLst>
          </p:cNvPr>
          <p:cNvPicPr>
            <a:picLocks noChangeAspect="1"/>
          </p:cNvPicPr>
          <p:nvPr/>
        </p:nvPicPr>
        <p:blipFill rotWithShape="1">
          <a:blip r:embed="rId4"/>
          <a:srcRect l="29730" r="29504" b="11111"/>
          <a:stretch/>
        </p:blipFill>
        <p:spPr>
          <a:xfrm>
            <a:off x="7029750" y="1463702"/>
            <a:ext cx="5149042" cy="1356559"/>
          </a:xfrm>
          <a:prstGeom prst="rect">
            <a:avLst/>
          </a:prstGeom>
        </p:spPr>
      </p:pic>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5"/>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directional Total Variation</a:t>
            </a:r>
            <a:endParaRPr lang="en-US">
              <a:solidFill>
                <a:schemeClr val="bg1"/>
              </a:solidFill>
            </a:endParaRPr>
          </a:p>
        </p:txBody>
      </p:sp>
      <p:pic>
        <p:nvPicPr>
          <p:cNvPr id="6" name="Picture 5">
            <a:extLst>
              <a:ext uri="{FF2B5EF4-FFF2-40B4-BE49-F238E27FC236}">
                <a16:creationId xmlns:a16="http://schemas.microsoft.com/office/drawing/2014/main" id="{B00A1DF6-38F0-84A5-C54D-AC18CBFF8808}"/>
              </a:ext>
            </a:extLst>
          </p:cNvPr>
          <p:cNvPicPr>
            <a:picLocks noChangeAspect="1"/>
          </p:cNvPicPr>
          <p:nvPr/>
        </p:nvPicPr>
        <p:blipFill>
          <a:blip r:embed="rId6"/>
          <a:stretch>
            <a:fillRect/>
          </a:stretch>
        </p:blipFill>
        <p:spPr>
          <a:xfrm>
            <a:off x="277484" y="535459"/>
            <a:ext cx="6313330" cy="6260757"/>
          </a:xfrm>
          <a:prstGeom prst="rect">
            <a:avLst/>
          </a:prstGeom>
        </p:spPr>
      </p:pic>
      <p:pic>
        <p:nvPicPr>
          <p:cNvPr id="4" name="Picture 3">
            <a:extLst>
              <a:ext uri="{FF2B5EF4-FFF2-40B4-BE49-F238E27FC236}">
                <a16:creationId xmlns:a16="http://schemas.microsoft.com/office/drawing/2014/main" id="{5DA402AF-12E8-2F75-E23C-907A8925C592}"/>
              </a:ext>
            </a:extLst>
          </p:cNvPr>
          <p:cNvPicPr>
            <a:picLocks noChangeAspect="1"/>
          </p:cNvPicPr>
          <p:nvPr/>
        </p:nvPicPr>
        <p:blipFill>
          <a:blip r:embed="rId7"/>
          <a:stretch>
            <a:fillRect/>
          </a:stretch>
        </p:blipFill>
        <p:spPr>
          <a:xfrm>
            <a:off x="243519" y="517584"/>
            <a:ext cx="6282049" cy="6297284"/>
          </a:xfrm>
          <a:prstGeom prst="rect">
            <a:avLst/>
          </a:prstGeom>
        </p:spPr>
      </p:pic>
    </p:spTree>
    <p:extLst>
      <p:ext uri="{BB962C8B-B14F-4D97-AF65-F5344CB8AC3E}">
        <p14:creationId xmlns:p14="http://schemas.microsoft.com/office/powerpoint/2010/main" val="426851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Total Nuclear Variation</a:t>
            </a:r>
            <a:endParaRPr lang="en-US">
              <a:solidFill>
                <a:schemeClr val="bg1"/>
              </a:solidFill>
            </a:endParaRPr>
          </a:p>
        </p:txBody>
      </p:sp>
      <p:pic>
        <p:nvPicPr>
          <p:cNvPr id="6" name="Picture 5">
            <a:extLst>
              <a:ext uri="{FF2B5EF4-FFF2-40B4-BE49-F238E27FC236}">
                <a16:creationId xmlns:a16="http://schemas.microsoft.com/office/drawing/2014/main" id="{B00A1DF6-38F0-84A5-C54D-AC18CBFF8808}"/>
              </a:ext>
            </a:extLst>
          </p:cNvPr>
          <p:cNvPicPr>
            <a:picLocks noChangeAspect="1"/>
          </p:cNvPicPr>
          <p:nvPr/>
        </p:nvPicPr>
        <p:blipFill>
          <a:blip r:embed="rId4"/>
          <a:stretch>
            <a:fillRect/>
          </a:stretch>
        </p:blipFill>
        <p:spPr>
          <a:xfrm>
            <a:off x="247795" y="535459"/>
            <a:ext cx="6313330" cy="6260757"/>
          </a:xfrm>
          <a:prstGeom prst="rect">
            <a:avLst/>
          </a:prstGeom>
        </p:spPr>
      </p:pic>
      <p:sp>
        <p:nvSpPr>
          <p:cNvPr id="4" name="TextBox 3">
            <a:extLst>
              <a:ext uri="{FF2B5EF4-FFF2-40B4-BE49-F238E27FC236}">
                <a16:creationId xmlns:a16="http://schemas.microsoft.com/office/drawing/2014/main" id="{48B4D57F-76FB-7458-13D3-A1D473B1F581}"/>
              </a:ext>
            </a:extLst>
          </p:cNvPr>
          <p:cNvSpPr txBox="1"/>
          <p:nvPr/>
        </p:nvSpPr>
        <p:spPr>
          <a:xfrm>
            <a:off x="6930080" y="4067432"/>
            <a:ext cx="489121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Arial"/>
              </a:rPr>
              <a:t>Convex envelope of rank function</a:t>
            </a:r>
          </a:p>
          <a:p>
            <a:pPr marL="285750" indent="-285750">
              <a:buFont typeface="Arial"/>
              <a:buChar char="•"/>
            </a:pPr>
            <a:endParaRPr lang="en-US" sz="2400">
              <a:cs typeface="Arial"/>
            </a:endParaRPr>
          </a:p>
          <a:p>
            <a:pPr marL="285750" indent="-285750">
              <a:buFont typeface="Arial"/>
              <a:buChar char="•"/>
            </a:pPr>
            <a:r>
              <a:rPr lang="en-US" sz="2400">
                <a:cs typeface="Arial"/>
              </a:rPr>
              <a:t>Trying to make the rows/columns the same (or zero)</a:t>
            </a:r>
          </a:p>
        </p:txBody>
      </p:sp>
      <p:pic>
        <p:nvPicPr>
          <p:cNvPr id="8" name="Picture 7">
            <a:extLst>
              <a:ext uri="{FF2B5EF4-FFF2-40B4-BE49-F238E27FC236}">
                <a16:creationId xmlns:a16="http://schemas.microsoft.com/office/drawing/2014/main" id="{4FF5D0E3-1855-F380-A621-9AF2E8326EF2}"/>
              </a:ext>
            </a:extLst>
          </p:cNvPr>
          <p:cNvPicPr>
            <a:picLocks noChangeAspect="1"/>
          </p:cNvPicPr>
          <p:nvPr/>
        </p:nvPicPr>
        <p:blipFill rotWithShape="1">
          <a:blip r:embed="rId5"/>
          <a:srcRect r="402" b="3141"/>
          <a:stretch/>
        </p:blipFill>
        <p:spPr>
          <a:xfrm>
            <a:off x="8357158" y="1454622"/>
            <a:ext cx="2551935" cy="1909739"/>
          </a:xfrm>
          <a:prstGeom prst="rect">
            <a:avLst/>
          </a:prstGeom>
        </p:spPr>
      </p:pic>
    </p:spTree>
    <p:extLst>
      <p:ext uri="{BB962C8B-B14F-4D97-AF65-F5344CB8AC3E}">
        <p14:creationId xmlns:p14="http://schemas.microsoft.com/office/powerpoint/2010/main" val="185458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Total Nuclear Variation</a:t>
            </a:r>
            <a:endParaRPr lang="en-US">
              <a:solidFill>
                <a:schemeClr val="bg1"/>
              </a:solidFill>
            </a:endParaRPr>
          </a:p>
        </p:txBody>
      </p:sp>
      <p:pic>
        <p:nvPicPr>
          <p:cNvPr id="6" name="Picture 5">
            <a:extLst>
              <a:ext uri="{FF2B5EF4-FFF2-40B4-BE49-F238E27FC236}">
                <a16:creationId xmlns:a16="http://schemas.microsoft.com/office/drawing/2014/main" id="{B00A1DF6-38F0-84A5-C54D-AC18CBFF8808}"/>
              </a:ext>
            </a:extLst>
          </p:cNvPr>
          <p:cNvPicPr>
            <a:picLocks noChangeAspect="1"/>
          </p:cNvPicPr>
          <p:nvPr/>
        </p:nvPicPr>
        <p:blipFill>
          <a:blip r:embed="rId4"/>
          <a:stretch>
            <a:fillRect/>
          </a:stretch>
        </p:blipFill>
        <p:spPr>
          <a:xfrm>
            <a:off x="247796" y="535459"/>
            <a:ext cx="6313330" cy="6260757"/>
          </a:xfrm>
          <a:prstGeom prst="rect">
            <a:avLst/>
          </a:prstGeom>
        </p:spPr>
      </p:pic>
      <p:sp>
        <p:nvSpPr>
          <p:cNvPr id="15" name="TextBox 14">
            <a:extLst>
              <a:ext uri="{FF2B5EF4-FFF2-40B4-BE49-F238E27FC236}">
                <a16:creationId xmlns:a16="http://schemas.microsoft.com/office/drawing/2014/main" id="{A9DBA285-E16C-E14A-81B4-F930F8618A28}"/>
              </a:ext>
            </a:extLst>
          </p:cNvPr>
          <p:cNvSpPr txBox="1"/>
          <p:nvPr/>
        </p:nvSpPr>
        <p:spPr>
          <a:xfrm>
            <a:off x="6930080" y="4067432"/>
            <a:ext cx="489121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Arial"/>
              </a:rPr>
              <a:t>Convex envelope of rank function</a:t>
            </a:r>
          </a:p>
          <a:p>
            <a:pPr marL="285750" indent="-285750">
              <a:buFont typeface="Arial"/>
              <a:buChar char="•"/>
            </a:pPr>
            <a:endParaRPr lang="en-US" sz="2400">
              <a:cs typeface="Arial"/>
            </a:endParaRPr>
          </a:p>
          <a:p>
            <a:pPr marL="285750" indent="-285750">
              <a:buFont typeface="Arial"/>
              <a:buChar char="•"/>
            </a:pPr>
            <a:r>
              <a:rPr lang="en-US" sz="2400">
                <a:cs typeface="Arial"/>
              </a:rPr>
              <a:t>Trying to make the rows/columns the same (or zero)</a:t>
            </a:r>
          </a:p>
        </p:txBody>
      </p:sp>
      <p:pic>
        <p:nvPicPr>
          <p:cNvPr id="11" name="Picture 10" descr="Different types of symbols&#10;&#10;Description automatically generated">
            <a:extLst>
              <a:ext uri="{FF2B5EF4-FFF2-40B4-BE49-F238E27FC236}">
                <a16:creationId xmlns:a16="http://schemas.microsoft.com/office/drawing/2014/main" id="{352B2C4F-1B95-269D-F207-D4F51CB87805}"/>
              </a:ext>
            </a:extLst>
          </p:cNvPr>
          <p:cNvPicPr>
            <a:picLocks noChangeAspect="1"/>
          </p:cNvPicPr>
          <p:nvPr/>
        </p:nvPicPr>
        <p:blipFill>
          <a:blip r:embed="rId5"/>
          <a:stretch>
            <a:fillRect/>
          </a:stretch>
        </p:blipFill>
        <p:spPr>
          <a:xfrm>
            <a:off x="8429239" y="1320757"/>
            <a:ext cx="2562225" cy="1971675"/>
          </a:xfrm>
          <a:prstGeom prst="rect">
            <a:avLst/>
          </a:prstGeom>
        </p:spPr>
      </p:pic>
      <p:pic>
        <p:nvPicPr>
          <p:cNvPr id="9" name="Picture 8">
            <a:extLst>
              <a:ext uri="{FF2B5EF4-FFF2-40B4-BE49-F238E27FC236}">
                <a16:creationId xmlns:a16="http://schemas.microsoft.com/office/drawing/2014/main" id="{57924295-B163-DFB1-E6C6-332AC6162745}"/>
              </a:ext>
            </a:extLst>
          </p:cNvPr>
          <p:cNvPicPr>
            <a:picLocks noChangeAspect="1"/>
          </p:cNvPicPr>
          <p:nvPr/>
        </p:nvPicPr>
        <p:blipFill>
          <a:blip r:embed="rId6"/>
          <a:stretch>
            <a:fillRect/>
          </a:stretch>
        </p:blipFill>
        <p:spPr>
          <a:xfrm>
            <a:off x="6699292" y="1204396"/>
            <a:ext cx="4467225" cy="2636880"/>
          </a:xfrm>
          <a:prstGeom prst="rect">
            <a:avLst/>
          </a:prstGeom>
        </p:spPr>
      </p:pic>
    </p:spTree>
    <p:extLst>
      <p:ext uri="{BB962C8B-B14F-4D97-AF65-F5344CB8AC3E}">
        <p14:creationId xmlns:p14="http://schemas.microsoft.com/office/powerpoint/2010/main" val="221329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Priors</a:t>
            </a:r>
          </a:p>
        </p:txBody>
      </p:sp>
      <p:pic>
        <p:nvPicPr>
          <p:cNvPr id="4" name="Picture 3" descr="A close up of a purple sign&#10;&#10;Description automatically generated">
            <a:extLst>
              <a:ext uri="{FF2B5EF4-FFF2-40B4-BE49-F238E27FC236}">
                <a16:creationId xmlns:a16="http://schemas.microsoft.com/office/drawing/2014/main" id="{56BD74D2-2109-CF07-37C0-8EB2198E80FD}"/>
              </a:ext>
            </a:extLst>
          </p:cNvPr>
          <p:cNvPicPr>
            <a:picLocks noChangeAspect="1"/>
          </p:cNvPicPr>
          <p:nvPr/>
        </p:nvPicPr>
        <p:blipFill>
          <a:blip r:embed="rId4"/>
          <a:stretch>
            <a:fillRect/>
          </a:stretch>
        </p:blipFill>
        <p:spPr>
          <a:xfrm>
            <a:off x="2129107" y="1054007"/>
            <a:ext cx="9546057" cy="1197918"/>
          </a:xfrm>
          <a:prstGeom prst="rect">
            <a:avLst/>
          </a:prstGeom>
        </p:spPr>
      </p:pic>
      <p:sp>
        <p:nvSpPr>
          <p:cNvPr id="12" name="TextBox 11">
            <a:extLst>
              <a:ext uri="{FF2B5EF4-FFF2-40B4-BE49-F238E27FC236}">
                <a16:creationId xmlns:a16="http://schemas.microsoft.com/office/drawing/2014/main" id="{9A3224C9-FC26-8F8C-A526-69E911C0ECA7}"/>
              </a:ext>
            </a:extLst>
          </p:cNvPr>
          <p:cNvSpPr txBox="1"/>
          <p:nvPr/>
        </p:nvSpPr>
        <p:spPr>
          <a:xfrm>
            <a:off x="170267" y="1243262"/>
            <a:ext cx="20163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dirty="0">
                <a:cs typeface="Arial"/>
              </a:rPr>
              <a:t>Original</a:t>
            </a:r>
          </a:p>
          <a:p>
            <a:endParaRPr lang="en-US" sz="3000" dirty="0">
              <a:cs typeface="Arial"/>
            </a:endParaRPr>
          </a:p>
          <a:p>
            <a:endParaRPr lang="en-US" sz="3000" dirty="0">
              <a:cs typeface="Arial"/>
            </a:endParaRPr>
          </a:p>
          <a:p>
            <a:endParaRPr lang="en-US" sz="3000" dirty="0">
              <a:cs typeface="Arial"/>
            </a:endParaRPr>
          </a:p>
        </p:txBody>
      </p:sp>
      <p:sp>
        <p:nvSpPr>
          <p:cNvPr id="13" name="TextBox 12">
            <a:extLst>
              <a:ext uri="{FF2B5EF4-FFF2-40B4-BE49-F238E27FC236}">
                <a16:creationId xmlns:a16="http://schemas.microsoft.com/office/drawing/2014/main" id="{5BEFA7DD-9E76-60F1-A1B2-702C6B02F3F4}"/>
              </a:ext>
            </a:extLst>
          </p:cNvPr>
          <p:cNvSpPr txBox="1"/>
          <p:nvPr/>
        </p:nvSpPr>
        <p:spPr>
          <a:xfrm>
            <a:off x="432079" y="6340510"/>
            <a:ext cx="4762919" cy="369332"/>
          </a:xfrm>
          <a:prstGeom prst="rect">
            <a:avLst/>
          </a:prstGeom>
          <a:noFill/>
        </p:spPr>
        <p:txBody>
          <a:bodyPr wrap="square" rtlCol="0">
            <a:spAutoFit/>
          </a:bodyPr>
          <a:lstStyle/>
          <a:p>
            <a:r>
              <a:rPr lang="en-GB" dirty="0"/>
              <a:t>* s(J) = singular value of matrix J</a:t>
            </a:r>
          </a:p>
        </p:txBody>
      </p:sp>
    </p:spTree>
    <p:extLst>
      <p:ext uri="{BB962C8B-B14F-4D97-AF65-F5344CB8AC3E}">
        <p14:creationId xmlns:p14="http://schemas.microsoft.com/office/powerpoint/2010/main" val="172894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Priors</a:t>
            </a:r>
          </a:p>
        </p:txBody>
      </p:sp>
      <p:pic>
        <p:nvPicPr>
          <p:cNvPr id="2" name="Picture 1" descr="A screenshot of a computer&#10;&#10;Description automatically generated">
            <a:extLst>
              <a:ext uri="{FF2B5EF4-FFF2-40B4-BE49-F238E27FC236}">
                <a16:creationId xmlns:a16="http://schemas.microsoft.com/office/drawing/2014/main" id="{BD422C33-05A0-75BC-6E4D-7BA782E6B431}"/>
              </a:ext>
            </a:extLst>
          </p:cNvPr>
          <p:cNvPicPr>
            <a:picLocks noChangeAspect="1"/>
          </p:cNvPicPr>
          <p:nvPr/>
        </p:nvPicPr>
        <p:blipFill>
          <a:blip r:embed="rId4"/>
          <a:stretch>
            <a:fillRect/>
          </a:stretch>
        </p:blipFill>
        <p:spPr>
          <a:xfrm>
            <a:off x="2137828" y="1058323"/>
            <a:ext cx="9768907" cy="4741354"/>
          </a:xfrm>
          <a:prstGeom prst="rect">
            <a:avLst/>
          </a:prstGeom>
        </p:spPr>
      </p:pic>
      <p:sp>
        <p:nvSpPr>
          <p:cNvPr id="4" name="TextBox 3">
            <a:extLst>
              <a:ext uri="{FF2B5EF4-FFF2-40B4-BE49-F238E27FC236}">
                <a16:creationId xmlns:a16="http://schemas.microsoft.com/office/drawing/2014/main" id="{0004C4A1-FA46-B85B-A131-5D5D2D1120C9}"/>
              </a:ext>
            </a:extLst>
          </p:cNvPr>
          <p:cNvSpPr txBox="1"/>
          <p:nvPr/>
        </p:nvSpPr>
        <p:spPr>
          <a:xfrm>
            <a:off x="170267" y="1243262"/>
            <a:ext cx="201634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dirty="0">
                <a:cs typeface="Arial"/>
              </a:rPr>
              <a:t>Original</a:t>
            </a:r>
          </a:p>
          <a:p>
            <a:endParaRPr lang="en-US" sz="3000" dirty="0">
              <a:cs typeface="Arial"/>
            </a:endParaRPr>
          </a:p>
          <a:p>
            <a:endParaRPr lang="en-US" sz="3000" dirty="0">
              <a:cs typeface="Arial"/>
            </a:endParaRPr>
          </a:p>
          <a:p>
            <a:endParaRPr lang="en-US" sz="3000" dirty="0">
              <a:cs typeface="Arial"/>
            </a:endParaRPr>
          </a:p>
          <a:p>
            <a:r>
              <a:rPr lang="en-US" sz="3000" b="1" dirty="0">
                <a:cs typeface="Arial"/>
              </a:rPr>
              <a:t>Combine</a:t>
            </a:r>
            <a:endParaRPr lang="en-US" sz="3000" dirty="0">
              <a:cs typeface="Arial"/>
            </a:endParaRPr>
          </a:p>
          <a:p>
            <a:endParaRPr lang="en-US" sz="3000" dirty="0">
              <a:cs typeface="Arial"/>
            </a:endParaRPr>
          </a:p>
          <a:p>
            <a:endParaRPr lang="en-US" sz="3000" dirty="0">
              <a:cs typeface="Arial"/>
            </a:endParaRPr>
          </a:p>
          <a:p>
            <a:endParaRPr lang="en-US" sz="3000" dirty="0">
              <a:cs typeface="Arial"/>
            </a:endParaRPr>
          </a:p>
          <a:p>
            <a:endParaRPr lang="en-US" sz="3000" dirty="0">
              <a:cs typeface="Arial"/>
            </a:endParaRPr>
          </a:p>
        </p:txBody>
      </p:sp>
      <p:sp>
        <p:nvSpPr>
          <p:cNvPr id="10" name="TextBox 9">
            <a:extLst>
              <a:ext uri="{FF2B5EF4-FFF2-40B4-BE49-F238E27FC236}">
                <a16:creationId xmlns:a16="http://schemas.microsoft.com/office/drawing/2014/main" id="{453ED5D9-024A-898C-5E11-634A79C361EB}"/>
              </a:ext>
            </a:extLst>
          </p:cNvPr>
          <p:cNvSpPr txBox="1"/>
          <p:nvPr/>
        </p:nvSpPr>
        <p:spPr>
          <a:xfrm>
            <a:off x="432079" y="6340510"/>
            <a:ext cx="4762919" cy="369332"/>
          </a:xfrm>
          <a:prstGeom prst="rect">
            <a:avLst/>
          </a:prstGeom>
          <a:noFill/>
        </p:spPr>
        <p:txBody>
          <a:bodyPr wrap="square" rtlCol="0">
            <a:spAutoFit/>
          </a:bodyPr>
          <a:lstStyle/>
          <a:p>
            <a:r>
              <a:rPr lang="en-GB" dirty="0"/>
              <a:t>* s(J) = singular value of matrix J</a:t>
            </a:r>
          </a:p>
        </p:txBody>
      </p:sp>
    </p:spTree>
    <p:extLst>
      <p:ext uri="{BB962C8B-B14F-4D97-AF65-F5344CB8AC3E}">
        <p14:creationId xmlns:p14="http://schemas.microsoft.com/office/powerpoint/2010/main" val="11226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Priors</a:t>
            </a:r>
          </a:p>
        </p:txBody>
      </p:sp>
      <p:sp>
        <p:nvSpPr>
          <p:cNvPr id="3" name="TextBox 2">
            <a:extLst>
              <a:ext uri="{FF2B5EF4-FFF2-40B4-BE49-F238E27FC236}">
                <a16:creationId xmlns:a16="http://schemas.microsoft.com/office/drawing/2014/main" id="{E069E7F0-A1B1-865E-E1E1-498D2EBF8B90}"/>
              </a:ext>
            </a:extLst>
          </p:cNvPr>
          <p:cNvSpPr txBox="1"/>
          <p:nvPr/>
        </p:nvSpPr>
        <p:spPr>
          <a:xfrm>
            <a:off x="170267" y="1243262"/>
            <a:ext cx="201634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dirty="0">
                <a:cs typeface="Arial"/>
              </a:rPr>
              <a:t>Original</a:t>
            </a:r>
          </a:p>
          <a:p>
            <a:endParaRPr lang="en-US" sz="3000" dirty="0">
              <a:cs typeface="Arial"/>
            </a:endParaRPr>
          </a:p>
          <a:p>
            <a:endParaRPr lang="en-US" sz="3000" dirty="0">
              <a:cs typeface="Arial"/>
            </a:endParaRPr>
          </a:p>
          <a:p>
            <a:endParaRPr lang="en-US" sz="3000" dirty="0">
              <a:cs typeface="Arial"/>
            </a:endParaRPr>
          </a:p>
          <a:p>
            <a:r>
              <a:rPr lang="en-US" sz="3000" b="1" dirty="0">
                <a:cs typeface="Arial"/>
              </a:rPr>
              <a:t>Combine</a:t>
            </a:r>
            <a:endParaRPr lang="en-US" sz="3000" dirty="0">
              <a:cs typeface="Arial"/>
            </a:endParaRPr>
          </a:p>
          <a:p>
            <a:endParaRPr lang="en-US" sz="3000" dirty="0">
              <a:cs typeface="Arial"/>
            </a:endParaRPr>
          </a:p>
          <a:p>
            <a:endParaRPr lang="en-US" sz="3000" dirty="0">
              <a:cs typeface="Arial"/>
            </a:endParaRPr>
          </a:p>
          <a:p>
            <a:endParaRPr lang="en-US" sz="3000" dirty="0">
              <a:cs typeface="Arial"/>
            </a:endParaRPr>
          </a:p>
          <a:p>
            <a:r>
              <a:rPr lang="en-US" sz="3000" b="1" dirty="0">
                <a:cs typeface="Arial"/>
              </a:rPr>
              <a:t>Smooth</a:t>
            </a:r>
            <a:endParaRPr lang="en-US" sz="3000" dirty="0">
              <a:cs typeface="Arial"/>
            </a:endParaRPr>
          </a:p>
        </p:txBody>
      </p:sp>
      <p:pic>
        <p:nvPicPr>
          <p:cNvPr id="4" name="Picture 3" descr="A group of math equations&#10;&#10;Description automatically generated with medium confidence">
            <a:extLst>
              <a:ext uri="{FF2B5EF4-FFF2-40B4-BE49-F238E27FC236}">
                <a16:creationId xmlns:a16="http://schemas.microsoft.com/office/drawing/2014/main" id="{9F33B438-0480-CCEE-AF72-C9E0173E5E93}"/>
              </a:ext>
            </a:extLst>
          </p:cNvPr>
          <p:cNvPicPr>
            <a:picLocks noChangeAspect="1"/>
          </p:cNvPicPr>
          <p:nvPr/>
        </p:nvPicPr>
        <p:blipFill>
          <a:blip r:embed="rId4"/>
          <a:stretch>
            <a:fillRect/>
          </a:stretch>
        </p:blipFill>
        <p:spPr>
          <a:xfrm>
            <a:off x="2058618" y="1058323"/>
            <a:ext cx="9828230" cy="4741354"/>
          </a:xfrm>
          <a:prstGeom prst="rect">
            <a:avLst/>
          </a:prstGeom>
        </p:spPr>
      </p:pic>
      <p:sp>
        <p:nvSpPr>
          <p:cNvPr id="8" name="TextBox 7">
            <a:extLst>
              <a:ext uri="{FF2B5EF4-FFF2-40B4-BE49-F238E27FC236}">
                <a16:creationId xmlns:a16="http://schemas.microsoft.com/office/drawing/2014/main" id="{F7A6B855-B2D1-758D-1A4D-684B67EEED24}"/>
              </a:ext>
            </a:extLst>
          </p:cNvPr>
          <p:cNvSpPr txBox="1"/>
          <p:nvPr/>
        </p:nvSpPr>
        <p:spPr>
          <a:xfrm>
            <a:off x="432079" y="6340510"/>
            <a:ext cx="4762919" cy="369332"/>
          </a:xfrm>
          <a:prstGeom prst="rect">
            <a:avLst/>
          </a:prstGeom>
          <a:noFill/>
        </p:spPr>
        <p:txBody>
          <a:bodyPr wrap="square" rtlCol="0">
            <a:spAutoFit/>
          </a:bodyPr>
          <a:lstStyle/>
          <a:p>
            <a:r>
              <a:rPr lang="en-GB" dirty="0"/>
              <a:t>* s(J) = singular value of matrix J</a:t>
            </a:r>
          </a:p>
        </p:txBody>
      </p:sp>
    </p:spTree>
    <p:extLst>
      <p:ext uri="{BB962C8B-B14F-4D97-AF65-F5344CB8AC3E}">
        <p14:creationId xmlns:p14="http://schemas.microsoft.com/office/powerpoint/2010/main" val="404638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220A-C0E8-86E1-D3E8-6A1007137F68}"/>
              </a:ext>
            </a:extLst>
          </p:cNvPr>
          <p:cNvSpPr>
            <a:spLocks noGrp="1"/>
          </p:cNvSpPr>
          <p:nvPr>
            <p:ph type="title"/>
          </p:nvPr>
        </p:nvSpPr>
        <p:spPr/>
        <p:txBody>
          <a:bodyPr/>
          <a:lstStyle/>
          <a:p>
            <a:r>
              <a:rPr lang="en-US" dirty="0">
                <a:cs typeface="Arial"/>
              </a:rPr>
              <a:t>Data</a:t>
            </a:r>
          </a:p>
        </p:txBody>
      </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Data</a:t>
            </a:r>
            <a:endParaRPr lang="en-US">
              <a:solidFill>
                <a:schemeClr val="bg1"/>
              </a:solidFill>
            </a:endParaRPr>
          </a:p>
        </p:txBody>
      </p:sp>
      <p:pic>
        <p:nvPicPr>
          <p:cNvPr id="8" name="Picture 7" descr="Nema iec pet body phantom set">
            <a:extLst>
              <a:ext uri="{FF2B5EF4-FFF2-40B4-BE49-F238E27FC236}">
                <a16:creationId xmlns:a16="http://schemas.microsoft.com/office/drawing/2014/main" id="{3F13F60D-4D6C-E1FF-D89F-D3D358866D95}"/>
              </a:ext>
            </a:extLst>
          </p:cNvPr>
          <p:cNvPicPr>
            <a:picLocks noChangeAspect="1"/>
          </p:cNvPicPr>
          <p:nvPr/>
        </p:nvPicPr>
        <p:blipFill rotWithShape="1">
          <a:blip r:embed="rId4"/>
          <a:srcRect l="19759" t="5782" r="15931" b="13187"/>
          <a:stretch/>
        </p:blipFill>
        <p:spPr>
          <a:xfrm>
            <a:off x="7318948" y="1535502"/>
            <a:ext cx="4900528" cy="4035017"/>
          </a:xfrm>
          <a:prstGeom prst="rect">
            <a:avLst/>
          </a:prstGeom>
        </p:spPr>
      </p:pic>
      <p:sp>
        <p:nvSpPr>
          <p:cNvPr id="12" name="TextBox 11">
            <a:extLst>
              <a:ext uri="{FF2B5EF4-FFF2-40B4-BE49-F238E27FC236}">
                <a16:creationId xmlns:a16="http://schemas.microsoft.com/office/drawing/2014/main" id="{DFB61E90-1B20-7BF2-8217-34EA706685D0}"/>
              </a:ext>
            </a:extLst>
          </p:cNvPr>
          <p:cNvSpPr txBox="1"/>
          <p:nvPr/>
        </p:nvSpPr>
        <p:spPr>
          <a:xfrm>
            <a:off x="170267" y="1410355"/>
            <a:ext cx="8010854"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800" b="1" dirty="0">
                <a:cs typeface="Arial"/>
              </a:rPr>
              <a:t>NEMA phantom</a:t>
            </a:r>
            <a:endParaRPr lang="en-US" sz="2000" b="1" dirty="0"/>
          </a:p>
          <a:p>
            <a:pPr marL="800100" lvl="1" indent="-342900">
              <a:buFont typeface="Arial"/>
              <a:buChar char="•"/>
            </a:pPr>
            <a:r>
              <a:rPr lang="en-US" sz="2400" dirty="0">
                <a:cs typeface="Arial"/>
              </a:rPr>
              <a:t>6 hot spheres (11-37)mm diameter</a:t>
            </a:r>
          </a:p>
          <a:p>
            <a:pPr marL="800100" lvl="1" indent="-342900">
              <a:buFont typeface="Arial"/>
              <a:buChar char="•"/>
            </a:pPr>
            <a:r>
              <a:rPr lang="en-US" sz="2400" dirty="0">
                <a:cs typeface="Arial"/>
              </a:rPr>
              <a:t>Total Activity for all spheres 187±4MBq</a:t>
            </a:r>
          </a:p>
          <a:p>
            <a:pPr marL="800100" lvl="1" indent="-342900">
              <a:buFont typeface="Arial"/>
              <a:buChar char="•"/>
            </a:pPr>
            <a:r>
              <a:rPr lang="en-US" sz="2400" dirty="0">
                <a:cs typeface="Arial"/>
              </a:rPr>
              <a:t>Cold water background</a:t>
            </a:r>
          </a:p>
          <a:p>
            <a:pPr marL="342900" indent="-342900">
              <a:buFont typeface="Arial"/>
              <a:buChar char="•"/>
            </a:pPr>
            <a:r>
              <a:rPr lang="en-US" sz="2800" b="1" dirty="0" err="1">
                <a:cs typeface="Arial"/>
              </a:rPr>
              <a:t>Mediso</a:t>
            </a:r>
            <a:r>
              <a:rPr lang="en-US" sz="2800" b="1" dirty="0">
                <a:cs typeface="Arial"/>
              </a:rPr>
              <a:t> Trio </a:t>
            </a:r>
            <a:r>
              <a:rPr lang="en-US" sz="2800" b="1" dirty="0" err="1">
                <a:cs typeface="Arial"/>
              </a:rPr>
              <a:t>Anyscan</a:t>
            </a:r>
            <a:r>
              <a:rPr lang="en-US" sz="2800" b="1" dirty="0">
                <a:cs typeface="Arial"/>
              </a:rPr>
              <a:t> triple-modality scanner</a:t>
            </a:r>
          </a:p>
          <a:p>
            <a:pPr marL="800100" lvl="1" indent="-342900">
              <a:buFont typeface="Arial"/>
              <a:buChar char="•"/>
            </a:pPr>
            <a:r>
              <a:rPr lang="en-US" sz="2400" b="1" dirty="0">
                <a:cs typeface="Arial"/>
              </a:rPr>
              <a:t>SPECT</a:t>
            </a:r>
            <a:r>
              <a:rPr lang="en-US" sz="2400" dirty="0">
                <a:cs typeface="Arial"/>
              </a:rPr>
              <a:t>:</a:t>
            </a:r>
          </a:p>
          <a:p>
            <a:pPr marL="1257300" lvl="2" indent="-342900">
              <a:buFont typeface="Arial"/>
              <a:buChar char="•"/>
            </a:pPr>
            <a:r>
              <a:rPr lang="en-US" sz="2400" dirty="0">
                <a:cs typeface="Arial"/>
              </a:rPr>
              <a:t>120 60s projections</a:t>
            </a:r>
          </a:p>
          <a:p>
            <a:pPr marL="1257300" lvl="2" indent="-342900">
              <a:buFont typeface="Arial"/>
              <a:buChar char="•"/>
            </a:pPr>
            <a:r>
              <a:rPr lang="en-US" sz="2400" dirty="0">
                <a:cs typeface="Arial"/>
              </a:rPr>
              <a:t>Energy window (75-225)keV</a:t>
            </a:r>
          </a:p>
          <a:p>
            <a:pPr marL="1257300" lvl="2" indent="-342900">
              <a:buFont typeface="Arial"/>
              <a:buChar char="•"/>
            </a:pPr>
            <a:r>
              <a:rPr lang="en-US" sz="2400" dirty="0">
                <a:cs typeface="Arial"/>
              </a:rPr>
              <a:t>MLEGP collimator</a:t>
            </a:r>
          </a:p>
          <a:p>
            <a:pPr marL="1257300" lvl="2" indent="-342900">
              <a:buFont typeface="Arial"/>
              <a:buChar char="•"/>
            </a:pPr>
            <a:r>
              <a:rPr lang="en-US" sz="2400" dirty="0">
                <a:cs typeface="Arial"/>
              </a:rPr>
              <a:t>54.5cm axial </a:t>
            </a:r>
            <a:r>
              <a:rPr lang="en-US" sz="2400" dirty="0" err="1">
                <a:cs typeface="Arial"/>
              </a:rPr>
              <a:t>FoV</a:t>
            </a:r>
            <a:endParaRPr lang="en-US" sz="2400" dirty="0">
              <a:cs typeface="Arial"/>
            </a:endParaRPr>
          </a:p>
          <a:p>
            <a:pPr marL="800100" lvl="1" indent="-342900">
              <a:buFont typeface="Arial"/>
              <a:buChar char="•"/>
            </a:pPr>
            <a:r>
              <a:rPr lang="en-US" sz="2400" b="1" dirty="0">
                <a:cs typeface="Arial"/>
              </a:rPr>
              <a:t>PET</a:t>
            </a:r>
            <a:r>
              <a:rPr lang="en-US" sz="2400" dirty="0">
                <a:cs typeface="Arial"/>
              </a:rPr>
              <a:t>:</a:t>
            </a:r>
          </a:p>
          <a:p>
            <a:pPr marL="1257300" lvl="2" indent="-342900">
              <a:buFont typeface="Arial"/>
              <a:buChar char="•"/>
            </a:pPr>
            <a:r>
              <a:rPr lang="en-US" sz="2400" dirty="0">
                <a:cs typeface="Arial"/>
              </a:rPr>
              <a:t>60 minute scan</a:t>
            </a:r>
          </a:p>
          <a:p>
            <a:pPr marL="1257300" lvl="2" indent="-342900">
              <a:buFont typeface="Arial"/>
              <a:buChar char="•"/>
            </a:pPr>
            <a:r>
              <a:rPr lang="en-US" sz="2400" dirty="0">
                <a:cs typeface="Arial"/>
              </a:rPr>
              <a:t>38 ring, 15cm axial </a:t>
            </a:r>
            <a:r>
              <a:rPr lang="en-US" sz="2400" dirty="0" err="1">
                <a:cs typeface="Arial"/>
              </a:rPr>
              <a:t>FoV</a:t>
            </a:r>
            <a:endParaRPr lang="en-US" sz="2400" dirty="0">
              <a:cs typeface="Arial"/>
            </a:endParaRPr>
          </a:p>
        </p:txBody>
      </p:sp>
    </p:spTree>
    <p:extLst>
      <p:ext uri="{BB962C8B-B14F-4D97-AF65-F5344CB8AC3E}">
        <p14:creationId xmlns:p14="http://schemas.microsoft.com/office/powerpoint/2010/main" val="83778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220A-C0E8-86E1-D3E8-6A1007137F68}"/>
              </a:ext>
            </a:extLst>
          </p:cNvPr>
          <p:cNvSpPr>
            <a:spLocks noGrp="1"/>
          </p:cNvSpPr>
          <p:nvPr>
            <p:ph type="title"/>
          </p:nvPr>
        </p:nvSpPr>
        <p:spPr/>
        <p:txBody>
          <a:bodyPr/>
          <a:lstStyle/>
          <a:p>
            <a:r>
              <a:rPr lang="en-US">
                <a:cs typeface="Arial"/>
              </a:rPr>
              <a:t>Reconstruction setup</a:t>
            </a:r>
          </a:p>
        </p:txBody>
      </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Setup</a:t>
            </a:r>
          </a:p>
        </p:txBody>
      </p:sp>
      <p:sp>
        <p:nvSpPr>
          <p:cNvPr id="9" name="TextBox 8">
            <a:extLst>
              <a:ext uri="{FF2B5EF4-FFF2-40B4-BE49-F238E27FC236}">
                <a16:creationId xmlns:a16="http://schemas.microsoft.com/office/drawing/2014/main" id="{7A61B09A-A171-E39B-E89F-08F659B21E5B}"/>
              </a:ext>
            </a:extLst>
          </p:cNvPr>
          <p:cNvSpPr txBox="1"/>
          <p:nvPr/>
        </p:nvSpPr>
        <p:spPr>
          <a:xfrm>
            <a:off x="170267" y="1516812"/>
            <a:ext cx="1165299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cs typeface="Arial"/>
              </a:rPr>
              <a:t>Scatter:</a:t>
            </a:r>
          </a:p>
          <a:p>
            <a:pPr marL="800100" lvl="1" indent="-342900">
              <a:buFont typeface="Arial"/>
              <a:buChar char="•"/>
            </a:pPr>
            <a:r>
              <a:rPr lang="en-US" sz="2000" dirty="0">
                <a:cs typeface="Arial"/>
              </a:rPr>
              <a:t>PET: </a:t>
            </a:r>
            <a:r>
              <a:rPr lang="en-US" sz="2000" dirty="0" err="1">
                <a:cs typeface="Arial"/>
              </a:rPr>
              <a:t>Mediso</a:t>
            </a:r>
            <a:r>
              <a:rPr lang="en-US" sz="2000" dirty="0">
                <a:cs typeface="Arial"/>
              </a:rPr>
              <a:t> vendor scatter</a:t>
            </a:r>
          </a:p>
          <a:p>
            <a:pPr marL="800100" lvl="1" indent="-342900">
              <a:buFont typeface="Arial"/>
              <a:buChar char="•"/>
            </a:pPr>
            <a:r>
              <a:rPr lang="en-US" sz="2000" dirty="0">
                <a:cs typeface="Arial"/>
              </a:rPr>
              <a:t>SPECT SIMIND simulation of smoothed 10 epoch 12 subset OSEM recon.</a:t>
            </a:r>
          </a:p>
          <a:p>
            <a:pPr marL="800100" lvl="1" indent="-342900">
              <a:buFont typeface="Arial"/>
              <a:buChar char="•"/>
            </a:pPr>
            <a:endParaRPr lang="en-US" sz="2000" dirty="0">
              <a:cs typeface="Arial"/>
            </a:endParaRPr>
          </a:p>
          <a:p>
            <a:pPr marL="342900" indent="-342900">
              <a:buFont typeface="Arial"/>
              <a:buChar char="•"/>
            </a:pPr>
            <a:r>
              <a:rPr lang="en-US" sz="2000" dirty="0">
                <a:cs typeface="Arial"/>
              </a:rPr>
              <a:t>Forward Model:</a:t>
            </a:r>
          </a:p>
          <a:p>
            <a:pPr marL="800100" lvl="1" indent="-342900">
              <a:buFont typeface="Arial"/>
              <a:buChar char="•"/>
            </a:pPr>
            <a:r>
              <a:rPr lang="en-US" sz="2000" dirty="0">
                <a:cs typeface="Arial"/>
              </a:rPr>
              <a:t>STIR/</a:t>
            </a:r>
            <a:r>
              <a:rPr lang="en-US" sz="2000" dirty="0" err="1">
                <a:cs typeface="Arial"/>
              </a:rPr>
              <a:t>ParallelProj</a:t>
            </a:r>
            <a:r>
              <a:rPr lang="en-US" sz="2000" dirty="0">
                <a:cs typeface="Arial"/>
              </a:rPr>
              <a:t> PET projector</a:t>
            </a:r>
          </a:p>
          <a:p>
            <a:pPr marL="800100" lvl="1" indent="-342900">
              <a:buFont typeface="Arial"/>
              <a:buChar char="•"/>
            </a:pPr>
            <a:r>
              <a:rPr lang="en-US" sz="2000" dirty="0">
                <a:cs typeface="Arial"/>
              </a:rPr>
              <a:t>STIR SPECTUB</a:t>
            </a:r>
          </a:p>
          <a:p>
            <a:pPr marL="800100" lvl="1" indent="-342900">
              <a:buFont typeface="Arial"/>
              <a:buChar char="•"/>
            </a:pPr>
            <a:r>
              <a:rPr lang="en-US" sz="2000" dirty="0">
                <a:cs typeface="Arial"/>
              </a:rPr>
              <a:t>+ Resolution modelling</a:t>
            </a:r>
          </a:p>
          <a:p>
            <a:pPr lvl="1"/>
            <a:endParaRPr lang="en-US" sz="2000" dirty="0">
              <a:cs typeface="Arial"/>
            </a:endParaRPr>
          </a:p>
          <a:p>
            <a:pPr marL="342900" indent="-342900">
              <a:buFont typeface="Arial"/>
              <a:buChar char="•"/>
            </a:pPr>
            <a:r>
              <a:rPr lang="en-US" sz="2000" dirty="0">
                <a:cs typeface="Arial"/>
              </a:rPr>
              <a:t>Reconstructed with modified BSREM</a:t>
            </a:r>
          </a:p>
          <a:p>
            <a:pPr marL="800100" lvl="1" indent="-342900">
              <a:buFont typeface="Arial"/>
              <a:buChar char="•"/>
            </a:pPr>
            <a:r>
              <a:rPr lang="en-US" sz="2000" dirty="0">
                <a:cs typeface="Arial"/>
              </a:rPr>
              <a:t>Initial </a:t>
            </a:r>
            <a:r>
              <a:rPr lang="en-US" sz="2000" dirty="0" err="1">
                <a:cs typeface="Arial"/>
              </a:rPr>
              <a:t>stepsize</a:t>
            </a:r>
            <a:r>
              <a:rPr lang="en-US" sz="2000" dirty="0">
                <a:cs typeface="Arial"/>
              </a:rPr>
              <a:t> = 2</a:t>
            </a:r>
          </a:p>
          <a:p>
            <a:pPr marL="800100" lvl="1" indent="-342900">
              <a:buFont typeface="Arial"/>
              <a:buChar char="•"/>
            </a:pPr>
            <a:r>
              <a:rPr lang="en-US" sz="2000" dirty="0">
                <a:cs typeface="Arial"/>
              </a:rPr>
              <a:t>Relaxation parameter = 0.05</a:t>
            </a:r>
          </a:p>
          <a:p>
            <a:pPr marL="800100" lvl="1" indent="-342900">
              <a:buFont typeface="Arial"/>
              <a:buChar char="•"/>
            </a:pPr>
            <a:r>
              <a:rPr lang="en-US" sz="2000" dirty="0">
                <a:cs typeface="Arial"/>
              </a:rPr>
              <a:t>12 subsets of PET/SPECT</a:t>
            </a:r>
          </a:p>
          <a:p>
            <a:pPr marL="800100" lvl="1" indent="-342900">
              <a:buFont typeface="Arial"/>
              <a:buChar char="•"/>
            </a:pPr>
            <a:r>
              <a:rPr lang="en-US" sz="2000" dirty="0">
                <a:cs typeface="Arial"/>
              </a:rPr>
              <a:t>50 epochs reconstruction</a:t>
            </a:r>
          </a:p>
          <a:p>
            <a:pPr marL="800100" lvl="1" indent="-342900">
              <a:buFont typeface="Arial"/>
              <a:buChar char="•"/>
            </a:pPr>
            <a:r>
              <a:rPr lang="en-US" sz="2000" dirty="0">
                <a:cs typeface="Arial"/>
              </a:rPr>
              <a:t>α β shown in table</a:t>
            </a:r>
          </a:p>
          <a:p>
            <a:pPr marL="800100" lvl="1" indent="-342900">
              <a:buFont typeface="Arial"/>
              <a:buChar char="•"/>
            </a:pPr>
            <a:endParaRPr lang="en-US" sz="2000" dirty="0">
              <a:cs typeface="Arial"/>
            </a:endParaRPr>
          </a:p>
          <a:p>
            <a:pPr marL="342900" indent="-342900">
              <a:buFont typeface="Arial"/>
              <a:buChar char="•"/>
            </a:pPr>
            <a:r>
              <a:rPr lang="en-US" sz="2000" dirty="0">
                <a:cs typeface="Arial"/>
              </a:rPr>
              <a:t>Compared to </a:t>
            </a:r>
            <a:r>
              <a:rPr lang="en-US" sz="2000" dirty="0" err="1">
                <a:cs typeface="Arial"/>
              </a:rPr>
              <a:t>dTNV</a:t>
            </a:r>
            <a:r>
              <a:rPr lang="en-US" sz="2000" dirty="0">
                <a:cs typeface="Arial"/>
              </a:rPr>
              <a:t> reconstructions to </a:t>
            </a:r>
            <a:r>
              <a:rPr lang="en-US" sz="2000" dirty="0" err="1">
                <a:cs typeface="Arial"/>
              </a:rPr>
              <a:t>dTV</a:t>
            </a:r>
            <a:r>
              <a:rPr lang="en-US" sz="2000" dirty="0">
                <a:cs typeface="Arial"/>
              </a:rPr>
              <a:t> reconstructions with same α β values</a:t>
            </a:r>
          </a:p>
          <a:p>
            <a:pPr marL="800100" lvl="1" indent="-342900">
              <a:buFont typeface="Arial"/>
              <a:buChar char="•"/>
            </a:pPr>
            <a:endParaRPr lang="en-US" sz="2000" dirty="0">
              <a:cs typeface="Arial"/>
            </a:endParaRPr>
          </a:p>
        </p:txBody>
      </p:sp>
      <p:pic>
        <p:nvPicPr>
          <p:cNvPr id="10" name="Picture 9">
            <a:extLst>
              <a:ext uri="{FF2B5EF4-FFF2-40B4-BE49-F238E27FC236}">
                <a16:creationId xmlns:a16="http://schemas.microsoft.com/office/drawing/2014/main" id="{81C45F4B-0FC4-39BF-DB4A-C719735D9FAB}"/>
              </a:ext>
            </a:extLst>
          </p:cNvPr>
          <p:cNvPicPr>
            <a:picLocks noChangeAspect="1"/>
          </p:cNvPicPr>
          <p:nvPr/>
        </p:nvPicPr>
        <p:blipFill rotWithShape="1">
          <a:blip r:embed="rId4"/>
          <a:srcRect l="36429" r="36374"/>
          <a:stretch/>
        </p:blipFill>
        <p:spPr>
          <a:xfrm>
            <a:off x="6568022" y="638297"/>
            <a:ext cx="5355773" cy="1136997"/>
          </a:xfrm>
          <a:prstGeom prst="rect">
            <a:avLst/>
          </a:prstGeom>
          <a:ln>
            <a:solidFill>
              <a:schemeClr val="tx1"/>
            </a:solidFill>
          </a:ln>
        </p:spPr>
      </p:pic>
      <p:pic>
        <p:nvPicPr>
          <p:cNvPr id="14" name="Picture 13" descr="A table of numbers and letters&#10;&#10;Description automatically generated with medium confidence">
            <a:extLst>
              <a:ext uri="{FF2B5EF4-FFF2-40B4-BE49-F238E27FC236}">
                <a16:creationId xmlns:a16="http://schemas.microsoft.com/office/drawing/2014/main" id="{F26A3B26-4166-E862-A21C-38E485459607}"/>
              </a:ext>
            </a:extLst>
          </p:cNvPr>
          <p:cNvPicPr>
            <a:picLocks noChangeAspect="1"/>
          </p:cNvPicPr>
          <p:nvPr/>
        </p:nvPicPr>
        <p:blipFill>
          <a:blip r:embed="rId5"/>
          <a:stretch>
            <a:fillRect/>
          </a:stretch>
        </p:blipFill>
        <p:spPr>
          <a:xfrm>
            <a:off x="5996764" y="2640498"/>
            <a:ext cx="5438281" cy="3681643"/>
          </a:xfrm>
          <a:prstGeom prst="rect">
            <a:avLst/>
          </a:prstGeom>
        </p:spPr>
      </p:pic>
    </p:spTree>
    <p:extLst>
      <p:ext uri="{BB962C8B-B14F-4D97-AF65-F5344CB8AC3E}">
        <p14:creationId xmlns:p14="http://schemas.microsoft.com/office/powerpoint/2010/main" val="424066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Arial"/>
              </a:rPr>
              <a:t>Results - Visual</a:t>
            </a:r>
          </a:p>
        </p:txBody>
      </p:sp>
      <p:pic>
        <p:nvPicPr>
          <p:cNvPr id="10" name="Picture 9" descr="A comparison of a spect&#10;&#10;Description automatically generated">
            <a:extLst>
              <a:ext uri="{FF2B5EF4-FFF2-40B4-BE49-F238E27FC236}">
                <a16:creationId xmlns:a16="http://schemas.microsoft.com/office/drawing/2014/main" id="{C4EFF36F-9AA7-89CB-84F7-0BCA14759E3A}"/>
              </a:ext>
            </a:extLst>
          </p:cNvPr>
          <p:cNvPicPr>
            <a:picLocks noChangeAspect="1"/>
          </p:cNvPicPr>
          <p:nvPr/>
        </p:nvPicPr>
        <p:blipFill>
          <a:blip r:embed="rId4"/>
          <a:stretch>
            <a:fillRect/>
          </a:stretch>
        </p:blipFill>
        <p:spPr>
          <a:xfrm>
            <a:off x="-4480" y="469726"/>
            <a:ext cx="5530851" cy="3194137"/>
          </a:xfrm>
          <a:prstGeom prst="rect">
            <a:avLst/>
          </a:prstGeom>
        </p:spPr>
      </p:pic>
      <p:pic>
        <p:nvPicPr>
          <p:cNvPr id="12" name="Picture 11" descr="A comparison of a spect&#10;&#10;Description automatically generated">
            <a:extLst>
              <a:ext uri="{FF2B5EF4-FFF2-40B4-BE49-F238E27FC236}">
                <a16:creationId xmlns:a16="http://schemas.microsoft.com/office/drawing/2014/main" id="{9D4FA6B9-E765-32B7-01AB-CF513FBC0FA3}"/>
              </a:ext>
            </a:extLst>
          </p:cNvPr>
          <p:cNvPicPr>
            <a:picLocks noChangeAspect="1"/>
          </p:cNvPicPr>
          <p:nvPr/>
        </p:nvPicPr>
        <p:blipFill>
          <a:blip r:embed="rId5"/>
          <a:stretch>
            <a:fillRect/>
          </a:stretch>
        </p:blipFill>
        <p:spPr>
          <a:xfrm>
            <a:off x="6665629" y="469726"/>
            <a:ext cx="5530851" cy="3194138"/>
          </a:xfrm>
          <a:prstGeom prst="rect">
            <a:avLst/>
          </a:prstGeom>
        </p:spPr>
      </p:pic>
      <p:grpSp>
        <p:nvGrpSpPr>
          <p:cNvPr id="21" name="Group 20">
            <a:extLst>
              <a:ext uri="{FF2B5EF4-FFF2-40B4-BE49-F238E27FC236}">
                <a16:creationId xmlns:a16="http://schemas.microsoft.com/office/drawing/2014/main" id="{5CB558D8-09BE-082A-8A88-C89A28F2DADF}"/>
              </a:ext>
            </a:extLst>
          </p:cNvPr>
          <p:cNvGrpSpPr/>
          <p:nvPr/>
        </p:nvGrpSpPr>
        <p:grpSpPr>
          <a:xfrm>
            <a:off x="1" y="437934"/>
            <a:ext cx="12191999" cy="6420066"/>
            <a:chOff x="0" y="437934"/>
            <a:chExt cx="12196481" cy="6431062"/>
          </a:xfrm>
        </p:grpSpPr>
        <p:pic>
          <p:nvPicPr>
            <p:cNvPr id="6" name="Picture 5">
              <a:extLst>
                <a:ext uri="{FF2B5EF4-FFF2-40B4-BE49-F238E27FC236}">
                  <a16:creationId xmlns:a16="http://schemas.microsoft.com/office/drawing/2014/main" id="{4D136C76-6FB3-0851-4808-A2BCB525ACFD}"/>
                </a:ext>
              </a:extLst>
            </p:cNvPr>
            <p:cNvPicPr>
              <a:picLocks noChangeAspect="1"/>
            </p:cNvPicPr>
            <p:nvPr/>
          </p:nvPicPr>
          <p:blipFill>
            <a:blip r:embed="rId6"/>
            <a:stretch>
              <a:fillRect/>
            </a:stretch>
          </p:blipFill>
          <p:spPr>
            <a:xfrm>
              <a:off x="0" y="437934"/>
              <a:ext cx="5881816" cy="3219808"/>
            </a:xfrm>
            <a:prstGeom prst="rect">
              <a:avLst/>
            </a:prstGeom>
          </p:spPr>
        </p:pic>
        <p:pic>
          <p:nvPicPr>
            <p:cNvPr id="13" name="Picture 12">
              <a:extLst>
                <a:ext uri="{FF2B5EF4-FFF2-40B4-BE49-F238E27FC236}">
                  <a16:creationId xmlns:a16="http://schemas.microsoft.com/office/drawing/2014/main" id="{252B1DF0-C690-DE30-6C80-CCC1898C0068}"/>
                </a:ext>
              </a:extLst>
            </p:cNvPr>
            <p:cNvPicPr>
              <a:picLocks noChangeAspect="1"/>
            </p:cNvPicPr>
            <p:nvPr/>
          </p:nvPicPr>
          <p:blipFill>
            <a:blip r:embed="rId7"/>
            <a:stretch>
              <a:fillRect/>
            </a:stretch>
          </p:blipFill>
          <p:spPr>
            <a:xfrm>
              <a:off x="6314665" y="437934"/>
              <a:ext cx="5881816" cy="3219808"/>
            </a:xfrm>
            <a:prstGeom prst="rect">
              <a:avLst/>
            </a:prstGeom>
          </p:spPr>
        </p:pic>
        <p:pic>
          <p:nvPicPr>
            <p:cNvPr id="15" name="Picture 14">
              <a:extLst>
                <a:ext uri="{FF2B5EF4-FFF2-40B4-BE49-F238E27FC236}">
                  <a16:creationId xmlns:a16="http://schemas.microsoft.com/office/drawing/2014/main" id="{03D4CF11-1636-2A27-4766-D9F6D140F0F1}"/>
                </a:ext>
              </a:extLst>
            </p:cNvPr>
            <p:cNvPicPr>
              <a:picLocks noChangeAspect="1"/>
            </p:cNvPicPr>
            <p:nvPr/>
          </p:nvPicPr>
          <p:blipFill>
            <a:blip r:embed="rId8"/>
            <a:stretch>
              <a:fillRect/>
            </a:stretch>
          </p:blipFill>
          <p:spPr>
            <a:xfrm>
              <a:off x="6316905" y="3640645"/>
              <a:ext cx="5877335" cy="3217355"/>
            </a:xfrm>
            <a:prstGeom prst="rect">
              <a:avLst/>
            </a:prstGeom>
          </p:spPr>
        </p:pic>
        <p:pic>
          <p:nvPicPr>
            <p:cNvPr id="17" name="Picture 16">
              <a:extLst>
                <a:ext uri="{FF2B5EF4-FFF2-40B4-BE49-F238E27FC236}">
                  <a16:creationId xmlns:a16="http://schemas.microsoft.com/office/drawing/2014/main" id="{EE96372D-DE0E-4B0A-3E7A-D99257FE8638}"/>
                </a:ext>
              </a:extLst>
            </p:cNvPr>
            <p:cNvPicPr>
              <a:picLocks noChangeAspect="1"/>
            </p:cNvPicPr>
            <p:nvPr/>
          </p:nvPicPr>
          <p:blipFill>
            <a:blip r:embed="rId9"/>
            <a:stretch>
              <a:fillRect/>
            </a:stretch>
          </p:blipFill>
          <p:spPr>
            <a:xfrm>
              <a:off x="6721" y="3652866"/>
              <a:ext cx="5875095" cy="3216130"/>
            </a:xfrm>
            <a:prstGeom prst="rect">
              <a:avLst/>
            </a:prstGeom>
          </p:spPr>
        </p:pic>
      </p:grpSp>
      <p:grpSp>
        <p:nvGrpSpPr>
          <p:cNvPr id="30" name="Group 29">
            <a:extLst>
              <a:ext uri="{FF2B5EF4-FFF2-40B4-BE49-F238E27FC236}">
                <a16:creationId xmlns:a16="http://schemas.microsoft.com/office/drawing/2014/main" id="{DF5E3DA3-F629-281D-442B-46BFF0D7B931}"/>
              </a:ext>
            </a:extLst>
          </p:cNvPr>
          <p:cNvGrpSpPr/>
          <p:nvPr/>
        </p:nvGrpSpPr>
        <p:grpSpPr>
          <a:xfrm>
            <a:off x="-4480" y="416892"/>
            <a:ext cx="12184431" cy="6442948"/>
            <a:chOff x="-4480" y="416892"/>
            <a:chExt cx="12184431" cy="6442948"/>
          </a:xfrm>
        </p:grpSpPr>
        <p:pic>
          <p:nvPicPr>
            <p:cNvPr id="23" name="Picture 22">
              <a:extLst>
                <a:ext uri="{FF2B5EF4-FFF2-40B4-BE49-F238E27FC236}">
                  <a16:creationId xmlns:a16="http://schemas.microsoft.com/office/drawing/2014/main" id="{0473D033-06E0-AB41-D243-D2C25420DCA7}"/>
                </a:ext>
              </a:extLst>
            </p:cNvPr>
            <p:cNvPicPr>
              <a:picLocks noChangeAspect="1"/>
            </p:cNvPicPr>
            <p:nvPr/>
          </p:nvPicPr>
          <p:blipFill>
            <a:blip r:embed="rId10"/>
            <a:stretch>
              <a:fillRect/>
            </a:stretch>
          </p:blipFill>
          <p:spPr>
            <a:xfrm>
              <a:off x="0" y="3621447"/>
              <a:ext cx="5872936" cy="3214947"/>
            </a:xfrm>
            <a:prstGeom prst="rect">
              <a:avLst/>
            </a:prstGeom>
          </p:spPr>
        </p:pic>
        <p:pic>
          <p:nvPicPr>
            <p:cNvPr id="25" name="Picture 24">
              <a:extLst>
                <a:ext uri="{FF2B5EF4-FFF2-40B4-BE49-F238E27FC236}">
                  <a16:creationId xmlns:a16="http://schemas.microsoft.com/office/drawing/2014/main" id="{1B10935F-3E18-670D-4B7A-8E6920EF94C9}"/>
                </a:ext>
              </a:extLst>
            </p:cNvPr>
            <p:cNvPicPr>
              <a:picLocks noChangeAspect="1"/>
            </p:cNvPicPr>
            <p:nvPr/>
          </p:nvPicPr>
          <p:blipFill>
            <a:blip r:embed="rId11"/>
            <a:stretch>
              <a:fillRect/>
            </a:stretch>
          </p:blipFill>
          <p:spPr>
            <a:xfrm>
              <a:off x="6307014" y="3644892"/>
              <a:ext cx="5872937" cy="3214948"/>
            </a:xfrm>
            <a:prstGeom prst="rect">
              <a:avLst/>
            </a:prstGeom>
          </p:spPr>
        </p:pic>
        <p:pic>
          <p:nvPicPr>
            <p:cNvPr id="27" name="Picture 26">
              <a:extLst>
                <a:ext uri="{FF2B5EF4-FFF2-40B4-BE49-F238E27FC236}">
                  <a16:creationId xmlns:a16="http://schemas.microsoft.com/office/drawing/2014/main" id="{FEBB88F5-64CC-967A-564B-EA8F7176734F}"/>
                </a:ext>
              </a:extLst>
            </p:cNvPr>
            <p:cNvPicPr>
              <a:picLocks noChangeAspect="1"/>
            </p:cNvPicPr>
            <p:nvPr/>
          </p:nvPicPr>
          <p:blipFill>
            <a:blip r:embed="rId12"/>
            <a:stretch>
              <a:fillRect/>
            </a:stretch>
          </p:blipFill>
          <p:spPr>
            <a:xfrm>
              <a:off x="6307015" y="418318"/>
              <a:ext cx="5872936" cy="3214947"/>
            </a:xfrm>
            <a:prstGeom prst="rect">
              <a:avLst/>
            </a:prstGeom>
          </p:spPr>
        </p:pic>
        <p:pic>
          <p:nvPicPr>
            <p:cNvPr id="29" name="Picture 28">
              <a:extLst>
                <a:ext uri="{FF2B5EF4-FFF2-40B4-BE49-F238E27FC236}">
                  <a16:creationId xmlns:a16="http://schemas.microsoft.com/office/drawing/2014/main" id="{B9958170-6652-2DE4-4DFB-79BE8F8A7496}"/>
                </a:ext>
              </a:extLst>
            </p:cNvPr>
            <p:cNvPicPr>
              <a:picLocks noChangeAspect="1"/>
            </p:cNvPicPr>
            <p:nvPr/>
          </p:nvPicPr>
          <p:blipFill>
            <a:blip r:embed="rId13"/>
            <a:stretch>
              <a:fillRect/>
            </a:stretch>
          </p:blipFill>
          <p:spPr>
            <a:xfrm>
              <a:off x="-4480" y="416892"/>
              <a:ext cx="5931436" cy="3246971"/>
            </a:xfrm>
            <a:prstGeom prst="rect">
              <a:avLst/>
            </a:prstGeom>
          </p:spPr>
        </p:pic>
      </p:grpSp>
    </p:spTree>
    <p:extLst>
      <p:ext uri="{BB962C8B-B14F-4D97-AF65-F5344CB8AC3E}">
        <p14:creationId xmlns:p14="http://schemas.microsoft.com/office/powerpoint/2010/main" val="332779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723A365A-ECC1-6CD7-EED4-B256DEAA9ED9}"/>
              </a:ext>
            </a:extLst>
          </p:cNvPr>
          <p:cNvGrpSpPr/>
          <p:nvPr/>
        </p:nvGrpSpPr>
        <p:grpSpPr>
          <a:xfrm>
            <a:off x="-4480" y="416892"/>
            <a:ext cx="12184431" cy="6442948"/>
            <a:chOff x="-4480" y="416892"/>
            <a:chExt cx="12184431" cy="6442948"/>
          </a:xfrm>
        </p:grpSpPr>
        <p:pic>
          <p:nvPicPr>
            <p:cNvPr id="22" name="Picture 21">
              <a:extLst>
                <a:ext uri="{FF2B5EF4-FFF2-40B4-BE49-F238E27FC236}">
                  <a16:creationId xmlns:a16="http://schemas.microsoft.com/office/drawing/2014/main" id="{A621B3D8-6868-A7E7-1562-7CA5DDAD64DE}"/>
                </a:ext>
              </a:extLst>
            </p:cNvPr>
            <p:cNvPicPr>
              <a:picLocks noChangeAspect="1"/>
            </p:cNvPicPr>
            <p:nvPr/>
          </p:nvPicPr>
          <p:blipFill>
            <a:blip r:embed="rId3"/>
            <a:stretch>
              <a:fillRect/>
            </a:stretch>
          </p:blipFill>
          <p:spPr>
            <a:xfrm>
              <a:off x="0" y="3621447"/>
              <a:ext cx="5872936" cy="3214947"/>
            </a:xfrm>
            <a:prstGeom prst="rect">
              <a:avLst/>
            </a:prstGeom>
          </p:spPr>
        </p:pic>
        <p:pic>
          <p:nvPicPr>
            <p:cNvPr id="23" name="Picture 22">
              <a:extLst>
                <a:ext uri="{FF2B5EF4-FFF2-40B4-BE49-F238E27FC236}">
                  <a16:creationId xmlns:a16="http://schemas.microsoft.com/office/drawing/2014/main" id="{F0C3E17D-0961-0AC8-D909-05963C35EA9B}"/>
                </a:ext>
              </a:extLst>
            </p:cNvPr>
            <p:cNvPicPr>
              <a:picLocks noChangeAspect="1"/>
            </p:cNvPicPr>
            <p:nvPr/>
          </p:nvPicPr>
          <p:blipFill>
            <a:blip r:embed="rId4"/>
            <a:stretch>
              <a:fillRect/>
            </a:stretch>
          </p:blipFill>
          <p:spPr>
            <a:xfrm>
              <a:off x="6307014" y="3644892"/>
              <a:ext cx="5872937" cy="3214948"/>
            </a:xfrm>
            <a:prstGeom prst="rect">
              <a:avLst/>
            </a:prstGeom>
          </p:spPr>
        </p:pic>
        <p:pic>
          <p:nvPicPr>
            <p:cNvPr id="24" name="Picture 23">
              <a:extLst>
                <a:ext uri="{FF2B5EF4-FFF2-40B4-BE49-F238E27FC236}">
                  <a16:creationId xmlns:a16="http://schemas.microsoft.com/office/drawing/2014/main" id="{0E39F081-8AD7-DBFC-3658-FF0841621F7A}"/>
                </a:ext>
              </a:extLst>
            </p:cNvPr>
            <p:cNvPicPr>
              <a:picLocks noChangeAspect="1"/>
            </p:cNvPicPr>
            <p:nvPr/>
          </p:nvPicPr>
          <p:blipFill>
            <a:blip r:embed="rId5"/>
            <a:stretch>
              <a:fillRect/>
            </a:stretch>
          </p:blipFill>
          <p:spPr>
            <a:xfrm>
              <a:off x="6307015" y="418318"/>
              <a:ext cx="5872936" cy="3214947"/>
            </a:xfrm>
            <a:prstGeom prst="rect">
              <a:avLst/>
            </a:prstGeom>
          </p:spPr>
        </p:pic>
        <p:pic>
          <p:nvPicPr>
            <p:cNvPr id="25" name="Picture 24">
              <a:extLst>
                <a:ext uri="{FF2B5EF4-FFF2-40B4-BE49-F238E27FC236}">
                  <a16:creationId xmlns:a16="http://schemas.microsoft.com/office/drawing/2014/main" id="{89191F8F-7102-7EBC-7E3B-0E88A6927153}"/>
                </a:ext>
              </a:extLst>
            </p:cNvPr>
            <p:cNvPicPr>
              <a:picLocks noChangeAspect="1"/>
            </p:cNvPicPr>
            <p:nvPr/>
          </p:nvPicPr>
          <p:blipFill>
            <a:blip r:embed="rId6"/>
            <a:stretch>
              <a:fillRect/>
            </a:stretch>
          </p:blipFill>
          <p:spPr>
            <a:xfrm>
              <a:off x="-4480" y="416892"/>
              <a:ext cx="5931436" cy="3246971"/>
            </a:xfrm>
            <a:prstGeom prst="rect">
              <a:avLst/>
            </a:prstGeom>
          </p:spPr>
        </p:pic>
      </p:gr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7"/>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Arial"/>
              </a:rPr>
              <a:t>Results - Visual</a:t>
            </a:r>
          </a:p>
        </p:txBody>
      </p:sp>
      <p:sp>
        <p:nvSpPr>
          <p:cNvPr id="3" name="Rectangle 2">
            <a:extLst>
              <a:ext uri="{FF2B5EF4-FFF2-40B4-BE49-F238E27FC236}">
                <a16:creationId xmlns:a16="http://schemas.microsoft.com/office/drawing/2014/main" id="{D1550884-31E7-C3DE-E487-5087D4527BFC}"/>
              </a:ext>
            </a:extLst>
          </p:cNvPr>
          <p:cNvSpPr/>
          <p:nvPr/>
        </p:nvSpPr>
        <p:spPr>
          <a:xfrm>
            <a:off x="3186433" y="964125"/>
            <a:ext cx="2672862" cy="5856037"/>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64687E2-E03A-DC3B-A3A6-CC6C42A782B0}"/>
              </a:ext>
            </a:extLst>
          </p:cNvPr>
          <p:cNvSpPr/>
          <p:nvPr/>
        </p:nvSpPr>
        <p:spPr>
          <a:xfrm>
            <a:off x="9448791" y="964125"/>
            <a:ext cx="2672862" cy="5780285"/>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3875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6D64-A944-A7EA-91BB-A9F1C9DF52F8}"/>
            </a:ext>
          </a:extLst>
        </p:cNvPr>
        <p:cNvGrpSpPr/>
        <p:nvPr/>
      </p:nvGrpSpPr>
      <p:grpSpPr>
        <a:xfrm>
          <a:off x="0" y="0"/>
          <a:ext cx="0" cy="0"/>
          <a:chOff x="0" y="0"/>
          <a:chExt cx="0" cy="0"/>
        </a:xfrm>
      </p:grpSpPr>
      <p:pic>
        <p:nvPicPr>
          <p:cNvPr id="4" name="Picture 3" descr="A black and purple box with text&#10;&#10;Description automatically generated">
            <a:extLst>
              <a:ext uri="{FF2B5EF4-FFF2-40B4-BE49-F238E27FC236}">
                <a16:creationId xmlns:a16="http://schemas.microsoft.com/office/drawing/2014/main" id="{1067A7ED-E2EB-3805-1D1F-B000505DA3FF}"/>
              </a:ext>
            </a:extLst>
          </p:cNvPr>
          <p:cNvPicPr>
            <a:picLocks noChangeAspect="1"/>
          </p:cNvPicPr>
          <p:nvPr/>
        </p:nvPicPr>
        <p:blipFill>
          <a:blip r:embed="rId3"/>
          <a:stretch>
            <a:fillRect/>
          </a:stretch>
        </p:blipFill>
        <p:spPr>
          <a:xfrm>
            <a:off x="1050571" y="535373"/>
            <a:ext cx="9528939" cy="6062601"/>
          </a:xfrm>
          <a:prstGeom prst="rect">
            <a:avLst/>
          </a:prstGeom>
        </p:spPr>
      </p:pic>
      <p:pic>
        <p:nvPicPr>
          <p:cNvPr id="5" name="Picture 5" descr="Logo, company name&#10;&#10;Description automatically generated">
            <a:extLst>
              <a:ext uri="{FF2B5EF4-FFF2-40B4-BE49-F238E27FC236}">
                <a16:creationId xmlns:a16="http://schemas.microsoft.com/office/drawing/2014/main" id="{E04FE983-2591-04DA-3CE1-9EA3ABB791CE}"/>
              </a:ext>
            </a:extLst>
          </p:cNvPr>
          <p:cNvPicPr>
            <a:picLocks noChangeAspect="1"/>
          </p:cNvPicPr>
          <p:nvPr/>
        </p:nvPicPr>
        <p:blipFill>
          <a:blip r:embed="rId4"/>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16D68048-FAF6-2A6D-EE6B-D4755F942627}"/>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Introduction – Synergistic Reconstruction</a:t>
            </a:r>
            <a:endParaRPr lang="en-US">
              <a:solidFill>
                <a:schemeClr val="bg1"/>
              </a:solidFill>
            </a:endParaRPr>
          </a:p>
        </p:txBody>
      </p:sp>
      <p:sp>
        <p:nvSpPr>
          <p:cNvPr id="2" name="Rectangle 1">
            <a:extLst>
              <a:ext uri="{FF2B5EF4-FFF2-40B4-BE49-F238E27FC236}">
                <a16:creationId xmlns:a16="http://schemas.microsoft.com/office/drawing/2014/main" id="{FFB21EA6-A5BD-67EB-2E7D-9AB8D3E37D4F}"/>
              </a:ext>
            </a:extLst>
          </p:cNvPr>
          <p:cNvSpPr/>
          <p:nvPr/>
        </p:nvSpPr>
        <p:spPr>
          <a:xfrm>
            <a:off x="3329676" y="1291553"/>
            <a:ext cx="8026582" cy="47552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006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0925213D-177C-AD7D-587B-386DE1AE3917}"/>
              </a:ext>
            </a:extLst>
          </p:cNvPr>
          <p:cNvGrpSpPr/>
          <p:nvPr/>
        </p:nvGrpSpPr>
        <p:grpSpPr>
          <a:xfrm>
            <a:off x="-4480" y="416892"/>
            <a:ext cx="12184431" cy="6442948"/>
            <a:chOff x="-4480" y="416892"/>
            <a:chExt cx="12184431" cy="6442948"/>
          </a:xfrm>
        </p:grpSpPr>
        <p:pic>
          <p:nvPicPr>
            <p:cNvPr id="19" name="Picture 18">
              <a:extLst>
                <a:ext uri="{FF2B5EF4-FFF2-40B4-BE49-F238E27FC236}">
                  <a16:creationId xmlns:a16="http://schemas.microsoft.com/office/drawing/2014/main" id="{F8EF7A29-5D18-C265-CBF9-89A219AFB883}"/>
                </a:ext>
              </a:extLst>
            </p:cNvPr>
            <p:cNvPicPr>
              <a:picLocks noChangeAspect="1"/>
            </p:cNvPicPr>
            <p:nvPr/>
          </p:nvPicPr>
          <p:blipFill>
            <a:blip r:embed="rId3"/>
            <a:stretch>
              <a:fillRect/>
            </a:stretch>
          </p:blipFill>
          <p:spPr>
            <a:xfrm>
              <a:off x="0" y="3621447"/>
              <a:ext cx="5872936" cy="3214947"/>
            </a:xfrm>
            <a:prstGeom prst="rect">
              <a:avLst/>
            </a:prstGeom>
          </p:spPr>
        </p:pic>
        <p:pic>
          <p:nvPicPr>
            <p:cNvPr id="20" name="Picture 19">
              <a:extLst>
                <a:ext uri="{FF2B5EF4-FFF2-40B4-BE49-F238E27FC236}">
                  <a16:creationId xmlns:a16="http://schemas.microsoft.com/office/drawing/2014/main" id="{5BDAE50E-D5F8-C504-644D-72D1CF9CB08F}"/>
                </a:ext>
              </a:extLst>
            </p:cNvPr>
            <p:cNvPicPr>
              <a:picLocks noChangeAspect="1"/>
            </p:cNvPicPr>
            <p:nvPr/>
          </p:nvPicPr>
          <p:blipFill>
            <a:blip r:embed="rId4"/>
            <a:stretch>
              <a:fillRect/>
            </a:stretch>
          </p:blipFill>
          <p:spPr>
            <a:xfrm>
              <a:off x="6307014" y="3644892"/>
              <a:ext cx="5872937" cy="3214948"/>
            </a:xfrm>
            <a:prstGeom prst="rect">
              <a:avLst/>
            </a:prstGeom>
          </p:spPr>
        </p:pic>
        <p:pic>
          <p:nvPicPr>
            <p:cNvPr id="21" name="Picture 20">
              <a:extLst>
                <a:ext uri="{FF2B5EF4-FFF2-40B4-BE49-F238E27FC236}">
                  <a16:creationId xmlns:a16="http://schemas.microsoft.com/office/drawing/2014/main" id="{C03F275C-D184-2A2D-C513-B48D985FBC8E}"/>
                </a:ext>
              </a:extLst>
            </p:cNvPr>
            <p:cNvPicPr>
              <a:picLocks noChangeAspect="1"/>
            </p:cNvPicPr>
            <p:nvPr/>
          </p:nvPicPr>
          <p:blipFill>
            <a:blip r:embed="rId5"/>
            <a:stretch>
              <a:fillRect/>
            </a:stretch>
          </p:blipFill>
          <p:spPr>
            <a:xfrm>
              <a:off x="6307015" y="418318"/>
              <a:ext cx="5872936" cy="3214947"/>
            </a:xfrm>
            <a:prstGeom prst="rect">
              <a:avLst/>
            </a:prstGeom>
          </p:spPr>
        </p:pic>
        <p:pic>
          <p:nvPicPr>
            <p:cNvPr id="22" name="Picture 21">
              <a:extLst>
                <a:ext uri="{FF2B5EF4-FFF2-40B4-BE49-F238E27FC236}">
                  <a16:creationId xmlns:a16="http://schemas.microsoft.com/office/drawing/2014/main" id="{9E77C8C9-49A8-D710-DCC2-8063D80E1EBA}"/>
                </a:ext>
              </a:extLst>
            </p:cNvPr>
            <p:cNvPicPr>
              <a:picLocks noChangeAspect="1"/>
            </p:cNvPicPr>
            <p:nvPr/>
          </p:nvPicPr>
          <p:blipFill>
            <a:blip r:embed="rId6"/>
            <a:stretch>
              <a:fillRect/>
            </a:stretch>
          </p:blipFill>
          <p:spPr>
            <a:xfrm>
              <a:off x="-4480" y="416892"/>
              <a:ext cx="5931436" cy="3246971"/>
            </a:xfrm>
            <a:prstGeom prst="rect">
              <a:avLst/>
            </a:prstGeom>
          </p:spPr>
        </p:pic>
      </p:gr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7"/>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Arial"/>
              </a:rPr>
              <a:t>Results - Visual</a:t>
            </a:r>
          </a:p>
        </p:txBody>
      </p:sp>
      <p:sp>
        <p:nvSpPr>
          <p:cNvPr id="3" name="Rectangle 2">
            <a:extLst>
              <a:ext uri="{FF2B5EF4-FFF2-40B4-BE49-F238E27FC236}">
                <a16:creationId xmlns:a16="http://schemas.microsoft.com/office/drawing/2014/main" id="{D1550884-31E7-C3DE-E487-5087D4527BFC}"/>
              </a:ext>
            </a:extLst>
          </p:cNvPr>
          <p:cNvSpPr/>
          <p:nvPr/>
        </p:nvSpPr>
        <p:spPr>
          <a:xfrm>
            <a:off x="-29141" y="875072"/>
            <a:ext cx="2802837" cy="2788792"/>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D875452-5238-A411-7C6A-E74EA7873FB5}"/>
              </a:ext>
            </a:extLst>
          </p:cNvPr>
          <p:cNvSpPr/>
          <p:nvPr/>
        </p:nvSpPr>
        <p:spPr>
          <a:xfrm>
            <a:off x="6249803" y="862060"/>
            <a:ext cx="2802837" cy="2788792"/>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C833DE5-94C1-DF90-64DE-B407C9529F66}"/>
              </a:ext>
            </a:extLst>
          </p:cNvPr>
          <p:cNvSpPr/>
          <p:nvPr/>
        </p:nvSpPr>
        <p:spPr>
          <a:xfrm>
            <a:off x="-52591" y="4078263"/>
            <a:ext cx="2802837" cy="2788792"/>
          </a:xfrm>
          <a:prstGeom prst="rect">
            <a:avLst/>
          </a:prstGeom>
          <a:noFill/>
          <a:ln w="63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F620EBE-15F0-5320-9AC2-A8C0C7220095}"/>
              </a:ext>
            </a:extLst>
          </p:cNvPr>
          <p:cNvSpPr/>
          <p:nvPr/>
        </p:nvSpPr>
        <p:spPr>
          <a:xfrm>
            <a:off x="6265827" y="4090149"/>
            <a:ext cx="2802837" cy="2788792"/>
          </a:xfrm>
          <a:prstGeom prst="rect">
            <a:avLst/>
          </a:prstGeom>
          <a:noFill/>
          <a:ln w="63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425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Evaluation</a:t>
            </a:r>
          </a:p>
        </p:txBody>
      </p:sp>
      <p:sp>
        <p:nvSpPr>
          <p:cNvPr id="3" name="TextBox 2">
            <a:extLst>
              <a:ext uri="{FF2B5EF4-FFF2-40B4-BE49-F238E27FC236}">
                <a16:creationId xmlns:a16="http://schemas.microsoft.com/office/drawing/2014/main" id="{348EB50D-2F7C-9E3B-AA28-94B40F5B1681}"/>
              </a:ext>
            </a:extLst>
          </p:cNvPr>
          <p:cNvSpPr txBox="1"/>
          <p:nvPr/>
        </p:nvSpPr>
        <p:spPr>
          <a:xfrm>
            <a:off x="382540" y="1713618"/>
            <a:ext cx="784485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Arial"/>
              </a:rPr>
              <a:t>Recovery versus noise:</a:t>
            </a:r>
          </a:p>
          <a:p>
            <a:pPr marL="742950" lvl="1" indent="-285750">
              <a:buFont typeface="Arial"/>
              <a:buChar char="•"/>
            </a:pPr>
            <a:r>
              <a:rPr lang="en-US" sz="2400" dirty="0">
                <a:cs typeface="Arial"/>
              </a:rPr>
              <a:t>Recovery Coefficient:</a:t>
            </a:r>
            <a:endParaRPr lang="en-US" dirty="0">
              <a:cs typeface="Arial"/>
            </a:endParaRPr>
          </a:p>
          <a:p>
            <a:endParaRPr lang="en-US" sz="2400" dirty="0">
              <a:cs typeface="Arial"/>
            </a:endParaRPr>
          </a:p>
          <a:p>
            <a:pPr marL="285750" indent="-285750">
              <a:buFont typeface="Arial"/>
              <a:buChar char="•"/>
            </a:pPr>
            <a:endParaRPr lang="en-US" sz="2400" dirty="0">
              <a:cs typeface="Arial"/>
            </a:endParaRPr>
          </a:p>
          <a:p>
            <a:pPr marL="742950" lvl="1" indent="-285750">
              <a:buFont typeface="Arial"/>
              <a:buChar char="•"/>
            </a:pPr>
            <a:r>
              <a:rPr lang="en-US" sz="2400" dirty="0">
                <a:cs typeface="Arial"/>
              </a:rPr>
              <a:t>Coefficient of Variation (</a:t>
            </a:r>
            <a:r>
              <a:rPr lang="en-US" sz="2400" dirty="0" err="1">
                <a:cs typeface="Arial"/>
              </a:rPr>
              <a:t>Cov</a:t>
            </a:r>
            <a:r>
              <a:rPr lang="en-US" sz="2400" dirty="0">
                <a:cs typeface="Arial"/>
              </a:rPr>
              <a:t>):</a:t>
            </a:r>
            <a:endParaRPr lang="en-US" dirty="0">
              <a:cs typeface="Arial"/>
            </a:endParaRPr>
          </a:p>
          <a:p>
            <a:pPr marL="285750" indent="-285750">
              <a:buFont typeface="Arial"/>
              <a:buChar char="•"/>
            </a:pPr>
            <a:endParaRPr lang="en-US" sz="2400" dirty="0">
              <a:cs typeface="Arial"/>
            </a:endParaRPr>
          </a:p>
          <a:p>
            <a:pPr marL="285750" indent="-285750">
              <a:buFont typeface="Arial"/>
              <a:buChar char="•"/>
            </a:pPr>
            <a:endParaRPr lang="en-US" sz="2400" dirty="0">
              <a:cs typeface="Arial"/>
            </a:endParaRPr>
          </a:p>
          <a:p>
            <a:pPr marL="285750" indent="-285750">
              <a:buFont typeface="Arial"/>
              <a:buChar char="•"/>
            </a:pPr>
            <a:r>
              <a:rPr lang="en-US" sz="2400" dirty="0">
                <a:cs typeface="Arial"/>
              </a:rPr>
              <a:t>Reconstruction accuracy:</a:t>
            </a:r>
          </a:p>
          <a:p>
            <a:pPr marL="742950" lvl="1" indent="-285750">
              <a:buFont typeface="Arial"/>
              <a:buChar char="•"/>
            </a:pPr>
            <a:r>
              <a:rPr lang="en-US" sz="2400" dirty="0" err="1">
                <a:cs typeface="Arial"/>
              </a:rPr>
              <a:t>Normalised</a:t>
            </a:r>
            <a:r>
              <a:rPr lang="en-US" sz="2400" dirty="0">
                <a:cs typeface="Arial"/>
              </a:rPr>
              <a:t> root mean squared error (NRMSE):</a:t>
            </a:r>
          </a:p>
          <a:p>
            <a:pPr marL="285750" indent="-285750">
              <a:buFont typeface="Arial"/>
              <a:buChar char="•"/>
            </a:pPr>
            <a:endParaRPr lang="en-US" sz="2400" dirty="0">
              <a:cs typeface="Arial"/>
            </a:endParaRPr>
          </a:p>
          <a:p>
            <a:pPr marL="742950" lvl="1" indent="-285750">
              <a:buFont typeface="Arial"/>
              <a:buChar char="•"/>
            </a:pPr>
            <a:endParaRPr lang="en-US" sz="2400" dirty="0">
              <a:cs typeface="Arial"/>
            </a:endParaRPr>
          </a:p>
        </p:txBody>
      </p:sp>
      <p:pic>
        <p:nvPicPr>
          <p:cNvPr id="4" name="Picture 3" descr="cov.drawio.png">
            <a:extLst>
              <a:ext uri="{FF2B5EF4-FFF2-40B4-BE49-F238E27FC236}">
                <a16:creationId xmlns:a16="http://schemas.microsoft.com/office/drawing/2014/main" id="{92A3E401-FEF0-4667-91FB-FD67DDEFA4B0}"/>
              </a:ext>
            </a:extLst>
          </p:cNvPr>
          <p:cNvPicPr>
            <a:picLocks noChangeAspect="1"/>
          </p:cNvPicPr>
          <p:nvPr/>
        </p:nvPicPr>
        <p:blipFill rotWithShape="1">
          <a:blip r:embed="rId4"/>
          <a:srcRect l="35698" t="-409" r="34910" b="-3798"/>
          <a:stretch/>
        </p:blipFill>
        <p:spPr>
          <a:xfrm>
            <a:off x="5921214" y="3216167"/>
            <a:ext cx="3078902" cy="964333"/>
          </a:xfrm>
          <a:prstGeom prst="rect">
            <a:avLst/>
          </a:prstGeom>
        </p:spPr>
      </p:pic>
      <p:pic>
        <p:nvPicPr>
          <p:cNvPr id="8" name="Picture 7" descr="rc.drawio.png">
            <a:extLst>
              <a:ext uri="{FF2B5EF4-FFF2-40B4-BE49-F238E27FC236}">
                <a16:creationId xmlns:a16="http://schemas.microsoft.com/office/drawing/2014/main" id="{F02871E1-DA06-EF4F-D989-5DE63816F53C}"/>
              </a:ext>
            </a:extLst>
          </p:cNvPr>
          <p:cNvPicPr>
            <a:picLocks noChangeAspect="1"/>
          </p:cNvPicPr>
          <p:nvPr/>
        </p:nvPicPr>
        <p:blipFill rotWithShape="1">
          <a:blip r:embed="rId5"/>
          <a:srcRect l="31081" t="12291" r="30631" b="15883"/>
          <a:stretch/>
        </p:blipFill>
        <p:spPr>
          <a:xfrm>
            <a:off x="6095465" y="1715758"/>
            <a:ext cx="2975930" cy="1156662"/>
          </a:xfrm>
          <a:prstGeom prst="rect">
            <a:avLst/>
          </a:prstGeom>
        </p:spPr>
      </p:pic>
      <p:sp>
        <p:nvSpPr>
          <p:cNvPr id="11" name="Title 1">
            <a:extLst>
              <a:ext uri="{FF2B5EF4-FFF2-40B4-BE49-F238E27FC236}">
                <a16:creationId xmlns:a16="http://schemas.microsoft.com/office/drawing/2014/main" id="{51AF6340-5133-89EE-31D4-1203CF567F91}"/>
              </a:ext>
            </a:extLst>
          </p:cNvPr>
          <p:cNvSpPr txBox="1">
            <a:spLocks/>
          </p:cNvSpPr>
          <p:nvPr/>
        </p:nvSpPr>
        <p:spPr>
          <a:xfrm>
            <a:off x="379562" y="845389"/>
            <a:ext cx="10619117" cy="13802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cs typeface="Arial"/>
              </a:rPr>
              <a:t>Evaluation</a:t>
            </a:r>
          </a:p>
        </p:txBody>
      </p:sp>
      <p:pic>
        <p:nvPicPr>
          <p:cNvPr id="14" name="Picture 13" descr="nrmse.drawio.png">
            <a:extLst>
              <a:ext uri="{FF2B5EF4-FFF2-40B4-BE49-F238E27FC236}">
                <a16:creationId xmlns:a16="http://schemas.microsoft.com/office/drawing/2014/main" id="{5F9E5238-6873-F36B-89F8-D92AFCA6942A}"/>
              </a:ext>
            </a:extLst>
          </p:cNvPr>
          <p:cNvPicPr>
            <a:picLocks noChangeAspect="1"/>
          </p:cNvPicPr>
          <p:nvPr/>
        </p:nvPicPr>
        <p:blipFill>
          <a:blip r:embed="rId6"/>
          <a:stretch>
            <a:fillRect/>
          </a:stretch>
        </p:blipFill>
        <p:spPr>
          <a:xfrm>
            <a:off x="3513117" y="4904113"/>
            <a:ext cx="9144000" cy="1859280"/>
          </a:xfrm>
          <a:prstGeom prst="rect">
            <a:avLst/>
          </a:prstGeom>
        </p:spPr>
      </p:pic>
    </p:spTree>
    <p:extLst>
      <p:ext uri="{BB962C8B-B14F-4D97-AF65-F5344CB8AC3E}">
        <p14:creationId xmlns:p14="http://schemas.microsoft.com/office/powerpoint/2010/main" val="115564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RC</a:t>
            </a:r>
          </a:p>
        </p:txBody>
      </p:sp>
      <p:pic>
        <p:nvPicPr>
          <p:cNvPr id="8" name="Picture 7">
            <a:extLst>
              <a:ext uri="{FF2B5EF4-FFF2-40B4-BE49-F238E27FC236}">
                <a16:creationId xmlns:a16="http://schemas.microsoft.com/office/drawing/2014/main" id="{CA2A1D83-F26B-07F9-15D5-3B7639931A15}"/>
              </a:ext>
            </a:extLst>
          </p:cNvPr>
          <p:cNvPicPr>
            <a:picLocks noChangeAspect="1"/>
          </p:cNvPicPr>
          <p:nvPr/>
        </p:nvPicPr>
        <p:blipFill>
          <a:blip r:embed="rId4"/>
          <a:stretch>
            <a:fillRect/>
          </a:stretch>
        </p:blipFill>
        <p:spPr>
          <a:xfrm>
            <a:off x="0" y="377918"/>
            <a:ext cx="12192000" cy="6102164"/>
          </a:xfrm>
          <a:prstGeom prst="rect">
            <a:avLst/>
          </a:prstGeom>
        </p:spPr>
      </p:pic>
      <p:cxnSp>
        <p:nvCxnSpPr>
          <p:cNvPr id="6" name="Connector: Curved 5">
            <a:extLst>
              <a:ext uri="{FF2B5EF4-FFF2-40B4-BE49-F238E27FC236}">
                <a16:creationId xmlns:a16="http://schemas.microsoft.com/office/drawing/2014/main" id="{A054408D-53FE-8337-C505-C2CD0654E8B9}"/>
              </a:ext>
            </a:extLst>
          </p:cNvPr>
          <p:cNvCxnSpPr>
            <a:cxnSpLocks/>
          </p:cNvCxnSpPr>
          <p:nvPr/>
        </p:nvCxnSpPr>
        <p:spPr>
          <a:xfrm rot="10800000" flipV="1">
            <a:off x="1039572" y="1813740"/>
            <a:ext cx="3016613" cy="2639206"/>
          </a:xfrm>
          <a:prstGeom prst="curvedConnector3">
            <a:avLst>
              <a:gd name="adj1" fmla="val 9584"/>
            </a:avLst>
          </a:prstGeom>
          <a:ln w="635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F0DFAFF3-CF0A-070A-5709-B74E17811E16}"/>
              </a:ext>
            </a:extLst>
          </p:cNvPr>
          <p:cNvCxnSpPr>
            <a:cxnSpLocks/>
          </p:cNvCxnSpPr>
          <p:nvPr/>
        </p:nvCxnSpPr>
        <p:spPr>
          <a:xfrm rot="10800000" flipV="1">
            <a:off x="8135816" y="2261556"/>
            <a:ext cx="2843195" cy="2811954"/>
          </a:xfrm>
          <a:prstGeom prst="curvedConnector3">
            <a:avLst>
              <a:gd name="adj1" fmla="val -4426"/>
            </a:avLst>
          </a:prstGeom>
          <a:ln w="63500">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A293EE-4D33-2DD9-E798-A1BBCD22AE38}"/>
              </a:ext>
            </a:extLst>
          </p:cNvPr>
          <p:cNvSpPr txBox="1"/>
          <p:nvPr/>
        </p:nvSpPr>
        <p:spPr>
          <a:xfrm>
            <a:off x="1767160" y="2948677"/>
            <a:ext cx="1533832" cy="369332"/>
          </a:xfrm>
          <a:prstGeom prst="rect">
            <a:avLst/>
          </a:prstGeom>
          <a:noFill/>
        </p:spPr>
        <p:txBody>
          <a:bodyPr wrap="square" rtlCol="0">
            <a:spAutoFit/>
          </a:bodyPr>
          <a:lstStyle/>
          <a:p>
            <a:r>
              <a:rPr lang="en-GB" dirty="0">
                <a:solidFill>
                  <a:schemeClr val="accent1"/>
                </a:solidFill>
              </a:rPr>
              <a:t>Increasing </a:t>
            </a:r>
            <a:r>
              <a:rPr lang="el-GR" dirty="0">
                <a:solidFill>
                  <a:schemeClr val="accent1"/>
                </a:solidFill>
              </a:rPr>
              <a:t>α</a:t>
            </a:r>
            <a:endParaRPr lang="en-GB" dirty="0">
              <a:solidFill>
                <a:schemeClr val="accent1"/>
              </a:solidFill>
            </a:endParaRPr>
          </a:p>
        </p:txBody>
      </p:sp>
      <p:sp>
        <p:nvSpPr>
          <p:cNvPr id="22" name="TextBox 21">
            <a:extLst>
              <a:ext uri="{FF2B5EF4-FFF2-40B4-BE49-F238E27FC236}">
                <a16:creationId xmlns:a16="http://schemas.microsoft.com/office/drawing/2014/main" id="{DFB533E1-1B0C-791B-53EC-0F8F285E8F12}"/>
              </a:ext>
            </a:extLst>
          </p:cNvPr>
          <p:cNvSpPr txBox="1"/>
          <p:nvPr/>
        </p:nvSpPr>
        <p:spPr>
          <a:xfrm>
            <a:off x="8988953" y="3482866"/>
            <a:ext cx="1533832" cy="369332"/>
          </a:xfrm>
          <a:prstGeom prst="rect">
            <a:avLst/>
          </a:prstGeom>
          <a:noFill/>
        </p:spPr>
        <p:txBody>
          <a:bodyPr wrap="square" rtlCol="0">
            <a:spAutoFit/>
          </a:bodyPr>
          <a:lstStyle/>
          <a:p>
            <a:r>
              <a:rPr lang="en-GB" dirty="0">
                <a:solidFill>
                  <a:schemeClr val="accent1"/>
                </a:solidFill>
              </a:rPr>
              <a:t>Increasing </a:t>
            </a:r>
            <a:r>
              <a:rPr lang="el-GR" dirty="0">
                <a:solidFill>
                  <a:schemeClr val="accent1"/>
                </a:solidFill>
              </a:rPr>
              <a:t>β</a:t>
            </a:r>
            <a:endParaRPr lang="en-GB" dirty="0">
              <a:solidFill>
                <a:schemeClr val="accent1"/>
              </a:solidFill>
            </a:endParaRPr>
          </a:p>
        </p:txBody>
      </p:sp>
    </p:spTree>
    <p:extLst>
      <p:ext uri="{BB962C8B-B14F-4D97-AF65-F5344CB8AC3E}">
        <p14:creationId xmlns:p14="http://schemas.microsoft.com/office/powerpoint/2010/main" val="345879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RC</a:t>
            </a:r>
          </a:p>
        </p:txBody>
      </p:sp>
      <p:pic>
        <p:nvPicPr>
          <p:cNvPr id="3" name="Picture 2">
            <a:extLst>
              <a:ext uri="{FF2B5EF4-FFF2-40B4-BE49-F238E27FC236}">
                <a16:creationId xmlns:a16="http://schemas.microsoft.com/office/drawing/2014/main" id="{45B0F89B-577F-ACA5-064E-28AF1A73AF22}"/>
              </a:ext>
            </a:extLst>
          </p:cNvPr>
          <p:cNvPicPr>
            <a:picLocks noChangeAspect="1"/>
          </p:cNvPicPr>
          <p:nvPr/>
        </p:nvPicPr>
        <p:blipFill>
          <a:blip r:embed="rId4"/>
          <a:stretch>
            <a:fillRect/>
          </a:stretch>
        </p:blipFill>
        <p:spPr>
          <a:xfrm>
            <a:off x="0" y="377918"/>
            <a:ext cx="12192000" cy="6102164"/>
          </a:xfrm>
          <a:prstGeom prst="rect">
            <a:avLst/>
          </a:prstGeom>
        </p:spPr>
      </p:pic>
    </p:spTree>
    <p:extLst>
      <p:ext uri="{BB962C8B-B14F-4D97-AF65-F5344CB8AC3E}">
        <p14:creationId xmlns:p14="http://schemas.microsoft.com/office/powerpoint/2010/main" val="232274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RC</a:t>
            </a:r>
          </a:p>
        </p:txBody>
      </p:sp>
      <p:pic>
        <p:nvPicPr>
          <p:cNvPr id="4" name="Picture 3">
            <a:extLst>
              <a:ext uri="{FF2B5EF4-FFF2-40B4-BE49-F238E27FC236}">
                <a16:creationId xmlns:a16="http://schemas.microsoft.com/office/drawing/2014/main" id="{52F30FCE-91EC-7936-851F-89486023F24D}"/>
              </a:ext>
            </a:extLst>
          </p:cNvPr>
          <p:cNvPicPr>
            <a:picLocks noChangeAspect="1"/>
          </p:cNvPicPr>
          <p:nvPr/>
        </p:nvPicPr>
        <p:blipFill>
          <a:blip r:embed="rId4"/>
          <a:stretch>
            <a:fillRect/>
          </a:stretch>
        </p:blipFill>
        <p:spPr>
          <a:xfrm>
            <a:off x="0" y="377918"/>
            <a:ext cx="12192000" cy="6102164"/>
          </a:xfrm>
          <a:prstGeom prst="rect">
            <a:avLst/>
          </a:prstGeom>
        </p:spPr>
      </p:pic>
    </p:spTree>
    <p:extLst>
      <p:ext uri="{BB962C8B-B14F-4D97-AF65-F5344CB8AC3E}">
        <p14:creationId xmlns:p14="http://schemas.microsoft.com/office/powerpoint/2010/main" val="203129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RC</a:t>
            </a:r>
          </a:p>
        </p:txBody>
      </p:sp>
      <p:pic>
        <p:nvPicPr>
          <p:cNvPr id="4" name="Picture 3">
            <a:extLst>
              <a:ext uri="{FF2B5EF4-FFF2-40B4-BE49-F238E27FC236}">
                <a16:creationId xmlns:a16="http://schemas.microsoft.com/office/drawing/2014/main" id="{CD043E28-36C6-2B6C-B0BF-4C5B5D0477DD}"/>
              </a:ext>
            </a:extLst>
          </p:cNvPr>
          <p:cNvPicPr>
            <a:picLocks noChangeAspect="1"/>
          </p:cNvPicPr>
          <p:nvPr/>
        </p:nvPicPr>
        <p:blipFill>
          <a:blip r:embed="rId4"/>
          <a:stretch>
            <a:fillRect/>
          </a:stretch>
        </p:blipFill>
        <p:spPr>
          <a:xfrm>
            <a:off x="0" y="371735"/>
            <a:ext cx="12192000" cy="6114529"/>
          </a:xfrm>
          <a:prstGeom prst="rect">
            <a:avLst/>
          </a:prstGeom>
        </p:spPr>
      </p:pic>
    </p:spTree>
    <p:extLst>
      <p:ext uri="{BB962C8B-B14F-4D97-AF65-F5344CB8AC3E}">
        <p14:creationId xmlns:p14="http://schemas.microsoft.com/office/powerpoint/2010/main" val="312741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RC</a:t>
            </a:r>
          </a:p>
        </p:txBody>
      </p:sp>
      <p:pic>
        <p:nvPicPr>
          <p:cNvPr id="3" name="Picture 2">
            <a:extLst>
              <a:ext uri="{FF2B5EF4-FFF2-40B4-BE49-F238E27FC236}">
                <a16:creationId xmlns:a16="http://schemas.microsoft.com/office/drawing/2014/main" id="{3D98B4F6-6904-9418-3F5A-73CA1DF82C9B}"/>
              </a:ext>
            </a:extLst>
          </p:cNvPr>
          <p:cNvPicPr>
            <a:picLocks noChangeAspect="1"/>
          </p:cNvPicPr>
          <p:nvPr/>
        </p:nvPicPr>
        <p:blipFill>
          <a:blip r:embed="rId4"/>
          <a:stretch>
            <a:fillRect/>
          </a:stretch>
        </p:blipFill>
        <p:spPr>
          <a:xfrm>
            <a:off x="0" y="371735"/>
            <a:ext cx="12192000" cy="6114529"/>
          </a:xfrm>
          <a:prstGeom prst="rect">
            <a:avLst/>
          </a:prstGeom>
        </p:spPr>
      </p:pic>
    </p:spTree>
    <p:extLst>
      <p:ext uri="{BB962C8B-B14F-4D97-AF65-F5344CB8AC3E}">
        <p14:creationId xmlns:p14="http://schemas.microsoft.com/office/powerpoint/2010/main" val="35107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RC</a:t>
            </a:r>
          </a:p>
        </p:txBody>
      </p:sp>
      <p:pic>
        <p:nvPicPr>
          <p:cNvPr id="4" name="Picture 3">
            <a:extLst>
              <a:ext uri="{FF2B5EF4-FFF2-40B4-BE49-F238E27FC236}">
                <a16:creationId xmlns:a16="http://schemas.microsoft.com/office/drawing/2014/main" id="{43DD7AF5-276A-2F4A-36AF-E0213F6A1348}"/>
              </a:ext>
            </a:extLst>
          </p:cNvPr>
          <p:cNvPicPr>
            <a:picLocks noChangeAspect="1"/>
          </p:cNvPicPr>
          <p:nvPr/>
        </p:nvPicPr>
        <p:blipFill>
          <a:blip r:embed="rId4"/>
          <a:stretch>
            <a:fillRect/>
          </a:stretch>
        </p:blipFill>
        <p:spPr>
          <a:xfrm>
            <a:off x="0" y="371735"/>
            <a:ext cx="12192000" cy="6114529"/>
          </a:xfrm>
          <a:prstGeom prst="rect">
            <a:avLst/>
          </a:prstGeom>
        </p:spPr>
      </p:pic>
    </p:spTree>
    <p:extLst>
      <p:ext uri="{BB962C8B-B14F-4D97-AF65-F5344CB8AC3E}">
        <p14:creationId xmlns:p14="http://schemas.microsoft.com/office/powerpoint/2010/main" val="4213038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RC</a:t>
            </a:r>
          </a:p>
        </p:txBody>
      </p:sp>
      <p:pic>
        <p:nvPicPr>
          <p:cNvPr id="4" name="Picture 3">
            <a:extLst>
              <a:ext uri="{FF2B5EF4-FFF2-40B4-BE49-F238E27FC236}">
                <a16:creationId xmlns:a16="http://schemas.microsoft.com/office/drawing/2014/main" id="{56FBEDB4-9319-48DF-D23A-C0D0BF428269}"/>
              </a:ext>
            </a:extLst>
          </p:cNvPr>
          <p:cNvPicPr>
            <a:picLocks noChangeAspect="1"/>
          </p:cNvPicPr>
          <p:nvPr/>
        </p:nvPicPr>
        <p:blipFill>
          <a:blip r:embed="rId4"/>
          <a:stretch>
            <a:fillRect/>
          </a:stretch>
        </p:blipFill>
        <p:spPr>
          <a:xfrm>
            <a:off x="0" y="367600"/>
            <a:ext cx="12192000" cy="6122800"/>
          </a:xfrm>
          <a:prstGeom prst="rect">
            <a:avLst/>
          </a:prstGeom>
        </p:spPr>
      </p:pic>
    </p:spTree>
    <p:extLst>
      <p:ext uri="{BB962C8B-B14F-4D97-AF65-F5344CB8AC3E}">
        <p14:creationId xmlns:p14="http://schemas.microsoft.com/office/powerpoint/2010/main" val="181194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RC</a:t>
            </a:r>
          </a:p>
        </p:txBody>
      </p:sp>
      <p:pic>
        <p:nvPicPr>
          <p:cNvPr id="4" name="Picture 3">
            <a:extLst>
              <a:ext uri="{FF2B5EF4-FFF2-40B4-BE49-F238E27FC236}">
                <a16:creationId xmlns:a16="http://schemas.microsoft.com/office/drawing/2014/main" id="{40AC1935-E303-03FE-1FE3-EEC73CD60F21}"/>
              </a:ext>
            </a:extLst>
          </p:cNvPr>
          <p:cNvPicPr>
            <a:picLocks noChangeAspect="1"/>
          </p:cNvPicPr>
          <p:nvPr/>
        </p:nvPicPr>
        <p:blipFill>
          <a:blip r:embed="rId4"/>
          <a:stretch>
            <a:fillRect/>
          </a:stretch>
        </p:blipFill>
        <p:spPr>
          <a:xfrm>
            <a:off x="0" y="367600"/>
            <a:ext cx="12192000" cy="6122800"/>
          </a:xfrm>
          <a:prstGeom prst="rect">
            <a:avLst/>
          </a:prstGeom>
        </p:spPr>
      </p:pic>
      <p:pic>
        <p:nvPicPr>
          <p:cNvPr id="2" name="Picture 1">
            <a:extLst>
              <a:ext uri="{FF2B5EF4-FFF2-40B4-BE49-F238E27FC236}">
                <a16:creationId xmlns:a16="http://schemas.microsoft.com/office/drawing/2014/main" id="{0A8B65F0-5C2B-49B1-F366-977D45810E74}"/>
              </a:ext>
            </a:extLst>
          </p:cNvPr>
          <p:cNvPicPr>
            <a:picLocks noChangeAspect="1"/>
          </p:cNvPicPr>
          <p:nvPr/>
        </p:nvPicPr>
        <p:blipFill>
          <a:blip r:embed="rId4"/>
          <a:stretch>
            <a:fillRect/>
          </a:stretch>
        </p:blipFill>
        <p:spPr>
          <a:xfrm>
            <a:off x="0" y="338104"/>
            <a:ext cx="12192000" cy="6122800"/>
          </a:xfrm>
          <a:prstGeom prst="rect">
            <a:avLst/>
          </a:prstGeom>
        </p:spPr>
      </p:pic>
      <p:pic>
        <p:nvPicPr>
          <p:cNvPr id="6" name="Picture 5">
            <a:extLst>
              <a:ext uri="{FF2B5EF4-FFF2-40B4-BE49-F238E27FC236}">
                <a16:creationId xmlns:a16="http://schemas.microsoft.com/office/drawing/2014/main" id="{1DA915DA-F8DB-B402-CE56-660E58CA078F}"/>
              </a:ext>
            </a:extLst>
          </p:cNvPr>
          <p:cNvPicPr>
            <a:picLocks noChangeAspect="1"/>
          </p:cNvPicPr>
          <p:nvPr/>
        </p:nvPicPr>
        <p:blipFill>
          <a:blip r:embed="rId5"/>
          <a:stretch>
            <a:fillRect/>
          </a:stretch>
        </p:blipFill>
        <p:spPr>
          <a:xfrm>
            <a:off x="0" y="381000"/>
            <a:ext cx="12192000" cy="6096000"/>
          </a:xfrm>
          <a:prstGeom prst="rect">
            <a:avLst/>
          </a:prstGeom>
        </p:spPr>
      </p:pic>
    </p:spTree>
    <p:extLst>
      <p:ext uri="{BB962C8B-B14F-4D97-AF65-F5344CB8AC3E}">
        <p14:creationId xmlns:p14="http://schemas.microsoft.com/office/powerpoint/2010/main" val="152327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6D64-A944-A7EA-91BB-A9F1C9DF52F8}"/>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E04FE983-2591-04DA-3CE1-9EA3ABB791CE}"/>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16D68048-FAF6-2A6D-EE6B-D4755F942627}"/>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Introduction – Synergistic Reconstruction</a:t>
            </a:r>
            <a:endParaRPr lang="en-US">
              <a:solidFill>
                <a:schemeClr val="bg1"/>
              </a:solidFill>
            </a:endParaRPr>
          </a:p>
        </p:txBody>
      </p:sp>
      <p:pic>
        <p:nvPicPr>
          <p:cNvPr id="3" name="Picture 2" descr="A black and purple box with text&#10;&#10;Description automatically generated">
            <a:extLst>
              <a:ext uri="{FF2B5EF4-FFF2-40B4-BE49-F238E27FC236}">
                <a16:creationId xmlns:a16="http://schemas.microsoft.com/office/drawing/2014/main" id="{21459676-123C-FE6A-456C-F093CBB99FFC}"/>
              </a:ext>
            </a:extLst>
          </p:cNvPr>
          <p:cNvPicPr>
            <a:picLocks noChangeAspect="1"/>
          </p:cNvPicPr>
          <p:nvPr/>
        </p:nvPicPr>
        <p:blipFill>
          <a:blip r:embed="rId4"/>
          <a:stretch>
            <a:fillRect/>
          </a:stretch>
        </p:blipFill>
        <p:spPr>
          <a:xfrm>
            <a:off x="1050571" y="535373"/>
            <a:ext cx="9528939" cy="6062601"/>
          </a:xfrm>
          <a:prstGeom prst="rect">
            <a:avLst/>
          </a:prstGeom>
        </p:spPr>
      </p:pic>
      <p:sp>
        <p:nvSpPr>
          <p:cNvPr id="4" name="Rectangle 3">
            <a:extLst>
              <a:ext uri="{FF2B5EF4-FFF2-40B4-BE49-F238E27FC236}">
                <a16:creationId xmlns:a16="http://schemas.microsoft.com/office/drawing/2014/main" id="{14F9EFA1-12C7-7A8F-ECC6-0DED2E2E6E2A}"/>
              </a:ext>
            </a:extLst>
          </p:cNvPr>
          <p:cNvSpPr/>
          <p:nvPr/>
        </p:nvSpPr>
        <p:spPr>
          <a:xfrm>
            <a:off x="5791200" y="1291553"/>
            <a:ext cx="5565058" cy="47552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695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RC</a:t>
            </a:r>
          </a:p>
        </p:txBody>
      </p:sp>
      <p:pic>
        <p:nvPicPr>
          <p:cNvPr id="4" name="Picture 3">
            <a:extLst>
              <a:ext uri="{FF2B5EF4-FFF2-40B4-BE49-F238E27FC236}">
                <a16:creationId xmlns:a16="http://schemas.microsoft.com/office/drawing/2014/main" id="{40AC1935-E303-03FE-1FE3-EEC73CD60F21}"/>
              </a:ext>
            </a:extLst>
          </p:cNvPr>
          <p:cNvPicPr>
            <a:picLocks noChangeAspect="1"/>
          </p:cNvPicPr>
          <p:nvPr/>
        </p:nvPicPr>
        <p:blipFill>
          <a:blip r:embed="rId4"/>
          <a:stretch>
            <a:fillRect/>
          </a:stretch>
        </p:blipFill>
        <p:spPr>
          <a:xfrm>
            <a:off x="0" y="367600"/>
            <a:ext cx="12192000" cy="6122800"/>
          </a:xfrm>
          <a:prstGeom prst="rect">
            <a:avLst/>
          </a:prstGeom>
        </p:spPr>
      </p:pic>
    </p:spTree>
    <p:extLst>
      <p:ext uri="{BB962C8B-B14F-4D97-AF65-F5344CB8AC3E}">
        <p14:creationId xmlns:p14="http://schemas.microsoft.com/office/powerpoint/2010/main" val="1730196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Results - RMSE</a:t>
            </a:r>
          </a:p>
        </p:txBody>
      </p:sp>
      <p:pic>
        <p:nvPicPr>
          <p:cNvPr id="2" name="Picture 1" descr="A graph of numbers and lines&#10;&#10;Description automatically generated">
            <a:extLst>
              <a:ext uri="{FF2B5EF4-FFF2-40B4-BE49-F238E27FC236}">
                <a16:creationId xmlns:a16="http://schemas.microsoft.com/office/drawing/2014/main" id="{2BD96AFB-7692-29AD-9766-C018D4D5A3F1}"/>
              </a:ext>
            </a:extLst>
          </p:cNvPr>
          <p:cNvPicPr>
            <a:picLocks noChangeAspect="1"/>
          </p:cNvPicPr>
          <p:nvPr/>
        </p:nvPicPr>
        <p:blipFill>
          <a:blip r:embed="rId4"/>
          <a:stretch>
            <a:fillRect/>
          </a:stretch>
        </p:blipFill>
        <p:spPr>
          <a:xfrm>
            <a:off x="6491051" y="661738"/>
            <a:ext cx="5055241" cy="6196263"/>
          </a:xfrm>
          <a:prstGeom prst="rect">
            <a:avLst/>
          </a:prstGeom>
        </p:spPr>
      </p:pic>
      <p:pic>
        <p:nvPicPr>
          <p:cNvPr id="3" name="Picture 2" descr="A graph of numbers and lines&#10;&#10;Description automatically generated">
            <a:extLst>
              <a:ext uri="{FF2B5EF4-FFF2-40B4-BE49-F238E27FC236}">
                <a16:creationId xmlns:a16="http://schemas.microsoft.com/office/drawing/2014/main" id="{2FEE7654-8C9B-9263-B389-3A760BA836C7}"/>
              </a:ext>
            </a:extLst>
          </p:cNvPr>
          <p:cNvPicPr>
            <a:picLocks noChangeAspect="1"/>
          </p:cNvPicPr>
          <p:nvPr/>
        </p:nvPicPr>
        <p:blipFill>
          <a:blip r:embed="rId5"/>
          <a:stretch>
            <a:fillRect/>
          </a:stretch>
        </p:blipFill>
        <p:spPr>
          <a:xfrm>
            <a:off x="668824" y="663250"/>
            <a:ext cx="5063494" cy="6196264"/>
          </a:xfrm>
          <a:prstGeom prst="rect">
            <a:avLst/>
          </a:prstGeom>
        </p:spPr>
      </p:pic>
    </p:spTree>
    <p:extLst>
      <p:ext uri="{BB962C8B-B14F-4D97-AF65-F5344CB8AC3E}">
        <p14:creationId xmlns:p14="http://schemas.microsoft.com/office/powerpoint/2010/main" val="111574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Discussion - Results</a:t>
            </a:r>
          </a:p>
        </p:txBody>
      </p:sp>
      <p:sp>
        <p:nvSpPr>
          <p:cNvPr id="6" name="Title 1">
            <a:extLst>
              <a:ext uri="{FF2B5EF4-FFF2-40B4-BE49-F238E27FC236}">
                <a16:creationId xmlns:a16="http://schemas.microsoft.com/office/drawing/2014/main" id="{9FFD5E53-8222-4C02-EFC5-E4E67BE433E9}"/>
              </a:ext>
            </a:extLst>
          </p:cNvPr>
          <p:cNvSpPr>
            <a:spLocks noGrp="1"/>
          </p:cNvSpPr>
          <p:nvPr>
            <p:ph type="title"/>
          </p:nvPr>
        </p:nvSpPr>
        <p:spPr>
          <a:xfrm>
            <a:off x="379562" y="845389"/>
            <a:ext cx="10619117" cy="1380226"/>
          </a:xfrm>
        </p:spPr>
        <p:txBody>
          <a:bodyPr/>
          <a:lstStyle/>
          <a:p>
            <a:r>
              <a:rPr lang="en-US">
                <a:cs typeface="Arial"/>
              </a:rPr>
              <a:t>What can we take away?</a:t>
            </a:r>
          </a:p>
        </p:txBody>
      </p:sp>
      <p:sp>
        <p:nvSpPr>
          <p:cNvPr id="9" name="TextBox 8">
            <a:extLst>
              <a:ext uri="{FF2B5EF4-FFF2-40B4-BE49-F238E27FC236}">
                <a16:creationId xmlns:a16="http://schemas.microsoft.com/office/drawing/2014/main" id="{7FC0D75D-8C59-F81F-E9C6-CF0698792D2F}"/>
              </a:ext>
            </a:extLst>
          </p:cNvPr>
          <p:cNvSpPr txBox="1"/>
          <p:nvPr/>
        </p:nvSpPr>
        <p:spPr>
          <a:xfrm>
            <a:off x="668420" y="2072105"/>
            <a:ext cx="10881895"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PET:</a:t>
            </a:r>
          </a:p>
          <a:p>
            <a:pPr marL="285750" indent="-285750">
              <a:buFont typeface="Arial"/>
              <a:buChar char="•"/>
            </a:pPr>
            <a:r>
              <a:rPr lang="en-US" sz="2800" dirty="0">
                <a:ea typeface="+mn-lt"/>
                <a:cs typeface="+mn-lt"/>
              </a:rPr>
              <a:t>Synergy increased RC, reduced variance for NEMA spheres.</a:t>
            </a:r>
          </a:p>
          <a:p>
            <a:pPr marL="285750" indent="-285750">
              <a:buFont typeface="Arial"/>
              <a:buChar char="•"/>
            </a:pPr>
            <a:r>
              <a:rPr lang="en-US" sz="2800" dirty="0">
                <a:ea typeface="+mn-lt"/>
                <a:cs typeface="+mn-lt"/>
              </a:rPr>
              <a:t>Synergy decreased NRMSE</a:t>
            </a:r>
          </a:p>
          <a:p>
            <a:pPr marL="285750" indent="-285750">
              <a:buFont typeface="Arial"/>
              <a:buChar char="•"/>
            </a:pPr>
            <a:endParaRPr lang="en-US" sz="2800" dirty="0">
              <a:ea typeface="+mn-lt"/>
              <a:cs typeface="+mn-lt"/>
            </a:endParaRPr>
          </a:p>
          <a:p>
            <a:r>
              <a:rPr lang="en-US" sz="2800" b="1" dirty="0">
                <a:ea typeface="+mn-lt"/>
                <a:cs typeface="+mn-lt"/>
              </a:rPr>
              <a:t>SPECT:</a:t>
            </a:r>
          </a:p>
          <a:p>
            <a:pPr marL="285750" indent="-285750">
              <a:buFont typeface="Arial"/>
              <a:buChar char="•"/>
            </a:pPr>
            <a:r>
              <a:rPr lang="en-US" sz="2800" dirty="0">
                <a:ea typeface="+mn-lt"/>
                <a:cs typeface="+mn-lt"/>
              </a:rPr>
              <a:t>Synergy has potential to increase RC at the expense of </a:t>
            </a:r>
            <a:r>
              <a:rPr lang="en-US" sz="2800" dirty="0" err="1">
                <a:ea typeface="+mn-lt"/>
                <a:cs typeface="+mn-lt"/>
              </a:rPr>
              <a:t>CoV</a:t>
            </a:r>
            <a:endParaRPr lang="en-US" sz="2800" dirty="0">
              <a:cs typeface="Arial"/>
            </a:endParaRPr>
          </a:p>
          <a:p>
            <a:pPr marL="285750" indent="-285750">
              <a:buFont typeface="Arial"/>
              <a:buChar char="•"/>
            </a:pPr>
            <a:r>
              <a:rPr lang="en-US" sz="2800" dirty="0">
                <a:cs typeface="Arial"/>
              </a:rPr>
              <a:t>Synergy decreased NRMSE</a:t>
            </a:r>
          </a:p>
          <a:p>
            <a:endParaRPr lang="en-US" sz="2400" dirty="0">
              <a:cs typeface="Arial"/>
            </a:endParaRPr>
          </a:p>
          <a:p>
            <a:pPr marL="285750" indent="-285750">
              <a:buFont typeface="Arial"/>
              <a:buChar char="•"/>
            </a:pPr>
            <a:endParaRPr lang="en-US" sz="2400" dirty="0">
              <a:cs typeface="Arial"/>
            </a:endParaRPr>
          </a:p>
          <a:p>
            <a:endParaRPr lang="en-US" sz="2400" dirty="0">
              <a:cs typeface="Arial"/>
            </a:endParaRPr>
          </a:p>
          <a:p>
            <a:pPr marL="285750" indent="-285750">
              <a:buFont typeface="Arial"/>
              <a:buChar char="•"/>
            </a:pPr>
            <a:endParaRPr lang="en-US" sz="2400" dirty="0">
              <a:cs typeface="Arial"/>
            </a:endParaRPr>
          </a:p>
          <a:p>
            <a:pPr marL="285750" indent="-285750">
              <a:buFont typeface="Arial"/>
              <a:buChar char="•"/>
            </a:pPr>
            <a:endParaRPr lang="en-US" sz="2400" dirty="0">
              <a:cs typeface="Arial"/>
            </a:endParaRPr>
          </a:p>
        </p:txBody>
      </p:sp>
    </p:spTree>
    <p:extLst>
      <p:ext uri="{BB962C8B-B14F-4D97-AF65-F5344CB8AC3E}">
        <p14:creationId xmlns:p14="http://schemas.microsoft.com/office/powerpoint/2010/main" val="37029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Discussion - Future Work</a:t>
            </a:r>
          </a:p>
        </p:txBody>
      </p:sp>
      <p:sp>
        <p:nvSpPr>
          <p:cNvPr id="6" name="Title 1">
            <a:extLst>
              <a:ext uri="{FF2B5EF4-FFF2-40B4-BE49-F238E27FC236}">
                <a16:creationId xmlns:a16="http://schemas.microsoft.com/office/drawing/2014/main" id="{9FFD5E53-8222-4C02-EFC5-E4E67BE433E9}"/>
              </a:ext>
            </a:extLst>
          </p:cNvPr>
          <p:cNvSpPr>
            <a:spLocks noGrp="1"/>
          </p:cNvSpPr>
          <p:nvPr>
            <p:ph type="title"/>
          </p:nvPr>
        </p:nvSpPr>
        <p:spPr>
          <a:xfrm>
            <a:off x="379562" y="845389"/>
            <a:ext cx="10619117" cy="1380226"/>
          </a:xfrm>
        </p:spPr>
        <p:txBody>
          <a:bodyPr/>
          <a:lstStyle/>
          <a:p>
            <a:r>
              <a:rPr lang="en-US" dirty="0">
                <a:cs typeface="Arial"/>
              </a:rPr>
              <a:t>What's Next?</a:t>
            </a:r>
          </a:p>
        </p:txBody>
      </p:sp>
      <p:sp>
        <p:nvSpPr>
          <p:cNvPr id="9" name="TextBox 8">
            <a:extLst>
              <a:ext uri="{FF2B5EF4-FFF2-40B4-BE49-F238E27FC236}">
                <a16:creationId xmlns:a16="http://schemas.microsoft.com/office/drawing/2014/main" id="{7FC0D75D-8C59-F81F-E9C6-CF0698792D2F}"/>
              </a:ext>
            </a:extLst>
          </p:cNvPr>
          <p:cNvSpPr txBox="1"/>
          <p:nvPr/>
        </p:nvSpPr>
        <p:spPr>
          <a:xfrm>
            <a:off x="658394" y="1711158"/>
            <a:ext cx="1088189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mn-lt"/>
                <a:cs typeface="+mn-lt"/>
              </a:rPr>
              <a:t>More </a:t>
            </a:r>
            <a:r>
              <a:rPr lang="en-US" sz="2400" b="1" dirty="0" err="1">
                <a:ea typeface="+mn-lt"/>
                <a:cs typeface="+mn-lt"/>
              </a:rPr>
              <a:t>penalisation</a:t>
            </a:r>
            <a:r>
              <a:rPr lang="en-US" sz="2400" b="1" dirty="0">
                <a:ea typeface="+mn-lt"/>
                <a:cs typeface="+mn-lt"/>
              </a:rPr>
              <a:t> values:</a:t>
            </a:r>
            <a:endParaRPr lang="en-US" sz="2400" b="1" dirty="0"/>
          </a:p>
          <a:p>
            <a:pPr marL="342900" indent="-342900">
              <a:buFont typeface="Arial"/>
              <a:buChar char="•"/>
            </a:pPr>
            <a:r>
              <a:rPr lang="en-US" sz="2400" dirty="0">
                <a:ea typeface="+mn-lt"/>
                <a:cs typeface="+mn-lt"/>
              </a:rPr>
              <a:t>Improved RC for smaller SPECT features with higher alpha?</a:t>
            </a:r>
          </a:p>
          <a:p>
            <a:pPr marL="342900" indent="-342900">
              <a:buFont typeface="Arial"/>
              <a:buChar char="•"/>
            </a:pPr>
            <a:r>
              <a:rPr lang="en-US" sz="2400" dirty="0">
                <a:ea typeface="+mn-lt"/>
                <a:cs typeface="+mn-lt"/>
              </a:rPr>
              <a:t>How much can we increase alpha/beta before we decrease NRMSE?</a:t>
            </a:r>
          </a:p>
          <a:p>
            <a:endParaRPr lang="en-US" sz="2400" dirty="0">
              <a:ea typeface="+mn-lt"/>
              <a:cs typeface="+mn-lt"/>
            </a:endParaRPr>
          </a:p>
          <a:p>
            <a:r>
              <a:rPr lang="en-US" sz="2400" b="1" dirty="0">
                <a:ea typeface="+mn-lt"/>
                <a:cs typeface="+mn-lt"/>
              </a:rPr>
              <a:t>More data:</a:t>
            </a:r>
          </a:p>
          <a:p>
            <a:pPr marL="285750" indent="-285750">
              <a:buFont typeface="Arial"/>
              <a:buChar char="•"/>
            </a:pPr>
            <a:r>
              <a:rPr lang="en-US" sz="2400" dirty="0">
                <a:ea typeface="+mn-lt"/>
                <a:cs typeface="+mn-lt"/>
              </a:rPr>
              <a:t>Anthropomorphic phantom data with liver compartments &amp; </a:t>
            </a:r>
            <a:r>
              <a:rPr lang="en-US" sz="2400" dirty="0" err="1">
                <a:ea typeface="+mn-lt"/>
                <a:cs typeface="+mn-lt"/>
              </a:rPr>
              <a:t>tumour</a:t>
            </a:r>
            <a:r>
              <a:rPr lang="en-US" sz="2400" dirty="0">
                <a:ea typeface="+mn-lt"/>
                <a:cs typeface="+mn-lt"/>
              </a:rPr>
              <a:t> </a:t>
            </a:r>
            <a:endParaRPr lang="en-US" sz="2400" dirty="0">
              <a:cs typeface="Arial"/>
            </a:endParaRPr>
          </a:p>
          <a:p>
            <a:pPr marL="285750" indent="-285750">
              <a:buFont typeface="Arial"/>
              <a:buChar char="•"/>
            </a:pPr>
            <a:r>
              <a:rPr lang="en-US" sz="2400" dirty="0">
                <a:cs typeface="Arial"/>
              </a:rPr>
              <a:t>Patient data with Y-90 microspheres</a:t>
            </a:r>
          </a:p>
          <a:p>
            <a:pPr marL="285750" indent="-285750">
              <a:buFont typeface="Arial"/>
              <a:buChar char="•"/>
            </a:pPr>
            <a:endParaRPr lang="en-US" sz="2400" dirty="0">
              <a:cs typeface="Arial"/>
            </a:endParaRPr>
          </a:p>
          <a:p>
            <a:r>
              <a:rPr lang="en-US" sz="2400" b="1" dirty="0">
                <a:cs typeface="Arial"/>
              </a:rPr>
              <a:t>More priors:</a:t>
            </a:r>
            <a:endParaRPr lang="en-US" dirty="0"/>
          </a:p>
          <a:p>
            <a:pPr marL="342900" indent="-342900">
              <a:buFont typeface="Arial"/>
              <a:buChar char="•"/>
            </a:pPr>
            <a:r>
              <a:rPr lang="en-US" sz="2400" dirty="0">
                <a:cs typeface="Arial"/>
              </a:rPr>
              <a:t>How does this prior compare to other synergistic priors / methods?</a:t>
            </a:r>
            <a:endParaRPr lang="en-US" sz="2400" b="1" dirty="0">
              <a:cs typeface="Arial"/>
            </a:endParaRPr>
          </a:p>
          <a:p>
            <a:pPr marL="342900" indent="-342900">
              <a:buFont typeface="Arial"/>
              <a:buChar char="•"/>
            </a:pPr>
            <a:r>
              <a:rPr lang="en-US" sz="2400" dirty="0">
                <a:cs typeface="Arial"/>
              </a:rPr>
              <a:t>Modalities have very different features - can modality-specific priors in addition to joint priors further improve reconstruction?</a:t>
            </a:r>
          </a:p>
          <a:p>
            <a:endParaRPr lang="en-US" sz="2400" dirty="0">
              <a:cs typeface="Arial"/>
            </a:endParaRPr>
          </a:p>
          <a:p>
            <a:pPr marL="285750" indent="-285750">
              <a:buFont typeface="Arial"/>
              <a:buChar char="•"/>
            </a:pPr>
            <a:endParaRPr lang="en-US" sz="2400" dirty="0">
              <a:cs typeface="Arial"/>
            </a:endParaRPr>
          </a:p>
          <a:p>
            <a:pPr marL="285750" indent="-285750">
              <a:buFont typeface="Arial"/>
              <a:buChar char="•"/>
            </a:pPr>
            <a:endParaRPr lang="en-US" sz="2400" dirty="0">
              <a:cs typeface="Arial"/>
            </a:endParaRPr>
          </a:p>
        </p:txBody>
      </p:sp>
    </p:spTree>
    <p:extLst>
      <p:ext uri="{BB962C8B-B14F-4D97-AF65-F5344CB8AC3E}">
        <p14:creationId xmlns:p14="http://schemas.microsoft.com/office/powerpoint/2010/main" val="364397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Arial"/>
              </a:rPr>
              <a:t>Acknowledgements</a:t>
            </a:r>
          </a:p>
        </p:txBody>
      </p:sp>
      <p:sp>
        <p:nvSpPr>
          <p:cNvPr id="6" name="Title 1">
            <a:extLst>
              <a:ext uri="{FF2B5EF4-FFF2-40B4-BE49-F238E27FC236}">
                <a16:creationId xmlns:a16="http://schemas.microsoft.com/office/drawing/2014/main" id="{9FFD5E53-8222-4C02-EFC5-E4E67BE433E9}"/>
              </a:ext>
            </a:extLst>
          </p:cNvPr>
          <p:cNvSpPr>
            <a:spLocks noGrp="1"/>
          </p:cNvSpPr>
          <p:nvPr>
            <p:ph type="title"/>
          </p:nvPr>
        </p:nvSpPr>
        <p:spPr>
          <a:xfrm>
            <a:off x="379562" y="845389"/>
            <a:ext cx="10619117" cy="1380226"/>
          </a:xfrm>
        </p:spPr>
        <p:txBody>
          <a:bodyPr/>
          <a:lstStyle/>
          <a:p>
            <a:r>
              <a:rPr lang="en-US">
                <a:cs typeface="Arial"/>
              </a:rPr>
              <a:t>Acknowledgements</a:t>
            </a:r>
            <a:endParaRPr lang="en-US" dirty="0">
              <a:cs typeface="Arial"/>
            </a:endParaRPr>
          </a:p>
        </p:txBody>
      </p:sp>
      <p:sp>
        <p:nvSpPr>
          <p:cNvPr id="9" name="TextBox 8">
            <a:extLst>
              <a:ext uri="{FF2B5EF4-FFF2-40B4-BE49-F238E27FC236}">
                <a16:creationId xmlns:a16="http://schemas.microsoft.com/office/drawing/2014/main" id="{7FC0D75D-8C59-F81F-E9C6-CF0698792D2F}"/>
              </a:ext>
            </a:extLst>
          </p:cNvPr>
          <p:cNvSpPr txBox="1"/>
          <p:nvPr/>
        </p:nvSpPr>
        <p:spPr>
          <a:xfrm>
            <a:off x="703385" y="1641232"/>
            <a:ext cx="1083690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0" dirty="0">
                <a:solidFill>
                  <a:srgbClr val="0D0D0D"/>
                </a:solidFill>
                <a:effectLst/>
                <a:latin typeface="+mj-lt"/>
              </a:rPr>
              <a:t>Special Thanks To:</a:t>
            </a:r>
            <a:endParaRPr lang="en-US" b="0" i="0" dirty="0">
              <a:solidFill>
                <a:srgbClr val="0D0D0D"/>
              </a:solidFill>
              <a:effectLst/>
              <a:latin typeface="+mj-lt"/>
            </a:endParaRPr>
          </a:p>
          <a:p>
            <a:pPr algn="l">
              <a:buFont typeface="Arial" panose="020B0604020202020204" pitchFamily="34" charset="0"/>
              <a:buChar char="•"/>
            </a:pPr>
            <a:r>
              <a:rPr lang="en-US" b="1" i="0" dirty="0">
                <a:solidFill>
                  <a:srgbClr val="0D0D0D"/>
                </a:solidFill>
                <a:effectLst/>
                <a:latin typeface="+mj-lt"/>
              </a:rPr>
              <a:t>Daniel, Kris, and Simon</a:t>
            </a:r>
            <a:endParaRPr lang="en-US" b="0" i="0" dirty="0">
              <a:solidFill>
                <a:srgbClr val="0D0D0D"/>
              </a:solidFill>
              <a:effectLst/>
              <a:latin typeface="+mj-lt"/>
            </a:endParaRPr>
          </a:p>
          <a:p>
            <a:pPr marL="742950" lvl="1" indent="-285750" algn="l">
              <a:buFont typeface="Arial" panose="020B0604020202020204" pitchFamily="34" charset="0"/>
              <a:buChar char="•"/>
            </a:pPr>
            <a:r>
              <a:rPr lang="en-US" b="0" i="0" dirty="0">
                <a:solidFill>
                  <a:srgbClr val="0D0D0D"/>
                </a:solidFill>
                <a:effectLst/>
                <a:latin typeface="+mj-lt"/>
              </a:rPr>
              <a:t>For their invaluable help and support</a:t>
            </a:r>
          </a:p>
          <a:p>
            <a:pPr algn="l">
              <a:buFont typeface="Arial" panose="020B0604020202020204" pitchFamily="34" charset="0"/>
              <a:buChar char="•"/>
            </a:pPr>
            <a:r>
              <a:rPr lang="en-US" b="1" i="0" dirty="0">
                <a:solidFill>
                  <a:srgbClr val="0D0D0D"/>
                </a:solidFill>
                <a:effectLst/>
                <a:latin typeface="+mj-lt"/>
              </a:rPr>
              <a:t>The Team at NPL</a:t>
            </a:r>
            <a:endParaRPr lang="en-US" b="0" i="0" dirty="0">
              <a:solidFill>
                <a:srgbClr val="0D0D0D"/>
              </a:solidFill>
              <a:effectLst/>
              <a:latin typeface="+mj-lt"/>
            </a:endParaRPr>
          </a:p>
          <a:p>
            <a:pPr marL="742950" lvl="1" indent="-285750" algn="l">
              <a:buFont typeface="Arial" panose="020B0604020202020204" pitchFamily="34" charset="0"/>
              <a:buChar char="•"/>
            </a:pPr>
            <a:r>
              <a:rPr lang="en-US" b="0" i="0" dirty="0">
                <a:solidFill>
                  <a:srgbClr val="0D0D0D"/>
                </a:solidFill>
                <a:effectLst/>
                <a:latin typeface="+mj-lt"/>
              </a:rPr>
              <a:t>For the phantom measurements</a:t>
            </a:r>
          </a:p>
          <a:p>
            <a:pPr marL="742950" lvl="1" indent="-285750" algn="l">
              <a:buFont typeface="Arial" panose="020B0604020202020204" pitchFamily="34" charset="0"/>
              <a:buChar char="•"/>
            </a:pPr>
            <a:endParaRPr lang="en-US" b="0" i="0" dirty="0">
              <a:solidFill>
                <a:srgbClr val="0D0D0D"/>
              </a:solidFill>
              <a:effectLst/>
              <a:latin typeface="+mj-lt"/>
            </a:endParaRPr>
          </a:p>
          <a:p>
            <a:pPr algn="l"/>
            <a:r>
              <a:rPr lang="en-US" b="1" i="0" dirty="0">
                <a:solidFill>
                  <a:srgbClr val="0D0D0D"/>
                </a:solidFill>
                <a:effectLst/>
                <a:latin typeface="+mj-lt"/>
              </a:rPr>
              <a:t>Funding:</a:t>
            </a:r>
            <a:endParaRPr lang="en-US" b="0" i="0" dirty="0">
              <a:solidFill>
                <a:srgbClr val="0D0D0D"/>
              </a:solidFill>
              <a:effectLst/>
              <a:latin typeface="+mj-lt"/>
            </a:endParaRPr>
          </a:p>
          <a:p>
            <a:pPr algn="l">
              <a:buFont typeface="Arial" panose="020B0604020202020204" pitchFamily="34" charset="0"/>
              <a:buChar char="•"/>
            </a:pPr>
            <a:r>
              <a:rPr lang="en-US" dirty="0"/>
              <a:t>This work was supported in part by NPL through the National Measurement System of the UK Department for Science, Innovation and Technology. </a:t>
            </a:r>
          </a:p>
          <a:p>
            <a:pPr algn="l">
              <a:buFont typeface="Arial" panose="020B0604020202020204" pitchFamily="34" charset="0"/>
              <a:buChar char="•"/>
            </a:pPr>
            <a:r>
              <a:rPr lang="en-US" dirty="0"/>
              <a:t>Software used in this project is maintained by CCP </a:t>
            </a:r>
            <a:r>
              <a:rPr lang="en-US" dirty="0" err="1"/>
              <a:t>SyneRBI</a:t>
            </a:r>
            <a:r>
              <a:rPr lang="en-US" dirty="0"/>
              <a:t> (EPSRC grant EP/T026693/1) and </a:t>
            </a:r>
            <a:r>
              <a:rPr lang="en-US" dirty="0" err="1"/>
              <a:t>CCPi</a:t>
            </a:r>
            <a:r>
              <a:rPr lang="en-US" dirty="0"/>
              <a:t> (EPSRC grant (EP/T026677/1).</a:t>
            </a:r>
          </a:p>
          <a:p>
            <a:pPr algn="l">
              <a:buFont typeface="Arial" panose="020B0604020202020204" pitchFamily="34" charset="0"/>
              <a:buChar char="•"/>
            </a:pPr>
            <a:r>
              <a:rPr lang="en-US" dirty="0"/>
              <a:t>EPSRC studentship 21icas0856.</a:t>
            </a:r>
            <a:endParaRPr lang="en-US" b="0" i="0" dirty="0">
              <a:solidFill>
                <a:srgbClr val="0D0D0D"/>
              </a:solidFill>
              <a:effectLst/>
              <a:latin typeface="+mj-lt"/>
            </a:endParaRPr>
          </a:p>
          <a:p>
            <a:pPr marL="285750" indent="-285750">
              <a:buFont typeface="Arial"/>
              <a:buChar char="•"/>
            </a:pPr>
            <a:endParaRPr lang="en-US" sz="2400" dirty="0">
              <a:latin typeface="+mj-lt"/>
              <a:cs typeface="Arial"/>
            </a:endParaRPr>
          </a:p>
          <a:p>
            <a:pPr marL="285750" indent="-285750">
              <a:buFont typeface="Arial"/>
              <a:buChar char="•"/>
            </a:pPr>
            <a:endParaRPr lang="en-US" sz="2400" dirty="0">
              <a:latin typeface="+mj-lt"/>
              <a:cs typeface="Arial"/>
            </a:endParaRPr>
          </a:p>
        </p:txBody>
      </p:sp>
      <p:sp>
        <p:nvSpPr>
          <p:cNvPr id="2" name="Title 1">
            <a:extLst>
              <a:ext uri="{FF2B5EF4-FFF2-40B4-BE49-F238E27FC236}">
                <a16:creationId xmlns:a16="http://schemas.microsoft.com/office/drawing/2014/main" id="{04AA6375-237F-ECB8-211B-16560902811E}"/>
              </a:ext>
            </a:extLst>
          </p:cNvPr>
          <p:cNvSpPr txBox="1">
            <a:spLocks/>
          </p:cNvSpPr>
          <p:nvPr/>
        </p:nvSpPr>
        <p:spPr>
          <a:xfrm>
            <a:off x="359894" y="5536967"/>
            <a:ext cx="10619117" cy="13802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cs typeface="Arial"/>
              </a:rPr>
              <a:t>Any Questions?</a:t>
            </a:r>
          </a:p>
        </p:txBody>
      </p:sp>
    </p:spTree>
    <p:extLst>
      <p:ext uri="{BB962C8B-B14F-4D97-AF65-F5344CB8AC3E}">
        <p14:creationId xmlns:p14="http://schemas.microsoft.com/office/powerpoint/2010/main" val="86891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References</a:t>
            </a:r>
          </a:p>
        </p:txBody>
      </p:sp>
      <p:sp>
        <p:nvSpPr>
          <p:cNvPr id="2" name="Content Placeholder 2">
            <a:extLst>
              <a:ext uri="{FF2B5EF4-FFF2-40B4-BE49-F238E27FC236}">
                <a16:creationId xmlns:a16="http://schemas.microsoft.com/office/drawing/2014/main" id="{89C3EC14-7869-A894-61C0-0022D3599990}"/>
              </a:ext>
            </a:extLst>
          </p:cNvPr>
          <p:cNvSpPr>
            <a:spLocks noGrp="1"/>
          </p:cNvSpPr>
          <p:nvPr/>
        </p:nvSpPr>
        <p:spPr>
          <a:xfrm>
            <a:off x="537217" y="769932"/>
            <a:ext cx="10607394" cy="4658264"/>
          </a:xfrm>
          <a:prstGeom prst="rect">
            <a:avLst/>
          </a:prstGeom>
        </p:spPr>
        <p:txBody>
          <a:bodyPr vert="horz" lIns="91440" tIns="45720" rIns="91440" bIns="45720" rtlCol="0" anchor="t">
            <a:noAutofit/>
          </a:bodyPr>
          <a:lstStyle>
            <a:lvl1pPr marL="361950" indent="-361950"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1pPr>
            <a:lvl2pPr marL="715963" indent="-354013"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2pPr>
            <a:lvl3pPr marL="1077913" indent="-361950"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3pPr>
            <a:lvl4pPr marL="1431925" indent="-354013"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4pPr>
            <a:lvl5pPr marL="1793875" indent="-361950"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dirty="0">
                <a:latin typeface="Arial"/>
                <a:cs typeface="Times New Roman"/>
              </a:rPr>
              <a:t>References</a:t>
            </a:r>
          </a:p>
          <a:p>
            <a:pPr marL="285750" indent="-285750"/>
            <a:endParaRPr lang="en-US" sz="1600" dirty="0">
              <a:ea typeface="+mn-lt"/>
              <a:cs typeface="+mn-lt"/>
            </a:endParaRPr>
          </a:p>
          <a:p>
            <a:pPr marL="285750" indent="-285750">
              <a:spcAft>
                <a:spcPts val="500"/>
              </a:spcAft>
            </a:pPr>
            <a:r>
              <a:rPr lang="en-US" sz="1600" dirty="0" err="1">
                <a:ea typeface="+mn-lt"/>
                <a:cs typeface="+mn-lt"/>
              </a:rPr>
              <a:t>Ahmadzadehfar</a:t>
            </a:r>
            <a:r>
              <a:rPr lang="en-US" sz="1600" dirty="0">
                <a:ea typeface="+mn-lt"/>
                <a:cs typeface="+mn-lt"/>
              </a:rPr>
              <a:t>, </a:t>
            </a:r>
            <a:r>
              <a:rPr lang="en-US" sz="1600" dirty="0" err="1">
                <a:ea typeface="+mn-lt"/>
                <a:cs typeface="+mn-lt"/>
              </a:rPr>
              <a:t>Ahmadzadehfar</a:t>
            </a:r>
            <a:r>
              <a:rPr lang="en-US" sz="1600" dirty="0">
                <a:ea typeface="+mn-lt"/>
                <a:cs typeface="+mn-lt"/>
              </a:rPr>
              <a:t>, H., </a:t>
            </a:r>
            <a:r>
              <a:rPr lang="en-US" sz="1600" dirty="0" err="1">
                <a:ea typeface="+mn-lt"/>
                <a:cs typeface="+mn-lt"/>
              </a:rPr>
              <a:t>Biersack</a:t>
            </a:r>
            <a:r>
              <a:rPr lang="en-US" sz="1600" dirty="0">
                <a:ea typeface="+mn-lt"/>
                <a:cs typeface="+mn-lt"/>
              </a:rPr>
              <a:t>, H.-J., </a:t>
            </a:r>
            <a:r>
              <a:rPr lang="en-US" sz="1600" dirty="0" err="1">
                <a:ea typeface="+mn-lt"/>
                <a:cs typeface="+mn-lt"/>
              </a:rPr>
              <a:t>Ezziddin</a:t>
            </a:r>
            <a:r>
              <a:rPr lang="en-US" sz="1600" dirty="0">
                <a:ea typeface="+mn-lt"/>
                <a:cs typeface="+mn-lt"/>
              </a:rPr>
              <a:t>, S. 2010, ‘Radioembolization of liver tumors with Yttrium-90 microspheres’, Seminars in Nuclear Medicine, 40(2), 105-121.</a:t>
            </a:r>
            <a:endParaRPr lang="en-US" sz="1600" dirty="0">
              <a:cs typeface="Arial"/>
            </a:endParaRPr>
          </a:p>
          <a:p>
            <a:pPr marL="285750" indent="-285750">
              <a:spcAft>
                <a:spcPts val="500"/>
              </a:spcAft>
            </a:pPr>
            <a:r>
              <a:rPr lang="en-US" sz="1600" dirty="0">
                <a:latin typeface="Arial"/>
                <a:ea typeface="+mn-lt"/>
                <a:cs typeface="Times New Roman"/>
              </a:rPr>
              <a:t>Holt, K.M. (2014). Total Nuclear Variation and Jacobian Extensions of Total Variation for Vector Fields. </a:t>
            </a:r>
            <a:r>
              <a:rPr lang="en-US" sz="1600" i="1" dirty="0">
                <a:latin typeface="Arial"/>
                <a:ea typeface="+mn-lt"/>
                <a:cs typeface="Times New Roman"/>
              </a:rPr>
              <a:t>IEEE Transactions on Image Processing</a:t>
            </a:r>
            <a:r>
              <a:rPr lang="en-US" sz="1600" dirty="0">
                <a:latin typeface="Arial"/>
                <a:ea typeface="+mn-lt"/>
                <a:cs typeface="Times New Roman"/>
              </a:rPr>
              <a:t>, 23(9), pp.3975–3989. </a:t>
            </a:r>
            <a:r>
              <a:rPr lang="en-US" sz="1600" dirty="0" err="1">
                <a:latin typeface="Arial"/>
                <a:ea typeface="+mn-lt"/>
                <a:cs typeface="Times New Roman"/>
              </a:rPr>
              <a:t>doi:https</a:t>
            </a:r>
            <a:r>
              <a:rPr lang="en-US" sz="1600" dirty="0">
                <a:latin typeface="Arial"/>
                <a:ea typeface="+mn-lt"/>
                <a:cs typeface="Times New Roman"/>
              </a:rPr>
              <a:t>://doi.org/10.1109/tip.2014.2332397.</a:t>
            </a:r>
            <a:endParaRPr lang="en-US" sz="1600" dirty="0">
              <a:latin typeface="Arial"/>
              <a:cs typeface="Arial"/>
            </a:endParaRPr>
          </a:p>
          <a:p>
            <a:pPr marL="285750" indent="-285750">
              <a:spcAft>
                <a:spcPts val="500"/>
              </a:spcAft>
            </a:pPr>
            <a:r>
              <a:rPr lang="en-US" sz="1600" dirty="0">
                <a:ea typeface="+mn-lt"/>
                <a:cs typeface="+mn-lt"/>
              </a:rPr>
              <a:t>Lewis, AS. 1996, 'Derivatives of spectral functions', Mathematics of Operations Research, 21(3), 513-768.</a:t>
            </a:r>
            <a:endParaRPr lang="en-US" sz="1600" dirty="0">
              <a:cs typeface="Arial"/>
            </a:endParaRPr>
          </a:p>
          <a:p>
            <a:pPr marL="285750" indent="-285750">
              <a:spcAft>
                <a:spcPts val="500"/>
              </a:spcAft>
            </a:pPr>
            <a:r>
              <a:rPr lang="en-US" sz="1600" dirty="0">
                <a:ea typeface="+mn-lt"/>
                <a:cs typeface="+mn-lt"/>
              </a:rPr>
              <a:t>Ehrhardt, MJ., Thielemans, K., Pizarro, L., Atkinson, D., </a:t>
            </a:r>
            <a:r>
              <a:rPr lang="en-US" sz="1600" dirty="0" err="1">
                <a:ea typeface="+mn-lt"/>
                <a:cs typeface="+mn-lt"/>
              </a:rPr>
              <a:t>Ourselin</a:t>
            </a:r>
            <a:r>
              <a:rPr lang="en-US" sz="1600" dirty="0">
                <a:ea typeface="+mn-lt"/>
                <a:cs typeface="+mn-lt"/>
              </a:rPr>
              <a:t>, S., Hutton, BF., Arridge, SR. 2016, Joint Reconstruction of PET-MRI by exploiting Structural Similarity’. Inverse Problems 31 (2015), p. 015001.</a:t>
            </a:r>
            <a:endParaRPr lang="en-US" sz="1600" dirty="0">
              <a:cs typeface="Arial"/>
            </a:endParaRPr>
          </a:p>
          <a:p>
            <a:pPr marL="285750" indent="-285750">
              <a:spcAft>
                <a:spcPts val="500"/>
              </a:spcAft>
            </a:pPr>
            <a:r>
              <a:rPr lang="en-US" sz="1600" dirty="0">
                <a:ea typeface="+mn-lt"/>
                <a:cs typeface="+mn-lt"/>
              </a:rPr>
              <a:t>Ahn, S., Fessler, JA. 2003, 'Globally convergent image reconstruction for emission tomography using relaxed ordered subsets algorithms', IEEE Transactions on Medical Imaging, 22(5), 613-626</a:t>
            </a:r>
            <a:endParaRPr lang="en-US" sz="1600" dirty="0">
              <a:cs typeface="Arial"/>
            </a:endParaRPr>
          </a:p>
          <a:p>
            <a:pPr marL="285750" indent="-285750">
              <a:spcAft>
                <a:spcPts val="500"/>
              </a:spcAft>
            </a:pPr>
            <a:r>
              <a:rPr lang="en-US" sz="1600" dirty="0">
                <a:ea typeface="+mn-lt"/>
                <a:cs typeface="+mn-lt"/>
              </a:rPr>
              <a:t>Thielemans, K., </a:t>
            </a:r>
            <a:r>
              <a:rPr lang="en-US" sz="1600" dirty="0" err="1">
                <a:ea typeface="+mn-lt"/>
                <a:cs typeface="+mn-lt"/>
              </a:rPr>
              <a:t>Tsoumpas</a:t>
            </a:r>
            <a:r>
              <a:rPr lang="en-US" sz="1600" dirty="0">
                <a:ea typeface="+mn-lt"/>
                <a:cs typeface="+mn-lt"/>
              </a:rPr>
              <a:t>, C., </a:t>
            </a:r>
            <a:r>
              <a:rPr lang="en-US" sz="1600" dirty="0" err="1">
                <a:ea typeface="+mn-lt"/>
                <a:cs typeface="+mn-lt"/>
              </a:rPr>
              <a:t>Mustafovic</a:t>
            </a:r>
            <a:r>
              <a:rPr lang="en-US" sz="1600" dirty="0">
                <a:ea typeface="+mn-lt"/>
                <a:cs typeface="+mn-lt"/>
              </a:rPr>
              <a:t>, S., </a:t>
            </a:r>
            <a:r>
              <a:rPr lang="en-US" sz="1600" dirty="0" err="1">
                <a:ea typeface="+mn-lt"/>
                <a:cs typeface="+mn-lt"/>
              </a:rPr>
              <a:t>Beisel</a:t>
            </a:r>
            <a:r>
              <a:rPr lang="en-US" sz="1600" dirty="0">
                <a:ea typeface="+mn-lt"/>
                <a:cs typeface="+mn-lt"/>
              </a:rPr>
              <a:t>, T., Aguiar, P., </a:t>
            </a:r>
            <a:r>
              <a:rPr lang="en-US" sz="1600" dirty="0" err="1">
                <a:ea typeface="+mn-lt"/>
                <a:cs typeface="+mn-lt"/>
              </a:rPr>
              <a:t>Dikaios</a:t>
            </a:r>
            <a:r>
              <a:rPr lang="en-US" sz="1600" dirty="0">
                <a:ea typeface="+mn-lt"/>
                <a:cs typeface="+mn-lt"/>
              </a:rPr>
              <a:t>, N., Jacobson, MW. 2012, 'STIR: Software for Tomographic Image Reconstruction Release 2', Physics in Medicine and Biology, 57(21), 867-883.</a:t>
            </a:r>
            <a:endParaRPr lang="en-US" sz="1600" dirty="0">
              <a:cs typeface="Arial"/>
            </a:endParaRPr>
          </a:p>
          <a:p>
            <a:pPr marL="285750" indent="-285750">
              <a:spcAft>
                <a:spcPts val="500"/>
              </a:spcAft>
            </a:pPr>
            <a:r>
              <a:rPr lang="en-US" sz="1600" dirty="0">
                <a:ea typeface="+mn-lt"/>
                <a:cs typeface="+mn-lt"/>
              </a:rPr>
              <a:t>G. Schramm, K. Thielemans: "PARALLELPROJ - An open-source framework for fast calculation of projections in tomography", Front. </a:t>
            </a:r>
            <a:r>
              <a:rPr lang="en-US" sz="1600" dirty="0" err="1">
                <a:ea typeface="+mn-lt"/>
                <a:cs typeface="+mn-lt"/>
              </a:rPr>
              <a:t>Nucl</a:t>
            </a:r>
            <a:r>
              <a:rPr lang="en-US" sz="1600" dirty="0">
                <a:ea typeface="+mn-lt"/>
                <a:cs typeface="+mn-lt"/>
              </a:rPr>
              <a:t>. Med., Volume 3 - 2023, </a:t>
            </a:r>
            <a:r>
              <a:rPr lang="en-US" sz="1600" dirty="0" err="1">
                <a:ea typeface="+mn-lt"/>
                <a:cs typeface="+mn-lt"/>
              </a:rPr>
              <a:t>doi</a:t>
            </a:r>
            <a:r>
              <a:rPr lang="en-US" sz="1600" dirty="0">
                <a:ea typeface="+mn-lt"/>
                <a:cs typeface="+mn-lt"/>
              </a:rPr>
              <a:t>: 10.3389/fnume.2023.1324562</a:t>
            </a:r>
          </a:p>
          <a:p>
            <a:pPr marL="285750" indent="-285750">
              <a:spcAft>
                <a:spcPts val="500"/>
              </a:spcAft>
            </a:pPr>
            <a:r>
              <a:rPr lang="en-US" sz="1600" dirty="0">
                <a:ea typeface="+mn-lt"/>
                <a:cs typeface="+mn-lt"/>
              </a:rPr>
              <a:t>Ljungberg, M., Strand, SE., King, MA. 2012, 'Monte Carlo Calculations in Nuclear Medicine: Applications in Diagnostic Imaging', 2012, CRC Press.</a:t>
            </a:r>
            <a:endParaRPr lang="en-US" sz="1600" dirty="0">
              <a:cs typeface="Arial"/>
            </a:endParaRPr>
          </a:p>
          <a:p>
            <a:pPr marL="0" indent="0">
              <a:buNone/>
            </a:pPr>
            <a:endParaRPr lang="en-US" sz="1600" dirty="0">
              <a:ea typeface="+mn-lt"/>
              <a:cs typeface="+mn-lt"/>
            </a:endParaRPr>
          </a:p>
          <a:p>
            <a:pPr marL="0" indent="0">
              <a:buNone/>
            </a:pPr>
            <a:endParaRPr lang="en-US" sz="1600" dirty="0">
              <a:ea typeface="+mn-lt"/>
              <a:cs typeface="+mn-lt"/>
            </a:endParaRPr>
          </a:p>
          <a:p>
            <a:pPr marL="0" indent="0">
              <a:buNone/>
            </a:pPr>
            <a:endParaRPr lang="en-US" sz="1600" dirty="0">
              <a:ea typeface="+mn-lt"/>
              <a:cs typeface="+mn-lt"/>
            </a:endParaRPr>
          </a:p>
          <a:p>
            <a:pPr marL="0" indent="0">
              <a:buNone/>
            </a:pPr>
            <a:r>
              <a:rPr lang="en-US" sz="1600" b="1" dirty="0">
                <a:ea typeface="+mn-lt"/>
                <a:cs typeface="+mn-lt"/>
              </a:rPr>
              <a:t>Images:</a:t>
            </a:r>
            <a:endParaRPr lang="en-US" sz="1600" b="1" i="1" dirty="0">
              <a:ea typeface="+mn-lt"/>
              <a:cs typeface="+mn-lt"/>
            </a:endParaRPr>
          </a:p>
          <a:p>
            <a:pPr marL="0" indent="0">
              <a:buNone/>
            </a:pPr>
            <a:r>
              <a:rPr lang="en-US" sz="1600" dirty="0">
                <a:ea typeface="+mn-lt"/>
                <a:cs typeface="+mn-lt"/>
              </a:rPr>
              <a:t>Wright, C.L., Zhang, J., </a:t>
            </a:r>
            <a:r>
              <a:rPr lang="en-US" sz="1600" dirty="0" err="1">
                <a:ea typeface="+mn-lt"/>
                <a:cs typeface="+mn-lt"/>
              </a:rPr>
              <a:t>Tweedle</a:t>
            </a:r>
            <a:r>
              <a:rPr lang="en-US" sz="1600" dirty="0">
                <a:ea typeface="+mn-lt"/>
                <a:cs typeface="+mn-lt"/>
              </a:rPr>
              <a:t>, M.F., </a:t>
            </a:r>
            <a:r>
              <a:rPr lang="en-US" sz="1600" dirty="0" err="1">
                <a:ea typeface="+mn-lt"/>
                <a:cs typeface="+mn-lt"/>
              </a:rPr>
              <a:t>Knopp</a:t>
            </a:r>
            <a:r>
              <a:rPr lang="en-US" sz="1600" dirty="0">
                <a:ea typeface="+mn-lt"/>
                <a:cs typeface="+mn-lt"/>
              </a:rPr>
              <a:t>, M.V. and Hall, N.C. (2015). </a:t>
            </a:r>
            <a:r>
              <a:rPr lang="en-US" sz="1600" dirty="0" err="1">
                <a:ea typeface="+mn-lt"/>
                <a:cs typeface="+mn-lt"/>
              </a:rPr>
              <a:t>Theranostic</a:t>
            </a:r>
            <a:r>
              <a:rPr lang="en-US" sz="1600" dirty="0">
                <a:ea typeface="+mn-lt"/>
                <a:cs typeface="+mn-lt"/>
              </a:rPr>
              <a:t> Imaging of Yttrium-90. </a:t>
            </a:r>
            <a:r>
              <a:rPr lang="en-US" sz="1600" i="1" dirty="0">
                <a:ea typeface="+mn-lt"/>
                <a:cs typeface="+mn-lt"/>
              </a:rPr>
              <a:t>BioMed Research International</a:t>
            </a:r>
            <a:r>
              <a:rPr lang="en-US" sz="1600" dirty="0">
                <a:ea typeface="+mn-lt"/>
                <a:cs typeface="+mn-lt"/>
              </a:rPr>
              <a:t>, 2015, pp.1–11. </a:t>
            </a:r>
            <a:r>
              <a:rPr lang="en-US" sz="1600" dirty="0" err="1">
                <a:ea typeface="+mn-lt"/>
                <a:cs typeface="+mn-lt"/>
              </a:rPr>
              <a:t>doi:https</a:t>
            </a:r>
            <a:r>
              <a:rPr lang="en-US" sz="1600" dirty="0">
                <a:ea typeface="+mn-lt"/>
                <a:cs typeface="+mn-lt"/>
              </a:rPr>
              <a:t>://doi.org/10.1155/2015/481279.</a:t>
            </a:r>
            <a:endParaRPr lang="en-US" sz="1600" dirty="0">
              <a:cs typeface="Arial"/>
            </a:endParaRPr>
          </a:p>
          <a:p>
            <a:pPr marL="0" indent="0">
              <a:buNone/>
            </a:pPr>
            <a:endParaRPr lang="en-US" sz="1600" dirty="0">
              <a:cs typeface="Arial"/>
            </a:endParaRPr>
          </a:p>
          <a:p>
            <a:pPr marL="0" indent="0">
              <a:buNone/>
            </a:pPr>
            <a:endParaRPr lang="en-US" sz="1400" b="1" i="1" dirty="0">
              <a:cs typeface="Arial"/>
            </a:endParaRPr>
          </a:p>
          <a:p>
            <a:pPr marL="0" indent="0">
              <a:buNone/>
            </a:pPr>
            <a:endParaRPr lang="en-US" sz="1400" dirty="0">
              <a:cs typeface="Arial"/>
            </a:endParaRPr>
          </a:p>
        </p:txBody>
      </p:sp>
    </p:spTree>
    <p:extLst>
      <p:ext uri="{BB962C8B-B14F-4D97-AF65-F5344CB8AC3E}">
        <p14:creationId xmlns:p14="http://schemas.microsoft.com/office/powerpoint/2010/main" val="310353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220A-C0E8-86E1-D3E8-6A1007137F68}"/>
              </a:ext>
            </a:extLst>
          </p:cNvPr>
          <p:cNvSpPr>
            <a:spLocks noGrp="1"/>
          </p:cNvSpPr>
          <p:nvPr>
            <p:ph type="title"/>
          </p:nvPr>
        </p:nvSpPr>
        <p:spPr/>
        <p:txBody>
          <a:bodyPr/>
          <a:lstStyle/>
          <a:p>
            <a:r>
              <a:rPr lang="en-US">
                <a:cs typeface="Arial"/>
              </a:rPr>
              <a:t>Directional Total Nuclear Variation</a:t>
            </a:r>
          </a:p>
        </p:txBody>
      </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Priors</a:t>
            </a:r>
          </a:p>
        </p:txBody>
      </p:sp>
      <p:pic>
        <p:nvPicPr>
          <p:cNvPr id="9" name="Picture 8">
            <a:extLst>
              <a:ext uri="{FF2B5EF4-FFF2-40B4-BE49-F238E27FC236}">
                <a16:creationId xmlns:a16="http://schemas.microsoft.com/office/drawing/2014/main" id="{EB8C3672-0127-D7B9-B2C1-0D60C3C540E9}"/>
              </a:ext>
            </a:extLst>
          </p:cNvPr>
          <p:cNvPicPr>
            <a:picLocks noChangeAspect="1"/>
          </p:cNvPicPr>
          <p:nvPr/>
        </p:nvPicPr>
        <p:blipFill rotWithShape="1">
          <a:blip r:embed="rId4"/>
          <a:srcRect l="28975" t="20844" r="28329" b="25182"/>
          <a:stretch/>
        </p:blipFill>
        <p:spPr>
          <a:xfrm>
            <a:off x="398545" y="1544792"/>
            <a:ext cx="5310145" cy="1185950"/>
          </a:xfrm>
          <a:prstGeom prst="rect">
            <a:avLst/>
          </a:prstGeom>
        </p:spPr>
      </p:pic>
      <p:pic>
        <p:nvPicPr>
          <p:cNvPr id="10" name="Picture 9">
            <a:extLst>
              <a:ext uri="{FF2B5EF4-FFF2-40B4-BE49-F238E27FC236}">
                <a16:creationId xmlns:a16="http://schemas.microsoft.com/office/drawing/2014/main" id="{33650745-86E7-ADCC-A3B3-24922D6E5DF9}"/>
              </a:ext>
            </a:extLst>
          </p:cNvPr>
          <p:cNvPicPr>
            <a:picLocks noChangeAspect="1"/>
          </p:cNvPicPr>
          <p:nvPr/>
        </p:nvPicPr>
        <p:blipFill rotWithShape="1">
          <a:blip r:embed="rId5"/>
          <a:srcRect l="28542" r="28134" b="-2128"/>
          <a:stretch/>
        </p:blipFill>
        <p:spPr>
          <a:xfrm>
            <a:off x="360946" y="5306427"/>
            <a:ext cx="5885623" cy="1368698"/>
          </a:xfrm>
          <a:prstGeom prst="rect">
            <a:avLst/>
          </a:prstGeom>
        </p:spPr>
      </p:pic>
      <p:sp>
        <p:nvSpPr>
          <p:cNvPr id="12" name="TextBox 11">
            <a:extLst>
              <a:ext uri="{FF2B5EF4-FFF2-40B4-BE49-F238E27FC236}">
                <a16:creationId xmlns:a16="http://schemas.microsoft.com/office/drawing/2014/main" id="{01219E05-270C-9472-46DE-24DC043B1ACB}"/>
              </a:ext>
            </a:extLst>
          </p:cNvPr>
          <p:cNvSpPr txBox="1"/>
          <p:nvPr/>
        </p:nvSpPr>
        <p:spPr>
          <a:xfrm>
            <a:off x="6670842" y="1637630"/>
            <a:ext cx="5297236" cy="830997"/>
          </a:xfrm>
          <a:prstGeom prst="rect">
            <a:avLst/>
          </a:prstGeom>
          <a:noFill/>
          <a:ln>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cs typeface="Arial"/>
              </a:rPr>
              <a:t>dTNV</a:t>
            </a:r>
            <a:r>
              <a:rPr lang="en-US" sz="2400">
                <a:cs typeface="Arial"/>
              </a:rPr>
              <a:t> is sum of the smoothed singular values of the Jacobian Matrix</a:t>
            </a:r>
            <a:endParaRPr lang="en-US" sz="2400"/>
          </a:p>
        </p:txBody>
      </p:sp>
      <p:sp>
        <p:nvSpPr>
          <p:cNvPr id="15" name="TextBox 14">
            <a:extLst>
              <a:ext uri="{FF2B5EF4-FFF2-40B4-BE49-F238E27FC236}">
                <a16:creationId xmlns:a16="http://schemas.microsoft.com/office/drawing/2014/main" id="{95B8E611-14E9-C150-5850-4621A7B5E43F}"/>
              </a:ext>
            </a:extLst>
          </p:cNvPr>
          <p:cNvSpPr txBox="1"/>
          <p:nvPr/>
        </p:nvSpPr>
        <p:spPr>
          <a:xfrm>
            <a:off x="6670842" y="2740525"/>
            <a:ext cx="5297236" cy="1200329"/>
          </a:xfrm>
          <a:prstGeom prst="rect">
            <a:avLst/>
          </a:prstGeom>
          <a:noFill/>
          <a:ln>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Arial"/>
              </a:rPr>
              <a:t>Jacobian Matrix is the weighted &amp; stacked directional gradients of the images</a:t>
            </a:r>
            <a:endParaRPr lang="en-US" sz="2400"/>
          </a:p>
        </p:txBody>
      </p:sp>
      <p:sp>
        <p:nvSpPr>
          <p:cNvPr id="17" name="TextBox 16">
            <a:extLst>
              <a:ext uri="{FF2B5EF4-FFF2-40B4-BE49-F238E27FC236}">
                <a16:creationId xmlns:a16="http://schemas.microsoft.com/office/drawing/2014/main" id="{C2696D00-9CDF-C009-5B5A-85E6308D6381}"/>
              </a:ext>
            </a:extLst>
          </p:cNvPr>
          <p:cNvSpPr txBox="1"/>
          <p:nvPr/>
        </p:nvSpPr>
        <p:spPr>
          <a:xfrm>
            <a:off x="6670841" y="4104104"/>
            <a:ext cx="5297236" cy="1200329"/>
          </a:xfrm>
          <a:prstGeom prst="rect">
            <a:avLst/>
          </a:prstGeom>
          <a:noFill/>
          <a:ln>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0000"/>
                </a:solidFill>
                <a:ea typeface="+mn-lt"/>
                <a:cs typeface="+mn-lt"/>
              </a:rPr>
              <a:t>Directional gradient is an anatomically weighted finite difference operator</a:t>
            </a:r>
            <a:endParaRPr lang="en-US">
              <a:cs typeface="Arial"/>
            </a:endParaRPr>
          </a:p>
        </p:txBody>
      </p:sp>
      <p:sp>
        <p:nvSpPr>
          <p:cNvPr id="19" name="TextBox 18">
            <a:extLst>
              <a:ext uri="{FF2B5EF4-FFF2-40B4-BE49-F238E27FC236}">
                <a16:creationId xmlns:a16="http://schemas.microsoft.com/office/drawing/2014/main" id="{37D08B86-D301-B716-98F7-41C63661B106}"/>
              </a:ext>
            </a:extLst>
          </p:cNvPr>
          <p:cNvSpPr txBox="1"/>
          <p:nvPr/>
        </p:nvSpPr>
        <p:spPr>
          <a:xfrm>
            <a:off x="6670841" y="5577973"/>
            <a:ext cx="5297236" cy="830997"/>
          </a:xfrm>
          <a:prstGeom prst="rect">
            <a:avLst/>
          </a:prstGeom>
          <a:noFill/>
          <a:ln>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Arial"/>
              </a:rPr>
              <a:t>Smoothed by applying the Fair potential function</a:t>
            </a:r>
          </a:p>
        </p:txBody>
      </p:sp>
      <p:pic>
        <p:nvPicPr>
          <p:cNvPr id="20" name="Picture 19">
            <a:extLst>
              <a:ext uri="{FF2B5EF4-FFF2-40B4-BE49-F238E27FC236}">
                <a16:creationId xmlns:a16="http://schemas.microsoft.com/office/drawing/2014/main" id="{04C867CB-A072-A502-5B1C-57D779267FE2}"/>
              </a:ext>
            </a:extLst>
          </p:cNvPr>
          <p:cNvPicPr>
            <a:picLocks noChangeAspect="1"/>
          </p:cNvPicPr>
          <p:nvPr/>
        </p:nvPicPr>
        <p:blipFill rotWithShape="1">
          <a:blip r:embed="rId6"/>
          <a:srcRect l="38305" t="2128" r="38452" b="-2128"/>
          <a:stretch/>
        </p:blipFill>
        <p:spPr>
          <a:xfrm>
            <a:off x="809625" y="2509085"/>
            <a:ext cx="4912362" cy="1629277"/>
          </a:xfrm>
          <a:prstGeom prst="rect">
            <a:avLst/>
          </a:prstGeom>
        </p:spPr>
      </p:pic>
      <p:pic>
        <p:nvPicPr>
          <p:cNvPr id="21" name="Picture 20">
            <a:extLst>
              <a:ext uri="{FF2B5EF4-FFF2-40B4-BE49-F238E27FC236}">
                <a16:creationId xmlns:a16="http://schemas.microsoft.com/office/drawing/2014/main" id="{FFFAF999-DC99-CF2F-D969-083D46912A48}"/>
              </a:ext>
            </a:extLst>
          </p:cNvPr>
          <p:cNvPicPr>
            <a:picLocks noChangeAspect="1"/>
          </p:cNvPicPr>
          <p:nvPr/>
        </p:nvPicPr>
        <p:blipFill rotWithShape="1">
          <a:blip r:embed="rId7"/>
          <a:srcRect l="26823" t="6383" r="26754" b="1463"/>
          <a:stretch/>
        </p:blipFill>
        <p:spPr>
          <a:xfrm>
            <a:off x="394159" y="4043112"/>
            <a:ext cx="6413713" cy="1391384"/>
          </a:xfrm>
          <a:prstGeom prst="rect">
            <a:avLst/>
          </a:prstGeom>
        </p:spPr>
      </p:pic>
    </p:spTree>
    <p:extLst>
      <p:ext uri="{BB962C8B-B14F-4D97-AF65-F5344CB8AC3E}">
        <p14:creationId xmlns:p14="http://schemas.microsoft.com/office/powerpoint/2010/main" val="410849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220A-C0E8-86E1-D3E8-6A1007137F68}"/>
              </a:ext>
            </a:extLst>
          </p:cNvPr>
          <p:cNvSpPr>
            <a:spLocks noGrp="1"/>
          </p:cNvSpPr>
          <p:nvPr>
            <p:ph type="title"/>
          </p:nvPr>
        </p:nvSpPr>
        <p:spPr/>
        <p:txBody>
          <a:bodyPr/>
          <a:lstStyle/>
          <a:p>
            <a:r>
              <a:rPr lang="en-US">
                <a:cs typeface="Arial"/>
              </a:rPr>
              <a:t>Directional Total Variation</a:t>
            </a:r>
          </a:p>
        </p:txBody>
      </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Priors</a:t>
            </a:r>
          </a:p>
        </p:txBody>
      </p:sp>
      <p:pic>
        <p:nvPicPr>
          <p:cNvPr id="10" name="Picture 9">
            <a:extLst>
              <a:ext uri="{FF2B5EF4-FFF2-40B4-BE49-F238E27FC236}">
                <a16:creationId xmlns:a16="http://schemas.microsoft.com/office/drawing/2014/main" id="{33650745-86E7-ADCC-A3B3-24922D6E5DF9}"/>
              </a:ext>
            </a:extLst>
          </p:cNvPr>
          <p:cNvPicPr>
            <a:picLocks noChangeAspect="1"/>
          </p:cNvPicPr>
          <p:nvPr/>
        </p:nvPicPr>
        <p:blipFill rotWithShape="1">
          <a:blip r:embed="rId4"/>
          <a:srcRect l="28542" r="28134" b="-2128"/>
          <a:stretch/>
        </p:blipFill>
        <p:spPr>
          <a:xfrm>
            <a:off x="360946" y="5306427"/>
            <a:ext cx="5885623" cy="1368698"/>
          </a:xfrm>
          <a:prstGeom prst="rect">
            <a:avLst/>
          </a:prstGeom>
        </p:spPr>
      </p:pic>
      <p:sp>
        <p:nvSpPr>
          <p:cNvPr id="12" name="TextBox 11">
            <a:extLst>
              <a:ext uri="{FF2B5EF4-FFF2-40B4-BE49-F238E27FC236}">
                <a16:creationId xmlns:a16="http://schemas.microsoft.com/office/drawing/2014/main" id="{01219E05-270C-9472-46DE-24DC043B1ACB}"/>
              </a:ext>
            </a:extLst>
          </p:cNvPr>
          <p:cNvSpPr txBox="1"/>
          <p:nvPr/>
        </p:nvSpPr>
        <p:spPr>
          <a:xfrm>
            <a:off x="6670842" y="1637630"/>
            <a:ext cx="5297236" cy="830997"/>
          </a:xfrm>
          <a:prstGeom prst="rect">
            <a:avLst/>
          </a:prstGeom>
          <a:noFill/>
          <a:ln>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cs typeface="Arial"/>
              </a:rPr>
              <a:t>dTV</a:t>
            </a:r>
            <a:r>
              <a:rPr lang="en-US" sz="2400">
                <a:cs typeface="Arial"/>
              </a:rPr>
              <a:t> is the smoothed l2 norm of the vector of gradient images</a:t>
            </a:r>
          </a:p>
        </p:txBody>
      </p:sp>
      <p:sp>
        <p:nvSpPr>
          <p:cNvPr id="17" name="TextBox 16">
            <a:extLst>
              <a:ext uri="{FF2B5EF4-FFF2-40B4-BE49-F238E27FC236}">
                <a16:creationId xmlns:a16="http://schemas.microsoft.com/office/drawing/2014/main" id="{C2696D00-9CDF-C009-5B5A-85E6308D6381}"/>
              </a:ext>
            </a:extLst>
          </p:cNvPr>
          <p:cNvSpPr txBox="1"/>
          <p:nvPr/>
        </p:nvSpPr>
        <p:spPr>
          <a:xfrm>
            <a:off x="6670841" y="4104104"/>
            <a:ext cx="5297236" cy="1200329"/>
          </a:xfrm>
          <a:prstGeom prst="rect">
            <a:avLst/>
          </a:prstGeom>
          <a:noFill/>
          <a:ln>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0000"/>
                </a:solidFill>
                <a:ea typeface="+mn-lt"/>
                <a:cs typeface="+mn-lt"/>
              </a:rPr>
              <a:t>Directional gradient is an anatomically weighted finite difference operator</a:t>
            </a:r>
            <a:endParaRPr lang="en-US">
              <a:cs typeface="Arial"/>
            </a:endParaRPr>
          </a:p>
        </p:txBody>
      </p:sp>
      <p:sp>
        <p:nvSpPr>
          <p:cNvPr id="19" name="TextBox 18">
            <a:extLst>
              <a:ext uri="{FF2B5EF4-FFF2-40B4-BE49-F238E27FC236}">
                <a16:creationId xmlns:a16="http://schemas.microsoft.com/office/drawing/2014/main" id="{37D08B86-D301-B716-98F7-41C63661B106}"/>
              </a:ext>
            </a:extLst>
          </p:cNvPr>
          <p:cNvSpPr txBox="1"/>
          <p:nvPr/>
        </p:nvSpPr>
        <p:spPr>
          <a:xfrm>
            <a:off x="6670841" y="5577973"/>
            <a:ext cx="5297236" cy="830997"/>
          </a:xfrm>
          <a:prstGeom prst="rect">
            <a:avLst/>
          </a:prstGeom>
          <a:noFill/>
          <a:ln>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Arial"/>
              </a:rPr>
              <a:t>Smoothed by applying the Fair potential function</a:t>
            </a:r>
          </a:p>
        </p:txBody>
      </p:sp>
      <p:pic>
        <p:nvPicPr>
          <p:cNvPr id="21" name="Picture 20">
            <a:extLst>
              <a:ext uri="{FF2B5EF4-FFF2-40B4-BE49-F238E27FC236}">
                <a16:creationId xmlns:a16="http://schemas.microsoft.com/office/drawing/2014/main" id="{FFFAF999-DC99-CF2F-D969-083D46912A48}"/>
              </a:ext>
            </a:extLst>
          </p:cNvPr>
          <p:cNvPicPr>
            <a:picLocks noChangeAspect="1"/>
          </p:cNvPicPr>
          <p:nvPr/>
        </p:nvPicPr>
        <p:blipFill rotWithShape="1">
          <a:blip r:embed="rId5"/>
          <a:srcRect l="26823" t="6383" r="26754" b="1463"/>
          <a:stretch/>
        </p:blipFill>
        <p:spPr>
          <a:xfrm>
            <a:off x="170267" y="3913049"/>
            <a:ext cx="6413713" cy="1391384"/>
          </a:xfrm>
          <a:prstGeom prst="rect">
            <a:avLst/>
          </a:prstGeom>
        </p:spPr>
      </p:pic>
      <p:pic>
        <p:nvPicPr>
          <p:cNvPr id="9" name="Picture 8" descr="PSMR_presentation_dTV.drawio.png">
            <a:extLst>
              <a:ext uri="{FF2B5EF4-FFF2-40B4-BE49-F238E27FC236}">
                <a16:creationId xmlns:a16="http://schemas.microsoft.com/office/drawing/2014/main" id="{B74B5B4B-0F87-0705-00AB-4B3C4FC6BAED}"/>
              </a:ext>
            </a:extLst>
          </p:cNvPr>
          <p:cNvPicPr>
            <a:picLocks noChangeAspect="1"/>
          </p:cNvPicPr>
          <p:nvPr/>
        </p:nvPicPr>
        <p:blipFill rotWithShape="1">
          <a:blip r:embed="rId6"/>
          <a:srcRect l="26760" r="26219" b="20755"/>
          <a:stretch/>
        </p:blipFill>
        <p:spPr>
          <a:xfrm>
            <a:off x="1" y="1413480"/>
            <a:ext cx="6734014" cy="1291182"/>
          </a:xfrm>
          <a:prstGeom prst="rect">
            <a:avLst/>
          </a:prstGeom>
        </p:spPr>
      </p:pic>
      <p:pic>
        <p:nvPicPr>
          <p:cNvPr id="13" name="Picture 12" descr="PSMR_presentation_aorb.drawio.png">
            <a:extLst>
              <a:ext uri="{FF2B5EF4-FFF2-40B4-BE49-F238E27FC236}">
                <a16:creationId xmlns:a16="http://schemas.microsoft.com/office/drawing/2014/main" id="{84AA46CB-F6A3-0A3F-B491-B793A01A3603}"/>
              </a:ext>
            </a:extLst>
          </p:cNvPr>
          <p:cNvPicPr>
            <a:picLocks noChangeAspect="1"/>
          </p:cNvPicPr>
          <p:nvPr/>
        </p:nvPicPr>
        <p:blipFill rotWithShape="1">
          <a:blip r:embed="rId7"/>
          <a:srcRect l="32111" t="26075" r="31376" b="14151"/>
          <a:stretch/>
        </p:blipFill>
        <p:spPr>
          <a:xfrm>
            <a:off x="580955" y="2937480"/>
            <a:ext cx="3338787" cy="630663"/>
          </a:xfrm>
          <a:prstGeom prst="rect">
            <a:avLst/>
          </a:prstGeom>
        </p:spPr>
      </p:pic>
    </p:spTree>
    <p:extLst>
      <p:ext uri="{BB962C8B-B14F-4D97-AF65-F5344CB8AC3E}">
        <p14:creationId xmlns:p14="http://schemas.microsoft.com/office/powerpoint/2010/main" val="333168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Additional Slides</a:t>
            </a:r>
          </a:p>
        </p:txBody>
      </p:sp>
      <p:pic>
        <p:nvPicPr>
          <p:cNvPr id="2" name="Picture 1" descr="A close-up of a disc&#10;&#10;Description automatically generated">
            <a:extLst>
              <a:ext uri="{FF2B5EF4-FFF2-40B4-BE49-F238E27FC236}">
                <a16:creationId xmlns:a16="http://schemas.microsoft.com/office/drawing/2014/main" id="{8434AC3B-10D4-C6B6-07ED-8AC757B38CF8}"/>
              </a:ext>
            </a:extLst>
          </p:cNvPr>
          <p:cNvPicPr>
            <a:picLocks noChangeAspect="1"/>
          </p:cNvPicPr>
          <p:nvPr/>
        </p:nvPicPr>
        <p:blipFill>
          <a:blip r:embed="rId4"/>
          <a:stretch>
            <a:fillRect/>
          </a:stretch>
        </p:blipFill>
        <p:spPr>
          <a:xfrm>
            <a:off x="167879" y="666424"/>
            <a:ext cx="5979518" cy="5905500"/>
          </a:xfrm>
          <a:prstGeom prst="rect">
            <a:avLst/>
          </a:prstGeom>
        </p:spPr>
      </p:pic>
      <p:pic>
        <p:nvPicPr>
          <p:cNvPr id="3" name="Picture 2">
            <a:extLst>
              <a:ext uri="{FF2B5EF4-FFF2-40B4-BE49-F238E27FC236}">
                <a16:creationId xmlns:a16="http://schemas.microsoft.com/office/drawing/2014/main" id="{818AF6F0-0019-6E40-865B-3B367876431B}"/>
              </a:ext>
            </a:extLst>
          </p:cNvPr>
          <p:cNvPicPr>
            <a:picLocks noChangeAspect="1"/>
          </p:cNvPicPr>
          <p:nvPr/>
        </p:nvPicPr>
        <p:blipFill>
          <a:blip r:embed="rId5"/>
          <a:stretch>
            <a:fillRect/>
          </a:stretch>
        </p:blipFill>
        <p:spPr>
          <a:xfrm>
            <a:off x="6915593" y="631658"/>
            <a:ext cx="4526998" cy="5975685"/>
          </a:xfrm>
          <a:prstGeom prst="rect">
            <a:avLst/>
          </a:prstGeom>
        </p:spPr>
      </p:pic>
    </p:spTree>
    <p:extLst>
      <p:ext uri="{BB962C8B-B14F-4D97-AF65-F5344CB8AC3E}">
        <p14:creationId xmlns:p14="http://schemas.microsoft.com/office/powerpoint/2010/main" val="887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Additional Slides</a:t>
            </a:r>
          </a:p>
          <a:p>
            <a:endParaRPr lang="en-US">
              <a:solidFill>
                <a:schemeClr val="bg1"/>
              </a:solidFill>
              <a:cs typeface="Arial"/>
            </a:endParaRPr>
          </a:p>
        </p:txBody>
      </p:sp>
      <p:pic>
        <p:nvPicPr>
          <p:cNvPr id="8" name="Picture 7">
            <a:extLst>
              <a:ext uri="{FF2B5EF4-FFF2-40B4-BE49-F238E27FC236}">
                <a16:creationId xmlns:a16="http://schemas.microsoft.com/office/drawing/2014/main" id="{C5F355AD-240F-1F5F-924F-3D2F62433E76}"/>
              </a:ext>
            </a:extLst>
          </p:cNvPr>
          <p:cNvPicPr>
            <a:picLocks noChangeAspect="1"/>
          </p:cNvPicPr>
          <p:nvPr/>
        </p:nvPicPr>
        <p:blipFill>
          <a:blip r:embed="rId4"/>
          <a:stretch>
            <a:fillRect/>
          </a:stretch>
        </p:blipFill>
        <p:spPr>
          <a:xfrm>
            <a:off x="0" y="381000"/>
            <a:ext cx="12192000" cy="6096000"/>
          </a:xfrm>
          <a:prstGeom prst="rect">
            <a:avLst/>
          </a:prstGeom>
        </p:spPr>
      </p:pic>
    </p:spTree>
    <p:extLst>
      <p:ext uri="{BB962C8B-B14F-4D97-AF65-F5344CB8AC3E}">
        <p14:creationId xmlns:p14="http://schemas.microsoft.com/office/powerpoint/2010/main" val="376509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6D64-A944-A7EA-91BB-A9F1C9DF52F8}"/>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E04FE983-2591-04DA-3CE1-9EA3ABB791CE}"/>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16D68048-FAF6-2A6D-EE6B-D4755F942627}"/>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Introduction – Synergistic Reconstruction</a:t>
            </a:r>
            <a:endParaRPr lang="en-US">
              <a:solidFill>
                <a:schemeClr val="bg1"/>
              </a:solidFill>
            </a:endParaRPr>
          </a:p>
        </p:txBody>
      </p:sp>
      <p:sp>
        <p:nvSpPr>
          <p:cNvPr id="2" name="Rectangle 1">
            <a:extLst>
              <a:ext uri="{FF2B5EF4-FFF2-40B4-BE49-F238E27FC236}">
                <a16:creationId xmlns:a16="http://schemas.microsoft.com/office/drawing/2014/main" id="{FFB21EA6-A5BD-67EB-2E7D-9AB8D3E37D4F}"/>
              </a:ext>
            </a:extLst>
          </p:cNvPr>
          <p:cNvSpPr/>
          <p:nvPr/>
        </p:nvSpPr>
        <p:spPr>
          <a:xfrm>
            <a:off x="8811490" y="1504684"/>
            <a:ext cx="2706255" cy="5250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purple box with text&#10;&#10;Description automatically generated">
            <a:extLst>
              <a:ext uri="{FF2B5EF4-FFF2-40B4-BE49-F238E27FC236}">
                <a16:creationId xmlns:a16="http://schemas.microsoft.com/office/drawing/2014/main" id="{DFEA53FB-EE75-563D-FAD7-A1E45408CAAE}"/>
              </a:ext>
            </a:extLst>
          </p:cNvPr>
          <p:cNvPicPr>
            <a:picLocks noChangeAspect="1"/>
          </p:cNvPicPr>
          <p:nvPr/>
        </p:nvPicPr>
        <p:blipFill>
          <a:blip r:embed="rId4"/>
          <a:stretch>
            <a:fillRect/>
          </a:stretch>
        </p:blipFill>
        <p:spPr>
          <a:xfrm>
            <a:off x="1050571" y="535373"/>
            <a:ext cx="9528939" cy="6062601"/>
          </a:xfrm>
          <a:prstGeom prst="rect">
            <a:avLst/>
          </a:prstGeom>
        </p:spPr>
      </p:pic>
      <p:sp>
        <p:nvSpPr>
          <p:cNvPr id="4" name="Rectangle 3">
            <a:extLst>
              <a:ext uri="{FF2B5EF4-FFF2-40B4-BE49-F238E27FC236}">
                <a16:creationId xmlns:a16="http://schemas.microsoft.com/office/drawing/2014/main" id="{F4ED3098-E8A0-5B55-771B-CFBDECF90BF8}"/>
              </a:ext>
            </a:extLst>
          </p:cNvPr>
          <p:cNvSpPr/>
          <p:nvPr/>
        </p:nvSpPr>
        <p:spPr>
          <a:xfrm>
            <a:off x="8475406" y="1291553"/>
            <a:ext cx="2880852" cy="47552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543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Additional Slides</a:t>
            </a:r>
          </a:p>
        </p:txBody>
      </p:sp>
      <p:pic>
        <p:nvPicPr>
          <p:cNvPr id="8" name="Picture 7">
            <a:extLst>
              <a:ext uri="{FF2B5EF4-FFF2-40B4-BE49-F238E27FC236}">
                <a16:creationId xmlns:a16="http://schemas.microsoft.com/office/drawing/2014/main" id="{9F11C480-123B-E863-1FE6-C38F786CF10C}"/>
              </a:ext>
            </a:extLst>
          </p:cNvPr>
          <p:cNvPicPr>
            <a:picLocks noChangeAspect="1"/>
          </p:cNvPicPr>
          <p:nvPr/>
        </p:nvPicPr>
        <p:blipFill>
          <a:blip r:embed="rId4"/>
          <a:stretch>
            <a:fillRect/>
          </a:stretch>
        </p:blipFill>
        <p:spPr>
          <a:xfrm>
            <a:off x="0" y="379973"/>
            <a:ext cx="12192000" cy="6098053"/>
          </a:xfrm>
          <a:prstGeom prst="rect">
            <a:avLst/>
          </a:prstGeom>
        </p:spPr>
      </p:pic>
    </p:spTree>
    <p:extLst>
      <p:ext uri="{BB962C8B-B14F-4D97-AF65-F5344CB8AC3E}">
        <p14:creationId xmlns:p14="http://schemas.microsoft.com/office/powerpoint/2010/main" val="366515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Additional Slides</a:t>
            </a:r>
          </a:p>
        </p:txBody>
      </p:sp>
      <p:pic>
        <p:nvPicPr>
          <p:cNvPr id="10" name="Picture 9">
            <a:extLst>
              <a:ext uri="{FF2B5EF4-FFF2-40B4-BE49-F238E27FC236}">
                <a16:creationId xmlns:a16="http://schemas.microsoft.com/office/drawing/2014/main" id="{83DC6DAD-0B85-BC97-FF15-BAA6FBBAAA71}"/>
              </a:ext>
            </a:extLst>
          </p:cNvPr>
          <p:cNvPicPr>
            <a:picLocks noChangeAspect="1"/>
          </p:cNvPicPr>
          <p:nvPr/>
        </p:nvPicPr>
        <p:blipFill>
          <a:blip r:embed="rId4"/>
          <a:stretch>
            <a:fillRect/>
          </a:stretch>
        </p:blipFill>
        <p:spPr>
          <a:xfrm>
            <a:off x="0" y="381000"/>
            <a:ext cx="12192000" cy="6096000"/>
          </a:xfrm>
          <a:prstGeom prst="rect">
            <a:avLst/>
          </a:prstGeom>
        </p:spPr>
      </p:pic>
    </p:spTree>
    <p:extLst>
      <p:ext uri="{BB962C8B-B14F-4D97-AF65-F5344CB8AC3E}">
        <p14:creationId xmlns:p14="http://schemas.microsoft.com/office/powerpoint/2010/main" val="303047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6D64-A944-A7EA-91BB-A9F1C9DF52F8}"/>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E04FE983-2591-04DA-3CE1-9EA3ABB791CE}"/>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16D68048-FAF6-2A6D-EE6B-D4755F942627}"/>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Introduction – Synergistic Reconstruction</a:t>
            </a:r>
            <a:endParaRPr lang="en-US">
              <a:solidFill>
                <a:schemeClr val="bg1"/>
              </a:solidFill>
            </a:endParaRPr>
          </a:p>
        </p:txBody>
      </p:sp>
      <p:pic>
        <p:nvPicPr>
          <p:cNvPr id="2" name="Picture 1" descr="A black and purple box with text&#10;&#10;Description automatically generated">
            <a:extLst>
              <a:ext uri="{FF2B5EF4-FFF2-40B4-BE49-F238E27FC236}">
                <a16:creationId xmlns:a16="http://schemas.microsoft.com/office/drawing/2014/main" id="{7CBE6CB9-0649-BB54-B34E-7B60C6537C68}"/>
              </a:ext>
            </a:extLst>
          </p:cNvPr>
          <p:cNvPicPr>
            <a:picLocks noChangeAspect="1"/>
          </p:cNvPicPr>
          <p:nvPr/>
        </p:nvPicPr>
        <p:blipFill>
          <a:blip r:embed="rId4"/>
          <a:stretch>
            <a:fillRect/>
          </a:stretch>
        </p:blipFill>
        <p:spPr>
          <a:xfrm>
            <a:off x="1050571" y="535373"/>
            <a:ext cx="9528939" cy="6062601"/>
          </a:xfrm>
          <a:prstGeom prst="rect">
            <a:avLst/>
          </a:prstGeom>
        </p:spPr>
      </p:pic>
    </p:spTree>
    <p:extLst>
      <p:ext uri="{BB962C8B-B14F-4D97-AF65-F5344CB8AC3E}">
        <p14:creationId xmlns:p14="http://schemas.microsoft.com/office/powerpoint/2010/main" val="59610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F5302-CE78-BA29-4B30-2F9CAC182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953A2-4750-8527-6E2C-9D007E9EE5DC}"/>
              </a:ext>
            </a:extLst>
          </p:cNvPr>
          <p:cNvSpPr>
            <a:spLocks noGrp="1"/>
          </p:cNvSpPr>
          <p:nvPr>
            <p:ph type="title"/>
          </p:nvPr>
        </p:nvSpPr>
        <p:spPr/>
        <p:txBody>
          <a:bodyPr/>
          <a:lstStyle/>
          <a:p>
            <a:r>
              <a:rPr lang="en-US" dirty="0">
                <a:cs typeface="Arial"/>
              </a:rPr>
              <a:t>Potential for synergistic reconstruction in MRT</a:t>
            </a:r>
          </a:p>
        </p:txBody>
      </p:sp>
      <p:sp>
        <p:nvSpPr>
          <p:cNvPr id="3" name="Content Placeholder 2">
            <a:extLst>
              <a:ext uri="{FF2B5EF4-FFF2-40B4-BE49-F238E27FC236}">
                <a16:creationId xmlns:a16="http://schemas.microsoft.com/office/drawing/2014/main" id="{17DC31A1-E464-479E-6656-64689E1DB974}"/>
              </a:ext>
            </a:extLst>
          </p:cNvPr>
          <p:cNvSpPr>
            <a:spLocks noGrp="1"/>
          </p:cNvSpPr>
          <p:nvPr>
            <p:ph sz="quarter" idx="11"/>
          </p:nvPr>
        </p:nvSpPr>
        <p:spPr>
          <a:xfrm>
            <a:off x="311312" y="6068974"/>
            <a:ext cx="11569375" cy="686098"/>
          </a:xfrm>
        </p:spPr>
        <p:txBody>
          <a:bodyPr vert="horz" lIns="91440" tIns="45720" rIns="91440" bIns="45720" rtlCol="0" anchor="t">
            <a:normAutofit lnSpcReduction="10000"/>
          </a:bodyPr>
          <a:lstStyle/>
          <a:p>
            <a:pPr marL="0" indent="0">
              <a:buNone/>
            </a:pPr>
            <a:r>
              <a:rPr lang="en-US" b="1" dirty="0">
                <a:cs typeface="Arial"/>
              </a:rPr>
              <a:t>How can we improve quantification (bias and uncertainty) whilst maintaining image quality at fixed cost?</a:t>
            </a:r>
            <a:endParaRPr lang="en-US" b="1" dirty="0"/>
          </a:p>
        </p:txBody>
      </p:sp>
      <p:pic>
        <p:nvPicPr>
          <p:cNvPr id="5" name="Picture 5" descr="Logo, company name&#10;&#10;Description automatically generated">
            <a:extLst>
              <a:ext uri="{FF2B5EF4-FFF2-40B4-BE49-F238E27FC236}">
                <a16:creationId xmlns:a16="http://schemas.microsoft.com/office/drawing/2014/main" id="{FD168445-D624-9946-F6EC-99F4DBB2A4BD}"/>
              </a:ext>
            </a:extLst>
          </p:cNvPr>
          <p:cNvPicPr>
            <a:picLocks noChangeAspect="1"/>
          </p:cNvPicPr>
          <p:nvPr/>
        </p:nvPicPr>
        <p:blipFill>
          <a:blip r:embed="rId3"/>
          <a:stretch>
            <a:fillRect/>
          </a:stretch>
        </p:blipFill>
        <p:spPr>
          <a:xfrm>
            <a:off x="9827889" y="102928"/>
            <a:ext cx="1151122" cy="432445"/>
          </a:xfrm>
          <a:prstGeom prst="rect">
            <a:avLst/>
          </a:prstGeom>
        </p:spPr>
      </p:pic>
      <p:pic>
        <p:nvPicPr>
          <p:cNvPr id="4" name="Picture 5" descr="A close-up of a mri scan&#10;&#10;Description automatically generated">
            <a:extLst>
              <a:ext uri="{FF2B5EF4-FFF2-40B4-BE49-F238E27FC236}">
                <a16:creationId xmlns:a16="http://schemas.microsoft.com/office/drawing/2014/main" id="{FE5BB8D6-46F1-2EF8-FC4C-74A085F4DA81}"/>
              </a:ext>
            </a:extLst>
          </p:cNvPr>
          <p:cNvPicPr>
            <a:picLocks noChangeAspect="1"/>
          </p:cNvPicPr>
          <p:nvPr/>
        </p:nvPicPr>
        <p:blipFill rotWithShape="1">
          <a:blip r:embed="rId4"/>
          <a:srcRect l="1473" t="2158" r="60236" b="12230"/>
          <a:stretch/>
        </p:blipFill>
        <p:spPr>
          <a:xfrm>
            <a:off x="8481359" y="1682674"/>
            <a:ext cx="3479810" cy="3197925"/>
          </a:xfrm>
          <a:prstGeom prst="rect">
            <a:avLst/>
          </a:prstGeom>
        </p:spPr>
      </p:pic>
      <p:sp>
        <p:nvSpPr>
          <p:cNvPr id="6" name="TextBox 5">
            <a:extLst>
              <a:ext uri="{FF2B5EF4-FFF2-40B4-BE49-F238E27FC236}">
                <a16:creationId xmlns:a16="http://schemas.microsoft.com/office/drawing/2014/main" id="{6DA7E679-6C9F-68DD-E164-8239343DFF28}"/>
              </a:ext>
            </a:extLst>
          </p:cNvPr>
          <p:cNvSpPr txBox="1"/>
          <p:nvPr/>
        </p:nvSpPr>
        <p:spPr>
          <a:xfrm>
            <a:off x="8470122" y="4880599"/>
            <a:ext cx="34910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cs typeface="Arial"/>
              </a:rPr>
              <a:t>Radiotherapy prostate treatment plan:</a:t>
            </a:r>
          </a:p>
          <a:p>
            <a:r>
              <a:rPr lang="en-US" sz="1400" i="1" dirty="0" err="1">
                <a:cs typeface="Arial"/>
              </a:rPr>
              <a:t>Vernaste</a:t>
            </a:r>
            <a:r>
              <a:rPr lang="en-US" sz="1400" i="1" dirty="0">
                <a:cs typeface="Arial"/>
              </a:rPr>
              <a:t> et al (2019)</a:t>
            </a:r>
            <a:endParaRPr lang="en-US" sz="1200" dirty="0"/>
          </a:p>
        </p:txBody>
      </p:sp>
      <p:sp>
        <p:nvSpPr>
          <p:cNvPr id="9" name="Content Placeholder 2">
            <a:extLst>
              <a:ext uri="{FF2B5EF4-FFF2-40B4-BE49-F238E27FC236}">
                <a16:creationId xmlns:a16="http://schemas.microsoft.com/office/drawing/2014/main" id="{6348C2F0-8755-E31E-7562-62EA924CE345}"/>
              </a:ext>
            </a:extLst>
          </p:cNvPr>
          <p:cNvSpPr txBox="1">
            <a:spLocks/>
          </p:cNvSpPr>
          <p:nvPr/>
        </p:nvSpPr>
        <p:spPr>
          <a:xfrm>
            <a:off x="531962" y="2389220"/>
            <a:ext cx="8028317" cy="3618359"/>
          </a:xfrm>
          <a:prstGeom prst="rect">
            <a:avLst/>
          </a:prstGeom>
        </p:spPr>
        <p:txBody>
          <a:bodyPr vert="horz" lIns="91440" tIns="45720" rIns="91440" bIns="45720" rtlCol="0" anchor="t">
            <a:normAutofit lnSpcReduction="10000"/>
          </a:bodyPr>
          <a:lstStyle>
            <a:lvl1pPr marL="361950" indent="-361950"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1pPr>
            <a:lvl2pPr marL="715963" indent="-354013"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2pPr>
            <a:lvl3pPr marL="1077913" indent="-361950"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3pPr>
            <a:lvl4pPr marL="1431925" indent="-354013"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4pPr>
            <a:lvl5pPr marL="1793875" indent="-361950" algn="l" defTabSz="914400" rtl="0" eaLnBrk="1" latinLnBrk="0" hangingPunct="1">
              <a:lnSpc>
                <a:spcPct val="90000"/>
              </a:lnSpc>
              <a:spcBef>
                <a:spcPts val="0"/>
              </a:spcBef>
              <a:buFont typeface="Wingdings"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Wingdings" charset="2"/>
              <a:buNone/>
            </a:pPr>
            <a:r>
              <a:rPr lang="en-US" b="1" dirty="0">
                <a:cs typeface="Arial"/>
              </a:rPr>
              <a:t>The importance of dosimetry:</a:t>
            </a:r>
          </a:p>
          <a:p>
            <a:pPr marL="0" indent="0">
              <a:buFont typeface="Wingdings" charset="2"/>
              <a:buNone/>
            </a:pPr>
            <a:endParaRPr lang="en-US" dirty="0">
              <a:cs typeface="Arial"/>
            </a:endParaRPr>
          </a:p>
          <a:p>
            <a:pPr marL="0" indent="0">
              <a:buFont typeface="Wingdings" charset="2"/>
              <a:buNone/>
            </a:pPr>
            <a:r>
              <a:rPr lang="en-US" u="sng" dirty="0">
                <a:cs typeface="Arial"/>
              </a:rPr>
              <a:t>Molecular radiotherapy</a:t>
            </a:r>
            <a:r>
              <a:rPr lang="en-US" dirty="0">
                <a:cs typeface="Arial"/>
              </a:rPr>
              <a:t>: </a:t>
            </a:r>
            <a:r>
              <a:rPr lang="en-US" dirty="0">
                <a:ea typeface="+mn-lt"/>
                <a:cs typeface="+mn-lt"/>
              </a:rPr>
              <a:t>targeted cancer treatment where radioactive substances are used to destroy or damage cancer cells by binding to specific molecules within the body.</a:t>
            </a:r>
            <a:endParaRPr lang="en-US" b="1" dirty="0">
              <a:cs typeface="Arial"/>
            </a:endParaRPr>
          </a:p>
          <a:p>
            <a:pPr marL="0" indent="0">
              <a:buFont typeface="Wingdings" charset="2"/>
              <a:buNone/>
            </a:pPr>
            <a:endParaRPr lang="en-US" dirty="0">
              <a:cs typeface="Arial"/>
            </a:endParaRPr>
          </a:p>
          <a:p>
            <a:pPr marL="0" indent="0">
              <a:spcAft>
                <a:spcPts val="600"/>
              </a:spcAft>
              <a:buFont typeface="Wingdings" charset="2"/>
              <a:buNone/>
            </a:pPr>
            <a:r>
              <a:rPr lang="en-US" dirty="0">
                <a:cs typeface="Arial"/>
              </a:rPr>
              <a:t>We need to plan &amp; measure dose delivered:</a:t>
            </a:r>
          </a:p>
          <a:p>
            <a:pPr marL="696595" lvl="1" indent="0">
              <a:spcAft>
                <a:spcPts val="600"/>
              </a:spcAft>
            </a:pPr>
            <a:r>
              <a:rPr lang="en-US" dirty="0">
                <a:cs typeface="Arial"/>
              </a:rPr>
              <a:t>Patient-tailored treatment</a:t>
            </a:r>
          </a:p>
          <a:p>
            <a:pPr marL="696595" lvl="1" indent="0">
              <a:spcAft>
                <a:spcPts val="600"/>
              </a:spcAft>
            </a:pPr>
            <a:r>
              <a:rPr lang="en-US" dirty="0">
                <a:cs typeface="Arial"/>
              </a:rPr>
              <a:t>Reduce chance of side-effects</a:t>
            </a:r>
          </a:p>
          <a:p>
            <a:pPr marL="696595" lvl="1" indent="0">
              <a:spcAft>
                <a:spcPts val="600"/>
              </a:spcAft>
            </a:pPr>
            <a:r>
              <a:rPr lang="en-US" dirty="0">
                <a:cs typeface="Arial"/>
              </a:rPr>
              <a:t>Increase accuracy of prognosis</a:t>
            </a:r>
          </a:p>
        </p:txBody>
      </p:sp>
      <p:sp>
        <p:nvSpPr>
          <p:cNvPr id="10" name="TextBox 9">
            <a:extLst>
              <a:ext uri="{FF2B5EF4-FFF2-40B4-BE49-F238E27FC236}">
                <a16:creationId xmlns:a16="http://schemas.microsoft.com/office/drawing/2014/main" id="{952F6CAC-77B2-1F49-CDFC-9790E93A8288}"/>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Introduction – Synergistic Reconstruction</a:t>
            </a:r>
            <a:endParaRPr lang="en-US">
              <a:solidFill>
                <a:schemeClr val="bg1"/>
              </a:solidFill>
            </a:endParaRPr>
          </a:p>
        </p:txBody>
      </p:sp>
    </p:spTree>
    <p:extLst>
      <p:ext uri="{BB962C8B-B14F-4D97-AF65-F5344CB8AC3E}">
        <p14:creationId xmlns:p14="http://schemas.microsoft.com/office/powerpoint/2010/main" val="427458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D990-CDDF-6F6D-4B7C-7123233A9BCC}"/>
            </a:ext>
          </a:extLst>
        </p:cNvPr>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9B2A6736-EE76-D58D-0F30-1A0DA3BBE331}"/>
              </a:ext>
            </a:extLst>
          </p:cNvPr>
          <p:cNvPicPr>
            <a:picLocks noChangeAspect="1"/>
          </p:cNvPicPr>
          <p:nvPr/>
        </p:nvPicPr>
        <p:blipFill>
          <a:blip r:embed="rId3"/>
          <a:stretch>
            <a:fillRect/>
          </a:stretch>
        </p:blipFill>
        <p:spPr>
          <a:xfrm>
            <a:off x="9827889" y="102928"/>
            <a:ext cx="1151122" cy="432445"/>
          </a:xfrm>
          <a:prstGeom prst="rect">
            <a:avLst/>
          </a:prstGeom>
        </p:spPr>
      </p:pic>
      <p:sp>
        <p:nvSpPr>
          <p:cNvPr id="3" name="TextBox 2">
            <a:extLst>
              <a:ext uri="{FF2B5EF4-FFF2-40B4-BE49-F238E27FC236}">
                <a16:creationId xmlns:a16="http://schemas.microsoft.com/office/drawing/2014/main" id="{DE501BEA-A3E2-D1CF-5544-E772D4063389}"/>
              </a:ext>
            </a:extLst>
          </p:cNvPr>
          <p:cNvSpPr txBox="1"/>
          <p:nvPr/>
        </p:nvSpPr>
        <p:spPr>
          <a:xfrm>
            <a:off x="191396" y="478101"/>
            <a:ext cx="11448652" cy="6452975"/>
          </a:xfrm>
          <a:prstGeom prst="rect">
            <a:avLst/>
          </a:prstGeom>
          <a:noFill/>
        </p:spPr>
        <p:txBody>
          <a:bodyPr rot="0" spcFirstLastPara="0" vertOverflow="overflow" horzOverflow="overflow" vert="horz" wrap="square" lIns="60951" tIns="30475" rIns="60951" bIns="30475" numCol="1" spcCol="0" rtlCol="0" fromWordArt="0" anchor="t" anchorCtr="0" forceAA="0" compatLnSpc="1">
            <a:prstTxWarp prst="textNoShape">
              <a:avLst/>
            </a:prstTxWarp>
            <a:spAutoFit/>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8"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6" algn="l" defTabSz="1219139" rtl="0" eaLnBrk="1" latinLnBrk="0" hangingPunct="1">
              <a:defRPr sz="2400" kern="1200">
                <a:solidFill>
                  <a:schemeClr val="tx1"/>
                </a:solidFill>
                <a:latin typeface="+mn-lt"/>
                <a:ea typeface="+mn-ea"/>
                <a:cs typeface="+mn-cs"/>
              </a:defRPr>
            </a:lvl9pPr>
          </a:lstStyle>
          <a:p>
            <a:endParaRPr lang="en-US" sz="1800" b="1" dirty="0">
              <a:latin typeface="Calibri"/>
              <a:ea typeface="Calibri"/>
              <a:cs typeface="Calibri" panose="020F0502020204030204"/>
            </a:endParaRPr>
          </a:p>
          <a:p>
            <a:endParaRPr lang="en-US" sz="1800" b="1" dirty="0">
              <a:latin typeface="Calibri"/>
              <a:ea typeface="Calibri"/>
              <a:cs typeface="Calibri" panose="020F0502020204030204"/>
            </a:endParaRPr>
          </a:p>
          <a:p>
            <a:endParaRPr lang="en-US" sz="1800" b="1" dirty="0">
              <a:latin typeface="Calibri"/>
              <a:ea typeface="Calibri"/>
              <a:cs typeface="Calibri" panose="020F0502020204030204"/>
            </a:endParaRPr>
          </a:p>
          <a:p>
            <a:endParaRPr lang="en-US" sz="1800" b="1" dirty="0">
              <a:latin typeface="Calibri"/>
              <a:ea typeface="Calibri"/>
              <a:cs typeface="Calibri" panose="020F0502020204030204"/>
            </a:endParaRPr>
          </a:p>
          <a:p>
            <a:pPr marL="913765" lvl="1" indent="-304165">
              <a:buFont typeface="Arial"/>
              <a:buChar char="•"/>
            </a:pPr>
            <a:endParaRPr lang="en-US" sz="2800" b="1" i="1" dirty="0">
              <a:latin typeface="Calibri"/>
              <a:ea typeface="Calibri"/>
              <a:cs typeface="Calibri" panose="020F0502020204030204"/>
            </a:endParaRPr>
          </a:p>
          <a:p>
            <a:pPr marL="304165" indent="-304165">
              <a:buFont typeface="Arial"/>
              <a:buChar char="•"/>
            </a:pPr>
            <a:r>
              <a:rPr lang="en-US" sz="2800" b="1" dirty="0">
                <a:latin typeface="Calibri"/>
                <a:ea typeface="Calibri"/>
                <a:cs typeface="Calibri" panose="020F0502020204030204"/>
              </a:rPr>
              <a:t>SPECT – low resolution</a:t>
            </a:r>
            <a:endParaRPr lang="en-US" sz="2800" dirty="0">
              <a:latin typeface="Calibri"/>
              <a:ea typeface="Calibri"/>
              <a:cs typeface="Calibri" panose="020F0502020204030204"/>
            </a:endParaRPr>
          </a:p>
          <a:p>
            <a:pPr marL="913765" lvl="1" indent="-304165">
              <a:buFont typeface="Arial"/>
              <a:buChar char="•"/>
            </a:pPr>
            <a:r>
              <a:rPr lang="en-US" sz="2800" dirty="0">
                <a:latin typeface="Calibri"/>
                <a:ea typeface="Calibri"/>
                <a:cs typeface="Calibri" panose="020F0502020204030204"/>
              </a:rPr>
              <a:t>Spatial resolution ~10 mm</a:t>
            </a:r>
          </a:p>
          <a:p>
            <a:pPr marL="913765" lvl="1" indent="-304165">
              <a:buFont typeface="Arial"/>
              <a:buChar char="•"/>
            </a:pPr>
            <a:r>
              <a:rPr lang="en-US" sz="2800" dirty="0">
                <a:latin typeface="Calibri"/>
                <a:ea typeface="Calibri"/>
                <a:cs typeface="Calibri" panose="020F0502020204030204"/>
              </a:rPr>
              <a:t>Wide spectrum of bremsstrahlung radiation</a:t>
            </a:r>
          </a:p>
          <a:p>
            <a:pPr marL="913765" lvl="1" indent="-304165">
              <a:buFont typeface="Arial"/>
              <a:buChar char="•"/>
            </a:pPr>
            <a:r>
              <a:rPr lang="en-US" sz="2800" dirty="0">
                <a:latin typeface="Calibri"/>
                <a:ea typeface="Calibri"/>
                <a:cs typeface="Calibri" panose="020F0502020204030204"/>
              </a:rPr>
              <a:t>Compton down-scatter</a:t>
            </a:r>
          </a:p>
          <a:p>
            <a:pPr marL="913765" lvl="1" indent="-304165">
              <a:buFont typeface="Arial"/>
              <a:buChar char="•"/>
            </a:pPr>
            <a:r>
              <a:rPr lang="en-US" sz="2800" b="1" i="1" dirty="0">
                <a:latin typeface="Calibri"/>
                <a:ea typeface="Calibri"/>
                <a:cs typeface="Calibri" panose="020F0502020204030204"/>
              </a:rPr>
              <a:t>Lots of photons</a:t>
            </a:r>
          </a:p>
          <a:p>
            <a:endParaRPr lang="en-US" sz="1800" b="1" dirty="0">
              <a:latin typeface="Calibri"/>
              <a:ea typeface="Calibri"/>
              <a:cs typeface="Calibri" panose="020F0502020204030204"/>
            </a:endParaRPr>
          </a:p>
          <a:p>
            <a:pPr marL="304165" indent="-304165">
              <a:buFont typeface="Arial"/>
              <a:buChar char="•"/>
            </a:pPr>
            <a:r>
              <a:rPr lang="en-US" sz="2800" b="1" dirty="0">
                <a:latin typeface="Calibri"/>
                <a:ea typeface="Calibri"/>
                <a:cs typeface="Calibri" panose="020F0502020204030204"/>
              </a:rPr>
              <a:t>PET – very low count</a:t>
            </a:r>
          </a:p>
          <a:p>
            <a:pPr marL="913765" lvl="1" indent="-304165">
              <a:buFont typeface="Arial"/>
              <a:buChar char="•"/>
            </a:pPr>
            <a:r>
              <a:rPr lang="en-US" sz="2800" dirty="0">
                <a:latin typeface="Calibri"/>
                <a:ea typeface="Calibri"/>
                <a:cs typeface="Calibri" panose="020F0502020204030204"/>
              </a:rPr>
              <a:t>Lots of noise</a:t>
            </a:r>
            <a:endParaRPr lang="en-US" sz="2800" b="1" dirty="0">
              <a:latin typeface="Calibri"/>
              <a:ea typeface="Calibri"/>
              <a:cs typeface="Calibri" panose="020F0502020204030204"/>
            </a:endParaRPr>
          </a:p>
          <a:p>
            <a:pPr marL="913765" lvl="1" indent="-304165">
              <a:buFont typeface="Arial"/>
              <a:buChar char="•"/>
            </a:pPr>
            <a:r>
              <a:rPr lang="en-US" sz="2800" dirty="0">
                <a:latin typeface="Calibri"/>
                <a:ea typeface="Calibri"/>
                <a:cs typeface="Calibri" panose="020F0502020204030204"/>
              </a:rPr>
              <a:t>Difficult to distinguish features</a:t>
            </a:r>
          </a:p>
          <a:p>
            <a:pPr marL="913765" lvl="1" indent="-304165">
              <a:buFont typeface="Arial"/>
              <a:buChar char="•"/>
            </a:pPr>
            <a:r>
              <a:rPr lang="en-US" sz="2800" b="1" i="1" dirty="0">
                <a:latin typeface="Calibri"/>
                <a:ea typeface="Calibri"/>
                <a:cs typeface="Calibri" panose="020F0502020204030204"/>
              </a:rPr>
              <a:t>Spatial Resolution ~ 4mm</a:t>
            </a:r>
          </a:p>
          <a:p>
            <a:endParaRPr lang="en-US" b="1" dirty="0">
              <a:latin typeface="Calibri"/>
              <a:ea typeface="Calibri"/>
              <a:cs typeface="Calibri" panose="020F0502020204030204"/>
            </a:endParaRPr>
          </a:p>
          <a:p>
            <a:pPr marL="913765" lvl="1" indent="-304165">
              <a:buFont typeface="Arial"/>
              <a:buChar char="•"/>
            </a:pPr>
            <a:endParaRPr lang="en-US" sz="2133" dirty="0">
              <a:latin typeface="Calibri"/>
              <a:ea typeface="Calibri"/>
              <a:cs typeface="Calibri" panose="020F0502020204030204"/>
            </a:endParaRPr>
          </a:p>
        </p:txBody>
      </p:sp>
      <p:sp>
        <p:nvSpPr>
          <p:cNvPr id="9" name="TextBox 8">
            <a:extLst>
              <a:ext uri="{FF2B5EF4-FFF2-40B4-BE49-F238E27FC236}">
                <a16:creationId xmlns:a16="http://schemas.microsoft.com/office/drawing/2014/main" id="{3B239507-77C7-62EE-ECC6-16A897E1A3DF}"/>
              </a:ext>
            </a:extLst>
          </p:cNvPr>
          <p:cNvSpPr txBox="1"/>
          <p:nvPr/>
        </p:nvSpPr>
        <p:spPr>
          <a:xfrm>
            <a:off x="8678766" y="6213156"/>
            <a:ext cx="3137459" cy="676906"/>
          </a:xfrm>
          <a:prstGeom prst="rect">
            <a:avLst/>
          </a:prstGeom>
          <a:noFill/>
        </p:spPr>
        <p:txBody>
          <a:bodyPr rot="0" spcFirstLastPara="0" vertOverflow="overflow" horzOverflow="overflow" vert="horz" wrap="square" lIns="60951" tIns="30475" rIns="60951" bIns="30475" numCol="1" spcCol="0" rtlCol="0" fromWordArt="0" anchor="t" anchorCtr="0" forceAA="0" compatLnSpc="1">
            <a:prstTxWarp prst="textNoShape">
              <a:avLst/>
            </a:prstTxWarp>
            <a:spAutoFit/>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8"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6" algn="l" defTabSz="1219139" rtl="0" eaLnBrk="1" latinLnBrk="0" hangingPunct="1">
              <a:defRPr sz="2400" kern="1200">
                <a:solidFill>
                  <a:schemeClr val="tx1"/>
                </a:solidFill>
                <a:latin typeface="+mn-lt"/>
                <a:ea typeface="+mn-ea"/>
                <a:cs typeface="+mn-cs"/>
              </a:defRPr>
            </a:lvl9pPr>
          </a:lstStyle>
          <a:p>
            <a:r>
              <a:rPr lang="en-US" sz="1333" dirty="0">
                <a:ea typeface="+mn-lt"/>
                <a:cs typeface="+mn-lt"/>
              </a:rPr>
              <a:t>OSEM reconstruction of Yttrium 90microsphere treatment Wright, C.L. </a:t>
            </a:r>
            <a:r>
              <a:rPr lang="en-US" sz="1333" i="1" dirty="0">
                <a:ea typeface="+mn-lt"/>
                <a:cs typeface="+mn-lt"/>
              </a:rPr>
              <a:t>et al.</a:t>
            </a:r>
            <a:r>
              <a:rPr lang="en-US" sz="1333" dirty="0">
                <a:ea typeface="+mn-lt"/>
                <a:cs typeface="+mn-lt"/>
              </a:rPr>
              <a:t> (2015) </a:t>
            </a:r>
            <a:endParaRPr lang="en-US" sz="1333" dirty="0"/>
          </a:p>
        </p:txBody>
      </p:sp>
      <p:sp>
        <p:nvSpPr>
          <p:cNvPr id="4" name="TextBox 3">
            <a:extLst>
              <a:ext uri="{FF2B5EF4-FFF2-40B4-BE49-F238E27FC236}">
                <a16:creationId xmlns:a16="http://schemas.microsoft.com/office/drawing/2014/main" id="{3A6AC5BD-F84C-FBC8-F24D-DFD1D25E99C0}"/>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Introduction – Yttrium 90</a:t>
            </a:r>
            <a:endParaRPr lang="en-US" err="1">
              <a:solidFill>
                <a:schemeClr val="bg1"/>
              </a:solidFill>
            </a:endParaRPr>
          </a:p>
        </p:txBody>
      </p:sp>
      <p:grpSp>
        <p:nvGrpSpPr>
          <p:cNvPr id="8" name="Group 7">
            <a:extLst>
              <a:ext uri="{FF2B5EF4-FFF2-40B4-BE49-F238E27FC236}">
                <a16:creationId xmlns:a16="http://schemas.microsoft.com/office/drawing/2014/main" id="{CC19475A-92EF-B1B0-63EC-70E192D4D2AF}"/>
              </a:ext>
            </a:extLst>
          </p:cNvPr>
          <p:cNvGrpSpPr/>
          <p:nvPr/>
        </p:nvGrpSpPr>
        <p:grpSpPr>
          <a:xfrm>
            <a:off x="8678766" y="3360098"/>
            <a:ext cx="3138827" cy="2804207"/>
            <a:chOff x="8606942" y="535373"/>
            <a:chExt cx="3138827" cy="2804207"/>
          </a:xfrm>
        </p:grpSpPr>
        <p:pic>
          <p:nvPicPr>
            <p:cNvPr id="11" name="Picture 16" descr="A picture containing dark, close&#10;&#10;Description automatically generated">
              <a:extLst>
                <a:ext uri="{FF2B5EF4-FFF2-40B4-BE49-F238E27FC236}">
                  <a16:creationId xmlns:a16="http://schemas.microsoft.com/office/drawing/2014/main" id="{C14880C3-4A5F-A9B1-BACD-AEB564AC12D4}"/>
                </a:ext>
              </a:extLst>
            </p:cNvPr>
            <p:cNvPicPr>
              <a:picLocks noChangeAspect="1"/>
            </p:cNvPicPr>
            <p:nvPr/>
          </p:nvPicPr>
          <p:blipFill>
            <a:blip r:embed="rId4"/>
            <a:stretch>
              <a:fillRect/>
            </a:stretch>
          </p:blipFill>
          <p:spPr>
            <a:xfrm>
              <a:off x="8606942" y="535373"/>
              <a:ext cx="3138827" cy="2804207"/>
            </a:xfrm>
            <a:prstGeom prst="rect">
              <a:avLst/>
            </a:prstGeom>
          </p:spPr>
        </p:pic>
        <p:sp>
          <p:nvSpPr>
            <p:cNvPr id="2" name="TextBox 1">
              <a:extLst>
                <a:ext uri="{FF2B5EF4-FFF2-40B4-BE49-F238E27FC236}">
                  <a16:creationId xmlns:a16="http://schemas.microsoft.com/office/drawing/2014/main" id="{B1293C53-F259-D84C-E256-B62D9690C3D0}"/>
                </a:ext>
              </a:extLst>
            </p:cNvPr>
            <p:cNvSpPr txBox="1"/>
            <p:nvPr/>
          </p:nvSpPr>
          <p:spPr>
            <a:xfrm>
              <a:off x="8606942" y="535373"/>
              <a:ext cx="914400" cy="369332"/>
            </a:xfrm>
            <a:prstGeom prst="rect">
              <a:avLst/>
            </a:prstGeom>
            <a:noFill/>
          </p:spPr>
          <p:txBody>
            <a:bodyPr wrap="square" rtlCol="0">
              <a:spAutoFit/>
            </a:bodyPr>
            <a:lstStyle/>
            <a:p>
              <a:r>
                <a:rPr lang="en-GB" b="1" dirty="0">
                  <a:solidFill>
                    <a:schemeClr val="bg1"/>
                  </a:solidFill>
                </a:rPr>
                <a:t>PET</a:t>
              </a:r>
            </a:p>
          </p:txBody>
        </p:sp>
      </p:grpSp>
      <p:grpSp>
        <p:nvGrpSpPr>
          <p:cNvPr id="10" name="Group 9">
            <a:extLst>
              <a:ext uri="{FF2B5EF4-FFF2-40B4-BE49-F238E27FC236}">
                <a16:creationId xmlns:a16="http://schemas.microsoft.com/office/drawing/2014/main" id="{3A71939D-2E71-DEA4-0D8A-F0E087888358}"/>
              </a:ext>
            </a:extLst>
          </p:cNvPr>
          <p:cNvGrpSpPr/>
          <p:nvPr/>
        </p:nvGrpSpPr>
        <p:grpSpPr>
          <a:xfrm>
            <a:off x="8671087" y="438232"/>
            <a:ext cx="3137459" cy="2816304"/>
            <a:chOff x="8608310" y="3396852"/>
            <a:chExt cx="3137459" cy="2816304"/>
          </a:xfrm>
        </p:grpSpPr>
        <p:pic>
          <p:nvPicPr>
            <p:cNvPr id="6" name="Picture 15" descr="A close-up of a person&amp;#39;s chest&#10;&#10;Description automatically generated">
              <a:extLst>
                <a:ext uri="{FF2B5EF4-FFF2-40B4-BE49-F238E27FC236}">
                  <a16:creationId xmlns:a16="http://schemas.microsoft.com/office/drawing/2014/main" id="{D94DAF95-0D2C-2EA6-12AF-698C01C3C6C8}"/>
                </a:ext>
              </a:extLst>
            </p:cNvPr>
            <p:cNvPicPr>
              <a:picLocks noChangeAspect="1"/>
            </p:cNvPicPr>
            <p:nvPr/>
          </p:nvPicPr>
          <p:blipFill>
            <a:blip r:embed="rId5"/>
            <a:stretch>
              <a:fillRect/>
            </a:stretch>
          </p:blipFill>
          <p:spPr>
            <a:xfrm>
              <a:off x="8608310" y="3429000"/>
              <a:ext cx="3137459" cy="2784156"/>
            </a:xfrm>
            <a:prstGeom prst="rect">
              <a:avLst/>
            </a:prstGeom>
          </p:spPr>
        </p:pic>
        <p:sp>
          <p:nvSpPr>
            <p:cNvPr id="7" name="TextBox 6">
              <a:extLst>
                <a:ext uri="{FF2B5EF4-FFF2-40B4-BE49-F238E27FC236}">
                  <a16:creationId xmlns:a16="http://schemas.microsoft.com/office/drawing/2014/main" id="{9C220E92-5DD5-03B5-7E4D-19FA32C2E499}"/>
                </a:ext>
              </a:extLst>
            </p:cNvPr>
            <p:cNvSpPr txBox="1"/>
            <p:nvPr/>
          </p:nvSpPr>
          <p:spPr>
            <a:xfrm>
              <a:off x="8633410" y="3396852"/>
              <a:ext cx="1010320" cy="369332"/>
            </a:xfrm>
            <a:prstGeom prst="rect">
              <a:avLst/>
            </a:prstGeom>
            <a:noFill/>
          </p:spPr>
          <p:txBody>
            <a:bodyPr wrap="square" rtlCol="0">
              <a:spAutoFit/>
            </a:bodyPr>
            <a:lstStyle/>
            <a:p>
              <a:r>
                <a:rPr lang="en-GB" b="1" dirty="0">
                  <a:solidFill>
                    <a:schemeClr val="bg1"/>
                  </a:solidFill>
                </a:rPr>
                <a:t>SPECT</a:t>
              </a:r>
            </a:p>
          </p:txBody>
        </p:sp>
      </p:grpSp>
      <p:sp>
        <p:nvSpPr>
          <p:cNvPr id="14" name="Title 1">
            <a:extLst>
              <a:ext uri="{FF2B5EF4-FFF2-40B4-BE49-F238E27FC236}">
                <a16:creationId xmlns:a16="http://schemas.microsoft.com/office/drawing/2014/main" id="{78E01A87-8587-3FC4-611C-104368E50780}"/>
              </a:ext>
            </a:extLst>
          </p:cNvPr>
          <p:cNvSpPr>
            <a:spLocks noGrp="1"/>
          </p:cNvSpPr>
          <p:nvPr>
            <p:ph type="title"/>
          </p:nvPr>
        </p:nvSpPr>
        <p:spPr>
          <a:xfrm>
            <a:off x="359894" y="884654"/>
            <a:ext cx="10619117" cy="1380226"/>
          </a:xfrm>
        </p:spPr>
        <p:txBody>
          <a:bodyPr/>
          <a:lstStyle/>
          <a:p>
            <a:r>
              <a:rPr lang="en-US" dirty="0">
                <a:cs typeface="Arial"/>
              </a:rPr>
              <a:t>Yttrium-90 SIRT</a:t>
            </a:r>
            <a:endParaRPr lang="en-US" dirty="0"/>
          </a:p>
        </p:txBody>
      </p:sp>
    </p:spTree>
    <p:extLst>
      <p:ext uri="{BB962C8B-B14F-4D97-AF65-F5344CB8AC3E}">
        <p14:creationId xmlns:p14="http://schemas.microsoft.com/office/powerpoint/2010/main" val="32496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6500-7970-3B24-F938-8B7D82627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220A-C0E8-86E1-D3E8-6A1007137F68}"/>
              </a:ext>
            </a:extLst>
          </p:cNvPr>
          <p:cNvSpPr>
            <a:spLocks noGrp="1"/>
          </p:cNvSpPr>
          <p:nvPr>
            <p:ph type="title"/>
          </p:nvPr>
        </p:nvSpPr>
        <p:spPr/>
        <p:txBody>
          <a:bodyPr/>
          <a:lstStyle/>
          <a:p>
            <a:r>
              <a:rPr lang="en-US" dirty="0">
                <a:cs typeface="Arial"/>
              </a:rPr>
              <a:t>The inverse problem</a:t>
            </a:r>
            <a:endParaRPr lang="en-US" dirty="0"/>
          </a:p>
        </p:txBody>
      </p:sp>
      <p:pic>
        <p:nvPicPr>
          <p:cNvPr id="5" name="Picture 5" descr="Logo, company name&#10;&#10;Description automatically generated">
            <a:extLst>
              <a:ext uri="{FF2B5EF4-FFF2-40B4-BE49-F238E27FC236}">
                <a16:creationId xmlns:a16="http://schemas.microsoft.com/office/drawing/2014/main" id="{06866A0F-0B7D-3A06-AD5D-00A60ADADC37}"/>
              </a:ext>
            </a:extLst>
          </p:cNvPr>
          <p:cNvPicPr>
            <a:picLocks noChangeAspect="1"/>
          </p:cNvPicPr>
          <p:nvPr/>
        </p:nvPicPr>
        <p:blipFill>
          <a:blip r:embed="rId3"/>
          <a:stretch>
            <a:fillRect/>
          </a:stretch>
        </p:blipFill>
        <p:spPr>
          <a:xfrm>
            <a:off x="9827889" y="102928"/>
            <a:ext cx="1151122" cy="432445"/>
          </a:xfrm>
          <a:prstGeom prst="rect">
            <a:avLst/>
          </a:prstGeom>
        </p:spPr>
      </p:pic>
      <p:sp>
        <p:nvSpPr>
          <p:cNvPr id="7" name="TextBox 6">
            <a:extLst>
              <a:ext uri="{FF2B5EF4-FFF2-40B4-BE49-F238E27FC236}">
                <a16:creationId xmlns:a16="http://schemas.microsoft.com/office/drawing/2014/main" id="{40DAFA36-7623-3E0D-19B7-3871836885F5}"/>
              </a:ext>
            </a:extLst>
          </p:cNvPr>
          <p:cNvSpPr txBox="1"/>
          <p:nvPr/>
        </p:nvSpPr>
        <p:spPr>
          <a:xfrm>
            <a:off x="170267" y="37837"/>
            <a:ext cx="6318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Methods – The </a:t>
            </a:r>
            <a:r>
              <a:rPr lang="en-US" err="1">
                <a:solidFill>
                  <a:schemeClr val="bg1"/>
                </a:solidFill>
                <a:cs typeface="Arial"/>
              </a:rPr>
              <a:t>Optimisation</a:t>
            </a:r>
            <a:r>
              <a:rPr lang="en-US">
                <a:solidFill>
                  <a:schemeClr val="bg1"/>
                </a:solidFill>
                <a:cs typeface="Arial"/>
              </a:rPr>
              <a:t> Problem</a:t>
            </a:r>
            <a:endParaRPr lang="en-US">
              <a:solidFill>
                <a:schemeClr val="bg1"/>
              </a:solidFill>
            </a:endParaRPr>
          </a:p>
        </p:txBody>
      </p:sp>
      <p:pic>
        <p:nvPicPr>
          <p:cNvPr id="3" name="Picture 2">
            <a:extLst>
              <a:ext uri="{FF2B5EF4-FFF2-40B4-BE49-F238E27FC236}">
                <a16:creationId xmlns:a16="http://schemas.microsoft.com/office/drawing/2014/main" id="{786D3E75-7C83-5BBF-2320-64BDA5E0E2DA}"/>
              </a:ext>
            </a:extLst>
          </p:cNvPr>
          <p:cNvPicPr>
            <a:picLocks noChangeAspect="1"/>
          </p:cNvPicPr>
          <p:nvPr/>
        </p:nvPicPr>
        <p:blipFill rotWithShape="1">
          <a:blip r:embed="rId4"/>
          <a:srcRect l="26814" r="26031"/>
          <a:stretch/>
        </p:blipFill>
        <p:spPr>
          <a:xfrm>
            <a:off x="509933" y="1714952"/>
            <a:ext cx="8152902" cy="1668411"/>
          </a:xfrm>
          <a:prstGeom prst="rect">
            <a:avLst/>
          </a:prstGeom>
        </p:spPr>
      </p:pic>
      <p:sp>
        <p:nvSpPr>
          <p:cNvPr id="4" name="Rectangle 3">
            <a:extLst>
              <a:ext uri="{FF2B5EF4-FFF2-40B4-BE49-F238E27FC236}">
                <a16:creationId xmlns:a16="http://schemas.microsoft.com/office/drawing/2014/main" id="{04746E7D-D32E-BA56-07CE-95C9A4D4F774}"/>
              </a:ext>
            </a:extLst>
          </p:cNvPr>
          <p:cNvSpPr/>
          <p:nvPr/>
        </p:nvSpPr>
        <p:spPr>
          <a:xfrm>
            <a:off x="1812324" y="1606378"/>
            <a:ext cx="6950674" cy="22962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BF8319-B0E7-88B6-0A3E-3176476ADDC0}"/>
              </a:ext>
            </a:extLst>
          </p:cNvPr>
          <p:cNvSpPr txBox="1"/>
          <p:nvPr/>
        </p:nvSpPr>
        <p:spPr>
          <a:xfrm>
            <a:off x="1081217" y="5282514"/>
            <a:ext cx="90719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Objective function</a:t>
            </a:r>
          </a:p>
        </p:txBody>
      </p:sp>
    </p:spTree>
    <p:extLst>
      <p:ext uri="{BB962C8B-B14F-4D97-AF65-F5344CB8AC3E}">
        <p14:creationId xmlns:p14="http://schemas.microsoft.com/office/powerpoint/2010/main" val="131893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08">
      <a:dk1>
        <a:sysClr val="windowText" lastClr="000000"/>
      </a:dk1>
      <a:lt1>
        <a:sysClr val="window" lastClr="FFFFFF"/>
      </a:lt1>
      <a:dk2>
        <a:srgbClr val="003D4C"/>
      </a:dk2>
      <a:lt2>
        <a:srgbClr val="D6D2C4"/>
      </a:lt2>
      <a:accent1>
        <a:srgbClr val="500778"/>
      </a:accent1>
      <a:accent2>
        <a:srgbClr val="D50032"/>
      </a:accent2>
      <a:accent3>
        <a:srgbClr val="B5BD00"/>
      </a:accent3>
      <a:accent4>
        <a:srgbClr val="C6B0BC"/>
      </a:accent4>
      <a:accent5>
        <a:srgbClr val="0097A9"/>
      </a:accent5>
      <a:accent6>
        <a:srgbClr val="F6BE00"/>
      </a:accent6>
      <a:hlink>
        <a:srgbClr val="0563C1"/>
      </a:hlink>
      <a:folHlink>
        <a:srgbClr val="954F72"/>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CL-Brand-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12400" indent="-212400">
          <a:lnSpc>
            <a:spcPts val="2200"/>
          </a:lnSpc>
          <a:buFont typeface="Lucida Grande"/>
          <a:buChar char="–"/>
          <a:defRPr sz="3200" b="1" kern="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C4DD5DB389A84589717D02B8275ABA" ma:contentTypeVersion="17" ma:contentTypeDescription="Create a new document." ma:contentTypeScope="" ma:versionID="063e2c254150945324444dca599c6eba">
  <xsd:schema xmlns:xsd="http://www.w3.org/2001/XMLSchema" xmlns:xs="http://www.w3.org/2001/XMLSchema" xmlns:p="http://schemas.microsoft.com/office/2006/metadata/properties" xmlns:ns3="64694313-5469-4979-9394-4e9597f88b91" xmlns:ns4="4ec27851-42cb-4ca7-855c-fb1a6401ee78" targetNamespace="http://schemas.microsoft.com/office/2006/metadata/properties" ma:root="true" ma:fieldsID="0d40b4fd75a6bf237944ed680db79e6b" ns3:_="" ns4:_="">
    <xsd:import namespace="64694313-5469-4979-9394-4e9597f88b91"/>
    <xsd:import namespace="4ec27851-42cb-4ca7-855c-fb1a6401ee7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694313-5469-4979-9394-4e9597f88b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c27851-42cb-4ca7-855c-fb1a6401ee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4694313-5469-4979-9394-4e9597f88b9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3E0FF2-E85B-4234-AE77-88A669976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694313-5469-4979-9394-4e9597f88b91"/>
    <ds:schemaRef ds:uri="4ec27851-42cb-4ca7-855c-fb1a6401ee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BAA709-AB99-4979-BE8C-12F83BE08622}">
  <ds:schemaRefs>
    <ds:schemaRef ds:uri="http://schemas.microsoft.com/office/2006/documentManagement/types"/>
    <ds:schemaRef ds:uri="64694313-5469-4979-9394-4e9597f88b91"/>
    <ds:schemaRef ds:uri="http://schemas.microsoft.com/office/infopath/2007/PartnerControls"/>
    <ds:schemaRef ds:uri="http://purl.org/dc/elements/1.1/"/>
    <ds:schemaRef ds:uri="http://schemas.openxmlformats.org/package/2006/metadata/core-properties"/>
    <ds:schemaRef ds:uri="http://purl.org/dc/terms/"/>
    <ds:schemaRef ds:uri="http://purl.org/dc/dcmitype/"/>
    <ds:schemaRef ds:uri="4ec27851-42cb-4ca7-855c-fb1a6401ee7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9167BB4-619B-41EF-9EA5-7792100A03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1839</TotalTime>
  <Words>3621</Words>
  <Application>Microsoft Office PowerPoint</Application>
  <PresentationFormat>Widescreen</PresentationFormat>
  <Paragraphs>415</Paragraphs>
  <Slides>51</Slides>
  <Notes>51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51</vt:i4>
      </vt:variant>
    </vt:vector>
  </HeadingPairs>
  <TitlesOfParts>
    <vt:vector size="57" baseType="lpstr">
      <vt:lpstr>Arial</vt:lpstr>
      <vt:lpstr>Calibri</vt:lpstr>
      <vt:lpstr>Lucida Grande</vt:lpstr>
      <vt:lpstr>Wingdings</vt:lpstr>
      <vt:lpstr>Office Theme</vt:lpstr>
      <vt:lpstr>UCL-Brand-Master</vt:lpstr>
      <vt:lpstr>Comparison of Synergistic and Single Modality Anatomically-Informed Structural Priors for Yttrium-90 PET/CT and SPECT/CT Reconstruction   Sam Porter1,2, Daniel Deidda2, Kris Thielemans1,3 &amp; Simon Arridge3</vt:lpstr>
      <vt:lpstr>Contents</vt:lpstr>
      <vt:lpstr>PowerPoint Presentation</vt:lpstr>
      <vt:lpstr>PowerPoint Presentation</vt:lpstr>
      <vt:lpstr>PowerPoint Presentation</vt:lpstr>
      <vt:lpstr>PowerPoint Presentation</vt:lpstr>
      <vt:lpstr>Potential for synergistic reconstruction in MRT</vt:lpstr>
      <vt:lpstr>Yttrium-90 SIRT</vt:lpstr>
      <vt:lpstr>The inverse problem</vt:lpstr>
      <vt:lpstr>The inverse problem</vt:lpstr>
      <vt:lpstr>The inverse problem</vt:lpstr>
      <vt:lpstr>The inverse problem</vt:lpstr>
      <vt:lpstr>The Priors  Smoothed directional Total Variation (single modality)     Smoothed directional Total Nuclear Variation (synergistic)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vt:lpstr>
      <vt:lpstr>Reconstruction setup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we take away?</vt:lpstr>
      <vt:lpstr>What's Next?</vt:lpstr>
      <vt:lpstr>Acknowledgements</vt:lpstr>
      <vt:lpstr>PowerPoint Presentation</vt:lpstr>
      <vt:lpstr>Directional Total Nuclear Variation</vt:lpstr>
      <vt:lpstr>Directional Total Variation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Brooks, Ruth</dc:creator>
  <cp:keywords/>
  <dc:description/>
  <cp:lastModifiedBy>Sam Porter</cp:lastModifiedBy>
  <cp:revision>49</cp:revision>
  <cp:lastPrinted>2019-06-27T07:36:13Z</cp:lastPrinted>
  <dcterms:created xsi:type="dcterms:W3CDTF">2018-08-10T11:44:41Z</dcterms:created>
  <dcterms:modified xsi:type="dcterms:W3CDTF">2024-05-22T14:54:26Z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0x0101006DC4DD5DB389A84589717D02B8275ABA</vt:lpwstr>
  </property>
  <property fmtid="{D5CDD505-2E9C-101B-9397-08002B2CF9AE}" pid="3" name="MSIP_Label_9df4b5af-ab42-45d5-91e7-45583bed1b2a_Enabled">
    <vt:lpwstr>true</vt:lpwstr>
  </property>
  <property fmtid="{D5CDD505-2E9C-101B-9397-08002B2CF9AE}" pid="4" name="MSIP_Label_9df4b5af-ab42-45d5-91e7-45583bed1b2a_SetDate">
    <vt:lpwstr>2024-01-10T07:47:15Z</vt:lpwstr>
  </property>
  <property fmtid="{D5CDD505-2E9C-101B-9397-08002B2CF9AE}" pid="5" name="MSIP_Label_9df4b5af-ab42-45d5-91e7-45583bed1b2a_Method">
    <vt:lpwstr>Standard</vt:lpwstr>
  </property>
  <property fmtid="{D5CDD505-2E9C-101B-9397-08002B2CF9AE}" pid="6" name="MSIP_Label_9df4b5af-ab42-45d5-91e7-45583bed1b2a_Name">
    <vt:lpwstr>9df4b5af-ab42-45d5-91e7-45583bed1b2a</vt:lpwstr>
  </property>
  <property fmtid="{D5CDD505-2E9C-101B-9397-08002B2CF9AE}" pid="7" name="MSIP_Label_9df4b5af-ab42-45d5-91e7-45583bed1b2a_SiteId">
    <vt:lpwstr>601e5460-b1bf-49c0-bd2d-e76ffc186a8d</vt:lpwstr>
  </property>
  <property fmtid="{D5CDD505-2E9C-101B-9397-08002B2CF9AE}" pid="8" name="MSIP_Label_9df4b5af-ab42-45d5-91e7-45583bed1b2a_ActionId">
    <vt:lpwstr>b1fa8f4f-c9a7-4718-acca-41fedcf952cb</vt:lpwstr>
  </property>
  <property fmtid="{D5CDD505-2E9C-101B-9397-08002B2CF9AE}" pid="9" name="MSIP_Label_9df4b5af-ab42-45d5-91e7-45583bed1b2a_ContentBits">
    <vt:lpwstr>0</vt:lpwstr>
  </property>
</Properties>
</file>