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sng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b="0" sz="1200" u="none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1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3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7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46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cpi.ac.uk/CIL" TargetMode="External"/><Relationship Id="rId3" Type="http://schemas.openxmlformats.org/officeDocument/2006/relationships/hyperlink" Target="https://tomographicimaging.github.io/CIL/nightly/index.html" TargetMode="External"/><Relationship Id="rId4" Type="http://schemas.openxmlformats.org/officeDocument/2006/relationships/hyperlink" Target="https://discord.gg/kmBcU2kebB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ccppetmr.ac.uk/node/1" TargetMode="External"/><Relationship Id="rId3" Type="http://schemas.openxmlformats.org/officeDocument/2006/relationships/hyperlink" Target="https://www.ccpi.ac.uk/" TargetMode="External"/><Relationship Id="rId4" Type="http://schemas.openxmlformats.org/officeDocument/2006/relationships/hyperlink" Target="https://petpp.github.io/#Project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ubtitle 2"/>
          <p:cNvSpPr txBox="1"/>
          <p:nvPr>
            <p:ph type="subTitle" sz="half" idx="1"/>
          </p:nvPr>
        </p:nvSpPr>
        <p:spPr>
          <a:xfrm>
            <a:off x="1539697" y="1922983"/>
            <a:ext cx="9112606" cy="2616484"/>
          </a:xfrm>
          <a:prstGeom prst="rect">
            <a:avLst/>
          </a:prstGeom>
        </p:spPr>
        <p:txBody>
          <a:bodyPr/>
          <a:lstStyle/>
          <a:p>
            <a:pPr defTabSz="196596">
              <a:lnSpc>
                <a:spcPct val="100000"/>
              </a:lnSpc>
              <a:spcBef>
                <a:spcPts val="400"/>
              </a:spcBef>
              <a:defRPr b="1" sz="2580">
                <a:solidFill>
                  <a:srgbClr val="333333"/>
                </a:solidFill>
              </a:defRPr>
            </a:pPr>
            <a:r>
              <a:t>10th Conference on PET, SPECT, and MR Multimodal Technologies</a:t>
            </a:r>
          </a:p>
          <a:p>
            <a:pPr defTabSz="196596">
              <a:lnSpc>
                <a:spcPct val="100000"/>
              </a:lnSpc>
              <a:spcBef>
                <a:spcPts val="400"/>
              </a:spcBef>
              <a:defRPr b="1" sz="2580">
                <a:solidFill>
                  <a:srgbClr val="333333"/>
                </a:solidFill>
              </a:defRPr>
            </a:pPr>
            <a:r>
              <a:t>Total Body and Fast Timing in Medical Imaging</a:t>
            </a:r>
          </a:p>
          <a:p>
            <a:pPr defTabSz="196596">
              <a:lnSpc>
                <a:spcPct val="100000"/>
              </a:lnSpc>
              <a:spcBef>
                <a:spcPts val="400"/>
              </a:spcBef>
              <a:defRPr b="1" sz="2580">
                <a:solidFill>
                  <a:srgbClr val="333333"/>
                </a:solidFill>
              </a:defRPr>
            </a:pPr>
          </a:p>
          <a:p>
            <a:pPr defTabSz="196596">
              <a:lnSpc>
                <a:spcPct val="100000"/>
              </a:lnSpc>
              <a:spcBef>
                <a:spcPts val="400"/>
              </a:spcBef>
              <a:defRPr b="1" sz="2580">
                <a:solidFill>
                  <a:srgbClr val="333333"/>
                </a:solidFill>
              </a:defRPr>
            </a:pPr>
            <a:r>
              <a:t>Evangelos Papoutsellis - Finden Ltd, University of Manchester</a:t>
            </a:r>
          </a:p>
        </p:txBody>
      </p:sp>
      <p:sp>
        <p:nvSpPr>
          <p:cNvPr id="95" name="TextBox 3"/>
          <p:cNvSpPr txBox="1"/>
          <p:nvPr/>
        </p:nvSpPr>
        <p:spPr>
          <a:xfrm>
            <a:off x="176708" y="6425543"/>
            <a:ext cx="337523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epapoutsellis@gmail.com</a:t>
            </a:r>
          </a:p>
        </p:txBody>
      </p:sp>
      <p:grpSp>
        <p:nvGrpSpPr>
          <p:cNvPr id="98" name="Group"/>
          <p:cNvGrpSpPr/>
          <p:nvPr/>
        </p:nvGrpSpPr>
        <p:grpSpPr>
          <a:xfrm>
            <a:off x="261511" y="170140"/>
            <a:ext cx="11668978" cy="1391104"/>
            <a:chOff x="0" y="0"/>
            <a:chExt cx="11668976" cy="1391103"/>
          </a:xfrm>
        </p:grpSpPr>
        <p:sp>
          <p:nvSpPr>
            <p:cNvPr id="96" name="Rectangle"/>
            <p:cNvSpPr/>
            <p:nvPr/>
          </p:nvSpPr>
          <p:spPr>
            <a:xfrm>
              <a:off x="0" y="0"/>
              <a:ext cx="11668977" cy="1335841"/>
            </a:xfrm>
            <a:prstGeom prst="rect">
              <a:avLst/>
            </a:prstGeom>
            <a:gradFill flip="none" rotWithShape="1">
              <a:gsLst>
                <a:gs pos="0">
                  <a:srgbClr val="3864B3"/>
                </a:gs>
                <a:gs pos="23000">
                  <a:srgbClr val="3864B3"/>
                </a:gs>
                <a:gs pos="69000">
                  <a:srgbClr val="2F5597"/>
                </a:gs>
                <a:gs pos="85000">
                  <a:srgbClr val="2C4F8C"/>
                </a:gs>
              </a:gsLst>
              <a:path path="circle">
                <a:fillToRect l="62278" t="119636" r="37721" b="-19636"/>
              </a:path>
            </a:gradFill>
            <a:ln w="539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7" name="Stochastic Optimisation Framework…"/>
            <p:cNvSpPr txBox="1"/>
            <p:nvPr/>
          </p:nvSpPr>
          <p:spPr>
            <a:xfrm>
              <a:off x="91739" y="37107"/>
              <a:ext cx="11479966" cy="13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800">
                  <a:solidFill>
                    <a:srgbClr val="FFFFFF"/>
                  </a:solidFill>
                </a:defRPr>
              </a:pPr>
              <a:r>
                <a:t>Stochastic Optimisation Framework </a:t>
              </a:r>
            </a:p>
            <a:p>
              <a:pPr algn="ctr">
                <a:defRPr sz="3800">
                  <a:solidFill>
                    <a:srgbClr val="FFFFFF"/>
                  </a:solidFill>
                </a:defRPr>
              </a:pPr>
              <a:r>
                <a:t>using CIL and SIRF for PET Reconstruction</a:t>
              </a:r>
            </a:p>
          </p:txBody>
        </p:sp>
      </p:grpSp>
      <p:grpSp>
        <p:nvGrpSpPr>
          <p:cNvPr id="101" name="Picture 10"/>
          <p:cNvGrpSpPr/>
          <p:nvPr/>
        </p:nvGrpSpPr>
        <p:grpSpPr>
          <a:xfrm>
            <a:off x="8385807" y="5449419"/>
            <a:ext cx="2153541" cy="924501"/>
            <a:chOff x="0" y="0"/>
            <a:chExt cx="2153540" cy="924499"/>
          </a:xfrm>
        </p:grpSpPr>
        <p:sp>
          <p:nvSpPr>
            <p:cNvPr id="99" name="Rectangle"/>
            <p:cNvSpPr/>
            <p:nvPr/>
          </p:nvSpPr>
          <p:spPr>
            <a:xfrm>
              <a:off x="0" y="0"/>
              <a:ext cx="2153541" cy="924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 sz="1800" u="none"/>
              </a:pPr>
            </a:p>
          </p:txBody>
        </p:sp>
        <p:pic>
          <p:nvPicPr>
            <p:cNvPr id="100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53541" cy="924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3427" y="5267629"/>
            <a:ext cx="1486210" cy="1024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9995" y="5491443"/>
            <a:ext cx="1958555" cy="840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rcRect l="0" t="0" r="10168" b="0"/>
          <a:stretch>
            <a:fillRect/>
          </a:stretch>
        </p:blipFill>
        <p:spPr>
          <a:xfrm>
            <a:off x="3532775" y="4329854"/>
            <a:ext cx="2544651" cy="902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2652" y="4418607"/>
            <a:ext cx="1827761" cy="58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13" descr="Picture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70508" y="5379453"/>
            <a:ext cx="1958555" cy="1064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6" descr="Picture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45994" y="4391143"/>
            <a:ext cx="2074690" cy="641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9" descr="Picture 9"/>
          <p:cNvPicPr>
            <a:picLocks noChangeAspect="1"/>
          </p:cNvPicPr>
          <p:nvPr/>
        </p:nvPicPr>
        <p:blipFill>
          <a:blip r:embed="rId9">
            <a:extLst/>
          </a:blip>
          <a:srcRect l="15958" t="10807" r="13829" b="12596"/>
          <a:stretch>
            <a:fillRect/>
          </a:stretch>
        </p:blipFill>
        <p:spPr>
          <a:xfrm>
            <a:off x="6268797" y="4050653"/>
            <a:ext cx="1785901" cy="1461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Stochastic Optimisation in CIL</a:t>
            </a:r>
          </a:p>
        </p:txBody>
      </p:sp>
      <p:graphicFrame>
        <p:nvGraphicFramePr>
          <p:cNvPr id="221" name="Table 12"/>
          <p:cNvGraphicFramePr/>
          <p:nvPr/>
        </p:nvGraphicFramePr>
        <p:xfrm>
          <a:off x="296382" y="950913"/>
          <a:ext cx="11605847" cy="214107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971800"/>
                <a:gridCol w="4800600"/>
                <a:gridCol w="3833445"/>
              </a:tblGrid>
              <a:tr h="492368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GD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PGA/ISTA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APGA/FISTA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6487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pic>
        <p:nvPicPr>
          <p:cNvPr id="222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9301" y="1539238"/>
            <a:ext cx="3295762" cy="147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1260" y="2085505"/>
            <a:ext cx="4034573" cy="3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877" y="2139505"/>
            <a:ext cx="2758379" cy="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31" descr="Picture 31"/>
          <p:cNvPicPr>
            <a:picLocks noChangeAspect="1"/>
          </p:cNvPicPr>
          <p:nvPr/>
        </p:nvPicPr>
        <p:blipFill>
          <a:blip r:embed="rId5">
            <a:extLst/>
          </a:blip>
          <a:srcRect l="0" t="0" r="49901" b="0"/>
          <a:stretch>
            <a:fillRect/>
          </a:stretch>
        </p:blipFill>
        <p:spPr>
          <a:xfrm rot="16200000">
            <a:off x="1175378" y="2364181"/>
            <a:ext cx="930751" cy="21244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" name="Rounded Rectangle 36"/>
          <p:cNvGrpSpPr/>
          <p:nvPr/>
        </p:nvGrpSpPr>
        <p:grpSpPr>
          <a:xfrm>
            <a:off x="2665321" y="4863308"/>
            <a:ext cx="9236909" cy="1729130"/>
            <a:chOff x="0" y="0"/>
            <a:chExt cx="9236908" cy="1729128"/>
          </a:xfrm>
        </p:grpSpPr>
        <p:sp>
          <p:nvSpPr>
            <p:cNvPr id="226" name="Rounded Rectangle"/>
            <p:cNvSpPr/>
            <p:nvPr/>
          </p:nvSpPr>
          <p:spPr>
            <a:xfrm>
              <a:off x="0" y="0"/>
              <a:ext cx="9236909" cy="1729129"/>
            </a:xfrm>
            <a:prstGeom prst="roundRect">
              <a:avLst>
                <a:gd name="adj" fmla="val 16667"/>
              </a:avLst>
            </a:prstGeom>
            <a:solidFill>
              <a:srgbClr val="D4D4D4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7" name="No direct implementation of Stochastic algorithms, e.g., SGD.…"/>
            <p:cNvSpPr txBox="1"/>
            <p:nvPr/>
          </p:nvSpPr>
          <p:spPr>
            <a:xfrm>
              <a:off x="142829" y="237273"/>
              <a:ext cx="8951250" cy="1254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342900" indent="-342900">
                <a:buSzPct val="100000"/>
                <a:buFont typeface="Arial"/>
                <a:buChar char="•"/>
                <a:defRPr sz="2000"/>
              </a:pPr>
              <a:r>
                <a:t>No direct implementation of Stochastic algorithms, e.g., SGD.</a:t>
              </a:r>
              <a:endParaRPr>
                <a:solidFill>
                  <a:srgbClr val="FFFFFF"/>
                </a:solidFill>
              </a:endParaRPr>
            </a:p>
            <a:p>
              <a:pPr marL="285750" indent="-285750">
                <a:buSzPct val="100000"/>
                <a:buFont typeface="Arial"/>
                <a:buChar char="•"/>
                <a:defRPr sz="2000"/>
              </a:pPr>
              <a:r>
                <a:t> Use a deterministic algorithm, e.g.,  GD, already available in CIL.</a:t>
              </a:r>
              <a:endParaRPr>
                <a:solidFill>
                  <a:srgbClr val="FFFFFF"/>
                </a:solidFill>
              </a:endParaRPr>
            </a:p>
            <a:p>
              <a:pPr marL="285750" indent="-285750">
                <a:buSzPct val="100000"/>
                <a:buFont typeface="Arial"/>
                <a:buChar char="•"/>
                <a:defRPr sz="2000"/>
              </a:pPr>
              <a:r>
                <a:t> Implement a Stochastic Gradient “Functions” or Variance-Reduced “Functions”</a:t>
              </a:r>
              <a:endParaRPr>
                <a:solidFill>
                  <a:srgbClr val="FFFFFF"/>
                </a:solidFill>
              </a:endParaRPr>
            </a:p>
            <a:p>
              <a:pPr marL="285750" indent="-285750">
                <a:buSzPct val="100000"/>
                <a:buFont typeface="Arial"/>
                <a:buChar char="•"/>
                <a:defRPr sz="2000"/>
              </a:pPr>
              <a:r>
                <a:t> Example SGD := GD (CIL Algorithm) +  SGFunction (CIL Function)</a:t>
              </a:r>
            </a:p>
          </p:txBody>
        </p:sp>
      </p:grpSp>
      <p:pic>
        <p:nvPicPr>
          <p:cNvPr id="229" name="Picture 28" descr="Picture 28"/>
          <p:cNvPicPr>
            <a:picLocks noChangeAspect="1"/>
          </p:cNvPicPr>
          <p:nvPr/>
        </p:nvPicPr>
        <p:blipFill>
          <a:blip r:embed="rId5">
            <a:extLst/>
          </a:blip>
          <a:srcRect l="0" t="0" r="49901" b="0"/>
          <a:stretch>
            <a:fillRect/>
          </a:stretch>
        </p:blipFill>
        <p:spPr>
          <a:xfrm rot="16200000">
            <a:off x="5116093" y="2383391"/>
            <a:ext cx="930752" cy="2124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30" descr="Picture 30"/>
          <p:cNvPicPr>
            <a:picLocks noChangeAspect="1"/>
          </p:cNvPicPr>
          <p:nvPr/>
        </p:nvPicPr>
        <p:blipFill>
          <a:blip r:embed="rId5">
            <a:extLst/>
          </a:blip>
          <a:srcRect l="0" t="0" r="49901" b="0"/>
          <a:stretch>
            <a:fillRect/>
          </a:stretch>
        </p:blipFill>
        <p:spPr>
          <a:xfrm rot="16200000">
            <a:off x="9461807" y="2380490"/>
            <a:ext cx="930752" cy="212446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Box 39"/>
          <p:cNvSpPr txBox="1"/>
          <p:nvPr/>
        </p:nvSpPr>
        <p:spPr>
          <a:xfrm>
            <a:off x="1308018" y="3456213"/>
            <a:ext cx="665471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SGD</a:t>
            </a:r>
          </a:p>
        </p:txBody>
      </p:sp>
      <p:sp>
        <p:nvSpPr>
          <p:cNvPr id="232" name="TextBox 40"/>
          <p:cNvSpPr txBox="1"/>
          <p:nvPr/>
        </p:nvSpPr>
        <p:spPr>
          <a:xfrm>
            <a:off x="5088552" y="3431899"/>
            <a:ext cx="134924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Prox-SGD</a:t>
            </a:r>
          </a:p>
        </p:txBody>
      </p:sp>
      <p:sp>
        <p:nvSpPr>
          <p:cNvPr id="233" name="TextBox 41"/>
          <p:cNvSpPr txBox="1"/>
          <p:nvPr/>
        </p:nvSpPr>
        <p:spPr>
          <a:xfrm>
            <a:off x="9004805" y="3403443"/>
            <a:ext cx="1938888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Acc-Prox-SGD</a:t>
            </a:r>
          </a:p>
        </p:txBody>
      </p:sp>
      <p:pic>
        <p:nvPicPr>
          <p:cNvPr id="234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9860" y="4747567"/>
            <a:ext cx="1371601" cy="147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Box 44"/>
          <p:cNvSpPr txBox="1"/>
          <p:nvPr/>
        </p:nvSpPr>
        <p:spPr>
          <a:xfrm>
            <a:off x="4638993" y="4235346"/>
            <a:ext cx="5289562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/>
            </a:lvl1pPr>
          </a:lstStyle>
          <a:p>
            <a:pPr/>
            <a:r>
              <a:t>Stochastic Optimisation Design</a:t>
            </a:r>
          </a:p>
        </p:txBody>
      </p:sp>
      <p:grpSp>
        <p:nvGrpSpPr>
          <p:cNvPr id="238" name="Rectangle 45"/>
          <p:cNvGrpSpPr/>
          <p:nvPr/>
        </p:nvGrpSpPr>
        <p:grpSpPr>
          <a:xfrm>
            <a:off x="156504" y="3797931"/>
            <a:ext cx="5289562" cy="945842"/>
            <a:chOff x="0" y="-153550"/>
            <a:chExt cx="5289560" cy="945841"/>
          </a:xfrm>
        </p:grpSpPr>
        <p:sp>
          <p:nvSpPr>
            <p:cNvPr id="236" name="Rectangle"/>
            <p:cNvSpPr/>
            <p:nvPr/>
          </p:nvSpPr>
          <p:spPr>
            <a:xfrm>
              <a:off x="-1" y="-1"/>
              <a:ext cx="5289562" cy="638742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u="none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</a:p>
          </p:txBody>
        </p:sp>
        <p:sp>
          <p:nvSpPr>
            <p:cNvPr id="237" name="ApproximateGradientSumFunction"/>
            <p:cNvSpPr txBox="1"/>
            <p:nvPr/>
          </p:nvSpPr>
          <p:spPr>
            <a:xfrm>
              <a:off x="63365" y="-153551"/>
              <a:ext cx="5162831" cy="945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ApproximateGradientSumFunction</a:t>
              </a:r>
            </a:p>
          </p:txBody>
        </p:sp>
      </p:grpSp>
      <p:pic>
        <p:nvPicPr>
          <p:cNvPr id="239" name="Picture 46" descr="Picture 4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57712" y="4723015"/>
            <a:ext cx="1732250" cy="130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extBox 47"/>
          <p:cNvSpPr txBox="1"/>
          <p:nvPr/>
        </p:nvSpPr>
        <p:spPr>
          <a:xfrm>
            <a:off x="6066413" y="4304343"/>
            <a:ext cx="4376842" cy="223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t>CIL Class Function</a:t>
            </a:r>
          </a:p>
          <a:p>
            <a:pPr marL="285750" indent="-285750">
              <a:buSzPct val="100000"/>
              <a:buFont typeface="Arial"/>
              <a:buChar char="•"/>
            </a:pPr>
          </a:p>
          <a:p>
            <a:pPr marL="285750" indent="-285750">
              <a:buSzPct val="100000"/>
              <a:buFont typeface="Arial"/>
              <a:buChar char="•"/>
            </a:pPr>
            <a:r>
              <a:t>Selects (randomly) </a:t>
            </a:r>
          </a:p>
          <a:p>
            <a:pPr marL="285750" indent="-285750">
              <a:buSzPct val="100000"/>
              <a:buFont typeface="Arial"/>
              <a:buChar char="•"/>
            </a:pPr>
          </a:p>
          <a:p>
            <a:pPr marL="285750" indent="-285750">
              <a:buSzPct val="100000"/>
              <a:buFont typeface="Arial"/>
              <a:buChar char="•"/>
            </a:pPr>
            <a:r>
              <a:t>Computes </a:t>
            </a:r>
          </a:p>
        </p:txBody>
      </p:sp>
      <p:pic>
        <p:nvPicPr>
          <p:cNvPr id="241" name="Picture 48" descr="Picture 48"/>
          <p:cNvPicPr>
            <a:picLocks noChangeAspect="1"/>
          </p:cNvPicPr>
          <p:nvPr/>
        </p:nvPicPr>
        <p:blipFill>
          <a:blip r:embed="rId5">
            <a:extLst/>
          </a:blip>
          <a:srcRect l="0" t="0" r="49901" b="0"/>
          <a:stretch>
            <a:fillRect/>
          </a:stretch>
        </p:blipFill>
        <p:spPr>
          <a:xfrm>
            <a:off x="5191195" y="4225831"/>
            <a:ext cx="930752" cy="212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49" descr="Picture 4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48604" y="5004972"/>
            <a:ext cx="2302232" cy="37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50" descr="Picture 5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97580" y="5833248"/>
            <a:ext cx="629306" cy="328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ntr" nodeType="after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Class="entr" nodeType="afterEffect" presetSubtype="4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4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Class="entr" nodeType="afterEffect" presetSubtype="4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6"/>
      <p:bldP build="whole" bldLvl="1" animBg="1" rev="0" advAuto="0" spid="243" grpId="12"/>
      <p:bldP build="whole" bldLvl="1" animBg="1" rev="0" advAuto="0" spid="234" grpId="1"/>
      <p:bldP build="whole" bldLvl="1" animBg="1" rev="0" advAuto="0" spid="240" grpId="9"/>
      <p:bldP build="whole" bldLvl="1" animBg="1" rev="0" advAuto="0" spid="234" grpId="4"/>
      <p:bldP build="whole" bldLvl="1" animBg="1" rev="0" advAuto="0" spid="228" grpId="3"/>
      <p:bldP build="whole" bldLvl="1" animBg="1" rev="0" advAuto="0" spid="228" grpId="5"/>
      <p:bldP build="whole" bldLvl="1" animBg="1" rev="0" advAuto="0" spid="239" grpId="8"/>
      <p:bldP build="whole" bldLvl="1" animBg="1" rev="0" advAuto="0" spid="241" grpId="10"/>
      <p:bldP build="whole" bldLvl="1" animBg="1" rev="0" advAuto="0" spid="235" grpId="2"/>
      <p:bldP build="whole" bldLvl="1" animBg="1" rev="0" advAuto="0" spid="242" grpId="11"/>
      <p:bldP build="whole" bldLvl="1" animBg="1" rev="0" advAuto="0" spid="238" grpId="7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Stochastic Optimisation in CIL</a:t>
            </a:r>
          </a:p>
        </p:txBody>
      </p:sp>
      <p:pic>
        <p:nvPicPr>
          <p:cNvPr id="24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884" y="4653236"/>
            <a:ext cx="1732249" cy="130585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7" name="Table 18"/>
          <p:cNvGraphicFramePr/>
          <p:nvPr/>
        </p:nvGraphicFramePr>
        <p:xfrm>
          <a:off x="416877" y="1110772"/>
          <a:ext cx="11605847" cy="214107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971800"/>
                <a:gridCol w="4800600"/>
                <a:gridCol w="3833445"/>
              </a:tblGrid>
              <a:tr h="492368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GD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ISTA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FISTA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6487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pic>
        <p:nvPicPr>
          <p:cNvPr id="248" name="Picture 19" descr="Picture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72" y="2300040"/>
            <a:ext cx="2757602" cy="320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4606" y="2250650"/>
            <a:ext cx="4035601" cy="370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21" descr="Picture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63037" y="1711511"/>
            <a:ext cx="3294001" cy="1523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" name="Rectangle 24"/>
          <p:cNvGrpSpPr/>
          <p:nvPr/>
        </p:nvGrpSpPr>
        <p:grpSpPr>
          <a:xfrm>
            <a:off x="8823729" y="4173700"/>
            <a:ext cx="2431161" cy="1091244"/>
            <a:chOff x="0" y="-303122"/>
            <a:chExt cx="2431160" cy="1091242"/>
          </a:xfrm>
        </p:grpSpPr>
        <p:sp>
          <p:nvSpPr>
            <p:cNvPr id="251" name="Rectangle"/>
            <p:cNvSpPr/>
            <p:nvPr/>
          </p:nvSpPr>
          <p:spPr>
            <a:xfrm>
              <a:off x="0" y="40322"/>
              <a:ext cx="2431161" cy="404353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u="none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</a:p>
          </p:txBody>
        </p:sp>
        <p:sp>
          <p:nvSpPr>
            <p:cNvPr id="252" name="SAGFunction"/>
            <p:cNvSpPr txBox="1"/>
            <p:nvPr/>
          </p:nvSpPr>
          <p:spPr>
            <a:xfrm>
              <a:off x="73106" y="-303123"/>
              <a:ext cx="2284949" cy="1091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SAGFunction</a:t>
              </a:r>
            </a:p>
          </p:txBody>
        </p:sp>
      </p:grpSp>
      <p:grpSp>
        <p:nvGrpSpPr>
          <p:cNvPr id="256" name="Rectangle 25"/>
          <p:cNvGrpSpPr/>
          <p:nvPr/>
        </p:nvGrpSpPr>
        <p:grpSpPr>
          <a:xfrm>
            <a:off x="8660510" y="4820492"/>
            <a:ext cx="2757601" cy="1145125"/>
            <a:chOff x="0" y="-318089"/>
            <a:chExt cx="2757600" cy="1145123"/>
          </a:xfrm>
        </p:grpSpPr>
        <p:sp>
          <p:nvSpPr>
            <p:cNvPr id="254" name="Rectangle"/>
            <p:cNvSpPr/>
            <p:nvPr/>
          </p:nvSpPr>
          <p:spPr>
            <a:xfrm>
              <a:off x="0" y="42313"/>
              <a:ext cx="2757601" cy="424318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u="none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</a:p>
          </p:txBody>
        </p:sp>
        <p:sp>
          <p:nvSpPr>
            <p:cNvPr id="255" name="SAGAFunction"/>
            <p:cNvSpPr txBox="1"/>
            <p:nvPr/>
          </p:nvSpPr>
          <p:spPr>
            <a:xfrm>
              <a:off x="76715" y="-318090"/>
              <a:ext cx="2604170" cy="1145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SAGAFunction</a:t>
              </a:r>
            </a:p>
          </p:txBody>
        </p:sp>
      </p:grpSp>
      <p:grpSp>
        <p:nvGrpSpPr>
          <p:cNvPr id="259" name="Rectangle 26"/>
          <p:cNvGrpSpPr/>
          <p:nvPr/>
        </p:nvGrpSpPr>
        <p:grpSpPr>
          <a:xfrm>
            <a:off x="5895109" y="4851447"/>
            <a:ext cx="2545797" cy="1083214"/>
            <a:chOff x="0" y="-123896"/>
            <a:chExt cx="2545796" cy="1083213"/>
          </a:xfrm>
        </p:grpSpPr>
        <p:sp>
          <p:nvSpPr>
            <p:cNvPr id="257" name="Rectangle"/>
            <p:cNvSpPr/>
            <p:nvPr/>
          </p:nvSpPr>
          <p:spPr>
            <a:xfrm>
              <a:off x="0" y="217021"/>
              <a:ext cx="2545797" cy="401377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u="none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</a:p>
          </p:txBody>
        </p:sp>
        <p:sp>
          <p:nvSpPr>
            <p:cNvPr id="258" name="SVRGFunction"/>
            <p:cNvSpPr txBox="1"/>
            <p:nvPr/>
          </p:nvSpPr>
          <p:spPr>
            <a:xfrm>
              <a:off x="72568" y="-123897"/>
              <a:ext cx="2400661" cy="1083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SVRGFunction</a:t>
              </a:r>
            </a:p>
          </p:txBody>
        </p:sp>
      </p:grpSp>
      <p:grpSp>
        <p:nvGrpSpPr>
          <p:cNvPr id="262" name="Rectangle 27"/>
          <p:cNvGrpSpPr/>
          <p:nvPr/>
        </p:nvGrpSpPr>
        <p:grpSpPr>
          <a:xfrm>
            <a:off x="6372261" y="4173700"/>
            <a:ext cx="2178161" cy="1091244"/>
            <a:chOff x="0" y="-124815"/>
            <a:chExt cx="2178160" cy="1091242"/>
          </a:xfrm>
        </p:grpSpPr>
        <p:sp>
          <p:nvSpPr>
            <p:cNvPr id="260" name="Rectangle"/>
            <p:cNvSpPr/>
            <p:nvPr/>
          </p:nvSpPr>
          <p:spPr>
            <a:xfrm>
              <a:off x="0" y="218962"/>
              <a:ext cx="2178161" cy="403688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u="none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</a:p>
          </p:txBody>
        </p:sp>
        <p:sp>
          <p:nvSpPr>
            <p:cNvPr id="261" name="SGFunction"/>
            <p:cNvSpPr txBox="1"/>
            <p:nvPr/>
          </p:nvSpPr>
          <p:spPr>
            <a:xfrm>
              <a:off x="73106" y="-124816"/>
              <a:ext cx="2031949" cy="1091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SGFunction</a:t>
              </a:r>
            </a:p>
          </p:txBody>
        </p:sp>
      </p:grpSp>
      <p:pic>
        <p:nvPicPr>
          <p:cNvPr id="263" name="Picture 29" descr="Picture 29"/>
          <p:cNvPicPr>
            <a:picLocks noChangeAspect="1"/>
          </p:cNvPicPr>
          <p:nvPr/>
        </p:nvPicPr>
        <p:blipFill>
          <a:blip r:embed="rId6">
            <a:extLst/>
          </a:blip>
          <a:srcRect l="0" t="0" r="49900" b="0"/>
          <a:stretch>
            <a:fillRect/>
          </a:stretch>
        </p:blipFill>
        <p:spPr>
          <a:xfrm>
            <a:off x="4879106" y="4243930"/>
            <a:ext cx="1105129" cy="25224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" name="Rectangle 35"/>
          <p:cNvGrpSpPr/>
          <p:nvPr/>
        </p:nvGrpSpPr>
        <p:grpSpPr>
          <a:xfrm>
            <a:off x="7457602" y="5493927"/>
            <a:ext cx="2660559" cy="1020851"/>
            <a:chOff x="0" y="-283569"/>
            <a:chExt cx="2660558" cy="1020849"/>
          </a:xfrm>
        </p:grpSpPr>
        <p:sp>
          <p:nvSpPr>
            <p:cNvPr id="264" name="Rectangle"/>
            <p:cNvSpPr/>
            <p:nvPr/>
          </p:nvSpPr>
          <p:spPr>
            <a:xfrm>
              <a:off x="0" y="37721"/>
              <a:ext cx="2660559" cy="378269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u="none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</a:p>
          </p:txBody>
        </p:sp>
        <p:sp>
          <p:nvSpPr>
            <p:cNvPr id="265" name="LSVRGFunction"/>
            <p:cNvSpPr txBox="1"/>
            <p:nvPr/>
          </p:nvSpPr>
          <p:spPr>
            <a:xfrm>
              <a:off x="68390" y="-283570"/>
              <a:ext cx="2523779" cy="1020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LSVRGFunction</a:t>
              </a:r>
            </a:p>
          </p:txBody>
        </p:sp>
      </p:grpSp>
      <p:sp>
        <p:nvSpPr>
          <p:cNvPr id="267" name="Rectangle 1"/>
          <p:cNvSpPr txBox="1"/>
          <p:nvPr/>
        </p:nvSpPr>
        <p:spPr>
          <a:xfrm>
            <a:off x="5895217" y="3664450"/>
            <a:ext cx="5518062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Stochastic Gradient and Variance-Reduced </a:t>
            </a:r>
          </a:p>
          <a:p>
            <a:pPr algn="ctr"/>
            <a:r>
              <a:t>CIL “Functions” </a:t>
            </a:r>
          </a:p>
        </p:txBody>
      </p:sp>
      <p:grpSp>
        <p:nvGrpSpPr>
          <p:cNvPr id="270" name="Rectangle 36"/>
          <p:cNvGrpSpPr/>
          <p:nvPr/>
        </p:nvGrpSpPr>
        <p:grpSpPr>
          <a:xfrm>
            <a:off x="7409081" y="6059140"/>
            <a:ext cx="2757601" cy="984004"/>
            <a:chOff x="0" y="-273334"/>
            <a:chExt cx="2757600" cy="984003"/>
          </a:xfrm>
        </p:grpSpPr>
        <p:sp>
          <p:nvSpPr>
            <p:cNvPr id="268" name="Rectangle"/>
            <p:cNvSpPr/>
            <p:nvPr/>
          </p:nvSpPr>
          <p:spPr>
            <a:xfrm>
              <a:off x="0" y="71378"/>
              <a:ext cx="2757601" cy="294579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9" name="and more ..."/>
            <p:cNvSpPr txBox="1"/>
            <p:nvPr/>
          </p:nvSpPr>
          <p:spPr>
            <a:xfrm>
              <a:off x="65921" y="-273335"/>
              <a:ext cx="2625758" cy="984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u="none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and more ...</a:t>
              </a:r>
            </a:p>
          </p:txBody>
        </p:sp>
      </p:grpSp>
      <p:grpSp>
        <p:nvGrpSpPr>
          <p:cNvPr id="273" name="Rectangle 45"/>
          <p:cNvGrpSpPr/>
          <p:nvPr/>
        </p:nvGrpSpPr>
        <p:grpSpPr>
          <a:xfrm>
            <a:off x="152228" y="3664450"/>
            <a:ext cx="5289561" cy="945842"/>
            <a:chOff x="0" y="-153550"/>
            <a:chExt cx="5289560" cy="945841"/>
          </a:xfrm>
        </p:grpSpPr>
        <p:sp>
          <p:nvSpPr>
            <p:cNvPr id="271" name="Rectangle"/>
            <p:cNvSpPr/>
            <p:nvPr/>
          </p:nvSpPr>
          <p:spPr>
            <a:xfrm>
              <a:off x="-1" y="-1"/>
              <a:ext cx="5289562" cy="638742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u="none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</a:p>
          </p:txBody>
        </p:sp>
        <p:sp>
          <p:nvSpPr>
            <p:cNvPr id="272" name="ApproximateGradientSumFunction"/>
            <p:cNvSpPr txBox="1"/>
            <p:nvPr/>
          </p:nvSpPr>
          <p:spPr>
            <a:xfrm>
              <a:off x="63365" y="-153551"/>
              <a:ext cx="5162831" cy="945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ApproximateGradientSumFunction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Stochastic Optimisation in CIL</a:t>
            </a:r>
          </a:p>
        </p:txBody>
      </p:sp>
      <p:graphicFrame>
        <p:nvGraphicFramePr>
          <p:cNvPr id="276" name="Table 7"/>
          <p:cNvGraphicFramePr/>
          <p:nvPr/>
        </p:nvGraphicFramePr>
        <p:xfrm>
          <a:off x="587539" y="1584010"/>
          <a:ext cx="11312392" cy="254050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210364"/>
                <a:gridCol w="1312084"/>
                <a:gridCol w="2368997"/>
                <a:gridCol w="3408244"/>
              </a:tblGrid>
              <a:tr h="773469">
                <a:tc>
                  <a:txBody>
                    <a:bodyPr/>
                    <a:lstStyle/>
                    <a:p>
                      <a:pPr lvl="5" algn="ctr">
                        <a:defRPr sz="2400"/>
                      </a:pPr>
                      <a:r>
                        <a:t>Algorithms</a:t>
                      </a:r>
                    </a:p>
                    <a:p>
                      <a:pPr algn="l">
                        <a:defRPr sz="2400"/>
                      </a:pPr>
                      <a:r>
                        <a:t>Stochastic 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GD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FISTA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3457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SGFunction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SGD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Prox-SGD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Acc-Prox-SGD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57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SAGFunction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SAG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Prox-SAG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Acc-Prox-SAG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57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SAGAFunction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SAGA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Prox-SAGA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Acc-Prox-SAGA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57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SVRGFunction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6649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LSVRGFunction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LSVRG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Prox-LSVRG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Acc-Prox-LSVRG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77" name="TextBox 18"/>
          <p:cNvSpPr txBox="1"/>
          <p:nvPr/>
        </p:nvSpPr>
        <p:spPr>
          <a:xfrm>
            <a:off x="1783291" y="944856"/>
            <a:ext cx="854165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Plug and Play Framework -  Different Stochastic Gradient Functions</a:t>
            </a:r>
          </a:p>
        </p:txBody>
      </p:sp>
      <p:pic>
        <p:nvPicPr>
          <p:cNvPr id="278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637" y="4917118"/>
            <a:ext cx="1155701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creenshot 2024-05-14 at 12.32.28.png" descr="Screenshot 2024-05-14 at 12.32.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8892" y="4360155"/>
            <a:ext cx="9284831" cy="2269626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ight Arrow 16"/>
          <p:cNvSpPr/>
          <p:nvPr/>
        </p:nvSpPr>
        <p:spPr>
          <a:xfrm>
            <a:off x="1078114" y="976656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Stochastic Optimisation in CIL</a:t>
            </a:r>
          </a:p>
        </p:txBody>
      </p:sp>
      <p:graphicFrame>
        <p:nvGraphicFramePr>
          <p:cNvPr id="283" name="Table 7"/>
          <p:cNvGraphicFramePr/>
          <p:nvPr/>
        </p:nvGraphicFramePr>
        <p:xfrm>
          <a:off x="587539" y="1584010"/>
          <a:ext cx="11312392" cy="254050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210364"/>
                <a:gridCol w="1312084"/>
                <a:gridCol w="2368997"/>
                <a:gridCol w="3408244"/>
              </a:tblGrid>
              <a:tr h="773469">
                <a:tc>
                  <a:txBody>
                    <a:bodyPr/>
                    <a:lstStyle/>
                    <a:p>
                      <a:pPr lvl="5" algn="ctr">
                        <a:defRPr sz="2400"/>
                      </a:pPr>
                      <a:r>
                        <a:t>Algorithms</a:t>
                      </a:r>
                    </a:p>
                    <a:p>
                      <a:pPr algn="l">
                        <a:defRPr sz="2400"/>
                      </a:pPr>
                      <a:r>
                        <a:t>Stochastic 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GD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FISTA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3457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SGFunction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SGD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Prox-SGD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Acc-Prox-SGD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57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SAGFunction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SAG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Prox-SAG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Acc-Prox-SAG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57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SAGAFunction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SAGA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Prox-SAGA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Acc-Prox-SAGA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57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SVRGFunction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6649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LSVRGFunction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LSVRG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Prox-LSVRG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Acc-Prox-LSVRG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84" name="TextBox 18"/>
          <p:cNvSpPr txBox="1"/>
          <p:nvPr/>
        </p:nvSpPr>
        <p:spPr>
          <a:xfrm>
            <a:off x="1783291" y="944856"/>
            <a:ext cx="854165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Plug and Play Framework -  Different Stochastic Gradient Functions</a:t>
            </a:r>
          </a:p>
        </p:txBody>
      </p:sp>
      <p:sp>
        <p:nvSpPr>
          <p:cNvPr id="285" name="Right Arrow 16"/>
          <p:cNvSpPr/>
          <p:nvPr/>
        </p:nvSpPr>
        <p:spPr>
          <a:xfrm>
            <a:off x="1078114" y="976656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pic>
        <p:nvPicPr>
          <p:cNvPr id="286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637" y="4917118"/>
            <a:ext cx="1155701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Screenshot 2024-05-14 at 12.32.36.png" descr="Screenshot 2024-05-14 at 12.32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5279" y="4495661"/>
            <a:ext cx="9796236" cy="199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extBox 17"/>
          <p:cNvSpPr/>
          <p:nvPr/>
        </p:nvSpPr>
        <p:spPr>
          <a:xfrm flipH="1" rot="10800000">
            <a:off x="2204415" y="4526606"/>
            <a:ext cx="473446" cy="311112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0" sz="1800" u="none"/>
            </a:pPr>
          </a:p>
        </p:txBody>
      </p:sp>
      <p:sp>
        <p:nvSpPr>
          <p:cNvPr id="289" name="TextBox 17"/>
          <p:cNvSpPr/>
          <p:nvPr/>
        </p:nvSpPr>
        <p:spPr>
          <a:xfrm flipH="1" rot="10800000">
            <a:off x="2204415" y="5068949"/>
            <a:ext cx="473446" cy="311112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0" sz="1800" u="none"/>
            </a:pPr>
          </a:p>
        </p:txBody>
      </p:sp>
      <p:sp>
        <p:nvSpPr>
          <p:cNvPr id="290" name="TextBox 17"/>
          <p:cNvSpPr/>
          <p:nvPr/>
        </p:nvSpPr>
        <p:spPr>
          <a:xfrm flipH="1" rot="10800000">
            <a:off x="2236677" y="5611291"/>
            <a:ext cx="1008923" cy="311112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0" sz="1800" u="none"/>
            </a:pPr>
          </a:p>
        </p:txBody>
      </p:sp>
      <p:sp>
        <p:nvSpPr>
          <p:cNvPr id="291" name="TextBox 17"/>
          <p:cNvSpPr/>
          <p:nvPr/>
        </p:nvSpPr>
        <p:spPr>
          <a:xfrm flipH="1" rot="10800000">
            <a:off x="2236677" y="6153634"/>
            <a:ext cx="1008923" cy="311112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0" sz="1800" u="none"/>
            </a:pPr>
          </a:p>
        </p:txBody>
      </p:sp>
      <p:sp>
        <p:nvSpPr>
          <p:cNvPr id="292" name="TextBox 17"/>
          <p:cNvSpPr/>
          <p:nvPr/>
        </p:nvSpPr>
        <p:spPr>
          <a:xfrm flipH="1" rot="10800000">
            <a:off x="7593222" y="4526606"/>
            <a:ext cx="1684667" cy="311112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0" sz="1800" u="none"/>
            </a:pPr>
          </a:p>
        </p:txBody>
      </p:sp>
      <p:sp>
        <p:nvSpPr>
          <p:cNvPr id="293" name="TextBox 17"/>
          <p:cNvSpPr/>
          <p:nvPr/>
        </p:nvSpPr>
        <p:spPr>
          <a:xfrm flipH="1" rot="10800000">
            <a:off x="6426995" y="5611291"/>
            <a:ext cx="1684667" cy="311112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0" sz="1800" u="none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none">
                <a:solidFill>
                  <a:srgbClr val="FFFFFF"/>
                </a:solidFill>
              </a:defRPr>
            </a:pPr>
            <a:r>
              <a:t> </a:t>
            </a:r>
            <a:r>
              <a:t>Stochastic Utilities/Improvements</a:t>
            </a:r>
          </a:p>
        </p:txBody>
      </p:sp>
      <p:sp>
        <p:nvSpPr>
          <p:cNvPr id="296" name="TextBox 9"/>
          <p:cNvSpPr txBox="1"/>
          <p:nvPr/>
        </p:nvSpPr>
        <p:spPr>
          <a:xfrm>
            <a:off x="221420" y="1307667"/>
            <a:ext cx="11171960" cy="277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Char char="✓"/>
              <a:defRPr sz="2000"/>
            </a:pPr>
            <a:r>
              <a:t>Data splitting methods for AcquisitionData (CIL + SIRF).</a:t>
            </a:r>
          </a:p>
          <a:p>
            <a:pPr marL="342900" indent="-342900">
              <a:buSzPct val="100000"/>
              <a:buChar char="✓"/>
              <a:defRPr sz="2000"/>
            </a:pPr>
          </a:p>
          <a:p>
            <a:pPr marL="342900" indent="-342900">
              <a:buSzPct val="100000"/>
              <a:buChar char="✓"/>
              <a:defRPr sz="2000"/>
            </a:pPr>
            <a:r>
              <a:t>Sampling methods used by Stochastic Functions, i.e., select the next function        </a:t>
            </a:r>
          </a:p>
          <a:p>
            <a:pPr>
              <a:defRPr sz="2000"/>
            </a:pPr>
          </a:p>
          <a:p>
            <a:pPr marL="342900" indent="-342900">
              <a:buSzPct val="100000"/>
              <a:buChar char="✓"/>
              <a:defRPr sz="2000"/>
            </a:pPr>
            <a:r>
              <a:t>Callable Classes to improve functionality of CIL Algorithms</a:t>
            </a:r>
          </a:p>
          <a:p>
            <a:pPr marL="342900" indent="-342900">
              <a:buSzPct val="100000"/>
              <a:buChar char="✓"/>
              <a:defRPr sz="2000"/>
            </a:pPr>
          </a:p>
          <a:p>
            <a:pPr marL="342900" indent="-342900">
              <a:buSzPct val="100000"/>
              <a:buChar char="✓"/>
              <a:defRPr sz="2000"/>
            </a:pPr>
            <a:r>
              <a:t>Proximal Gradient Algorithm (PGA) : Base class for Proximal Gradient Algorithms, e.g., GD, ISTA, FISTA</a:t>
            </a:r>
          </a:p>
          <a:p>
            <a:pPr marL="342900" indent="-342900">
              <a:buSzPct val="100000"/>
              <a:buChar char="✓"/>
              <a:defRPr sz="2000"/>
            </a:pPr>
          </a:p>
          <a:p>
            <a:pPr marL="342900" indent="-342900">
              <a:buSzPct val="100000"/>
              <a:buChar char="✓"/>
              <a:defRPr sz="2000"/>
            </a:pPr>
            <a:r>
              <a:t> CIL + SIRF fully compatible --&gt; SIRF Functions can be used with CIL Algorithms</a:t>
            </a:r>
          </a:p>
        </p:txBody>
      </p:sp>
      <p:pic>
        <p:nvPicPr>
          <p:cNvPr id="29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0191" y="1892683"/>
            <a:ext cx="365816" cy="34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none">
                <a:solidFill>
                  <a:srgbClr val="FFFFFF"/>
                </a:solidFill>
              </a:defRPr>
            </a:pPr>
            <a:r>
              <a:t> </a:t>
            </a:r>
            <a:r>
              <a:t>Stochastic Utilities</a:t>
            </a:r>
          </a:p>
        </p:txBody>
      </p:sp>
      <p:sp>
        <p:nvSpPr>
          <p:cNvPr id="300" name="TextBox 9"/>
          <p:cNvSpPr txBox="1"/>
          <p:nvPr/>
        </p:nvSpPr>
        <p:spPr>
          <a:xfrm>
            <a:off x="1560672" y="789033"/>
            <a:ext cx="9070656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</a:lvl1pPr>
          </a:lstStyle>
          <a:p>
            <a:pPr/>
            <a:r>
              <a:t>Example: Data splitting methods for AcquisitionData (CIL + SIRF)</a:t>
            </a:r>
          </a:p>
        </p:txBody>
      </p:sp>
      <p:sp>
        <p:nvSpPr>
          <p:cNvPr id="301" name="TextBox 12"/>
          <p:cNvSpPr txBox="1"/>
          <p:nvPr/>
        </p:nvSpPr>
        <p:spPr>
          <a:xfrm>
            <a:off x="612148" y="4234255"/>
            <a:ext cx="2899133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Ordered (Step_size=1)</a:t>
            </a:r>
          </a:p>
        </p:txBody>
      </p:sp>
      <p:sp>
        <p:nvSpPr>
          <p:cNvPr id="302" name="TextBox 13"/>
          <p:cNvSpPr txBox="1"/>
          <p:nvPr/>
        </p:nvSpPr>
        <p:spPr>
          <a:xfrm>
            <a:off x="3863672" y="4234255"/>
            <a:ext cx="4464656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Ordered (Step_size= NumSubsets )</a:t>
            </a:r>
          </a:p>
        </p:txBody>
      </p:sp>
      <p:sp>
        <p:nvSpPr>
          <p:cNvPr id="303" name="TextBox 14"/>
          <p:cNvSpPr txBox="1"/>
          <p:nvPr/>
        </p:nvSpPr>
        <p:spPr>
          <a:xfrm>
            <a:off x="9506836" y="4234255"/>
            <a:ext cx="116513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Random</a:t>
            </a:r>
          </a:p>
        </p:txBody>
      </p:sp>
      <p:sp>
        <p:nvSpPr>
          <p:cNvPr id="304" name="TextBox 15"/>
          <p:cNvSpPr txBox="1"/>
          <p:nvPr/>
        </p:nvSpPr>
        <p:spPr>
          <a:xfrm>
            <a:off x="1299969" y="1401917"/>
            <a:ext cx="2546458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/>
            </a:lvl1pPr>
          </a:lstStyle>
          <a:p>
            <a:pPr/>
            <a:r>
              <a:t>NEMA dataset</a:t>
            </a:r>
          </a:p>
        </p:txBody>
      </p:sp>
      <p:sp>
        <p:nvSpPr>
          <p:cNvPr id="305" name="Rectangle 16"/>
          <p:cNvSpPr txBox="1"/>
          <p:nvPr/>
        </p:nvSpPr>
        <p:spPr>
          <a:xfrm>
            <a:off x="8403978" y="1581590"/>
            <a:ext cx="2722028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126 projection views</a:t>
            </a:r>
          </a:p>
        </p:txBody>
      </p:sp>
      <p:sp>
        <p:nvSpPr>
          <p:cNvPr id="306" name="Right Arrow 17"/>
          <p:cNvSpPr/>
          <p:nvPr/>
        </p:nvSpPr>
        <p:spPr>
          <a:xfrm rot="5400000">
            <a:off x="5654313" y="3866146"/>
            <a:ext cx="324852" cy="345341"/>
          </a:xfrm>
          <a:prstGeom prst="rightArrow">
            <a:avLst>
              <a:gd name="adj1" fmla="val 50000"/>
              <a:gd name="adj2" fmla="val 53154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sp>
        <p:nvSpPr>
          <p:cNvPr id="307" name="Rectangle 18"/>
          <p:cNvSpPr txBox="1"/>
          <p:nvPr/>
        </p:nvSpPr>
        <p:spPr>
          <a:xfrm>
            <a:off x="4695561" y="3453538"/>
            <a:ext cx="2242355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Split to 6 subsets</a:t>
            </a:r>
          </a:p>
        </p:txBody>
      </p:sp>
      <p:pic>
        <p:nvPicPr>
          <p:cNvPr id="308" name="nema (1).png" descr="nema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8666" y="1942262"/>
            <a:ext cx="3732652" cy="1970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nema_subsets_6_staggered.png" descr="nema_subsets_6_stagg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962" y="4650757"/>
            <a:ext cx="3175001" cy="222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nema_subsets_6_sequential.png" descr="nema_subsets_6_sequenti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214" y="4650757"/>
            <a:ext cx="3175001" cy="222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nema_subsets_6_random.png" descr="nema_subsets_6_rando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3709" y="4616762"/>
            <a:ext cx="3271391" cy="2290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Screenshot 2024-05-14 at 12.57.37.png" descr="Screenshot 2024-05-14 at 12.57.37.png"/>
          <p:cNvPicPr>
            <a:picLocks noChangeAspect="1"/>
          </p:cNvPicPr>
          <p:nvPr/>
        </p:nvPicPr>
        <p:blipFill>
          <a:blip r:embed="rId6">
            <a:extLst/>
          </a:blip>
          <a:srcRect l="12060" t="0" r="3618" b="8074"/>
          <a:stretch>
            <a:fillRect/>
          </a:stretch>
        </p:blipFill>
        <p:spPr>
          <a:xfrm>
            <a:off x="1290245" y="1809047"/>
            <a:ext cx="2444586" cy="2214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icture 29" descr="Picture 2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95561" y="1415258"/>
            <a:ext cx="2383240" cy="2014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none">
                <a:solidFill>
                  <a:srgbClr val="FFFFFF"/>
                </a:solidFill>
              </a:defRPr>
            </a:pPr>
            <a:r>
              <a:t> </a:t>
            </a:r>
            <a:r>
              <a:t>Stochastic Utilities</a:t>
            </a:r>
          </a:p>
        </p:txBody>
      </p:sp>
      <p:sp>
        <p:nvSpPr>
          <p:cNvPr id="316" name="Rectangle 16"/>
          <p:cNvSpPr txBox="1"/>
          <p:nvPr/>
        </p:nvSpPr>
        <p:spPr>
          <a:xfrm>
            <a:off x="2029961" y="946834"/>
            <a:ext cx="8132079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457200" indent="-457200">
              <a:buSzPct val="100000"/>
              <a:buChar char="✓"/>
            </a:lvl1pPr>
          </a:lstStyle>
          <a:p>
            <a:pPr/>
            <a:r>
              <a:t>Example: Sampling methods used from Stochastic Functions</a:t>
            </a:r>
          </a:p>
        </p:txBody>
      </p:sp>
      <p:graphicFrame>
        <p:nvGraphicFramePr>
          <p:cNvPr id="317" name="Table 17"/>
          <p:cNvGraphicFramePr/>
          <p:nvPr/>
        </p:nvGraphicFramePr>
        <p:xfrm>
          <a:off x="1904802" y="2034789"/>
          <a:ext cx="8128001" cy="74168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graphicFrame>
        <p:nvGraphicFramePr>
          <p:cNvPr id="318" name="Table 18"/>
          <p:cNvGraphicFramePr/>
          <p:nvPr/>
        </p:nvGraphicFramePr>
        <p:xfrm>
          <a:off x="1904802" y="3338915"/>
          <a:ext cx="8128001" cy="111252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319" name="TextBox 19"/>
          <p:cNvSpPr txBox="1"/>
          <p:nvPr/>
        </p:nvSpPr>
        <p:spPr>
          <a:xfrm>
            <a:off x="4034354" y="1640214"/>
            <a:ext cx="5469097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Uniform Sampling (With replacement) n=6</a:t>
            </a:r>
          </a:p>
        </p:txBody>
      </p:sp>
      <p:sp>
        <p:nvSpPr>
          <p:cNvPr id="320" name="TextBox 20"/>
          <p:cNvSpPr txBox="1"/>
          <p:nvPr/>
        </p:nvSpPr>
        <p:spPr>
          <a:xfrm>
            <a:off x="272391" y="2097195"/>
            <a:ext cx="1198027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Iteration</a:t>
            </a:r>
          </a:p>
        </p:txBody>
      </p:sp>
      <p:sp>
        <p:nvSpPr>
          <p:cNvPr id="321" name="TextBox 21"/>
          <p:cNvSpPr txBox="1"/>
          <p:nvPr/>
        </p:nvSpPr>
        <p:spPr>
          <a:xfrm>
            <a:off x="-656346" y="2452721"/>
            <a:ext cx="2347873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2"/>
            <a:r>
              <a:t>Function</a:t>
            </a:r>
          </a:p>
        </p:txBody>
      </p:sp>
      <p:sp>
        <p:nvSpPr>
          <p:cNvPr id="322" name="TextBox 24"/>
          <p:cNvSpPr txBox="1"/>
          <p:nvPr/>
        </p:nvSpPr>
        <p:spPr>
          <a:xfrm>
            <a:off x="4257190" y="2970648"/>
            <a:ext cx="504882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RandomShuffle (Without replacement)</a:t>
            </a:r>
          </a:p>
        </p:txBody>
      </p:sp>
      <p:graphicFrame>
        <p:nvGraphicFramePr>
          <p:cNvPr id="323" name="Table 26"/>
          <p:cNvGraphicFramePr/>
          <p:nvPr/>
        </p:nvGraphicFramePr>
        <p:xfrm>
          <a:off x="1904802" y="4657207"/>
          <a:ext cx="8128001" cy="111252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324" name="TextBox 29"/>
          <p:cNvSpPr txBox="1"/>
          <p:nvPr/>
        </p:nvSpPr>
        <p:spPr>
          <a:xfrm>
            <a:off x="4417115" y="4306887"/>
            <a:ext cx="472897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SingleShuffle (Without replacement)</a:t>
            </a:r>
          </a:p>
        </p:txBody>
      </p:sp>
      <p:sp>
        <p:nvSpPr>
          <p:cNvPr id="325" name="Equation"/>
          <p:cNvSpPr txBox="1"/>
          <p:nvPr/>
        </p:nvSpPr>
        <p:spPr>
          <a:xfrm>
            <a:off x="2224110" y="2471090"/>
            <a:ext cx="212104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26" name="Equation"/>
          <p:cNvSpPr txBox="1"/>
          <p:nvPr/>
        </p:nvSpPr>
        <p:spPr>
          <a:xfrm>
            <a:off x="2985541" y="2471090"/>
            <a:ext cx="221192" cy="282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27" name="Equation"/>
          <p:cNvSpPr txBox="1"/>
          <p:nvPr/>
        </p:nvSpPr>
        <p:spPr>
          <a:xfrm>
            <a:off x="3810471" y="2467086"/>
            <a:ext cx="221842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28" name="Equation"/>
          <p:cNvSpPr txBox="1"/>
          <p:nvPr/>
        </p:nvSpPr>
        <p:spPr>
          <a:xfrm>
            <a:off x="4635401" y="2464385"/>
            <a:ext cx="213619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29" name="Equation"/>
          <p:cNvSpPr txBox="1"/>
          <p:nvPr/>
        </p:nvSpPr>
        <p:spPr>
          <a:xfrm>
            <a:off x="5460331" y="2467086"/>
            <a:ext cx="204097" cy="282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0" name="Equation"/>
          <p:cNvSpPr txBox="1"/>
          <p:nvPr/>
        </p:nvSpPr>
        <p:spPr>
          <a:xfrm>
            <a:off x="6285262" y="2464385"/>
            <a:ext cx="221192" cy="282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1" name="Equation"/>
          <p:cNvSpPr txBox="1"/>
          <p:nvPr/>
        </p:nvSpPr>
        <p:spPr>
          <a:xfrm>
            <a:off x="7110192" y="2464385"/>
            <a:ext cx="212103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2" name="Equation"/>
          <p:cNvSpPr txBox="1"/>
          <p:nvPr/>
        </p:nvSpPr>
        <p:spPr>
          <a:xfrm>
            <a:off x="7935122" y="2471741"/>
            <a:ext cx="204097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3" name="Equation"/>
          <p:cNvSpPr txBox="1"/>
          <p:nvPr/>
        </p:nvSpPr>
        <p:spPr>
          <a:xfrm>
            <a:off x="8709252" y="2464385"/>
            <a:ext cx="221193" cy="282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4" name="Equation"/>
          <p:cNvSpPr txBox="1"/>
          <p:nvPr/>
        </p:nvSpPr>
        <p:spPr>
          <a:xfrm>
            <a:off x="9508783" y="2454386"/>
            <a:ext cx="221842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5" name="Equation"/>
          <p:cNvSpPr txBox="1"/>
          <p:nvPr/>
        </p:nvSpPr>
        <p:spPr>
          <a:xfrm>
            <a:off x="2224418" y="3764386"/>
            <a:ext cx="212103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6" name="Equation"/>
          <p:cNvSpPr txBox="1"/>
          <p:nvPr/>
        </p:nvSpPr>
        <p:spPr>
          <a:xfrm>
            <a:off x="2985848" y="3764386"/>
            <a:ext cx="204097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7" name="Equation"/>
          <p:cNvSpPr txBox="1"/>
          <p:nvPr/>
        </p:nvSpPr>
        <p:spPr>
          <a:xfrm>
            <a:off x="3810778" y="3760382"/>
            <a:ext cx="221842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8" name="Equation"/>
          <p:cNvSpPr txBox="1"/>
          <p:nvPr/>
        </p:nvSpPr>
        <p:spPr>
          <a:xfrm>
            <a:off x="4635708" y="3757681"/>
            <a:ext cx="221410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39" name="Equation"/>
          <p:cNvSpPr txBox="1"/>
          <p:nvPr/>
        </p:nvSpPr>
        <p:spPr>
          <a:xfrm>
            <a:off x="5460639" y="3760382"/>
            <a:ext cx="221192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0" name="Equation"/>
          <p:cNvSpPr txBox="1"/>
          <p:nvPr/>
        </p:nvSpPr>
        <p:spPr>
          <a:xfrm>
            <a:off x="6285569" y="3757681"/>
            <a:ext cx="213618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1" name="Equation"/>
          <p:cNvSpPr txBox="1"/>
          <p:nvPr/>
        </p:nvSpPr>
        <p:spPr>
          <a:xfrm>
            <a:off x="7110500" y="3757681"/>
            <a:ext cx="221192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2" name="Equation"/>
          <p:cNvSpPr txBox="1"/>
          <p:nvPr/>
        </p:nvSpPr>
        <p:spPr>
          <a:xfrm>
            <a:off x="7935430" y="3765037"/>
            <a:ext cx="204096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3" name="Equation"/>
          <p:cNvSpPr txBox="1"/>
          <p:nvPr/>
        </p:nvSpPr>
        <p:spPr>
          <a:xfrm>
            <a:off x="8709560" y="3757681"/>
            <a:ext cx="221842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4" name="Equation"/>
          <p:cNvSpPr txBox="1"/>
          <p:nvPr/>
        </p:nvSpPr>
        <p:spPr>
          <a:xfrm>
            <a:off x="9509090" y="3747682"/>
            <a:ext cx="221410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5" name="Equation"/>
          <p:cNvSpPr txBox="1"/>
          <p:nvPr/>
        </p:nvSpPr>
        <p:spPr>
          <a:xfrm>
            <a:off x="2224418" y="5082678"/>
            <a:ext cx="212103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6" name="Equation"/>
          <p:cNvSpPr txBox="1"/>
          <p:nvPr/>
        </p:nvSpPr>
        <p:spPr>
          <a:xfrm>
            <a:off x="2985848" y="5082678"/>
            <a:ext cx="221409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7" name="Equation"/>
          <p:cNvSpPr txBox="1"/>
          <p:nvPr/>
        </p:nvSpPr>
        <p:spPr>
          <a:xfrm>
            <a:off x="3810778" y="5078674"/>
            <a:ext cx="221193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8" name="Equation"/>
          <p:cNvSpPr txBox="1"/>
          <p:nvPr/>
        </p:nvSpPr>
        <p:spPr>
          <a:xfrm>
            <a:off x="4635708" y="5075973"/>
            <a:ext cx="221842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49" name="Equation"/>
          <p:cNvSpPr txBox="1"/>
          <p:nvPr/>
        </p:nvSpPr>
        <p:spPr>
          <a:xfrm>
            <a:off x="5460639" y="5078674"/>
            <a:ext cx="204096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50" name="Equation"/>
          <p:cNvSpPr txBox="1"/>
          <p:nvPr/>
        </p:nvSpPr>
        <p:spPr>
          <a:xfrm>
            <a:off x="6285569" y="5075973"/>
            <a:ext cx="213618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51" name="Equation"/>
          <p:cNvSpPr txBox="1"/>
          <p:nvPr/>
        </p:nvSpPr>
        <p:spPr>
          <a:xfrm>
            <a:off x="7110500" y="5075973"/>
            <a:ext cx="212103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52" name="Equation"/>
          <p:cNvSpPr txBox="1"/>
          <p:nvPr/>
        </p:nvSpPr>
        <p:spPr>
          <a:xfrm>
            <a:off x="7935430" y="5083329"/>
            <a:ext cx="221409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53" name="Equation"/>
          <p:cNvSpPr txBox="1"/>
          <p:nvPr/>
        </p:nvSpPr>
        <p:spPr>
          <a:xfrm>
            <a:off x="8688853" y="5077159"/>
            <a:ext cx="221193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54" name="Equation"/>
          <p:cNvSpPr txBox="1"/>
          <p:nvPr/>
        </p:nvSpPr>
        <p:spPr>
          <a:xfrm>
            <a:off x="9509090" y="5065974"/>
            <a:ext cx="204097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55" name="Equation"/>
          <p:cNvSpPr txBox="1"/>
          <p:nvPr/>
        </p:nvSpPr>
        <p:spPr>
          <a:xfrm>
            <a:off x="10317402" y="2471090"/>
            <a:ext cx="221842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56" name="Equation"/>
          <p:cNvSpPr txBox="1"/>
          <p:nvPr/>
        </p:nvSpPr>
        <p:spPr>
          <a:xfrm>
            <a:off x="11100189" y="2472605"/>
            <a:ext cx="204096" cy="282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57" name="TextBox 20"/>
          <p:cNvSpPr txBox="1"/>
          <p:nvPr/>
        </p:nvSpPr>
        <p:spPr>
          <a:xfrm>
            <a:off x="272391" y="3367196"/>
            <a:ext cx="119802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Iteration</a:t>
            </a:r>
          </a:p>
        </p:txBody>
      </p:sp>
      <p:sp>
        <p:nvSpPr>
          <p:cNvPr id="358" name="TextBox 21"/>
          <p:cNvSpPr txBox="1"/>
          <p:nvPr/>
        </p:nvSpPr>
        <p:spPr>
          <a:xfrm>
            <a:off x="-656346" y="3722721"/>
            <a:ext cx="2347873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2"/>
            <a:r>
              <a:t>Function</a:t>
            </a:r>
          </a:p>
        </p:txBody>
      </p:sp>
      <p:sp>
        <p:nvSpPr>
          <p:cNvPr id="359" name="Equation"/>
          <p:cNvSpPr txBox="1"/>
          <p:nvPr/>
        </p:nvSpPr>
        <p:spPr>
          <a:xfrm>
            <a:off x="10300533" y="3764386"/>
            <a:ext cx="213618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60" name="Equation"/>
          <p:cNvSpPr txBox="1"/>
          <p:nvPr/>
        </p:nvSpPr>
        <p:spPr>
          <a:xfrm>
            <a:off x="11141774" y="3764386"/>
            <a:ext cx="212104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61" name="TextBox 20"/>
          <p:cNvSpPr txBox="1"/>
          <p:nvPr/>
        </p:nvSpPr>
        <p:spPr>
          <a:xfrm>
            <a:off x="272391" y="4637196"/>
            <a:ext cx="119802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Iteration</a:t>
            </a:r>
          </a:p>
        </p:txBody>
      </p:sp>
      <p:sp>
        <p:nvSpPr>
          <p:cNvPr id="362" name="TextBox 21"/>
          <p:cNvSpPr txBox="1"/>
          <p:nvPr/>
        </p:nvSpPr>
        <p:spPr>
          <a:xfrm>
            <a:off x="-656346" y="4992721"/>
            <a:ext cx="2347873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2"/>
            <a:r>
              <a:t>Function</a:t>
            </a:r>
          </a:p>
        </p:txBody>
      </p:sp>
      <p:sp>
        <p:nvSpPr>
          <p:cNvPr id="363" name="Equation"/>
          <p:cNvSpPr txBox="1"/>
          <p:nvPr/>
        </p:nvSpPr>
        <p:spPr>
          <a:xfrm>
            <a:off x="10317402" y="5082678"/>
            <a:ext cx="213618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64" name="Equation"/>
          <p:cNvSpPr txBox="1"/>
          <p:nvPr/>
        </p:nvSpPr>
        <p:spPr>
          <a:xfrm>
            <a:off x="11141774" y="5072943"/>
            <a:ext cx="212104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graphicFrame>
        <p:nvGraphicFramePr>
          <p:cNvPr id="365" name="Table 26"/>
          <p:cNvGraphicFramePr/>
          <p:nvPr/>
        </p:nvGraphicFramePr>
        <p:xfrm>
          <a:off x="1892102" y="5987641"/>
          <a:ext cx="8128001" cy="111252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366" name="TextBox 29"/>
          <p:cNvSpPr txBox="1"/>
          <p:nvPr/>
        </p:nvSpPr>
        <p:spPr>
          <a:xfrm>
            <a:off x="5798934" y="5643126"/>
            <a:ext cx="1939936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HermanMeyer</a:t>
            </a:r>
          </a:p>
        </p:txBody>
      </p:sp>
      <p:sp>
        <p:nvSpPr>
          <p:cNvPr id="367" name="Equation"/>
          <p:cNvSpPr txBox="1"/>
          <p:nvPr/>
        </p:nvSpPr>
        <p:spPr>
          <a:xfrm>
            <a:off x="2211718" y="6413111"/>
            <a:ext cx="221842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68" name="Equation"/>
          <p:cNvSpPr txBox="1"/>
          <p:nvPr/>
        </p:nvSpPr>
        <p:spPr>
          <a:xfrm>
            <a:off x="2973148" y="6413111"/>
            <a:ext cx="212104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69" name="Equation"/>
          <p:cNvSpPr txBox="1"/>
          <p:nvPr/>
        </p:nvSpPr>
        <p:spPr>
          <a:xfrm>
            <a:off x="3798078" y="6409107"/>
            <a:ext cx="204097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70" name="Equation"/>
          <p:cNvSpPr txBox="1"/>
          <p:nvPr/>
        </p:nvSpPr>
        <p:spPr>
          <a:xfrm>
            <a:off x="4623008" y="6406406"/>
            <a:ext cx="221193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71" name="Equation"/>
          <p:cNvSpPr txBox="1"/>
          <p:nvPr/>
        </p:nvSpPr>
        <p:spPr>
          <a:xfrm>
            <a:off x="5447939" y="6409107"/>
            <a:ext cx="221409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72" name="Equation"/>
          <p:cNvSpPr txBox="1"/>
          <p:nvPr/>
        </p:nvSpPr>
        <p:spPr>
          <a:xfrm>
            <a:off x="6272869" y="6406406"/>
            <a:ext cx="213618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73" name="Equation"/>
          <p:cNvSpPr txBox="1"/>
          <p:nvPr/>
        </p:nvSpPr>
        <p:spPr>
          <a:xfrm>
            <a:off x="7097800" y="6406406"/>
            <a:ext cx="221842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74" name="Equation"/>
          <p:cNvSpPr txBox="1"/>
          <p:nvPr/>
        </p:nvSpPr>
        <p:spPr>
          <a:xfrm>
            <a:off x="7922730" y="6413762"/>
            <a:ext cx="212103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75" name="Equation"/>
          <p:cNvSpPr txBox="1"/>
          <p:nvPr/>
        </p:nvSpPr>
        <p:spPr>
          <a:xfrm>
            <a:off x="8676153" y="6407592"/>
            <a:ext cx="204096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76" name="Equation"/>
          <p:cNvSpPr txBox="1"/>
          <p:nvPr/>
        </p:nvSpPr>
        <p:spPr>
          <a:xfrm>
            <a:off x="9496390" y="6396407"/>
            <a:ext cx="221193" cy="2828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77" name="TextBox 20"/>
          <p:cNvSpPr txBox="1"/>
          <p:nvPr/>
        </p:nvSpPr>
        <p:spPr>
          <a:xfrm>
            <a:off x="259691" y="5967629"/>
            <a:ext cx="119802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Iteration</a:t>
            </a:r>
          </a:p>
        </p:txBody>
      </p:sp>
      <p:sp>
        <p:nvSpPr>
          <p:cNvPr id="378" name="TextBox 21"/>
          <p:cNvSpPr txBox="1"/>
          <p:nvPr/>
        </p:nvSpPr>
        <p:spPr>
          <a:xfrm>
            <a:off x="-669046" y="6323154"/>
            <a:ext cx="2347873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2"/>
            <a:r>
              <a:t>Function</a:t>
            </a:r>
          </a:p>
        </p:txBody>
      </p:sp>
      <p:sp>
        <p:nvSpPr>
          <p:cNvPr id="379" name="Equation"/>
          <p:cNvSpPr txBox="1"/>
          <p:nvPr/>
        </p:nvSpPr>
        <p:spPr>
          <a:xfrm>
            <a:off x="10304702" y="6413111"/>
            <a:ext cx="221409" cy="282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380" name="Equation"/>
          <p:cNvSpPr txBox="1"/>
          <p:nvPr/>
        </p:nvSpPr>
        <p:spPr>
          <a:xfrm>
            <a:off x="11129074" y="6403376"/>
            <a:ext cx="213619" cy="2858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b="0" sz="1800" u="none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2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none">
                <a:solidFill>
                  <a:srgbClr val="FFFFFF"/>
                </a:solidFill>
              </a:defRPr>
            </a:pPr>
            <a:r>
              <a:t> </a:t>
            </a:r>
            <a:r>
              <a:t>CIL Improvements</a:t>
            </a:r>
          </a:p>
        </p:txBody>
      </p:sp>
      <p:sp>
        <p:nvSpPr>
          <p:cNvPr id="383" name="Rectangle 1"/>
          <p:cNvSpPr txBox="1"/>
          <p:nvPr/>
        </p:nvSpPr>
        <p:spPr>
          <a:xfrm>
            <a:off x="238224" y="940526"/>
            <a:ext cx="5777222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457200" indent="-457200">
              <a:buSzPct val="100000"/>
              <a:buChar char="✓"/>
            </a:lvl1pPr>
          </a:lstStyle>
          <a:p>
            <a:pPr/>
            <a:r>
              <a:t>Example: Proximal Gradient Algorithm (PGA) Base Class</a:t>
            </a:r>
          </a:p>
        </p:txBody>
      </p:sp>
      <p:pic>
        <p:nvPicPr>
          <p:cNvPr id="38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2235" y="970969"/>
            <a:ext cx="4016296" cy="358904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Right Arrow 8"/>
          <p:cNvSpPr/>
          <p:nvPr/>
        </p:nvSpPr>
        <p:spPr>
          <a:xfrm>
            <a:off x="5832107" y="1775424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pic>
        <p:nvPicPr>
          <p:cNvPr id="38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701" y="1794330"/>
            <a:ext cx="4632269" cy="326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rcRect l="0" t="2430" r="4376" b="0"/>
          <a:stretch>
            <a:fillRect/>
          </a:stretch>
        </p:blipFill>
        <p:spPr>
          <a:xfrm>
            <a:off x="6863922" y="1974237"/>
            <a:ext cx="3673809" cy="34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rcRect l="0" t="2767" r="4479" b="0"/>
          <a:stretch>
            <a:fillRect/>
          </a:stretch>
        </p:blipFill>
        <p:spPr>
          <a:xfrm>
            <a:off x="6919607" y="1616795"/>
            <a:ext cx="3504554" cy="382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Picture 18" descr="Picture 18"/>
          <p:cNvPicPr>
            <a:picLocks noChangeAspect="1"/>
          </p:cNvPicPr>
          <p:nvPr/>
        </p:nvPicPr>
        <p:blipFill>
          <a:blip r:embed="rId6">
            <a:extLst/>
          </a:blip>
          <a:srcRect l="0" t="16447" r="1633" b="0"/>
          <a:stretch>
            <a:fillRect/>
          </a:stretch>
        </p:blipFill>
        <p:spPr>
          <a:xfrm>
            <a:off x="137563" y="2693128"/>
            <a:ext cx="4309940" cy="1411289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TextBox 22"/>
          <p:cNvSpPr txBox="1"/>
          <p:nvPr/>
        </p:nvSpPr>
        <p:spPr>
          <a:xfrm>
            <a:off x="718129" y="2342528"/>
            <a:ext cx="3530176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1400"/>
            </a:lvl1pPr>
          </a:lstStyle>
          <a:p>
            <a:pPr/>
            <a:r>
              <a:t>Nocedal and Wright “Numerical Optimisation”</a:t>
            </a:r>
          </a:p>
        </p:txBody>
      </p:sp>
      <p:pic>
        <p:nvPicPr>
          <p:cNvPr id="391" name="Picture 27" descr="Picture 2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98423" y="2806621"/>
            <a:ext cx="6907474" cy="89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28" descr="Picture 2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6148" y="4649030"/>
            <a:ext cx="32639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extBox 29"/>
          <p:cNvSpPr txBox="1"/>
          <p:nvPr/>
        </p:nvSpPr>
        <p:spPr>
          <a:xfrm>
            <a:off x="515211" y="4198413"/>
            <a:ext cx="3484859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1400"/>
            </a:lvl1pPr>
          </a:lstStyle>
          <a:p>
            <a:pPr/>
            <a:r>
              <a:t>Rosenbrock Function: minimum at (x,y) = (1,1)</a:t>
            </a:r>
          </a:p>
        </p:txBody>
      </p:sp>
      <p:pic>
        <p:nvPicPr>
          <p:cNvPr id="394" name="Picture 32" descr="Picture 3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44271" y="3977254"/>
            <a:ext cx="3925991" cy="278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Picture 34" descr="Picture 3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072687" y="3977254"/>
            <a:ext cx="3879030" cy="2789520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TextBox 36"/>
          <p:cNvSpPr txBox="1"/>
          <p:nvPr/>
        </p:nvSpPr>
        <p:spPr>
          <a:xfrm>
            <a:off x="2185589" y="3439944"/>
            <a:ext cx="277918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 Armijo condition</a:t>
            </a:r>
          </a:p>
        </p:txBody>
      </p:sp>
      <p:sp>
        <p:nvSpPr>
          <p:cNvPr id="397" name="Right Arrow 37"/>
          <p:cNvSpPr/>
          <p:nvPr/>
        </p:nvSpPr>
        <p:spPr>
          <a:xfrm rot="14495715">
            <a:off x="3207730" y="3323761"/>
            <a:ext cx="233552" cy="186150"/>
          </a:xfrm>
          <a:prstGeom prst="rightArrow">
            <a:avLst>
              <a:gd name="adj1" fmla="val 50000"/>
              <a:gd name="adj2" fmla="val 28269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pic>
        <p:nvPicPr>
          <p:cNvPr id="398" name="Picture 39" descr="Picture 3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6410" y="5033035"/>
            <a:ext cx="3343640" cy="1733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none">
                <a:solidFill>
                  <a:srgbClr val="FFFFFF"/>
                </a:solidFill>
              </a:defRPr>
            </a:pPr>
            <a:r>
              <a:t> </a:t>
            </a:r>
            <a:r>
              <a:t>CIL Improvements</a:t>
            </a:r>
          </a:p>
        </p:txBody>
      </p:sp>
      <p:sp>
        <p:nvSpPr>
          <p:cNvPr id="401" name="Rectangle 5"/>
          <p:cNvSpPr txBox="1"/>
          <p:nvPr/>
        </p:nvSpPr>
        <p:spPr>
          <a:xfrm>
            <a:off x="2308393" y="1008466"/>
            <a:ext cx="399078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457200" indent="-457200">
              <a:buSzPct val="100000"/>
              <a:buChar char="✓"/>
            </a:lvl1pPr>
          </a:lstStyle>
          <a:p>
            <a:pPr/>
            <a:r>
              <a:t> CIL + SIRF fully compatible</a:t>
            </a:r>
          </a:p>
        </p:txBody>
      </p:sp>
      <p:pic>
        <p:nvPicPr>
          <p:cNvPr id="40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6542" y="969751"/>
            <a:ext cx="3149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Right Arrow 19"/>
          <p:cNvSpPr/>
          <p:nvPr/>
        </p:nvSpPr>
        <p:spPr>
          <a:xfrm>
            <a:off x="5280384" y="1721324"/>
            <a:ext cx="302260" cy="12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pic>
        <p:nvPicPr>
          <p:cNvPr id="404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4006" y="2086690"/>
            <a:ext cx="34417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2419" y="2828168"/>
            <a:ext cx="3846678" cy="2368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icture 20" descr="Picture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40206" y="2137311"/>
            <a:ext cx="1384301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Picture 37" descr="Picture 3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8373" y="5578805"/>
            <a:ext cx="7110062" cy="115600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xtBox 39"/>
          <p:cNvSpPr txBox="1"/>
          <p:nvPr/>
        </p:nvSpPr>
        <p:spPr>
          <a:xfrm rot="16200000">
            <a:off x="4461351" y="3734532"/>
            <a:ext cx="64096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SIRF</a:t>
            </a:r>
          </a:p>
        </p:txBody>
      </p:sp>
      <p:sp>
        <p:nvSpPr>
          <p:cNvPr id="409" name="TextBox 40"/>
          <p:cNvSpPr txBox="1"/>
          <p:nvPr/>
        </p:nvSpPr>
        <p:spPr>
          <a:xfrm rot="16200000">
            <a:off x="3667674" y="5857051"/>
            <a:ext cx="475616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CIL</a:t>
            </a:r>
          </a:p>
        </p:txBody>
      </p:sp>
      <p:grpSp>
        <p:nvGrpSpPr>
          <p:cNvPr id="412" name="Group"/>
          <p:cNvGrpSpPr/>
          <p:nvPr/>
        </p:nvGrpSpPr>
        <p:grpSpPr>
          <a:xfrm>
            <a:off x="859025" y="4417478"/>
            <a:ext cx="2139108" cy="2155970"/>
            <a:chOff x="0" y="0"/>
            <a:chExt cx="2139107" cy="2155968"/>
          </a:xfrm>
        </p:grpSpPr>
        <p:pic>
          <p:nvPicPr>
            <p:cNvPr id="410" name="Picture 42" descr="Picture 42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9278" t="4064" r="19659" b="8556"/>
            <a:stretch>
              <a:fillRect/>
            </a:stretch>
          </p:blipFill>
          <p:spPr>
            <a:xfrm>
              <a:off x="0" y="0"/>
              <a:ext cx="2139108" cy="2155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1" name="Rectangle 45"/>
            <p:cNvSpPr txBox="1"/>
            <p:nvPr/>
          </p:nvSpPr>
          <p:spPr>
            <a:xfrm>
              <a:off x="200489" y="127875"/>
              <a:ext cx="648666" cy="397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SIRF</a:t>
              </a:r>
            </a:p>
          </p:txBody>
        </p:sp>
      </p:grpSp>
      <p:grpSp>
        <p:nvGrpSpPr>
          <p:cNvPr id="415" name="Group"/>
          <p:cNvGrpSpPr/>
          <p:nvPr/>
        </p:nvGrpSpPr>
        <p:grpSpPr>
          <a:xfrm>
            <a:off x="856464" y="2299336"/>
            <a:ext cx="2144230" cy="2133591"/>
            <a:chOff x="0" y="0"/>
            <a:chExt cx="2144229" cy="2133589"/>
          </a:xfrm>
        </p:grpSpPr>
        <p:pic>
          <p:nvPicPr>
            <p:cNvPr id="413" name="Picture 44" descr="Picture 44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245" t="4128" r="18666" b="8361"/>
            <a:stretch>
              <a:fillRect/>
            </a:stretch>
          </p:blipFill>
          <p:spPr>
            <a:xfrm>
              <a:off x="0" y="0"/>
              <a:ext cx="2144230" cy="2133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" name="Rectangle 46"/>
            <p:cNvSpPr/>
            <p:nvPr/>
          </p:nvSpPr>
          <p:spPr>
            <a:xfrm>
              <a:off x="149488" y="12481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CIL</a:t>
              </a:r>
            </a:p>
          </p:txBody>
        </p:sp>
      </p:grpSp>
      <p:sp>
        <p:nvSpPr>
          <p:cNvPr id="416" name="Right Arrow 19"/>
          <p:cNvSpPr/>
          <p:nvPr/>
        </p:nvSpPr>
        <p:spPr>
          <a:xfrm>
            <a:off x="6582974" y="1070859"/>
            <a:ext cx="379150" cy="267685"/>
          </a:xfrm>
          <a:prstGeom prst="rightArrow">
            <a:avLst>
              <a:gd name="adj1" fmla="val 42151"/>
              <a:gd name="adj2" fmla="val 60307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pic>
        <p:nvPicPr>
          <p:cNvPr id="417" name="Picture 15" descr="Picture 1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34680" y="3913608"/>
            <a:ext cx="837616" cy="837615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ight Arrow 19"/>
          <p:cNvSpPr/>
          <p:nvPr/>
        </p:nvSpPr>
        <p:spPr>
          <a:xfrm>
            <a:off x="5070369" y="2314666"/>
            <a:ext cx="302260" cy="12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sp>
        <p:nvSpPr>
          <p:cNvPr id="419" name="Text"/>
          <p:cNvSpPr txBox="1"/>
          <p:nvPr/>
        </p:nvSpPr>
        <p:spPr>
          <a:xfrm>
            <a:off x="922412" y="1532063"/>
            <a:ext cx="3944504" cy="462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0" u="none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KL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m:rPr>
                      <m:sty m:val="p"/>
                    </m:rP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RDP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  <p:sp>
        <p:nvSpPr>
          <p:cNvPr id="420" name="Text"/>
          <p:cNvSpPr txBox="1"/>
          <p:nvPr/>
        </p:nvSpPr>
        <p:spPr>
          <a:xfrm>
            <a:off x="5998743" y="1513514"/>
            <a:ext cx="4240414" cy="499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0" u="none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∇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none">
                <a:solidFill>
                  <a:srgbClr val="FFFFFF"/>
                </a:solidFill>
              </a:defRPr>
            </a:pPr>
            <a:r>
              <a:t> </a:t>
            </a:r>
            <a:r>
              <a:t>CIL Improvements</a:t>
            </a:r>
          </a:p>
        </p:txBody>
      </p:sp>
      <p:sp>
        <p:nvSpPr>
          <p:cNvPr id="423" name="TextBox 9"/>
          <p:cNvSpPr txBox="1"/>
          <p:nvPr/>
        </p:nvSpPr>
        <p:spPr>
          <a:xfrm>
            <a:off x="2318792" y="969301"/>
            <a:ext cx="7736649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Char char="✓"/>
              <a:defRPr sz="2000"/>
            </a:lvl1pPr>
          </a:lstStyle>
          <a:p>
            <a:pPr/>
            <a:r>
              <a:t>Example: Callable Classes to improve functionality of CIL Algorithms</a:t>
            </a:r>
          </a:p>
        </p:txBody>
      </p:sp>
      <p:pic>
        <p:nvPicPr>
          <p:cNvPr id="42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441" y="1580612"/>
            <a:ext cx="7005428" cy="2125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32" y="4253618"/>
            <a:ext cx="11646095" cy="1633424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TextBox 18"/>
          <p:cNvSpPr txBox="1"/>
          <p:nvPr/>
        </p:nvSpPr>
        <p:spPr>
          <a:xfrm>
            <a:off x="7293943" y="2048406"/>
            <a:ext cx="4886234" cy="125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Char char="•"/>
              <a:defRPr i="1" sz="2000" u="none"/>
            </a:pPr>
            <a:r>
              <a:t>Access to all attributes of the Algorithm</a:t>
            </a:r>
          </a:p>
          <a:p>
            <a:pPr marL="240631" indent="-240631">
              <a:buSzPct val="100000"/>
              <a:buChar char="•"/>
              <a:defRPr i="1" sz="2000" u="none"/>
            </a:pPr>
            <a:r>
              <a:t>Define custom metrics (images and/or ROI)</a:t>
            </a:r>
          </a:p>
          <a:p>
            <a:pPr marL="240631" indent="-240631">
              <a:buSzPct val="100000"/>
              <a:buChar char="•"/>
              <a:defRPr i="1" sz="2000" u="none"/>
            </a:pPr>
            <a:r>
              <a:t>Define new stopping criteria</a:t>
            </a:r>
          </a:p>
          <a:p>
            <a:pPr marL="240631" indent="-240631">
              <a:buSzPct val="100000"/>
              <a:buChar char="•"/>
              <a:defRPr i="1" sz="2000" u="none"/>
            </a:pPr>
            <a:r>
              <a:t>Integrate with Weights and Biases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Outline of talk</a:t>
            </a:r>
          </a:p>
        </p:txBody>
      </p:sp>
      <p:grpSp>
        <p:nvGrpSpPr>
          <p:cNvPr id="113" name="Rounded Rectangle 5"/>
          <p:cNvGrpSpPr/>
          <p:nvPr/>
        </p:nvGrpSpPr>
        <p:grpSpPr>
          <a:xfrm>
            <a:off x="2228776" y="1601328"/>
            <a:ext cx="7718116" cy="2799178"/>
            <a:chOff x="0" y="0"/>
            <a:chExt cx="7718114" cy="2799177"/>
          </a:xfrm>
        </p:grpSpPr>
        <p:sp>
          <p:nvSpPr>
            <p:cNvPr id="111" name="Rounded Rectangle"/>
            <p:cNvSpPr/>
            <p:nvPr/>
          </p:nvSpPr>
          <p:spPr>
            <a:xfrm>
              <a:off x="0" y="0"/>
              <a:ext cx="7718115" cy="2799178"/>
            </a:xfrm>
            <a:prstGeom prst="roundRect">
              <a:avLst>
                <a:gd name="adj" fmla="val 16667"/>
              </a:avLst>
            </a:prstGeom>
            <a:solidFill>
              <a:srgbClr val="D4D4D4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2" name="Overview: Optimisation in CIL…"/>
            <p:cNvSpPr txBox="1"/>
            <p:nvPr/>
          </p:nvSpPr>
          <p:spPr>
            <a:xfrm>
              <a:off x="993000" y="170491"/>
              <a:ext cx="5732115" cy="24581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  <a:r>
                <a:t>Overview: Optimisation in CIL</a:t>
              </a:r>
            </a:p>
            <a:p>
              <a:pPr/>
              <a:r>
                <a:t>Stochastic Project (CCPi and CCP-Synerbi)</a:t>
              </a:r>
              <a:endParaRPr>
                <a:solidFill>
                  <a:srgbClr val="FFFFFF"/>
                </a:solidFill>
              </a:endParaRPr>
            </a:p>
            <a:p>
              <a:pPr/>
              <a:r>
                <a:t>Stochastic Optimisation in CIL</a:t>
              </a:r>
              <a:endParaRPr>
                <a:solidFill>
                  <a:srgbClr val="FFFFFF"/>
                </a:solidFill>
              </a:endParaRPr>
            </a:p>
            <a:p>
              <a:pPr/>
              <a:r>
                <a:t>Stochastic Utilities &amp; CIL Improvements</a:t>
              </a:r>
              <a:endParaRPr>
                <a:solidFill>
                  <a:srgbClr val="FFFFFF"/>
                </a:solidFill>
              </a:endParaRPr>
            </a:p>
            <a:p>
              <a:pPr/>
              <a:r>
                <a:t>Applications (PET, CT, ML)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(PET - Non Smooth optimisation)</a:t>
            </a:r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28" y="887804"/>
            <a:ext cx="6495353" cy="49254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extBox 6"/>
          <p:cNvSpPr txBox="1"/>
          <p:nvPr/>
        </p:nvSpPr>
        <p:spPr>
          <a:xfrm>
            <a:off x="158874" y="1064985"/>
            <a:ext cx="5351140" cy="2674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81000" indent="-381000">
              <a:buSzPct val="100000"/>
              <a:buFont typeface="Arial"/>
              <a:buChar char="•"/>
            </a:pPr>
            <a:r>
              <a:rPr u="none"/>
              <a:t>Splitting Method: </a:t>
            </a:r>
            <a:r>
              <a:rPr b="0" u="none"/>
              <a:t>Ordered </a:t>
            </a:r>
            <a:endParaRPr b="0" u="none"/>
          </a:p>
          <a:p>
            <a:pPr lvl="1" indent="228600"/>
            <a:r>
              <a:rPr b="0" u="none"/>
              <a:t>  (64 projections), Subsets = 32</a:t>
            </a:r>
            <a:endParaRPr b="0" u="none"/>
          </a:p>
          <a:p>
            <a:pPr marL="381000" indent="-381000">
              <a:buSzPct val="100000"/>
              <a:buFont typeface="Arial"/>
              <a:buChar char="•"/>
            </a:pPr>
            <a:r>
              <a:rPr u="none"/>
              <a:t>Sampling Method (Functions): </a:t>
            </a:r>
            <a:r>
              <a:rPr b="0" u="none"/>
              <a:t>Random with replacement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rPr u="none"/>
              <a:t>Optimal Solution: </a:t>
            </a:r>
            <a:r>
              <a:rPr b="0" u="none"/>
              <a:t>SPDHG-32 subsets, 500 epochs</a:t>
            </a:r>
            <a:r>
              <a:t> 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rPr u="none"/>
              <a:t>Step size:  </a:t>
            </a:r>
            <a14:m>
              <m:oMath>
                <m:sSub>
                  <m:e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  <m:r>
                  <a:rPr xmlns:a="http://schemas.openxmlformats.org/drawingml/2006/main" sz="2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γ</m:t>
                </m:r>
              </m:oMath>
            </a14:m>
          </a:p>
        </p:txBody>
      </p:sp>
      <p:grpSp>
        <p:nvGrpSpPr>
          <p:cNvPr id="433" name="Group"/>
          <p:cNvGrpSpPr/>
          <p:nvPr/>
        </p:nvGrpSpPr>
        <p:grpSpPr>
          <a:xfrm>
            <a:off x="157254" y="3929122"/>
            <a:ext cx="11515709" cy="2794082"/>
            <a:chOff x="0" y="0"/>
            <a:chExt cx="11515708" cy="2794081"/>
          </a:xfrm>
        </p:grpSpPr>
        <p:pic>
          <p:nvPicPr>
            <p:cNvPr id="431" name="with_spdhg_0.25_thorax_subopt_objectives (1).png" descr="with_spdhg_0.25_thorax_subopt_objectives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51811" y="12562"/>
              <a:ext cx="5663898" cy="276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with_spdhg_0.25_thorax_subopt_iterates (1).png" descr="with_spdhg_0.25_thorax_subopt_iterates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663898" cy="2794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34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96746" y="1865348"/>
            <a:ext cx="3941710" cy="157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rcRect l="4141" t="1287" r="0" b="1287"/>
          <a:stretch>
            <a:fillRect/>
          </a:stretch>
        </p:blipFill>
        <p:spPr>
          <a:xfrm>
            <a:off x="5715013" y="1574240"/>
            <a:ext cx="2237281" cy="2160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(PET - Non Smooth optimisation)</a:t>
            </a:r>
          </a:p>
        </p:txBody>
      </p:sp>
      <p:pic>
        <p:nvPicPr>
          <p:cNvPr id="438" name="Screenshot 2024-05-17 at 09.41.56.png" descr="Screenshot 2024-05-17 at 09.41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66" y="1131062"/>
            <a:ext cx="12192001" cy="5043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(PET - Smooth optimisation)</a:t>
            </a:r>
          </a:p>
        </p:txBody>
      </p:sp>
      <p:sp>
        <p:nvSpPr>
          <p:cNvPr id="441" name="TextBox 6"/>
          <p:cNvSpPr txBox="1"/>
          <p:nvPr/>
        </p:nvSpPr>
        <p:spPr>
          <a:xfrm>
            <a:off x="334257" y="1437248"/>
            <a:ext cx="11535999" cy="14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381000" indent="-381000">
              <a:buSzPct val="100000"/>
              <a:buFont typeface="Arial"/>
              <a:buChar char="•"/>
            </a:pPr>
            <a:r>
              <a:rPr u="none"/>
              <a:t>Splitting Method: </a:t>
            </a:r>
            <a:r>
              <a:rPr b="0" u="none"/>
              <a:t>Ordered  (126 projections), Subsets = 21, 42, 63</a:t>
            </a:r>
            <a:endParaRPr b="0" u="none"/>
          </a:p>
          <a:p>
            <a:pPr marL="381000" indent="-381000">
              <a:buSzPct val="100000"/>
              <a:buFont typeface="Arial"/>
              <a:buChar char="•"/>
            </a:pPr>
            <a:r>
              <a:rPr u="none"/>
              <a:t>Sampling Method (Functions): </a:t>
            </a:r>
            <a:r>
              <a:rPr b="0" u="none"/>
              <a:t>Random with replacement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rPr u="none"/>
              <a:t>Optimal Solution:   </a:t>
            </a:r>
            <a:r>
              <a:rPr b="0" u="none"/>
              <a:t>(subset) Preconditioned Gradient Descent with relaxed step size, 7 subsets (20000 iterations)</a:t>
            </a: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5018" y="815124"/>
            <a:ext cx="6841964" cy="505172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Preconditioning:"/>
          <p:cNvSpPr txBox="1"/>
          <p:nvPr/>
        </p:nvSpPr>
        <p:spPr>
          <a:xfrm>
            <a:off x="317422" y="2692305"/>
            <a:ext cx="5792735" cy="84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381000" indent="-381000">
              <a:buSzPct val="100000"/>
              <a:buFont typeface="Arial"/>
              <a:buChar char="•"/>
            </a:pPr>
            <a:r>
              <a:rPr u="none"/>
              <a:t>Preconditioning:</a:t>
            </a:r>
            <a:r>
              <a:rPr b="0" u="none"/>
              <a:t>  </a:t>
            </a:r>
            <a14:m>
              <m:oMath>
                <m:r>
                  <a:rPr xmlns:a="http://schemas.openxmlformats.org/drawingml/2006/main" sz="2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r>
                  <a:rPr xmlns:a="http://schemas.openxmlformats.org/drawingml/2006/main" sz="2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  <m:r>
                  <a:rPr xmlns:a="http://schemas.openxmlformats.org/drawingml/2006/main" sz="2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2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ε</m:t>
                    </m:r>
                  </m:num>
                  <m:den>
                    <m:sSup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den>
                </m:f>
              </m:oMath>
            </a14:m>
          </a:p>
        </p:txBody>
      </p:sp>
      <p:sp>
        <p:nvSpPr>
          <p:cNvPr id="444" name="Step size:"/>
          <p:cNvSpPr txBox="1"/>
          <p:nvPr/>
        </p:nvSpPr>
        <p:spPr>
          <a:xfrm>
            <a:off x="7100187" y="2575961"/>
            <a:ext cx="4458271" cy="1439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u="none"/>
              <a:t>Step size:  </a:t>
            </a:r>
            <a14:m>
              <m:oMath>
                <m:sSub>
                  <m:e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  <m:r>
                  <a:rPr xmlns:a="http://schemas.openxmlformats.org/drawingml/2006/main" sz="2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num>
                  <m:den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η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den>
                </m:f>
              </m:oMath>
            </a14:m>
          </a:p>
        </p:txBody>
      </p:sp>
      <p:sp>
        <p:nvSpPr>
          <p:cNvPr id="445" name="Initial: OSEM"/>
          <p:cNvSpPr txBox="1"/>
          <p:nvPr/>
        </p:nvSpPr>
        <p:spPr>
          <a:xfrm>
            <a:off x="336581" y="3589515"/>
            <a:ext cx="2183865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81000" indent="-381000">
              <a:buSzPct val="100000"/>
              <a:buFont typeface="Arial"/>
              <a:buChar char="•"/>
            </a:pPr>
            <a:r>
              <a:rPr u="none"/>
              <a:t>Initial: </a:t>
            </a:r>
            <a:r>
              <a:rPr b="0" u="none"/>
              <a:t>OSEM </a:t>
            </a:r>
          </a:p>
        </p:txBody>
      </p:sp>
      <p:grpSp>
        <p:nvGrpSpPr>
          <p:cNvPr id="449" name="Group"/>
          <p:cNvGrpSpPr/>
          <p:nvPr/>
        </p:nvGrpSpPr>
        <p:grpSpPr>
          <a:xfrm>
            <a:off x="2660296" y="3495893"/>
            <a:ext cx="6405238" cy="2969603"/>
            <a:chOff x="0" y="0"/>
            <a:chExt cx="6405237" cy="2969602"/>
          </a:xfrm>
        </p:grpSpPr>
        <p:pic>
          <p:nvPicPr>
            <p:cNvPr id="446" name="nema_rois.png" descr="nema_rois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405238" cy="296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" name="OSEM"/>
            <p:cNvSpPr txBox="1"/>
            <p:nvPr/>
          </p:nvSpPr>
          <p:spPr>
            <a:xfrm>
              <a:off x="190451" y="181371"/>
              <a:ext cx="855425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0" u="none">
                  <a:solidFill>
                    <a:srgbClr val="FFFFFF"/>
                  </a:solidFill>
                </a:defRPr>
              </a:lvl1pPr>
            </a:lstStyle>
            <a:p>
              <a:pPr/>
              <a:r>
                <a:t>OSEM</a:t>
              </a:r>
            </a:p>
          </p:txBody>
        </p:sp>
        <p:sp>
          <p:nvSpPr>
            <p:cNvPr id="448" name="ROIs"/>
            <p:cNvSpPr txBox="1"/>
            <p:nvPr/>
          </p:nvSpPr>
          <p:spPr>
            <a:xfrm>
              <a:off x="3657551" y="181371"/>
              <a:ext cx="664479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0" u="none">
                  <a:solidFill>
                    <a:srgbClr val="FFFFFF"/>
                  </a:solidFill>
                </a:defRPr>
              </a:lvl1pPr>
            </a:lstStyle>
            <a:p>
              <a:pPr/>
              <a:r>
                <a:t>ROIs</a:t>
              </a:r>
            </a:p>
          </p:txBody>
        </p:sp>
      </p:grpSp>
      <p:sp>
        <p:nvSpPr>
          <p:cNvPr id="450" name="Twyman et al 2023. An Investigation of Stochastic Variance Reduction  Algorithms for 3D Penalised PET Image Reconstruction"/>
          <p:cNvSpPr txBox="1"/>
          <p:nvPr/>
        </p:nvSpPr>
        <p:spPr>
          <a:xfrm>
            <a:off x="16093" y="6596380"/>
            <a:ext cx="7829586" cy="59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spcBef>
                <a:spcPts val="1200"/>
              </a:spcBef>
              <a:defRPr b="0" i="1" sz="1200" u="none"/>
            </a:lvl1pPr>
          </a:lstStyle>
          <a:p>
            <a:pPr/>
            <a:r>
              <a:t>Twyman et al 2023. An Investigation of Stochastic Variance Reduction  Algorithms for 3D Penalised PET Image Reconstruction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(PET - Smooth optimisation)</a:t>
            </a:r>
          </a:p>
        </p:txBody>
      </p:sp>
      <p:pic>
        <p:nvPicPr>
          <p:cNvPr id="453" name="NEMA_plots_subPGD_vs_SVRG_subsets.png" descr="NEMA_plots_subPGD_vs_SVRG_subse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36" y="1625034"/>
            <a:ext cx="6013975" cy="344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NEMA_plots_subPGD_vs_SAG_subsets.png" descr="NEMA_plots_subPGD_vs_SAG_subset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1290" y="1625034"/>
            <a:ext cx="6013973" cy="344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(PET - Smooth optimisation)</a:t>
            </a:r>
          </a:p>
        </p:txBody>
      </p:sp>
      <p:pic>
        <p:nvPicPr>
          <p:cNvPr id="457" name="Screenshot 2024-05-14 at 15.17.07.png" descr="Screenshot 2024-05-14 at 15.17.07.png"/>
          <p:cNvPicPr>
            <a:picLocks noChangeAspect="1"/>
          </p:cNvPicPr>
          <p:nvPr/>
        </p:nvPicPr>
        <p:blipFill>
          <a:blip r:embed="rId2">
            <a:extLst/>
          </a:blip>
          <a:srcRect l="0" t="10868" r="0" b="0"/>
          <a:stretch>
            <a:fillRect/>
          </a:stretch>
        </p:blipFill>
        <p:spPr>
          <a:xfrm>
            <a:off x="6211431" y="9413037"/>
            <a:ext cx="5351155" cy="2609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NEMA_plots_all_42_63.png" descr="NEMA_plots_all_42_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844" y="843012"/>
            <a:ext cx="10424312" cy="5889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(PET - Smooth optimisation)</a:t>
            </a:r>
          </a:p>
        </p:txBody>
      </p:sp>
      <p:pic>
        <p:nvPicPr>
          <p:cNvPr id="461" name="Screenshot 2024-05-14 at 15.17.07.png" descr="Screenshot 2024-05-14 at 15.17.07.png"/>
          <p:cNvPicPr>
            <a:picLocks noChangeAspect="1"/>
          </p:cNvPicPr>
          <p:nvPr/>
        </p:nvPicPr>
        <p:blipFill>
          <a:blip r:embed="rId2">
            <a:extLst/>
          </a:blip>
          <a:srcRect l="0" t="10868" r="0" b="0"/>
          <a:stretch>
            <a:fillRect/>
          </a:stretch>
        </p:blipFill>
        <p:spPr>
          <a:xfrm>
            <a:off x="6211431" y="9413037"/>
            <a:ext cx="5351155" cy="2609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NEMA_plots_all_42_63_roi_2.png" descr="NEMA_plots_all_42_63_roi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734" y="799227"/>
            <a:ext cx="10645101" cy="594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Group" descr="Group"/>
          <p:cNvPicPr>
            <a:picLocks noChangeAspect="1"/>
          </p:cNvPicPr>
          <p:nvPr/>
        </p:nvPicPr>
        <p:blipFill>
          <a:blip r:embed="rId4">
            <a:extLst/>
          </a:blip>
          <a:srcRect l="53693" t="0" r="0" b="0"/>
          <a:stretch>
            <a:fillRect/>
          </a:stretch>
        </p:blipFill>
        <p:spPr>
          <a:xfrm>
            <a:off x="9348590" y="3432133"/>
            <a:ext cx="1749170" cy="1751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(PET - Smooth optimisation)</a:t>
            </a:r>
          </a:p>
        </p:txBody>
      </p:sp>
      <p:pic>
        <p:nvPicPr>
          <p:cNvPr id="466" name="sag_63_NEMA_diff_iterates_data_passes (1).png" descr="sag_63_NEMA_diff_iterates_data_passes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708" y="809532"/>
            <a:ext cx="10212545" cy="5934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none">
                <a:solidFill>
                  <a:srgbClr val="FFFFFF"/>
                </a:solidFill>
              </a:defRPr>
            </a:pPr>
            <a:r>
              <a:t> </a:t>
            </a:r>
            <a:r>
              <a:t>CIL Improvements</a:t>
            </a:r>
          </a:p>
        </p:txBody>
      </p:sp>
      <p:sp>
        <p:nvSpPr>
          <p:cNvPr id="469" name="Rectangle 1"/>
          <p:cNvSpPr txBox="1"/>
          <p:nvPr/>
        </p:nvSpPr>
        <p:spPr>
          <a:xfrm>
            <a:off x="238224" y="940526"/>
            <a:ext cx="5777222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457200" indent="-457200">
              <a:buSzPct val="100000"/>
              <a:buChar char="✓"/>
            </a:lvl1pPr>
          </a:lstStyle>
          <a:p>
            <a:pPr/>
            <a:r>
              <a:t>Example: Proximal Gradient Algorithm (PGA) Base Class</a:t>
            </a:r>
          </a:p>
        </p:txBody>
      </p:sp>
      <p:pic>
        <p:nvPicPr>
          <p:cNvPr id="47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20" y="1493050"/>
            <a:ext cx="59055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TextBox 20"/>
          <p:cNvSpPr txBox="1"/>
          <p:nvPr/>
        </p:nvSpPr>
        <p:spPr>
          <a:xfrm>
            <a:off x="1629093" y="1543333"/>
            <a:ext cx="1987710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SIRT Algorithm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4377875" y="3048735"/>
            <a:ext cx="6677081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Preconditioned Projected Gradient Descent on Weighted Least Squares</a:t>
            </a:r>
          </a:p>
        </p:txBody>
      </p:sp>
      <p:sp>
        <p:nvSpPr>
          <p:cNvPr id="473" name="TextBox 25"/>
          <p:cNvSpPr txBox="1"/>
          <p:nvPr/>
        </p:nvSpPr>
        <p:spPr>
          <a:xfrm>
            <a:off x="1629093" y="3051563"/>
            <a:ext cx="1472580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SIRT Algorithm</a:t>
            </a:r>
          </a:p>
        </p:txBody>
      </p:sp>
      <p:sp>
        <p:nvSpPr>
          <p:cNvPr id="474" name="Right Arrow 30"/>
          <p:cNvSpPr/>
          <p:nvPr/>
        </p:nvSpPr>
        <p:spPr>
          <a:xfrm>
            <a:off x="3455377" y="3075556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pic>
        <p:nvPicPr>
          <p:cNvPr id="475" name="Picture 31" descr="Picture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4692" y="983423"/>
            <a:ext cx="4632269" cy="326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icture 16" descr="Picture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7095" y="3587629"/>
            <a:ext cx="3657888" cy="263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3222" y="2243846"/>
            <a:ext cx="10229144" cy="3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Picture 35" descr="Picture 3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6098" y="3927425"/>
            <a:ext cx="7271000" cy="1935977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TextBox 40"/>
          <p:cNvSpPr txBox="1"/>
          <p:nvPr/>
        </p:nvSpPr>
        <p:spPr>
          <a:xfrm>
            <a:off x="1440833" y="6150545"/>
            <a:ext cx="3380315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Using Stochastic Framework:                  </a:t>
            </a:r>
          </a:p>
        </p:txBody>
      </p:sp>
      <p:sp>
        <p:nvSpPr>
          <p:cNvPr id="480" name="Right Arrow 41"/>
          <p:cNvSpPr/>
          <p:nvPr/>
        </p:nvSpPr>
        <p:spPr>
          <a:xfrm>
            <a:off x="4408752" y="6150545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sp>
        <p:nvSpPr>
          <p:cNvPr id="481" name="Rectangle 38"/>
          <p:cNvSpPr txBox="1"/>
          <p:nvPr/>
        </p:nvSpPr>
        <p:spPr>
          <a:xfrm>
            <a:off x="5166505" y="6126553"/>
            <a:ext cx="4107022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/>
            <a:r>
              <a:t>OS-SIRT,  Randomized Kaczmarz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000" u="none">
                <a:solidFill>
                  <a:srgbClr val="FFFFFF"/>
                </a:solidFill>
              </a:defRPr>
            </a:pPr>
            <a:r>
              <a:t> </a:t>
            </a:r>
            <a:r>
              <a:t>CIL Improvements</a:t>
            </a:r>
          </a:p>
        </p:txBody>
      </p:sp>
      <p:sp>
        <p:nvSpPr>
          <p:cNvPr id="484" name="Rectangle 4"/>
          <p:cNvSpPr txBox="1"/>
          <p:nvPr/>
        </p:nvSpPr>
        <p:spPr>
          <a:xfrm>
            <a:off x="275795" y="958334"/>
            <a:ext cx="679381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457200" indent="-457200">
              <a:buSzPct val="100000"/>
              <a:buChar char="✓"/>
            </a:lvl1pPr>
          </a:lstStyle>
          <a:p>
            <a:pPr/>
            <a:r>
              <a:t>Benchmark API using Hydra for both CIL and SIRF.</a:t>
            </a:r>
          </a:p>
        </p:txBody>
      </p:sp>
      <p:pic>
        <p:nvPicPr>
          <p:cNvPr id="48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4275" y="1422169"/>
            <a:ext cx="624079" cy="6240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Rectangle 7"/>
          <p:cNvGrpSpPr/>
          <p:nvPr/>
        </p:nvGrpSpPr>
        <p:grpSpPr>
          <a:xfrm>
            <a:off x="3922660" y="2191569"/>
            <a:ext cx="7487312" cy="810828"/>
            <a:chOff x="0" y="0"/>
            <a:chExt cx="7487311" cy="810827"/>
          </a:xfrm>
        </p:grpSpPr>
        <p:sp>
          <p:nvSpPr>
            <p:cNvPr id="486" name="Rectangle"/>
            <p:cNvSpPr/>
            <p:nvPr/>
          </p:nvSpPr>
          <p:spPr>
            <a:xfrm>
              <a:off x="-1" y="-1"/>
              <a:ext cx="7487313" cy="810829"/>
            </a:xfrm>
            <a:prstGeom prst="rect">
              <a:avLst/>
            </a:prstGeom>
            <a:solidFill>
              <a:srgbClr val="1E1E1E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7" name="python run_stochastic_tv_tomo_recon.py…"/>
            <p:cNvSpPr txBox="1"/>
            <p:nvPr/>
          </p:nvSpPr>
          <p:spPr>
            <a:xfrm>
              <a:off x="52069" y="16793"/>
              <a:ext cx="7383172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1600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  <a:r>
                <a:t>python run_stochastic_tv_tomo_recon.py</a:t>
              </a:r>
            </a:p>
            <a:p>
              <a:pPr>
                <a:defRPr sz="1600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  <a:r>
                <a:t>	 --multirun splitting.subsets=10,20,50,100,200,400</a:t>
              </a:r>
            </a:p>
            <a:p>
              <a:pPr>
                <a:defRPr sz="1600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pPr>
              <a:r>
                <a:t>	algorithm/sfunction=sgd,saga,svrg,lsvrg  epochs=30</a:t>
              </a:r>
            </a:p>
          </p:txBody>
        </p:sp>
      </p:grpSp>
      <p:pic>
        <p:nvPicPr>
          <p:cNvPr id="48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884" y="3509581"/>
            <a:ext cx="11391901" cy="265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227" y="1519855"/>
            <a:ext cx="3721101" cy="152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(PET - Non Smooth optimisation)</a:t>
            </a:r>
          </a:p>
        </p:txBody>
      </p:sp>
      <p:pic>
        <p:nvPicPr>
          <p:cNvPr id="49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664" t="0" r="0" b="0"/>
          <a:stretch>
            <a:fillRect/>
          </a:stretch>
        </p:blipFill>
        <p:spPr>
          <a:xfrm>
            <a:off x="4311189" y="1811889"/>
            <a:ext cx="7955363" cy="4383654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TextBox 6"/>
          <p:cNvSpPr txBox="1"/>
          <p:nvPr/>
        </p:nvSpPr>
        <p:spPr>
          <a:xfrm>
            <a:off x="203561" y="932115"/>
            <a:ext cx="9914709" cy="223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81000" indent="-381000">
              <a:buSzPct val="100000"/>
              <a:buFont typeface="Arial"/>
              <a:buChar char="•"/>
            </a:pPr>
            <a:r>
              <a:t>Dataset:  (800 projections) 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t>Splitting Method (Data): Ordered 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t>Detector: 634x634, 800 Projections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t>Sampling Method (Functions): Random with replacement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t>Optimal Solution: FISTA 5000 iterations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t>Initial: FBP reconstruction</a:t>
            </a:r>
          </a:p>
        </p:txBody>
      </p:sp>
      <p:pic>
        <p:nvPicPr>
          <p:cNvPr id="49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840" y="2761401"/>
            <a:ext cx="3537031" cy="3467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4056" y="1083517"/>
            <a:ext cx="4129630" cy="524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l="0" t="0" r="10169" b="0"/>
          <a:stretch>
            <a:fillRect/>
          </a:stretch>
        </p:blipFill>
        <p:spPr>
          <a:xfrm>
            <a:off x="2073387" y="6170710"/>
            <a:ext cx="1868471" cy="66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9997" y="6218135"/>
            <a:ext cx="1483391" cy="476418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TextBox 1"/>
          <p:cNvSpPr txBox="1"/>
          <p:nvPr/>
        </p:nvSpPr>
        <p:spPr>
          <a:xfrm>
            <a:off x="7393795" y="6229879"/>
            <a:ext cx="992943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Epochs</a:t>
            </a:r>
          </a:p>
        </p:txBody>
      </p:sp>
      <p:sp>
        <p:nvSpPr>
          <p:cNvPr id="500" name="TextBox 12"/>
          <p:cNvSpPr txBox="1"/>
          <p:nvPr/>
        </p:nvSpPr>
        <p:spPr>
          <a:xfrm rot="16200000">
            <a:off x="3855338" y="3741355"/>
            <a:ext cx="565508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Overview: CIL and SIRF</a:t>
            </a:r>
          </a:p>
        </p:txBody>
      </p:sp>
      <p:sp>
        <p:nvSpPr>
          <p:cNvPr id="116" name="Jørgensen. et al. 2021, Core Imaging Library - Part I: a versatile Python framework for tomographic imaging…"/>
          <p:cNvSpPr txBox="1"/>
          <p:nvPr/>
        </p:nvSpPr>
        <p:spPr>
          <a:xfrm>
            <a:off x="45665" y="6227273"/>
            <a:ext cx="7560802" cy="819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b="0" i="1" sz="1200" u="none"/>
            </a:pPr>
            <a:r>
              <a:t>Jørgensen. et al. 2021, Core Imaging Library - Part I: a versatile Python framework for tomographic imaging</a:t>
            </a:r>
          </a:p>
          <a:p>
            <a:pPr defTabSz="457200">
              <a:defRPr b="0" i="1" sz="1200" u="none"/>
            </a:pPr>
            <a:r>
              <a:t>Papoutsellis et al. 2021,  Core Imaging Library - Part II: multichannel reconstruction for dynamic and spectral tomography</a:t>
            </a:r>
          </a:p>
          <a:p>
            <a:pPr defTabSz="457200">
              <a:defRPr b="0" i="1" sz="1200" u="none"/>
            </a:pPr>
            <a:r>
              <a:t>Ovtchinnikov et al. 2017, SIRF: Synergistic Image Reconstruction Framework</a:t>
            </a:r>
          </a:p>
        </p:txBody>
      </p:sp>
      <p:sp>
        <p:nvSpPr>
          <p:cNvPr id="117" name="Cross 6"/>
          <p:cNvSpPr/>
          <p:nvPr/>
        </p:nvSpPr>
        <p:spPr>
          <a:xfrm>
            <a:off x="5762111" y="1660340"/>
            <a:ext cx="493485" cy="488820"/>
          </a:xfrm>
          <a:prstGeom prst="plus">
            <a:avLst>
              <a:gd name="adj" fmla="val 37399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sp>
        <p:nvSpPr>
          <p:cNvPr id="118" name="Right Arrow 40"/>
          <p:cNvSpPr/>
          <p:nvPr/>
        </p:nvSpPr>
        <p:spPr>
          <a:xfrm rot="5400000">
            <a:off x="8055712" y="3253116"/>
            <a:ext cx="501589" cy="3076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E1E1E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grpSp>
        <p:nvGrpSpPr>
          <p:cNvPr id="121" name="Rounded Rectangle 44"/>
          <p:cNvGrpSpPr/>
          <p:nvPr/>
        </p:nvGrpSpPr>
        <p:grpSpPr>
          <a:xfrm>
            <a:off x="7240796" y="3814602"/>
            <a:ext cx="817959" cy="392470"/>
            <a:chOff x="0" y="0"/>
            <a:chExt cx="817958" cy="392469"/>
          </a:xfrm>
        </p:grpSpPr>
        <p:sp>
          <p:nvSpPr>
            <p:cNvPr id="119" name="Rounded Rectangle"/>
            <p:cNvSpPr/>
            <p:nvPr/>
          </p:nvSpPr>
          <p:spPr>
            <a:xfrm>
              <a:off x="0" y="8839"/>
              <a:ext cx="817959" cy="374792"/>
            </a:xfrm>
            <a:prstGeom prst="roundRect">
              <a:avLst>
                <a:gd name="adj" fmla="val 16667"/>
              </a:avLst>
            </a:prstGeom>
            <a:solidFill>
              <a:srgbClr val="D4D4D4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0" name="PET"/>
            <p:cNvSpPr txBox="1"/>
            <p:nvPr/>
          </p:nvSpPr>
          <p:spPr>
            <a:xfrm>
              <a:off x="76715" y="-1"/>
              <a:ext cx="664527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u="none"/>
              </a:lvl1pPr>
            </a:lstStyle>
            <a:p>
              <a:pPr/>
              <a:r>
                <a:t>PET</a:t>
              </a:r>
            </a:p>
          </p:txBody>
        </p:sp>
      </p:grpSp>
      <p:grpSp>
        <p:nvGrpSpPr>
          <p:cNvPr id="124" name="Rounded Rectangle 45"/>
          <p:cNvGrpSpPr/>
          <p:nvPr/>
        </p:nvGrpSpPr>
        <p:grpSpPr>
          <a:xfrm>
            <a:off x="7239452" y="4570426"/>
            <a:ext cx="817959" cy="392470"/>
            <a:chOff x="0" y="0"/>
            <a:chExt cx="817958" cy="392469"/>
          </a:xfrm>
        </p:grpSpPr>
        <p:sp>
          <p:nvSpPr>
            <p:cNvPr id="122" name="Rounded Rectangle"/>
            <p:cNvSpPr/>
            <p:nvPr/>
          </p:nvSpPr>
          <p:spPr>
            <a:xfrm>
              <a:off x="0" y="8839"/>
              <a:ext cx="817959" cy="374792"/>
            </a:xfrm>
            <a:prstGeom prst="roundRect">
              <a:avLst>
                <a:gd name="adj" fmla="val 16667"/>
              </a:avLst>
            </a:prstGeom>
            <a:solidFill>
              <a:srgbClr val="D4D4D4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" name="MRI"/>
            <p:cNvSpPr txBox="1"/>
            <p:nvPr/>
          </p:nvSpPr>
          <p:spPr>
            <a:xfrm>
              <a:off x="76715" y="-1"/>
              <a:ext cx="664527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u="none"/>
              </a:lvl1pPr>
            </a:lstStyle>
            <a:p>
              <a:pPr/>
              <a:r>
                <a:t>MRI</a:t>
              </a:r>
            </a:p>
          </p:txBody>
        </p:sp>
      </p:grpSp>
      <p:grpSp>
        <p:nvGrpSpPr>
          <p:cNvPr id="127" name="Rounded Rectangle 46"/>
          <p:cNvGrpSpPr/>
          <p:nvPr/>
        </p:nvGrpSpPr>
        <p:grpSpPr>
          <a:xfrm>
            <a:off x="7188973" y="5334337"/>
            <a:ext cx="1538458" cy="458024"/>
            <a:chOff x="0" y="0"/>
            <a:chExt cx="1538456" cy="458023"/>
          </a:xfrm>
        </p:grpSpPr>
        <p:sp>
          <p:nvSpPr>
            <p:cNvPr id="125" name="Rounded Rectangle"/>
            <p:cNvSpPr/>
            <p:nvPr/>
          </p:nvSpPr>
          <p:spPr>
            <a:xfrm>
              <a:off x="0" y="0"/>
              <a:ext cx="1538457" cy="458024"/>
            </a:xfrm>
            <a:prstGeom prst="roundRect">
              <a:avLst>
                <a:gd name="adj" fmla="val 16667"/>
              </a:avLst>
            </a:prstGeom>
            <a:solidFill>
              <a:srgbClr val="D4D4D4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u="none"/>
              </a:pPr>
            </a:p>
          </p:txBody>
        </p:sp>
        <p:sp>
          <p:nvSpPr>
            <p:cNvPr id="126" name="NiftyReg"/>
            <p:cNvSpPr txBox="1"/>
            <p:nvPr/>
          </p:nvSpPr>
          <p:spPr>
            <a:xfrm>
              <a:off x="80778" y="32776"/>
              <a:ext cx="1376901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u="none"/>
              </a:lvl1pPr>
            </a:lstStyle>
            <a:p>
              <a:pPr/>
              <a:r>
                <a:t>NiftyReg</a:t>
              </a:r>
            </a:p>
          </p:txBody>
        </p:sp>
      </p:grpSp>
      <p:grpSp>
        <p:nvGrpSpPr>
          <p:cNvPr id="130" name="Rounded Rectangle 47"/>
          <p:cNvGrpSpPr/>
          <p:nvPr/>
        </p:nvGrpSpPr>
        <p:grpSpPr>
          <a:xfrm>
            <a:off x="5045553" y="2733876"/>
            <a:ext cx="1570623" cy="540534"/>
            <a:chOff x="0" y="0"/>
            <a:chExt cx="1570621" cy="540532"/>
          </a:xfrm>
        </p:grpSpPr>
        <p:sp>
          <p:nvSpPr>
            <p:cNvPr id="128" name="Rounded Rectangle"/>
            <p:cNvSpPr/>
            <p:nvPr/>
          </p:nvSpPr>
          <p:spPr>
            <a:xfrm>
              <a:off x="0" y="0"/>
              <a:ext cx="1570622" cy="54053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9" name="Same API"/>
            <p:cNvSpPr txBox="1"/>
            <p:nvPr/>
          </p:nvSpPr>
          <p:spPr>
            <a:xfrm>
              <a:off x="84806" y="74031"/>
              <a:ext cx="1401010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u="none">
                  <a:solidFill>
                    <a:srgbClr val="FFFFFF"/>
                  </a:solidFill>
                </a:defRPr>
              </a:lvl1pPr>
            </a:lstStyle>
            <a:p>
              <a:pPr/>
              <a:r>
                <a:t>Same API</a:t>
              </a:r>
            </a:p>
          </p:txBody>
        </p:sp>
      </p:grpSp>
      <p:grpSp>
        <p:nvGrpSpPr>
          <p:cNvPr id="133" name="Rounded Rectangle 52"/>
          <p:cNvGrpSpPr/>
          <p:nvPr/>
        </p:nvGrpSpPr>
        <p:grpSpPr>
          <a:xfrm>
            <a:off x="3910657" y="4580640"/>
            <a:ext cx="2092305" cy="540534"/>
            <a:chOff x="0" y="0"/>
            <a:chExt cx="2092304" cy="540532"/>
          </a:xfrm>
        </p:grpSpPr>
        <p:sp>
          <p:nvSpPr>
            <p:cNvPr id="131" name="Rounded Rectangle"/>
            <p:cNvSpPr/>
            <p:nvPr/>
          </p:nvSpPr>
          <p:spPr>
            <a:xfrm>
              <a:off x="0" y="0"/>
              <a:ext cx="2092305" cy="540533"/>
            </a:xfrm>
            <a:prstGeom prst="roundRect">
              <a:avLst>
                <a:gd name="adj" fmla="val 16667"/>
              </a:avLst>
            </a:prstGeom>
            <a:solidFill>
              <a:srgbClr val="008002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" name="CIL Operators"/>
            <p:cNvSpPr txBox="1"/>
            <p:nvPr/>
          </p:nvSpPr>
          <p:spPr>
            <a:xfrm>
              <a:off x="84807" y="74031"/>
              <a:ext cx="1922691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u="none">
                  <a:solidFill>
                    <a:srgbClr val="FFFFFF"/>
                  </a:solidFill>
                </a:defRPr>
              </a:lvl1pPr>
            </a:lstStyle>
            <a:p>
              <a:pPr/>
              <a:r>
                <a:t> CIL Operators</a:t>
              </a:r>
            </a:p>
          </p:txBody>
        </p:sp>
      </p:grpSp>
      <p:sp>
        <p:nvSpPr>
          <p:cNvPr id="134" name="Right Arrow 53"/>
          <p:cNvSpPr/>
          <p:nvPr/>
        </p:nvSpPr>
        <p:spPr>
          <a:xfrm rot="10800000">
            <a:off x="6308264" y="4646431"/>
            <a:ext cx="501589" cy="3076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E1E1E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grpSp>
        <p:nvGrpSpPr>
          <p:cNvPr id="137" name="Rounded Rectangle 55"/>
          <p:cNvGrpSpPr/>
          <p:nvPr/>
        </p:nvGrpSpPr>
        <p:grpSpPr>
          <a:xfrm>
            <a:off x="1200975" y="3757781"/>
            <a:ext cx="2709682" cy="540534"/>
            <a:chOff x="0" y="0"/>
            <a:chExt cx="2709680" cy="540532"/>
          </a:xfrm>
        </p:grpSpPr>
        <p:sp>
          <p:nvSpPr>
            <p:cNvPr id="135" name="Rounded Rectangle"/>
            <p:cNvSpPr/>
            <p:nvPr/>
          </p:nvSpPr>
          <p:spPr>
            <a:xfrm>
              <a:off x="0" y="0"/>
              <a:ext cx="2709681" cy="540533"/>
            </a:xfrm>
            <a:prstGeom prst="roundRect">
              <a:avLst>
                <a:gd name="adj" fmla="val 16667"/>
              </a:avLst>
            </a:prstGeom>
            <a:solidFill>
              <a:srgbClr val="008002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6" name="CIL Optimisation"/>
            <p:cNvSpPr txBox="1"/>
            <p:nvPr/>
          </p:nvSpPr>
          <p:spPr>
            <a:xfrm>
              <a:off x="84806" y="74031"/>
              <a:ext cx="2540069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u="none">
                  <a:solidFill>
                    <a:srgbClr val="FFFFFF"/>
                  </a:solidFill>
                </a:defRPr>
              </a:lvl1pPr>
            </a:lstStyle>
            <a:p>
              <a:pPr/>
              <a:r>
                <a:t> CIL Optimisation</a:t>
              </a:r>
            </a:p>
          </p:txBody>
        </p:sp>
      </p:grpSp>
      <p:sp>
        <p:nvSpPr>
          <p:cNvPr id="138" name="Curved Connector 56"/>
          <p:cNvSpPr/>
          <p:nvPr/>
        </p:nvSpPr>
        <p:spPr>
          <a:xfrm rot="10800000">
            <a:off x="2774631" y="4509536"/>
            <a:ext cx="789336" cy="362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9208" y="0"/>
                  <a:pt x="18416" y="5400"/>
                  <a:pt x="18416" y="10800"/>
                </a:cubicBezTo>
                <a:cubicBezTo>
                  <a:pt x="18416" y="16200"/>
                  <a:pt x="20008" y="21600"/>
                  <a:pt x="21600" y="21600"/>
                </a:cubicBezTo>
              </a:path>
            </a:pathLst>
          </a:custGeom>
          <a:ln w="85725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>
              <a:defRPr b="0" sz="1800" u="none"/>
            </a:pPr>
          </a:p>
        </p:txBody>
      </p:sp>
      <p:sp>
        <p:nvSpPr>
          <p:cNvPr id="139" name="Curved Connector 59"/>
          <p:cNvSpPr/>
          <p:nvPr/>
        </p:nvSpPr>
        <p:spPr>
          <a:xfrm rot="16200000">
            <a:off x="2255820" y="2958846"/>
            <a:ext cx="786331" cy="406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9495" y="0"/>
                  <a:pt x="18991" y="5400"/>
                  <a:pt x="18991" y="10800"/>
                </a:cubicBezTo>
                <a:cubicBezTo>
                  <a:pt x="18991" y="16200"/>
                  <a:pt x="20295" y="21600"/>
                  <a:pt x="21600" y="21600"/>
                </a:cubicBezTo>
              </a:path>
            </a:pathLst>
          </a:custGeom>
          <a:ln w="85725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>
              <a:defRPr b="0" sz="1800" u="none"/>
            </a:pPr>
          </a:p>
        </p:txBody>
      </p:sp>
      <p:pic>
        <p:nvPicPr>
          <p:cNvPr id="140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2772" y="4393438"/>
            <a:ext cx="1807093" cy="505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0320" y="3545138"/>
            <a:ext cx="990720" cy="931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73622" y="5129118"/>
            <a:ext cx="990722" cy="74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icture 27" descr="Picture 27"/>
          <p:cNvPicPr>
            <a:picLocks noChangeAspect="1"/>
          </p:cNvPicPr>
          <p:nvPr/>
        </p:nvPicPr>
        <p:blipFill>
          <a:blip r:embed="rId5">
            <a:extLst/>
          </a:blip>
          <a:srcRect l="15958" t="10807" r="13829" b="12597"/>
          <a:stretch>
            <a:fillRect/>
          </a:stretch>
        </p:blipFill>
        <p:spPr>
          <a:xfrm>
            <a:off x="7053009" y="988873"/>
            <a:ext cx="2479524" cy="202870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rved Connector 31"/>
          <p:cNvSpPr/>
          <p:nvPr/>
        </p:nvSpPr>
        <p:spPr>
          <a:xfrm flipH="1">
            <a:off x="6814622" y="2681218"/>
            <a:ext cx="784143" cy="302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3" y="0"/>
                </a:moveTo>
                <a:cubicBezTo>
                  <a:pt x="186" y="0"/>
                  <a:pt x="0" y="5400"/>
                  <a:pt x="0" y="10800"/>
                </a:cubicBezTo>
                <a:cubicBezTo>
                  <a:pt x="0" y="16200"/>
                  <a:pt x="10800" y="21600"/>
                  <a:pt x="21600" y="21600"/>
                </a:cubicBezTo>
              </a:path>
            </a:pathLst>
          </a:custGeom>
          <a:ln w="85725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>
              <a:defRPr b="0" sz="1800" u="none"/>
            </a:pPr>
          </a:p>
        </p:txBody>
      </p:sp>
      <p:pic>
        <p:nvPicPr>
          <p:cNvPr id="145" name="Screenshot 2024-05-20 at 16.28.13.png" descr="Screenshot 2024-05-20 at 16.28.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6321" y="1243470"/>
            <a:ext cx="2998377" cy="132256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Curved Connector 21"/>
          <p:cNvSpPr/>
          <p:nvPr/>
        </p:nvSpPr>
        <p:spPr>
          <a:xfrm>
            <a:off x="4134483" y="2688229"/>
            <a:ext cx="746475" cy="237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55" y="0"/>
                </a:moveTo>
                <a:cubicBezTo>
                  <a:pt x="527" y="0"/>
                  <a:pt x="0" y="5400"/>
                  <a:pt x="0" y="10800"/>
                </a:cubicBezTo>
                <a:cubicBezTo>
                  <a:pt x="0" y="16200"/>
                  <a:pt x="10800" y="21600"/>
                  <a:pt x="21600" y="21600"/>
                </a:cubicBezTo>
              </a:path>
            </a:pathLst>
          </a:custGeom>
          <a:ln w="85725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>
              <a:defRPr b="0" sz="1800" u="none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roup 17"/>
          <p:cNvGrpSpPr/>
          <p:nvPr/>
        </p:nvGrpSpPr>
        <p:grpSpPr>
          <a:xfrm>
            <a:off x="564607" y="5643111"/>
            <a:ext cx="3469216" cy="3552310"/>
            <a:chOff x="0" y="0"/>
            <a:chExt cx="3469215" cy="3552309"/>
          </a:xfrm>
        </p:grpSpPr>
        <p:pic>
          <p:nvPicPr>
            <p:cNvPr id="502" name="Picture 16" descr="Picture 16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1192" r="4394" b="9039"/>
            <a:stretch>
              <a:fillRect/>
            </a:stretch>
          </p:blipFill>
          <p:spPr>
            <a:xfrm>
              <a:off x="557687" y="0"/>
              <a:ext cx="2345014" cy="3033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10169" b="0"/>
            <a:stretch>
              <a:fillRect/>
            </a:stretch>
          </p:blipFill>
          <p:spPr>
            <a:xfrm>
              <a:off x="1718206" y="2931129"/>
              <a:ext cx="1751009" cy="621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4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3033182"/>
              <a:ext cx="1390139" cy="446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6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(X-Ray CT - NonSmooth optimisation)</a:t>
            </a:r>
          </a:p>
        </p:txBody>
      </p:sp>
      <p:sp>
        <p:nvSpPr>
          <p:cNvPr id="507" name="TextBox 6"/>
          <p:cNvSpPr txBox="1"/>
          <p:nvPr/>
        </p:nvSpPr>
        <p:spPr>
          <a:xfrm>
            <a:off x="167187" y="1928696"/>
            <a:ext cx="9284550" cy="112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81000" indent="-381000">
              <a:buSzPct val="100000"/>
              <a:buFont typeface="Arial"/>
              <a:buChar char="•"/>
              <a:defRPr u="none"/>
            </a:pPr>
            <a:r>
              <a:t>Splitting Method: </a:t>
            </a:r>
            <a:r>
              <a:rPr b="0"/>
              <a:t>Ordered  (900 projections), Subsets = 20, 50</a:t>
            </a:r>
          </a:p>
          <a:p>
            <a:pPr marL="381000" indent="-381000">
              <a:buSzPct val="100000"/>
              <a:buFont typeface="Arial"/>
              <a:buChar char="•"/>
              <a:defRPr u="none"/>
            </a:pPr>
            <a:r>
              <a:t>Sampling Method (Functions): Random with replacement</a:t>
            </a:r>
          </a:p>
          <a:p>
            <a:pPr marL="381000" indent="-381000">
              <a:buSzPct val="100000"/>
              <a:buFont typeface="Arial"/>
              <a:buChar char="•"/>
              <a:defRPr u="none"/>
            </a:pPr>
            <a:r>
              <a:t>Optimal Solution: </a:t>
            </a:r>
            <a:r>
              <a:rPr b="0"/>
              <a:t>FISTA 1000 iterations</a:t>
            </a:r>
          </a:p>
        </p:txBody>
      </p:sp>
      <p:grpSp>
        <p:nvGrpSpPr>
          <p:cNvPr id="510" name="Group 18"/>
          <p:cNvGrpSpPr/>
          <p:nvPr/>
        </p:nvGrpSpPr>
        <p:grpSpPr>
          <a:xfrm>
            <a:off x="5617248" y="4203909"/>
            <a:ext cx="6611127" cy="4202290"/>
            <a:chOff x="0" y="0"/>
            <a:chExt cx="6611125" cy="4202287"/>
          </a:xfrm>
        </p:grpSpPr>
        <p:sp>
          <p:nvSpPr>
            <p:cNvPr id="508" name="TextBox 1"/>
            <p:cNvSpPr txBox="1"/>
            <p:nvPr/>
          </p:nvSpPr>
          <p:spPr>
            <a:xfrm>
              <a:off x="2792206" y="3809818"/>
              <a:ext cx="992943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Epochs</a:t>
              </a:r>
            </a:p>
          </p:txBody>
        </p:sp>
        <p:pic>
          <p:nvPicPr>
            <p:cNvPr id="509" name="Picture 5" descr="Picture 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611126" cy="3744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1" name="Picture 13" descr="Picture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950" y="-6290386"/>
            <a:ext cx="5750170" cy="5984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Picture 20" descr="Picture 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15878" y="954653"/>
            <a:ext cx="5649774" cy="717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1820 0.800930" origin="layout" pathEditMode="relative">
                                      <p:cBhvr>
                                        <p:cTn id="6" dur="2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5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Applications  (ML) </a:t>
            </a:r>
          </a:p>
        </p:txBody>
      </p:sp>
      <p:sp>
        <p:nvSpPr>
          <p:cNvPr id="515" name="TextBox 6"/>
          <p:cNvSpPr txBox="1"/>
          <p:nvPr/>
        </p:nvSpPr>
        <p:spPr>
          <a:xfrm>
            <a:off x="203560" y="932115"/>
            <a:ext cx="6213864" cy="14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81000" indent="-381000">
              <a:buSzPct val="100000"/>
              <a:buFont typeface="Arial"/>
              <a:buChar char="•"/>
            </a:pPr>
            <a:r>
              <a:t>Ridge Regression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t>Housing (Boston) Dataset (LIBSVM): 404 samples, 13 features</a:t>
            </a:r>
          </a:p>
          <a:p>
            <a:pPr marL="381000" indent="-381000">
              <a:buSzPct val="100000"/>
              <a:buFont typeface="Arial"/>
              <a:buChar char="•"/>
            </a:pPr>
            <a:r>
              <a:t>Optimal Solution: CVXpy</a:t>
            </a:r>
          </a:p>
        </p:txBody>
      </p:sp>
      <p:sp>
        <p:nvSpPr>
          <p:cNvPr id="516" name="TextBox 1"/>
          <p:cNvSpPr txBox="1"/>
          <p:nvPr/>
        </p:nvSpPr>
        <p:spPr>
          <a:xfrm>
            <a:off x="5229462" y="6167875"/>
            <a:ext cx="845038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Epochs</a:t>
            </a:r>
          </a:p>
        </p:txBody>
      </p:sp>
      <p:pic>
        <p:nvPicPr>
          <p:cNvPr id="51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797" y="2108694"/>
            <a:ext cx="7943822" cy="44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TextBox 10"/>
          <p:cNvSpPr txBox="1"/>
          <p:nvPr/>
        </p:nvSpPr>
        <p:spPr>
          <a:xfrm>
            <a:off x="5229462" y="6488667"/>
            <a:ext cx="992942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Epochs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ctangle 19"/>
          <p:cNvSpPr/>
          <p:nvPr/>
        </p:nvSpPr>
        <p:spPr>
          <a:xfrm>
            <a:off x="-2" y="15587"/>
            <a:ext cx="12175673" cy="704713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u="none">
                <a:solidFill>
                  <a:srgbClr val="FFFFFF"/>
                </a:solidFill>
              </a:defRPr>
            </a:lvl1pPr>
          </a:lstStyle>
          <a:p>
            <a:pPr/>
            <a:r>
              <a:t> Summary</a:t>
            </a:r>
          </a:p>
        </p:txBody>
      </p:sp>
      <p:sp>
        <p:nvSpPr>
          <p:cNvPr id="521" name="Slide Number Placeholder 2"/>
          <p:cNvSpPr txBox="1"/>
          <p:nvPr>
            <p:ph type="sldNum" sz="quarter" idx="4294967295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2" name="Content Placeholder 2"/>
          <p:cNvSpPr txBox="1"/>
          <p:nvPr>
            <p:ph type="body" sz="half" idx="1"/>
          </p:nvPr>
        </p:nvSpPr>
        <p:spPr>
          <a:xfrm>
            <a:off x="441413" y="1015853"/>
            <a:ext cx="11109842" cy="214298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Stochastic Optimisation Framework in CIL</a:t>
            </a:r>
          </a:p>
          <a:p>
            <a:pPr>
              <a:defRPr b="1"/>
            </a:pPr>
            <a:r>
              <a:t>Flexible and user friendly design with Plug and Play Stochastic Estimators </a:t>
            </a:r>
          </a:p>
          <a:p>
            <a:pPr>
              <a:defRPr b="1"/>
            </a:pPr>
            <a:r>
              <a:t>Different modalities CT, PET, SPECT, MRI</a:t>
            </a:r>
          </a:p>
          <a:p>
            <a:pPr>
              <a:defRPr b="1"/>
            </a:pPr>
            <a:r>
              <a:t>Improvements for CIL Optimisation Module</a:t>
            </a:r>
          </a:p>
        </p:txBody>
      </p:sp>
      <p:sp>
        <p:nvSpPr>
          <p:cNvPr id="523" name="Rectangle 6"/>
          <p:cNvSpPr txBox="1"/>
          <p:nvPr/>
        </p:nvSpPr>
        <p:spPr>
          <a:xfrm>
            <a:off x="717659" y="3429000"/>
            <a:ext cx="10740351" cy="128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3534" indent="-3429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 spc="-1" u="none"/>
            </a:pPr>
            <a:r>
              <a:t>Website		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https://www.ccpi.ac.uk/CIL</a:t>
            </a:r>
          </a:p>
          <a:p>
            <a:pPr marL="342900" indent="-342265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 spc="-1" u="none"/>
            </a:pPr>
            <a:r>
              <a:t>Docs	 </a:t>
            </a:r>
            <a:r>
              <a:rPr>
                <a:latin typeface="Arial"/>
                <a:ea typeface="Arial"/>
                <a:cs typeface="Arial"/>
                <a:sym typeface="Arial"/>
              </a:rPr>
              <a:t>	</a:t>
            </a:r>
            <a:r>
              <a:rPr spc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https://tomographicimaging.github.io/CIL/nightly/index.html</a:t>
            </a:r>
          </a:p>
          <a:p>
            <a:pPr marL="342900" indent="-342265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 u="none"/>
            </a:pPr>
            <a:r>
              <a:t>Discord 		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https://discord.gg/kmBcU2kebB</a:t>
            </a:r>
          </a:p>
        </p:txBody>
      </p:sp>
      <p:sp>
        <p:nvSpPr>
          <p:cNvPr id="524" name="TextBox 7"/>
          <p:cNvSpPr txBox="1"/>
          <p:nvPr/>
        </p:nvSpPr>
        <p:spPr>
          <a:xfrm>
            <a:off x="2720189" y="5119195"/>
            <a:ext cx="6005920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0" sz="4000" u="none"/>
            </a:lvl1pPr>
          </a:lstStyle>
          <a:p>
            <a:pPr/>
            <a:r>
              <a:t>Thank you for your attention</a:t>
            </a:r>
          </a:p>
        </p:txBody>
      </p:sp>
      <p:sp>
        <p:nvSpPr>
          <p:cNvPr id="525" name="https://epapoutsellis.github.io"/>
          <p:cNvSpPr txBox="1"/>
          <p:nvPr/>
        </p:nvSpPr>
        <p:spPr>
          <a:xfrm>
            <a:off x="67513" y="6444277"/>
            <a:ext cx="400120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400"/>
              </a:spcBef>
              <a:defRPr u="none"/>
            </a:lvl1pPr>
          </a:lstStyle>
          <a:p>
            <a:pPr/>
            <a:r>
              <a:t>https://epapoutsellis.github.io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Optimisation in CIL</a:t>
            </a:r>
          </a:p>
        </p:txBody>
      </p:sp>
      <p:pic>
        <p:nvPicPr>
          <p:cNvPr id="14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0" t="0" r="33667" b="0"/>
          <a:stretch>
            <a:fillRect/>
          </a:stretch>
        </p:blipFill>
        <p:spPr>
          <a:xfrm>
            <a:off x="4420533" y="1980755"/>
            <a:ext cx="7585526" cy="38624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" name="Rounded Rectangle 26"/>
          <p:cNvGrpSpPr/>
          <p:nvPr/>
        </p:nvGrpSpPr>
        <p:grpSpPr>
          <a:xfrm>
            <a:off x="552440" y="1230979"/>
            <a:ext cx="2709682" cy="540534"/>
            <a:chOff x="0" y="0"/>
            <a:chExt cx="2709680" cy="540532"/>
          </a:xfrm>
        </p:grpSpPr>
        <p:sp>
          <p:nvSpPr>
            <p:cNvPr id="150" name="Rounded Rectangle"/>
            <p:cNvSpPr/>
            <p:nvPr/>
          </p:nvSpPr>
          <p:spPr>
            <a:xfrm>
              <a:off x="0" y="0"/>
              <a:ext cx="2709681" cy="540533"/>
            </a:xfrm>
            <a:prstGeom prst="roundRect">
              <a:avLst>
                <a:gd name="adj" fmla="val 16667"/>
              </a:avLst>
            </a:prstGeom>
            <a:solidFill>
              <a:srgbClr val="008002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" name="CIL Optimisation"/>
            <p:cNvSpPr txBox="1"/>
            <p:nvPr/>
          </p:nvSpPr>
          <p:spPr>
            <a:xfrm>
              <a:off x="84806" y="74031"/>
              <a:ext cx="2540069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 CIL Optimisation</a:t>
              </a:r>
            </a:p>
          </p:txBody>
        </p:sp>
      </p:grpSp>
      <p:grpSp>
        <p:nvGrpSpPr>
          <p:cNvPr id="155" name="Rounded Rectangle 35"/>
          <p:cNvGrpSpPr/>
          <p:nvPr/>
        </p:nvGrpSpPr>
        <p:grpSpPr>
          <a:xfrm>
            <a:off x="1010676" y="2815210"/>
            <a:ext cx="1629747" cy="540534"/>
            <a:chOff x="0" y="0"/>
            <a:chExt cx="1629745" cy="540532"/>
          </a:xfrm>
        </p:grpSpPr>
        <p:sp>
          <p:nvSpPr>
            <p:cNvPr id="153" name="Rounded Rectangle"/>
            <p:cNvSpPr/>
            <p:nvPr/>
          </p:nvSpPr>
          <p:spPr>
            <a:xfrm>
              <a:off x="0" y="0"/>
              <a:ext cx="1629746" cy="540533"/>
            </a:xfrm>
            <a:prstGeom prst="roundRect">
              <a:avLst>
                <a:gd name="adj" fmla="val 16667"/>
              </a:avLst>
            </a:prstGeom>
            <a:solidFill>
              <a:srgbClr val="008002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4" name="Functions"/>
            <p:cNvSpPr txBox="1"/>
            <p:nvPr/>
          </p:nvSpPr>
          <p:spPr>
            <a:xfrm>
              <a:off x="84807" y="74031"/>
              <a:ext cx="1460132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Functions</a:t>
              </a:r>
            </a:p>
          </p:txBody>
        </p:sp>
      </p:grpSp>
      <p:grpSp>
        <p:nvGrpSpPr>
          <p:cNvPr id="158" name="Rounded Rectangle 36"/>
          <p:cNvGrpSpPr/>
          <p:nvPr/>
        </p:nvGrpSpPr>
        <p:grpSpPr>
          <a:xfrm>
            <a:off x="1006715" y="4420442"/>
            <a:ext cx="1629746" cy="540534"/>
            <a:chOff x="0" y="0"/>
            <a:chExt cx="1629745" cy="540532"/>
          </a:xfrm>
        </p:grpSpPr>
        <p:sp>
          <p:nvSpPr>
            <p:cNvPr id="156" name="Rounded Rectangle"/>
            <p:cNvSpPr/>
            <p:nvPr/>
          </p:nvSpPr>
          <p:spPr>
            <a:xfrm>
              <a:off x="0" y="0"/>
              <a:ext cx="1629746" cy="540533"/>
            </a:xfrm>
            <a:prstGeom prst="roundRect">
              <a:avLst>
                <a:gd name="adj" fmla="val 16667"/>
              </a:avLst>
            </a:prstGeom>
            <a:solidFill>
              <a:srgbClr val="008002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7" name="Operators"/>
            <p:cNvSpPr txBox="1"/>
            <p:nvPr/>
          </p:nvSpPr>
          <p:spPr>
            <a:xfrm>
              <a:off x="84807" y="74031"/>
              <a:ext cx="1460132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Operators</a:t>
              </a:r>
            </a:p>
          </p:txBody>
        </p:sp>
      </p:grpSp>
      <p:sp>
        <p:nvSpPr>
          <p:cNvPr id="159" name="Cross 37"/>
          <p:cNvSpPr/>
          <p:nvPr/>
        </p:nvSpPr>
        <p:spPr>
          <a:xfrm>
            <a:off x="1533553" y="3665232"/>
            <a:ext cx="493484" cy="488820"/>
          </a:xfrm>
          <a:prstGeom prst="plus">
            <a:avLst>
              <a:gd name="adj" fmla="val 37399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pic>
        <p:nvPicPr>
          <p:cNvPr id="16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5824" y="3716299"/>
            <a:ext cx="581326" cy="3866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Rounded Rectangle 39"/>
          <p:cNvGrpSpPr/>
          <p:nvPr/>
        </p:nvGrpSpPr>
        <p:grpSpPr>
          <a:xfrm>
            <a:off x="7235430" y="1230978"/>
            <a:ext cx="1670177" cy="540534"/>
            <a:chOff x="0" y="0"/>
            <a:chExt cx="1670175" cy="540532"/>
          </a:xfrm>
        </p:grpSpPr>
        <p:sp>
          <p:nvSpPr>
            <p:cNvPr id="161" name="Rounded Rectangle"/>
            <p:cNvSpPr/>
            <p:nvPr/>
          </p:nvSpPr>
          <p:spPr>
            <a:xfrm>
              <a:off x="20215" y="0"/>
              <a:ext cx="1629746" cy="540533"/>
            </a:xfrm>
            <a:prstGeom prst="roundRect">
              <a:avLst>
                <a:gd name="adj" fmla="val 16667"/>
              </a:avLst>
            </a:prstGeom>
            <a:solidFill>
              <a:srgbClr val="008002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2" name="Algorithms"/>
            <p:cNvSpPr/>
            <p:nvPr/>
          </p:nvSpPr>
          <p:spPr>
            <a:xfrm>
              <a:off x="0" y="270266"/>
              <a:ext cx="167017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Algorithms</a:t>
              </a:r>
            </a:p>
          </p:txBody>
        </p:sp>
      </p:grpSp>
      <p:sp>
        <p:nvSpPr>
          <p:cNvPr id="164" name="Right Arrow 43"/>
          <p:cNvSpPr/>
          <p:nvPr/>
        </p:nvSpPr>
        <p:spPr>
          <a:xfrm rot="5400000">
            <a:off x="1570792" y="2137011"/>
            <a:ext cx="501588" cy="3076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E1E1E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sp>
        <p:nvSpPr>
          <p:cNvPr id="165" name="Chambolle et al 2017, Stochastic Primal-Dual Hybrid Gradient Algorithm with Arbitrary Sampling and Imaging Applications…"/>
          <p:cNvSpPr txBox="1"/>
          <p:nvPr/>
        </p:nvSpPr>
        <p:spPr>
          <a:xfrm>
            <a:off x="57790" y="6052385"/>
            <a:ext cx="7646601" cy="1010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b="0" i="1" sz="1200" u="none"/>
            </a:pPr>
          </a:p>
          <a:p>
            <a:pPr defTabSz="457200">
              <a:defRPr b="0" i="1" sz="1200" u="none"/>
            </a:pPr>
            <a:r>
              <a:t>Chambolle et al 2017, Stochastic Primal-Dual Hybrid Gradient Algorithm with Arbitrary Sampling and Imaging Applications</a:t>
            </a:r>
          </a:p>
          <a:p>
            <a:pPr defTabSz="457200">
              <a:defRPr b="0" i="1" sz="1200" u="none"/>
            </a:pPr>
            <a:r>
              <a:t>Chambolle et al 2010, A First-Order Primal-Dual Algorithm for Convex Problems with Applications to Imaging</a:t>
            </a:r>
          </a:p>
          <a:p>
            <a:pPr defTabSz="457200">
              <a:defRPr b="0" i="1" sz="1200" u="none"/>
            </a:pPr>
            <a:r>
              <a:t>Beck et al 2009, A Fast Iterative Shrinkage-Thresholding Algorithm for Linear Inverse Problems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Optimisation in CIL</a:t>
            </a:r>
          </a:p>
        </p:txBody>
      </p:sp>
      <p:sp>
        <p:nvSpPr>
          <p:cNvPr id="168" name="Right Arrow 16"/>
          <p:cNvSpPr/>
          <p:nvPr/>
        </p:nvSpPr>
        <p:spPr>
          <a:xfrm>
            <a:off x="551102" y="1649764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pic>
        <p:nvPicPr>
          <p:cNvPr id="1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785" y="1085721"/>
            <a:ext cx="10247453" cy="16607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 38"/>
          <p:cNvGrpSpPr/>
          <p:nvPr/>
        </p:nvGrpSpPr>
        <p:grpSpPr>
          <a:xfrm>
            <a:off x="9212339" y="1007169"/>
            <a:ext cx="2720899" cy="624638"/>
            <a:chOff x="0" y="0"/>
            <a:chExt cx="2720898" cy="624637"/>
          </a:xfrm>
        </p:grpSpPr>
        <p:sp>
          <p:nvSpPr>
            <p:cNvPr id="170" name="Rounded Rectangle 36"/>
            <p:cNvSpPr/>
            <p:nvPr/>
          </p:nvSpPr>
          <p:spPr>
            <a:xfrm>
              <a:off x="0" y="0"/>
              <a:ext cx="2720899" cy="624638"/>
            </a:xfrm>
            <a:prstGeom prst="roundRect">
              <a:avLst>
                <a:gd name="adj" fmla="val 16667"/>
              </a:avLst>
            </a:prstGeom>
            <a:solidFill>
              <a:srgbClr val="008002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u="none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1" name="Picture 37" descr="Picture 3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9690" y="53865"/>
              <a:ext cx="2198185" cy="44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5" name="Group"/>
          <p:cNvGrpSpPr/>
          <p:nvPr/>
        </p:nvGrpSpPr>
        <p:grpSpPr>
          <a:xfrm>
            <a:off x="-13045" y="4463315"/>
            <a:ext cx="11674125" cy="939801"/>
            <a:chOff x="0" y="0"/>
            <a:chExt cx="11674123" cy="939800"/>
          </a:xfrm>
        </p:grpSpPr>
        <p:sp>
          <p:nvSpPr>
            <p:cNvPr id="173" name="TextBox 32"/>
            <p:cNvSpPr txBox="1"/>
            <p:nvPr/>
          </p:nvSpPr>
          <p:spPr>
            <a:xfrm>
              <a:off x="0" y="89515"/>
              <a:ext cx="3107087" cy="760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i="1"/>
              </a:pPr>
              <a:r>
                <a:t>CT reconstruction</a:t>
              </a:r>
            </a:p>
            <a:p>
              <a:pPr algn="ctr">
                <a:defRPr i="1"/>
              </a:pPr>
              <a:r>
                <a:t>with TV regularisation</a:t>
              </a:r>
            </a:p>
          </p:txBody>
        </p:sp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73123" y="0"/>
              <a:ext cx="8001001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8" name="Group"/>
          <p:cNvGrpSpPr/>
          <p:nvPr/>
        </p:nvGrpSpPr>
        <p:grpSpPr>
          <a:xfrm>
            <a:off x="123738" y="5603297"/>
            <a:ext cx="11985396" cy="955881"/>
            <a:chOff x="0" y="0"/>
            <a:chExt cx="11985394" cy="955880"/>
          </a:xfrm>
        </p:grpSpPr>
        <p:sp>
          <p:nvSpPr>
            <p:cNvPr id="176" name="TextBox 33"/>
            <p:cNvSpPr/>
            <p:nvPr/>
          </p:nvSpPr>
          <p:spPr>
            <a:xfrm>
              <a:off x="0" y="0"/>
              <a:ext cx="301643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i="1"/>
              </a:pPr>
              <a:r>
                <a:t>TGV denoising </a:t>
              </a:r>
            </a:p>
            <a:p>
              <a:pPr algn="ctr">
                <a:defRPr i="1"/>
              </a:pPr>
              <a:r>
                <a:t>Salt and Pepper Noise</a:t>
              </a:r>
            </a:p>
          </p:txBody>
        </p:sp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63694" y="16080"/>
              <a:ext cx="8521701" cy="93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1" name="Group"/>
          <p:cNvGrpSpPr/>
          <p:nvPr/>
        </p:nvGrpSpPr>
        <p:grpSpPr>
          <a:xfrm>
            <a:off x="225333" y="3134063"/>
            <a:ext cx="11887181" cy="1129071"/>
            <a:chOff x="0" y="0"/>
            <a:chExt cx="11887179" cy="1129069"/>
          </a:xfrm>
        </p:grpSpPr>
        <p:sp>
          <p:nvSpPr>
            <p:cNvPr id="179" name="TextBox 32"/>
            <p:cNvSpPr txBox="1"/>
            <p:nvPr/>
          </p:nvSpPr>
          <p:spPr>
            <a:xfrm>
              <a:off x="0" y="0"/>
              <a:ext cx="2546458" cy="1129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i="1"/>
              </a:pPr>
              <a:r>
                <a:t>PET reconstruction</a:t>
              </a:r>
            </a:p>
            <a:p>
              <a:pPr algn="ctr">
                <a:defRPr i="1"/>
              </a:pPr>
              <a:r>
                <a:t>with Relative Difference Prior</a:t>
              </a:r>
            </a:p>
          </p:txBody>
        </p:sp>
        <p:pic>
          <p:nvPicPr>
            <p:cNvPr id="18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71027" y="401539"/>
              <a:ext cx="9216153" cy="680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2"/>
      <p:bldP build="whole" bldLvl="1" animBg="1" rev="0" advAuto="0" spid="178" grpId="3"/>
      <p:bldP build="whole" bldLvl="1" animBg="1" rev="0" advAuto="0" spid="18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Stochastic Project</a:t>
            </a:r>
          </a:p>
        </p:txBody>
      </p:sp>
      <p:sp>
        <p:nvSpPr>
          <p:cNvPr id="184" name="Right Arrow 12"/>
          <p:cNvSpPr/>
          <p:nvPr/>
        </p:nvSpPr>
        <p:spPr>
          <a:xfrm>
            <a:off x="652504" y="1101013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sp>
        <p:nvSpPr>
          <p:cNvPr id="185" name="TextBox 13"/>
          <p:cNvSpPr txBox="1"/>
          <p:nvPr/>
        </p:nvSpPr>
        <p:spPr>
          <a:xfrm>
            <a:off x="1487770" y="1042850"/>
            <a:ext cx="10331981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Extend CIL Optimisation (Deterministic)  framework to Stochastic Optimisation</a:t>
            </a:r>
          </a:p>
        </p:txBody>
      </p:sp>
      <p:sp>
        <p:nvSpPr>
          <p:cNvPr id="186" name="TextBox 14"/>
          <p:cNvSpPr txBox="1"/>
          <p:nvPr/>
        </p:nvSpPr>
        <p:spPr>
          <a:xfrm>
            <a:off x="441947" y="5071621"/>
            <a:ext cx="11470552" cy="14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Joint work</a:t>
            </a:r>
            <a:r>
              <a:rPr u="none"/>
              <a:t>:  </a:t>
            </a:r>
            <a:r>
              <a:rPr b="0" u="none"/>
              <a:t>Kris Thielemans, Gillman Ashley, Tang Junqi, Zeljko Kereta, Imraj Singh, Gemma Fardell, Evgueni Ovtchinnikov, Matthias Ehrhardt, Laura Murgatroyd, Robert Twyman, Edoardo Pasca, Claire Delplancke, Georg Schramm, Daniel Deidda, Jakob </a:t>
            </a:r>
            <a:r>
              <a:rPr b="0" u="none"/>
              <a:t>Jørgensen</a:t>
            </a:r>
            <a:r>
              <a:rPr b="0" u="none"/>
              <a:t>, Sam Porter, Margaret Duff, Antony Vamvakeros, Simon Jacques, Casper da Costa-Luis</a:t>
            </a:r>
          </a:p>
        </p:txBody>
      </p:sp>
      <p:grpSp>
        <p:nvGrpSpPr>
          <p:cNvPr id="189" name="Group"/>
          <p:cNvGrpSpPr/>
          <p:nvPr/>
        </p:nvGrpSpPr>
        <p:grpSpPr>
          <a:xfrm>
            <a:off x="1913389" y="1923203"/>
            <a:ext cx="8527668" cy="2660535"/>
            <a:chOff x="0" y="0"/>
            <a:chExt cx="8527666" cy="2660534"/>
          </a:xfrm>
        </p:grpSpPr>
        <p:sp>
          <p:nvSpPr>
            <p:cNvPr id="187" name="Rounded Rectangle"/>
            <p:cNvSpPr/>
            <p:nvPr/>
          </p:nvSpPr>
          <p:spPr>
            <a:xfrm>
              <a:off x="0" y="0"/>
              <a:ext cx="8527667" cy="2660535"/>
            </a:xfrm>
            <a:prstGeom prst="roundRect">
              <a:avLst>
                <a:gd name="adj" fmla="val 14151"/>
              </a:avLst>
            </a:prstGeom>
            <a:solidFill>
              <a:srgbClr val="D4D4D4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 u="none"/>
              </a:pPr>
            </a:p>
            <a:p>
              <a:pPr>
                <a:defRPr b="0" u="none"/>
              </a:pPr>
            </a:p>
            <a:p>
              <a:pPr>
                <a:defRPr b="0" u="none"/>
              </a:pPr>
            </a:p>
          </p:txBody>
        </p:sp>
        <p:sp>
          <p:nvSpPr>
            <p:cNvPr id="188" name="Organised: CCP SyneRBI , CCPi , PET++…"/>
            <p:cNvSpPr txBox="1"/>
            <p:nvPr/>
          </p:nvSpPr>
          <p:spPr>
            <a:xfrm>
              <a:off x="220247" y="80523"/>
              <a:ext cx="8087171" cy="24994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/>
              <a:r>
                <a:t>Organised</a:t>
              </a:r>
              <a:r>
                <a:rPr b="0" u="none"/>
                <a:t>: </a:t>
              </a:r>
              <a:r>
                <a:rPr b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2" invalidUrl="" action="" tgtFrame="" tooltip="" history="1" highlightClick="0" endSnd="0"/>
                </a:rPr>
                <a:t>CCP SyneRBI</a:t>
              </a:r>
              <a:r>
                <a:rPr b="0" u="none"/>
                <a:t> , </a:t>
              </a:r>
              <a:r>
                <a:rPr b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3" invalidUrl="" action="" tgtFrame="" tooltip="" history="1" highlightClick="0" endSnd="0"/>
                </a:rPr>
                <a:t>CCPi</a:t>
              </a:r>
              <a:r>
                <a:rPr b="0" u="none"/>
                <a:t> , </a:t>
              </a:r>
              <a:r>
                <a:rPr b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4" invalidUrl="" action="" tgtFrame="" tooltip="" history="1" highlightClick="0" endSnd="0"/>
                </a:rPr>
                <a:t>PET++</a:t>
              </a:r>
            </a:p>
            <a:p>
              <a:pPr marL="240631" indent="-240631">
                <a:buSzPct val="100000"/>
                <a:buChar char="•"/>
              </a:pPr>
              <a:r>
                <a:t>1</a:t>
              </a:r>
              <a:r>
                <a:rPr baseline="30000"/>
                <a:t>st</a:t>
              </a:r>
              <a:r>
                <a:t> Hackathon:</a:t>
              </a:r>
              <a:r>
                <a:rPr u="none"/>
                <a:t> </a:t>
              </a:r>
              <a:r>
                <a:rPr b="0" u="none"/>
                <a:t>November 23-26, 2021</a:t>
              </a:r>
              <a:endParaRPr>
                <a:solidFill>
                  <a:srgbClr val="FFFFFF"/>
                </a:solidFill>
              </a:endParaRPr>
            </a:p>
            <a:p>
              <a:pPr marL="240631" indent="-240631">
                <a:buSzPct val="100000"/>
                <a:buChar char="•"/>
              </a:pPr>
              <a:r>
                <a:t>2</a:t>
              </a:r>
              <a:r>
                <a:rPr baseline="30000"/>
                <a:t>nd</a:t>
              </a:r>
              <a:r>
                <a:t> Hackathon</a:t>
              </a:r>
              <a:r>
                <a:rPr b="0" u="none"/>
                <a:t>: April 4-7, 2022</a:t>
              </a:r>
              <a:endParaRPr b="0" u="none"/>
            </a:p>
            <a:p>
              <a:pPr marL="240631" indent="-240631">
                <a:buSzPct val="100000"/>
                <a:buChar char="•"/>
              </a:pPr>
              <a:r>
                <a:t>Finden Ltd - </a:t>
              </a:r>
              <a:r>
                <a:t>Analysis for Innovators (A4i): </a:t>
              </a:r>
              <a:r>
                <a:rPr b="0" u="none"/>
                <a:t>Denoising of chemical imaging and tomography data. In collaboration with National Physical Laboratory (05/2023 - 09/2023)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Stochastic Project</a:t>
            </a:r>
          </a:p>
        </p:txBody>
      </p:sp>
      <p:sp>
        <p:nvSpPr>
          <p:cNvPr id="192" name="Right Arrow 12"/>
          <p:cNvSpPr/>
          <p:nvPr/>
        </p:nvSpPr>
        <p:spPr>
          <a:xfrm>
            <a:off x="652504" y="1101013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sp>
        <p:nvSpPr>
          <p:cNvPr id="193" name="TextBox 13"/>
          <p:cNvSpPr txBox="1"/>
          <p:nvPr/>
        </p:nvSpPr>
        <p:spPr>
          <a:xfrm>
            <a:off x="1487770" y="1042850"/>
            <a:ext cx="10220431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pPr/>
            <a:r>
              <a:t>Extend CIL Optimisation (Deterministic)  framework to Stochastic Optimisation</a:t>
            </a:r>
          </a:p>
        </p:txBody>
      </p:sp>
      <p:grpSp>
        <p:nvGrpSpPr>
          <p:cNvPr id="196" name="Rounded Rectangle 9"/>
          <p:cNvGrpSpPr/>
          <p:nvPr/>
        </p:nvGrpSpPr>
        <p:grpSpPr>
          <a:xfrm>
            <a:off x="819837" y="1658695"/>
            <a:ext cx="11050834" cy="1626114"/>
            <a:chOff x="0" y="0"/>
            <a:chExt cx="11050833" cy="1626112"/>
          </a:xfrm>
        </p:grpSpPr>
        <p:sp>
          <p:nvSpPr>
            <p:cNvPr id="194" name="Rounded Rectangle"/>
            <p:cNvSpPr/>
            <p:nvPr/>
          </p:nvSpPr>
          <p:spPr>
            <a:xfrm>
              <a:off x="0" y="0"/>
              <a:ext cx="11050834" cy="1626113"/>
            </a:xfrm>
            <a:prstGeom prst="roundRect">
              <a:avLst>
                <a:gd name="adj" fmla="val 16667"/>
              </a:avLst>
            </a:prstGeom>
            <a:solidFill>
              <a:srgbClr val="D4D4D4"/>
            </a:solidFill>
            <a:ln w="25400" cap="flat">
              <a:solidFill>
                <a:srgbClr val="1E1E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0" sz="1800" u="none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5" name="Implement splitting for CIL/SIRF DataContainers: CT, PET, SPECT, MRI data…"/>
            <p:cNvSpPr txBox="1"/>
            <p:nvPr/>
          </p:nvSpPr>
          <p:spPr>
            <a:xfrm>
              <a:off x="137799" y="248521"/>
              <a:ext cx="10775234" cy="1129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342900" indent="-342900">
                <a:buSzPct val="100000"/>
                <a:buFont typeface="Arial"/>
                <a:buChar char="•"/>
              </a:pPr>
              <a:r>
                <a:t>Implement splitting for CIL/SIRF DataContainers: CT, PET, SPECT, MRI data</a:t>
              </a:r>
              <a:endParaRPr>
                <a:solidFill>
                  <a:srgbClr val="FFFFFF"/>
                </a:solidFill>
              </a:endParaRPr>
            </a:p>
            <a:p>
              <a:pPr marL="342900" indent="-342900">
                <a:buSzPct val="100000"/>
                <a:buFont typeface="Arial"/>
                <a:buChar char="•"/>
              </a:pPr>
              <a:r>
                <a:t>Implement randomized algorithms in CIL, e.g., SGD, SAG, SAGA, SVRG and more</a:t>
              </a:r>
              <a:endParaRPr>
                <a:solidFill>
                  <a:srgbClr val="FFFFFF"/>
                </a:solidFill>
              </a:endParaRPr>
            </a:p>
            <a:p>
              <a:pPr marL="342900" indent="-342900">
                <a:buSzPct val="100000"/>
                <a:buFont typeface="Arial"/>
                <a:buChar char="•"/>
              </a:pPr>
              <a:r>
                <a:t>Improve CIL optimisation functionality, e.g., step size, preconditioning </a:t>
              </a:r>
            </a:p>
          </p:txBody>
        </p:sp>
      </p:grpSp>
      <p:pic>
        <p:nvPicPr>
          <p:cNvPr id="197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2166" y="3647882"/>
            <a:ext cx="8527668" cy="69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713" y="4487493"/>
            <a:ext cx="10806570" cy="141206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Defazio et al. 2014, SAGA: A Fast Incremental Gradient Method With Support for Non-Strongly Convex Composite Objectives…"/>
          <p:cNvSpPr txBox="1"/>
          <p:nvPr/>
        </p:nvSpPr>
        <p:spPr>
          <a:xfrm>
            <a:off x="71461" y="6221038"/>
            <a:ext cx="8151234" cy="62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0" sz="1200" u="none"/>
            </a:pPr>
            <a:r>
              <a:t>Defazio et al. 2014, SAGA: A Fast Incremental Gradient Method With Support for Non-Strongly Convex Composite Objectives</a:t>
            </a:r>
          </a:p>
          <a:p>
            <a:pPr defTabSz="457200">
              <a:defRPr b="0" sz="1200" u="none"/>
            </a:pPr>
            <a:r>
              <a:t>Schmidt et al. 2017, Minimizing finite sums with the stochastic average gradient</a:t>
            </a:r>
          </a:p>
          <a:p>
            <a:pPr defTabSz="457200">
              <a:defRPr b="0" sz="1200" u="none"/>
            </a:pPr>
            <a:r>
              <a:t>Johnson et al., 2013, Accelerating Stochastic Gradient Descent using Predictive Variance Reduction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Stochastic Optimisation in CIL</a:t>
            </a:r>
          </a:p>
        </p:txBody>
      </p:sp>
      <p:graphicFrame>
        <p:nvGraphicFramePr>
          <p:cNvPr id="202" name="Table 13"/>
          <p:cNvGraphicFramePr/>
          <p:nvPr/>
        </p:nvGraphicFramePr>
        <p:xfrm>
          <a:off x="374119" y="2440356"/>
          <a:ext cx="11605847" cy="214107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971800"/>
                <a:gridCol w="4800600"/>
                <a:gridCol w="3833445"/>
              </a:tblGrid>
              <a:tr h="492368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GD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PGA/ISTA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APGA/FISTA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6487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pic>
        <p:nvPicPr>
          <p:cNvPr id="203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510" y="3534555"/>
            <a:ext cx="2586892" cy="270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2544" y="3510895"/>
            <a:ext cx="3857148" cy="3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79574" y="3041239"/>
            <a:ext cx="3168758" cy="147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30" descr="Picture 30"/>
          <p:cNvPicPr>
            <a:picLocks noChangeAspect="1"/>
          </p:cNvPicPr>
          <p:nvPr/>
        </p:nvPicPr>
        <p:blipFill>
          <a:blip r:embed="rId5">
            <a:extLst/>
          </a:blip>
          <a:srcRect l="0" t="0" r="60360" b="65750"/>
          <a:stretch>
            <a:fillRect/>
          </a:stretch>
        </p:blipFill>
        <p:spPr>
          <a:xfrm>
            <a:off x="4485344" y="1247901"/>
            <a:ext cx="3044347" cy="717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3"/>
          <p:cNvSpPr/>
          <p:nvPr/>
        </p:nvSpPr>
        <p:spPr>
          <a:xfrm>
            <a:off x="-2" y="20349"/>
            <a:ext cx="12175673" cy="652424"/>
          </a:xfrm>
          <a:prstGeom prst="rect">
            <a:avLst/>
          </a:prstGeom>
          <a:solidFill>
            <a:srgbClr val="2E75B6"/>
          </a:solidFill>
          <a:ln w="50800">
            <a:solidFill>
              <a:srgbClr val="2A2B24"/>
            </a:solidFill>
          </a:ln>
          <a:effectLst>
            <a:outerShdw sx="100000" sy="100000" kx="0" ky="0" algn="b" rotWithShape="0" blurRad="50800" dist="0" dir="540000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u="none">
                <a:solidFill>
                  <a:srgbClr val="FFFFFF"/>
                </a:solidFill>
              </a:defRPr>
            </a:lvl1pPr>
          </a:lstStyle>
          <a:p>
            <a:pPr/>
            <a:r>
              <a:t> Stochastic Optimisation in CIL</a:t>
            </a:r>
          </a:p>
        </p:txBody>
      </p:sp>
      <p:pic>
        <p:nvPicPr>
          <p:cNvPr id="209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rcRect l="0" t="37665" r="49410" b="0"/>
          <a:stretch>
            <a:fillRect/>
          </a:stretch>
        </p:blipFill>
        <p:spPr>
          <a:xfrm>
            <a:off x="4001970" y="907279"/>
            <a:ext cx="3885385" cy="130565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0" name="Table 12"/>
          <p:cNvGraphicFramePr/>
          <p:nvPr/>
        </p:nvGraphicFramePr>
        <p:xfrm>
          <a:off x="452499" y="4153401"/>
          <a:ext cx="11605847" cy="214107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971800"/>
                <a:gridCol w="4800600"/>
                <a:gridCol w="3833445"/>
              </a:tblGrid>
              <a:tr h="492368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GD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PGA/ISTA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APGA/FISTA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6487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pic>
        <p:nvPicPr>
          <p:cNvPr id="211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5419" y="4741726"/>
            <a:ext cx="3295762" cy="147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7378" y="5287991"/>
            <a:ext cx="4034572" cy="3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22" descr="Picture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2995" y="5341992"/>
            <a:ext cx="2758378" cy="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ight Arrow 37"/>
          <p:cNvSpPr/>
          <p:nvPr/>
        </p:nvSpPr>
        <p:spPr>
          <a:xfrm>
            <a:off x="530503" y="2847412"/>
            <a:ext cx="458116" cy="3453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 b="0" sz="1800" u="none">
                <a:solidFill>
                  <a:srgbClr val="FFFFFF"/>
                </a:solidFill>
              </a:defRPr>
            </a:pPr>
          </a:p>
        </p:txBody>
      </p:sp>
      <p:grpSp>
        <p:nvGrpSpPr>
          <p:cNvPr id="217" name="Group"/>
          <p:cNvGrpSpPr/>
          <p:nvPr/>
        </p:nvGrpSpPr>
        <p:grpSpPr>
          <a:xfrm>
            <a:off x="1376820" y="2422612"/>
            <a:ext cx="10300222" cy="1497370"/>
            <a:chOff x="0" y="0"/>
            <a:chExt cx="10300220" cy="1497369"/>
          </a:xfrm>
        </p:grpSpPr>
        <p:sp>
          <p:nvSpPr>
            <p:cNvPr id="215" name="TextBox 38"/>
            <p:cNvSpPr txBox="1"/>
            <p:nvPr/>
          </p:nvSpPr>
          <p:spPr>
            <a:xfrm>
              <a:off x="0" y="0"/>
              <a:ext cx="10300221" cy="1497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i="1"/>
              </a:pPr>
              <a:r>
                <a:t> - Avoid computing the full gradient per iteration, i.e., gradient for all n.</a:t>
              </a:r>
            </a:p>
            <a:p>
              <a:pPr>
                <a:defRPr i="1"/>
              </a:pPr>
            </a:p>
            <a:p>
              <a:pPr>
                <a:defRPr i="1"/>
              </a:pPr>
              <a:r>
                <a:t> - Select a random index                                     and compute             per  iteration.</a:t>
              </a:r>
            </a:p>
          </p:txBody>
        </p:sp>
        <p:pic>
          <p:nvPicPr>
            <p:cNvPr id="21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245733" y="693799"/>
              <a:ext cx="2158939" cy="353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44015" y="3135714"/>
            <a:ext cx="677456" cy="353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sng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sng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