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9" r:id="rId3"/>
    <p:sldId id="297" r:id="rId4"/>
    <p:sldId id="288" r:id="rId5"/>
    <p:sldId id="270" r:id="rId6"/>
    <p:sldId id="271" r:id="rId7"/>
    <p:sldId id="258" r:id="rId8"/>
    <p:sldId id="261" r:id="rId9"/>
    <p:sldId id="276" r:id="rId10"/>
    <p:sldId id="263" r:id="rId11"/>
    <p:sldId id="282" r:id="rId12"/>
    <p:sldId id="264" r:id="rId13"/>
    <p:sldId id="262" r:id="rId14"/>
    <p:sldId id="289" r:id="rId15"/>
    <p:sldId id="290" r:id="rId16"/>
    <p:sldId id="277" r:id="rId17"/>
    <p:sldId id="283" r:id="rId18"/>
    <p:sldId id="28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8AF5BF-F949-453E-B68C-8B683F51015E}" v="10" dt="2024-05-15T12:38:27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31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l, Jan" userId="3f27f395-c561-4bcb-bed9-85195321f00b" providerId="ADAL" clId="{928AF5BF-F949-453E-B68C-8B683F51015E}"/>
    <pc:docChg chg="custSel delSld modSld">
      <pc:chgData name="Kral, Jan" userId="3f27f395-c561-4bcb-bed9-85195321f00b" providerId="ADAL" clId="{928AF5BF-F949-453E-B68C-8B683F51015E}" dt="2024-05-16T07:23:17.174" v="136" actId="20577"/>
      <pc:docMkLst>
        <pc:docMk/>
      </pc:docMkLst>
      <pc:sldChg chg="modSp mod">
        <pc:chgData name="Kral, Jan" userId="3f27f395-c561-4bcb-bed9-85195321f00b" providerId="ADAL" clId="{928AF5BF-F949-453E-B68C-8B683F51015E}" dt="2024-05-16T07:22:25.472" v="132" actId="20577"/>
        <pc:sldMkLst>
          <pc:docMk/>
          <pc:sldMk cId="2812062218" sldId="269"/>
        </pc:sldMkLst>
        <pc:spChg chg="mod">
          <ac:chgData name="Kral, Jan" userId="3f27f395-c561-4bcb-bed9-85195321f00b" providerId="ADAL" clId="{928AF5BF-F949-453E-B68C-8B683F51015E}" dt="2024-05-16T07:22:25.472" v="132" actId="20577"/>
          <ac:spMkLst>
            <pc:docMk/>
            <pc:sldMk cId="2812062218" sldId="269"/>
            <ac:spMk id="6" creationId="{275866C4-DA52-E80F-C7B8-90300E79C2FF}"/>
          </ac:spMkLst>
        </pc:spChg>
      </pc:sldChg>
      <pc:sldChg chg="addSp modSp mod modAnim">
        <pc:chgData name="Kral, Jan" userId="3f27f395-c561-4bcb-bed9-85195321f00b" providerId="ADAL" clId="{928AF5BF-F949-453E-B68C-8B683F51015E}" dt="2024-05-16T07:23:17.174" v="136" actId="20577"/>
        <pc:sldMkLst>
          <pc:docMk/>
          <pc:sldMk cId="2650392218" sldId="270"/>
        </pc:sldMkLst>
        <pc:spChg chg="mod">
          <ac:chgData name="Kral, Jan" userId="3f27f395-c561-4bcb-bed9-85195321f00b" providerId="ADAL" clId="{928AF5BF-F949-453E-B68C-8B683F51015E}" dt="2024-05-15T12:35:38.017" v="102" actId="1076"/>
          <ac:spMkLst>
            <pc:docMk/>
            <pc:sldMk cId="2650392218" sldId="270"/>
            <ac:spMk id="2" creationId="{C6636A23-59DB-0821-EC0B-E9F9C0CBED44}"/>
          </ac:spMkLst>
        </pc:spChg>
        <pc:spChg chg="add mod">
          <ac:chgData name="Kral, Jan" userId="3f27f395-c561-4bcb-bed9-85195321f00b" providerId="ADAL" clId="{928AF5BF-F949-453E-B68C-8B683F51015E}" dt="2024-05-16T07:23:17.174" v="136" actId="20577"/>
          <ac:spMkLst>
            <pc:docMk/>
            <pc:sldMk cId="2650392218" sldId="270"/>
            <ac:spMk id="5" creationId="{07E72BFB-E2B6-4F22-1AF4-3DB045E24228}"/>
          </ac:spMkLst>
        </pc:spChg>
        <pc:spChg chg="mod">
          <ac:chgData name="Kral, Jan" userId="3f27f395-c561-4bcb-bed9-85195321f00b" providerId="ADAL" clId="{928AF5BF-F949-453E-B68C-8B683F51015E}" dt="2024-05-15T07:26:40.655" v="7" actId="1076"/>
          <ac:spMkLst>
            <pc:docMk/>
            <pc:sldMk cId="2650392218" sldId="270"/>
            <ac:spMk id="13" creationId="{98401348-9330-0FF4-5430-78C82936F074}"/>
          </ac:spMkLst>
        </pc:spChg>
        <pc:picChg chg="mod">
          <ac:chgData name="Kral, Jan" userId="3f27f395-c561-4bcb-bed9-85195321f00b" providerId="ADAL" clId="{928AF5BF-F949-453E-B68C-8B683F51015E}" dt="2024-05-15T12:35:41.305" v="103" actId="14100"/>
          <ac:picMkLst>
            <pc:docMk/>
            <pc:sldMk cId="2650392218" sldId="270"/>
            <ac:picMk id="3" creationId="{6F61D82E-155D-2FB1-9D1B-44BF3E836B3B}"/>
          </ac:picMkLst>
        </pc:picChg>
        <pc:picChg chg="add mod">
          <ac:chgData name="Kral, Jan" userId="3f27f395-c561-4bcb-bed9-85195321f00b" providerId="ADAL" clId="{928AF5BF-F949-453E-B68C-8B683F51015E}" dt="2024-05-15T12:35:59.327" v="106" actId="1076"/>
          <ac:picMkLst>
            <pc:docMk/>
            <pc:sldMk cId="2650392218" sldId="270"/>
            <ac:picMk id="4" creationId="{FC2CA659-9891-3C86-0D76-7816A7E88397}"/>
          </ac:picMkLst>
        </pc:picChg>
        <pc:picChg chg="mod">
          <ac:chgData name="Kral, Jan" userId="3f27f395-c561-4bcb-bed9-85195321f00b" providerId="ADAL" clId="{928AF5BF-F949-453E-B68C-8B683F51015E}" dt="2024-05-15T12:36:03.867" v="108" actId="14100"/>
          <ac:picMkLst>
            <pc:docMk/>
            <pc:sldMk cId="2650392218" sldId="270"/>
            <ac:picMk id="7" creationId="{C936FB96-34CA-E194-83C4-43EC06992B80}"/>
          </ac:picMkLst>
        </pc:picChg>
        <pc:picChg chg="mod">
          <ac:chgData name="Kral, Jan" userId="3f27f395-c561-4bcb-bed9-85195321f00b" providerId="ADAL" clId="{928AF5BF-F949-453E-B68C-8B683F51015E}" dt="2024-05-15T12:36:01.043" v="107" actId="1076"/>
          <ac:picMkLst>
            <pc:docMk/>
            <pc:sldMk cId="2650392218" sldId="270"/>
            <ac:picMk id="8" creationId="{AF346FA5-138D-38A4-DCBF-1788482168AF}"/>
          </ac:picMkLst>
        </pc:picChg>
      </pc:sldChg>
      <pc:sldChg chg="modSp mod">
        <pc:chgData name="Kral, Jan" userId="3f27f395-c561-4bcb-bed9-85195321f00b" providerId="ADAL" clId="{928AF5BF-F949-453E-B68C-8B683F51015E}" dt="2024-05-16T07:23:11.516" v="135" actId="20577"/>
        <pc:sldMkLst>
          <pc:docMk/>
          <pc:sldMk cId="2205124077" sldId="271"/>
        </pc:sldMkLst>
        <pc:spChg chg="mod">
          <ac:chgData name="Kral, Jan" userId="3f27f395-c561-4bcb-bed9-85195321f00b" providerId="ADAL" clId="{928AF5BF-F949-453E-B68C-8B683F51015E}" dt="2024-05-16T07:23:11.516" v="135" actId="20577"/>
          <ac:spMkLst>
            <pc:docMk/>
            <pc:sldMk cId="2205124077" sldId="271"/>
            <ac:spMk id="3" creationId="{08E7935D-CA4A-7BAB-0DDC-B26B64985418}"/>
          </ac:spMkLst>
        </pc:spChg>
      </pc:sldChg>
      <pc:sldChg chg="modSp mod">
        <pc:chgData name="Kral, Jan" userId="3f27f395-c561-4bcb-bed9-85195321f00b" providerId="ADAL" clId="{928AF5BF-F949-453E-B68C-8B683F51015E}" dt="2024-05-15T07:29:47.228" v="18" actId="1076"/>
        <pc:sldMkLst>
          <pc:docMk/>
          <pc:sldMk cId="3080903265" sldId="277"/>
        </pc:sldMkLst>
        <pc:spChg chg="mod">
          <ac:chgData name="Kral, Jan" userId="3f27f395-c561-4bcb-bed9-85195321f00b" providerId="ADAL" clId="{928AF5BF-F949-453E-B68C-8B683F51015E}" dt="2024-05-15T07:28:56.145" v="12" actId="12"/>
          <ac:spMkLst>
            <pc:docMk/>
            <pc:sldMk cId="3080903265" sldId="277"/>
            <ac:spMk id="4" creationId="{D8B76C44-A273-C522-903E-A3DA01FC60B0}"/>
          </ac:spMkLst>
        </pc:spChg>
        <pc:spChg chg="mod">
          <ac:chgData name="Kral, Jan" userId="3f27f395-c561-4bcb-bed9-85195321f00b" providerId="ADAL" clId="{928AF5BF-F949-453E-B68C-8B683F51015E}" dt="2024-05-15T07:29:47.228" v="18" actId="1076"/>
          <ac:spMkLst>
            <pc:docMk/>
            <pc:sldMk cId="3080903265" sldId="277"/>
            <ac:spMk id="11" creationId="{068B5FE4-50B4-5304-8113-046FC583D451}"/>
          </ac:spMkLst>
        </pc:spChg>
      </pc:sldChg>
      <pc:sldChg chg="modSp">
        <pc:chgData name="Kral, Jan" userId="3f27f395-c561-4bcb-bed9-85195321f00b" providerId="ADAL" clId="{928AF5BF-F949-453E-B68C-8B683F51015E}" dt="2024-05-15T07:29:55.213" v="19" actId="20577"/>
        <pc:sldMkLst>
          <pc:docMk/>
          <pc:sldMk cId="1331621082" sldId="283"/>
        </pc:sldMkLst>
        <pc:spChg chg="mod">
          <ac:chgData name="Kral, Jan" userId="3f27f395-c561-4bcb-bed9-85195321f00b" providerId="ADAL" clId="{928AF5BF-F949-453E-B68C-8B683F51015E}" dt="2024-05-15T07:29:55.213" v="19" actId="20577"/>
          <ac:spMkLst>
            <pc:docMk/>
            <pc:sldMk cId="1331621082" sldId="283"/>
            <ac:spMk id="3" creationId="{0075E097-9DD8-6EA2-7E58-B53FFA14678B}"/>
          </ac:spMkLst>
        </pc:spChg>
      </pc:sldChg>
      <pc:sldChg chg="addSp modSp mod modAnim">
        <pc:chgData name="Kral, Jan" userId="3f27f395-c561-4bcb-bed9-85195321f00b" providerId="ADAL" clId="{928AF5BF-F949-453E-B68C-8B683F51015E}" dt="2024-05-16T07:22:53.625" v="134" actId="1076"/>
        <pc:sldMkLst>
          <pc:docMk/>
          <pc:sldMk cId="608958133" sldId="288"/>
        </pc:sldMkLst>
        <pc:spChg chg="add mod">
          <ac:chgData name="Kral, Jan" userId="3f27f395-c561-4bcb-bed9-85195321f00b" providerId="ADAL" clId="{928AF5BF-F949-453E-B68C-8B683F51015E}" dt="2024-05-15T12:36:51.461" v="111" actId="1076"/>
          <ac:spMkLst>
            <pc:docMk/>
            <pc:sldMk cId="608958133" sldId="288"/>
            <ac:spMk id="4" creationId="{16D9760A-82BF-8307-21F0-A8D0EB1C9D9B}"/>
          </ac:spMkLst>
        </pc:spChg>
        <pc:spChg chg="mod">
          <ac:chgData name="Kral, Jan" userId="3f27f395-c561-4bcb-bed9-85195321f00b" providerId="ADAL" clId="{928AF5BF-F949-453E-B68C-8B683F51015E}" dt="2024-05-15T12:36:51.461" v="111" actId="1076"/>
          <ac:spMkLst>
            <pc:docMk/>
            <pc:sldMk cId="608958133" sldId="288"/>
            <ac:spMk id="5" creationId="{6D46FC34-1F82-99B5-03BC-C06260102600}"/>
          </ac:spMkLst>
        </pc:spChg>
        <pc:spChg chg="add mod">
          <ac:chgData name="Kral, Jan" userId="3f27f395-c561-4bcb-bed9-85195321f00b" providerId="ADAL" clId="{928AF5BF-F949-453E-B68C-8B683F51015E}" dt="2024-05-16T07:22:53.625" v="134" actId="1076"/>
          <ac:spMkLst>
            <pc:docMk/>
            <pc:sldMk cId="608958133" sldId="288"/>
            <ac:spMk id="7" creationId="{0FCAC3C6-7421-1707-7D0C-7006FC910489}"/>
          </ac:spMkLst>
        </pc:spChg>
        <pc:spChg chg="add mod">
          <ac:chgData name="Kral, Jan" userId="3f27f395-c561-4bcb-bed9-85195321f00b" providerId="ADAL" clId="{928AF5BF-F949-453E-B68C-8B683F51015E}" dt="2024-05-15T12:36:51.461" v="111" actId="1076"/>
          <ac:spMkLst>
            <pc:docMk/>
            <pc:sldMk cId="608958133" sldId="288"/>
            <ac:spMk id="10" creationId="{E43CE014-9E36-5966-5708-259391192FB3}"/>
          </ac:spMkLst>
        </pc:spChg>
      </pc:sldChg>
      <pc:sldChg chg="addSp delSp modSp mod">
        <pc:chgData name="Kral, Jan" userId="3f27f395-c561-4bcb-bed9-85195321f00b" providerId="ADAL" clId="{928AF5BF-F949-453E-B68C-8B683F51015E}" dt="2024-05-15T12:35:21.186" v="100" actId="1076"/>
        <pc:sldMkLst>
          <pc:docMk/>
          <pc:sldMk cId="2756725871" sldId="290"/>
        </pc:sldMkLst>
        <pc:spChg chg="mod">
          <ac:chgData name="Kral, Jan" userId="3f27f395-c561-4bcb-bed9-85195321f00b" providerId="ADAL" clId="{928AF5BF-F949-453E-B68C-8B683F51015E}" dt="2024-05-15T12:35:21.186" v="100" actId="1076"/>
          <ac:spMkLst>
            <pc:docMk/>
            <pc:sldMk cId="2756725871" sldId="290"/>
            <ac:spMk id="2" creationId="{A4C32DE3-9F3C-BDB2-8751-09084B7A9763}"/>
          </ac:spMkLst>
        </pc:spChg>
        <pc:spChg chg="mod">
          <ac:chgData name="Kral, Jan" userId="3f27f395-c561-4bcb-bed9-85195321f00b" providerId="ADAL" clId="{928AF5BF-F949-453E-B68C-8B683F51015E}" dt="2024-05-15T12:34:57.319" v="82" actId="1076"/>
          <ac:spMkLst>
            <pc:docMk/>
            <pc:sldMk cId="2756725871" sldId="290"/>
            <ac:spMk id="14" creationId="{10DFDD8C-A329-16AD-BE56-7CC00BA7FD5F}"/>
          </ac:spMkLst>
        </pc:spChg>
        <pc:picChg chg="add mod ord">
          <ac:chgData name="Kral, Jan" userId="3f27f395-c561-4bcb-bed9-85195321f00b" providerId="ADAL" clId="{928AF5BF-F949-453E-B68C-8B683F51015E}" dt="2024-05-15T12:35:07.522" v="97" actId="1036"/>
          <ac:picMkLst>
            <pc:docMk/>
            <pc:sldMk cId="2756725871" sldId="290"/>
            <ac:picMk id="5" creationId="{9FFB682D-9F35-CD62-3E37-053D66BAC302}"/>
          </ac:picMkLst>
        </pc:picChg>
        <pc:picChg chg="add mod ord">
          <ac:chgData name="Kral, Jan" userId="3f27f395-c561-4bcb-bed9-85195321f00b" providerId="ADAL" clId="{928AF5BF-F949-453E-B68C-8B683F51015E}" dt="2024-05-15T12:35:07.522" v="97" actId="1036"/>
          <ac:picMkLst>
            <pc:docMk/>
            <pc:sldMk cId="2756725871" sldId="290"/>
            <ac:picMk id="7" creationId="{E3F1DD5F-483F-98AC-5995-35FE98C9ECCB}"/>
          </ac:picMkLst>
        </pc:picChg>
        <pc:picChg chg="add mod">
          <ac:chgData name="Kral, Jan" userId="3f27f395-c561-4bcb-bed9-85195321f00b" providerId="ADAL" clId="{928AF5BF-F949-453E-B68C-8B683F51015E}" dt="2024-05-15T12:35:07.522" v="97" actId="1036"/>
          <ac:picMkLst>
            <pc:docMk/>
            <pc:sldMk cId="2756725871" sldId="290"/>
            <ac:picMk id="9" creationId="{A0708B46-B399-F078-4373-BEAFFAD1327E}"/>
          </ac:picMkLst>
        </pc:picChg>
        <pc:picChg chg="add mod">
          <ac:chgData name="Kral, Jan" userId="3f27f395-c561-4bcb-bed9-85195321f00b" providerId="ADAL" clId="{928AF5BF-F949-453E-B68C-8B683F51015E}" dt="2024-05-15T12:35:07.522" v="97" actId="1036"/>
          <ac:picMkLst>
            <pc:docMk/>
            <pc:sldMk cId="2756725871" sldId="290"/>
            <ac:picMk id="11" creationId="{F8615CC4-B49B-7724-C1BA-993A846D45DA}"/>
          </ac:picMkLst>
        </pc:picChg>
        <pc:picChg chg="add mod">
          <ac:chgData name="Kral, Jan" userId="3f27f395-c561-4bcb-bed9-85195321f00b" providerId="ADAL" clId="{928AF5BF-F949-453E-B68C-8B683F51015E}" dt="2024-05-15T12:35:07.522" v="97" actId="1036"/>
          <ac:picMkLst>
            <pc:docMk/>
            <pc:sldMk cId="2756725871" sldId="290"/>
            <ac:picMk id="13" creationId="{7746EAAD-7A89-A581-AF2E-438FDA717AAB}"/>
          </ac:picMkLst>
        </pc:picChg>
        <pc:picChg chg="del">
          <ac:chgData name="Kral, Jan" userId="3f27f395-c561-4bcb-bed9-85195321f00b" providerId="ADAL" clId="{928AF5BF-F949-453E-B68C-8B683F51015E}" dt="2024-05-15T12:30:22.945" v="23" actId="478"/>
          <ac:picMkLst>
            <pc:docMk/>
            <pc:sldMk cId="2756725871" sldId="290"/>
            <ac:picMk id="16" creationId="{D9654091-5E53-BC85-8CD7-C5AAD6BE5E17}"/>
          </ac:picMkLst>
        </pc:picChg>
        <pc:picChg chg="add mod">
          <ac:chgData name="Kral, Jan" userId="3f27f395-c561-4bcb-bed9-85195321f00b" providerId="ADAL" clId="{928AF5BF-F949-453E-B68C-8B683F51015E}" dt="2024-05-15T12:35:07.522" v="97" actId="1036"/>
          <ac:picMkLst>
            <pc:docMk/>
            <pc:sldMk cId="2756725871" sldId="290"/>
            <ac:picMk id="17" creationId="{C7E032DB-92A4-2DFD-A762-B7884D5BB1B9}"/>
          </ac:picMkLst>
        </pc:picChg>
      </pc:sldChg>
      <pc:sldChg chg="del">
        <pc:chgData name="Kral, Jan" userId="3f27f395-c561-4bcb-bed9-85195321f00b" providerId="ADAL" clId="{928AF5BF-F949-453E-B68C-8B683F51015E}" dt="2024-05-15T11:54:14.354" v="22" actId="47"/>
        <pc:sldMkLst>
          <pc:docMk/>
          <pc:sldMk cId="522233168" sldId="291"/>
        </pc:sldMkLst>
      </pc:sldChg>
      <pc:sldChg chg="modSp">
        <pc:chgData name="Kral, Jan" userId="3f27f395-c561-4bcb-bed9-85195321f00b" providerId="ADAL" clId="{928AF5BF-F949-453E-B68C-8B683F51015E}" dt="2024-05-15T07:26:14.090" v="6" actId="2711"/>
        <pc:sldMkLst>
          <pc:docMk/>
          <pc:sldMk cId="540343659" sldId="297"/>
        </pc:sldMkLst>
        <pc:spChg chg="mod">
          <ac:chgData name="Kral, Jan" userId="3f27f395-c561-4bcb-bed9-85195321f00b" providerId="ADAL" clId="{928AF5BF-F949-453E-B68C-8B683F51015E}" dt="2024-05-15T07:26:14.090" v="6" actId="2711"/>
          <ac:spMkLst>
            <pc:docMk/>
            <pc:sldMk cId="540343659" sldId="297"/>
            <ac:spMk id="20" creationId="{96F3583D-9082-7FA3-4802-29F5A5BDE161}"/>
          </ac:spMkLst>
        </pc:spChg>
      </pc:sldChg>
      <pc:sldMasterChg chg="delSldLayout">
        <pc:chgData name="Kral, Jan" userId="3f27f395-c561-4bcb-bed9-85195321f00b" providerId="ADAL" clId="{928AF5BF-F949-453E-B68C-8B683F51015E}" dt="2024-05-15T11:54:14.354" v="22" actId="47"/>
        <pc:sldMasterMkLst>
          <pc:docMk/>
          <pc:sldMasterMk cId="519007054" sldId="2147483648"/>
        </pc:sldMasterMkLst>
        <pc:sldLayoutChg chg="del">
          <pc:chgData name="Kral, Jan" userId="3f27f395-c561-4bcb-bed9-85195321f00b" providerId="ADAL" clId="{928AF5BF-F949-453E-B68C-8B683F51015E}" dt="2024-05-15T11:54:14.354" v="22" actId="47"/>
          <pc:sldLayoutMkLst>
            <pc:docMk/>
            <pc:sldMasterMk cId="519007054" sldId="2147483648"/>
            <pc:sldLayoutMk cId="1801411126" sldId="2147483660"/>
          </pc:sldLayoutMkLst>
        </pc:sldLayoutChg>
      </pc:sldMasterChg>
    </pc:docChg>
  </pc:docChgLst>
  <pc:docChgLst>
    <pc:chgData name="Kral, Jan" userId="3f27f395-c561-4bcb-bed9-85195321f00b" providerId="ADAL" clId="{3A9BA96A-98E0-4651-91D1-FABD1352F849}"/>
    <pc:docChg chg="undo custSel addSld delSld modSld">
      <pc:chgData name="Kral, Jan" userId="3f27f395-c561-4bcb-bed9-85195321f00b" providerId="ADAL" clId="{3A9BA96A-98E0-4651-91D1-FABD1352F849}" dt="2024-05-14T08:53:08.961" v="69" actId="20577"/>
      <pc:docMkLst>
        <pc:docMk/>
      </pc:docMkLst>
      <pc:sldChg chg="addSp delSp modSp mod delAnim modNotesTx">
        <pc:chgData name="Kral, Jan" userId="3f27f395-c561-4bcb-bed9-85195321f00b" providerId="ADAL" clId="{3A9BA96A-98E0-4651-91D1-FABD1352F849}" dt="2024-05-14T08:51:17.278" v="58" actId="6549"/>
        <pc:sldMkLst>
          <pc:docMk/>
          <pc:sldMk cId="620715295" sldId="263"/>
        </pc:sldMkLst>
        <pc:picChg chg="add mod">
          <ac:chgData name="Kral, Jan" userId="3f27f395-c561-4bcb-bed9-85195321f00b" providerId="ADAL" clId="{3A9BA96A-98E0-4651-91D1-FABD1352F849}" dt="2024-05-14T08:51:11.427" v="57" actId="1076"/>
          <ac:picMkLst>
            <pc:docMk/>
            <pc:sldMk cId="620715295" sldId="263"/>
            <ac:picMk id="9" creationId="{30640C75-29AF-42E5-02A6-EB625DC631BF}"/>
          </ac:picMkLst>
        </pc:picChg>
        <pc:picChg chg="del">
          <ac:chgData name="Kral, Jan" userId="3f27f395-c561-4bcb-bed9-85195321f00b" providerId="ADAL" clId="{3A9BA96A-98E0-4651-91D1-FABD1352F849}" dt="2024-05-14T08:50:49.358" v="50" actId="478"/>
          <ac:picMkLst>
            <pc:docMk/>
            <pc:sldMk cId="620715295" sldId="263"/>
            <ac:picMk id="10" creationId="{5963117C-CD43-CFAF-2587-89304D78E425}"/>
          </ac:picMkLst>
        </pc:picChg>
      </pc:sldChg>
      <pc:sldChg chg="addSp delSp modSp mod delAnim modAnim modNotesTx">
        <pc:chgData name="Kral, Jan" userId="3f27f395-c561-4bcb-bed9-85195321f00b" providerId="ADAL" clId="{3A9BA96A-98E0-4651-91D1-FABD1352F849}" dt="2024-05-14T08:30:19.913" v="32" actId="1076"/>
        <pc:sldMkLst>
          <pc:docMk/>
          <pc:sldMk cId="181738029" sldId="264"/>
        </pc:sldMkLst>
        <pc:spChg chg="add del mod">
          <ac:chgData name="Kral, Jan" userId="3f27f395-c561-4bcb-bed9-85195321f00b" providerId="ADAL" clId="{3A9BA96A-98E0-4651-91D1-FABD1352F849}" dt="2024-05-14T08:28:07.872" v="14" actId="478"/>
          <ac:spMkLst>
            <pc:docMk/>
            <pc:sldMk cId="181738029" sldId="264"/>
            <ac:spMk id="13" creationId="{B143D47B-B9D8-FEC5-D551-B6720B7E5EFF}"/>
          </ac:spMkLst>
        </pc:spChg>
        <pc:spChg chg="add mod ord">
          <ac:chgData name="Kral, Jan" userId="3f27f395-c561-4bcb-bed9-85195321f00b" providerId="ADAL" clId="{3A9BA96A-98E0-4651-91D1-FABD1352F849}" dt="2024-05-14T08:30:16.405" v="31" actId="1076"/>
          <ac:spMkLst>
            <pc:docMk/>
            <pc:sldMk cId="181738029" sldId="264"/>
            <ac:spMk id="14" creationId="{9D5F86BA-6925-6913-27C3-725E84836402}"/>
          </ac:spMkLst>
        </pc:spChg>
        <pc:picChg chg="del">
          <ac:chgData name="Kral, Jan" userId="3f27f395-c561-4bcb-bed9-85195321f00b" providerId="ADAL" clId="{3A9BA96A-98E0-4651-91D1-FABD1352F849}" dt="2024-05-14T08:28:05.401" v="13" actId="478"/>
          <ac:picMkLst>
            <pc:docMk/>
            <pc:sldMk cId="181738029" sldId="264"/>
            <ac:picMk id="3" creationId="{B9BB2344-9BB7-108A-6887-C240CF89D3A1}"/>
          </ac:picMkLst>
        </pc:picChg>
        <pc:picChg chg="del">
          <ac:chgData name="Kral, Jan" userId="3f27f395-c561-4bcb-bed9-85195321f00b" providerId="ADAL" clId="{3A9BA96A-98E0-4651-91D1-FABD1352F849}" dt="2024-05-14T08:27:57.553" v="11" actId="478"/>
          <ac:picMkLst>
            <pc:docMk/>
            <pc:sldMk cId="181738029" sldId="264"/>
            <ac:picMk id="7" creationId="{F095FB3C-3820-84E8-3591-A1E7D59F1F97}"/>
          </ac:picMkLst>
        </pc:picChg>
        <pc:picChg chg="mod">
          <ac:chgData name="Kral, Jan" userId="3f27f395-c561-4bcb-bed9-85195321f00b" providerId="ADAL" clId="{3A9BA96A-98E0-4651-91D1-FABD1352F849}" dt="2024-05-14T08:30:12.339" v="30" actId="1076"/>
          <ac:picMkLst>
            <pc:docMk/>
            <pc:sldMk cId="181738029" sldId="264"/>
            <ac:picMk id="8" creationId="{ACFFD73B-D127-105A-59F8-91B8DEC1DCAE}"/>
          </ac:picMkLst>
        </pc:picChg>
        <pc:picChg chg="add del mod">
          <ac:chgData name="Kral, Jan" userId="3f27f395-c561-4bcb-bed9-85195321f00b" providerId="ADAL" clId="{3A9BA96A-98E0-4651-91D1-FABD1352F849}" dt="2024-05-14T08:22:04.410" v="4" actId="478"/>
          <ac:picMkLst>
            <pc:docMk/>
            <pc:sldMk cId="181738029" sldId="264"/>
            <ac:picMk id="9" creationId="{A4C92750-A815-7501-5F8A-A83C74A1EB7A}"/>
          </ac:picMkLst>
        </pc:picChg>
        <pc:picChg chg="add mod modCrop">
          <ac:chgData name="Kral, Jan" userId="3f27f395-c561-4bcb-bed9-85195321f00b" providerId="ADAL" clId="{3A9BA96A-98E0-4651-91D1-FABD1352F849}" dt="2024-05-14T08:30:19.913" v="32" actId="1076"/>
          <ac:picMkLst>
            <pc:docMk/>
            <pc:sldMk cId="181738029" sldId="264"/>
            <ac:picMk id="11" creationId="{30F13DFD-FD6D-CD6E-29B3-8663A6283934}"/>
          </ac:picMkLst>
        </pc:picChg>
        <pc:picChg chg="add del">
          <ac:chgData name="Kral, Jan" userId="3f27f395-c561-4bcb-bed9-85195321f00b" providerId="ADAL" clId="{3A9BA96A-98E0-4651-91D1-FABD1352F849}" dt="2024-05-14T08:29:19.019" v="27" actId="22"/>
          <ac:picMkLst>
            <pc:docMk/>
            <pc:sldMk cId="181738029" sldId="264"/>
            <ac:picMk id="16" creationId="{19A9ADD7-D598-DE47-B2B2-585BC1B0F2E3}"/>
          </ac:picMkLst>
        </pc:picChg>
      </pc:sldChg>
      <pc:sldChg chg="del">
        <pc:chgData name="Kral, Jan" userId="3f27f395-c561-4bcb-bed9-85195321f00b" providerId="ADAL" clId="{3A9BA96A-98E0-4651-91D1-FABD1352F849}" dt="2024-05-14T08:51:49.354" v="60" actId="47"/>
        <pc:sldMkLst>
          <pc:docMk/>
          <pc:sldMk cId="466944191" sldId="273"/>
        </pc:sldMkLst>
      </pc:sldChg>
      <pc:sldChg chg="modSp mod modNotesTx">
        <pc:chgData name="Kral, Jan" userId="3f27f395-c561-4bcb-bed9-85195321f00b" providerId="ADAL" clId="{3A9BA96A-98E0-4651-91D1-FABD1352F849}" dt="2024-05-14T08:50:25.162" v="49" actId="692"/>
        <pc:sldMkLst>
          <pc:docMk/>
          <pc:sldMk cId="3080903265" sldId="277"/>
        </pc:sldMkLst>
        <pc:spChg chg="mod">
          <ac:chgData name="Kral, Jan" userId="3f27f395-c561-4bcb-bed9-85195321f00b" providerId="ADAL" clId="{3A9BA96A-98E0-4651-91D1-FABD1352F849}" dt="2024-05-14T08:32:02.901" v="39" actId="1076"/>
          <ac:spMkLst>
            <pc:docMk/>
            <pc:sldMk cId="3080903265" sldId="277"/>
            <ac:spMk id="4" creationId="{D8B76C44-A273-C522-903E-A3DA01FC60B0}"/>
          </ac:spMkLst>
        </pc:spChg>
        <pc:spChg chg="mod">
          <ac:chgData name="Kral, Jan" userId="3f27f395-c561-4bcb-bed9-85195321f00b" providerId="ADAL" clId="{3A9BA96A-98E0-4651-91D1-FABD1352F849}" dt="2024-05-14T08:50:25.162" v="49" actId="692"/>
          <ac:spMkLst>
            <pc:docMk/>
            <pc:sldMk cId="3080903265" sldId="277"/>
            <ac:spMk id="11" creationId="{068B5FE4-50B4-5304-8113-046FC583D451}"/>
          </ac:spMkLst>
        </pc:spChg>
      </pc:sldChg>
      <pc:sldChg chg="modSp">
        <pc:chgData name="Kral, Jan" userId="3f27f395-c561-4bcb-bed9-85195321f00b" providerId="ADAL" clId="{3A9BA96A-98E0-4651-91D1-FABD1352F849}" dt="2024-05-14T08:53:08.961" v="69" actId="20577"/>
        <pc:sldMkLst>
          <pc:docMk/>
          <pc:sldMk cId="1469438921" sldId="282"/>
        </pc:sldMkLst>
        <pc:spChg chg="mod">
          <ac:chgData name="Kral, Jan" userId="3f27f395-c561-4bcb-bed9-85195321f00b" providerId="ADAL" clId="{3A9BA96A-98E0-4651-91D1-FABD1352F849}" dt="2024-05-14T08:53:08.961" v="69" actId="20577"/>
          <ac:spMkLst>
            <pc:docMk/>
            <pc:sldMk cId="1469438921" sldId="282"/>
            <ac:spMk id="3" creationId="{0D1A1BD4-198E-6076-2349-02293680527F}"/>
          </ac:spMkLst>
        </pc:spChg>
      </pc:sldChg>
      <pc:sldChg chg="modSp add modAnim">
        <pc:chgData name="Kral, Jan" userId="3f27f395-c561-4bcb-bed9-85195321f00b" providerId="ADAL" clId="{3A9BA96A-98E0-4651-91D1-FABD1352F849}" dt="2024-05-14T08:52:22.975" v="67" actId="20577"/>
        <pc:sldMkLst>
          <pc:docMk/>
          <pc:sldMk cId="540343659" sldId="297"/>
        </pc:sldMkLst>
        <pc:spChg chg="mod">
          <ac:chgData name="Kral, Jan" userId="3f27f395-c561-4bcb-bed9-85195321f00b" providerId="ADAL" clId="{3A9BA96A-98E0-4651-91D1-FABD1352F849}" dt="2024-05-14T08:52:22.975" v="67" actId="20577"/>
          <ac:spMkLst>
            <pc:docMk/>
            <pc:sldMk cId="540343659" sldId="297"/>
            <ac:spMk id="14" creationId="{96DCAB6D-0848-DFB5-ADAA-2AE5E250BA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07DCB-E609-4B68-8F56-1A9C4C7FA766}" type="datetimeFigureOut">
              <a:rPr lang="cs-CZ" smtClean="0"/>
              <a:t>20.05.2024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C943A-BC7A-4D64-9160-9D10C442D4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740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17C46F-CE68-4CDC-A263-261E1CF421E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8839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in right—these are different results than those published in our Adv. Mater. </a:t>
            </a:r>
            <a:r>
              <a:rPr lang="en-US" dirty="0" err="1"/>
              <a:t>Interf</a:t>
            </a:r>
            <a:r>
              <a:rPr lang="en-US" dirty="0"/>
              <a:t>.? If not, add the reference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C943A-BC7A-4D64-9160-9D10C442D46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931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C943A-BC7A-4D64-9160-9D10C442D46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595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C943A-BC7A-4D64-9160-9D10C442D46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817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C943A-BC7A-4D64-9160-9D10C442D46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28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C943A-BC7A-4D64-9160-9D10C442D46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448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3C69-11F2-E773-D090-5FFEAC7D9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FF5C3-3C8D-8204-26B6-D04428EE5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700E8-ECC1-1BE9-1F95-0531A8D87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845B6-3FDB-041C-19B8-5E9B02A4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88F27-F09B-B9B1-C6FD-EF0DA26F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7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2C8F-FCF3-AA21-46BB-AF2D7832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194F2-E43E-5523-473C-62701DB28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350AE-ABBA-33E1-1A72-0AD69A66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8173C-D680-C9ED-96B6-BE397797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7373-A9F8-2B69-196A-2B79F1F9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0FBB1C-0CE1-DFFB-2BD8-C3FA3EE7C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E92AD-14AC-AE8D-4688-D6B9F9ED4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887D-F109-FFE7-C8BB-FC522850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B3D83-62E2-0527-2B6F-A609CCD9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06585-3263-567B-56AA-C3A9BFB0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D5E0-4B2C-2ABC-D661-68CC4FC77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BED97-0AF6-6538-5F1C-C6C6E6882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0AE2A-1AA9-C111-C8A8-2740A3362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CAC94-AD9A-7CD1-523C-BBB8653B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2126D-AF5F-A9DE-3F6A-EC600CAC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A0CC5-88EB-84C6-6699-8C3010C5B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33483-3720-59AD-1B77-2DCA0C1BA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57566-0CA8-C338-12E2-09ADFFD26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BAE92-3C5D-D2FC-5F4C-FF357539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A9B74-5582-64B9-16CC-4FAB47B1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2FEA9-A9E7-9EF4-04C5-0BB25C21C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73948-D4D8-2EED-882E-AB51C3B9C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02853-56F2-E285-CF0E-ACD0EE369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0D121-EDB9-C4D5-E2F6-61576BB0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659B0-598B-F948-B409-C410941A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32DA2-0A8B-83E4-F776-5F25ED6F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6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D110B-90CF-7CBF-4DC5-F27C749E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9B15C-6374-A030-3D92-75454DEA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9E6A4-073B-3268-B911-D82E279DE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F6357-E768-DB48-8547-75B2848B2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9ACB3-C508-46D2-38F3-4F820F500B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ACEF21-CC98-E736-BE4E-63241649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B2FF8-17C0-3A32-A7FC-6CB293435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D5D1F-7EE7-B302-3EF1-792A50714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398A-E9FB-1E3A-CBD7-A03729AD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CA06C-5689-D2B8-AC14-9A1E6A1C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19766-923F-89AD-6795-CBC88BD2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47B03-B3F6-84BA-A472-EB7834CE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22A5FE-960E-38A9-D468-174603193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F31E0F-2C3C-112B-BC5D-865D9EEA1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5D413-E36C-65AE-8E8B-94E5CFDF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16FA-68F3-DE16-791F-425F5036D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EE4A2-DDD9-E543-BD53-CE5C41819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FB68A5-CA10-D304-E3FB-C4C2227DC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19C85-1198-81FD-171C-546667C2D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73091-1907-59EF-4C8F-F0ED17EF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8539E1-8550-6BFB-DEC4-AA4C59D0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0AFC1-F168-DE80-DE85-E95BC987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D5E46-E45A-8208-8311-E4FBB433C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F5F6F-7831-9ABC-5BA6-04514707A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EC9FC-F070-EF74-EDAA-5604A5F2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6FA6C-AE0B-54A8-6DA6-17E430333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37C2A-3CA0-6FAA-E33C-411D8B33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BC6A38-4BC4-86C4-3C13-472FC989C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FC440-39B7-0F1F-DAEB-6C2B41852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81F01-DAC4-32A0-626C-FD6580362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753F4-51D1-45DB-9B3C-6DB4F1B5C51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B88-14C6-0D1C-AB6E-B4BD23FC9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A854C-AA42-E447-D713-E03CF3607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8E075-7037-4224-BE39-A9D294F26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0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96F63-C18C-DAAE-560A-A03AB8AEC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1378"/>
            <a:ext cx="12192000" cy="1361252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en-GB" sz="4400" b="1" u="sng" dirty="0"/>
              <a:t>High loading nanocomposites of </a:t>
            </a:r>
            <a:r>
              <a:rPr lang="en-GB" sz="4400" b="1" u="sng" dirty="0" err="1"/>
              <a:t>cesium</a:t>
            </a:r>
            <a:r>
              <a:rPr lang="en-GB" sz="4400" b="1" u="sng" dirty="0"/>
              <a:t> lead halide</a:t>
            </a:r>
            <a:br>
              <a:rPr lang="en-GB" sz="4400" b="1" u="sng" dirty="0"/>
            </a:br>
            <a:r>
              <a:rPr lang="en-GB" sz="4400" b="1" u="sng" dirty="0"/>
              <a:t>nanocrystals for fast timing</a:t>
            </a:r>
            <a:endParaRPr lang="en-US" sz="4400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DDD9EC-18EA-F05D-5CCD-BC1B1FD1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316" y="4756820"/>
            <a:ext cx="1051710" cy="1044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DD3A088-012E-DE6E-6A90-CE6B23DBA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4" y="4716962"/>
            <a:ext cx="1878497" cy="104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ERN Logo and symbol, meaning, history, PNG, brand">
            <a:extLst>
              <a:ext uri="{FF2B5EF4-FFF2-40B4-BE49-F238E27FC236}">
                <a16:creationId xmlns:a16="http://schemas.microsoft.com/office/drawing/2014/main" id="{21C4240E-D228-52A5-9EF6-BBA0837EE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296" y="4735929"/>
            <a:ext cx="1233225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2">
            <a:extLst>
              <a:ext uri="{FF2B5EF4-FFF2-40B4-BE49-F238E27FC236}">
                <a16:creationId xmlns:a16="http://schemas.microsoft.com/office/drawing/2014/main" id="{18BEA129-529E-6B23-329E-EEC20D88F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73" y="4716962"/>
            <a:ext cx="2976661" cy="104361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A3A170C-4165-4F73-173C-C13430283C2C}"/>
              </a:ext>
            </a:extLst>
          </p:cNvPr>
          <p:cNvSpPr txBox="1">
            <a:spLocks/>
          </p:cNvSpPr>
          <p:nvPr/>
        </p:nvSpPr>
        <p:spPr>
          <a:xfrm>
            <a:off x="1675428" y="1669027"/>
            <a:ext cx="9144000" cy="815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u="sng" dirty="0"/>
              <a:t>Jan Král</a:t>
            </a:r>
            <a:r>
              <a:rPr lang="cs-CZ" baseline="30000" dirty="0"/>
              <a:t>1,2</a:t>
            </a:r>
            <a:r>
              <a:rPr lang="cs-CZ" dirty="0"/>
              <a:t>, Vojtěch Zabloudil</a:t>
            </a:r>
            <a:r>
              <a:rPr lang="cs-CZ" baseline="30000" dirty="0"/>
              <a:t>2,3</a:t>
            </a:r>
            <a:r>
              <a:rPr lang="cs-CZ" dirty="0"/>
              <a:t>, Fiammetta Pagano</a:t>
            </a:r>
            <a:r>
              <a:rPr lang="cs-CZ" baseline="30000" dirty="0"/>
              <a:t>4</a:t>
            </a:r>
            <a:r>
              <a:rPr lang="cs-CZ" dirty="0"/>
              <a:t>, Václav Čuba</a:t>
            </a:r>
            <a:r>
              <a:rPr lang="cs-CZ" baseline="30000" dirty="0"/>
              <a:t>2</a:t>
            </a:r>
            <a:r>
              <a:rPr lang="cs-CZ" dirty="0"/>
              <a:t>, Eva Mihóková</a:t>
            </a:r>
            <a:r>
              <a:rPr lang="cs-CZ" baseline="30000" dirty="0"/>
              <a:t>1,2</a:t>
            </a:r>
            <a:r>
              <a:rPr lang="cs-CZ" dirty="0"/>
              <a:t>, Kateřina Děcká</a:t>
            </a:r>
            <a:r>
              <a:rPr lang="cs-CZ" baseline="30000" dirty="0"/>
              <a:t>1,2</a:t>
            </a:r>
            <a:r>
              <a:rPr lang="cs-CZ" dirty="0"/>
              <a:t>, Etiennette Auffray</a:t>
            </a:r>
            <a:r>
              <a:rPr lang="cs-CZ" baseline="30000" dirty="0"/>
              <a:t>3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2BB54-A89D-F816-1B09-D1CB97A0F095}"/>
              </a:ext>
            </a:extLst>
          </p:cNvPr>
          <p:cNvSpPr txBox="1"/>
          <p:nvPr/>
        </p:nvSpPr>
        <p:spPr>
          <a:xfrm>
            <a:off x="0" y="2438817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baseline="30000" dirty="0"/>
              <a:t>1</a:t>
            </a:r>
            <a:r>
              <a:rPr lang="cs-CZ" sz="1600" i="1" dirty="0"/>
              <a:t> Institute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Physics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the</a:t>
            </a:r>
            <a:r>
              <a:rPr lang="cs-CZ" sz="1600" i="1" dirty="0"/>
              <a:t> Czech </a:t>
            </a:r>
            <a:r>
              <a:rPr lang="cs-CZ" sz="1600" i="1" dirty="0" err="1"/>
              <a:t>Academy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</a:t>
            </a:r>
            <a:r>
              <a:rPr lang="cs-CZ" sz="1600" i="1" dirty="0" err="1"/>
              <a:t>Sciences</a:t>
            </a:r>
            <a:r>
              <a:rPr lang="cs-CZ" sz="1600" i="1" dirty="0"/>
              <a:t>, Prague, Czech Republic </a:t>
            </a:r>
          </a:p>
          <a:p>
            <a:pPr algn="ctr"/>
            <a:r>
              <a:rPr lang="cs-CZ" sz="1600" i="1" baseline="30000" dirty="0"/>
              <a:t>2</a:t>
            </a:r>
            <a:r>
              <a:rPr lang="cs-CZ" sz="1600" i="1" dirty="0"/>
              <a:t> Czech </a:t>
            </a:r>
            <a:r>
              <a:rPr lang="cs-CZ" sz="1600" i="1" dirty="0" err="1"/>
              <a:t>Technical</a:t>
            </a:r>
            <a:r>
              <a:rPr lang="cs-CZ" sz="1600" i="1" dirty="0"/>
              <a:t> University in Prague, Prague, Czech Republic</a:t>
            </a:r>
          </a:p>
          <a:p>
            <a:pPr algn="ctr"/>
            <a:r>
              <a:rPr lang="cs-CZ" sz="1600" i="1" baseline="30000" dirty="0"/>
              <a:t>3</a:t>
            </a:r>
            <a:r>
              <a:rPr lang="en-GB" sz="1600" i="1" dirty="0"/>
              <a:t>European Organization for Nuclear Research (CERN)</a:t>
            </a:r>
            <a:r>
              <a:rPr lang="cs-CZ" sz="1600" i="1" dirty="0"/>
              <a:t>, </a:t>
            </a:r>
            <a:r>
              <a:rPr lang="cs-CZ" sz="1600" i="1" dirty="0" err="1"/>
              <a:t>Meyrin</a:t>
            </a:r>
            <a:r>
              <a:rPr lang="cs-CZ" sz="1600" i="1" dirty="0"/>
              <a:t>, </a:t>
            </a:r>
            <a:r>
              <a:rPr lang="cs-CZ" sz="1600" i="1" dirty="0" err="1"/>
              <a:t>Switzerland</a:t>
            </a:r>
            <a:endParaRPr lang="cs-CZ" sz="1600" i="1" dirty="0"/>
          </a:p>
          <a:p>
            <a:pPr algn="ctr"/>
            <a:r>
              <a:rPr lang="cs-CZ" sz="1600" i="1" baseline="30000" dirty="0"/>
              <a:t>4</a:t>
            </a:r>
            <a:r>
              <a:rPr lang="cs-CZ" sz="1600" i="1" dirty="0"/>
              <a:t> I</a:t>
            </a:r>
            <a:r>
              <a:rPr lang="es-ES" sz="1600" i="1" dirty="0"/>
              <a:t>nstituto De Instrumentación Para Imagen Molecular</a:t>
            </a:r>
            <a:r>
              <a:rPr lang="cs-CZ" sz="1600" i="1" dirty="0"/>
              <a:t>, </a:t>
            </a:r>
            <a:r>
              <a:rPr lang="cs-CZ" sz="1600" i="1" dirty="0" err="1"/>
              <a:t>Valencia</a:t>
            </a:r>
            <a:r>
              <a:rPr lang="cs-CZ" sz="1600" i="1" dirty="0"/>
              <a:t>, </a:t>
            </a:r>
            <a:r>
              <a:rPr lang="cs-CZ" sz="1600" i="1" dirty="0" err="1"/>
              <a:t>Spain</a:t>
            </a:r>
            <a:endParaRPr lang="cs-CZ" sz="1600" i="1" dirty="0"/>
          </a:p>
          <a:p>
            <a:pPr algn="ctr"/>
            <a:endParaRPr lang="cs-CZ" sz="1600" i="1" dirty="0"/>
          </a:p>
          <a:p>
            <a:pPr algn="ctr"/>
            <a:r>
              <a:rPr lang="cs-CZ" sz="1600" i="1" dirty="0"/>
              <a:t>Email: </a:t>
            </a:r>
            <a:r>
              <a:rPr lang="cs-CZ" sz="1600" i="1" u="sng" dirty="0"/>
              <a:t>kralja13@fjfi.cvut.cz</a:t>
            </a:r>
          </a:p>
          <a:p>
            <a:pPr algn="ctr"/>
            <a:endParaRPr lang="en-GB" sz="16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DECC65-C547-D222-AD08-0E7C73358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C104E2-27FD-3BBF-FAA9-14F7F598D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4497" y="4381500"/>
            <a:ext cx="2187503" cy="486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7DAB0-D236-F938-EF75-F998D0ED0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8010" y="4867612"/>
            <a:ext cx="1800476" cy="10288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B2DC18-F180-4E91-FE6C-AF79A8861E68}"/>
              </a:ext>
            </a:extLst>
          </p:cNvPr>
          <p:cNvSpPr txBox="1"/>
          <p:nvPr/>
        </p:nvSpPr>
        <p:spPr>
          <a:xfrm>
            <a:off x="975535" y="4028890"/>
            <a:ext cx="10240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baseline="30000" dirty="0"/>
              <a:t>10th Conference on PET, SPECT, and MR Multimodal Technologies, Total Body and Fast Timing in Medical Imaging</a:t>
            </a:r>
            <a:r>
              <a:rPr lang="cs-CZ" sz="2000" b="1" baseline="30000" dirty="0"/>
              <a:t>, 21.5.2024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6009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33DFC-2983-E1BC-DB42-4B87F53B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32" y="-197839"/>
            <a:ext cx="10515600" cy="1325563"/>
          </a:xfrm>
        </p:spPr>
        <p:txBody>
          <a:bodyPr/>
          <a:lstStyle/>
          <a:p>
            <a:r>
              <a:rPr lang="cs-CZ" b="1" u="sng" dirty="0" err="1"/>
              <a:t>Nanocrystal</a:t>
            </a:r>
            <a:r>
              <a:rPr lang="cs-CZ" b="1" u="sng" dirty="0"/>
              <a:t> </a:t>
            </a:r>
            <a:r>
              <a:rPr lang="cs-CZ" b="1" u="sng" dirty="0" err="1"/>
              <a:t>characterization</a:t>
            </a:r>
            <a:endParaRPr lang="en-US" b="1" u="sng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B70C23-D97D-1BD9-C2B7-977103A2E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864" y="161151"/>
            <a:ext cx="3977201" cy="35684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AE210F8-EEC8-8EFD-E3A8-B168CC622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78465" y="4146655"/>
            <a:ext cx="3113535" cy="2333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0952D-6725-1B45-0837-DC015EC837D9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9</a:t>
            </a:r>
            <a:endParaRPr lang="en-US" b="1" dirty="0"/>
          </a:p>
        </p:txBody>
      </p:sp>
      <p:pic>
        <p:nvPicPr>
          <p:cNvPr id="3" name="Content Placeholder 9" descr="A close-up of a microscope&#10;&#10;Description automatically generated">
            <a:extLst>
              <a:ext uri="{FF2B5EF4-FFF2-40B4-BE49-F238E27FC236}">
                <a16:creationId xmlns:a16="http://schemas.microsoft.com/office/drawing/2014/main" id="{AC6287FA-A4E9-08CC-9A88-60AE2D2E9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599" y="4146655"/>
            <a:ext cx="2333519" cy="23335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78EA68-A9EE-CE7A-706D-CA68A1E24F9F}"/>
              </a:ext>
            </a:extLst>
          </p:cNvPr>
          <p:cNvSpPr txBox="1"/>
          <p:nvPr/>
        </p:nvSpPr>
        <p:spPr>
          <a:xfrm>
            <a:off x="-1" y="5172393"/>
            <a:ext cx="6898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 err="1"/>
              <a:t>partial</a:t>
            </a:r>
            <a:r>
              <a:rPr lang="cs-CZ" sz="2400" dirty="0"/>
              <a:t> ligand </a:t>
            </a:r>
            <a:r>
              <a:rPr lang="cs-CZ" sz="2400" dirty="0" err="1"/>
              <a:t>exchange</a:t>
            </a:r>
            <a:r>
              <a:rPr lang="cs-CZ" sz="2400" dirty="0"/>
              <a:t> and </a:t>
            </a:r>
            <a:r>
              <a:rPr lang="cs-CZ" sz="2400" dirty="0" err="1"/>
              <a:t>introduction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allyl </a:t>
            </a:r>
            <a:r>
              <a:rPr lang="cs-CZ" sz="2400" dirty="0" err="1"/>
              <a:t>groups</a:t>
            </a:r>
            <a:r>
              <a:rPr lang="cs-CZ" sz="2400" dirty="0"/>
              <a:t> to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surface</a:t>
            </a:r>
            <a:r>
              <a:rPr lang="cs-CZ" sz="2400" dirty="0"/>
              <a:t> </a:t>
            </a:r>
            <a:r>
              <a:rPr lang="cs-CZ" sz="2400" dirty="0" err="1"/>
              <a:t>successful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 err="1"/>
              <a:t>tunable</a:t>
            </a:r>
            <a:r>
              <a:rPr lang="cs-CZ" sz="2400" dirty="0"/>
              <a:t> </a:t>
            </a:r>
            <a:r>
              <a:rPr lang="cs-CZ" sz="2400" dirty="0" err="1"/>
              <a:t>emission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samples</a:t>
            </a:r>
            <a:endParaRPr lang="en-US" sz="2400" dirty="0"/>
          </a:p>
        </p:txBody>
      </p:sp>
      <p:pic>
        <p:nvPicPr>
          <p:cNvPr id="9" name="Picture 8" descr="A graph of a graph showing different types of stretching&#10;&#10;Description automatically generated with medium confidence">
            <a:extLst>
              <a:ext uri="{FF2B5EF4-FFF2-40B4-BE49-F238E27FC236}">
                <a16:creationId xmlns:a16="http://schemas.microsoft.com/office/drawing/2014/main" id="{30640C75-29AF-42E5-02A6-EB625DC63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3" y="778478"/>
            <a:ext cx="6787021" cy="4318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FAAB53-610C-ED42-C0CE-5C459328A21F}"/>
              </a:ext>
            </a:extLst>
          </p:cNvPr>
          <p:cNvSpPr txBox="1"/>
          <p:nvPr/>
        </p:nvSpPr>
        <p:spPr>
          <a:xfrm>
            <a:off x="10221075" y="3438301"/>
            <a:ext cx="425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CPB = CsPbBr</a:t>
            </a:r>
            <a:r>
              <a:rPr lang="cs-CZ" baseline="-25000" dirty="0"/>
              <a:t>3</a:t>
            </a:r>
            <a:endParaRPr lang="en-US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02240-D0C6-11A6-07FC-02C35A7621C8}"/>
              </a:ext>
            </a:extLst>
          </p:cNvPr>
          <p:cNvSpPr txBox="1"/>
          <p:nvPr/>
        </p:nvSpPr>
        <p:spPr>
          <a:xfrm>
            <a:off x="10221074" y="3764125"/>
            <a:ext cx="425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CPBC = </a:t>
            </a:r>
            <a:r>
              <a:rPr lang="cs-CZ" dirty="0" err="1"/>
              <a:t>CsPb</a:t>
            </a:r>
            <a:r>
              <a:rPr lang="cs-CZ" dirty="0"/>
              <a:t>(Br/Cl)</a:t>
            </a:r>
            <a:r>
              <a:rPr lang="cs-CZ" baseline="-25000" dirty="0"/>
              <a:t>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62071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BF2D-DBC2-2B84-D7DD-50A56965B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11" y="0"/>
            <a:ext cx="10515600" cy="1325563"/>
          </a:xfrm>
        </p:spPr>
        <p:txBody>
          <a:bodyPr/>
          <a:lstStyle/>
          <a:p>
            <a:r>
              <a:rPr lang="cs-CZ" b="1" u="sng" dirty="0" err="1"/>
              <a:t>Nanocomposite</a:t>
            </a:r>
            <a:r>
              <a:rPr lang="cs-CZ" b="1" u="sng" dirty="0"/>
              <a:t> </a:t>
            </a:r>
            <a:r>
              <a:rPr lang="cs-CZ" b="1" u="sng" dirty="0" err="1"/>
              <a:t>samples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1BD4-198E-6076-2349-022936805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408" y="1540217"/>
            <a:ext cx="10515600" cy="4351338"/>
          </a:xfrm>
        </p:spPr>
        <p:txBody>
          <a:bodyPr>
            <a:normAutofit/>
          </a:bodyPr>
          <a:lstStyle/>
          <a:p>
            <a:r>
              <a:rPr lang="cs-CZ" sz="3200" dirty="0" err="1"/>
              <a:t>Samples</a:t>
            </a:r>
            <a:r>
              <a:rPr lang="cs-CZ" sz="3200" dirty="0"/>
              <a:t> </a:t>
            </a:r>
            <a:r>
              <a:rPr lang="cs-CZ" sz="3200" dirty="0" err="1"/>
              <a:t>with</a:t>
            </a:r>
            <a:r>
              <a:rPr lang="cs-CZ" sz="3200" dirty="0"/>
              <a:t> 1 </a:t>
            </a:r>
            <a:r>
              <a:rPr lang="cs-CZ" sz="3200" dirty="0" err="1"/>
              <a:t>wt</a:t>
            </a:r>
            <a:r>
              <a:rPr lang="cs-CZ" sz="3200" dirty="0"/>
              <a:t>% </a:t>
            </a:r>
            <a:r>
              <a:rPr lang="cs-CZ" sz="3200" dirty="0" err="1"/>
              <a:t>loading</a:t>
            </a:r>
            <a:endParaRPr lang="cs-CZ" sz="3200" dirty="0"/>
          </a:p>
          <a:p>
            <a:pPr lvl="1"/>
            <a:r>
              <a:rPr lang="cs-CZ" sz="2800" dirty="0"/>
              <a:t>CPB@PS </a:t>
            </a:r>
            <a:r>
              <a:rPr lang="cs-CZ" sz="2800" dirty="0" err="1"/>
              <a:t>different</a:t>
            </a:r>
            <a:r>
              <a:rPr lang="cs-CZ" sz="2800" dirty="0"/>
              <a:t> </a:t>
            </a:r>
            <a:r>
              <a:rPr lang="cs-CZ" sz="2800" dirty="0" err="1"/>
              <a:t>ligands</a:t>
            </a:r>
            <a:endParaRPr lang="cs-CZ" sz="2800" dirty="0"/>
          </a:p>
          <a:p>
            <a:endParaRPr lang="cs-CZ" sz="3200" dirty="0"/>
          </a:p>
          <a:p>
            <a:r>
              <a:rPr lang="cs-CZ" sz="3200" dirty="0" err="1"/>
              <a:t>Samples</a:t>
            </a:r>
            <a:r>
              <a:rPr lang="cs-CZ" sz="3200" dirty="0"/>
              <a:t> </a:t>
            </a:r>
            <a:r>
              <a:rPr lang="cs-CZ" sz="3200" dirty="0" err="1"/>
              <a:t>with</a:t>
            </a:r>
            <a:r>
              <a:rPr lang="cs-CZ" sz="3200" dirty="0"/>
              <a:t> </a:t>
            </a:r>
            <a:r>
              <a:rPr lang="cs-CZ" sz="3200" dirty="0" err="1"/>
              <a:t>high</a:t>
            </a:r>
            <a:r>
              <a:rPr lang="cs-CZ" sz="3200" dirty="0"/>
              <a:t> </a:t>
            </a:r>
            <a:r>
              <a:rPr lang="cs-CZ" sz="3200" dirty="0" err="1"/>
              <a:t>loading</a:t>
            </a:r>
            <a:r>
              <a:rPr lang="cs-CZ" sz="3200" dirty="0"/>
              <a:t> (&gt;10 </a:t>
            </a:r>
            <a:r>
              <a:rPr lang="cs-CZ" sz="3200" dirty="0" err="1"/>
              <a:t>wt</a:t>
            </a:r>
            <a:r>
              <a:rPr lang="cs-CZ" sz="3200" dirty="0"/>
              <a:t>%)</a:t>
            </a:r>
          </a:p>
          <a:p>
            <a:pPr lvl="1"/>
            <a:r>
              <a:rPr lang="cs-CZ" sz="2800" dirty="0"/>
              <a:t>CPB and CPBC </a:t>
            </a:r>
            <a:r>
              <a:rPr lang="cs-CZ" sz="2800" dirty="0" err="1"/>
              <a:t>samples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different</a:t>
            </a:r>
            <a:r>
              <a:rPr lang="cs-CZ" sz="2800" dirty="0"/>
              <a:t> </a:t>
            </a:r>
            <a:r>
              <a:rPr lang="cs-CZ" sz="2800" dirty="0" err="1"/>
              <a:t>loading</a:t>
            </a:r>
            <a:r>
              <a:rPr lang="cs-CZ" sz="2800" dirty="0"/>
              <a:t> and </a:t>
            </a:r>
            <a:r>
              <a:rPr lang="cs-CZ" sz="2800" dirty="0" err="1"/>
              <a:t>compos</a:t>
            </a:r>
            <a:r>
              <a:rPr lang="en-US" sz="2800" dirty="0" err="1"/>
              <a:t>i</a:t>
            </a:r>
            <a:r>
              <a:rPr lang="cs-CZ" sz="2800" dirty="0" err="1"/>
              <a:t>tion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55968F-6733-201F-7EBC-2164F54A2B56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943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ACFFD73B-D127-105A-59F8-91B8DEC1D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11" y="1498199"/>
            <a:ext cx="9988719" cy="5359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A472FB-440F-5764-D402-D08C1E22F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91" y="-150471"/>
            <a:ext cx="10515600" cy="1325563"/>
          </a:xfrm>
        </p:spPr>
        <p:txBody>
          <a:bodyPr/>
          <a:lstStyle/>
          <a:p>
            <a:r>
              <a:rPr lang="cs-CZ" b="1" u="sng" dirty="0"/>
              <a:t>CPB@PS 1%  - ligand </a:t>
            </a:r>
            <a:r>
              <a:rPr lang="cs-CZ" b="1" u="sng" dirty="0" err="1"/>
              <a:t>comparison</a:t>
            </a:r>
            <a:endParaRPr lang="en-US" b="1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9C4F0-F808-B1B0-3777-0C43AE50E6B8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11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1CE4C1-0EF6-FCEC-9547-794C6EF7E296}"/>
              </a:ext>
            </a:extLst>
          </p:cNvPr>
          <p:cNvSpPr txBox="1"/>
          <p:nvPr/>
        </p:nvSpPr>
        <p:spPr>
          <a:xfrm>
            <a:off x="30580" y="949326"/>
            <a:ext cx="11739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 err="1"/>
              <a:t>improvement</a:t>
            </a:r>
            <a:r>
              <a:rPr lang="cs-CZ" sz="2400" dirty="0"/>
              <a:t> in </a:t>
            </a:r>
            <a:r>
              <a:rPr lang="cs-CZ" sz="2400" dirty="0" err="1"/>
              <a:t>transparency</a:t>
            </a:r>
            <a:r>
              <a:rPr lang="cs-CZ" sz="2400" dirty="0"/>
              <a:t> and blue-shift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emission</a:t>
            </a:r>
            <a:r>
              <a:rPr lang="cs-CZ" sz="2400" dirty="0"/>
              <a:t> </a:t>
            </a:r>
            <a:r>
              <a:rPr lang="cs-CZ" sz="2400" dirty="0" err="1"/>
              <a:t>when</a:t>
            </a:r>
            <a:r>
              <a:rPr lang="cs-CZ" sz="2400" dirty="0"/>
              <a:t> ATMOS ligand </a:t>
            </a:r>
            <a:r>
              <a:rPr lang="cs-CZ" sz="2400" dirty="0" err="1"/>
              <a:t>applied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5F86BA-6925-6913-27C3-725E84836402}"/>
              </a:ext>
            </a:extLst>
          </p:cNvPr>
          <p:cNvSpPr/>
          <p:nvPr/>
        </p:nvSpPr>
        <p:spPr>
          <a:xfrm>
            <a:off x="448451" y="1387908"/>
            <a:ext cx="10903974" cy="5414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aph of a blue and red line&#10;&#10;Description automatically generated">
            <a:extLst>
              <a:ext uri="{FF2B5EF4-FFF2-40B4-BE49-F238E27FC236}">
                <a16:creationId xmlns:a16="http://schemas.microsoft.com/office/drawing/2014/main" id="{30F13DFD-FD6D-CD6E-29B3-8663A6283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1884" r="20484"/>
          <a:stretch/>
        </p:blipFill>
        <p:spPr>
          <a:xfrm>
            <a:off x="1945170" y="1299912"/>
            <a:ext cx="8534399" cy="54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1F5D6-FB5B-6B57-0296-7FF67CAD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78" y="22001"/>
            <a:ext cx="10829925" cy="1149350"/>
          </a:xfrm>
        </p:spPr>
        <p:txBody>
          <a:bodyPr>
            <a:noAutofit/>
          </a:bodyPr>
          <a:lstStyle/>
          <a:p>
            <a:r>
              <a:rPr lang="cs-CZ" b="1" u="sng" dirty="0"/>
              <a:t>CPB@PS 1% </a:t>
            </a:r>
            <a:r>
              <a:rPr lang="cs-CZ" b="1" u="sng" dirty="0" err="1"/>
              <a:t>confocal</a:t>
            </a:r>
            <a:r>
              <a:rPr lang="cs-CZ" b="1" u="sng" dirty="0"/>
              <a:t> </a:t>
            </a:r>
            <a:r>
              <a:rPr lang="cs-CZ" b="1" u="sng" dirty="0" err="1"/>
              <a:t>Raman</a:t>
            </a:r>
            <a:r>
              <a:rPr lang="cs-CZ" b="1" u="sng" dirty="0"/>
              <a:t> </a:t>
            </a:r>
            <a:r>
              <a:rPr lang="cs-CZ" b="1" u="sng" dirty="0" err="1"/>
              <a:t>microscopy</a:t>
            </a:r>
            <a:r>
              <a:rPr lang="cs-CZ" b="1" u="sng" dirty="0"/>
              <a:t> </a:t>
            </a:r>
            <a:endParaRPr lang="en-US" b="1" u="sng" dirty="0"/>
          </a:p>
        </p:txBody>
      </p:sp>
      <p:pic>
        <p:nvPicPr>
          <p:cNvPr id="4" name="392956058_6279405852163811_2327797453775727398_n">
            <a:hlinkClick r:id="" action="ppaction://media"/>
            <a:extLst>
              <a:ext uri="{FF2B5EF4-FFF2-40B4-BE49-F238E27FC236}">
                <a16:creationId xmlns:a16="http://schemas.microsoft.com/office/drawing/2014/main" id="{3757BD7F-8728-0152-8F9A-588F6C4F7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1997" y="1091342"/>
            <a:ext cx="3832225" cy="28741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46498D-3ADC-2B22-BD92-FD6BD08F69A1}"/>
              </a:ext>
            </a:extLst>
          </p:cNvPr>
          <p:cNvSpPr/>
          <p:nvPr/>
        </p:nvSpPr>
        <p:spPr>
          <a:xfrm>
            <a:off x="2558328" y="1484272"/>
            <a:ext cx="2458720" cy="25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7EA881-E982-48B5-729E-6506051CC11B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12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2F8C2-7639-443D-3330-41DF1A404207}"/>
              </a:ext>
            </a:extLst>
          </p:cNvPr>
          <p:cNvSpPr txBox="1"/>
          <p:nvPr/>
        </p:nvSpPr>
        <p:spPr>
          <a:xfrm>
            <a:off x="9129430" y="4495010"/>
            <a:ext cx="3264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decreased</a:t>
            </a:r>
            <a:r>
              <a:rPr lang="cs-CZ" sz="2800" dirty="0"/>
              <a:t> </a:t>
            </a:r>
            <a:r>
              <a:rPr lang="cs-CZ" sz="2800" dirty="0" err="1"/>
              <a:t>ag</a:t>
            </a:r>
            <a:r>
              <a:rPr lang="en-US" sz="2800" dirty="0"/>
              <a:t>g</a:t>
            </a:r>
            <a:r>
              <a:rPr lang="cs-CZ" sz="2800" dirty="0" err="1"/>
              <a:t>lomeration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ATMOS ligand</a:t>
            </a:r>
            <a:endParaRPr lang="en-US" sz="28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A2DBEF-3812-947E-D6E5-6AF499863ADC}"/>
              </a:ext>
            </a:extLst>
          </p:cNvPr>
          <p:cNvCxnSpPr>
            <a:cxnSpLocks/>
          </p:cNvCxnSpPr>
          <p:nvPr/>
        </p:nvCxnSpPr>
        <p:spPr>
          <a:xfrm>
            <a:off x="8022795" y="5081743"/>
            <a:ext cx="1106635" cy="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Content Placeholder 13" descr="A collage of images of fire&#10;&#10;Description automatically generated">
            <a:extLst>
              <a:ext uri="{FF2B5EF4-FFF2-40B4-BE49-F238E27FC236}">
                <a16:creationId xmlns:a16="http://schemas.microsoft.com/office/drawing/2014/main" id="{090964B1-41A9-464A-004B-38B88636B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" y="1171351"/>
            <a:ext cx="7921488" cy="50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E4ADD-E8C3-3D5E-192C-B881EE738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8930"/>
            <a:ext cx="10515600" cy="1325563"/>
          </a:xfrm>
        </p:spPr>
        <p:txBody>
          <a:bodyPr/>
          <a:lstStyle/>
          <a:p>
            <a:r>
              <a:rPr lang="cs-CZ" b="1" u="sng" dirty="0" err="1"/>
              <a:t>Nanocomposites</a:t>
            </a:r>
            <a:r>
              <a:rPr lang="cs-CZ" b="1" u="sng" dirty="0"/>
              <a:t> </a:t>
            </a:r>
            <a:r>
              <a:rPr lang="cs-CZ" b="1" u="sng" dirty="0" err="1"/>
              <a:t>with</a:t>
            </a:r>
            <a:r>
              <a:rPr lang="cs-CZ" b="1" u="sng" dirty="0"/>
              <a:t> </a:t>
            </a:r>
            <a:r>
              <a:rPr lang="cs-CZ" b="1" u="sng" dirty="0" err="1"/>
              <a:t>high</a:t>
            </a:r>
            <a:r>
              <a:rPr lang="cs-CZ" b="1" u="sng" dirty="0"/>
              <a:t> </a:t>
            </a:r>
            <a:r>
              <a:rPr lang="cs-CZ" b="1" u="sng" dirty="0" err="1"/>
              <a:t>loading</a:t>
            </a:r>
            <a:endParaRPr lang="en-US" b="1" u="sng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F3D5B59-1748-885D-1C0B-9C889ABCF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3499" y="3155712"/>
            <a:ext cx="4700158" cy="3573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8B590-79BC-CE32-D3CF-BECEFFA1319E}"/>
              </a:ext>
            </a:extLst>
          </p:cNvPr>
          <p:cNvSpPr txBox="1"/>
          <p:nvPr/>
        </p:nvSpPr>
        <p:spPr>
          <a:xfrm>
            <a:off x="1203767" y="4942390"/>
            <a:ext cx="1041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200 µm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270F6-EDCB-4DBC-62D3-2953F55F1D94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14</a:t>
            </a:r>
            <a:endParaRPr lang="en-US" b="1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DD09320-CC08-2A1D-AE2D-6B14B130C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23" y="1512984"/>
            <a:ext cx="7228882" cy="5021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AC4655-122B-8053-9F74-308170704B9D}"/>
              </a:ext>
            </a:extLst>
          </p:cNvPr>
          <p:cNvSpPr txBox="1"/>
          <p:nvPr/>
        </p:nvSpPr>
        <p:spPr>
          <a:xfrm>
            <a:off x="9656115" y="2996082"/>
            <a:ext cx="3015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err="1"/>
              <a:t>thickness</a:t>
            </a:r>
            <a:r>
              <a:rPr lang="cs-CZ" sz="2400" b="1" i="1" dirty="0"/>
              <a:t> 200 µm</a:t>
            </a:r>
            <a:endParaRPr lang="en-US" sz="24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49D9C5-C7A4-3F94-6A4A-0CE008A0437C}"/>
              </a:ext>
            </a:extLst>
          </p:cNvPr>
          <p:cNvSpPr txBox="1"/>
          <p:nvPr/>
        </p:nvSpPr>
        <p:spPr>
          <a:xfrm>
            <a:off x="0" y="953178"/>
            <a:ext cx="705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 err="1"/>
              <a:t>High</a:t>
            </a:r>
            <a:r>
              <a:rPr lang="cs-CZ" sz="2400" dirty="0"/>
              <a:t> </a:t>
            </a:r>
            <a:r>
              <a:rPr lang="cs-CZ" sz="2400" dirty="0" err="1"/>
              <a:t>loading</a:t>
            </a:r>
            <a:r>
              <a:rPr lang="cs-CZ" sz="2400" dirty="0"/>
              <a:t> up to 40 </a:t>
            </a:r>
            <a:r>
              <a:rPr lang="cs-CZ" sz="2400" dirty="0" err="1"/>
              <a:t>wt</a:t>
            </a:r>
            <a:r>
              <a:rPr lang="cs-CZ" sz="2400" dirty="0"/>
              <a:t>%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some</a:t>
            </a:r>
            <a:r>
              <a:rPr lang="cs-CZ" sz="2400" dirty="0"/>
              <a:t> </a:t>
            </a:r>
            <a:r>
              <a:rPr lang="cs-CZ" sz="2400" dirty="0" err="1"/>
              <a:t>transparency</a:t>
            </a:r>
            <a:endParaRPr lang="en-US" sz="2400" dirty="0"/>
          </a:p>
        </p:txBody>
      </p:sp>
      <p:pic>
        <p:nvPicPr>
          <p:cNvPr id="7" name="Picture 6" descr="A yellow and green rectangular paper&#10;&#10;Description automatically generated with medium confidence">
            <a:extLst>
              <a:ext uri="{FF2B5EF4-FFF2-40B4-BE49-F238E27FC236}">
                <a16:creationId xmlns:a16="http://schemas.microsoft.com/office/drawing/2014/main" id="{B8ECF038-1521-A1DB-CABF-BED20463F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16" y="678341"/>
            <a:ext cx="4950061" cy="24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2DE3-9F3C-BDB2-8751-09084B7A9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543" y="-487539"/>
            <a:ext cx="7580671" cy="2241498"/>
          </a:xfrm>
        </p:spPr>
        <p:txBody>
          <a:bodyPr>
            <a:normAutofit/>
          </a:bodyPr>
          <a:lstStyle/>
          <a:p>
            <a:r>
              <a:rPr lang="cs-CZ" b="1" u="sng" dirty="0" err="1"/>
              <a:t>Decay</a:t>
            </a:r>
            <a:r>
              <a:rPr lang="cs-CZ" b="1" u="sng" dirty="0"/>
              <a:t> </a:t>
            </a:r>
            <a:r>
              <a:rPr lang="cs-CZ" b="1" u="sng" dirty="0" err="1"/>
              <a:t>under</a:t>
            </a:r>
            <a:r>
              <a:rPr lang="cs-CZ" b="1" u="sng" dirty="0"/>
              <a:t> X-</a:t>
            </a:r>
            <a:r>
              <a:rPr lang="cs-CZ" b="1" u="sng" dirty="0" err="1"/>
              <a:t>ray</a:t>
            </a:r>
            <a:r>
              <a:rPr lang="cs-CZ" b="1" u="sng" dirty="0"/>
              <a:t> </a:t>
            </a:r>
            <a:r>
              <a:rPr lang="cs-CZ" b="1" u="sng" dirty="0" err="1"/>
              <a:t>excitation</a:t>
            </a:r>
            <a:endParaRPr lang="en-US" b="1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DFDD8C-A329-16AD-BE56-7CC00BA7FD5F}"/>
              </a:ext>
            </a:extLst>
          </p:cNvPr>
          <p:cNvSpPr txBox="1"/>
          <p:nvPr/>
        </p:nvSpPr>
        <p:spPr>
          <a:xfrm>
            <a:off x="117987" y="4450124"/>
            <a:ext cx="11415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/>
              <a:t>CPB </a:t>
            </a:r>
            <a:r>
              <a:rPr lang="cs-CZ" sz="2400" dirty="0" err="1"/>
              <a:t>decay</a:t>
            </a:r>
            <a:r>
              <a:rPr lang="cs-CZ" sz="2400" dirty="0"/>
              <a:t> </a:t>
            </a:r>
            <a:r>
              <a:rPr lang="cs-CZ" sz="2400" dirty="0" err="1"/>
              <a:t>kinetics</a:t>
            </a:r>
            <a:r>
              <a:rPr lang="cs-CZ" sz="2400" dirty="0"/>
              <a:t> </a:t>
            </a:r>
            <a:r>
              <a:rPr lang="cs-CZ" sz="2400" dirty="0" err="1"/>
              <a:t>mostly</a:t>
            </a:r>
            <a:r>
              <a:rPr lang="cs-CZ" sz="2400" dirty="0"/>
              <a:t> </a:t>
            </a:r>
            <a:r>
              <a:rPr lang="cs-CZ" sz="2400" dirty="0" err="1"/>
              <a:t>unaffected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increasing</a:t>
            </a:r>
            <a:r>
              <a:rPr lang="cs-CZ" sz="2400" dirty="0"/>
              <a:t> </a:t>
            </a:r>
            <a:r>
              <a:rPr lang="cs-CZ" sz="2400" dirty="0" err="1"/>
              <a:t>content</a:t>
            </a:r>
            <a:r>
              <a:rPr lang="cs-CZ" sz="2400" dirty="0"/>
              <a:t> up to 20 w%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 err="1"/>
              <a:t>Increased</a:t>
            </a:r>
            <a:r>
              <a:rPr lang="cs-CZ" sz="2400" dirty="0"/>
              <a:t> </a:t>
            </a:r>
            <a:r>
              <a:rPr lang="cs-CZ" sz="2400" dirty="0" err="1"/>
              <a:t>share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slowest</a:t>
            </a:r>
            <a:r>
              <a:rPr lang="cs-CZ" sz="2400" dirty="0"/>
              <a:t> </a:t>
            </a:r>
            <a:r>
              <a:rPr lang="cs-CZ" sz="2400" dirty="0" err="1"/>
              <a:t>component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40 w%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 err="1"/>
              <a:t>Significant</a:t>
            </a:r>
            <a:r>
              <a:rPr lang="en-US" sz="2400" dirty="0" err="1"/>
              <a:t>ly</a:t>
            </a:r>
            <a:r>
              <a:rPr lang="cs-CZ" sz="2400" dirty="0"/>
              <a:t> </a:t>
            </a:r>
            <a:r>
              <a:rPr lang="cs-CZ" sz="2400" dirty="0" err="1"/>
              <a:t>faster</a:t>
            </a:r>
            <a:r>
              <a:rPr lang="cs-CZ" sz="2400" dirty="0"/>
              <a:t> </a:t>
            </a:r>
            <a:r>
              <a:rPr lang="cs-CZ" sz="2400" dirty="0" err="1"/>
              <a:t>decay</a:t>
            </a:r>
            <a:r>
              <a:rPr lang="cs-CZ" sz="2400" dirty="0"/>
              <a:t> </a:t>
            </a:r>
            <a:r>
              <a:rPr lang="cs-CZ" sz="2400" dirty="0" err="1"/>
              <a:t>kinetics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increasing</a:t>
            </a:r>
            <a:r>
              <a:rPr lang="cs-CZ" sz="2400" dirty="0"/>
              <a:t> chloride </a:t>
            </a:r>
            <a:r>
              <a:rPr lang="cs-CZ" sz="2400" dirty="0" err="1"/>
              <a:t>content</a:t>
            </a: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6E12F-A797-5B21-180D-82D5A66EA01C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15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708B46-B399-F078-4373-BEAFFAD1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" y="1211285"/>
            <a:ext cx="4118457" cy="3001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615CC4-B49B-7724-C1BA-993A846D4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490" y="1523213"/>
            <a:ext cx="2553087" cy="1330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46EAAD-7A89-A581-AF2E-438FDA717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156" y="1151402"/>
            <a:ext cx="4125574" cy="3092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E032DB-92A4-2DFD-A762-B7884D5BB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880" y="1523213"/>
            <a:ext cx="2078240" cy="1235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FB682D-9F35-CD62-3E37-053D66BAC3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8699" y="1122696"/>
            <a:ext cx="4033301" cy="3089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F1DD5F-483F-98AC-5995-35FE98C9EC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184" y="1472144"/>
            <a:ext cx="2035453" cy="128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2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B088-08C7-DCF8-8B1F-DBE3B1BFF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06" y="-168131"/>
            <a:ext cx="10515600" cy="1325563"/>
          </a:xfrm>
        </p:spPr>
        <p:txBody>
          <a:bodyPr/>
          <a:lstStyle/>
          <a:p>
            <a:r>
              <a:rPr lang="cs-CZ" b="1" u="sng" dirty="0"/>
              <a:t>Time </a:t>
            </a:r>
            <a:r>
              <a:rPr lang="cs-CZ" b="1" u="sng" dirty="0" err="1"/>
              <a:t>resolution</a:t>
            </a:r>
            <a:r>
              <a:rPr lang="cs-CZ" b="1" u="sng" dirty="0"/>
              <a:t> </a:t>
            </a:r>
            <a:r>
              <a:rPr lang="cs-CZ" b="1" u="sng" dirty="0" err="1"/>
              <a:t>under</a:t>
            </a:r>
            <a:r>
              <a:rPr lang="cs-CZ" b="1" u="sng" dirty="0"/>
              <a:t> X-</a:t>
            </a:r>
            <a:r>
              <a:rPr lang="cs-CZ" b="1" u="sng" dirty="0" err="1"/>
              <a:t>ray</a:t>
            </a:r>
            <a:r>
              <a:rPr lang="en-US" b="1" u="sng" dirty="0"/>
              <a:t>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41E93-9E71-607E-AAE8-586B6EF1637C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16</a:t>
            </a:r>
            <a:endParaRPr lang="en-US" b="1" dirty="0"/>
          </a:p>
        </p:txBody>
      </p:sp>
      <p:pic>
        <p:nvPicPr>
          <p:cNvPr id="46" name="Picture 45" descr="A graph of a graph showing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475B5E76-7B9F-7FCA-93D6-2FA11C4A5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6" y="802406"/>
            <a:ext cx="5129220" cy="39396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B76C44-A273-C522-903E-A3DA01FC60B0}"/>
              </a:ext>
            </a:extLst>
          </p:cNvPr>
          <p:cNvSpPr txBox="1"/>
          <p:nvPr/>
        </p:nvSpPr>
        <p:spPr>
          <a:xfrm>
            <a:off x="121206" y="4805683"/>
            <a:ext cx="11565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 err="1"/>
              <a:t>significantly</a:t>
            </a:r>
            <a:r>
              <a:rPr lang="cs-CZ" sz="2800" dirty="0"/>
              <a:t> </a:t>
            </a:r>
            <a:r>
              <a:rPr lang="cs-CZ" sz="2800" dirty="0" err="1"/>
              <a:t>decreased</a:t>
            </a:r>
            <a:r>
              <a:rPr lang="cs-CZ" sz="2800" dirty="0"/>
              <a:t> </a:t>
            </a:r>
            <a:r>
              <a:rPr lang="cs-CZ" sz="2800" dirty="0" err="1"/>
              <a:t>light</a:t>
            </a:r>
            <a:r>
              <a:rPr lang="cs-CZ" sz="2800" dirty="0"/>
              <a:t> output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increased</a:t>
            </a:r>
            <a:r>
              <a:rPr lang="cs-CZ" sz="2800" dirty="0"/>
              <a:t> chloride </a:t>
            </a:r>
            <a:r>
              <a:rPr lang="cs-CZ" sz="2800" dirty="0" err="1"/>
              <a:t>content</a:t>
            </a:r>
            <a:endParaRPr lang="cs-CZ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 err="1"/>
              <a:t>comparable</a:t>
            </a:r>
            <a:r>
              <a:rPr lang="cs-CZ" sz="2800" dirty="0"/>
              <a:t> </a:t>
            </a:r>
            <a:r>
              <a:rPr lang="cs-CZ" sz="2800" dirty="0" err="1"/>
              <a:t>timing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CPB and CPBC </a:t>
            </a:r>
            <a:r>
              <a:rPr lang="cs-CZ" sz="2800" dirty="0" err="1"/>
              <a:t>nanocomposite</a:t>
            </a:r>
            <a:r>
              <a:rPr lang="cs-CZ" sz="2800" dirty="0"/>
              <a:t> </a:t>
            </a:r>
            <a:r>
              <a:rPr lang="cs-CZ" sz="2800" dirty="0" err="1"/>
              <a:t>under</a:t>
            </a:r>
            <a:r>
              <a:rPr lang="cs-CZ" sz="2800" dirty="0"/>
              <a:t> X-</a:t>
            </a:r>
            <a:r>
              <a:rPr lang="cs-CZ" sz="2800" dirty="0" err="1"/>
              <a:t>ray</a:t>
            </a:r>
            <a:r>
              <a:rPr lang="cs-CZ" sz="2800" dirty="0"/>
              <a:t> </a:t>
            </a:r>
            <a:r>
              <a:rPr lang="cs-CZ" sz="2800" dirty="0" err="1"/>
              <a:t>excitation</a:t>
            </a:r>
            <a:endParaRPr lang="cs-CZ" sz="2800" dirty="0"/>
          </a:p>
        </p:txBody>
      </p:sp>
      <p:pic>
        <p:nvPicPr>
          <p:cNvPr id="10" name="Picture 9" descr="A graph of a normal distribution&#10;&#10;Description automatically generated">
            <a:extLst>
              <a:ext uri="{FF2B5EF4-FFF2-40B4-BE49-F238E27FC236}">
                <a16:creationId xmlns:a16="http://schemas.microsoft.com/office/drawing/2014/main" id="{F4340322-2464-C80F-273D-19B095EFD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851396"/>
            <a:ext cx="5353619" cy="3968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8B5FE4-50B4-5304-8113-046FC583D451}"/>
              </a:ext>
            </a:extLst>
          </p:cNvPr>
          <p:cNvSpPr txBox="1"/>
          <p:nvPr/>
        </p:nvSpPr>
        <p:spPr>
          <a:xfrm>
            <a:off x="1384605" y="5824729"/>
            <a:ext cx="9760213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800" b="1" dirty="0" err="1"/>
              <a:t>Significant</a:t>
            </a:r>
            <a:r>
              <a:rPr lang="cs-CZ" sz="2800" b="1" dirty="0"/>
              <a:t> </a:t>
            </a:r>
            <a:r>
              <a:rPr lang="cs-CZ" sz="2800" b="1" dirty="0" err="1"/>
              <a:t>improvement</a:t>
            </a:r>
            <a:r>
              <a:rPr lang="cs-CZ" sz="2800" b="1" dirty="0"/>
              <a:t> </a:t>
            </a:r>
            <a:r>
              <a:rPr lang="en-US" sz="2800" b="1" dirty="0"/>
              <a:t>vs</a:t>
            </a:r>
            <a:r>
              <a:rPr lang="cs-CZ" sz="2800" b="1" dirty="0"/>
              <a:t> </a:t>
            </a:r>
            <a:r>
              <a:rPr lang="cs-CZ" sz="2800" b="1" dirty="0" err="1"/>
              <a:t>previously</a:t>
            </a:r>
            <a:r>
              <a:rPr lang="cs-CZ" sz="2800" b="1" dirty="0"/>
              <a:t> </a:t>
            </a:r>
            <a:r>
              <a:rPr lang="cs-CZ" sz="2800" b="1" dirty="0" err="1"/>
              <a:t>reported</a:t>
            </a:r>
            <a:r>
              <a:rPr lang="cs-CZ" sz="2800" b="1" dirty="0"/>
              <a:t> DTR </a:t>
            </a:r>
            <a:r>
              <a:rPr lang="cs-CZ" sz="2800" b="1" dirty="0" err="1"/>
              <a:t>for</a:t>
            </a:r>
            <a:r>
              <a:rPr lang="cs-CZ" sz="2800" b="1" dirty="0"/>
              <a:t> CPB</a:t>
            </a:r>
            <a:r>
              <a:rPr lang="en-US" sz="2800" b="1" dirty="0"/>
              <a:t> </a:t>
            </a:r>
            <a:r>
              <a:rPr lang="cs-CZ" sz="2800" b="1" dirty="0"/>
              <a:t> </a:t>
            </a:r>
            <a:r>
              <a:rPr lang="cs-CZ" sz="2800" b="1" dirty="0" err="1"/>
              <a:t>nanocomposite</a:t>
            </a:r>
            <a:r>
              <a:rPr lang="cs-CZ" sz="2800" b="1" dirty="0"/>
              <a:t> </a:t>
            </a:r>
            <a:r>
              <a:rPr lang="en-US" sz="2800" b="1" dirty="0"/>
              <a:t>~</a:t>
            </a:r>
            <a:r>
              <a:rPr lang="cs-CZ" sz="2800" b="1" dirty="0"/>
              <a:t> 300 </a:t>
            </a:r>
            <a:r>
              <a:rPr lang="cs-CZ" sz="2800" b="1" dirty="0" err="1"/>
              <a:t>ps</a:t>
            </a:r>
            <a:r>
              <a:rPr lang="en-US" sz="2800" b="1" dirty="0"/>
              <a:t>     </a:t>
            </a:r>
            <a:r>
              <a:rPr lang="en-US" dirty="0"/>
              <a:t>K. D</a:t>
            </a:r>
            <a:r>
              <a:rPr lang="cs-CZ" dirty="0" err="1"/>
              <a:t>ěcká</a:t>
            </a:r>
            <a:r>
              <a:rPr lang="cs-CZ" dirty="0"/>
              <a:t> </a:t>
            </a:r>
            <a:r>
              <a:rPr lang="en-US" dirty="0"/>
              <a:t>et al., J. Mater. Chem. C </a:t>
            </a:r>
            <a:r>
              <a:rPr lang="en-US" b="1" dirty="0"/>
              <a:t>10, </a:t>
            </a:r>
            <a:r>
              <a:rPr lang="en-US" dirty="0"/>
              <a:t>12 836 (2022)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8090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5E097-9DD8-6EA2-7E58-B53FFA146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81" y="625151"/>
            <a:ext cx="11943183" cy="58876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900" b="1" u="sng" dirty="0"/>
              <a:t>Conclusions</a:t>
            </a:r>
          </a:p>
          <a:p>
            <a:pPr lvl="1"/>
            <a:r>
              <a:rPr lang="en-US" sz="3200" dirty="0"/>
              <a:t>functionalization by ally</a:t>
            </a:r>
            <a:r>
              <a:rPr lang="cs-CZ" sz="3200" dirty="0"/>
              <a:t>l</a:t>
            </a:r>
            <a:r>
              <a:rPr lang="en-US" sz="3200" dirty="0"/>
              <a:t>silanes was successful </a:t>
            </a:r>
          </a:p>
          <a:p>
            <a:pPr lvl="1"/>
            <a:r>
              <a:rPr lang="en-US" sz="3200" dirty="0"/>
              <a:t>introduction of allyl group improved transparency and dispersion of nanocrystals in the matrix</a:t>
            </a:r>
          </a:p>
          <a:p>
            <a:pPr lvl="1"/>
            <a:r>
              <a:rPr lang="en-US" sz="3200" dirty="0"/>
              <a:t>high loading up to 40 w</a:t>
            </a:r>
            <a:r>
              <a:rPr lang="cs-CZ" sz="3200" dirty="0"/>
              <a:t>t</a:t>
            </a:r>
            <a:r>
              <a:rPr lang="en-US" sz="3200" dirty="0"/>
              <a:t>% was achieved</a:t>
            </a:r>
          </a:p>
          <a:p>
            <a:pPr lvl="1"/>
            <a:r>
              <a:rPr lang="en-US" sz="3200" dirty="0"/>
              <a:t>timing capabilities of </a:t>
            </a:r>
            <a:r>
              <a:rPr lang="en-US" sz="3200" dirty="0" err="1"/>
              <a:t>CsPb</a:t>
            </a:r>
            <a:r>
              <a:rPr lang="en-US" sz="3200" dirty="0"/>
              <a:t>(Br/Cl)</a:t>
            </a:r>
            <a:r>
              <a:rPr lang="en-US" sz="3200" baseline="-25000" dirty="0"/>
              <a:t>3</a:t>
            </a:r>
            <a:r>
              <a:rPr lang="en-US" sz="3200" dirty="0"/>
              <a:t> nanocrystals is comp</a:t>
            </a:r>
            <a:r>
              <a:rPr lang="cs-CZ" sz="3200" dirty="0"/>
              <a:t>a</a:t>
            </a:r>
            <a:r>
              <a:rPr lang="en-US" sz="3200" dirty="0" err="1"/>
              <a:t>rable</a:t>
            </a:r>
            <a:r>
              <a:rPr lang="en-US" sz="3200" dirty="0"/>
              <a:t> with CsPbBr</a:t>
            </a:r>
            <a:r>
              <a:rPr lang="en-US" sz="3200" baseline="-25000" dirty="0"/>
              <a:t>3</a:t>
            </a:r>
            <a:r>
              <a:rPr lang="en-US" sz="3200" dirty="0"/>
              <a:t> nanocrystals</a:t>
            </a:r>
            <a:endParaRPr lang="cs-CZ" sz="3200" dirty="0"/>
          </a:p>
          <a:p>
            <a:pPr lvl="1"/>
            <a:r>
              <a:rPr lang="cs-CZ" sz="3200" dirty="0" err="1"/>
              <a:t>improved</a:t>
            </a:r>
            <a:r>
              <a:rPr lang="cs-CZ" sz="3200" dirty="0"/>
              <a:t> </a:t>
            </a:r>
            <a:r>
              <a:rPr lang="cs-CZ" sz="3200" dirty="0" err="1"/>
              <a:t>timing</a:t>
            </a:r>
            <a:r>
              <a:rPr lang="cs-CZ" sz="3200" dirty="0"/>
              <a:t> </a:t>
            </a:r>
            <a:r>
              <a:rPr lang="cs-CZ" sz="3200" dirty="0" err="1"/>
              <a:t>for</a:t>
            </a:r>
            <a:r>
              <a:rPr lang="cs-CZ" sz="3200" dirty="0"/>
              <a:t> CPB </a:t>
            </a:r>
            <a:r>
              <a:rPr lang="cs-CZ" sz="3200" dirty="0" err="1"/>
              <a:t>nanocomposites</a:t>
            </a:r>
            <a:r>
              <a:rPr lang="cs-CZ" sz="3200" dirty="0"/>
              <a:t> </a:t>
            </a:r>
            <a:r>
              <a:rPr lang="cs-CZ" sz="3200" dirty="0" err="1"/>
              <a:t>under</a:t>
            </a:r>
            <a:r>
              <a:rPr lang="cs-CZ" sz="3200" dirty="0"/>
              <a:t> X-</a:t>
            </a:r>
            <a:r>
              <a:rPr lang="cs-CZ" sz="3200" dirty="0" err="1"/>
              <a:t>ray</a:t>
            </a:r>
            <a:r>
              <a:rPr lang="en-US" sz="3200" dirty="0"/>
              <a:t>s</a:t>
            </a:r>
            <a:r>
              <a:rPr lang="cs-CZ" sz="3200" dirty="0"/>
              <a:t>, </a:t>
            </a:r>
            <a:r>
              <a:rPr lang="cs-CZ" sz="3200" dirty="0" err="1"/>
              <a:t>significant</a:t>
            </a:r>
            <a:r>
              <a:rPr lang="cs-CZ" sz="3200" dirty="0"/>
              <a:t> </a:t>
            </a:r>
            <a:r>
              <a:rPr lang="cs-CZ" sz="3200" dirty="0" err="1"/>
              <a:t>increase</a:t>
            </a:r>
            <a:r>
              <a:rPr lang="cs-CZ" sz="3200" dirty="0"/>
              <a:t> in </a:t>
            </a:r>
            <a:r>
              <a:rPr lang="cs-CZ" sz="3200" dirty="0" err="1"/>
              <a:t>stopping</a:t>
            </a:r>
            <a:r>
              <a:rPr lang="cs-CZ" sz="3200" dirty="0"/>
              <a:t> </a:t>
            </a:r>
            <a:r>
              <a:rPr lang="cs-CZ" sz="3200" dirty="0" err="1"/>
              <a:t>power</a:t>
            </a:r>
            <a:endParaRPr lang="en-US" sz="3200" dirty="0"/>
          </a:p>
          <a:p>
            <a:endParaRPr lang="en-US" sz="3600" dirty="0"/>
          </a:p>
          <a:p>
            <a:pPr marL="0" indent="0">
              <a:buNone/>
            </a:pPr>
            <a:r>
              <a:rPr lang="en-US" sz="3900" b="1" u="sng" dirty="0"/>
              <a:t>Outlook</a:t>
            </a:r>
          </a:p>
          <a:p>
            <a:pPr lvl="1"/>
            <a:r>
              <a:rPr lang="cs-CZ" sz="3200" dirty="0" err="1"/>
              <a:t>determination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nanocomposite</a:t>
            </a:r>
            <a:r>
              <a:rPr lang="cs-CZ" sz="3200" dirty="0"/>
              <a:t> </a:t>
            </a:r>
            <a:r>
              <a:rPr lang="cs-CZ" sz="3200" dirty="0" err="1"/>
              <a:t>light</a:t>
            </a:r>
            <a:r>
              <a:rPr lang="cs-CZ" sz="3200" dirty="0"/>
              <a:t> </a:t>
            </a:r>
            <a:r>
              <a:rPr lang="cs-CZ" sz="3200" dirty="0" err="1"/>
              <a:t>yield</a:t>
            </a:r>
            <a:endParaRPr lang="cs-CZ" sz="3200" dirty="0"/>
          </a:p>
          <a:p>
            <a:pPr lvl="1"/>
            <a:r>
              <a:rPr lang="cs-CZ" sz="3200" dirty="0" err="1"/>
              <a:t>utilization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high</a:t>
            </a:r>
            <a:r>
              <a:rPr lang="cs-CZ" sz="3200" dirty="0"/>
              <a:t> </a:t>
            </a:r>
            <a:r>
              <a:rPr lang="cs-CZ" sz="3200" dirty="0" err="1"/>
              <a:t>loading</a:t>
            </a:r>
            <a:r>
              <a:rPr lang="cs-CZ" sz="3200" dirty="0"/>
              <a:t> </a:t>
            </a:r>
            <a:r>
              <a:rPr lang="cs-CZ" sz="3200" dirty="0" err="1"/>
              <a:t>samples</a:t>
            </a:r>
            <a:r>
              <a:rPr lang="cs-CZ" sz="3200" dirty="0"/>
              <a:t> in </a:t>
            </a:r>
            <a:r>
              <a:rPr lang="cs-CZ" sz="3200" dirty="0" err="1"/>
              <a:t>heterostructures</a:t>
            </a:r>
            <a:endParaRPr lang="cs-CZ" sz="3200" dirty="0"/>
          </a:p>
          <a:p>
            <a:pPr lvl="1"/>
            <a:r>
              <a:rPr lang="cs-CZ" sz="3200" dirty="0" err="1"/>
              <a:t>preparation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high</a:t>
            </a:r>
            <a:r>
              <a:rPr lang="cs-CZ" sz="3200" dirty="0"/>
              <a:t> </a:t>
            </a:r>
            <a:r>
              <a:rPr lang="cs-CZ" sz="3200" dirty="0" err="1"/>
              <a:t>loading</a:t>
            </a:r>
            <a:r>
              <a:rPr lang="cs-CZ" sz="3200" dirty="0"/>
              <a:t> </a:t>
            </a:r>
            <a:r>
              <a:rPr lang="cs-CZ" sz="3200" dirty="0" err="1"/>
              <a:t>nanocomposites</a:t>
            </a:r>
            <a:r>
              <a:rPr lang="cs-CZ" sz="3200" dirty="0"/>
              <a:t> </a:t>
            </a:r>
            <a:r>
              <a:rPr lang="cs-CZ" sz="3200" dirty="0" err="1"/>
              <a:t>with</a:t>
            </a:r>
            <a:r>
              <a:rPr lang="cs-CZ" sz="3200" dirty="0"/>
              <a:t> </a:t>
            </a:r>
            <a:r>
              <a:rPr lang="cs-CZ" sz="3200" dirty="0" err="1"/>
              <a:t>newly</a:t>
            </a:r>
            <a:r>
              <a:rPr lang="cs-CZ" sz="3200" dirty="0"/>
              <a:t> </a:t>
            </a:r>
            <a:r>
              <a:rPr lang="cs-CZ" sz="3200" dirty="0" err="1"/>
              <a:t>modified</a:t>
            </a:r>
            <a:r>
              <a:rPr lang="cs-CZ" sz="3200" dirty="0"/>
              <a:t> </a:t>
            </a:r>
            <a:r>
              <a:rPr lang="cs-CZ" sz="3200" dirty="0" err="1"/>
              <a:t>NCs</a:t>
            </a:r>
            <a:endParaRPr lang="cs-CZ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41885-A9D2-662C-6E55-523FAFE32290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162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DC2075-0DAB-E4F3-0D21-40F327F5CDFD}"/>
              </a:ext>
            </a:extLst>
          </p:cNvPr>
          <p:cNvSpPr txBox="1">
            <a:spLocks/>
          </p:cNvSpPr>
          <p:nvPr/>
        </p:nvSpPr>
        <p:spPr>
          <a:xfrm>
            <a:off x="198276" y="1737410"/>
            <a:ext cx="118490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dirty="0"/>
              <a:t>It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funded</a:t>
            </a:r>
            <a:r>
              <a:rPr lang="cs-CZ" dirty="0"/>
              <a:t> by </a:t>
            </a:r>
            <a:r>
              <a:rPr lang="en-GB" dirty="0"/>
              <a:t>OP JAC project financed by ESIF and the MEYS SENDISO </a:t>
            </a:r>
            <a:r>
              <a:rPr lang="cs-CZ" dirty="0"/>
              <a:t>(</a:t>
            </a:r>
            <a:r>
              <a:rPr lang="en-GB" dirty="0"/>
              <a:t>CZ.02.01.01/00/22_008/0004596</a:t>
            </a:r>
            <a:r>
              <a:rPr lang="cs-CZ" dirty="0"/>
              <a:t>), Czech Science </a:t>
            </a:r>
            <a:r>
              <a:rPr lang="cs-CZ" dirty="0" err="1"/>
              <a:t>Foundation</a:t>
            </a:r>
            <a:r>
              <a:rPr lang="cs-CZ" dirty="0"/>
              <a:t> (GA23-05615S), </a:t>
            </a:r>
            <a:r>
              <a:rPr lang="en-GB" dirty="0">
                <a:latin typeface="Calibri" panose="020F0502020204030204" pitchFamily="34" charset="0"/>
              </a:rPr>
              <a:t>Grant Agency of the Czech Technical University in Prague</a:t>
            </a:r>
            <a:r>
              <a:rPr lang="cs-CZ" dirty="0">
                <a:latin typeface="Calibri" panose="020F0502020204030204" pitchFamily="34" charset="0"/>
              </a:rPr>
              <a:t> (</a:t>
            </a:r>
            <a:r>
              <a:rPr lang="en-US" dirty="0">
                <a:latin typeface="Calibri" panose="020F0502020204030204" pitchFamily="34" charset="0"/>
              </a:rPr>
              <a:t>SGS23/189/OHK4/3T/14</a:t>
            </a:r>
            <a:r>
              <a:rPr lang="cs-CZ" dirty="0">
                <a:latin typeface="Calibri" panose="020F0502020204030204" pitchFamily="34" charset="0"/>
              </a:rPr>
              <a:t>), and </a:t>
            </a:r>
            <a:r>
              <a:rPr lang="en-GB" dirty="0">
                <a:latin typeface="Calibri" panose="020F0502020204030204" pitchFamily="34" charset="0"/>
              </a:rPr>
              <a:t>CERN Budget for Knowledge Transfer to Medical Applications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4F9AC-7E82-A1F8-0079-E8327A93CDAD}"/>
              </a:ext>
            </a:extLst>
          </p:cNvPr>
          <p:cNvSpPr txBox="1"/>
          <p:nvPr/>
        </p:nvSpPr>
        <p:spPr>
          <a:xfrm>
            <a:off x="1268962" y="1053795"/>
            <a:ext cx="1008765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This</a:t>
            </a:r>
            <a:r>
              <a:rPr lang="cs-CZ" sz="2800" dirty="0"/>
              <a:t> </a:t>
            </a:r>
            <a:r>
              <a:rPr lang="cs-CZ" sz="2800" dirty="0" err="1"/>
              <a:t>work</a:t>
            </a:r>
            <a:r>
              <a:rPr lang="cs-CZ" sz="2800" dirty="0"/>
              <a:t> </a:t>
            </a:r>
            <a:r>
              <a:rPr lang="cs-CZ" sz="2800" dirty="0" err="1"/>
              <a:t>was</a:t>
            </a:r>
            <a:r>
              <a:rPr lang="cs-CZ" sz="2800" dirty="0"/>
              <a:t> </a:t>
            </a:r>
            <a:r>
              <a:rPr lang="cs-CZ" sz="2800" dirty="0" err="1"/>
              <a:t>carried</a:t>
            </a:r>
            <a:r>
              <a:rPr lang="cs-CZ" sz="2800" dirty="0"/>
              <a:t> out in </a:t>
            </a:r>
            <a:r>
              <a:rPr lang="en-US" sz="2800" dirty="0"/>
              <a:t>the</a:t>
            </a:r>
            <a:r>
              <a:rPr lang="cs-CZ" sz="2800" dirty="0"/>
              <a:t> </a:t>
            </a:r>
            <a:r>
              <a:rPr lang="cs-CZ" sz="2800" dirty="0" err="1"/>
              <a:t>frame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Crystal</a:t>
            </a:r>
            <a:r>
              <a:rPr lang="cs-CZ" sz="2800" dirty="0"/>
              <a:t> </a:t>
            </a:r>
            <a:r>
              <a:rPr lang="cs-CZ" sz="2800" dirty="0" err="1"/>
              <a:t>Clear</a:t>
            </a:r>
            <a:r>
              <a:rPr lang="cs-CZ" sz="2800" dirty="0"/>
              <a:t> </a:t>
            </a:r>
            <a:r>
              <a:rPr lang="cs-CZ" sz="2800" dirty="0" err="1"/>
              <a:t>Collaboration</a:t>
            </a:r>
            <a:r>
              <a:rPr lang="cs-CZ" sz="2800" dirty="0"/>
              <a:t>.</a:t>
            </a:r>
          </a:p>
          <a:p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018D99-E263-D532-F3C6-441E6CDC98AA}"/>
              </a:ext>
            </a:extLst>
          </p:cNvPr>
          <p:cNvSpPr/>
          <p:nvPr/>
        </p:nvSpPr>
        <p:spPr>
          <a:xfrm>
            <a:off x="0" y="0"/>
            <a:ext cx="12192000" cy="6810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9A2A9E-BFE5-EFB4-4C80-A68CC44A32B4}"/>
              </a:ext>
            </a:extLst>
          </p:cNvPr>
          <p:cNvSpPr txBox="1">
            <a:spLocks/>
          </p:cNvSpPr>
          <p:nvPr/>
        </p:nvSpPr>
        <p:spPr>
          <a:xfrm>
            <a:off x="177282" y="-1855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u="sng" dirty="0" err="1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cs typeface="Arial" panose="020B0604020202020204" pitchFamily="34" charset="0"/>
              </a:rPr>
              <a:t>Acknowledgements</a:t>
            </a:r>
            <a:endParaRPr lang="en-US" b="1" u="sng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40B6D-A784-FB1C-0EFD-E318034B0D0F}"/>
              </a:ext>
            </a:extLst>
          </p:cNvPr>
          <p:cNvSpPr txBox="1"/>
          <p:nvPr/>
        </p:nvSpPr>
        <p:spPr>
          <a:xfrm>
            <a:off x="11740873" y="6488668"/>
            <a:ext cx="61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18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BA1618-49D4-5A2A-DD76-06B348FC1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159" y="4181930"/>
            <a:ext cx="1617078" cy="160522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03865B0-9D9E-3FAB-59F9-F8812A856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" y="4444722"/>
            <a:ext cx="2341852" cy="13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ERN Logo and symbol, meaning, history, PNG, brand">
            <a:extLst>
              <a:ext uri="{FF2B5EF4-FFF2-40B4-BE49-F238E27FC236}">
                <a16:creationId xmlns:a16="http://schemas.microsoft.com/office/drawing/2014/main" id="{984D4BE6-B051-BED0-3886-16B44F106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99" y="4230760"/>
            <a:ext cx="1878593" cy="159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6D7FFE2-FB64-4A98-D75B-FE4E2B07A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82" y="4684712"/>
            <a:ext cx="2341850" cy="821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0E9F33-EC87-FFC0-2631-C3816ACAD8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87E01C-533E-C859-0C3F-A96EC9FD4D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498" y="5174807"/>
            <a:ext cx="2729640" cy="606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20CB5-E810-494C-5D45-EC8B92113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9922" y="3828134"/>
            <a:ext cx="2246694" cy="12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B3A94-6D4A-B56B-4203-03BF21137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1" y="95679"/>
            <a:ext cx="7272449" cy="767921"/>
          </a:xfrm>
          <a:noFill/>
          <a:ln>
            <a:noFill/>
          </a:ln>
          <a:effectLst/>
        </p:spPr>
        <p:txBody>
          <a:bodyPr/>
          <a:lstStyle/>
          <a:p>
            <a:r>
              <a:rPr lang="cs-CZ" b="1" u="sng" dirty="0"/>
              <a:t>Cesium lead </a:t>
            </a:r>
            <a:r>
              <a:rPr lang="cs-CZ" b="1" u="sng" dirty="0" err="1"/>
              <a:t>halide</a:t>
            </a:r>
            <a:r>
              <a:rPr lang="cs-CZ" b="1" u="sng" dirty="0"/>
              <a:t> </a:t>
            </a:r>
            <a:r>
              <a:rPr lang="cs-CZ" b="1" u="sng" dirty="0" err="1"/>
              <a:t>nanocrystals</a:t>
            </a:r>
            <a:endParaRPr lang="en-US" b="1" u="sng" dirty="0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90E3228D-33A4-D0E6-DDAD-284EF92D1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57" y="3747772"/>
            <a:ext cx="2918233" cy="28551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7AF03D-5C9A-E93D-A15F-7A96ECB6508A}"/>
              </a:ext>
            </a:extLst>
          </p:cNvPr>
          <p:cNvSpPr txBox="1"/>
          <p:nvPr/>
        </p:nvSpPr>
        <p:spPr>
          <a:xfrm>
            <a:off x="93551" y="904997"/>
            <a:ext cx="56786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ABX</a:t>
            </a:r>
            <a:r>
              <a:rPr lang="cs-CZ" sz="2800" baseline="-25000" dirty="0"/>
              <a:t>3 </a:t>
            </a:r>
            <a:r>
              <a:rPr lang="cs-CZ" sz="2800" dirty="0"/>
              <a:t>(A=Cs</a:t>
            </a:r>
            <a:r>
              <a:rPr lang="cs-CZ" sz="2800" baseline="30000" dirty="0"/>
              <a:t>+</a:t>
            </a:r>
            <a:r>
              <a:rPr lang="cs-CZ" sz="2800" dirty="0"/>
              <a:t>, MA</a:t>
            </a:r>
            <a:r>
              <a:rPr lang="cs-CZ" sz="2800" baseline="30000" dirty="0"/>
              <a:t>+</a:t>
            </a:r>
            <a:r>
              <a:rPr lang="cs-CZ" sz="2800" dirty="0"/>
              <a:t>; B=Pb</a:t>
            </a:r>
            <a:r>
              <a:rPr lang="cs-CZ" sz="2800" baseline="30000" dirty="0"/>
              <a:t>2+ </a:t>
            </a:r>
            <a:r>
              <a:rPr lang="cs-CZ" sz="2800" dirty="0"/>
              <a:t>; X=Cl</a:t>
            </a:r>
            <a:r>
              <a:rPr lang="cs-CZ" sz="2800" baseline="30000" dirty="0"/>
              <a:t>-</a:t>
            </a:r>
            <a:r>
              <a:rPr lang="cs-CZ" sz="2800" dirty="0"/>
              <a:t>, Br</a:t>
            </a:r>
            <a:r>
              <a:rPr lang="cs-CZ" sz="2800" baseline="30000" dirty="0"/>
              <a:t>-</a:t>
            </a:r>
            <a:r>
              <a:rPr lang="cs-CZ" sz="2800" dirty="0"/>
              <a:t>, I</a:t>
            </a:r>
            <a:r>
              <a:rPr lang="cs-CZ" sz="2800" baseline="30000" dirty="0"/>
              <a:t>-</a:t>
            </a:r>
            <a:r>
              <a:rPr lang="cs-CZ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/>
              <a:t>excitonic</a:t>
            </a:r>
            <a:r>
              <a:rPr lang="cs-CZ" sz="2800" dirty="0"/>
              <a:t> </a:t>
            </a:r>
            <a:r>
              <a:rPr lang="cs-CZ" sz="2800" dirty="0" err="1"/>
              <a:t>luminescence</a:t>
            </a:r>
            <a:r>
              <a:rPr lang="cs-CZ" sz="2800" dirty="0"/>
              <a:t>, </a:t>
            </a:r>
            <a:r>
              <a:rPr lang="cs-CZ" sz="2800" dirty="0" err="1"/>
              <a:t>weak</a:t>
            </a:r>
            <a:r>
              <a:rPr lang="cs-CZ" sz="2800" dirty="0"/>
              <a:t> </a:t>
            </a:r>
            <a:r>
              <a:rPr lang="cs-CZ" sz="2800" dirty="0" err="1"/>
              <a:t>qu</a:t>
            </a:r>
            <a:r>
              <a:rPr lang="en-US" sz="2800" dirty="0"/>
              <a:t>an</a:t>
            </a:r>
            <a:r>
              <a:rPr lang="cs-CZ" sz="2800" dirty="0" err="1"/>
              <a:t>tum</a:t>
            </a:r>
            <a:r>
              <a:rPr lang="cs-CZ" sz="2800" dirty="0"/>
              <a:t> </a:t>
            </a:r>
            <a:r>
              <a:rPr lang="cs-CZ" sz="2800" dirty="0" err="1"/>
              <a:t>confinment</a:t>
            </a: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/>
              <a:t>narrow</a:t>
            </a:r>
            <a:r>
              <a:rPr lang="cs-CZ" sz="2800" dirty="0"/>
              <a:t> </a:t>
            </a:r>
            <a:r>
              <a:rPr lang="cs-CZ" sz="2800" dirty="0" err="1"/>
              <a:t>tunable</a:t>
            </a:r>
            <a:r>
              <a:rPr lang="cs-CZ" sz="2800" dirty="0"/>
              <a:t> </a:t>
            </a:r>
            <a:r>
              <a:rPr lang="cs-CZ" sz="2800" dirty="0" err="1"/>
              <a:t>emission</a:t>
            </a:r>
            <a:r>
              <a:rPr lang="cs-CZ" sz="2800" dirty="0"/>
              <a:t> </a:t>
            </a:r>
            <a:r>
              <a:rPr lang="cs-CZ" sz="2800" dirty="0" err="1"/>
              <a:t>peak</a:t>
            </a: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92878-4530-B030-42A6-CBE5684931D4}"/>
              </a:ext>
            </a:extLst>
          </p:cNvPr>
          <p:cNvSpPr txBox="1"/>
          <p:nvPr/>
        </p:nvSpPr>
        <p:spPr>
          <a:xfrm>
            <a:off x="11856720" y="6446272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</a:t>
            </a:r>
            <a:endParaRPr 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BC746D-2430-3E06-B137-23A58050733D}"/>
              </a:ext>
            </a:extLst>
          </p:cNvPr>
          <p:cNvGrpSpPr/>
          <p:nvPr/>
        </p:nvGrpSpPr>
        <p:grpSpPr>
          <a:xfrm>
            <a:off x="5772196" y="1025423"/>
            <a:ext cx="6511244" cy="4927580"/>
            <a:chOff x="5772196" y="1846627"/>
            <a:chExt cx="6511244" cy="4927580"/>
          </a:xfrm>
        </p:grpSpPr>
        <p:pic>
          <p:nvPicPr>
            <p:cNvPr id="12" name="Google Shape;113;p26">
              <a:extLst>
                <a:ext uri="{FF2B5EF4-FFF2-40B4-BE49-F238E27FC236}">
                  <a16:creationId xmlns:a16="http://schemas.microsoft.com/office/drawing/2014/main" id="{8C9EF691-13D1-70DB-3DF8-1DEDD0290F3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72196" y="1846627"/>
              <a:ext cx="6511244" cy="49156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579EFB-8E23-7A52-4156-1936F8B7924B}"/>
                </a:ext>
              </a:extLst>
            </p:cNvPr>
            <p:cNvGrpSpPr/>
            <p:nvPr/>
          </p:nvGrpSpPr>
          <p:grpSpPr>
            <a:xfrm>
              <a:off x="5772196" y="6363478"/>
              <a:ext cx="6248648" cy="410729"/>
              <a:chOff x="5772196" y="6363478"/>
              <a:chExt cx="6248648" cy="41072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65CEADF-9EC4-3E41-C9A6-9F631994CBA1}"/>
                  </a:ext>
                </a:extLst>
              </p:cNvPr>
              <p:cNvSpPr/>
              <p:nvPr/>
            </p:nvSpPr>
            <p:spPr>
              <a:xfrm>
                <a:off x="5772196" y="6404875"/>
                <a:ext cx="6189649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5866C4-DA52-E80F-C7B8-90300E79C2FF}"/>
                  </a:ext>
                </a:extLst>
              </p:cNvPr>
              <p:cNvSpPr txBox="1"/>
              <p:nvPr/>
            </p:nvSpPr>
            <p:spPr>
              <a:xfrm>
                <a:off x="5801992" y="6363478"/>
                <a:ext cx="62188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cs-CZ" dirty="0" err="1"/>
                  <a:t>Protesescu</a:t>
                </a:r>
                <a:r>
                  <a:rPr lang="cs-CZ" dirty="0"/>
                  <a:t> et al. </a:t>
                </a:r>
                <a:r>
                  <a:rPr lang="it-IT" dirty="0"/>
                  <a:t>Nano Lett. 2015, 15, 6, 3692–3696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20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ED92-AC26-432F-739D-A7504CDA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9" y="224750"/>
            <a:ext cx="5628743" cy="782955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r>
              <a:rPr lang="cs-CZ" b="1" u="sng" dirty="0"/>
              <a:t>Fast </a:t>
            </a:r>
            <a:r>
              <a:rPr lang="cs-CZ" b="1" u="sng" dirty="0" err="1"/>
              <a:t>timing</a:t>
            </a:r>
            <a:r>
              <a:rPr lang="cs-CZ" b="1" u="sng" dirty="0"/>
              <a:t> </a:t>
            </a:r>
            <a:r>
              <a:rPr lang="cs-CZ" b="1" u="sng" dirty="0" err="1"/>
              <a:t>potential</a:t>
            </a:r>
            <a:endParaRPr lang="en-US" b="1" u="sn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5D2B1-2AE2-7871-14A0-304C97018376}"/>
              </a:ext>
            </a:extLst>
          </p:cNvPr>
          <p:cNvSpPr txBox="1"/>
          <p:nvPr/>
        </p:nvSpPr>
        <p:spPr>
          <a:xfrm>
            <a:off x="11856720" y="6446272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</a:t>
            </a:r>
            <a:endParaRPr lang="en-US" b="1" dirty="0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537ECDBD-A8DA-8CCB-9DA8-BEE1D6B11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13"/>
          <a:stretch/>
        </p:blipFill>
        <p:spPr>
          <a:xfrm>
            <a:off x="6198774" y="2138833"/>
            <a:ext cx="4958881" cy="4327282"/>
          </a:xfrm>
          <a:prstGeom prst="rect">
            <a:avLst/>
          </a:prstGeom>
        </p:spPr>
      </p:pic>
      <p:pic>
        <p:nvPicPr>
          <p:cNvPr id="13" name="Obrázek 10">
            <a:extLst>
              <a:ext uri="{FF2B5EF4-FFF2-40B4-BE49-F238E27FC236}">
                <a16:creationId xmlns:a16="http://schemas.microsoft.com/office/drawing/2014/main" id="{DA2837EE-B1D8-9F3E-4CD9-0698A40B7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8572" r="-1155" b="16665"/>
          <a:stretch/>
        </p:blipFill>
        <p:spPr>
          <a:xfrm rot="10800000">
            <a:off x="8565639" y="459377"/>
            <a:ext cx="3447302" cy="16794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CAB6D-0848-DFB5-ADAA-2AE5E250BA74}"/>
              </a:ext>
            </a:extLst>
          </p:cNvPr>
          <p:cNvSpPr txBox="1"/>
          <p:nvPr/>
        </p:nvSpPr>
        <p:spPr>
          <a:xfrm>
            <a:off x="62929" y="1007705"/>
            <a:ext cx="114075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dirty="0" err="1"/>
              <a:t>bi</a:t>
            </a:r>
            <a:r>
              <a:rPr lang="cs-CZ" sz="2400" dirty="0"/>
              <a:t>- and </a:t>
            </a:r>
            <a:r>
              <a:rPr lang="cs-CZ" sz="2400" dirty="0" err="1"/>
              <a:t>multiexcitonic</a:t>
            </a:r>
            <a:r>
              <a:rPr lang="cs-CZ" sz="2400" dirty="0"/>
              <a:t> </a:t>
            </a:r>
            <a:r>
              <a:rPr lang="cs-CZ" sz="2400" dirty="0" err="1"/>
              <a:t>decay</a:t>
            </a:r>
            <a:r>
              <a:rPr lang="cs-CZ" sz="2400" dirty="0"/>
              <a:t> </a:t>
            </a:r>
            <a:r>
              <a:rPr lang="cs-CZ" sz="2400" dirty="0" err="1"/>
              <a:t>comp</a:t>
            </a:r>
            <a:r>
              <a:rPr lang="cs-CZ" sz="2400" dirty="0"/>
              <a:t>. </a:t>
            </a:r>
            <a:r>
              <a:rPr lang="cs-CZ" dirty="0"/>
              <a:t>(A. </a:t>
            </a:r>
            <a:r>
              <a:rPr lang="cs-CZ" dirty="0" err="1"/>
              <a:t>Erroi</a:t>
            </a:r>
            <a:r>
              <a:rPr lang="cs-CZ" dirty="0"/>
              <a:t> et al., </a:t>
            </a:r>
            <a:r>
              <a:rPr lang="nb-NO" i="1" dirty="0"/>
              <a:t>ACS Energy Lett.</a:t>
            </a:r>
            <a:r>
              <a:rPr lang="nb-NO" dirty="0"/>
              <a:t> 2023</a:t>
            </a:r>
            <a:r>
              <a:rPr lang="cs-CZ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dirty="0"/>
              <a:t>Prompt </a:t>
            </a:r>
            <a:r>
              <a:rPr lang="cs-CZ" sz="2400" dirty="0" err="1"/>
              <a:t>photons</a:t>
            </a:r>
            <a:r>
              <a:rPr lang="cs-CZ" sz="2400" dirty="0"/>
              <a:t> to </a:t>
            </a:r>
            <a:r>
              <a:rPr lang="cs-CZ" sz="2400" dirty="0" err="1"/>
              <a:t>scintillation</a:t>
            </a:r>
            <a:r>
              <a:rPr lang="cs-CZ" sz="2400" dirty="0"/>
              <a:t> puls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composite</a:t>
            </a:r>
            <a:r>
              <a:rPr lang="cs-CZ" sz="2400" dirty="0"/>
              <a:t> </a:t>
            </a:r>
            <a:r>
              <a:rPr lang="cs-CZ" sz="2400" dirty="0" err="1"/>
              <a:t>scintillators</a:t>
            </a: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EFDE6C-F364-FBFD-DAA4-F073EFCD6F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76" b="1055"/>
          <a:stretch/>
        </p:blipFill>
        <p:spPr>
          <a:xfrm>
            <a:off x="721477" y="2138832"/>
            <a:ext cx="4934879" cy="43074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F3583D-9082-7FA3-4802-29F5A5BDE161}"/>
              </a:ext>
            </a:extLst>
          </p:cNvPr>
          <p:cNvSpPr txBox="1"/>
          <p:nvPr/>
        </p:nvSpPr>
        <p:spPr>
          <a:xfrm>
            <a:off x="721477" y="6488668"/>
            <a:ext cx="4702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K. 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Děcká</a:t>
            </a:r>
            <a:r>
              <a:rPr lang="cs-CZ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 et al.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 </a:t>
            </a:r>
            <a:r>
              <a:rPr lang="en-GB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Nanomaterials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 </a:t>
            </a:r>
            <a:r>
              <a:rPr lang="en-GB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2022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, </a:t>
            </a:r>
            <a:r>
              <a:rPr lang="en-GB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12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, 14.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ED92-AC26-432F-739D-A7504CDA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0" y="224750"/>
            <a:ext cx="4648200" cy="782955"/>
          </a:xfrm>
          <a:noFill/>
          <a:ln>
            <a:noFill/>
          </a:ln>
          <a:effectLst/>
        </p:spPr>
        <p:txBody>
          <a:bodyPr/>
          <a:lstStyle/>
          <a:p>
            <a:r>
              <a:rPr lang="cs-CZ" b="1" u="sng" dirty="0" err="1"/>
              <a:t>Radiation</a:t>
            </a:r>
            <a:r>
              <a:rPr lang="cs-CZ" b="1" u="sng" dirty="0"/>
              <a:t> </a:t>
            </a:r>
            <a:r>
              <a:rPr lang="cs-CZ" b="1" u="sng" dirty="0" err="1"/>
              <a:t>detection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43797-F0D1-B362-67C7-84E161BC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30" y="2188144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TOF-PET – 10ps </a:t>
            </a:r>
            <a:r>
              <a:rPr lang="cs-CZ" dirty="0" err="1"/>
              <a:t>challange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TOF-CT</a:t>
            </a:r>
          </a:p>
          <a:p>
            <a:pPr lvl="1"/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J Rossignol 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2020 </a:t>
            </a:r>
            <a:r>
              <a:rPr lang="en-GB" b="0" i="1" dirty="0">
                <a:solidFill>
                  <a:srgbClr val="333333"/>
                </a:solidFill>
                <a:effectLst/>
                <a:latin typeface="-apple-system"/>
              </a:rPr>
              <a:t>Phys. Med. Biol.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b="1" i="0" dirty="0">
                <a:solidFill>
                  <a:srgbClr val="333333"/>
                </a:solidFill>
                <a:effectLst/>
                <a:latin typeface="-apple-system"/>
              </a:rPr>
              <a:t>65</a:t>
            </a:r>
            <a:r>
              <a:rPr lang="en-GB" b="0" i="0" dirty="0">
                <a:solidFill>
                  <a:srgbClr val="333333"/>
                </a:solidFill>
                <a:effectLst/>
                <a:latin typeface="-apple-system"/>
              </a:rPr>
              <a:t> 085013</a:t>
            </a:r>
            <a:endParaRPr lang="cs-CZ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333333"/>
                </a:solidFill>
                <a:latin typeface="-apple-system"/>
              </a:rPr>
              <a:t>Real-</a:t>
            </a:r>
            <a:r>
              <a:rPr lang="cs-CZ" dirty="0" err="1">
                <a:solidFill>
                  <a:srgbClr val="333333"/>
                </a:solidFill>
                <a:latin typeface="-apple-system"/>
              </a:rPr>
              <a:t>time</a:t>
            </a:r>
            <a:r>
              <a:rPr lang="cs-CZ" dirty="0">
                <a:solidFill>
                  <a:srgbClr val="333333"/>
                </a:solidFill>
                <a:latin typeface="-apple-system"/>
              </a:rPr>
              <a:t> single-proton </a:t>
            </a:r>
            <a:r>
              <a:rPr lang="cs-CZ" dirty="0" err="1">
                <a:solidFill>
                  <a:srgbClr val="333333"/>
                </a:solidFill>
                <a:latin typeface="-apple-system"/>
              </a:rPr>
              <a:t>counting</a:t>
            </a:r>
            <a:endParaRPr lang="cs-CZ" dirty="0">
              <a:solidFill>
                <a:srgbClr val="333333"/>
              </a:solidFill>
              <a:latin typeface="-apple-system"/>
            </a:endParaRPr>
          </a:p>
          <a:p>
            <a:pPr lvl="1"/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Mi, Z., Bian, H., Yang, C. </a:t>
            </a:r>
            <a:r>
              <a:rPr lang="en-GB" b="0" i="1" dirty="0">
                <a:solidFill>
                  <a:srgbClr val="222222"/>
                </a:solidFill>
                <a:effectLst/>
                <a:latin typeface="-apple-system"/>
              </a:rPr>
              <a:t>et al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en-GB" b="0" i="1" dirty="0">
                <a:solidFill>
                  <a:srgbClr val="222222"/>
                </a:solidFill>
                <a:effectLst/>
                <a:latin typeface="-apple-system"/>
              </a:rPr>
              <a:t>Nat. Mater.</a:t>
            </a:r>
            <a:r>
              <a:rPr lang="en-GB" b="0" i="0" dirty="0">
                <a:solidFill>
                  <a:srgbClr val="222222"/>
                </a:solidFill>
                <a:effectLst/>
                <a:latin typeface="-apple-system"/>
              </a:rPr>
              <a:t> (2024)</a:t>
            </a:r>
            <a:r>
              <a:rPr lang="cs-CZ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>
                <a:solidFill>
                  <a:srgbClr val="222222"/>
                </a:solidFill>
                <a:latin typeface="-apple-system"/>
              </a:rPr>
              <a:t>HEP- </a:t>
            </a:r>
            <a:r>
              <a:rPr lang="cs-CZ" dirty="0" err="1">
                <a:solidFill>
                  <a:srgbClr val="222222"/>
                </a:solidFill>
                <a:latin typeface="-apple-system"/>
              </a:rPr>
              <a:t>nanocal</a:t>
            </a:r>
            <a:endParaRPr lang="cs-CZ" dirty="0">
              <a:solidFill>
                <a:srgbClr val="222222"/>
              </a:solidFill>
              <a:latin typeface="-apple-system"/>
            </a:endParaRPr>
          </a:p>
          <a:p>
            <a:pPr lvl="1"/>
            <a:r>
              <a:rPr lang="en-US" dirty="0"/>
              <a:t>https://ep-news.web.cern.ch/content/birth-nanocal</a:t>
            </a:r>
            <a:r>
              <a:rPr lang="cs-CZ" dirty="0">
                <a:solidFill>
                  <a:srgbClr val="222222"/>
                </a:solidFill>
                <a:highlight>
                  <a:srgbClr val="FFFFFF"/>
                </a:highlight>
              </a:rPr>
              <a:t>al</a:t>
            </a:r>
            <a:r>
              <a:rPr lang="en-GB" dirty="0">
                <a:solidFill>
                  <a:srgbClr val="222222"/>
                </a:solidFill>
                <a:highlight>
                  <a:srgbClr val="FFFFFF"/>
                </a:highlight>
              </a:rPr>
              <a:t>. </a:t>
            </a:r>
            <a:r>
              <a:rPr lang="en-GB" i="1" dirty="0" err="1">
                <a:solidFill>
                  <a:srgbClr val="222222"/>
                </a:solidFill>
                <a:highlight>
                  <a:srgbClr val="FFFFFF"/>
                </a:highlight>
              </a:rPr>
              <a:t>npj</a:t>
            </a:r>
            <a:r>
              <a:rPr lang="en-GB" i="1" dirty="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03FD6-86FE-4D38-BD0F-18BC80F28CB2}"/>
              </a:ext>
            </a:extLst>
          </p:cNvPr>
          <p:cNvSpPr txBox="1"/>
          <p:nvPr/>
        </p:nvSpPr>
        <p:spPr>
          <a:xfrm>
            <a:off x="62930" y="1120871"/>
            <a:ext cx="55626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Fast </a:t>
            </a:r>
            <a:r>
              <a:rPr lang="cs-CZ" sz="2800" dirty="0" err="1"/>
              <a:t>timing</a:t>
            </a:r>
            <a:r>
              <a:rPr lang="cs-CZ" sz="2800" dirty="0"/>
              <a:t> </a:t>
            </a:r>
            <a:r>
              <a:rPr lang="cs-CZ" sz="2800" dirty="0" err="1"/>
              <a:t>capabilities</a:t>
            </a:r>
            <a:endParaRPr lang="cs-CZ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err="1"/>
              <a:t>Cheap</a:t>
            </a:r>
            <a:r>
              <a:rPr lang="cs-CZ" sz="2800" dirty="0"/>
              <a:t> </a:t>
            </a:r>
            <a:r>
              <a:rPr lang="cs-CZ" sz="2800" dirty="0" err="1"/>
              <a:t>nanocomposite</a:t>
            </a:r>
            <a:r>
              <a:rPr lang="cs-CZ" sz="2800" dirty="0"/>
              <a:t> </a:t>
            </a:r>
            <a:r>
              <a:rPr lang="cs-CZ" sz="2800" dirty="0" err="1"/>
              <a:t>detectors</a:t>
            </a:r>
            <a:endParaRPr lang="cs-CZ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5D2B1-2AE2-7871-14A0-304C97018376}"/>
              </a:ext>
            </a:extLst>
          </p:cNvPr>
          <p:cNvSpPr txBox="1"/>
          <p:nvPr/>
        </p:nvSpPr>
        <p:spPr>
          <a:xfrm>
            <a:off x="11856720" y="6446272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3</a:t>
            </a:r>
            <a:endParaRPr lang="en-US" b="1" dirty="0"/>
          </a:p>
        </p:txBody>
      </p:sp>
      <p:pic>
        <p:nvPicPr>
          <p:cNvPr id="9" name="Picture 8" descr="A computer graphics of a box&#10;&#10;Description automatically generated with medium confidence">
            <a:extLst>
              <a:ext uri="{FF2B5EF4-FFF2-40B4-BE49-F238E27FC236}">
                <a16:creationId xmlns:a16="http://schemas.microsoft.com/office/drawing/2014/main" id="{2769966C-DEAB-9EDE-C77C-9A366F5F8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693" y="2287643"/>
            <a:ext cx="4754882" cy="2746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6">
                <a:extLst>
                  <a:ext uri="{FF2B5EF4-FFF2-40B4-BE49-F238E27FC236}">
                    <a16:creationId xmlns:a16="http://schemas.microsoft.com/office/drawing/2014/main" id="{6D46FC34-1F82-99B5-03BC-C06260102600}"/>
                  </a:ext>
                </a:extLst>
              </p:cNvPr>
              <p:cNvSpPr txBox="1"/>
              <p:nvPr/>
            </p:nvSpPr>
            <p:spPr>
              <a:xfrm>
                <a:off x="7201143" y="1120871"/>
                <a:ext cx="2512380" cy="9691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𝐶𝑇𝑅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cs-CZ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cs-CZ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cs-CZ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cs-CZ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ovéPole 6">
                <a:extLst>
                  <a:ext uri="{FF2B5EF4-FFF2-40B4-BE49-F238E27FC236}">
                    <a16:creationId xmlns:a16="http://schemas.microsoft.com/office/drawing/2014/main" id="{6D46FC34-1F82-99B5-03BC-C06260102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143" y="1120871"/>
                <a:ext cx="2512380" cy="969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FCAC3C6-7421-1707-7D0C-7006FC910489}"/>
              </a:ext>
            </a:extLst>
          </p:cNvPr>
          <p:cNvSpPr txBox="1"/>
          <p:nvPr/>
        </p:nvSpPr>
        <p:spPr>
          <a:xfrm>
            <a:off x="7628819" y="5388623"/>
            <a:ext cx="6233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</a:rPr>
              <a:t>F</a:t>
            </a:r>
            <a:r>
              <a:rPr lang="cs-CZ" b="0" i="0" dirty="0">
                <a:solidFill>
                  <a:srgbClr val="333333"/>
                </a:solidFill>
                <a:effectLst/>
              </a:rPr>
              <a:t>.</a:t>
            </a:r>
            <a:r>
              <a:rPr lang="it-IT" b="0" i="0" dirty="0">
                <a:solidFill>
                  <a:srgbClr val="333333"/>
                </a:solidFill>
                <a:effectLst/>
              </a:rPr>
              <a:t> Pagano </a:t>
            </a:r>
            <a:r>
              <a:rPr lang="it-IT" b="0" i="1" dirty="0">
                <a:solidFill>
                  <a:srgbClr val="333333"/>
                </a:solidFill>
                <a:effectLst/>
              </a:rPr>
              <a:t>et al</a:t>
            </a:r>
            <a:r>
              <a:rPr lang="cs-CZ" b="0" i="1" dirty="0">
                <a:solidFill>
                  <a:srgbClr val="333333"/>
                </a:solidFill>
                <a:effectLst/>
              </a:rPr>
              <a:t>.</a:t>
            </a:r>
            <a:r>
              <a:rPr lang="it-IT" b="0" i="0" dirty="0">
                <a:solidFill>
                  <a:srgbClr val="333333"/>
                </a:solidFill>
                <a:effectLst/>
              </a:rPr>
              <a:t> 2022 </a:t>
            </a:r>
            <a:r>
              <a:rPr lang="it-IT" b="0" i="1" dirty="0">
                <a:solidFill>
                  <a:srgbClr val="333333"/>
                </a:solidFill>
                <a:effectLst/>
              </a:rPr>
              <a:t>Phys. Med. Biol.</a:t>
            </a:r>
            <a:r>
              <a:rPr lang="it-IT" b="0" i="0" dirty="0">
                <a:solidFill>
                  <a:srgbClr val="333333"/>
                </a:solidFill>
                <a:effectLst/>
              </a:rPr>
              <a:t> </a:t>
            </a:r>
            <a:r>
              <a:rPr lang="it-IT" b="1" i="0" dirty="0">
                <a:solidFill>
                  <a:srgbClr val="333333"/>
                </a:solidFill>
                <a:effectLst/>
              </a:rPr>
              <a:t>67</a:t>
            </a:r>
            <a:r>
              <a:rPr lang="it-IT" b="0" i="0" dirty="0">
                <a:solidFill>
                  <a:srgbClr val="333333"/>
                </a:solidFill>
                <a:effectLst/>
              </a:rPr>
              <a:t> 135010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D9760A-82BF-8307-21F0-A8D0EB1C9D9B}"/>
              </a:ext>
            </a:extLst>
          </p:cNvPr>
          <p:cNvSpPr txBox="1"/>
          <p:nvPr/>
        </p:nvSpPr>
        <p:spPr>
          <a:xfrm>
            <a:off x="5842740" y="698006"/>
            <a:ext cx="3018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/>
              <a:t>coincidence</a:t>
            </a:r>
            <a:r>
              <a:rPr lang="cs-CZ" sz="2000" i="1" dirty="0"/>
              <a:t> </a:t>
            </a:r>
            <a:r>
              <a:rPr lang="cs-CZ" sz="2000" i="1" dirty="0" err="1"/>
              <a:t>time</a:t>
            </a:r>
            <a:r>
              <a:rPr lang="cs-CZ" sz="2000" i="1" dirty="0"/>
              <a:t> </a:t>
            </a:r>
            <a:r>
              <a:rPr lang="cs-CZ" sz="2000" i="1" dirty="0" err="1"/>
              <a:t>resolution</a:t>
            </a:r>
            <a:endParaRPr 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E014-9E36-5966-5708-259391192FB3}"/>
                  </a:ext>
                </a:extLst>
              </p:cNvPr>
              <p:cNvSpPr txBox="1"/>
              <p:nvPr/>
            </p:nvSpPr>
            <p:spPr>
              <a:xfrm>
                <a:off x="9713523" y="1074384"/>
                <a:ext cx="228530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 </m:t>
                    </m:r>
                  </m:oMath>
                </a14:m>
                <a:r>
                  <a:rPr lang="cs-CZ" sz="2000" i="1" dirty="0"/>
                  <a:t>rise </a:t>
                </a:r>
                <a:r>
                  <a:rPr lang="cs-CZ" sz="2000" i="1" dirty="0" err="1"/>
                  <a:t>time</a:t>
                </a:r>
                <a:endParaRPr lang="cs-CZ" sz="2000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cs-CZ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cs-CZ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cs-CZ" sz="2000" i="1" dirty="0"/>
                  <a:t> </a:t>
                </a:r>
                <a:r>
                  <a:rPr lang="cs-CZ" sz="2000" i="1" dirty="0" err="1"/>
                  <a:t>decay</a:t>
                </a:r>
                <a:r>
                  <a:rPr lang="cs-CZ" sz="2000" i="1" dirty="0"/>
                  <a:t> </a:t>
                </a:r>
                <a:r>
                  <a:rPr lang="cs-CZ" sz="2000" i="1" dirty="0" err="1"/>
                  <a:t>time</a:t>
                </a:r>
                <a:endParaRPr lang="cs-CZ" sz="2000" i="1" dirty="0"/>
              </a:p>
              <a:p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…</m:t>
                    </m:r>
                  </m:oMath>
                </a14:m>
                <a:r>
                  <a:rPr lang="cs-CZ" sz="2000" i="1" dirty="0"/>
                  <a:t> </a:t>
                </a:r>
                <a:r>
                  <a:rPr lang="cs-CZ" sz="2000" i="1" dirty="0" err="1"/>
                  <a:t>photon</a:t>
                </a:r>
                <a:r>
                  <a:rPr lang="cs-CZ" sz="2000" i="1" dirty="0"/>
                  <a:t> </a:t>
                </a:r>
                <a:r>
                  <a:rPr lang="cs-CZ" sz="2000" i="1" dirty="0" err="1"/>
                  <a:t>density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3CE014-9E36-5966-5708-259391192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523" y="1074384"/>
                <a:ext cx="2285306" cy="1015663"/>
              </a:xfrm>
              <a:prstGeom prst="rect">
                <a:avLst/>
              </a:prstGeom>
              <a:blipFill>
                <a:blip r:embed="rId4"/>
                <a:stretch>
                  <a:fillRect t="-2994" r="-2400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3374DFE-7DBA-B55C-0D4F-6F64AE91B987}"/>
              </a:ext>
            </a:extLst>
          </p:cNvPr>
          <p:cNvSpPr txBox="1"/>
          <p:nvPr/>
        </p:nvSpPr>
        <p:spPr>
          <a:xfrm>
            <a:off x="7631003" y="5717387"/>
            <a:ext cx="6231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R.M</a:t>
            </a:r>
            <a:r>
              <a:rPr lang="cs-CZ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.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 </a:t>
            </a:r>
            <a:r>
              <a:rPr lang="en-GB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Turtos</a:t>
            </a:r>
            <a:r>
              <a:rPr lang="cs-CZ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 et </a:t>
            </a:r>
            <a:r>
              <a:rPr lang="en-GB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2D Mater </a:t>
            </a:r>
            <a:r>
              <a:rPr lang="en-GB" b="0" i="1" dirty="0" err="1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Appl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 </a:t>
            </a:r>
            <a:r>
              <a:rPr lang="en-GB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3</a:t>
            </a:r>
            <a:r>
              <a:rPr lang="en-GB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, 37 (2019)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9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7" grpId="0"/>
      <p:bldP spid="4" grpId="0"/>
      <p:bldP spid="10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36A23-59DB-0821-EC0B-E9F9C0CB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8871"/>
            <a:ext cx="9225280" cy="1325563"/>
          </a:xfrm>
        </p:spPr>
        <p:txBody>
          <a:bodyPr/>
          <a:lstStyle/>
          <a:p>
            <a:r>
              <a:rPr lang="cs-CZ" b="1" u="sng" dirty="0" err="1"/>
              <a:t>Timing</a:t>
            </a:r>
            <a:r>
              <a:rPr lang="cs-CZ" b="1" u="sng" dirty="0"/>
              <a:t> performance </a:t>
            </a:r>
            <a:r>
              <a:rPr lang="cs-CZ" b="1" u="sng" dirty="0" err="1"/>
              <a:t>under</a:t>
            </a:r>
            <a:r>
              <a:rPr lang="cs-CZ" b="1" u="sng" dirty="0"/>
              <a:t> X-</a:t>
            </a:r>
            <a:r>
              <a:rPr lang="cs-CZ" b="1" u="sng" dirty="0" err="1"/>
              <a:t>ray</a:t>
            </a:r>
            <a:r>
              <a:rPr lang="en-US" b="1" u="sng" dirty="0"/>
              <a:t>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D2D5FD-891A-3C5A-5660-317E65A307FD}"/>
              </a:ext>
            </a:extLst>
          </p:cNvPr>
          <p:cNvSpPr txBox="1">
            <a:spLocks/>
          </p:cNvSpPr>
          <p:nvPr/>
        </p:nvSpPr>
        <p:spPr>
          <a:xfrm>
            <a:off x="6312397" y="5663537"/>
            <a:ext cx="5484464" cy="80055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6FB96-34CA-E194-83C4-43EC0699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17" y="3205998"/>
            <a:ext cx="4410499" cy="3157898"/>
          </a:xfrm>
          <a:prstGeom prst="rect">
            <a:avLst/>
          </a:prstGeom>
        </p:spPr>
      </p:pic>
      <p:pic>
        <p:nvPicPr>
          <p:cNvPr id="8" name="Content Placeholder 7" descr="A blue rectangle with yellow and green stripes&#10;&#10;Description automatically generated">
            <a:extLst>
              <a:ext uri="{FF2B5EF4-FFF2-40B4-BE49-F238E27FC236}">
                <a16:creationId xmlns:a16="http://schemas.microsoft.com/office/drawing/2014/main" id="{AF346FA5-138D-38A4-DCBF-178848216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71" y="831914"/>
            <a:ext cx="2241314" cy="1760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304D75-97CF-799E-8194-20F7BC7A62F5}"/>
              </a:ext>
            </a:extLst>
          </p:cNvPr>
          <p:cNvSpPr txBox="1"/>
          <p:nvPr/>
        </p:nvSpPr>
        <p:spPr>
          <a:xfrm>
            <a:off x="5709920" y="4694041"/>
            <a:ext cx="5943726" cy="193899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DTR</a:t>
            </a:r>
            <a:r>
              <a:rPr lang="cs-CZ" sz="2400" dirty="0"/>
              <a:t> (</a:t>
            </a:r>
            <a:r>
              <a:rPr lang="cs-CZ" sz="2400" i="1" dirty="0" err="1"/>
              <a:t>detector</a:t>
            </a:r>
            <a:r>
              <a:rPr lang="cs-CZ" sz="2400" i="1" dirty="0"/>
              <a:t> </a:t>
            </a:r>
            <a:r>
              <a:rPr lang="cs-CZ" sz="2400" i="1" dirty="0" err="1"/>
              <a:t>time</a:t>
            </a:r>
            <a:r>
              <a:rPr lang="cs-CZ" sz="2400" i="1" dirty="0"/>
              <a:t> </a:t>
            </a:r>
            <a:r>
              <a:rPr lang="cs-CZ" sz="2400" i="1" dirty="0" err="1"/>
              <a:t>resolution</a:t>
            </a:r>
            <a:r>
              <a:rPr lang="cs-CZ" sz="2400" dirty="0"/>
              <a:t>) = FWHM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time</a:t>
            </a:r>
            <a:r>
              <a:rPr lang="cs-CZ" sz="2400" dirty="0"/>
              <a:t> </a:t>
            </a:r>
            <a:r>
              <a:rPr lang="cs-CZ" sz="2400" dirty="0" err="1"/>
              <a:t>delay</a:t>
            </a:r>
            <a:r>
              <a:rPr lang="cs-CZ" sz="2400" dirty="0"/>
              <a:t> </a:t>
            </a:r>
            <a:r>
              <a:rPr lang="cs-CZ" sz="2400" dirty="0" err="1"/>
              <a:t>peak</a:t>
            </a:r>
            <a:endParaRPr lang="cs-CZ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 err="1"/>
              <a:t>significant</a:t>
            </a:r>
            <a:r>
              <a:rPr lang="cs-CZ" sz="2400" dirty="0"/>
              <a:t> </a:t>
            </a:r>
            <a:r>
              <a:rPr lang="cs-CZ" sz="2400" dirty="0" err="1"/>
              <a:t>improvements</a:t>
            </a:r>
            <a:r>
              <a:rPr lang="cs-CZ" sz="2400" dirty="0"/>
              <a:t> in </a:t>
            </a:r>
            <a:r>
              <a:rPr lang="cs-CZ" sz="2400" dirty="0" err="1"/>
              <a:t>timing</a:t>
            </a:r>
            <a:r>
              <a:rPr lang="cs-CZ" sz="2400" dirty="0"/>
              <a:t> performance </a:t>
            </a:r>
            <a:r>
              <a:rPr lang="cs-CZ" sz="2400" dirty="0" err="1"/>
              <a:t>under</a:t>
            </a:r>
            <a:r>
              <a:rPr lang="cs-CZ" sz="2400" dirty="0"/>
              <a:t> X-</a:t>
            </a:r>
            <a:r>
              <a:rPr lang="cs-CZ" sz="2400" dirty="0" err="1"/>
              <a:t>ray</a:t>
            </a:r>
            <a:r>
              <a:rPr lang="cs-CZ" sz="2400" dirty="0"/>
              <a:t> </a:t>
            </a:r>
            <a:r>
              <a:rPr lang="cs-CZ" sz="2400" dirty="0" err="1"/>
              <a:t>excitation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401348-9330-0FF4-5430-78C82936F074}"/>
              </a:ext>
            </a:extLst>
          </p:cNvPr>
          <p:cNvSpPr txBox="1"/>
          <p:nvPr/>
        </p:nvSpPr>
        <p:spPr>
          <a:xfrm>
            <a:off x="160517" y="6279423"/>
            <a:ext cx="6151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F. Pagano et al.(2022). In Frontiers in Physics (Vol. 10).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69C470-8452-2254-A1E1-40ED5CFAB8CA}"/>
              </a:ext>
            </a:extLst>
          </p:cNvPr>
          <p:cNvSpPr txBox="1"/>
          <p:nvPr/>
        </p:nvSpPr>
        <p:spPr>
          <a:xfrm>
            <a:off x="11856720" y="6446272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4</a:t>
            </a:r>
            <a:endParaRPr lang="en-US" b="1" dirty="0"/>
          </a:p>
        </p:txBody>
      </p:sp>
      <p:pic>
        <p:nvPicPr>
          <p:cNvPr id="3" name="Picture 2" descr="A graph of time resolution&#10;&#10;Description automatically generated">
            <a:extLst>
              <a:ext uri="{FF2B5EF4-FFF2-40B4-BE49-F238E27FC236}">
                <a16:creationId xmlns:a16="http://schemas.microsoft.com/office/drawing/2014/main" id="{6F61D82E-155D-2FB1-9D1B-44BF3E836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671016"/>
            <a:ext cx="4944401" cy="3763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E72BFB-E2B6-4F22-1AF4-3DB045E24228}"/>
              </a:ext>
            </a:extLst>
          </p:cNvPr>
          <p:cNvSpPr txBox="1"/>
          <p:nvPr/>
        </p:nvSpPr>
        <p:spPr>
          <a:xfrm>
            <a:off x="6312397" y="4316848"/>
            <a:ext cx="6263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1C1D1E"/>
                </a:solidFill>
                <a:effectLst/>
              </a:rPr>
              <a:t>F. Pagano</a:t>
            </a:r>
            <a:r>
              <a:rPr lang="cs-CZ" b="0" i="0" dirty="0">
                <a:solidFill>
                  <a:srgbClr val="1C1D1E"/>
                </a:solidFill>
                <a:effectLst/>
              </a:rPr>
              <a:t> et al.</a:t>
            </a:r>
            <a:r>
              <a:rPr lang="en-GB" b="0" i="0" dirty="0">
                <a:solidFill>
                  <a:srgbClr val="1C1D1E"/>
                </a:solidFill>
                <a:effectLst/>
              </a:rPr>
              <a:t> </a:t>
            </a:r>
            <a:r>
              <a:rPr lang="en-GB" b="0" i="1" dirty="0">
                <a:solidFill>
                  <a:srgbClr val="1C1D1E"/>
                </a:solidFill>
                <a:effectLst/>
              </a:rPr>
              <a:t>Adv. Mater. Interfaces</a:t>
            </a:r>
            <a:r>
              <a:rPr lang="en-GB" b="0" i="0" dirty="0">
                <a:solidFill>
                  <a:srgbClr val="1C1D1E"/>
                </a:solidFill>
                <a:effectLst/>
              </a:rPr>
              <a:t> 2023, 2300659.</a:t>
            </a:r>
            <a:endParaRPr lang="en-US" dirty="0"/>
          </a:p>
        </p:txBody>
      </p:sp>
      <p:pic>
        <p:nvPicPr>
          <p:cNvPr id="4" name="Obrázek 10">
            <a:extLst>
              <a:ext uri="{FF2B5EF4-FFF2-40B4-BE49-F238E27FC236}">
                <a16:creationId xmlns:a16="http://schemas.microsoft.com/office/drawing/2014/main" id="{FC2CA659-9891-3C86-0D76-7816A7E883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18572" r="-1155" b="16665"/>
          <a:stretch/>
        </p:blipFill>
        <p:spPr>
          <a:xfrm rot="10800000">
            <a:off x="160517" y="1050481"/>
            <a:ext cx="3447302" cy="167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3C7A9-30B5-2844-DBB1-27085E3C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59" y="-141605"/>
            <a:ext cx="7236460" cy="1325563"/>
          </a:xfrm>
        </p:spPr>
        <p:txBody>
          <a:bodyPr/>
          <a:lstStyle/>
          <a:p>
            <a:r>
              <a:rPr lang="cs-CZ" b="1" u="sng" dirty="0"/>
              <a:t>TOF – PET </a:t>
            </a:r>
            <a:r>
              <a:rPr lang="cs-CZ" b="1" u="sng" dirty="0" err="1"/>
              <a:t>energy</a:t>
            </a:r>
            <a:r>
              <a:rPr lang="cs-CZ" b="1" u="sng" dirty="0"/>
              <a:t> </a:t>
            </a:r>
            <a:r>
              <a:rPr lang="cs-CZ" b="1" u="sng" dirty="0" err="1"/>
              <a:t>sharing</a:t>
            </a:r>
            <a:endParaRPr lang="en-US" b="1" u="sng" dirty="0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4478CBC-9600-A0D5-FC36-4F5D1388C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8" y="921438"/>
            <a:ext cx="7986594" cy="58941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E7935D-CA4A-7BAB-0DDC-B26B64985418}"/>
              </a:ext>
            </a:extLst>
          </p:cNvPr>
          <p:cNvSpPr txBox="1"/>
          <p:nvPr/>
        </p:nvSpPr>
        <p:spPr>
          <a:xfrm>
            <a:off x="7948109" y="6307772"/>
            <a:ext cx="424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rgbClr val="1C1D1E"/>
                </a:solidFill>
                <a:effectLst/>
              </a:rPr>
              <a:t>F. Pagano</a:t>
            </a:r>
            <a:r>
              <a:rPr lang="cs-CZ" b="0" i="0" dirty="0">
                <a:solidFill>
                  <a:srgbClr val="1C1D1E"/>
                </a:solidFill>
                <a:effectLst/>
              </a:rPr>
              <a:t> et al.</a:t>
            </a:r>
            <a:r>
              <a:rPr lang="en-GB" b="0" i="0" dirty="0">
                <a:solidFill>
                  <a:srgbClr val="1C1D1E"/>
                </a:solidFill>
                <a:effectLst/>
              </a:rPr>
              <a:t> </a:t>
            </a:r>
            <a:r>
              <a:rPr lang="en-GB" b="0" i="1" dirty="0">
                <a:solidFill>
                  <a:srgbClr val="1C1D1E"/>
                </a:solidFill>
                <a:effectLst/>
              </a:rPr>
              <a:t>Adv. Mater. Interfaces</a:t>
            </a:r>
            <a:r>
              <a:rPr lang="en-GB" b="0" i="0" dirty="0">
                <a:solidFill>
                  <a:srgbClr val="1C1D1E"/>
                </a:solidFill>
                <a:effectLst/>
              </a:rPr>
              <a:t> 2023, 2300659.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DB0D4-4E5D-1216-E308-EBB998C3AB6F}"/>
              </a:ext>
            </a:extLst>
          </p:cNvPr>
          <p:cNvSpPr txBox="1"/>
          <p:nvPr/>
        </p:nvSpPr>
        <p:spPr>
          <a:xfrm>
            <a:off x="11856720" y="6446272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5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09B5C-7D73-0B20-FAC8-968883BA494F}"/>
              </a:ext>
            </a:extLst>
          </p:cNvPr>
          <p:cNvSpPr txBox="1"/>
          <p:nvPr/>
        </p:nvSpPr>
        <p:spPr>
          <a:xfrm>
            <a:off x="8423447" y="1058545"/>
            <a:ext cx="28814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dirty="0" err="1"/>
              <a:t>Shared</a:t>
            </a:r>
            <a:r>
              <a:rPr lang="cs-CZ" sz="2400" dirty="0"/>
              <a:t> </a:t>
            </a:r>
            <a:r>
              <a:rPr lang="cs-CZ" sz="2400" dirty="0" err="1"/>
              <a:t>events</a:t>
            </a:r>
            <a:r>
              <a:rPr lang="cs-CZ" sz="2400" dirty="0"/>
              <a:t> </a:t>
            </a:r>
            <a:r>
              <a:rPr lang="cs-CZ" sz="2400" dirty="0" err="1"/>
              <a:t>between</a:t>
            </a:r>
            <a:r>
              <a:rPr lang="cs-CZ" sz="2400" dirty="0"/>
              <a:t> NC </a:t>
            </a:r>
            <a:r>
              <a:rPr lang="cs-CZ" sz="2400" dirty="0" err="1"/>
              <a:t>layer</a:t>
            </a:r>
            <a:r>
              <a:rPr lang="cs-CZ" sz="2400" dirty="0"/>
              <a:t> and </a:t>
            </a:r>
            <a:r>
              <a:rPr lang="cs-CZ" sz="2400" dirty="0" err="1"/>
              <a:t>bulk</a:t>
            </a:r>
            <a:r>
              <a:rPr lang="cs-CZ" sz="2400" dirty="0"/>
              <a:t> </a:t>
            </a:r>
            <a:r>
              <a:rPr lang="cs-CZ" sz="2400" dirty="0" err="1"/>
              <a:t>scintillator</a:t>
            </a:r>
            <a:r>
              <a:rPr lang="cs-CZ" sz="2400" dirty="0"/>
              <a:t> </a:t>
            </a:r>
            <a:r>
              <a:rPr lang="cs-CZ" sz="2400" dirty="0" err="1"/>
              <a:t>under</a:t>
            </a:r>
            <a:r>
              <a:rPr lang="cs-CZ" sz="2400" dirty="0"/>
              <a:t> 511 </a:t>
            </a:r>
            <a:r>
              <a:rPr lang="cs-CZ" sz="2400" dirty="0" err="1"/>
              <a:t>keV</a:t>
            </a:r>
            <a:r>
              <a:rPr lang="cs-CZ" sz="2400" dirty="0"/>
              <a:t> </a:t>
            </a:r>
            <a:r>
              <a:rPr lang="cs-CZ" sz="2400" dirty="0" err="1"/>
              <a:t>excitation</a:t>
            </a: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4305D-5099-350B-C818-FDDB5EFF9C3B}"/>
              </a:ext>
            </a:extLst>
          </p:cNvPr>
          <p:cNvSpPr txBox="1"/>
          <p:nvPr/>
        </p:nvSpPr>
        <p:spPr>
          <a:xfrm>
            <a:off x="8423447" y="3907115"/>
            <a:ext cx="38599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dirty="0" err="1"/>
              <a:t>Embedding</a:t>
            </a:r>
            <a:r>
              <a:rPr lang="cs-CZ" sz="2400" dirty="0"/>
              <a:t> </a:t>
            </a:r>
            <a:r>
              <a:rPr lang="cs-CZ" sz="2400" dirty="0" err="1"/>
              <a:t>nanocrystals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matrix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chemical</a:t>
            </a:r>
            <a:r>
              <a:rPr lang="cs-CZ" sz="2400" dirty="0"/>
              <a:t> and </a:t>
            </a:r>
            <a:r>
              <a:rPr lang="cs-CZ" sz="2400" dirty="0" err="1"/>
              <a:t>mechanical</a:t>
            </a:r>
            <a:r>
              <a:rPr lang="cs-CZ" sz="2400" dirty="0"/>
              <a:t> </a:t>
            </a:r>
            <a:r>
              <a:rPr lang="cs-CZ" sz="2400" dirty="0" err="1"/>
              <a:t>protection</a:t>
            </a:r>
            <a:r>
              <a:rPr lang="cs-CZ" sz="2400" dirty="0"/>
              <a:t> to </a:t>
            </a:r>
            <a:r>
              <a:rPr lang="cs-CZ" sz="2400" dirty="0" err="1"/>
              <a:t>prepare</a:t>
            </a:r>
            <a:r>
              <a:rPr lang="cs-CZ" sz="2400" dirty="0"/>
              <a:t> </a:t>
            </a:r>
            <a:r>
              <a:rPr lang="cs-CZ" sz="2400" dirty="0" err="1"/>
              <a:t>nanocomposite</a:t>
            </a:r>
            <a:r>
              <a:rPr lang="cs-CZ" sz="2400" dirty="0"/>
              <a:t> </a:t>
            </a:r>
            <a:r>
              <a:rPr lang="cs-CZ" sz="2400" dirty="0" err="1"/>
              <a:t>material</a:t>
            </a: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cs-CZ" sz="24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051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D662-73DF-A24E-E950-BA15A5172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" y="12541"/>
            <a:ext cx="10515600" cy="1325563"/>
          </a:xfrm>
        </p:spPr>
        <p:txBody>
          <a:bodyPr/>
          <a:lstStyle/>
          <a:p>
            <a:r>
              <a:rPr lang="cs-CZ" b="1" u="sng" dirty="0"/>
              <a:t>E</a:t>
            </a:r>
            <a:r>
              <a:rPr lang="en-GB" b="1" u="sng" dirty="0" err="1"/>
              <a:t>mbedding</a:t>
            </a:r>
            <a:r>
              <a:rPr lang="en-GB" b="1" u="sng" dirty="0"/>
              <a:t> nanocrystals into a matrix</a:t>
            </a:r>
            <a:endParaRPr lang="en-US" b="1" u="sng" dirty="0"/>
          </a:p>
        </p:txBody>
      </p:sp>
      <p:pic>
        <p:nvPicPr>
          <p:cNvPr id="4" name="Content Placeholder 5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8A3E3364-9F6D-00C3-696C-3231F699A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83" y="1723686"/>
            <a:ext cx="8322937" cy="4945407"/>
          </a:xfrm>
          <a:prstGeom prst="rect">
            <a:avLst/>
          </a:prstGeom>
        </p:spPr>
      </p:pic>
      <p:pic>
        <p:nvPicPr>
          <p:cNvPr id="5" name="Picture 4" descr="A graph of emission&#10;&#10;Description automatically generated">
            <a:extLst>
              <a:ext uri="{FF2B5EF4-FFF2-40B4-BE49-F238E27FC236}">
                <a16:creationId xmlns:a16="http://schemas.microsoft.com/office/drawing/2014/main" id="{DF7258DE-BFC7-BDCC-7E99-9D30C8507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6890" r="29249" b="1935"/>
          <a:stretch/>
        </p:blipFill>
        <p:spPr>
          <a:xfrm>
            <a:off x="8515680" y="4742821"/>
            <a:ext cx="1876071" cy="2024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3F50EE-1E72-6803-4AF1-EE26F5571004}"/>
              </a:ext>
            </a:extLst>
          </p:cNvPr>
          <p:cNvSpPr txBox="1"/>
          <p:nvPr/>
        </p:nvSpPr>
        <p:spPr>
          <a:xfrm>
            <a:off x="116840" y="1067788"/>
            <a:ext cx="7855519" cy="461665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400" b="1" dirty="0" err="1"/>
              <a:t>Needed</a:t>
            </a:r>
            <a:r>
              <a:rPr lang="cs-CZ" sz="2400" dirty="0"/>
              <a:t>: </a:t>
            </a:r>
            <a:r>
              <a:rPr lang="cs-CZ" sz="2400" dirty="0" err="1"/>
              <a:t>high</a:t>
            </a:r>
            <a:r>
              <a:rPr lang="cs-CZ" sz="2400" dirty="0"/>
              <a:t> </a:t>
            </a:r>
            <a:r>
              <a:rPr lang="cs-CZ" sz="2400" dirty="0" err="1"/>
              <a:t>loading</a:t>
            </a:r>
            <a:r>
              <a:rPr lang="cs-CZ" sz="2400" dirty="0"/>
              <a:t> (</a:t>
            </a:r>
            <a:r>
              <a:rPr lang="cs-CZ" sz="2400" dirty="0" err="1"/>
              <a:t>stopping</a:t>
            </a:r>
            <a:r>
              <a:rPr lang="cs-CZ" sz="2400" dirty="0"/>
              <a:t> </a:t>
            </a:r>
            <a:r>
              <a:rPr lang="cs-CZ" sz="2400" dirty="0" err="1"/>
              <a:t>power</a:t>
            </a:r>
            <a:r>
              <a:rPr lang="cs-CZ" sz="2400" dirty="0"/>
              <a:t>) and </a:t>
            </a:r>
            <a:r>
              <a:rPr lang="cs-CZ" sz="2400" dirty="0" err="1"/>
              <a:t>high</a:t>
            </a:r>
            <a:r>
              <a:rPr lang="cs-CZ" sz="2400" dirty="0"/>
              <a:t> </a:t>
            </a:r>
            <a:r>
              <a:rPr lang="cs-CZ" sz="2400" dirty="0" err="1"/>
              <a:t>transparency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BD5EB-CAA9-8B0A-F5AE-DFCD4E2D2EC6}"/>
              </a:ext>
            </a:extLst>
          </p:cNvPr>
          <p:cNvSpPr txBox="1"/>
          <p:nvPr/>
        </p:nvSpPr>
        <p:spPr>
          <a:xfrm>
            <a:off x="11856720" y="6446272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6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BE981-242B-C91D-36BB-9FC9EDBD0D4F}"/>
              </a:ext>
            </a:extLst>
          </p:cNvPr>
          <p:cNvSpPr txBox="1"/>
          <p:nvPr/>
        </p:nvSpPr>
        <p:spPr>
          <a:xfrm>
            <a:off x="8687566" y="2362365"/>
            <a:ext cx="3689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Main</a:t>
            </a:r>
            <a:r>
              <a:rPr lang="cs-CZ" sz="2800" b="1" dirty="0"/>
              <a:t> </a:t>
            </a:r>
            <a:r>
              <a:rPr lang="cs-CZ" sz="2800" b="1" dirty="0" err="1"/>
              <a:t>goal</a:t>
            </a:r>
            <a:r>
              <a:rPr lang="cs-CZ" sz="2800" dirty="0"/>
              <a:t>: </a:t>
            </a:r>
            <a:r>
              <a:rPr lang="cs-CZ" sz="2800" dirty="0" err="1"/>
              <a:t>improving</a:t>
            </a:r>
            <a:r>
              <a:rPr lang="cs-CZ" sz="2800" dirty="0"/>
              <a:t> </a:t>
            </a:r>
            <a:r>
              <a:rPr lang="cs-CZ" sz="2800" dirty="0" err="1"/>
              <a:t>nanocrystal</a:t>
            </a:r>
            <a:r>
              <a:rPr lang="cs-CZ" sz="2800" dirty="0"/>
              <a:t> </a:t>
            </a:r>
            <a:r>
              <a:rPr lang="cs-CZ" sz="2800" dirty="0" err="1"/>
              <a:t>dispersion</a:t>
            </a:r>
            <a:endParaRPr lang="cs-CZ" sz="2800" dirty="0"/>
          </a:p>
          <a:p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C43F83-9992-7546-F791-BA666DDD3B6F}"/>
              </a:ext>
            </a:extLst>
          </p:cNvPr>
          <p:cNvSpPr/>
          <p:nvPr/>
        </p:nvSpPr>
        <p:spPr>
          <a:xfrm>
            <a:off x="8712240" y="2231332"/>
            <a:ext cx="3359021" cy="119766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01D9D1-3608-72DD-83E4-04960B09D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13" y="3613666"/>
            <a:ext cx="4376756" cy="1078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DEEA2-1AB4-4DF5-F494-81C9924AE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0" t="1250" r="3338" b="811"/>
          <a:stretch/>
        </p:blipFill>
        <p:spPr>
          <a:xfrm>
            <a:off x="702979" y="4764359"/>
            <a:ext cx="3878663" cy="2068047"/>
          </a:xfrm>
          <a:prstGeom prst="rect">
            <a:avLst/>
          </a:prstGeom>
        </p:spPr>
      </p:pic>
      <p:pic>
        <p:nvPicPr>
          <p:cNvPr id="13" name="Picture 12" descr="A black background with white text and a black line&#10;&#10;Description automatically generated with medium confidence">
            <a:extLst>
              <a:ext uri="{FF2B5EF4-FFF2-40B4-BE49-F238E27FC236}">
                <a16:creationId xmlns:a16="http://schemas.microsoft.com/office/drawing/2014/main" id="{6D118EFC-163C-0F64-010C-351EE2B16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11" y="1473938"/>
            <a:ext cx="2440735" cy="1573402"/>
          </a:xfrm>
          <a:prstGeom prst="rect">
            <a:avLst/>
          </a:prstGeom>
        </p:spPr>
      </p:pic>
      <p:pic>
        <p:nvPicPr>
          <p:cNvPr id="14" name="Picture 2" descr="Allyltrichlorosilane - Wikipedia">
            <a:extLst>
              <a:ext uri="{FF2B5EF4-FFF2-40B4-BE49-F238E27FC236}">
                <a16:creationId xmlns:a16="http://schemas.microsoft.com/office/drawing/2014/main" id="{E7248648-79C9-FB7A-7360-9A97CC45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59" y="4114046"/>
            <a:ext cx="2682240" cy="17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33188D-F23B-3941-2718-F6620F9FFE1D}"/>
              </a:ext>
            </a:extLst>
          </p:cNvPr>
          <p:cNvSpPr/>
          <p:nvPr/>
        </p:nvSpPr>
        <p:spPr>
          <a:xfrm rot="19530166">
            <a:off x="5078632" y="4319346"/>
            <a:ext cx="2317782" cy="55176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FFA42D-5A0C-4852-6AD8-5622ED21AC06}"/>
              </a:ext>
            </a:extLst>
          </p:cNvPr>
          <p:cNvSpPr txBox="1"/>
          <p:nvPr/>
        </p:nvSpPr>
        <p:spPr>
          <a:xfrm>
            <a:off x="7642769" y="3030816"/>
            <a:ext cx="463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Allyltrimethoxysilane</a:t>
            </a:r>
            <a:r>
              <a:rPr lang="cs-CZ" sz="2800" dirty="0"/>
              <a:t> (</a:t>
            </a:r>
            <a:r>
              <a:rPr lang="cs-CZ" sz="2800" b="1" dirty="0"/>
              <a:t>ATMOS</a:t>
            </a:r>
            <a:r>
              <a:rPr lang="cs-CZ" sz="2800" dirty="0"/>
              <a:t>)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891C48-8493-9593-3375-72839988F00A}"/>
              </a:ext>
            </a:extLst>
          </p:cNvPr>
          <p:cNvSpPr txBox="1"/>
          <p:nvPr/>
        </p:nvSpPr>
        <p:spPr>
          <a:xfrm>
            <a:off x="7897044" y="5880329"/>
            <a:ext cx="372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Allyltrichlorosilane</a:t>
            </a:r>
            <a:r>
              <a:rPr lang="cs-CZ" sz="2800" dirty="0"/>
              <a:t> (</a:t>
            </a:r>
            <a:r>
              <a:rPr lang="cs-CZ" sz="2800" b="1" dirty="0"/>
              <a:t>ATS</a:t>
            </a:r>
            <a:r>
              <a:rPr lang="cs-CZ" sz="2800" dirty="0"/>
              <a:t>)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387548-883C-E244-4230-657DBE150801}"/>
              </a:ext>
            </a:extLst>
          </p:cNvPr>
          <p:cNvSpPr txBox="1"/>
          <p:nvPr/>
        </p:nvSpPr>
        <p:spPr>
          <a:xfrm>
            <a:off x="-19748" y="232776"/>
            <a:ext cx="11856335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4400" b="1" u="sng" dirty="0" err="1">
                <a:latin typeface="+mj-lt"/>
              </a:rPr>
              <a:t>Introduction</a:t>
            </a:r>
            <a:r>
              <a:rPr lang="cs-CZ" sz="4400" b="1" u="sng" dirty="0">
                <a:latin typeface="+mj-lt"/>
              </a:rPr>
              <a:t> </a:t>
            </a:r>
            <a:r>
              <a:rPr lang="cs-CZ" sz="4400" b="1" u="sng" dirty="0" err="1">
                <a:latin typeface="+mj-lt"/>
              </a:rPr>
              <a:t>of</a:t>
            </a:r>
            <a:r>
              <a:rPr lang="cs-CZ" sz="4400" b="1" u="sng" dirty="0">
                <a:latin typeface="+mj-lt"/>
              </a:rPr>
              <a:t> </a:t>
            </a:r>
            <a:r>
              <a:rPr lang="cs-CZ" sz="4400" b="1" u="sng" dirty="0" err="1">
                <a:latin typeface="+mj-lt"/>
              </a:rPr>
              <a:t>copolymerizable</a:t>
            </a:r>
            <a:r>
              <a:rPr lang="cs-CZ" sz="4400" b="1" u="sng" dirty="0">
                <a:latin typeface="+mj-lt"/>
              </a:rPr>
              <a:t> </a:t>
            </a:r>
            <a:r>
              <a:rPr lang="cs-CZ" sz="4400" b="1" u="sng" dirty="0" err="1">
                <a:latin typeface="+mj-lt"/>
              </a:rPr>
              <a:t>functional</a:t>
            </a:r>
            <a:r>
              <a:rPr lang="cs-CZ" sz="4400" b="1" u="sng" dirty="0">
                <a:latin typeface="+mj-lt"/>
              </a:rPr>
              <a:t> </a:t>
            </a:r>
            <a:r>
              <a:rPr lang="cs-CZ" sz="4400" b="1" u="sng" dirty="0" err="1">
                <a:latin typeface="+mj-lt"/>
              </a:rPr>
              <a:t>groups</a:t>
            </a:r>
            <a:endParaRPr lang="en-US" sz="4400" b="1" u="sng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8BFF98-499B-4255-DD20-AA353A1684F2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7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7E72D8-81AB-72A1-A81C-A68439C633DD}"/>
              </a:ext>
            </a:extLst>
          </p:cNvPr>
          <p:cNvSpPr txBox="1"/>
          <p:nvPr/>
        </p:nvSpPr>
        <p:spPr>
          <a:xfrm>
            <a:off x="1194351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ACS Appl. Mater. Interfaces</a:t>
            </a:r>
            <a:r>
              <a:rPr lang="en-GB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2016, 8, 50, 34762-34769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6FB7CE9-AAD7-7998-BE17-58AC3BA9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8" y="1002217"/>
            <a:ext cx="5465432" cy="230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0CB79-8987-2A6D-EF55-1C17049D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75" y="98907"/>
            <a:ext cx="10515600" cy="1325563"/>
          </a:xfrm>
        </p:spPr>
        <p:txBody>
          <a:bodyPr/>
          <a:lstStyle/>
          <a:p>
            <a:r>
              <a:rPr lang="cs-CZ" b="1" u="sng" dirty="0" err="1"/>
              <a:t>Nanocomposite</a:t>
            </a:r>
            <a:r>
              <a:rPr lang="cs-CZ" b="1" u="sng" dirty="0"/>
              <a:t> </a:t>
            </a:r>
            <a:r>
              <a:rPr lang="cs-CZ" b="1" u="sng" dirty="0" err="1"/>
              <a:t>preparation</a:t>
            </a:r>
            <a:endParaRPr lang="en-US" b="1" u="sng" dirty="0"/>
          </a:p>
        </p:txBody>
      </p:sp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F7B22BCF-1BF2-1EB9-4D25-B8097788A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5" y="1292349"/>
            <a:ext cx="7994548" cy="32703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B43F02-ACE1-6FB4-AEE2-F56A5F821A00}"/>
              </a:ext>
            </a:extLst>
          </p:cNvPr>
          <p:cNvSpPr txBox="1"/>
          <p:nvPr/>
        </p:nvSpPr>
        <p:spPr>
          <a:xfrm>
            <a:off x="11770297" y="6409504"/>
            <a:ext cx="42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8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6B4DAE-0BE0-12BA-34B8-255E2C0EEA2D}"/>
              </a:ext>
            </a:extLst>
          </p:cNvPr>
          <p:cNvSpPr/>
          <p:nvPr/>
        </p:nvSpPr>
        <p:spPr>
          <a:xfrm>
            <a:off x="139875" y="1167642"/>
            <a:ext cx="8108386" cy="355364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12081F-FF8E-CDA9-EF43-94405445CC37}"/>
              </a:ext>
            </a:extLst>
          </p:cNvPr>
          <p:cNvSpPr/>
          <p:nvPr/>
        </p:nvSpPr>
        <p:spPr>
          <a:xfrm>
            <a:off x="8462948" y="1908170"/>
            <a:ext cx="3589177" cy="125024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80E8A-7DE4-EF35-48BC-8281B863FA85}"/>
              </a:ext>
            </a:extLst>
          </p:cNvPr>
          <p:cNvSpPr txBox="1"/>
          <p:nvPr/>
        </p:nvSpPr>
        <p:spPr>
          <a:xfrm>
            <a:off x="8556255" y="2076649"/>
            <a:ext cx="3482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styrene </a:t>
            </a:r>
            <a:r>
              <a:rPr lang="cs-CZ" sz="2800" dirty="0" err="1"/>
              <a:t>purification</a:t>
            </a:r>
            <a:r>
              <a:rPr lang="cs-CZ" sz="2800" dirty="0"/>
              <a:t> and </a:t>
            </a:r>
            <a:r>
              <a:rPr lang="cs-CZ" sz="2800" dirty="0" err="1"/>
              <a:t>prepolymerization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CAAAD-E9AE-0B8D-7C40-E2EFB837B5EA}"/>
              </a:ext>
            </a:extLst>
          </p:cNvPr>
          <p:cNvSpPr txBox="1"/>
          <p:nvPr/>
        </p:nvSpPr>
        <p:spPr>
          <a:xfrm>
            <a:off x="5438108" y="1430210"/>
            <a:ext cx="2754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Hot-</a:t>
            </a:r>
            <a:r>
              <a:rPr lang="cs-CZ" sz="2800" dirty="0" err="1"/>
              <a:t>injection</a:t>
            </a:r>
            <a:r>
              <a:rPr lang="cs-CZ" sz="2800" dirty="0"/>
              <a:t> </a:t>
            </a:r>
            <a:r>
              <a:rPr lang="cs-CZ" sz="2800" dirty="0" err="1"/>
              <a:t>synthesis</a:t>
            </a:r>
            <a:r>
              <a:rPr lang="cs-CZ" sz="2800" dirty="0"/>
              <a:t> and </a:t>
            </a:r>
            <a:r>
              <a:rPr lang="cs-CZ" sz="2800" dirty="0" err="1"/>
              <a:t>functionalization</a:t>
            </a:r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E272BF-7A2C-1BC8-85DA-D088ACF762A2}"/>
              </a:ext>
            </a:extLst>
          </p:cNvPr>
          <p:cNvGrpSpPr/>
          <p:nvPr/>
        </p:nvGrpSpPr>
        <p:grpSpPr>
          <a:xfrm>
            <a:off x="8248261" y="3158411"/>
            <a:ext cx="2017436" cy="1687587"/>
            <a:chOff x="8248261" y="3158411"/>
            <a:chExt cx="2017436" cy="16875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8B3FF13-8033-2B69-8F09-97A81453A79E}"/>
                </a:ext>
              </a:extLst>
            </p:cNvPr>
            <p:cNvCxnSpPr>
              <a:cxnSpLocks/>
            </p:cNvCxnSpPr>
            <p:nvPr/>
          </p:nvCxnSpPr>
          <p:spPr>
            <a:xfrm>
              <a:off x="8248261" y="3699590"/>
              <a:ext cx="975749" cy="0"/>
            </a:xfrm>
            <a:prstGeom prst="line">
              <a:avLst/>
            </a:prstGeom>
            <a:ln w="508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1FFC029-E0AA-904C-A367-7CCE92EC9D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0243" y="3699590"/>
              <a:ext cx="410" cy="101875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773D983-3349-FF76-8992-47CC8D41B142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10257537" y="3158411"/>
              <a:ext cx="8160" cy="1677507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4EF2AF-0A3A-AB09-9A00-3716080E640C}"/>
                </a:ext>
              </a:extLst>
            </p:cNvPr>
            <p:cNvCxnSpPr>
              <a:cxnSpLocks/>
            </p:cNvCxnSpPr>
            <p:nvPr/>
          </p:nvCxnSpPr>
          <p:spPr>
            <a:xfrm>
              <a:off x="9190243" y="3699590"/>
              <a:ext cx="0" cy="1146408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565FB7-AB6B-D33E-56AD-94FC87578B1B}"/>
              </a:ext>
            </a:extLst>
          </p:cNvPr>
          <p:cNvGrpSpPr/>
          <p:nvPr/>
        </p:nvGrpSpPr>
        <p:grpSpPr>
          <a:xfrm>
            <a:off x="4246880" y="4845997"/>
            <a:ext cx="7427393" cy="1818945"/>
            <a:chOff x="4246880" y="4845997"/>
            <a:chExt cx="7427393" cy="18189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BF1E12C-2017-95AA-6DB9-C2AA32C54843}"/>
                </a:ext>
              </a:extLst>
            </p:cNvPr>
            <p:cNvSpPr/>
            <p:nvPr/>
          </p:nvSpPr>
          <p:spPr>
            <a:xfrm>
              <a:off x="4246880" y="4845997"/>
              <a:ext cx="7369732" cy="181894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B25AA1-E1FB-08D9-5F7C-B8BF1AAB5258}"/>
                </a:ext>
              </a:extLst>
            </p:cNvPr>
            <p:cNvSpPr txBox="1"/>
            <p:nvPr/>
          </p:nvSpPr>
          <p:spPr>
            <a:xfrm>
              <a:off x="8192255" y="4904570"/>
              <a:ext cx="3482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Sample </a:t>
              </a:r>
              <a:r>
                <a:rPr lang="cs-CZ" sz="2800" dirty="0" err="1"/>
                <a:t>preparation</a:t>
              </a:r>
              <a:endParaRPr lang="en-US" sz="2800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335EE2F-EEEB-21F4-0F6E-84A066AEE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30315" y="4929000"/>
              <a:ext cx="2199679" cy="16529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91EDCB-27E2-FD01-E830-E1B964A00EA9}"/>
                </a:ext>
              </a:extLst>
            </p:cNvPr>
            <p:cNvSpPr txBox="1"/>
            <p:nvPr/>
          </p:nvSpPr>
          <p:spPr>
            <a:xfrm>
              <a:off x="6783679" y="5574932"/>
              <a:ext cx="34820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+ </a:t>
              </a:r>
              <a:r>
                <a:rPr lang="cs-CZ" sz="2400" dirty="0" err="1"/>
                <a:t>thermal</a:t>
              </a:r>
              <a:r>
                <a:rPr lang="cs-CZ" sz="2400" dirty="0"/>
                <a:t> </a:t>
              </a:r>
              <a:r>
                <a:rPr lang="cs-CZ" sz="2400" dirty="0" err="1"/>
                <a:t>initiator</a:t>
              </a:r>
              <a:endParaRPr lang="cs-CZ" sz="2400" dirty="0"/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cs-CZ" sz="2400" dirty="0" err="1"/>
                <a:t>Polymerization</a:t>
              </a:r>
              <a:r>
                <a:rPr lang="cs-CZ" sz="2400" dirty="0"/>
                <a:t> </a:t>
              </a:r>
              <a:r>
                <a:rPr lang="cs-CZ" sz="2400" dirty="0" err="1"/>
                <a:t>at</a:t>
              </a:r>
              <a:r>
                <a:rPr lang="cs-CZ" sz="2400" dirty="0"/>
                <a:t> 80°C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7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905</Words>
  <Application>Microsoft Office PowerPoint</Application>
  <PresentationFormat>Widescreen</PresentationFormat>
  <Paragraphs>125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-apple-system</vt:lpstr>
      <vt:lpstr>Aptos</vt:lpstr>
      <vt:lpstr>Arial</vt:lpstr>
      <vt:lpstr>Calibri</vt:lpstr>
      <vt:lpstr>Calibri Light</vt:lpstr>
      <vt:lpstr>Cambria Math</vt:lpstr>
      <vt:lpstr>Roboto</vt:lpstr>
      <vt:lpstr>Wingdings</vt:lpstr>
      <vt:lpstr>Office Theme</vt:lpstr>
      <vt:lpstr>High loading nanocomposites of cesium lead halide nanocrystals for fast timing</vt:lpstr>
      <vt:lpstr>Cesium lead halide nanocrystals</vt:lpstr>
      <vt:lpstr>Fast timing potential</vt:lpstr>
      <vt:lpstr>Radiation detection</vt:lpstr>
      <vt:lpstr>Timing performance under X-rays</vt:lpstr>
      <vt:lpstr>TOF – PET energy sharing</vt:lpstr>
      <vt:lpstr>Embedding nanocrystals into a matrix</vt:lpstr>
      <vt:lpstr>PowerPoint Presentation</vt:lpstr>
      <vt:lpstr>Nanocomposite preparation</vt:lpstr>
      <vt:lpstr>Nanocrystal characterization</vt:lpstr>
      <vt:lpstr>Nanocomposite samples</vt:lpstr>
      <vt:lpstr>CPB@PS 1%  - ligand comparison</vt:lpstr>
      <vt:lpstr>CPB@PS 1% confocal Raman microscopy </vt:lpstr>
      <vt:lpstr>Nanocomposites with high loading</vt:lpstr>
      <vt:lpstr>Decay under X-ray excitation</vt:lpstr>
      <vt:lpstr>Time resolution under X-rays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scintillation nanocomposites with quantum dots for radiation detection</dc:title>
  <dc:creator>Jan Král</dc:creator>
  <cp:lastModifiedBy>Jan Král</cp:lastModifiedBy>
  <cp:revision>19</cp:revision>
  <dcterms:created xsi:type="dcterms:W3CDTF">2024-02-20T07:30:36Z</dcterms:created>
  <dcterms:modified xsi:type="dcterms:W3CDTF">2024-05-20T10:46:37Z</dcterms:modified>
</cp:coreProperties>
</file>