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278" r:id="rId5"/>
    <p:sldId id="354" r:id="rId6"/>
    <p:sldId id="1158" r:id="rId7"/>
    <p:sldId id="20272" r:id="rId8"/>
    <p:sldId id="20294" r:id="rId9"/>
    <p:sldId id="20273" r:id="rId10"/>
    <p:sldId id="365" r:id="rId11"/>
    <p:sldId id="322" r:id="rId12"/>
    <p:sldId id="20275" r:id="rId13"/>
    <p:sldId id="20274" r:id="rId14"/>
    <p:sldId id="20276" r:id="rId15"/>
    <p:sldId id="2139" r:id="rId16"/>
    <p:sldId id="20299" r:id="rId17"/>
    <p:sldId id="20290" r:id="rId18"/>
    <p:sldId id="20297" r:id="rId19"/>
    <p:sldId id="20286" r:id="rId20"/>
    <p:sldId id="20287" r:id="rId21"/>
    <p:sldId id="20296" r:id="rId22"/>
    <p:sldId id="20291" r:id="rId23"/>
    <p:sldId id="20292" r:id="rId24"/>
    <p:sldId id="20298" r:id="rId25"/>
    <p:sldId id="20300" r:id="rId26"/>
    <p:sldId id="20301" r:id="rId27"/>
    <p:sldId id="20295" r:id="rId28"/>
    <p:sldId id="20304" r:id="rId29"/>
    <p:sldId id="20305" r:id="rId30"/>
    <p:sldId id="20303" r:id="rId31"/>
    <p:sldId id="20277" r:id="rId32"/>
  </p:sldIdLst>
  <p:sldSz cx="17338675" cy="9753600"/>
  <p:notesSz cx="9144000" cy="6858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FFD200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30" autoAdjust="0"/>
    <p:restoredTop sz="95921" autoAdjust="0"/>
  </p:normalViewPr>
  <p:slideViewPr>
    <p:cSldViewPr snapToGrid="0" showGuides="1">
      <p:cViewPr varScale="1">
        <p:scale>
          <a:sx n="73" d="100"/>
          <a:sy n="73" d="100"/>
        </p:scale>
        <p:origin x="232" y="592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C9DBF-6BDC-4B4E-95A2-696562F62DC9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633D0-A399-9C45-A584-C99C6C99B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0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QA" dirty="0"/>
              <a:t>AFOV motion: 1.62 cm/s</a:t>
            </a:r>
          </a:p>
          <a:p>
            <a:r>
              <a:rPr lang="en-QA" dirty="0"/>
              <a:t>Gap motion: 0.125 cm/s (translating ½ detector module)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7FA18-6CC7-0E4D-AD3A-32164824B894}" type="slidenum">
              <a:rPr lang="en-QA" smtClean="0"/>
              <a:t>8</a:t>
            </a:fld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17260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0"/>
            <a:ext cx="4179598" cy="1393200"/>
          </a:xfrm>
          <a:prstGeom prst="rect">
            <a:avLst/>
          </a:prstGeom>
        </p:spPr>
      </p:pic>
      <p:pic>
        <p:nvPicPr>
          <p:cNvPr id="17" name="Afbeelding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00" y="0"/>
            <a:ext cx="3714979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15183366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" y="0"/>
            <a:ext cx="41795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NL" noProof="0"/>
              <a:t>Klik om de stijl te bewerken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Logo EN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JPG"/><Relationship Id="rId3" Type="http://schemas.openxmlformats.org/officeDocument/2006/relationships/image" Target="../media/image55.jpg"/><Relationship Id="rId7" Type="http://schemas.openxmlformats.org/officeDocument/2006/relationships/image" Target="../media/image53.png"/><Relationship Id="rId12" Type="http://schemas.openxmlformats.org/officeDocument/2006/relationships/image" Target="../media/image60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2.jpg"/><Relationship Id="rId5" Type="http://schemas.openxmlformats.org/officeDocument/2006/relationships/image" Target="../media/image57.jpeg"/><Relationship Id="rId10" Type="http://schemas.openxmlformats.org/officeDocument/2006/relationships/image" Target="../media/image50.png"/><Relationship Id="rId4" Type="http://schemas.openxmlformats.org/officeDocument/2006/relationships/image" Target="../media/image56.jpeg"/><Relationship Id="rId9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8"/>
          <p:cNvSpPr txBox="1">
            <a:spLocks/>
          </p:cNvSpPr>
          <p:nvPr/>
        </p:nvSpPr>
        <p:spPr bwMode="white">
          <a:xfrm>
            <a:off x="7640721" y="1034338"/>
            <a:ext cx="3913924" cy="651431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1300368" rtl="0" eaLnBrk="1" latinLnBrk="0" hangingPunct="1">
              <a:lnSpc>
                <a:spcPts val="11000"/>
              </a:lnSpc>
              <a:spcBef>
                <a:spcPct val="0"/>
              </a:spcBef>
              <a:buNone/>
              <a:defRPr sz="10000" u="sng" kern="1200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nl-NL" sz="2500" u="none" dirty="0"/>
          </a:p>
          <a:p>
            <a:pPr>
              <a:lnSpc>
                <a:spcPct val="100000"/>
              </a:lnSpc>
            </a:pPr>
            <a:br>
              <a:rPr lang="nl-NL" sz="2500" u="none" dirty="0"/>
            </a:br>
            <a:br>
              <a:rPr lang="nl-NL" sz="2500" u="none" dirty="0"/>
            </a:br>
            <a:br>
              <a:rPr lang="nl-NL" sz="2500" u="none" dirty="0"/>
            </a:br>
            <a:endParaRPr lang="nl-NL" sz="2500" u="none" dirty="0"/>
          </a:p>
          <a:p>
            <a:pPr>
              <a:lnSpc>
                <a:spcPct val="100000"/>
              </a:lnSpc>
            </a:pPr>
            <a:endParaRPr lang="nl-NL" sz="2500" u="none" dirty="0"/>
          </a:p>
          <a:p>
            <a:pPr>
              <a:lnSpc>
                <a:spcPct val="100000"/>
              </a:lnSpc>
            </a:pPr>
            <a:endParaRPr lang="nl-NL" sz="2500" u="none" dirty="0"/>
          </a:p>
          <a:p>
            <a:pPr>
              <a:lnSpc>
                <a:spcPct val="100000"/>
              </a:lnSpc>
            </a:pPr>
            <a:endParaRPr lang="nl-NL" sz="2500" u="none" dirty="0"/>
          </a:p>
          <a:p>
            <a:pPr>
              <a:lnSpc>
                <a:spcPct val="100000"/>
              </a:lnSpc>
            </a:pPr>
            <a:endParaRPr lang="nl-NL" sz="2500" u="none" dirty="0"/>
          </a:p>
          <a:p>
            <a:pPr>
              <a:lnSpc>
                <a:spcPct val="100000"/>
              </a:lnSpc>
            </a:pPr>
            <a:br>
              <a:rPr lang="nl-NL" sz="2500" u="none" dirty="0"/>
            </a:br>
            <a:endParaRPr lang="nl-NL" sz="2500" u="non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425" y="606343"/>
            <a:ext cx="16239962" cy="4436316"/>
          </a:xfrm>
        </p:spPr>
        <p:txBody>
          <a:bodyPr/>
          <a:lstStyle/>
          <a:p>
            <a:pPr algn="ctr"/>
            <a:r>
              <a:rPr lang="en-GB" sz="4000" b="1" u="none" dirty="0"/>
              <a:t>Deep learning image denoising for a cost-effective walk-through pet design with sparse detector coverage</a:t>
            </a:r>
            <a:endParaRPr lang="en-US" sz="4000" u="non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0615" y="5214277"/>
            <a:ext cx="15191026" cy="5832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Maya Abi Akl, </a:t>
            </a:r>
            <a:r>
              <a:rPr lang="en-US" sz="2400" dirty="0"/>
              <a:t>Florence Muller, Jens </a:t>
            </a:r>
            <a:r>
              <a:rPr lang="en-US" sz="2400" dirty="0" err="1"/>
              <a:t>Maebe</a:t>
            </a:r>
            <a:r>
              <a:rPr lang="en-US" sz="2400" dirty="0"/>
              <a:t>, </a:t>
            </a:r>
            <a:r>
              <a:rPr lang="en-US" sz="2400" dirty="0" err="1"/>
              <a:t>Meysam</a:t>
            </a:r>
            <a:r>
              <a:rPr lang="en-US" sz="2400" dirty="0"/>
              <a:t> </a:t>
            </a:r>
            <a:r>
              <a:rPr lang="en-US" sz="2400" dirty="0" err="1"/>
              <a:t>Dadgar</a:t>
            </a:r>
            <a:r>
              <a:rPr lang="en-US" sz="2400" dirty="0"/>
              <a:t>, </a:t>
            </a:r>
          </a:p>
          <a:p>
            <a:pPr algn="ctr"/>
            <a:r>
              <a:rPr lang="en-US" sz="2400" dirty="0" err="1"/>
              <a:t>Othmane</a:t>
            </a:r>
            <a:r>
              <a:rPr lang="en-US" sz="2400" dirty="0"/>
              <a:t> </a:t>
            </a:r>
            <a:r>
              <a:rPr lang="en-US" sz="2400" dirty="0" err="1"/>
              <a:t>Bouhali</a:t>
            </a:r>
            <a:r>
              <a:rPr lang="en-US" sz="2400" dirty="0"/>
              <a:t> &amp; </a:t>
            </a:r>
            <a:r>
              <a:rPr lang="en-US" sz="2400" dirty="0" err="1"/>
              <a:t>Stefaan</a:t>
            </a:r>
            <a:r>
              <a:rPr lang="en-US" sz="2400" dirty="0"/>
              <a:t> </a:t>
            </a:r>
            <a:r>
              <a:rPr lang="en-US" sz="2400" dirty="0" err="1"/>
              <a:t>Vandenberghe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MEDISIP, Department of Electronics and Information Systems, Ghent University, Belgium</a:t>
            </a:r>
          </a:p>
          <a:p>
            <a:pPr algn="ctr"/>
            <a:r>
              <a:rPr lang="en-US" sz="2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1D60B-ED8F-45A8-FAD6-9D53EC90962A}"/>
              </a:ext>
            </a:extLst>
          </p:cNvPr>
          <p:cNvSpPr txBox="1"/>
          <p:nvPr/>
        </p:nvSpPr>
        <p:spPr>
          <a:xfrm>
            <a:off x="4218039" y="277403"/>
            <a:ext cx="3849329" cy="101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QA" sz="2500" dirty="0"/>
          </a:p>
        </p:txBody>
      </p:sp>
      <p:pic>
        <p:nvPicPr>
          <p:cNvPr id="7" name="Picture 6" descr="A red sign with white text&#10;&#10;Description automatically generated">
            <a:extLst>
              <a:ext uri="{FF2B5EF4-FFF2-40B4-BE49-F238E27FC236}">
                <a16:creationId xmlns:a16="http://schemas.microsoft.com/office/drawing/2014/main" id="{E5167A6F-F03C-8D7C-FAC5-6185F459F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77" y="8475767"/>
            <a:ext cx="2666056" cy="648000"/>
          </a:xfrm>
          <a:prstGeom prst="rect">
            <a:avLst/>
          </a:prstGeom>
        </p:spPr>
      </p:pic>
      <p:pic>
        <p:nvPicPr>
          <p:cNvPr id="13" name="Picture 12" descr="A blue and white logo&#10;&#10;Description automatically generated">
            <a:extLst>
              <a:ext uri="{FF2B5EF4-FFF2-40B4-BE49-F238E27FC236}">
                <a16:creationId xmlns:a16="http://schemas.microsoft.com/office/drawing/2014/main" id="{45C5D141-3CD5-058C-FCA5-AFCDE0EDB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7" y="8249662"/>
            <a:ext cx="2247900" cy="1117600"/>
          </a:xfrm>
          <a:prstGeom prst="rect">
            <a:avLst/>
          </a:prstGeom>
        </p:spPr>
      </p:pic>
      <p:pic>
        <p:nvPicPr>
          <p:cNvPr id="15" name="Picture 14" descr="A white letter on a blue background&#10;&#10;Description automatically generated">
            <a:extLst>
              <a:ext uri="{FF2B5EF4-FFF2-40B4-BE49-F238E27FC236}">
                <a16:creationId xmlns:a16="http://schemas.microsoft.com/office/drawing/2014/main" id="{EA88B7C1-C9FA-B6CB-02AF-A5B5D7B94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433" y="8362714"/>
            <a:ext cx="4819954" cy="891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EA474-523E-A1F3-403C-AE2CD4348681}"/>
              </a:ext>
            </a:extLst>
          </p:cNvPr>
          <p:cNvSpPr txBox="1"/>
          <p:nvPr/>
        </p:nvSpPr>
        <p:spPr>
          <a:xfrm>
            <a:off x="13867249" y="7443006"/>
            <a:ext cx="3807502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>
                <a:solidFill>
                  <a:srgbClr val="FFD200"/>
                </a:solidFill>
              </a:rPr>
              <a:t>Maya.AbiAkl@ugent.be</a:t>
            </a:r>
          </a:p>
        </p:txBody>
      </p:sp>
    </p:spTree>
    <p:extLst>
      <p:ext uri="{BB962C8B-B14F-4D97-AF65-F5344CB8AC3E}">
        <p14:creationId xmlns:p14="http://schemas.microsoft.com/office/powerpoint/2010/main" val="36340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18" y="3819283"/>
            <a:ext cx="15544401" cy="3764460"/>
          </a:xfrm>
        </p:spPr>
        <p:txBody>
          <a:bodyPr/>
          <a:lstStyle/>
          <a:p>
            <a:r>
              <a:rPr lang="en-US" sz="3600" u="none" dirty="0"/>
              <a:t>Walk-Through PET concept</a:t>
            </a:r>
            <a:br>
              <a:rPr lang="en-US" sz="3600" u="none" dirty="0"/>
            </a:br>
            <a:r>
              <a:rPr lang="en-US" sz="3600" u="none" dirty="0"/>
              <a:t>Walk-Through PET system design</a:t>
            </a:r>
            <a:br>
              <a:rPr lang="en-US" sz="3600" u="none" dirty="0"/>
            </a:br>
            <a:r>
              <a:rPr lang="en-US" sz="3600" b="1" u="none" dirty="0">
                <a:solidFill>
                  <a:srgbClr val="FFD200"/>
                </a:solidFill>
              </a:rPr>
              <a:t>deep learning</a:t>
            </a:r>
            <a:r>
              <a:rPr lang="en-US" sz="3600" u="none" dirty="0">
                <a:solidFill>
                  <a:srgbClr val="FFD200"/>
                </a:solidFill>
              </a:rPr>
              <a:t>	</a:t>
            </a:r>
            <a:r>
              <a:rPr lang="en-US" sz="3600" b="1" u="none" dirty="0">
                <a:solidFill>
                  <a:srgbClr val="FFD200"/>
                </a:solidFill>
              </a:rPr>
              <a:t>model for image denoising</a:t>
            </a:r>
            <a:br>
              <a:rPr lang="en-US" sz="3600" u="none" dirty="0"/>
            </a:br>
            <a:r>
              <a:rPr lang="en-US" sz="3600" u="none" dirty="0"/>
              <a:t>Results</a:t>
            </a:r>
            <a:br>
              <a:rPr lang="en-US" sz="3600" u="none" dirty="0"/>
            </a:br>
            <a:r>
              <a:rPr lang="en-US" sz="3600" u="none" dirty="0"/>
              <a:t>conclusion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FD27B-51EF-4680-3998-6A3276CC3729}"/>
              </a:ext>
            </a:extLst>
          </p:cNvPr>
          <p:cNvSpPr txBox="1"/>
          <p:nvPr/>
        </p:nvSpPr>
        <p:spPr>
          <a:xfrm>
            <a:off x="4218039" y="277403"/>
            <a:ext cx="3849329" cy="101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QA" sz="2500" dirty="0"/>
          </a:p>
        </p:txBody>
      </p:sp>
    </p:spTree>
    <p:extLst>
      <p:ext uri="{BB962C8B-B14F-4D97-AF65-F5344CB8AC3E}">
        <p14:creationId xmlns:p14="http://schemas.microsoft.com/office/powerpoint/2010/main" val="202257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942A-7F32-708A-E859-1F1510DB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Why deep learning denoising?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45FED-4564-14BC-596C-05548488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67B42-B6FC-E727-64B3-8F74BE34D603}"/>
              </a:ext>
            </a:extLst>
          </p:cNvPr>
          <p:cNvSpPr txBox="1"/>
          <p:nvPr/>
        </p:nvSpPr>
        <p:spPr>
          <a:xfrm>
            <a:off x="11823752" y="1920457"/>
            <a:ext cx="5681663" cy="181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Reduced AFOV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Sparse detector coverage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Panel motion</a:t>
            </a:r>
            <a:endParaRPr lang="en-QA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E6C563-7D08-253C-3EF2-32A8FDCB1FA9}"/>
              </a:ext>
            </a:extLst>
          </p:cNvPr>
          <p:cNvGrpSpPr>
            <a:grpSpLocks noChangeAspect="1"/>
          </p:cNvGrpSpPr>
          <p:nvPr/>
        </p:nvGrpSpPr>
        <p:grpSpPr>
          <a:xfrm>
            <a:off x="8300466" y="1932616"/>
            <a:ext cx="2520000" cy="2111021"/>
            <a:chOff x="9909115" y="3448733"/>
            <a:chExt cx="4450478" cy="37281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3F140B-7A43-8282-86E9-1F8B40CCBB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4514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75C4C5-9AD5-6FFD-8A11-284F4B9DAD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4D6833-5799-7DA9-E404-664A2F9B0F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0C7EAF-A87D-CBFD-C970-537EEA10F4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FC3D8C-6CA9-4BF1-F944-384786AF66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27CA90-B738-FA31-DAB9-BC54E6275C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3CDE41-2CE3-E9D8-CB25-8820C2228C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4514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5A86C2-FACB-92F7-2E5B-9723F14E70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44873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FC6341-D7F0-FBF5-C7D1-330ABD472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E88AFC-A6AC-1CD1-BF72-0C0094E5F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6DB187-BF82-C543-936A-159399695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5B74BF-2D9D-7E85-5498-054D39C87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572314-13EB-05D3-A6FC-A9DADA467B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9425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F33EE5-C3B3-69B9-AF55-946270280A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489811-2C05-2787-F7F5-A82335360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95B057-CD7A-3875-D9A3-B7414C11B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39E813-A29B-394A-0DC5-2387CC54C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91AD99-ED10-40FF-C265-E33D189D8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CC01ED-873C-5828-9A18-84AE9E673A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9425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CF93F1-311C-AD6C-0B54-31307C0E6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939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C45CF9-A0D6-A165-4379-FCDCDF8BBC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CDD0A26-7FB8-D2B0-9DF1-40B8F8661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9B733D-0DE4-DE08-893A-B33184D38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93EBE4-D552-8C2F-15B2-F6012B9E95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B0A58D-929E-BDCA-AE25-1E9ABC2FD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4335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C5994F0-AE26-B1DC-5173-81EC2D03B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50BA1D-9093-B0CA-9E95-E6FBDCD905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EDB4305-6CCB-FE08-3D07-02A342626A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9622CC-27B6-5E0B-272C-E030CD3FE8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9F0BEB-28A9-A86F-996F-D2E1164EE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4B0BCBC-FF28-5B7E-3E98-152FEF0D8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4335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5F2142-4384-4C6A-3EEB-23EB0E1F74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4308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466C8E3-D659-DC64-EE7A-92DDFEBA4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EBBDF9-8C2F-9D26-05E4-D60A820378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AA4F76-9A11-387F-F7BF-61183AAE4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BC3AD3-16C0-EA5A-7C02-DA5705C044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0C1A5B0-2491-1BF5-860C-5D0BC78C8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9246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43E561D-98B9-2993-7CED-046ED7CC23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650FF88-1E1D-FF8F-35B6-0C7452AD0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73B03D9-E897-F5C1-B6E5-673418A101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2F37CB-C44C-A02F-FF57-CC01B7A2EB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B549339-1191-3262-226C-68048A32A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D68A400-7C1A-0B88-2248-C821D8B5EF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9246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AC5FCBA-DC21-FDBF-E4AA-B5789A2D16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9219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F46AD81-4864-A7C7-4879-8A00ACBB40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D73F32-46B3-03F5-F7B1-7DC12075A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A80DE6C-B4D1-0831-CC47-535693D4C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C12B009-C0DA-46D8-B109-7661C26EA3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7505C1E-ECD4-47E7-F1CF-7D261C8B3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41572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3CEFCCD-CE60-B21C-80DC-485C7C87F3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95E7730-9A9A-06CE-C41F-00D8B3614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29BF135-9237-5DC8-9991-D90C4E0AD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FBC2C61-A280-EBC0-6128-67332EA9B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717DB5-4868-5D12-8714-10AAFF91F1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A0B4106-A543-B6E1-67DD-C1AAF55EE6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4157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EF1F4C3-704A-661B-2B4D-182682871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4129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A2A865E-3C4D-14CC-825F-CD4C9574C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76CA23F-7782-B178-5FE2-CB9B065122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2083938-38AA-C6FF-F3AE-9B7D3CD6E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40F981-683D-DBFA-8B8F-8FDF563E0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174E6EA-DB99-8593-5435-4706CB9D6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90678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36AB51E-ED2B-A90F-7071-6F93C160A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98713ED-61BC-7247-01B3-405ABA2362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94E792D-7FF3-7F10-6BD3-784748D0C1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C928BB-6C29-A028-00D6-B2DDD17BE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D11A2FC-D7A5-8F17-76AD-3FCF4E5EDF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ED966F2-9B77-B3D2-4CC1-90E889EB4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9067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70F173A-CD2D-09FB-3670-CA69AB7C9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904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0DBA8F1-24B2-D040-D18B-28BE3F4AC1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0322C3A-1196-8138-33D5-251594D1E4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400CF82-7AF4-6CD3-AC8E-E98329B1A2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75A0D71-F611-CDD3-1DFB-49F5BD76A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962CA98-7D41-0579-A68A-7F74CD5A3D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39784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9FCE66F-3588-51C0-5051-C6054FD82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96BB082-0012-AF95-0B45-8B52498D13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9E43E7E-5F2D-302A-51BD-63B752B32D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D2F78E0-6FA6-1B89-331C-99FA97088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D2D386B-8EFE-EB39-F75F-5A358B34F2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7CED1F3-0F12-E21B-2426-408F736417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39784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2C59B1B-211C-B2F3-801B-301C379200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39511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911ECB4-EABE-A548-585F-6824924C6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7E0DE67-8B41-0DE2-7979-D499EAA332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D5D4D1D-653E-92E5-145F-63A5A01C2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FE8C3BC-28D1-5C3A-57C7-B818DE927C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3BE987F-0B4A-2BDD-F0BD-B9D5345CD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88891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141DFD8-CD46-4585-9621-0800BF3C3E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4711597-9128-39AB-2126-2E0C54C62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F6B9F8D-1740-304C-BC2D-811071AE9F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FA8A36A-74CE-FCA9-3D99-442750ACD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15794CE-F5B5-0B79-534D-AB4B000AA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9B73EC6-109B-D790-7B15-922BBBC2D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88891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413178D-AE50-A072-F2AA-A877F94BE8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88618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D43F4BD-DB4E-A0E4-56EF-C2303D247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25DC247-A044-4B21-19DE-DE6B82FDE4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80DB0F3-61A1-FF42-021A-BF97A2689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E7867B1-0624-E94D-05F7-A2CDC38F7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FF317EA-12E8-60C8-2FEB-3B0EAEF118C2}"/>
              </a:ext>
            </a:extLst>
          </p:cNvPr>
          <p:cNvGrpSpPr>
            <a:grpSpLocks noChangeAspect="1"/>
          </p:cNvGrpSpPr>
          <p:nvPr/>
        </p:nvGrpSpPr>
        <p:grpSpPr>
          <a:xfrm>
            <a:off x="2033451" y="1240748"/>
            <a:ext cx="2520000" cy="3808120"/>
            <a:chOff x="1527127" y="2009400"/>
            <a:chExt cx="4450478" cy="6725395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CD85E6F-4AA1-64FC-365F-3A53E63AC3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3366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650D8AC-30E1-492D-45BC-29D2D34BE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3364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5E2BB20-7225-6E6C-B5B9-747D6005E3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0A81133-7485-E945-FFE6-39B718913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7617DAF-D947-9117-1D72-9D8E2A45E0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84F3E3D-FEEA-6CCB-FCD2-24DF3BF9C6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7CA806F-C538-53A7-CCD3-C5985230D0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33667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E2C6EEE-67FE-18F4-3E28-CFBB23E97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33640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ED3E712-D7EE-3034-FF46-29C5A68C80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314312B-0BB6-DF95-6F29-90CAAFB48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6C4282D-59DA-F6DD-6529-356F8CCDDE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43498AF-7F59-F35C-CE8D-F481A0F82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3364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1A27360-DE41-815E-1934-D4CADEC338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37054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A9FFF3E-A2DC-CEAC-DBBA-276EAD9B3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370272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BC2EF447-25B4-BDD6-4A3F-DC4250150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4F35897-B6E5-E9D4-E393-4815B1F138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AEA6F1B-AD97-C04C-668F-C3054F87E5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580888B-DEE8-2920-54BB-77BEDAFA8A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E0A7562-2D76-C7E2-21DC-C9EBCCA134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37054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3CFDD49-7543-4E74-6380-72CB50FE34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3702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25D8451-F895-C83C-74A5-6276DBC0C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3223DF9F-4DFD-AF0C-415F-936F3DC6D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79C4D936-96D1-31EF-2451-EC98B8CC11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8E920DE-DEC8-217F-FEDE-201319D22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370272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6D7BADA-5D55-3AA2-A1F2-930A84704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4044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8881298-FC10-DB4C-62CC-CD3EC1B9C3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4041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8E59B6A-D067-1570-A939-AD3F053E86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C017E54-944A-476A-A5F8-CDD386E58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114DB5E-BB1C-2DC3-9BC5-394CC2EA0B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B15B6F5-330D-9EEE-50A5-33B3A94AA0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4765FB5-3176-C824-9841-30CF822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4044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6354318-7438-82D8-13D0-F1F38B76E9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4041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BC85CBF-6A55-1F84-C347-83ED9912E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7990D6B-E249-D7E9-47E3-D934637E7F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DCF65B5-63D6-460C-1743-4E02B8E211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9A895C5-403F-3B4F-CC03-A5FF7E0C06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4041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14C340B-611E-0D8D-BC55-32B6BA994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43827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5F494D8B-3016-481C-A227-F9B21AF2A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43800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EDFEE5A-A724-A84B-902B-14492F508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7C6E514F-E112-4C83-B0BE-BC54554B4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51E2097-46CF-6065-88AF-4A823161E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60C99FF-D95A-3029-0EA2-ECD78F49C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4377CC1-988F-E6B0-E2A5-2B8A800A8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43827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40FC312-0641-A509-292C-7507FB4B7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43800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3FFA120-5D46-4891-D9C0-8EEFD5150A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1A9CC7F-29C9-E77D-E942-6D7700F31A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7A9EB63-8859-A5AA-B437-275EC0B626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0C8BC76-FB03-B695-0A93-09FB896503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43800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1AF0F95-3B1E-556F-C6C2-CF4C3238A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4721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77399C3-A4CC-D06C-E469-4F72E0855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471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A8AF18C-1C54-C0C0-9F11-126C6E82C4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66B8092-474B-2CDE-70FB-881B14AD2E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AAC21CF-EBB9-74D9-7DD5-D636FB4442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52D20AD-77AE-E016-18BF-395DE0584D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725E17E7-9860-587D-216B-7811F1F5AF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4721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F7B7574-ECA0-0A06-37CF-1B3319929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471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BE74FC7-F067-8DBB-7AD8-F82013565C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21D6FC5-E427-D058-4D86-3028D2A399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CD91FD87-D534-EE5C-2721-B1111F946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F04ADE84-4055-746C-4906-745637E730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471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B2ABE0D8-1E50-A3E9-A9F8-01F93B5583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5060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F849387-B076-FC79-9793-620E5F3DDD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5057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9A3B50F5-29BD-6405-1F6F-97A70BD008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20E7DA6A-DFAA-C2E4-C8F0-01938BCA2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049F8FA-84C7-3998-90AC-26C005B78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C5D67E2-293D-6B57-BB08-2A2D2DF5B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EA94221-AC8C-84E6-2CA1-DECBFAEC8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5060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9C98F11-FD01-0DB6-04EC-6850EC52A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5057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3D663566-BA4C-647F-4608-BD9D3D149C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2D5A82D-FBBD-800A-2AE2-5FE6905DBA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09635C1B-2C8F-DF8A-7C2D-01354C4C10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ABD3A781-B053-2315-4A68-CE8762A87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5057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C4F8B12-BB75-3CB6-73C6-8F89734DDD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53987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D6AF9A7-52A2-1521-2A2B-F5553F521A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5396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3E03F0A0-E942-A3F5-49BD-AFD8CAA66A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43F8BE5A-F651-D846-C5B2-FC46C11CCB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F3F6022-1561-CCA7-98B8-FE3337CA7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8520424-CD9F-CA1F-0AEE-4FB3074E1C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31673F16-BE05-0E8B-BDAB-EA93FA409E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53987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 dirty="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628A6BE-9D85-A729-AC85-A800A2FFDE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5396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002AC612-9686-5884-3EA9-65A12008D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E170FF7-94E9-C650-57FD-0CE04A1A8F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2A24FDD4-4073-B645-FF27-23C519985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56FBDAA-84D2-AE10-26BD-497D026C7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5396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BC89BB8F-C4F8-B9F2-3CE8-FBA3B42DC7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57374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79A4D26-1DEF-1734-6CBD-757877A517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57347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7C367140-0624-2C69-FCE5-181FF099FE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DF6EBF7-436F-9543-A49C-CF957CB170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84E3C146-1D3E-141B-5FCC-79E17F4D16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51AD042D-40B8-A4CF-DEF0-00AAC95B8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D71ADA8-BA4C-6F94-5ACC-60E3990FBC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57374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757C7982-9D55-553C-8845-4F5A3465E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5734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A8653D6-B13F-08D1-05DA-44823EE961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2D26733-BEDB-6751-38BC-D672605772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41F426DC-6FD5-4803-B258-8D0F95524B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3F61C578-7C38-E8D0-CB28-D048C8786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57347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37B7E75F-B540-FD6D-11C0-3ABCFAF37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60761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32409B-1EB6-7336-C746-9123AB97A5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6073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60ADF29-F395-167F-9D92-D4C08AEC9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5DE6910A-5373-0C9C-9ECE-9FEEB6610A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E666281-E3D1-A05A-3EE2-48224F144E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09D5329C-AFA3-EDFF-D49F-33BF8095A1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D2809ED-2110-59A0-A109-D1E22F877C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60761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BE53D000-B070-A68D-912B-96BE20365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607340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7144E41-5501-4355-DDBE-4BC2D3260F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99510EE-4BCA-FC61-93FA-E15330914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14F42119-EEDE-6DB4-A233-BB8C7DDF8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BF20AD4A-23B4-2FE1-AB6B-022E6B94A0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6073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5DDDE817-70CF-530F-C1DD-E1ED5FB3B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6414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605C59C-57CD-DB3C-507D-7665E3816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6412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4386FCE1-9E95-3C91-F8F4-E4F51D3BBE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97DF243-603F-662D-E169-5C8ABD08E3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4CB0721C-6D20-0CC4-8856-9E4F3CEFB3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12B62A37-8339-6DA0-F71D-819D18C96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6B50AD7-35E0-E155-BF73-0B2EB95EC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64147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C890CFC-30C0-B840-5E5B-97867BC519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64120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376C5F0-FB93-B089-2BC3-6C4269959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B8D0187C-4622-3086-3147-290116697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63D7959-3BCE-9E5E-5019-542250B7F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CC2D9E5-A590-8D27-55F3-E2D4004E0C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6412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2E1AC19-48A8-C760-2C22-D77BD07321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6753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E04C7DD-11B8-CEE6-68CC-74D80F8BEB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6750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0713239-BD47-56DB-187E-BD81A938B9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2229DF5-94F7-F330-D167-8402A8BC79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BDF56A2-ED32-A462-CC3F-EA4CF4E74B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8990DFCE-934E-F3B8-F547-F2C89FE90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E8CC6C24-7E12-FD6A-EF16-C626BE216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6753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03B8D76-D8C4-348A-7434-CFDDA1597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6750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0DA48D61-AF69-576A-D125-0ECBC4DF9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A52D4961-03E5-DE6D-49C1-B2F5D4022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8FEF1727-B49B-9CE3-8505-9E2F1E009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CF3E3CE3-5E7C-95DF-3A6F-4A5CE82540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6750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18472BCF-95FA-E000-38F1-38F120DEA1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7092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E31EF8E-4252-223C-89D0-17C808295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7089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C1C849B8-0C60-866E-2B96-C75E41116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0EFD5FE9-8C5C-9D51-C17B-ED0621B1C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35950AFA-DE32-5C75-F8BD-A7AFC9C365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2BDA914-8DEF-D0BD-6057-090A8849C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B41395E9-EE05-EB07-EE9E-84759D689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7092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80EC13E2-51FB-79FA-D8F2-E799FC98C2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7089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22728D-EA99-77DB-F186-2C486F3DBF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C83C6E1-6AB7-7BA2-63C5-338FD2CE2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C11B2758-E313-45B4-41B7-2FB183E20C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CFA3ACD-CAC8-123F-98C4-36FE42696A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7089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E847E71-6802-6B32-946E-9F4E3E42BC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7430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3C53E59E-93A3-255E-A46F-F88D7A3E0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742807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4BBF1F7-0F3A-6D07-01F1-7E57AD179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F2D89E4D-75BE-D835-49CF-DA2CFC03BD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FA79CFB-7AE3-06E9-6D13-81721BD07D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0C7A42C0-14C1-63C3-0BF0-0B6D484A66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53DC0A2-4A6A-73F6-71F0-5833E21F5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7430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68B826F4-74D6-B108-AC15-38B0FE464E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742807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614ECC1A-54B8-223F-1EDB-197A602AD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D296871B-212C-E638-388E-69D3183CA4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74A73AD-AA46-EA7E-96B6-67092CB91D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51A415D8-B34C-3A1D-0160-9DDF80BE4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742807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42F436B-D47D-48B2-9A19-D9F363E46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7769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B568253A-8179-45DD-FDC2-54F30D728C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776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B0376A6F-6624-96E4-E959-BB315DFE30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D0F4265C-A907-537C-6455-4061E492BD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8FEC3513-BF36-5292-1436-293E39D3F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B6A98CC-8C78-A5E9-4A3E-88994840B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928EE8C-D7A7-F184-70FA-E51F9F0C25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7769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1D25E04-1A4F-112E-4E19-8FF3928574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7766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E5008DFA-67C7-DD8C-3CD4-3726576208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FD69BFB-1317-ADB5-5D01-196FD8026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5164222D-10C0-3B3F-1EFF-F45201209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CB271A11-EDB9-A5BF-F45D-5E980E1CC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776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ACDAB7BC-61CB-1647-BCA6-F7F16E8088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81081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72491289-49F9-7FFF-BDD8-EF59881228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8105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B9A1C15-9629-C4C7-66BC-9BA36C053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98024A79-4255-A00F-512F-78F62B081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51D695FD-D27A-B11B-3BE9-F5BD9E046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457F5B-90DC-D868-F1B6-F39DD4A14B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BA4BA12B-E6F6-75D8-9878-F1BE0CE835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81081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B2B0BC5-645A-DC22-E3D7-25FD5BFA9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8105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59856F3-E646-F2F1-658C-51F74346CC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77884653-9458-6E35-0EE2-D166203057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0429010-06DC-A9E1-C891-D97DC58F75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679844A-0467-9BE9-A77B-C85D8DBBC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8105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A2D2753D-8AA2-04A3-94D9-49D8130468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84467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2943139F-6063-18AF-A9AF-0EFEA14E55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8444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EB5E74DD-B865-CFC3-71B7-527EEC24D2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47A50F7-710E-D76D-0C90-F4849C645B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46BDE4C4-0C24-07FE-8930-E23FF2E5A3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A6EA3B5-E354-E0C5-50FD-44B14524FA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D6E17FCC-3EB6-2D50-9CFF-B58675B32A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84467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5E374FF-9F76-8261-E896-8118ED126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844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38BD717-90D9-A2C3-025C-1977B4DF78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FD8F253-D5BC-0A5C-77A9-3B1330BBAF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5E18F90F-1E85-D040-8126-2EE9B92827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D3C05970-ECDB-E6DC-A9E5-B099CD465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8444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0309B956-CA0A-0B3E-8F4F-A23BED833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20121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934354AF-E72B-8E64-A2F1-39D706B6D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2009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618277E-DE00-A55E-7715-5E3A43284A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FE2641B1-92B1-3013-9E99-6EF92DA64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8CC46DFD-AB82-0B1F-3363-842F1A19A1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C31AF2F0-24D2-53E9-B5A9-5DFAD4372A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9A1F558F-FC23-AB62-9225-E624183371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20121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2123E326-681D-D9A1-1382-40F83AC67A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2009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60C134C-6AC0-1532-195E-FF3A625A8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32B45495-10AD-2249-4265-07B59CA975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83AAD302-F9D2-C6DD-8FC3-E073153C81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41F24C83-C1D3-7AB6-24DF-26BCB3D24E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2009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5B853C7-3836-D2AD-A9A4-B7F2A690E7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23507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011F120F-DCB5-E9BB-707E-4CCB3A3E79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2348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EE6BB92-9FBC-C3BE-F68C-462A9EB53C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E2ABE973-8BCF-17C9-313B-D51EA46555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25D1D7E-A499-ACA9-20FB-E5AB36A010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2E753572-CF0D-158F-8CB9-E93C5825FB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20B0BC-5339-D669-DC87-2BFCF3BC6E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2350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18C0F9CC-DF00-07FE-01EA-900CE76CC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2348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3DB868DB-88F5-35EF-3FF5-74EC795E9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477B49FF-6B25-AE03-7530-98DA557E8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9F14A7CF-0186-1060-A02A-6B00CD209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73998149-A1B1-361A-7515-C5EBA075A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2348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03680945-A105-52E5-5BDF-C147EA5F9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26894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467FB8C5-D472-3D48-FC7C-190CCC6D0A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268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12DA4AD7-7C7B-C9CB-3D50-EF5F9EFA6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F01FCCF0-341D-15F2-5CEC-39413CC158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2A345CF-E175-D3B5-E08A-AD00018BE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856EBB3A-72BA-CE7B-0C52-8A5E7BE60B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E83B1299-8F79-71D0-0ECA-49A93D7E0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2689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2F5BA3A4-C7DE-E407-1F9F-99B2002E4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268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A3713EFD-A57C-4BDB-3C52-FF7538E169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60B8939F-87F1-BBB4-E6CB-213C07CDA3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43F60BEA-440D-D99E-5422-F61740AA28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084A7CA7-E9D6-96AD-DF19-5C10C2CFA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268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5E1FF66B-8257-6797-274A-6D5ED4F558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30281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F4E7464C-3D46-EF17-C8BA-53A73CDFE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3025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22322FFF-5C86-4171-330D-176A214D43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D822FED5-4F9F-F658-AC5B-EC5731ACB8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3ED05E01-6A5F-EDA3-9BAB-B6E9EB46D1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61BD84FD-9A14-F5DF-2BAA-79868596A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D3C7312A-5AC4-170A-CE68-59D4A969C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3028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6A9FD1FA-F669-8FD4-09AD-C6525D05F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3025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34CA1A2E-14DC-2D26-5EEC-D9BC9D31EF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8D69146-0563-E7BC-A8B5-4E6585D5C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59426A33-AD48-F9D9-1AC3-0AB9B71EA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C77956BC-0A30-500D-63E3-ADC1122F42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3025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sp>
        <p:nvSpPr>
          <p:cNvPr id="346" name="Right Arrow 345">
            <a:extLst>
              <a:ext uri="{FF2B5EF4-FFF2-40B4-BE49-F238E27FC236}">
                <a16:creationId xmlns:a16="http://schemas.microsoft.com/office/drawing/2014/main" id="{26B43315-6751-3E6A-F612-2A6172ED8A84}"/>
              </a:ext>
            </a:extLst>
          </p:cNvPr>
          <p:cNvSpPr/>
          <p:nvPr/>
        </p:nvSpPr>
        <p:spPr>
          <a:xfrm>
            <a:off x="5253307" y="2728959"/>
            <a:ext cx="2383626" cy="537590"/>
          </a:xfrm>
          <a:prstGeom prst="rightArrow">
            <a:avLst/>
          </a:prstGeom>
          <a:solidFill>
            <a:srgbClr val="FFD20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A934CA95-A683-556B-D1BF-9F0F97F4DCDA}"/>
              </a:ext>
            </a:extLst>
          </p:cNvPr>
          <p:cNvSpPr txBox="1"/>
          <p:nvPr/>
        </p:nvSpPr>
        <p:spPr>
          <a:xfrm>
            <a:off x="5066965" y="4405975"/>
            <a:ext cx="12080483" cy="62895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3200" dirty="0"/>
              <a:t> Lower count statistics &amp; more noise in the reconstructed images!</a:t>
            </a:r>
          </a:p>
        </p:txBody>
      </p:sp>
      <p:sp>
        <p:nvSpPr>
          <p:cNvPr id="350" name="Up Arrow 349">
            <a:extLst>
              <a:ext uri="{FF2B5EF4-FFF2-40B4-BE49-F238E27FC236}">
                <a16:creationId xmlns:a16="http://schemas.microsoft.com/office/drawing/2014/main" id="{AB56D59B-548D-8ADD-74FF-7A8E375C06DB}"/>
              </a:ext>
            </a:extLst>
          </p:cNvPr>
          <p:cNvSpPr/>
          <p:nvPr/>
        </p:nvSpPr>
        <p:spPr>
          <a:xfrm>
            <a:off x="11107207" y="2398451"/>
            <a:ext cx="164973" cy="879293"/>
          </a:xfrm>
          <a:prstGeom prst="upArrow">
            <a:avLst/>
          </a:prstGeom>
          <a:solidFill>
            <a:srgbClr val="92D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ECAC29CB-86A8-BAA6-C7A6-C38982233518}"/>
              </a:ext>
            </a:extLst>
          </p:cNvPr>
          <p:cNvSpPr txBox="1"/>
          <p:nvPr/>
        </p:nvSpPr>
        <p:spPr>
          <a:xfrm>
            <a:off x="2532534" y="6204798"/>
            <a:ext cx="13035524" cy="62895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3200" b="1" dirty="0"/>
              <a:t>AIM</a:t>
            </a:r>
            <a:r>
              <a:rPr lang="en-QA" sz="3200" dirty="0"/>
              <a:t>: Images from the sparse design of similar quality as the full design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B6A869-9EE3-4515-5340-C878112F8156}"/>
              </a:ext>
            </a:extLst>
          </p:cNvPr>
          <p:cNvGrpSpPr>
            <a:grpSpLocks noChangeAspect="1"/>
          </p:cNvGrpSpPr>
          <p:nvPr/>
        </p:nvGrpSpPr>
        <p:grpSpPr>
          <a:xfrm>
            <a:off x="5253307" y="7833327"/>
            <a:ext cx="1289234" cy="1080000"/>
            <a:chOff x="9909115" y="3448733"/>
            <a:chExt cx="4450478" cy="372818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1AB6EC6-B7EC-58C8-5D8C-C52B6262A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4514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8D5AA791-FB0C-F12A-1D93-4554DE6FC2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6FB0D008-3154-1F3B-3BB1-5284ABD13C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18C27220-91CC-A375-3421-F56348A4A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3532C88B-DD94-A61C-D922-94224FD4B5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3686D7D7-4616-98A9-612A-55637B529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51C69E01-55E4-56DA-C415-C05BFDE840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4514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630222DD-A272-8261-40C1-D75727D464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44873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C8653815-ECB0-766B-C074-086F18902C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C007CEED-C222-DD6F-C475-8B14BF3CD4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F2F70B6E-7476-B76A-23CE-D008A44C1F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450A76D0-F09B-DFE0-E0D3-FC9F5F068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E9F873A5-E579-74D9-0D19-B9653502C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9425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F0831E0-0531-5956-514C-D63BA1F2B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3D0EB862-6BEC-F51A-E08C-E88964168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767B5C69-B379-828C-C3EF-0CE221A16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B71BEC8-D218-4D5F-0FBA-AF8F3A2D4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6A43A505-A89C-E1D8-BD8D-BD91679BD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FA55A773-14D3-65D6-AF27-6621AAE37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9425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32BFD57C-869A-C0CC-D678-ED5B50172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939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4FD338C3-EC4F-90CB-5B6B-8FF7978DDB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256961CC-D004-A017-9AC2-814C3D682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B6207BD0-198C-2E73-A76E-9CE3F44236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CA9F536F-3FFD-58B1-9820-68590742F1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8C305049-B229-CD22-A89A-6090400A24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4335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B95B9BF6-36D9-C79E-DAF0-11E7678B65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AA790ED6-695B-14D5-9022-0EFD90B06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2B709F52-D5B5-6965-BE81-C8E475525B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58452235-C657-FEB2-956A-4A27C1C05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25A71DC8-92AB-C101-E5FD-D8C975808A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F5EA1506-1709-CC8B-F6EE-F642296D34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4335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2F489F8-A319-D8E1-DA2A-FDE6497A6E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4308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0803B4A0-2367-2A78-A4CD-28F4821F09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95C914D4-D5FE-A4A9-A727-130FFD79BC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EDA613DC-50DB-B0B1-C25A-B59722496D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9EAC4F5A-CADC-8B16-C05E-13AE672859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953A742D-193E-FE2A-1E45-C7C146EF3D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9246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3DE74E8F-194A-E726-2536-EFDE144CF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38D5628A-E487-AC42-45CE-7453C9DC13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13D92DC2-706F-BF0A-DF25-9B2B183092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EB5A3E84-48DC-7E81-FCF0-C0796C4E58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CE8B3D0-3AF9-1D39-B7B3-06C7739C6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1DF58BDF-9463-5B48-FA66-E5D644D04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9246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246A2B5B-F518-896C-8C65-F12E6280A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9219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30168AA5-32CD-6689-E345-2033C8C4E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C95AAD8B-A905-4464-39A7-E89B85C2B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A094C63F-3EF0-4DED-3F81-AF13AFDB2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74B3B48E-EFBA-95C7-646D-E55B16A09F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BC41900F-EDAA-4CF2-ED50-EB6072AC92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41572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8359E952-AB94-1CDF-9B9F-E4963C2F5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942DEF82-451B-3951-A260-1E2494AC0C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B7782503-C037-4D62-73E3-13A36B6C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554180EE-1409-6F89-0994-B86C9F845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6E1132AE-0022-89FF-72E7-91591BC3D3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84A568B2-9B63-1B50-CA25-F2553222A4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4157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762A0F13-2E38-D050-36FC-192509B16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4129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C1B676C2-5B76-9CD4-0771-1A0758B722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02DD9453-7983-8B82-5576-E6DBE853A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FB6EA478-919E-D351-0BB6-5FABAA5F22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3B8B6EC4-8932-6FEC-89A8-1704AF55C1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545AF06D-DBA3-EE02-6F65-C6754A45AA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90678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39AC2097-0719-15D4-0C02-C3D9574233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FCD8474-2BBA-2B19-F5A5-CD82D3314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C022FFE4-6C6B-19A8-2ECD-062D1D8F6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B9B00557-527F-6A27-CB6F-EEC80A10E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4F686FE0-F0A1-B35A-90AE-E37FAC9B3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98A59981-7B44-7448-434D-E59B62551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9067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CDF51C4-4D7D-2F6F-785F-CA9158C4D6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904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0B2A1A36-A342-9CEE-63EF-4BE70E563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90B2376-7665-DF71-FEB6-C2EAEBAF9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C60E9765-47D6-3164-EDE7-69A30FD5F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EC9E5346-4EF4-0477-3CC1-37C81F307F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0DB7C8D-D23D-A0B6-E6BB-2412AA0CDB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39784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D2EED60-450F-A402-5AEC-04DE37364A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264760FB-C086-9322-0525-4EE9D47DE4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A86EE158-9905-B6EA-26AB-05D05D726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75FD12DE-385B-DD3F-8048-AB5BF1153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C01F6D32-81B5-74C3-A67E-B98F192EB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1E65150-D5AC-D122-11D2-9BB3897DCD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39784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146A4710-8075-157B-EE11-379E00239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39511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21EB4411-53FC-9C9E-F1EA-D87D51190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B27A99F5-6E06-B016-EE5B-AC24BF74F0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429315B1-3C5B-1FD2-6BF2-91206ADB2A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1E0624D-4F9E-EF6E-50B0-FEFCEEBE0C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065D3F7E-479C-2733-F435-3BCC34476A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88891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31AD39CD-9FFD-42EF-96FD-A14DE14A4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A397DDB2-DB64-6A28-0599-7A0E48D35C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BADCF683-C997-0452-B0BE-D22D2A4CE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3AA45D2E-0675-5424-8532-F522620F9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6247B1A-6C9E-E342-D58E-C4675D07F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81520A78-5E53-B091-30CA-4077C4FC01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88891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5FC3D014-D67B-822B-6F48-9EEFCC9A1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88618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A8B92CA4-CFD7-FFEB-9F3A-DBB22210D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27286959-5ED6-2508-C5FE-C3A20EFFDF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11465204-C542-46B3-4F71-2E7A33FCF6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1A26F59B-B80D-4FB4-1595-EDD5CA1DD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568C21D4-AF32-15E8-6052-5CB4E05DF9AE}"/>
              </a:ext>
            </a:extLst>
          </p:cNvPr>
          <p:cNvGrpSpPr>
            <a:grpSpLocks noChangeAspect="1"/>
          </p:cNvGrpSpPr>
          <p:nvPr/>
        </p:nvGrpSpPr>
        <p:grpSpPr>
          <a:xfrm>
            <a:off x="8454726" y="7433646"/>
            <a:ext cx="1191139" cy="1800000"/>
            <a:chOff x="1527127" y="2009400"/>
            <a:chExt cx="4450478" cy="6725395"/>
          </a:xfrm>
        </p:grpSpPr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3B3FC049-C9BC-14D4-1564-09D48036F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3366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CD2B65D8-39A7-6AA0-34D1-DD1DBB1B2B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3364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7C38EEA7-AB73-9577-4A0E-F7351380E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FFF1022F-6371-981E-9856-E93769267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F3066D9B-EC0B-FEE6-A82B-928FF59AD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DAAF000A-E378-7772-8CB0-BADE070D2F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8AF86602-FA1D-85F2-6DF5-DAC1CACAF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33667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09427B79-C595-1395-ACDE-D65182754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33640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676670B9-B985-9F61-87B2-266F08446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E55D10A7-6B77-7159-80A1-61F74415A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08773FEB-0FBA-214F-CBED-518C2CB0D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44F7345A-826E-C11F-2411-706430BB4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3364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ED661388-F337-11FA-B4F7-7F2C788A4F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37054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E53EA7FD-E3EB-7BE5-1C5C-F646576AA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370272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39F75D25-2840-A95B-7CC9-A8E6DBA2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6075FF4F-EDC7-F4E8-3795-60FEE411E6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748E17A2-D9EC-005F-6620-7FA9F07A7C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6122FF2C-E33B-85E3-CA98-49FADC97E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168E2E1-B319-4418-FF64-445209B20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37054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58132A06-3CDE-BB12-FA5A-BCB7DD045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3702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D9BC1D9F-752D-157C-75E8-A21586CD95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44E70EEE-6770-12BC-0D68-1749E10EF3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4B48F9A-1429-CA61-9E44-B889A555C6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7C188277-C453-FF85-9133-883B7C9975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370272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84F18C9B-093A-9AA3-40AB-2B282E71C1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4044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9E48C0FF-A1CB-7101-9C2F-0E2AEBF627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4041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63509A44-87E0-E36B-FA96-B7BBE2F30C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0F684769-D2C0-0543-73ED-4D8B441F9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24D2DA9E-5160-6235-A420-850D77F20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A3F8832E-18A4-092F-C7B0-9D4344028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D49BA3F1-21E5-FF14-DA9E-BD76C45EC8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4044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C6A2576C-F1AE-2F38-2488-03BF771330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4041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0B0C51B4-F456-601A-DC7F-102E521CEE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5185257-AAD0-F627-97F3-79555F58E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3758868E-6513-A1F0-BB60-C632359452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D96FE227-B5CF-24B1-237D-C8C78E0EEC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4041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39E24EBE-4C92-F890-8280-D5A78CB46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43827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3CA74A69-7D56-99A7-EBDF-8836764A4B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43800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FE12E605-20D1-3996-7CAD-B510A930AE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4CF2B553-9A27-3832-35F6-A923ACFC0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5AD640FA-377E-E3A1-A79E-33D5C724BF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71D79A77-45F0-4737-BFF3-6CA30D23E9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A0FC13D1-985F-1CAB-6AF0-479D2D864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43827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15688C50-25C4-4109-45C9-08910D6179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43800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A08432DB-5BF2-1513-000F-E2B2FC7DE4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2743C91F-6FEB-CDEE-88EB-867AB9D051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DBB3A211-6018-AF6F-61FA-9096B9BEEB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6E88D86F-2268-7F63-4D29-25D260E742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43800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1982943A-04A9-5BBB-B53B-B7E11D5728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4721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B9862AE-2E14-A149-D829-4BBA8CBC96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471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AE0022C6-8A63-D764-FC98-3B075E47E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EAB26FBA-3E59-543C-4A28-13E75BB64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A8916805-96A7-BC0E-7CFB-B2FDC1BA3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9A19A358-511F-3EA5-0834-AFED96F92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998DE133-8589-E4BD-24CB-34194330C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4721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B04D73E3-F416-15FF-5FF9-EE975251AB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471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B6D310CC-4FE2-C1B4-7D10-6E4AE7E369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451D7992-83AE-169E-811A-E70DD358E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98BC261F-67B9-75A2-C982-52F45624F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BB55B960-C618-1B5A-1C76-272CE0EFE9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471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F3907593-2356-3962-2C79-025C32CC3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5060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8EA6718D-AD90-E4A2-46F8-2DAE22354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5057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8466664B-6101-F2D4-4120-159C67F16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A17198BB-8341-6D5A-6504-4F661CD86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4497381E-7E8C-183F-C3E6-2C1B0496C3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6E9AE4B8-1356-F7A3-6B86-3C9493CA61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5CDF1CEF-B4E2-E73E-A9DB-286BC68C40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5060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4A20FB7B-F203-080C-8A43-9872579FEF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5057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BE5644E7-6066-723F-0F11-C889CDB7DE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271027FE-C849-645B-19C2-94404FC68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51DC2AB1-F15C-6F3A-E15D-0C26A2C30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3857F716-F40B-3795-95D2-F63734824A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5057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32E52E5D-CC14-B3B3-9FE2-AA616B5288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53987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7E9ADBA0-5E5E-7F31-5FDF-CA254632E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5396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457C67C7-C28F-217D-93BF-D09AF9EBE2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49DBA532-E92D-E3C3-8F88-B84912EEE1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AB2FE9E-C548-BA6A-C4D7-31992674B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92086379-AECE-54C6-BC45-C1F10E08C6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18DAAA2C-8400-7468-E22F-48B20F48F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53987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 dirty="0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8F9368C6-B938-C833-7DE5-38A1D7214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5396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270E6662-CFA5-1C8C-850E-9EC126C49D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0EAB733D-52C3-96AF-8E74-5964D0FD0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5EEE43B0-F492-D766-D3DB-3E0F64AF47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6C60BF9A-9FCB-135E-5B5B-63A5062F8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5396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BBAF3B0E-2A2F-B0C8-94C1-8993E347B5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57374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F5D065A9-40E8-7226-4EF1-C3723F9911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57347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121CE922-7A96-23D6-1091-49A5401CF7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C3507B21-3831-9893-FA92-BD12A23D4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75AFECF3-44AE-B48F-563A-5F09883BD8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DA78C28F-5D00-9645-5266-1031FD3F5A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42714648-7BE9-2E9C-79FC-FCFF6519F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57374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556ED524-BC66-AF53-3B7E-1B7DF6D6DF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5734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EFA3E876-384F-A35B-EE0E-929576CB00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9F4A8A0D-14BA-0DF7-79C0-05D49BB14F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00E31D90-CD36-7DE4-3AE0-5FBE49058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5F868E4C-5B0D-4F6E-E2F4-8FDAC629E3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57347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AFC46653-832C-5AD5-D093-4D2DEA2C9B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60761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205739AE-87F7-300D-07FD-2550BBD8E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6073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DC5F3646-5A6A-0370-B747-2A6DC7C4C3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F6D53BC5-6041-D972-8D46-D96026A508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89389A3F-3388-90DF-47C3-77B8CC45C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7B2024A6-A9E0-9B76-F973-E756A64AA7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B5E8DDD7-0BD4-E6FA-26EC-EF5271540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60761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6B1DBE0F-9CC4-456D-9656-AA004DFE99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607340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BEEAA390-467F-C89E-3251-3D6751B3AA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63E3D112-B467-19FC-B661-836DEF15AC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E170CB25-DCCF-4D4F-C136-E4BA74B10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25554FD9-B88B-1C73-C2E6-374F9E947A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6073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15F972FF-8AB2-2EA5-09C2-7D9BCFE72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6414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B97609F0-A815-5113-8633-AA4016139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6412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16ACDA84-CCDD-5F2C-3D9A-48C0A51955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74772A85-F797-C49C-77E5-A59788F813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7851D964-0AA2-0D94-7DE5-C818E1DBB1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5FF274E9-ED39-483F-F24D-D53985CB30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ADB7D9F7-0C93-E047-0198-391D158085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64147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C324BFED-CB0D-B1D5-B3BB-337CCA130E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64120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5ED11169-6084-7C53-49EF-8DEF9CA284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F4C585BB-0BC6-3A8C-B494-1E59981BB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EB4BA759-B2DE-6414-E89C-541FCA662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D1B264AD-EA44-B317-BB75-E3FAA8528F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6412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6E2AF926-7726-A86D-4180-64CB651D23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6753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2B280886-B691-A2F3-D200-DDD2666F28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6750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65FD3C0F-0E33-017B-93B4-32549E183F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666C8ACF-F205-CBF1-478C-59295D0E8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0135F7D1-D552-36B9-DE44-FFCDC746EA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D8BBB0FE-9B4D-46E4-7772-81D0A5CBE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0F04E741-FB25-7100-3CFD-6DC2BCF7AA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6753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98E94041-E1A5-4772-2470-8CBC9EF39F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6750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2D42AEA2-7E51-0D79-8999-710F45359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C8E66981-8BBC-FF4C-06D0-A6AC335C77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5F8D737C-F746-2C04-26E8-92B76CF52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5362355B-5880-1FB3-A695-1AD44E003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6750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7DBFA430-C20C-29A5-4666-7BF4A426F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7092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305DA240-0ED7-50FB-675F-BB1BDAFA26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7089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30406AF4-0C87-E9F2-EE6B-A4516AF7AE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2FD1B8B0-60B8-180D-0820-8D1E8E9D6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F8D84E80-6FBC-66D2-F0E0-0E2BD41F72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0B9ABDA3-7737-5514-B88D-B3A562C9D5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BA1CF27A-1493-E8DB-BE5A-13360D4B2F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7092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2B194711-8221-9339-D89E-D6FD29BCD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7089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42E298F3-E007-C303-EBEA-CF696D9DA2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137263B0-4355-8C7B-6180-D87C4340C2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9ECCDB69-00BC-F805-C65C-AB1097032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FFEC4412-1807-679E-2D37-3E9D2796BB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7089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00304662-970D-2303-29CE-1D002C886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7430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9FDB60E9-032E-D505-7154-88F979356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742807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1C8025B9-F491-ED0A-C591-41E191366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199195C4-34AC-4782-CC0D-04DF3E08F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6FF0F118-C18F-1A63-A5CA-6449A1F64C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8E9A17FE-BA21-D787-0C89-D2BB871EF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1E36A6CA-2E6A-9FC3-0ECF-6A17627836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7430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F26760C2-F0D4-952A-BAEA-C99E3ED4B6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742807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554831C5-3368-AB92-6E63-B718CD2E62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6127D163-F7E5-CDAF-A756-771BD2959C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BDB0A0C3-19FC-1ADB-43B3-8AF248B15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31FE4B3A-D657-A013-C2D9-8F13A22061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742807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E9625A1E-8CBD-DCFA-06D4-972A11DDE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7769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E7EFAA35-028C-B432-F503-04978DDD35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776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D582C83C-B963-1C04-FABB-B635ECEB5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49011725-401C-ACBE-6F7A-79957D5C6C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19399D62-C0BE-070E-37B5-7009C9A9D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E2AD27F8-994D-B464-7E37-E9A9EE10A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CDA6418E-0C32-38C5-60E7-720D81D87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7769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64E643A8-43C9-219E-2328-D902449B3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7766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C7572993-4B11-511A-CBFA-BDEAFE06D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F1BEEFEA-8DDD-EB63-D986-964899316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ECBA9F0C-9852-0859-8274-3F9964BC16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33CAFD47-14BC-F130-DA45-7A23687BD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776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8EB287D9-2E3E-FD34-C7CC-B5D23968A1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81081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3D827726-22A4-1DAC-9957-5E8DB82A3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8105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C784BD73-06EF-B63F-6554-04089012E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50533026-407A-168F-E9EF-563CD78848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EB9A1204-C6FC-E415-49D4-1C395CDEC8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D3364505-B2C1-151B-3F31-1FFC8F166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3787B56F-144A-41C3-DB16-D1AF1974AD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81081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8D38D373-792B-99F4-4B81-BAEADB5EBD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8105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A1F4F127-AF53-B375-7162-92C8B514D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5B3B2151-A862-9CF0-170C-48087C076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7F5DA897-8662-B6C6-E9F6-A9EEF9F771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007DC8BA-8A58-8336-2581-E3F2FBEF0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8105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30A12477-C939-FF4B-E153-FBDA1FA312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84467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190BDF50-AE4D-CF6A-10EA-505718DBB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8444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42D943F8-4996-7009-A156-972C4F692C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4EC5688C-9EA1-B0C1-D536-C6F2504837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4C23D9C0-AD9A-0BF8-5189-377E4E122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74021683-F84D-63B6-A77B-DDC71E35A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86EF7B6C-E689-2C2A-C52D-10CE58927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84467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6B8C4B52-8781-D623-4359-5B888C4BFA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844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D1C0C37B-A66F-3297-AD6D-BC11CFF26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387B4F48-17C9-F289-67A9-D117AA8AC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05A34BE7-A9F8-EF5E-43AE-90246F324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EAD941BB-8014-F83B-7950-84B8FE7FC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8444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410662C2-8345-74C9-B93F-D3327ADF1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20121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0238EA3A-5BE7-6260-5B25-A2DB6B5B1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2009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6F03E9F1-E6FA-2444-3214-4E962D28A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6C517D2E-3270-FD37-01B3-CEE28912A3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6C3330B9-4F99-0A51-3A0A-DC3840E7E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1031D664-53FE-4D19-115A-4C167E847D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F2255514-30CD-C5FD-5B71-C0A9F8FA04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20121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6354FE81-5A3B-D287-A04C-F14B8B37B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2009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B2E94D53-873B-F98B-D8D3-83E8119FF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4261A287-27F2-3560-C959-6D62CF336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5CED913A-AF75-B4B3-3876-46F3E2115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F4BD1974-EDCB-C2B1-9A50-FC58A4B96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2009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EFCC7A67-145C-FA85-9AA6-1F9A67087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23507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8D9BC57C-E6EC-1E10-F1F2-F137E4E4C4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2348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79F3D186-3E49-50E5-8C88-2B59DA463E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CACE9321-D005-9DE8-3E53-26863F08CC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A719C6CA-7DB2-30D1-F7F2-D29BE449C6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312D9C77-06C3-232A-901F-551B4921D9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C0242B0D-B587-E7C4-F9EB-EAB9D1E5DB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2350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DDF60041-C79F-339D-75D4-FA70C36F9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2348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F08A530E-0804-602C-8639-245153FEB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80478789-3D72-CF3C-9BFD-C81E3525E6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931FF69E-B1B0-428A-DA0E-4E4C6DA22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91EA6F1B-6786-0BE8-38B5-626D04F84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2348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C53A1FF5-C45E-4B3C-79D9-DA6A1A7B47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26894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B3E3D8AB-13C7-E4D1-1274-1D996F6C54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268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76D10391-AB9D-734F-3557-96E921980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3BA8D0CA-B472-F74F-D78A-4ADA49498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251B7010-6A3B-3A95-DC8B-9475C8A62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1A671452-F631-36FE-96BB-26DB76305E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841F9A14-4C43-1C85-AEBD-ADA3427C36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2689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6F33E4BD-B6B1-F4A3-C7E8-CF01942F7B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268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B1776555-60DC-8686-541F-FF2BB327E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22F58B35-FC69-5B45-3980-93583A04D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14E8854C-2BAA-2B00-5C67-DA7F793C8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F0DD4E55-3E37-D7F9-2813-ED2C35044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268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4A7B9168-6455-BDB0-C2B8-A42156EE9B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30281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5219D5F0-96F9-9B01-0A77-3104C7659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3025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87529B9-B3F9-1E2F-3E8E-ADF1F1AB09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9DCFD076-98FC-FC03-CEAB-2DB55B6ED3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336D095C-0E17-4889-52FC-49299D802B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BC0C5D0F-BA18-37F9-24C6-C873936DDB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78F98D06-F850-7376-2EFE-BB654282F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3028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501EC5D0-0980-E952-61C6-81569978B6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3025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8DA9534D-1D2C-5213-68AB-3E99E0B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8128A664-AEC3-127C-9A31-06E000D8C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08FA278C-F263-344D-ADF2-12D35B2A71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9076E9C1-2CDF-BEB9-41D2-9954CE19C0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3025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sp>
        <p:nvSpPr>
          <p:cNvPr id="686" name="Up Arrow 685">
            <a:extLst>
              <a:ext uri="{FF2B5EF4-FFF2-40B4-BE49-F238E27FC236}">
                <a16:creationId xmlns:a16="http://schemas.microsoft.com/office/drawing/2014/main" id="{ECF688E7-3635-289A-56E1-3CF429DF02A9}"/>
              </a:ext>
            </a:extLst>
          </p:cNvPr>
          <p:cNvSpPr/>
          <p:nvPr/>
        </p:nvSpPr>
        <p:spPr>
          <a:xfrm>
            <a:off x="4830100" y="8170619"/>
            <a:ext cx="164973" cy="432000"/>
          </a:xfrm>
          <a:prstGeom prst="upArrow">
            <a:avLst/>
          </a:prstGeom>
          <a:solidFill>
            <a:srgbClr val="92D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87" name="Right Arrow 686">
            <a:extLst>
              <a:ext uri="{FF2B5EF4-FFF2-40B4-BE49-F238E27FC236}">
                <a16:creationId xmlns:a16="http://schemas.microsoft.com/office/drawing/2014/main" id="{C8C89253-E6D1-B51B-0087-725A96FDC791}"/>
              </a:ext>
            </a:extLst>
          </p:cNvPr>
          <p:cNvSpPr/>
          <p:nvPr/>
        </p:nvSpPr>
        <p:spPr>
          <a:xfrm>
            <a:off x="6933757" y="8175350"/>
            <a:ext cx="1080000" cy="288000"/>
          </a:xfrm>
          <a:prstGeom prst="rightArrow">
            <a:avLst/>
          </a:prstGeom>
          <a:solidFill>
            <a:srgbClr val="FFD20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pic>
        <p:nvPicPr>
          <p:cNvPr id="688" name="Picture 687">
            <a:extLst>
              <a:ext uri="{FF2B5EF4-FFF2-40B4-BE49-F238E27FC236}">
                <a16:creationId xmlns:a16="http://schemas.microsoft.com/office/drawing/2014/main" id="{9D01E452-AF74-E8FF-4B9C-62822263A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53" b="92895" l="47974" r="60347">
                        <a14:foregroundMark x1="47974" y1="79211" x2="55355" y2="83947"/>
                        <a14:foregroundMark x1="53256" y1="87632" x2="53111" y2="91184"/>
                        <a14:foregroundMark x1="50217" y1="92368" x2="58032" y2="93026"/>
                        <a14:foregroundMark x1="59334" y1="75921" x2="57308" y2="80526"/>
                        <a14:foregroundMark x1="57959" y1="74342" x2="59986" y2="77632"/>
                        <a14:foregroundMark x1="60203" y1="74474" x2="60347" y2="79211"/>
                        <a14:foregroundMark x1="59117" y1="79605" x2="57525" y2="74474"/>
                        <a14:foregroundMark x1="57236" y1="73684" x2="60203" y2="73684"/>
                        <a14:foregroundMark x1="60347" y1="73684" x2="60347" y2="77632"/>
                        <a14:foregroundMark x1="59768" y1="79605" x2="60347" y2="74868"/>
                      </a14:backgroundRemoval>
                    </a14:imgEffect>
                  </a14:imgLayer>
                </a14:imgProps>
              </a:ext>
            </a:extLst>
          </a:blip>
          <a:srcRect l="47738" t="73006" r="39116" b="6140"/>
          <a:stretch/>
        </p:blipFill>
        <p:spPr>
          <a:xfrm>
            <a:off x="7060854" y="7508039"/>
            <a:ext cx="784011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686" grpId="0" animBg="1"/>
      <p:bldP spid="6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2781-B50E-1481-2429-37F38A3A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519557"/>
            <a:ext cx="14954607" cy="1060616"/>
          </a:xfrm>
        </p:spPr>
        <p:txBody>
          <a:bodyPr>
            <a:normAutofit fontScale="90000"/>
          </a:bodyPr>
          <a:lstStyle/>
          <a:p>
            <a:r>
              <a:rPr lang="en-GB" sz="5688" dirty="0">
                <a:latin typeface="Helvetica" pitchFamily="2" charset="0"/>
              </a:rPr>
              <a:t>Convolutional Neural Network: 4-layer 2D U-Net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52E9D1-C02C-0BBD-3288-370BE9610CD0}"/>
              </a:ext>
            </a:extLst>
          </p:cNvPr>
          <p:cNvSpPr/>
          <p:nvPr/>
        </p:nvSpPr>
        <p:spPr>
          <a:xfrm>
            <a:off x="2600488" y="5650367"/>
            <a:ext cx="175678" cy="1425202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6F503B-F8BB-1C78-1B4C-291DBB88AE6A}"/>
              </a:ext>
            </a:extLst>
          </p:cNvPr>
          <p:cNvSpPr/>
          <p:nvPr/>
        </p:nvSpPr>
        <p:spPr>
          <a:xfrm>
            <a:off x="1929270" y="2417798"/>
            <a:ext cx="175678" cy="2850403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5EF51C-2D2F-7408-E693-7E62D98A643D}"/>
              </a:ext>
            </a:extLst>
          </p:cNvPr>
          <p:cNvSpPr/>
          <p:nvPr/>
        </p:nvSpPr>
        <p:spPr>
          <a:xfrm>
            <a:off x="1412820" y="2417798"/>
            <a:ext cx="65019" cy="2850403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F2AACF-EBA6-4166-06C6-209AF9DB5BE2}"/>
              </a:ext>
            </a:extLst>
          </p:cNvPr>
          <p:cNvSpPr/>
          <p:nvPr/>
        </p:nvSpPr>
        <p:spPr>
          <a:xfrm>
            <a:off x="2600488" y="2417798"/>
            <a:ext cx="175678" cy="2850403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02BFCB-CA47-C344-B941-E21CE2B92FEB}"/>
              </a:ext>
            </a:extLst>
          </p:cNvPr>
          <p:cNvSpPr/>
          <p:nvPr/>
        </p:nvSpPr>
        <p:spPr>
          <a:xfrm>
            <a:off x="3892587" y="7414424"/>
            <a:ext cx="351356" cy="712601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DFF95E-32B3-7CDB-3CEC-2C1BBDC585ED}"/>
              </a:ext>
            </a:extLst>
          </p:cNvPr>
          <p:cNvSpPr/>
          <p:nvPr/>
        </p:nvSpPr>
        <p:spPr>
          <a:xfrm>
            <a:off x="4666170" y="7414424"/>
            <a:ext cx="702713" cy="712601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203B67-6370-F4B8-BF6E-1EE0F0260C58}"/>
              </a:ext>
            </a:extLst>
          </p:cNvPr>
          <p:cNvSpPr/>
          <p:nvPr/>
        </p:nvSpPr>
        <p:spPr>
          <a:xfrm>
            <a:off x="3158699" y="5650367"/>
            <a:ext cx="351356" cy="1425202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A91160-BC90-C92B-FC95-0282F6B14CCD}"/>
              </a:ext>
            </a:extLst>
          </p:cNvPr>
          <p:cNvSpPr/>
          <p:nvPr/>
        </p:nvSpPr>
        <p:spPr>
          <a:xfrm>
            <a:off x="3892587" y="5650367"/>
            <a:ext cx="351356" cy="1425202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E801AA-77AC-552A-E907-F381B07B9FDE}"/>
              </a:ext>
            </a:extLst>
          </p:cNvPr>
          <p:cNvSpPr/>
          <p:nvPr/>
        </p:nvSpPr>
        <p:spPr>
          <a:xfrm>
            <a:off x="5791106" y="8534429"/>
            <a:ext cx="702713" cy="356300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4C7622-6277-7822-1520-7E0253EB72FC}"/>
              </a:ext>
            </a:extLst>
          </p:cNvPr>
          <p:cNvSpPr/>
          <p:nvPr/>
        </p:nvSpPr>
        <p:spPr>
          <a:xfrm>
            <a:off x="5791109" y="7414424"/>
            <a:ext cx="702713" cy="712601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1EE975-8529-6DAB-152D-08EDC02C47C7}"/>
              </a:ext>
            </a:extLst>
          </p:cNvPr>
          <p:cNvSpPr/>
          <p:nvPr/>
        </p:nvSpPr>
        <p:spPr>
          <a:xfrm>
            <a:off x="6940543" y="8534429"/>
            <a:ext cx="1405424" cy="356300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1" name="Triangle 40">
            <a:extLst>
              <a:ext uri="{FF2B5EF4-FFF2-40B4-BE49-F238E27FC236}">
                <a16:creationId xmlns:a16="http://schemas.microsoft.com/office/drawing/2014/main" id="{23C1D422-DF8E-1066-A5EF-7BAD971D7AEF}"/>
              </a:ext>
            </a:extLst>
          </p:cNvPr>
          <p:cNvSpPr>
            <a:spLocks noChangeAspect="1"/>
          </p:cNvSpPr>
          <p:nvPr/>
        </p:nvSpPr>
        <p:spPr>
          <a:xfrm rot="5400000">
            <a:off x="1572046" y="3740606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BA0DB0E5-0956-5E7E-577D-7E565EAEA6D9}"/>
              </a:ext>
            </a:extLst>
          </p:cNvPr>
          <p:cNvSpPr>
            <a:spLocks noChangeAspect="1"/>
          </p:cNvSpPr>
          <p:nvPr/>
        </p:nvSpPr>
        <p:spPr>
          <a:xfrm rot="5400000">
            <a:off x="2250324" y="3740606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BD3355AE-82CE-E535-4142-1FA75664CBE3}"/>
              </a:ext>
            </a:extLst>
          </p:cNvPr>
          <p:cNvSpPr>
            <a:spLocks noChangeAspect="1"/>
          </p:cNvSpPr>
          <p:nvPr/>
        </p:nvSpPr>
        <p:spPr>
          <a:xfrm rot="10800000">
            <a:off x="2585932" y="5349899"/>
            <a:ext cx="204788" cy="204788"/>
          </a:xfrm>
          <a:prstGeom prst="triangle">
            <a:avLst/>
          </a:prstGeom>
          <a:solidFill>
            <a:srgbClr val="00B050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F12EDA7-AC15-4FC1-0997-C1AB7B98FCF8}"/>
              </a:ext>
            </a:extLst>
          </p:cNvPr>
          <p:cNvSpPr>
            <a:spLocks noChangeAspect="1"/>
          </p:cNvSpPr>
          <p:nvPr/>
        </p:nvSpPr>
        <p:spPr>
          <a:xfrm rot="5400000">
            <a:off x="2868011" y="6260574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8744A6F4-806A-F7C1-B22C-EB0A80CEAF50}"/>
              </a:ext>
            </a:extLst>
          </p:cNvPr>
          <p:cNvSpPr>
            <a:spLocks noChangeAspect="1"/>
          </p:cNvSpPr>
          <p:nvPr/>
        </p:nvSpPr>
        <p:spPr>
          <a:xfrm rot="5400000">
            <a:off x="3608496" y="6260574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9EFBF4DA-6F4B-084A-1542-B919358C2769}"/>
              </a:ext>
            </a:extLst>
          </p:cNvPr>
          <p:cNvSpPr>
            <a:spLocks noChangeAspect="1"/>
          </p:cNvSpPr>
          <p:nvPr/>
        </p:nvSpPr>
        <p:spPr>
          <a:xfrm rot="10800000">
            <a:off x="3965871" y="7135612"/>
            <a:ext cx="204788" cy="204788"/>
          </a:xfrm>
          <a:prstGeom prst="triangle">
            <a:avLst/>
          </a:prstGeom>
          <a:solidFill>
            <a:srgbClr val="00B050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2A64551D-D172-6260-4D6C-859996B17314}"/>
              </a:ext>
            </a:extLst>
          </p:cNvPr>
          <p:cNvSpPr>
            <a:spLocks noChangeAspect="1"/>
          </p:cNvSpPr>
          <p:nvPr/>
        </p:nvSpPr>
        <p:spPr>
          <a:xfrm rot="5400000">
            <a:off x="4352662" y="7668331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79E7A1D3-277B-E64A-934B-F4BB3F6EF74C}"/>
              </a:ext>
            </a:extLst>
          </p:cNvPr>
          <p:cNvSpPr>
            <a:spLocks noChangeAspect="1"/>
          </p:cNvSpPr>
          <p:nvPr/>
        </p:nvSpPr>
        <p:spPr>
          <a:xfrm rot="5400000">
            <a:off x="5477601" y="7670846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97A4487C-8FF9-9CA4-FFEB-E3EF3077E0EF}"/>
              </a:ext>
            </a:extLst>
          </p:cNvPr>
          <p:cNvSpPr>
            <a:spLocks noChangeAspect="1"/>
          </p:cNvSpPr>
          <p:nvPr/>
        </p:nvSpPr>
        <p:spPr>
          <a:xfrm rot="10800000">
            <a:off x="6040070" y="8214350"/>
            <a:ext cx="204788" cy="204788"/>
          </a:xfrm>
          <a:prstGeom prst="triangle">
            <a:avLst/>
          </a:prstGeom>
          <a:solidFill>
            <a:srgbClr val="00B050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FF260E-8620-881A-D8C3-07E54FF3196A}"/>
              </a:ext>
            </a:extLst>
          </p:cNvPr>
          <p:cNvSpPr txBox="1"/>
          <p:nvPr/>
        </p:nvSpPr>
        <p:spPr>
          <a:xfrm>
            <a:off x="1716883" y="1946906"/>
            <a:ext cx="508473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64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5FBEE1-1F34-4CAF-4559-4B326124D6F3}"/>
              </a:ext>
            </a:extLst>
          </p:cNvPr>
          <p:cNvSpPr txBox="1"/>
          <p:nvPr/>
        </p:nvSpPr>
        <p:spPr>
          <a:xfrm>
            <a:off x="1119718" y="1946906"/>
            <a:ext cx="668404" cy="48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75" dirty="0">
                <a:latin typeface="Helvetica" pitchFamily="2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E718CA-294F-B269-4423-825AECA9EC99}"/>
              </a:ext>
            </a:extLst>
          </p:cNvPr>
          <p:cNvSpPr txBox="1"/>
          <p:nvPr/>
        </p:nvSpPr>
        <p:spPr>
          <a:xfrm>
            <a:off x="2395159" y="1946906"/>
            <a:ext cx="508473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64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0F9C9A-1C67-C6C3-7EE9-AF9EE42E44CA}"/>
              </a:ext>
            </a:extLst>
          </p:cNvPr>
          <p:cNvSpPr txBox="1"/>
          <p:nvPr/>
        </p:nvSpPr>
        <p:spPr>
          <a:xfrm>
            <a:off x="2960041" y="5165493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128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8D4936-6F75-CA24-A06E-A8F794F44559}"/>
              </a:ext>
            </a:extLst>
          </p:cNvPr>
          <p:cNvSpPr txBox="1"/>
          <p:nvPr/>
        </p:nvSpPr>
        <p:spPr>
          <a:xfrm>
            <a:off x="3694167" y="5165493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128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BED984-B3DD-5562-7554-B2EDA3643F2C}"/>
              </a:ext>
            </a:extLst>
          </p:cNvPr>
          <p:cNvSpPr txBox="1"/>
          <p:nvPr/>
        </p:nvSpPr>
        <p:spPr>
          <a:xfrm>
            <a:off x="4643428" y="6971497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256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4CEF8F-057E-6B9A-0C87-EF377C5D3FD4}"/>
              </a:ext>
            </a:extLst>
          </p:cNvPr>
          <p:cNvSpPr txBox="1"/>
          <p:nvPr/>
        </p:nvSpPr>
        <p:spPr>
          <a:xfrm>
            <a:off x="5768364" y="6976364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256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90B572-2071-6212-9BC9-867C2D111B62}"/>
              </a:ext>
            </a:extLst>
          </p:cNvPr>
          <p:cNvSpPr txBox="1"/>
          <p:nvPr/>
        </p:nvSpPr>
        <p:spPr>
          <a:xfrm>
            <a:off x="7269157" y="8024377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512</a:t>
            </a:r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86705424-C9DD-9482-E715-33B47B16C18B}"/>
              </a:ext>
            </a:extLst>
          </p:cNvPr>
          <p:cNvSpPr>
            <a:spLocks noChangeAspect="1"/>
          </p:cNvSpPr>
          <p:nvPr/>
        </p:nvSpPr>
        <p:spPr>
          <a:xfrm rot="5400000">
            <a:off x="6614786" y="8610184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277A404-AD1D-378F-1034-AF40C2C47134}"/>
              </a:ext>
            </a:extLst>
          </p:cNvPr>
          <p:cNvSpPr/>
          <p:nvPr/>
        </p:nvSpPr>
        <p:spPr>
          <a:xfrm>
            <a:off x="8792687" y="8534428"/>
            <a:ext cx="1405424" cy="356300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7547E438-963C-AC1C-1E4F-2B7C4BF7C6C3}"/>
              </a:ext>
            </a:extLst>
          </p:cNvPr>
          <p:cNvSpPr>
            <a:spLocks noChangeAspect="1"/>
          </p:cNvSpPr>
          <p:nvPr/>
        </p:nvSpPr>
        <p:spPr>
          <a:xfrm rot="5400000">
            <a:off x="8466931" y="8625940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FCFD444-AAB6-62FF-B813-0605E2ECF2BA}"/>
              </a:ext>
            </a:extLst>
          </p:cNvPr>
          <p:cNvSpPr/>
          <p:nvPr/>
        </p:nvSpPr>
        <p:spPr>
          <a:xfrm>
            <a:off x="10270995" y="7414424"/>
            <a:ext cx="702713" cy="712601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A50ACAF-B86F-FEE8-75D5-532FB83E1F29}"/>
              </a:ext>
            </a:extLst>
          </p:cNvPr>
          <p:cNvSpPr/>
          <p:nvPr/>
        </p:nvSpPr>
        <p:spPr>
          <a:xfrm>
            <a:off x="11395934" y="7414424"/>
            <a:ext cx="702713" cy="712601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CA1CF8C1-77BF-8816-C7AF-AAC17F702A15}"/>
              </a:ext>
            </a:extLst>
          </p:cNvPr>
          <p:cNvSpPr>
            <a:spLocks noChangeAspect="1"/>
          </p:cNvSpPr>
          <p:nvPr/>
        </p:nvSpPr>
        <p:spPr>
          <a:xfrm rot="5400000">
            <a:off x="9957487" y="7668331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723A5DB8-F44B-84D2-2355-6081D01D87FE}"/>
              </a:ext>
            </a:extLst>
          </p:cNvPr>
          <p:cNvSpPr>
            <a:spLocks noChangeAspect="1"/>
          </p:cNvSpPr>
          <p:nvPr/>
        </p:nvSpPr>
        <p:spPr>
          <a:xfrm rot="5400000">
            <a:off x="11082426" y="7670846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2CE07FA-D4BD-ED24-1E4B-7E7F904BDB69}"/>
              </a:ext>
            </a:extLst>
          </p:cNvPr>
          <p:cNvSpPr/>
          <p:nvPr/>
        </p:nvSpPr>
        <p:spPr>
          <a:xfrm>
            <a:off x="9144041" y="7414424"/>
            <a:ext cx="702713" cy="712601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A664ECB-9AC3-4E0B-0B64-29C3D9B863EE}"/>
              </a:ext>
            </a:extLst>
          </p:cNvPr>
          <p:cNvSpPr/>
          <p:nvPr/>
        </p:nvSpPr>
        <p:spPr>
          <a:xfrm>
            <a:off x="8433958" y="7414424"/>
            <a:ext cx="702713" cy="7126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A15F870-0030-2B0F-8555-D99162F227EA}"/>
              </a:ext>
            </a:extLst>
          </p:cNvPr>
          <p:cNvSpPr txBox="1"/>
          <p:nvPr/>
        </p:nvSpPr>
        <p:spPr>
          <a:xfrm>
            <a:off x="8766259" y="6983193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512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F351DF9-4D67-A222-DAC2-377DBB2C0C8D}"/>
              </a:ext>
            </a:extLst>
          </p:cNvPr>
          <p:cNvSpPr txBox="1"/>
          <p:nvPr/>
        </p:nvSpPr>
        <p:spPr>
          <a:xfrm>
            <a:off x="10248253" y="6983193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256</a:t>
            </a:r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7B272997-DC6E-A5A4-EC9C-93B17A491FF7}"/>
              </a:ext>
            </a:extLst>
          </p:cNvPr>
          <p:cNvSpPr>
            <a:spLocks noChangeAspect="1"/>
          </p:cNvSpPr>
          <p:nvPr/>
        </p:nvSpPr>
        <p:spPr>
          <a:xfrm>
            <a:off x="9393002" y="8214351"/>
            <a:ext cx="204788" cy="204788"/>
          </a:xfrm>
          <a:prstGeom prst="triangle">
            <a:avLst/>
          </a:prstGeom>
          <a:solidFill>
            <a:srgbClr val="FF9300"/>
          </a:solidFill>
          <a:ln w="317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4E22EA2-2DF0-737B-16F4-1C40F7F970D1}"/>
              </a:ext>
            </a:extLst>
          </p:cNvPr>
          <p:cNvCxnSpPr>
            <a:cxnSpLocks/>
          </p:cNvCxnSpPr>
          <p:nvPr/>
        </p:nvCxnSpPr>
        <p:spPr>
          <a:xfrm>
            <a:off x="6672254" y="7765214"/>
            <a:ext cx="1535906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riangle 70">
            <a:extLst>
              <a:ext uri="{FF2B5EF4-FFF2-40B4-BE49-F238E27FC236}">
                <a16:creationId xmlns:a16="http://schemas.microsoft.com/office/drawing/2014/main" id="{7DB9DBEE-A6B3-E57C-5810-D8F9EFEE9994}"/>
              </a:ext>
            </a:extLst>
          </p:cNvPr>
          <p:cNvSpPr>
            <a:spLocks noChangeAspect="1"/>
          </p:cNvSpPr>
          <p:nvPr/>
        </p:nvSpPr>
        <p:spPr>
          <a:xfrm>
            <a:off x="11644895" y="7135612"/>
            <a:ext cx="204788" cy="204788"/>
          </a:xfrm>
          <a:prstGeom prst="triangle">
            <a:avLst/>
          </a:prstGeom>
          <a:solidFill>
            <a:srgbClr val="FF9300"/>
          </a:solidFill>
          <a:ln w="317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6F14599-5CF4-86D2-93C5-7922CA1F8802}"/>
              </a:ext>
            </a:extLst>
          </p:cNvPr>
          <p:cNvSpPr/>
          <p:nvPr/>
        </p:nvSpPr>
        <p:spPr>
          <a:xfrm>
            <a:off x="12322420" y="5654012"/>
            <a:ext cx="351356" cy="1425202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CA85598-F72A-7ABC-B3BD-117A76A02902}"/>
              </a:ext>
            </a:extLst>
          </p:cNvPr>
          <p:cNvSpPr/>
          <p:nvPr/>
        </p:nvSpPr>
        <p:spPr>
          <a:xfrm>
            <a:off x="13056309" y="5654012"/>
            <a:ext cx="351356" cy="1425202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4" name="Triangle 73">
            <a:extLst>
              <a:ext uri="{FF2B5EF4-FFF2-40B4-BE49-F238E27FC236}">
                <a16:creationId xmlns:a16="http://schemas.microsoft.com/office/drawing/2014/main" id="{000A8BB3-5BC5-383F-8308-2822DCF83247}"/>
              </a:ext>
            </a:extLst>
          </p:cNvPr>
          <p:cNvSpPr>
            <a:spLocks noChangeAspect="1"/>
          </p:cNvSpPr>
          <p:nvPr/>
        </p:nvSpPr>
        <p:spPr>
          <a:xfrm rot="5400000">
            <a:off x="12031733" y="6264219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5" name="Triangle 74">
            <a:extLst>
              <a:ext uri="{FF2B5EF4-FFF2-40B4-BE49-F238E27FC236}">
                <a16:creationId xmlns:a16="http://schemas.microsoft.com/office/drawing/2014/main" id="{26E9B3F2-4559-8691-85F2-E4902B278A55}"/>
              </a:ext>
            </a:extLst>
          </p:cNvPr>
          <p:cNvSpPr>
            <a:spLocks noChangeAspect="1"/>
          </p:cNvSpPr>
          <p:nvPr/>
        </p:nvSpPr>
        <p:spPr>
          <a:xfrm rot="5400000">
            <a:off x="12772217" y="6264219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2DD181B-4CA7-B9A7-7F7C-37C968950302}"/>
              </a:ext>
            </a:extLst>
          </p:cNvPr>
          <p:cNvSpPr/>
          <p:nvPr/>
        </p:nvSpPr>
        <p:spPr>
          <a:xfrm>
            <a:off x="11571611" y="5650367"/>
            <a:ext cx="351356" cy="1425202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60E1E1C-CC7F-0112-DA1E-23136E9B49E0}"/>
              </a:ext>
            </a:extLst>
          </p:cNvPr>
          <p:cNvSpPr/>
          <p:nvPr/>
        </p:nvSpPr>
        <p:spPr>
          <a:xfrm>
            <a:off x="11220255" y="5650367"/>
            <a:ext cx="351356" cy="14252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21964F1-AFB9-6505-0EA1-DBB8647C7815}"/>
              </a:ext>
            </a:extLst>
          </p:cNvPr>
          <p:cNvCxnSpPr>
            <a:cxnSpLocks/>
          </p:cNvCxnSpPr>
          <p:nvPr/>
        </p:nvCxnSpPr>
        <p:spPr>
          <a:xfrm>
            <a:off x="4455056" y="6366613"/>
            <a:ext cx="6604397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AC44D5AF-B479-BEA4-9B43-378424711B93}"/>
              </a:ext>
            </a:extLst>
          </p:cNvPr>
          <p:cNvSpPr txBox="1"/>
          <p:nvPr/>
        </p:nvSpPr>
        <p:spPr>
          <a:xfrm>
            <a:off x="11197514" y="5158787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256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2DEC980-C8FF-582B-9E79-D4F73F42410B}"/>
              </a:ext>
            </a:extLst>
          </p:cNvPr>
          <p:cNvSpPr txBox="1"/>
          <p:nvPr/>
        </p:nvSpPr>
        <p:spPr>
          <a:xfrm>
            <a:off x="12093440" y="5158787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128</a:t>
            </a:r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95EE9251-E42B-286F-4FE6-BEAB54EE87A6}"/>
              </a:ext>
            </a:extLst>
          </p:cNvPr>
          <p:cNvSpPr>
            <a:spLocks noChangeAspect="1"/>
          </p:cNvSpPr>
          <p:nvPr/>
        </p:nvSpPr>
        <p:spPr>
          <a:xfrm>
            <a:off x="13129593" y="5349899"/>
            <a:ext cx="204788" cy="204788"/>
          </a:xfrm>
          <a:prstGeom prst="triangle">
            <a:avLst/>
          </a:prstGeom>
          <a:solidFill>
            <a:srgbClr val="FF9300"/>
          </a:solidFill>
          <a:ln w="317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9CE1099-C96B-95B3-A01F-98C1D314DC39}"/>
              </a:ext>
            </a:extLst>
          </p:cNvPr>
          <p:cNvSpPr/>
          <p:nvPr/>
        </p:nvSpPr>
        <p:spPr>
          <a:xfrm>
            <a:off x="13144148" y="2414152"/>
            <a:ext cx="175678" cy="2850403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139A546-2FEC-5237-BE13-39F0EECCBFE0}"/>
              </a:ext>
            </a:extLst>
          </p:cNvPr>
          <p:cNvSpPr/>
          <p:nvPr/>
        </p:nvSpPr>
        <p:spPr>
          <a:xfrm>
            <a:off x="12968470" y="2414152"/>
            <a:ext cx="175678" cy="285040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633AE6F-ED36-93DB-281B-60A6E48C90E0}"/>
              </a:ext>
            </a:extLst>
          </p:cNvPr>
          <p:cNvSpPr/>
          <p:nvPr/>
        </p:nvSpPr>
        <p:spPr>
          <a:xfrm>
            <a:off x="13758119" y="2414152"/>
            <a:ext cx="175678" cy="2850403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73BE7C8-4538-824F-7AA4-5BE4F62EB6E3}"/>
              </a:ext>
            </a:extLst>
          </p:cNvPr>
          <p:cNvSpPr/>
          <p:nvPr/>
        </p:nvSpPr>
        <p:spPr>
          <a:xfrm>
            <a:off x="14429337" y="2414152"/>
            <a:ext cx="175678" cy="2850403"/>
          </a:xfrm>
          <a:prstGeom prst="rect">
            <a:avLst/>
          </a:prstGeom>
          <a:solidFill>
            <a:srgbClr val="1E64C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6" name="Triangle 85">
            <a:extLst>
              <a:ext uri="{FF2B5EF4-FFF2-40B4-BE49-F238E27FC236}">
                <a16:creationId xmlns:a16="http://schemas.microsoft.com/office/drawing/2014/main" id="{7FEFF1C4-3CD7-903E-AFCD-7C721E9F5C8F}"/>
              </a:ext>
            </a:extLst>
          </p:cNvPr>
          <p:cNvSpPr>
            <a:spLocks noChangeAspect="1"/>
          </p:cNvSpPr>
          <p:nvPr/>
        </p:nvSpPr>
        <p:spPr>
          <a:xfrm rot="5400000">
            <a:off x="13400895" y="3736960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53C7D266-B675-6674-42A8-C3406EE7242F}"/>
              </a:ext>
            </a:extLst>
          </p:cNvPr>
          <p:cNvSpPr>
            <a:spLocks noChangeAspect="1"/>
          </p:cNvSpPr>
          <p:nvPr/>
        </p:nvSpPr>
        <p:spPr>
          <a:xfrm rot="5400000">
            <a:off x="14079173" y="3736960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354369-DA45-ADF0-3FCB-C7364222192A}"/>
              </a:ext>
            </a:extLst>
          </p:cNvPr>
          <p:cNvSpPr txBox="1"/>
          <p:nvPr/>
        </p:nvSpPr>
        <p:spPr>
          <a:xfrm>
            <a:off x="12772218" y="1946906"/>
            <a:ext cx="670376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128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F88D7EF-14D2-1861-29CF-50A0B1981020}"/>
              </a:ext>
            </a:extLst>
          </p:cNvPr>
          <p:cNvSpPr txBox="1"/>
          <p:nvPr/>
        </p:nvSpPr>
        <p:spPr>
          <a:xfrm>
            <a:off x="13552790" y="1946906"/>
            <a:ext cx="508473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64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C2FAE3F-318D-235E-37B2-456125D0ED39}"/>
              </a:ext>
            </a:extLst>
          </p:cNvPr>
          <p:cNvSpPr txBox="1"/>
          <p:nvPr/>
        </p:nvSpPr>
        <p:spPr>
          <a:xfrm>
            <a:off x="14224008" y="1946906"/>
            <a:ext cx="508473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64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844A0F1-5C2C-04FE-5006-7AC25BADE4C4}"/>
              </a:ext>
            </a:extLst>
          </p:cNvPr>
          <p:cNvCxnSpPr>
            <a:cxnSpLocks/>
          </p:cNvCxnSpPr>
          <p:nvPr/>
        </p:nvCxnSpPr>
        <p:spPr>
          <a:xfrm>
            <a:off x="3102372" y="3833297"/>
            <a:ext cx="9573816" cy="799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25586212-AA7F-39C5-8822-F364B108ED9B}"/>
              </a:ext>
            </a:extLst>
          </p:cNvPr>
          <p:cNvSpPr txBox="1"/>
          <p:nvPr/>
        </p:nvSpPr>
        <p:spPr>
          <a:xfrm>
            <a:off x="4410936" y="3899779"/>
            <a:ext cx="6943615" cy="48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7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Skip connection: Copy and Concatenate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8D18EA3-1323-821E-CC52-EFBA3EE122A3}"/>
              </a:ext>
            </a:extLst>
          </p:cNvPr>
          <p:cNvSpPr/>
          <p:nvPr/>
        </p:nvSpPr>
        <p:spPr>
          <a:xfrm>
            <a:off x="15047701" y="2427846"/>
            <a:ext cx="0" cy="286702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A8147D8-52A3-8EAD-259D-86E6BD8AF07E}"/>
              </a:ext>
            </a:extLst>
          </p:cNvPr>
          <p:cNvSpPr/>
          <p:nvPr/>
        </p:nvSpPr>
        <p:spPr>
          <a:xfrm>
            <a:off x="15583944" y="2427452"/>
            <a:ext cx="0" cy="2867025"/>
          </a:xfrm>
          <a:prstGeom prst="rect">
            <a:avLst/>
          </a:prstGeom>
          <a:solidFill>
            <a:schemeClr val="tx2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95" name="Triangle 94">
            <a:extLst>
              <a:ext uri="{FF2B5EF4-FFF2-40B4-BE49-F238E27FC236}">
                <a16:creationId xmlns:a16="http://schemas.microsoft.com/office/drawing/2014/main" id="{06A0FEC8-9DC3-844D-EFF2-BB9B937D4EF2}"/>
              </a:ext>
            </a:extLst>
          </p:cNvPr>
          <p:cNvSpPr>
            <a:spLocks noChangeAspect="1"/>
          </p:cNvSpPr>
          <p:nvPr/>
        </p:nvSpPr>
        <p:spPr>
          <a:xfrm rot="5400000">
            <a:off x="14705952" y="3730903"/>
            <a:ext cx="204788" cy="204788"/>
          </a:xfrm>
          <a:prstGeom prst="triangl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96" name="Triangle 95">
            <a:extLst>
              <a:ext uri="{FF2B5EF4-FFF2-40B4-BE49-F238E27FC236}">
                <a16:creationId xmlns:a16="http://schemas.microsoft.com/office/drawing/2014/main" id="{19EE7C90-A2AE-044F-C9C5-FF2D30515F7D}"/>
              </a:ext>
            </a:extLst>
          </p:cNvPr>
          <p:cNvSpPr>
            <a:spLocks noChangeAspect="1"/>
          </p:cNvSpPr>
          <p:nvPr/>
        </p:nvSpPr>
        <p:spPr>
          <a:xfrm rot="5400000">
            <a:off x="15193077" y="3730903"/>
            <a:ext cx="204788" cy="204788"/>
          </a:xfrm>
          <a:prstGeom prst="triangle">
            <a:avLst/>
          </a:prstGeom>
          <a:solidFill>
            <a:srgbClr val="C00000"/>
          </a:solidFill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1E28DE7-BF3E-B399-36A3-0AB1001E42F0}"/>
              </a:ext>
            </a:extLst>
          </p:cNvPr>
          <p:cNvSpPr txBox="1"/>
          <p:nvPr/>
        </p:nvSpPr>
        <p:spPr>
          <a:xfrm>
            <a:off x="14638126" y="1943260"/>
            <a:ext cx="819151" cy="48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75DC683-F2C2-8B46-BAB1-53089D02E963}"/>
              </a:ext>
            </a:extLst>
          </p:cNvPr>
          <p:cNvSpPr txBox="1"/>
          <p:nvPr/>
        </p:nvSpPr>
        <p:spPr>
          <a:xfrm>
            <a:off x="15159687" y="1940504"/>
            <a:ext cx="819151" cy="48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DC34C96-1604-3B3D-8C59-BFA21E6E72DE}"/>
              </a:ext>
            </a:extLst>
          </p:cNvPr>
          <p:cNvSpPr txBox="1"/>
          <p:nvPr/>
        </p:nvSpPr>
        <p:spPr>
          <a:xfrm>
            <a:off x="15021680" y="3037574"/>
            <a:ext cx="470000" cy="536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>
                <a:solidFill>
                  <a:srgbClr val="C00000"/>
                </a:solidFill>
                <a:latin typeface="Helvetica" pitchFamily="2" charset="0"/>
              </a:rPr>
              <a:t>⨁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6880FE0-9914-487C-1A69-799AC034B598}"/>
              </a:ext>
            </a:extLst>
          </p:cNvPr>
          <p:cNvSpPr/>
          <p:nvPr/>
        </p:nvSpPr>
        <p:spPr>
          <a:xfrm>
            <a:off x="13787985" y="6426051"/>
            <a:ext cx="3388374" cy="2344827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BF875E5-DC5D-037D-6E20-7D660814DF18}"/>
              </a:ext>
            </a:extLst>
          </p:cNvPr>
          <p:cNvSpPr txBox="1"/>
          <p:nvPr/>
        </p:nvSpPr>
        <p:spPr>
          <a:xfrm>
            <a:off x="14135712" y="6417944"/>
            <a:ext cx="3142005" cy="2334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GB" sz="2275" dirty="0">
                <a:latin typeface="Helvetica" pitchFamily="2" charset="0"/>
              </a:rPr>
              <a:t>Conv (3x3), ReLu</a:t>
            </a:r>
          </a:p>
          <a:p>
            <a:pPr algn="l">
              <a:lnSpc>
                <a:spcPct val="130000"/>
              </a:lnSpc>
            </a:pPr>
            <a:r>
              <a:rPr lang="en-GB" sz="2275" dirty="0">
                <a:latin typeface="Helvetica" pitchFamily="2" charset="0"/>
              </a:rPr>
              <a:t>MaxPool2d (2)</a:t>
            </a:r>
          </a:p>
          <a:p>
            <a:pPr algn="l">
              <a:lnSpc>
                <a:spcPct val="130000"/>
              </a:lnSpc>
            </a:pPr>
            <a:r>
              <a:rPr lang="en-GB" sz="2275" dirty="0">
                <a:latin typeface="Helvetica" pitchFamily="2" charset="0"/>
              </a:rPr>
              <a:t>ConvTrans2d (2), Pad</a:t>
            </a:r>
          </a:p>
          <a:p>
            <a:pPr algn="l">
              <a:lnSpc>
                <a:spcPct val="130000"/>
              </a:lnSpc>
            </a:pPr>
            <a:r>
              <a:rPr lang="en-GB" sz="2275" dirty="0">
                <a:latin typeface="Helvetica" pitchFamily="2" charset="0"/>
              </a:rPr>
              <a:t>Conv (1x1)</a:t>
            </a:r>
          </a:p>
          <a:p>
            <a:pPr algn="l">
              <a:lnSpc>
                <a:spcPct val="130000"/>
              </a:lnSpc>
            </a:pPr>
            <a:r>
              <a:rPr lang="en-GB" sz="2275" dirty="0">
                <a:latin typeface="Helvetica" pitchFamily="2" charset="0"/>
              </a:rPr>
              <a:t>ReLU</a:t>
            </a:r>
          </a:p>
        </p:txBody>
      </p:sp>
      <p:sp>
        <p:nvSpPr>
          <p:cNvPr id="102" name="Triangle 101">
            <a:extLst>
              <a:ext uri="{FF2B5EF4-FFF2-40B4-BE49-F238E27FC236}">
                <a16:creationId xmlns:a16="http://schemas.microsoft.com/office/drawing/2014/main" id="{7BCEDE8B-742D-0F6F-ECB4-722399BF4469}"/>
              </a:ext>
            </a:extLst>
          </p:cNvPr>
          <p:cNvSpPr>
            <a:spLocks noChangeAspect="1"/>
          </p:cNvSpPr>
          <p:nvPr/>
        </p:nvSpPr>
        <p:spPr>
          <a:xfrm rot="5400000">
            <a:off x="13920034" y="6597224"/>
            <a:ext cx="204788" cy="204788"/>
          </a:xfrm>
          <a:prstGeom prst="triangle">
            <a:avLst/>
          </a:prstGeom>
          <a:solidFill>
            <a:srgbClr val="00B0F0"/>
          </a:solidFill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3" name="Triangle 102">
            <a:extLst>
              <a:ext uri="{FF2B5EF4-FFF2-40B4-BE49-F238E27FC236}">
                <a16:creationId xmlns:a16="http://schemas.microsoft.com/office/drawing/2014/main" id="{D8834FAF-7156-44AF-25D0-ED27A64DC575}"/>
              </a:ext>
            </a:extLst>
          </p:cNvPr>
          <p:cNvSpPr>
            <a:spLocks noChangeAspect="1"/>
          </p:cNvSpPr>
          <p:nvPr/>
        </p:nvSpPr>
        <p:spPr>
          <a:xfrm rot="10800000">
            <a:off x="13920034" y="7039999"/>
            <a:ext cx="204788" cy="204788"/>
          </a:xfrm>
          <a:prstGeom prst="triangle">
            <a:avLst/>
          </a:prstGeom>
          <a:solidFill>
            <a:srgbClr val="00B050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4" name="Triangle 103">
            <a:extLst>
              <a:ext uri="{FF2B5EF4-FFF2-40B4-BE49-F238E27FC236}">
                <a16:creationId xmlns:a16="http://schemas.microsoft.com/office/drawing/2014/main" id="{8DCFC10D-5624-C1CF-D647-0714EBA179B8}"/>
              </a:ext>
            </a:extLst>
          </p:cNvPr>
          <p:cNvSpPr>
            <a:spLocks noChangeAspect="1"/>
          </p:cNvSpPr>
          <p:nvPr/>
        </p:nvSpPr>
        <p:spPr>
          <a:xfrm>
            <a:off x="13920034" y="7482775"/>
            <a:ext cx="204788" cy="204788"/>
          </a:xfrm>
          <a:prstGeom prst="triangle">
            <a:avLst/>
          </a:prstGeom>
          <a:solidFill>
            <a:srgbClr val="FF9300"/>
          </a:solidFill>
          <a:ln w="3175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5" name="Triangle 104">
            <a:extLst>
              <a:ext uri="{FF2B5EF4-FFF2-40B4-BE49-F238E27FC236}">
                <a16:creationId xmlns:a16="http://schemas.microsoft.com/office/drawing/2014/main" id="{E1469D5E-2C55-F13E-FCE3-69E9F0DE589D}"/>
              </a:ext>
            </a:extLst>
          </p:cNvPr>
          <p:cNvSpPr>
            <a:spLocks noChangeAspect="1"/>
          </p:cNvSpPr>
          <p:nvPr/>
        </p:nvSpPr>
        <p:spPr>
          <a:xfrm rot="5400000">
            <a:off x="13920034" y="7925549"/>
            <a:ext cx="204788" cy="204788"/>
          </a:xfrm>
          <a:prstGeom prst="triangl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06" name="Right Bracket 105">
            <a:extLst>
              <a:ext uri="{FF2B5EF4-FFF2-40B4-BE49-F238E27FC236}">
                <a16:creationId xmlns:a16="http://schemas.microsoft.com/office/drawing/2014/main" id="{BC734BC0-DE25-2DDD-5BCE-BBF3FAAF23A5}"/>
              </a:ext>
            </a:extLst>
          </p:cNvPr>
          <p:cNvSpPr/>
          <p:nvPr/>
        </p:nvSpPr>
        <p:spPr>
          <a:xfrm rot="16200000">
            <a:off x="8238744" y="-5044456"/>
            <a:ext cx="268286" cy="13823156"/>
          </a:xfrm>
          <a:prstGeom prst="rightBracket">
            <a:avLst/>
          </a:prstGeom>
          <a:ln w="31750">
            <a:solidFill>
              <a:srgbClr val="C0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641">
              <a:latin typeface="Helvetica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8921D09-5069-D36A-9B20-7853EEB668EE}"/>
              </a:ext>
            </a:extLst>
          </p:cNvPr>
          <p:cNvSpPr txBox="1"/>
          <p:nvPr/>
        </p:nvSpPr>
        <p:spPr>
          <a:xfrm>
            <a:off x="6636515" y="1804487"/>
            <a:ext cx="3472489" cy="487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75" dirty="0">
                <a:solidFill>
                  <a:srgbClr val="C00000"/>
                </a:solidFill>
                <a:latin typeface="Helvetica" pitchFamily="2" charset="0"/>
              </a:rPr>
              <a:t>Residual connection: Add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E171CCD-3A50-095E-31C4-EB1D3428C76D}"/>
              </a:ext>
            </a:extLst>
          </p:cNvPr>
          <p:cNvCxnSpPr>
            <a:cxnSpLocks/>
          </p:cNvCxnSpPr>
          <p:nvPr/>
        </p:nvCxnSpPr>
        <p:spPr>
          <a:xfrm>
            <a:off x="15284208" y="1867122"/>
            <a:ext cx="0" cy="1177528"/>
          </a:xfrm>
          <a:prstGeom prst="straightConnector1">
            <a:avLst/>
          </a:prstGeom>
          <a:ln w="31750">
            <a:solidFill>
              <a:srgbClr val="C00000"/>
            </a:solidFill>
            <a:prstDash val="solid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CEB4E5E4-7232-ED2A-8BD2-03CB58866CCB}"/>
              </a:ext>
            </a:extLst>
          </p:cNvPr>
          <p:cNvSpPr txBox="1"/>
          <p:nvPr/>
        </p:nvSpPr>
        <p:spPr>
          <a:xfrm rot="16200000">
            <a:off x="-515704" y="3430207"/>
            <a:ext cx="2672875" cy="80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991" dirty="0">
                <a:latin typeface="Helvetica" pitchFamily="2" charset="0"/>
              </a:rPr>
              <a:t>Variable matrix size:</a:t>
            </a:r>
          </a:p>
          <a:p>
            <a:pPr algn="ctr">
              <a:lnSpc>
                <a:spcPct val="120000"/>
              </a:lnSpc>
            </a:pPr>
            <a:r>
              <a:rPr lang="en-GB" sz="1991" dirty="0">
                <a:latin typeface="Helvetica" pitchFamily="2" charset="0"/>
              </a:rPr>
              <a:t>2D Image Slice</a:t>
            </a:r>
          </a:p>
        </p:txBody>
      </p:sp>
      <p:sp>
        <p:nvSpPr>
          <p:cNvPr id="110" name="Triangle 109">
            <a:extLst>
              <a:ext uri="{FF2B5EF4-FFF2-40B4-BE49-F238E27FC236}">
                <a16:creationId xmlns:a16="http://schemas.microsoft.com/office/drawing/2014/main" id="{088FBA79-892B-6646-13BA-70401B8F1BA1}"/>
              </a:ext>
            </a:extLst>
          </p:cNvPr>
          <p:cNvSpPr>
            <a:spLocks noChangeAspect="1"/>
          </p:cNvSpPr>
          <p:nvPr/>
        </p:nvSpPr>
        <p:spPr>
          <a:xfrm rot="5400000">
            <a:off x="15673519" y="3740606"/>
            <a:ext cx="204788" cy="204788"/>
          </a:xfrm>
          <a:prstGeom prst="triangl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EEDB67E-DD93-EBE7-B6C6-6180CD30BAD0}"/>
              </a:ext>
            </a:extLst>
          </p:cNvPr>
          <p:cNvSpPr/>
          <p:nvPr/>
        </p:nvSpPr>
        <p:spPr>
          <a:xfrm>
            <a:off x="16002918" y="2420154"/>
            <a:ext cx="0" cy="286702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C27E0E9-0912-C1FF-0151-6E20F3CB9231}"/>
              </a:ext>
            </a:extLst>
          </p:cNvPr>
          <p:cNvSpPr txBox="1"/>
          <p:nvPr/>
        </p:nvSpPr>
        <p:spPr>
          <a:xfrm>
            <a:off x="15592019" y="1982451"/>
            <a:ext cx="819151" cy="48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275">
                <a:latin typeface="Helvetica" pitchFamily="2" charset="0"/>
              </a:rPr>
              <a:t>1</a:t>
            </a:r>
          </a:p>
        </p:txBody>
      </p:sp>
      <p:sp>
        <p:nvSpPr>
          <p:cNvPr id="113" name="Triangle 112">
            <a:extLst>
              <a:ext uri="{FF2B5EF4-FFF2-40B4-BE49-F238E27FC236}">
                <a16:creationId xmlns:a16="http://schemas.microsoft.com/office/drawing/2014/main" id="{507DE016-028B-90E1-3685-9553B0DB3F9F}"/>
              </a:ext>
            </a:extLst>
          </p:cNvPr>
          <p:cNvSpPr>
            <a:spLocks noChangeAspect="1"/>
          </p:cNvSpPr>
          <p:nvPr/>
        </p:nvSpPr>
        <p:spPr>
          <a:xfrm rot="5400000">
            <a:off x="13952911" y="8395757"/>
            <a:ext cx="204788" cy="204788"/>
          </a:xfrm>
          <a:prstGeom prst="triangl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41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4D110-4652-1412-1CB8-F76D20A94006}"/>
              </a:ext>
            </a:extLst>
          </p:cNvPr>
          <p:cNvSpPr txBox="1"/>
          <p:nvPr/>
        </p:nvSpPr>
        <p:spPr>
          <a:xfrm>
            <a:off x="9324828" y="9181715"/>
            <a:ext cx="6073037" cy="530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844" dirty="0">
                <a:latin typeface="Helvetica" pitchFamily="2" charset="0"/>
              </a:rPr>
              <a:t># trainable parameters: 12,260,353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15279-B76A-6A07-52FD-606F9D33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1EC5265-DAB7-FF9D-5BEC-C8CDA52D5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" y="8200677"/>
            <a:ext cx="489325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BB8C-5444-C694-40E1-24A5AB89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75" y="139304"/>
            <a:ext cx="15705282" cy="86369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QA" dirty="0"/>
              <a:t>raining of the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1CBB2-DA5F-D780-A272-6AC8CE6F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13</a:t>
            </a:fld>
            <a:endParaRPr lang="en-GB" noProof="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317B032-86B2-E424-A33F-B5D34AA0D3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423633"/>
              </p:ext>
            </p:extLst>
          </p:nvPr>
        </p:nvGraphicFramePr>
        <p:xfrm>
          <a:off x="2497015" y="1867875"/>
          <a:ext cx="12907107" cy="57404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55831">
                  <a:extLst>
                    <a:ext uri="{9D8B030D-6E8A-4147-A177-3AD203B41FA5}">
                      <a16:colId xmlns:a16="http://schemas.microsoft.com/office/drawing/2014/main" val="2273609076"/>
                    </a:ext>
                  </a:extLst>
                </a:gridCol>
                <a:gridCol w="8551276">
                  <a:extLst>
                    <a:ext uri="{9D8B030D-6E8A-4147-A177-3AD203B41FA5}">
                      <a16:colId xmlns:a16="http://schemas.microsoft.com/office/drawing/2014/main" val="1014294131"/>
                    </a:ext>
                  </a:extLst>
                </a:gridCol>
              </a:tblGrid>
              <a:tr h="1435101">
                <a:tc>
                  <a:txBody>
                    <a:bodyPr/>
                    <a:lstStyle/>
                    <a:p>
                      <a:r>
                        <a:rPr lang="en-QA" sz="36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Low Dose Challenge data (Quadra)</a:t>
                      </a:r>
                      <a:r>
                        <a:rPr lang="fr-FR" sz="3600" dirty="0"/>
                        <a:t> </a:t>
                      </a:r>
                      <a:endParaRPr lang="en-QA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888712"/>
                  </a:ext>
                </a:extLst>
              </a:tr>
              <a:tr h="1435101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QA" sz="3600" dirty="0"/>
                        <a:t>Train/Val/Test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30/3/3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670366"/>
                  </a:ext>
                </a:extLst>
              </a:tr>
              <a:tr h="1435101">
                <a:tc>
                  <a:txBody>
                    <a:bodyPr/>
                    <a:lstStyle/>
                    <a:p>
                      <a:r>
                        <a:rPr lang="en-QA" sz="3600" dirty="0"/>
                        <a:t>Target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Full count: 6 &amp; 10 min acquisitions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27830"/>
                  </a:ext>
                </a:extLst>
              </a:tr>
              <a:tr h="1435101">
                <a:tc>
                  <a:txBody>
                    <a:bodyPr/>
                    <a:lstStyle/>
                    <a:p>
                      <a:r>
                        <a:rPr lang="en-QA" sz="3600" dirty="0"/>
                        <a:t>Input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C</a:t>
                      </a:r>
                      <a:r>
                        <a:rPr lang="en-QA" sz="3600" dirty="0"/>
                        <a:t>ount reduction factors: 2, 4, 10,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47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3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18" y="3819283"/>
            <a:ext cx="15544401" cy="3764460"/>
          </a:xfrm>
        </p:spPr>
        <p:txBody>
          <a:bodyPr/>
          <a:lstStyle/>
          <a:p>
            <a:r>
              <a:rPr lang="en-US" sz="3600" u="none" dirty="0"/>
              <a:t>Walk-Through PET concept</a:t>
            </a:r>
            <a:br>
              <a:rPr lang="en-US" sz="3600" u="none" dirty="0"/>
            </a:br>
            <a:r>
              <a:rPr lang="en-US" sz="3600" u="none" dirty="0"/>
              <a:t>Walk-Through PET system design</a:t>
            </a:r>
            <a:br>
              <a:rPr lang="en-US" sz="3600" u="none" dirty="0"/>
            </a:br>
            <a:r>
              <a:rPr lang="en-US" sz="3600" u="none" dirty="0"/>
              <a:t>deep learning	model for image denoising</a:t>
            </a:r>
            <a:br>
              <a:rPr lang="en-US" sz="3600" u="none" dirty="0"/>
            </a:br>
            <a:r>
              <a:rPr lang="en-US" sz="3600" b="1" u="none" dirty="0">
                <a:solidFill>
                  <a:srgbClr val="FFD200"/>
                </a:solidFill>
              </a:rPr>
              <a:t>Results</a:t>
            </a:r>
            <a:br>
              <a:rPr lang="en-US" sz="3600" u="none" dirty="0"/>
            </a:br>
            <a:r>
              <a:rPr lang="en-US" sz="3600" u="none" dirty="0"/>
              <a:t>conclusion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FD27B-51EF-4680-3998-6A3276CC3729}"/>
              </a:ext>
            </a:extLst>
          </p:cNvPr>
          <p:cNvSpPr txBox="1"/>
          <p:nvPr/>
        </p:nvSpPr>
        <p:spPr>
          <a:xfrm>
            <a:off x="4218039" y="277403"/>
            <a:ext cx="3849329" cy="101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QA" sz="2500" dirty="0"/>
          </a:p>
        </p:txBody>
      </p:sp>
    </p:spTree>
    <p:extLst>
      <p:ext uri="{BB962C8B-B14F-4D97-AF65-F5344CB8AC3E}">
        <p14:creationId xmlns:p14="http://schemas.microsoft.com/office/powerpoint/2010/main" val="4144487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E7F2-B4C0-BAA0-A42A-0ECE6EDB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</a:t>
            </a:r>
            <a:r>
              <a:rPr lang="en-US" dirty="0" err="1"/>
              <a:t>bmi</a:t>
            </a:r>
            <a:r>
              <a:rPr lang="en-US" dirty="0"/>
              <a:t> patient</a:t>
            </a:r>
            <a:endParaRPr lang="en-QA" strike="sng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2CAED-1390-D8BE-7F9B-3EBB955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23" name="Picture 22" descr="A close-up of a person's body&#10;&#10;Description automatically generated">
            <a:extLst>
              <a:ext uri="{FF2B5EF4-FFF2-40B4-BE49-F238E27FC236}">
                <a16:creationId xmlns:a16="http://schemas.microsoft.com/office/drawing/2014/main" id="{8A07FBD0-2C34-2892-A21F-35F420D44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4" t="12408" r="2733" b="7852"/>
          <a:stretch/>
        </p:blipFill>
        <p:spPr>
          <a:xfrm>
            <a:off x="12774062" y="5793600"/>
            <a:ext cx="933366" cy="39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E295AD-ACF1-0C80-58A8-4C63C302FD74}"/>
              </a:ext>
            </a:extLst>
          </p:cNvPr>
          <p:cNvSpPr txBox="1"/>
          <p:nvPr/>
        </p:nvSpPr>
        <p:spPr>
          <a:xfrm>
            <a:off x="4008224" y="1142747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1/20</a:t>
            </a:r>
            <a:r>
              <a:rPr lang="en-QA" sz="25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1AE1F0-56CD-7C1D-7812-336C890D24C9}"/>
              </a:ext>
            </a:extLst>
          </p:cNvPr>
          <p:cNvSpPr txBox="1"/>
          <p:nvPr/>
        </p:nvSpPr>
        <p:spPr>
          <a:xfrm>
            <a:off x="5640676" y="1142747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1/10</a:t>
            </a:r>
            <a:r>
              <a:rPr lang="en-QA" sz="25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9892E0-6633-080B-1F5B-6B7373074D95}"/>
              </a:ext>
            </a:extLst>
          </p:cNvPr>
          <p:cNvSpPr txBox="1"/>
          <p:nvPr/>
        </p:nvSpPr>
        <p:spPr>
          <a:xfrm>
            <a:off x="7465597" y="1139396"/>
            <a:ext cx="744157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1/4</a:t>
            </a:r>
            <a:r>
              <a:rPr lang="en-QA" sz="25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424811-AD0B-4738-5D89-B3EE1F23FF1A}"/>
              </a:ext>
            </a:extLst>
          </p:cNvPr>
          <p:cNvSpPr txBox="1"/>
          <p:nvPr/>
        </p:nvSpPr>
        <p:spPr>
          <a:xfrm>
            <a:off x="9334227" y="1139396"/>
            <a:ext cx="651021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1/2</a:t>
            </a:r>
            <a:r>
              <a:rPr lang="en-QA" sz="2500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4DE593-B4BE-6F4C-F58B-6373A5B544B2}"/>
              </a:ext>
            </a:extLst>
          </p:cNvPr>
          <p:cNvSpPr txBox="1"/>
          <p:nvPr/>
        </p:nvSpPr>
        <p:spPr>
          <a:xfrm>
            <a:off x="11395229" y="5080317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Full</a:t>
            </a:r>
            <a:r>
              <a:rPr lang="en-QA" sz="2500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6D9051-3DD6-0437-F690-78FC67FA7606}"/>
              </a:ext>
            </a:extLst>
          </p:cNvPr>
          <p:cNvSpPr txBox="1"/>
          <p:nvPr/>
        </p:nvSpPr>
        <p:spPr>
          <a:xfrm>
            <a:off x="708030" y="2948275"/>
            <a:ext cx="1963629" cy="511550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/>
              <a:t>Input image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CD3039-A35E-D0F8-D5B8-6099E5F431FC}"/>
              </a:ext>
            </a:extLst>
          </p:cNvPr>
          <p:cNvSpPr txBox="1"/>
          <p:nvPr/>
        </p:nvSpPr>
        <p:spPr>
          <a:xfrm>
            <a:off x="227825" y="6614241"/>
            <a:ext cx="2939942" cy="511550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/>
              <a:t>DL denoised image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2EE374-3859-B277-246A-8E4A88530DFC}"/>
              </a:ext>
            </a:extLst>
          </p:cNvPr>
          <p:cNvGrpSpPr/>
          <p:nvPr/>
        </p:nvGrpSpPr>
        <p:grpSpPr>
          <a:xfrm>
            <a:off x="3448415" y="5628158"/>
            <a:ext cx="7098946" cy="3981022"/>
            <a:chOff x="3448415" y="5628158"/>
            <a:chExt cx="7098946" cy="3981022"/>
          </a:xfrm>
        </p:grpSpPr>
        <p:pic>
          <p:nvPicPr>
            <p:cNvPr id="8" name="Picture 7" descr="A close-up of a person's body&#10;&#10;Description automatically generated">
              <a:extLst>
                <a:ext uri="{FF2B5EF4-FFF2-40B4-BE49-F238E27FC236}">
                  <a16:creationId xmlns:a16="http://schemas.microsoft.com/office/drawing/2014/main" id="{1F542533-D50A-14EF-55B4-3789AE937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14" t="11588" r="41748" b="10680"/>
            <a:stretch/>
          </p:blipFill>
          <p:spPr>
            <a:xfrm>
              <a:off x="8771867" y="5634200"/>
              <a:ext cx="1775494" cy="3960000"/>
            </a:xfrm>
            <a:prstGeom prst="rect">
              <a:avLst/>
            </a:prstGeom>
          </p:spPr>
        </p:pic>
        <p:pic>
          <p:nvPicPr>
            <p:cNvPr id="12" name="Picture 11" descr="A close-up of a person's body&#10;&#10;Description automatically generated">
              <a:extLst>
                <a:ext uri="{FF2B5EF4-FFF2-40B4-BE49-F238E27FC236}">
                  <a16:creationId xmlns:a16="http://schemas.microsoft.com/office/drawing/2014/main" id="{164FD1EB-29C4-4402-C076-D3492C854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51" t="11716" r="41710" b="10551"/>
            <a:stretch/>
          </p:blipFill>
          <p:spPr>
            <a:xfrm>
              <a:off x="6996373" y="5649180"/>
              <a:ext cx="1775495" cy="3960000"/>
            </a:xfrm>
            <a:prstGeom prst="rect">
              <a:avLst/>
            </a:prstGeom>
          </p:spPr>
        </p:pic>
        <p:pic>
          <p:nvPicPr>
            <p:cNvPr id="15" name="Picture 14" descr="A close-up of a person's body&#10;&#10;Description automatically generated">
              <a:extLst>
                <a:ext uri="{FF2B5EF4-FFF2-40B4-BE49-F238E27FC236}">
                  <a16:creationId xmlns:a16="http://schemas.microsoft.com/office/drawing/2014/main" id="{B551F297-AD99-8F27-5CF3-20FD9F50E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26" t="11664" r="41835" b="10586"/>
            <a:stretch/>
          </p:blipFill>
          <p:spPr>
            <a:xfrm>
              <a:off x="5214279" y="5649180"/>
              <a:ext cx="1775101" cy="39600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D94053-A8B5-30B8-E59B-F95719CDFCC3}"/>
                </a:ext>
              </a:extLst>
            </p:cNvPr>
            <p:cNvGrpSpPr/>
            <p:nvPr/>
          </p:nvGrpSpPr>
          <p:grpSpPr>
            <a:xfrm>
              <a:off x="3448415" y="5628158"/>
              <a:ext cx="1775494" cy="3960000"/>
              <a:chOff x="3448415" y="5617648"/>
              <a:chExt cx="1775494" cy="3960000"/>
            </a:xfrm>
          </p:grpSpPr>
          <p:pic>
            <p:nvPicPr>
              <p:cNvPr id="18" name="Picture 17" descr="A close-up of a person's body&#10;&#10;Description automatically generated">
                <a:extLst>
                  <a:ext uri="{FF2B5EF4-FFF2-40B4-BE49-F238E27FC236}">
                    <a16:creationId xmlns:a16="http://schemas.microsoft.com/office/drawing/2014/main" id="{3A1E4405-8EC4-D4C4-0D5E-55C65FD480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73" t="11149" r="41689" b="11118"/>
              <a:stretch/>
            </p:blipFill>
            <p:spPr>
              <a:xfrm>
                <a:off x="3448415" y="5617648"/>
                <a:ext cx="1775494" cy="39600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5A5C1A2-8188-2CEE-2766-B3DDAAA2398D}"/>
                  </a:ext>
                </a:extLst>
              </p:cNvPr>
              <p:cNvCxnSpPr/>
              <p:nvPr/>
            </p:nvCxnSpPr>
            <p:spPr>
              <a:xfrm>
                <a:off x="3466487" y="9577648"/>
                <a:ext cx="1699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B5BA13-04FE-AEF4-48AE-98EA9D8E0FB1}"/>
                </a:ext>
              </a:extLst>
            </p:cNvPr>
            <p:cNvCxnSpPr/>
            <p:nvPr/>
          </p:nvCxnSpPr>
          <p:spPr>
            <a:xfrm>
              <a:off x="3466487" y="9609180"/>
              <a:ext cx="7056000" cy="0"/>
            </a:xfrm>
            <a:prstGeom prst="line">
              <a:avLst/>
            </a:prstGeom>
            <a:ln w="31750">
              <a:solidFill>
                <a:schemeClr val="bg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close-up of a person's body&#10;&#10;Description automatically generated">
            <a:extLst>
              <a:ext uri="{FF2B5EF4-FFF2-40B4-BE49-F238E27FC236}">
                <a16:creationId xmlns:a16="http://schemas.microsoft.com/office/drawing/2014/main" id="{F306281D-9CE8-2CF4-CC5A-CEFA0DCF8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1410" r="69130" b="10856"/>
          <a:stretch/>
        </p:blipFill>
        <p:spPr>
          <a:xfrm>
            <a:off x="8771867" y="1642255"/>
            <a:ext cx="1775494" cy="3960000"/>
          </a:xfrm>
          <a:prstGeom prst="rect">
            <a:avLst/>
          </a:prstGeom>
        </p:spPr>
      </p:pic>
      <p:pic>
        <p:nvPicPr>
          <p:cNvPr id="9" name="Picture 8" descr="A close-up of a person's body&#10;&#10;Description automatically generated">
            <a:extLst>
              <a:ext uri="{FF2B5EF4-FFF2-40B4-BE49-F238E27FC236}">
                <a16:creationId xmlns:a16="http://schemas.microsoft.com/office/drawing/2014/main" id="{0F8A47DB-739C-12B2-9DC6-C11CDF652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6" t="11502" r="14326" b="10765"/>
          <a:stretch/>
        </p:blipFill>
        <p:spPr>
          <a:xfrm>
            <a:off x="10926005" y="5634852"/>
            <a:ext cx="1775494" cy="3960000"/>
          </a:xfrm>
          <a:prstGeom prst="rect">
            <a:avLst/>
          </a:prstGeom>
        </p:spPr>
      </p:pic>
      <p:pic>
        <p:nvPicPr>
          <p:cNvPr id="11" name="Picture 10" descr="A close-up of a person's body&#10;&#10;Description automatically generated">
            <a:extLst>
              <a:ext uri="{FF2B5EF4-FFF2-40B4-BE49-F238E27FC236}">
                <a16:creationId xmlns:a16="http://schemas.microsoft.com/office/drawing/2014/main" id="{54234722-4986-6B7F-0D4B-49CA473F6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11495" r="69317" b="10772"/>
          <a:stretch/>
        </p:blipFill>
        <p:spPr>
          <a:xfrm>
            <a:off x="6989380" y="1653180"/>
            <a:ext cx="1775494" cy="3960000"/>
          </a:xfrm>
          <a:prstGeom prst="rect">
            <a:avLst/>
          </a:prstGeom>
        </p:spPr>
      </p:pic>
      <p:pic>
        <p:nvPicPr>
          <p:cNvPr id="14" name="Picture 13" descr="A close-up of a person's body&#10;&#10;Description automatically generated">
            <a:extLst>
              <a:ext uri="{FF2B5EF4-FFF2-40B4-BE49-F238E27FC236}">
                <a16:creationId xmlns:a16="http://schemas.microsoft.com/office/drawing/2014/main" id="{B2887B7A-4087-0CE2-4007-8951390ED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5" t="11422" r="69137" b="10845"/>
          <a:stretch/>
        </p:blipFill>
        <p:spPr>
          <a:xfrm>
            <a:off x="5223909" y="1644904"/>
            <a:ext cx="1775494" cy="3960000"/>
          </a:xfrm>
          <a:prstGeom prst="rect">
            <a:avLst/>
          </a:prstGeom>
        </p:spPr>
      </p:pic>
      <p:pic>
        <p:nvPicPr>
          <p:cNvPr id="17" name="Picture 16" descr="A close-up of a person's body&#10;&#10;Description automatically generated">
            <a:extLst>
              <a:ext uri="{FF2B5EF4-FFF2-40B4-BE49-F238E27FC236}">
                <a16:creationId xmlns:a16="http://schemas.microsoft.com/office/drawing/2014/main" id="{43748EAD-56F8-A4BC-8EC4-2EEB141B3CE0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t="11013" r="69012" b="9806"/>
          <a:stretch/>
        </p:blipFill>
        <p:spPr>
          <a:xfrm>
            <a:off x="3455709" y="1632158"/>
            <a:ext cx="1774800" cy="403200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F1E490-A127-4571-B4A7-AD2791F467F4}"/>
              </a:ext>
            </a:extLst>
          </p:cNvPr>
          <p:cNvCxnSpPr/>
          <p:nvPr/>
        </p:nvCxnSpPr>
        <p:spPr>
          <a:xfrm>
            <a:off x="3450727" y="5620523"/>
            <a:ext cx="9432000" cy="0"/>
          </a:xfrm>
          <a:prstGeom prst="line">
            <a:avLst/>
          </a:prstGeom>
          <a:ln w="31750">
            <a:solidFill>
              <a:schemeClr val="bg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D39834-6A7E-4D3F-6116-2BCCDBF7ACA9}"/>
              </a:ext>
            </a:extLst>
          </p:cNvPr>
          <p:cNvSpPr txBox="1"/>
          <p:nvPr/>
        </p:nvSpPr>
        <p:spPr>
          <a:xfrm>
            <a:off x="13493963" y="5408383"/>
            <a:ext cx="931665" cy="511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00" b="1" dirty="0"/>
              <a:t>SUV</a:t>
            </a:r>
            <a:r>
              <a:rPr lang="en-GB" sz="25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241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E7F2-B4C0-BAA0-A42A-0ECE6EDB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High bmi patient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2CAED-1390-D8BE-7F9B-3EBB955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13" name="Picture 12" descr="A close-up of a person's body&#10;&#10;Description automatically generated">
            <a:extLst>
              <a:ext uri="{FF2B5EF4-FFF2-40B4-BE49-F238E27FC236}">
                <a16:creationId xmlns:a16="http://schemas.microsoft.com/office/drawing/2014/main" id="{55E5841E-B705-0554-613C-4E26CA82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11535" r="69100" b="10731"/>
          <a:stretch/>
        </p:blipFill>
        <p:spPr>
          <a:xfrm>
            <a:off x="3752193" y="1632824"/>
            <a:ext cx="1775494" cy="3960000"/>
          </a:xfrm>
          <a:prstGeom prst="rect">
            <a:avLst/>
          </a:prstGeom>
        </p:spPr>
      </p:pic>
      <p:pic>
        <p:nvPicPr>
          <p:cNvPr id="14" name="Picture 13" descr="A close-up of a person's body&#10;&#10;Description automatically generated">
            <a:extLst>
              <a:ext uri="{FF2B5EF4-FFF2-40B4-BE49-F238E27FC236}">
                <a16:creationId xmlns:a16="http://schemas.microsoft.com/office/drawing/2014/main" id="{964C9CB8-69DB-929F-AE83-70B7FC8ED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8" t="11814" r="41677" b="10636"/>
          <a:stretch/>
        </p:blipFill>
        <p:spPr>
          <a:xfrm>
            <a:off x="3752193" y="5657575"/>
            <a:ext cx="1775494" cy="39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B6DDBC-DDF3-1FE2-08F9-13EAFD060910}"/>
              </a:ext>
            </a:extLst>
          </p:cNvPr>
          <p:cNvSpPr txBox="1"/>
          <p:nvPr/>
        </p:nvSpPr>
        <p:spPr>
          <a:xfrm>
            <a:off x="4344555" y="1055241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1/20</a:t>
            </a:r>
            <a:r>
              <a:rPr lang="en-QA" sz="25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13D4E-7AE6-7B90-C965-96D465D5AE6E}"/>
              </a:ext>
            </a:extLst>
          </p:cNvPr>
          <p:cNvSpPr txBox="1"/>
          <p:nvPr/>
        </p:nvSpPr>
        <p:spPr>
          <a:xfrm>
            <a:off x="5977007" y="1055241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1/10</a:t>
            </a:r>
            <a:r>
              <a:rPr lang="en-QA" sz="25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BC2CB-3E2E-E09B-E020-30404296B7CC}"/>
              </a:ext>
            </a:extLst>
          </p:cNvPr>
          <p:cNvSpPr txBox="1"/>
          <p:nvPr/>
        </p:nvSpPr>
        <p:spPr>
          <a:xfrm>
            <a:off x="7801928" y="1051890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1/4</a:t>
            </a:r>
            <a:r>
              <a:rPr lang="en-QA" sz="25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FB71F-9B35-408A-4C88-5249918180F6}"/>
              </a:ext>
            </a:extLst>
          </p:cNvPr>
          <p:cNvSpPr txBox="1"/>
          <p:nvPr/>
        </p:nvSpPr>
        <p:spPr>
          <a:xfrm>
            <a:off x="9670558" y="1051890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1/2</a:t>
            </a:r>
            <a:r>
              <a:rPr lang="en-QA" sz="25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2CA948-D5B4-7710-FF09-9CB6EF28F3AC}"/>
              </a:ext>
            </a:extLst>
          </p:cNvPr>
          <p:cNvSpPr txBox="1"/>
          <p:nvPr/>
        </p:nvSpPr>
        <p:spPr>
          <a:xfrm>
            <a:off x="11971672" y="5026590"/>
            <a:ext cx="837045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Full</a:t>
            </a:r>
            <a:r>
              <a:rPr lang="en-QA" sz="2500" dirty="0"/>
              <a:t> </a:t>
            </a:r>
          </a:p>
        </p:txBody>
      </p:sp>
      <p:pic>
        <p:nvPicPr>
          <p:cNvPr id="21" name="Picture 20" descr="A close-up of a person's body&#10;&#10;Description automatically generated">
            <a:extLst>
              <a:ext uri="{FF2B5EF4-FFF2-40B4-BE49-F238E27FC236}">
                <a16:creationId xmlns:a16="http://schemas.microsoft.com/office/drawing/2014/main" id="{AD8598B3-BEE5-F554-FF39-0CC8FB1CCB6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5" t="11141" r="69317" b="10579"/>
          <a:stretch/>
        </p:blipFill>
        <p:spPr>
          <a:xfrm>
            <a:off x="5551652" y="1605102"/>
            <a:ext cx="1708355" cy="3996000"/>
          </a:xfrm>
          <a:prstGeom prst="rect">
            <a:avLst/>
          </a:prstGeom>
        </p:spPr>
      </p:pic>
      <p:pic>
        <p:nvPicPr>
          <p:cNvPr id="22" name="Picture 21" descr="A close-up of a person's body&#10;&#10;Description automatically generated">
            <a:extLst>
              <a:ext uri="{FF2B5EF4-FFF2-40B4-BE49-F238E27FC236}">
                <a16:creationId xmlns:a16="http://schemas.microsoft.com/office/drawing/2014/main" id="{70237DAF-7C1C-3680-EAF9-ED7DE8094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0" t="11986" r="41747" b="10636"/>
          <a:stretch/>
        </p:blipFill>
        <p:spPr>
          <a:xfrm>
            <a:off x="5491223" y="5654448"/>
            <a:ext cx="1802301" cy="3960000"/>
          </a:xfrm>
          <a:prstGeom prst="rect">
            <a:avLst/>
          </a:prstGeom>
        </p:spPr>
      </p:pic>
      <p:pic>
        <p:nvPicPr>
          <p:cNvPr id="23" name="Picture 22" descr="A close-up of a person's body&#10;&#10;Description automatically generated">
            <a:extLst>
              <a:ext uri="{FF2B5EF4-FFF2-40B4-BE49-F238E27FC236}">
                <a16:creationId xmlns:a16="http://schemas.microsoft.com/office/drawing/2014/main" id="{6669CAE3-BFD7-D3EA-159F-287EC2908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5" t="11703" r="14433" b="10737"/>
          <a:stretch/>
        </p:blipFill>
        <p:spPr>
          <a:xfrm>
            <a:off x="11399355" y="5654448"/>
            <a:ext cx="1819700" cy="3960000"/>
          </a:xfrm>
          <a:prstGeom prst="rect">
            <a:avLst/>
          </a:prstGeom>
        </p:spPr>
      </p:pic>
      <p:pic>
        <p:nvPicPr>
          <p:cNvPr id="24" name="Picture 23" descr="A close-up of a person's body&#10;&#10;Description automatically generated">
            <a:extLst>
              <a:ext uri="{FF2B5EF4-FFF2-40B4-BE49-F238E27FC236}">
                <a16:creationId xmlns:a16="http://schemas.microsoft.com/office/drawing/2014/main" id="{D4E9C1BC-9EBF-6702-4A0A-654E79223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2" t="13639" r="3402" b="13554"/>
          <a:stretch/>
        </p:blipFill>
        <p:spPr>
          <a:xfrm>
            <a:off x="13231306" y="5867992"/>
            <a:ext cx="721800" cy="3600000"/>
          </a:xfrm>
          <a:prstGeom prst="rect">
            <a:avLst/>
          </a:prstGeom>
        </p:spPr>
      </p:pic>
      <p:pic>
        <p:nvPicPr>
          <p:cNvPr id="26" name="Picture 25" descr="A close-up of a baby&#10;&#10;Description automatically generated">
            <a:extLst>
              <a:ext uri="{FF2B5EF4-FFF2-40B4-BE49-F238E27FC236}">
                <a16:creationId xmlns:a16="http://schemas.microsoft.com/office/drawing/2014/main" id="{64629D2D-2F3A-7945-5A1E-BB73A2CB3AF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9" t="11840" r="41600" b="10599"/>
          <a:stretch/>
        </p:blipFill>
        <p:spPr>
          <a:xfrm>
            <a:off x="7283973" y="5651475"/>
            <a:ext cx="1819700" cy="3978000"/>
          </a:xfrm>
          <a:prstGeom prst="rect">
            <a:avLst/>
          </a:prstGeom>
        </p:spPr>
      </p:pic>
      <p:pic>
        <p:nvPicPr>
          <p:cNvPr id="27" name="Picture 26" descr="A close-up of a baby&#10;&#10;Description automatically generated">
            <a:extLst>
              <a:ext uri="{FF2B5EF4-FFF2-40B4-BE49-F238E27FC236}">
                <a16:creationId xmlns:a16="http://schemas.microsoft.com/office/drawing/2014/main" id="{899EA6DC-7B92-F953-01F0-AFF999D060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11605" r="69186" b="10834"/>
          <a:stretch/>
        </p:blipFill>
        <p:spPr>
          <a:xfrm>
            <a:off x="7293524" y="1629473"/>
            <a:ext cx="1774753" cy="3960000"/>
          </a:xfrm>
          <a:prstGeom prst="rect">
            <a:avLst/>
          </a:prstGeom>
        </p:spPr>
      </p:pic>
      <p:pic>
        <p:nvPicPr>
          <p:cNvPr id="29" name="Picture 28" descr="A close-up of a scan of a person&#10;&#10;Description automatically generated">
            <a:extLst>
              <a:ext uri="{FF2B5EF4-FFF2-40B4-BE49-F238E27FC236}">
                <a16:creationId xmlns:a16="http://schemas.microsoft.com/office/drawing/2014/main" id="{4D63CCA7-A009-6A9B-E98C-438EEF9FEF0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8" t="11246" r="68930" b="9506"/>
          <a:stretch/>
        </p:blipFill>
        <p:spPr>
          <a:xfrm>
            <a:off x="9080774" y="1615612"/>
            <a:ext cx="1780953" cy="4046400"/>
          </a:xfrm>
          <a:prstGeom prst="rect">
            <a:avLst/>
          </a:prstGeom>
        </p:spPr>
      </p:pic>
      <p:pic>
        <p:nvPicPr>
          <p:cNvPr id="30" name="Picture 29" descr="A close-up of a scan of a person&#10;&#10;Description automatically generated">
            <a:extLst>
              <a:ext uri="{FF2B5EF4-FFF2-40B4-BE49-F238E27FC236}">
                <a16:creationId xmlns:a16="http://schemas.microsoft.com/office/drawing/2014/main" id="{3AC030DE-87CE-1C68-96FE-56CDBFDEB14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6" t="11381" r="41652" b="9610"/>
          <a:stretch/>
        </p:blipFill>
        <p:spPr>
          <a:xfrm>
            <a:off x="9103673" y="5613845"/>
            <a:ext cx="1756168" cy="40680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B7614E-E2E4-2E80-6BCB-592817042FED}"/>
              </a:ext>
            </a:extLst>
          </p:cNvPr>
          <p:cNvCxnSpPr/>
          <p:nvPr/>
        </p:nvCxnSpPr>
        <p:spPr>
          <a:xfrm>
            <a:off x="3787055" y="5599503"/>
            <a:ext cx="9432000" cy="0"/>
          </a:xfrm>
          <a:prstGeom prst="line">
            <a:avLst/>
          </a:prstGeom>
          <a:ln w="31750">
            <a:solidFill>
              <a:schemeClr val="bg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E39E84-0150-DD94-1EE8-0E363165ACAA}"/>
              </a:ext>
            </a:extLst>
          </p:cNvPr>
          <p:cNvCxnSpPr/>
          <p:nvPr/>
        </p:nvCxnSpPr>
        <p:spPr>
          <a:xfrm>
            <a:off x="3750275" y="9640717"/>
            <a:ext cx="9432000" cy="0"/>
          </a:xfrm>
          <a:prstGeom prst="line">
            <a:avLst/>
          </a:prstGeom>
          <a:ln w="41275">
            <a:solidFill>
              <a:schemeClr val="bg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CA087E-E930-A1F4-1906-80FB329E09F9}"/>
              </a:ext>
            </a:extLst>
          </p:cNvPr>
          <p:cNvSpPr txBox="1"/>
          <p:nvPr/>
        </p:nvSpPr>
        <p:spPr>
          <a:xfrm>
            <a:off x="1147433" y="2963917"/>
            <a:ext cx="1963629" cy="511550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/>
              <a:t>Input image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A8DC6-C9FE-D7DC-D008-7456A9E46438}"/>
              </a:ext>
            </a:extLst>
          </p:cNvPr>
          <p:cNvSpPr txBox="1"/>
          <p:nvPr/>
        </p:nvSpPr>
        <p:spPr>
          <a:xfrm>
            <a:off x="483243" y="6684579"/>
            <a:ext cx="2939942" cy="511550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/>
              <a:t>DL denoised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DF36A-FC8F-EABD-0C1A-9E7BBF7D70CE}"/>
              </a:ext>
            </a:extLst>
          </p:cNvPr>
          <p:cNvSpPr txBox="1"/>
          <p:nvPr/>
        </p:nvSpPr>
        <p:spPr>
          <a:xfrm>
            <a:off x="13756683" y="5395700"/>
            <a:ext cx="931665" cy="511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500" b="1" dirty="0"/>
              <a:t>SUV</a:t>
            </a:r>
            <a:r>
              <a:rPr lang="en-GB" sz="25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75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B91F-5E85-68F5-31EA-7FA88C18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Test XCAT – low bmi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9DEAB-313D-FCA6-8A39-F4AE47E5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17</a:t>
            </a:fld>
            <a:endParaRPr lang="en-GB" noProof="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A0436-77BA-6738-E847-72187B2FCE13}"/>
              </a:ext>
            </a:extLst>
          </p:cNvPr>
          <p:cNvGrpSpPr/>
          <p:nvPr/>
        </p:nvGrpSpPr>
        <p:grpSpPr>
          <a:xfrm>
            <a:off x="4999561" y="999718"/>
            <a:ext cx="10598400" cy="4320737"/>
            <a:chOff x="3499945" y="999718"/>
            <a:chExt cx="10598400" cy="4320737"/>
          </a:xfrm>
        </p:grpSpPr>
        <p:pic>
          <p:nvPicPr>
            <p:cNvPr id="17" name="Picture 16" descr="A close-up of a person's body&#10;&#10;Description automatically generated">
              <a:extLst>
                <a:ext uri="{FF2B5EF4-FFF2-40B4-BE49-F238E27FC236}">
                  <a16:creationId xmlns:a16="http://schemas.microsoft.com/office/drawing/2014/main" id="{CDB1F832-18EE-C068-7F6F-8637B343F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31" t="4599" r="3823" b="8594"/>
            <a:stretch/>
          </p:blipFill>
          <p:spPr>
            <a:xfrm>
              <a:off x="3499945" y="999718"/>
              <a:ext cx="10598400" cy="4320737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8284F7-464A-E940-AE58-09C875A8A009}"/>
                </a:ext>
              </a:extLst>
            </p:cNvPr>
            <p:cNvCxnSpPr/>
            <p:nvPr/>
          </p:nvCxnSpPr>
          <p:spPr>
            <a:xfrm>
              <a:off x="7168055" y="5319718"/>
              <a:ext cx="3237186" cy="0"/>
            </a:xfrm>
            <a:prstGeom prst="line">
              <a:avLst/>
            </a:prstGeom>
            <a:ln w="317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A27DC0-5FC5-85FE-D6B8-7F4D959A3F74}"/>
              </a:ext>
            </a:extLst>
          </p:cNvPr>
          <p:cNvGrpSpPr/>
          <p:nvPr/>
        </p:nvGrpSpPr>
        <p:grpSpPr>
          <a:xfrm>
            <a:off x="4920655" y="5368486"/>
            <a:ext cx="10596591" cy="4320737"/>
            <a:chOff x="3384463" y="5368486"/>
            <a:chExt cx="10596591" cy="4320737"/>
          </a:xfrm>
        </p:grpSpPr>
        <p:pic>
          <p:nvPicPr>
            <p:cNvPr id="19" name="Picture 18" descr="A close-up of a person's body&#10;&#10;Description automatically generated">
              <a:extLst>
                <a:ext uri="{FF2B5EF4-FFF2-40B4-BE49-F238E27FC236}">
                  <a16:creationId xmlns:a16="http://schemas.microsoft.com/office/drawing/2014/main" id="{6DE291F0-F56B-4B06-C5A6-23E4058F1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6" t="4223" r="4397" b="8954"/>
            <a:stretch/>
          </p:blipFill>
          <p:spPr>
            <a:xfrm>
              <a:off x="3384463" y="5368486"/>
              <a:ext cx="10596591" cy="4320737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AC37C5-6453-658E-5825-AFB12E0CF865}"/>
                </a:ext>
              </a:extLst>
            </p:cNvPr>
            <p:cNvCxnSpPr/>
            <p:nvPr/>
          </p:nvCxnSpPr>
          <p:spPr>
            <a:xfrm>
              <a:off x="7583424" y="5368486"/>
              <a:ext cx="1548384" cy="0"/>
            </a:xfrm>
            <a:prstGeom prst="line">
              <a:avLst/>
            </a:prstGeom>
            <a:ln w="38100">
              <a:solidFill>
                <a:schemeClr val="bg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F1683BE-7DEC-CD65-E502-363A180964F5}"/>
              </a:ext>
            </a:extLst>
          </p:cNvPr>
          <p:cNvSpPr txBox="1"/>
          <p:nvPr/>
        </p:nvSpPr>
        <p:spPr>
          <a:xfrm>
            <a:off x="252059" y="2697494"/>
            <a:ext cx="4359823" cy="973215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60s</a:t>
            </a:r>
            <a:r>
              <a:rPr lang="en-QA" sz="2500" dirty="0"/>
              <a:t> simulation/reconstruction sparse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B821F6-0A1A-70C9-2C12-F1918EF735BA}"/>
              </a:ext>
            </a:extLst>
          </p:cNvPr>
          <p:cNvSpPr txBox="1"/>
          <p:nvPr/>
        </p:nvSpPr>
        <p:spPr>
          <a:xfrm>
            <a:off x="22498" y="6806555"/>
            <a:ext cx="4731843" cy="973215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180s</a:t>
            </a:r>
            <a:r>
              <a:rPr lang="en-QA" sz="2500" dirty="0"/>
              <a:t> simulation/reconstruction sparse design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435545-4864-7698-FA47-8C87C95DBC03}"/>
              </a:ext>
            </a:extLst>
          </p:cNvPr>
          <p:cNvSpPr txBox="1"/>
          <p:nvPr/>
        </p:nvSpPr>
        <p:spPr>
          <a:xfrm>
            <a:off x="-56712" y="1946991"/>
            <a:ext cx="4977367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FF0000"/>
                </a:solidFill>
              </a:rPr>
              <a:t>To meet design scan requirement</a:t>
            </a:r>
            <a:endParaRPr lang="en-QA" sz="25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F4F5FD-FA8C-AA92-24A5-F87840A281B9}"/>
              </a:ext>
            </a:extLst>
          </p:cNvPr>
          <p:cNvSpPr txBox="1"/>
          <p:nvPr/>
        </p:nvSpPr>
        <p:spPr>
          <a:xfrm>
            <a:off x="252059" y="5596284"/>
            <a:ext cx="4595322" cy="97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FF0000"/>
                </a:solidFill>
              </a:rPr>
              <a:t>To match lowest count level in the Quadra training data</a:t>
            </a:r>
            <a:endParaRPr lang="en-QA" sz="25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FF00F-B169-14BA-D4CA-3086B5D331AE}"/>
              </a:ext>
            </a:extLst>
          </p:cNvPr>
          <p:cNvSpPr txBox="1"/>
          <p:nvPr/>
        </p:nvSpPr>
        <p:spPr>
          <a:xfrm>
            <a:off x="11924935" y="27885"/>
            <a:ext cx="5384432" cy="97321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QA" sz="2500" dirty="0"/>
              <a:t>Reconstructed using LM MLEM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QA" sz="2500" dirty="0"/>
              <a:t>TOF resolution 300 ps (LYSO)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A3A4F-069D-C544-9A0D-30EE3045887B}"/>
              </a:ext>
            </a:extLst>
          </p:cNvPr>
          <p:cNvSpPr txBox="1"/>
          <p:nvPr/>
        </p:nvSpPr>
        <p:spPr>
          <a:xfrm>
            <a:off x="15455687" y="1224505"/>
            <a:ext cx="1191545" cy="427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 err="1"/>
              <a:t>kBq</a:t>
            </a:r>
            <a:r>
              <a:rPr lang="en-GB" sz="2000" b="1" dirty="0"/>
              <a:t>/mL </a:t>
            </a:r>
          </a:p>
        </p:txBody>
      </p:sp>
    </p:spTree>
    <p:extLst>
      <p:ext uri="{BB962C8B-B14F-4D97-AF65-F5344CB8AC3E}">
        <p14:creationId xmlns:p14="http://schemas.microsoft.com/office/powerpoint/2010/main" val="2730837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A99B-10C7-5458-4076-A5C387B6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Test XCAT – high bmi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044B7-F4D3-79F6-42E5-8D1E7C21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D95D-C093-6C0E-972A-23155E85435B}"/>
              </a:ext>
            </a:extLst>
          </p:cNvPr>
          <p:cNvSpPr txBox="1"/>
          <p:nvPr/>
        </p:nvSpPr>
        <p:spPr>
          <a:xfrm>
            <a:off x="109442" y="2697494"/>
            <a:ext cx="4359823" cy="973215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60s</a:t>
            </a:r>
            <a:r>
              <a:rPr lang="en-QA" sz="2500" dirty="0"/>
              <a:t> simulation/reconstruction sparse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FBBD3-4547-B71C-9761-AE3FB32FE490}"/>
              </a:ext>
            </a:extLst>
          </p:cNvPr>
          <p:cNvSpPr txBox="1"/>
          <p:nvPr/>
        </p:nvSpPr>
        <p:spPr>
          <a:xfrm>
            <a:off x="90866" y="6726950"/>
            <a:ext cx="4731843" cy="973215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180s</a:t>
            </a:r>
            <a:r>
              <a:rPr lang="en-QA" sz="2500" dirty="0"/>
              <a:t> simulation/reconstruction sparse design</a:t>
            </a:r>
          </a:p>
        </p:txBody>
      </p:sp>
      <p:pic>
        <p:nvPicPr>
          <p:cNvPr id="15" name="Picture 14" descr="A close-up of a person's body&#10;&#10;Description automatically generated">
            <a:extLst>
              <a:ext uri="{FF2B5EF4-FFF2-40B4-BE49-F238E27FC236}">
                <a16:creationId xmlns:a16="http://schemas.microsoft.com/office/drawing/2014/main" id="{A7C6A036-370B-8F37-F9B5-AB64EA0FF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4503" r="4376" b="8583"/>
          <a:stretch/>
        </p:blipFill>
        <p:spPr>
          <a:xfrm>
            <a:off x="5493140" y="1121662"/>
            <a:ext cx="10387632" cy="4320000"/>
          </a:xfrm>
          <a:prstGeom prst="rect">
            <a:avLst/>
          </a:prstGeom>
        </p:spPr>
      </p:pic>
      <p:pic>
        <p:nvPicPr>
          <p:cNvPr id="17" name="Picture 16" descr="A close-up of a person's body&#10;&#10;Description automatically generated">
            <a:extLst>
              <a:ext uri="{FF2B5EF4-FFF2-40B4-BE49-F238E27FC236}">
                <a16:creationId xmlns:a16="http://schemas.microsoft.com/office/drawing/2014/main" id="{B06E3231-7015-23B9-8B60-FD2AA1B85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4701" r="4220" b="9571"/>
          <a:stretch/>
        </p:blipFill>
        <p:spPr>
          <a:xfrm>
            <a:off x="5401426" y="5433600"/>
            <a:ext cx="10571060" cy="43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D7807B-FB99-F1B5-5C0D-4E4EE8A9A87D}"/>
              </a:ext>
            </a:extLst>
          </p:cNvPr>
          <p:cNvSpPr txBox="1"/>
          <p:nvPr/>
        </p:nvSpPr>
        <p:spPr>
          <a:xfrm>
            <a:off x="15916627" y="1245267"/>
            <a:ext cx="1191545" cy="427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 err="1"/>
              <a:t>kBq</a:t>
            </a:r>
            <a:r>
              <a:rPr lang="en-GB" sz="2000" b="1" dirty="0"/>
              <a:t>/mL </a:t>
            </a:r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556690AE-8EE2-C6BF-EB2B-7FF5A64BE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6365"/>
          <a:stretch/>
        </p:blipFill>
        <p:spPr>
          <a:xfrm>
            <a:off x="2744792" y="4174686"/>
            <a:ext cx="2530593" cy="23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1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18" y="3819283"/>
            <a:ext cx="15544401" cy="3764460"/>
          </a:xfrm>
        </p:spPr>
        <p:txBody>
          <a:bodyPr/>
          <a:lstStyle/>
          <a:p>
            <a:r>
              <a:rPr lang="en-US" sz="3600" u="none" dirty="0"/>
              <a:t>Walk-Through PET concept</a:t>
            </a:r>
            <a:br>
              <a:rPr lang="en-US" sz="3600" u="none" dirty="0"/>
            </a:br>
            <a:r>
              <a:rPr lang="en-US" sz="3600" u="none" dirty="0"/>
              <a:t>Walk-Through PET system design</a:t>
            </a:r>
            <a:br>
              <a:rPr lang="en-US" sz="3600" u="none" dirty="0"/>
            </a:br>
            <a:r>
              <a:rPr lang="en-US" sz="3600" u="none" dirty="0"/>
              <a:t>deep learning	model for image denoising</a:t>
            </a:r>
            <a:br>
              <a:rPr lang="en-US" sz="3600" u="none" dirty="0"/>
            </a:br>
            <a:r>
              <a:rPr lang="en-US" sz="3600" u="none" dirty="0"/>
              <a:t>Results</a:t>
            </a:r>
            <a:br>
              <a:rPr lang="en-US" sz="3600" u="none" dirty="0"/>
            </a:br>
            <a:r>
              <a:rPr lang="en-US" sz="3600" b="1" u="none" dirty="0">
                <a:solidFill>
                  <a:srgbClr val="FFD200"/>
                </a:solidFill>
              </a:rPr>
              <a:t>conclusion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FD27B-51EF-4680-3998-6A3276CC3729}"/>
              </a:ext>
            </a:extLst>
          </p:cNvPr>
          <p:cNvSpPr txBox="1"/>
          <p:nvPr/>
        </p:nvSpPr>
        <p:spPr>
          <a:xfrm>
            <a:off x="4218039" y="277403"/>
            <a:ext cx="3849329" cy="101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QA" sz="2500" dirty="0"/>
          </a:p>
        </p:txBody>
      </p:sp>
    </p:spTree>
    <p:extLst>
      <p:ext uri="{BB962C8B-B14F-4D97-AF65-F5344CB8AC3E}">
        <p14:creationId xmlns:p14="http://schemas.microsoft.com/office/powerpoint/2010/main" val="368283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18" y="3971687"/>
            <a:ext cx="15544401" cy="3764460"/>
          </a:xfrm>
        </p:spPr>
        <p:txBody>
          <a:bodyPr/>
          <a:lstStyle/>
          <a:p>
            <a:r>
              <a:rPr lang="en-US" sz="3600" b="1" u="none" dirty="0">
                <a:solidFill>
                  <a:srgbClr val="FFD200"/>
                </a:solidFill>
              </a:rPr>
              <a:t>Walk-Through PET concept</a:t>
            </a:r>
            <a:br>
              <a:rPr lang="en-US" sz="3600" u="none" dirty="0"/>
            </a:br>
            <a:r>
              <a:rPr lang="en-US" sz="3600" u="none" dirty="0"/>
              <a:t>Walk-Through PET system design</a:t>
            </a:r>
            <a:br>
              <a:rPr lang="en-US" sz="3600" u="none" dirty="0"/>
            </a:br>
            <a:r>
              <a:rPr lang="en-US" sz="3600" u="none" dirty="0"/>
              <a:t>deep learning	model for image denoising</a:t>
            </a:r>
            <a:br>
              <a:rPr lang="en-US" sz="3600" u="none" dirty="0"/>
            </a:br>
            <a:r>
              <a:rPr lang="en-US" sz="3600" u="none" dirty="0"/>
              <a:t>Results</a:t>
            </a:r>
            <a:br>
              <a:rPr lang="en-US" sz="3600" u="none" dirty="0"/>
            </a:br>
            <a:r>
              <a:rPr lang="en-US" sz="3600" u="none" dirty="0"/>
              <a:t>conclusion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FD27B-51EF-4680-3998-6A3276CC3729}"/>
              </a:ext>
            </a:extLst>
          </p:cNvPr>
          <p:cNvSpPr txBox="1"/>
          <p:nvPr/>
        </p:nvSpPr>
        <p:spPr>
          <a:xfrm>
            <a:off x="4218039" y="277403"/>
            <a:ext cx="3849329" cy="101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QA" sz="2500" dirty="0"/>
          </a:p>
        </p:txBody>
      </p:sp>
    </p:spTree>
    <p:extLst>
      <p:ext uri="{BB962C8B-B14F-4D97-AF65-F5344CB8AC3E}">
        <p14:creationId xmlns:p14="http://schemas.microsoft.com/office/powerpoint/2010/main" val="17795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D911-D3C5-2C11-3EEE-ABF52BAB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QA" dirty="0"/>
              <a:t>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3F166-50B2-30C1-8FA7-FCF8E8E0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82537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/>
              <a:t>The first images obtained with the sparse WT-PET design show good image quality. Further improvement is possible by optimizing the motion of the panels.</a:t>
            </a:r>
            <a:endParaRPr lang="en-QA" sz="3200" dirty="0"/>
          </a:p>
          <a:p>
            <a:pPr marL="86400" indent="0">
              <a:buNone/>
            </a:pPr>
            <a:endParaRPr lang="en-QA" sz="3200" dirty="0"/>
          </a:p>
          <a:p>
            <a:pPr>
              <a:buFont typeface="Wingdings" pitchFamily="2" charset="2"/>
              <a:buChar char="Ø"/>
            </a:pPr>
            <a:r>
              <a:rPr lang="en-QA" sz="3200" dirty="0"/>
              <a:t>The DL network performs well!</a:t>
            </a:r>
          </a:p>
          <a:p>
            <a:pPr marL="86400" indent="0">
              <a:buNone/>
            </a:pPr>
            <a:endParaRPr lang="en-QA" sz="3200" dirty="0"/>
          </a:p>
          <a:p>
            <a:pPr marL="86400" indent="0">
              <a:buNone/>
            </a:pPr>
            <a:r>
              <a:rPr lang="en-QA" sz="3200" dirty="0"/>
              <a:t>Main issues of the current denoising model(s):</a:t>
            </a:r>
          </a:p>
          <a:p>
            <a:pPr marL="86400" indent="0">
              <a:buNone/>
            </a:pPr>
            <a:endParaRPr lang="en-QA" sz="3200" dirty="0"/>
          </a:p>
          <a:p>
            <a:pPr>
              <a:buFont typeface="Wingdings" pitchFamily="2" charset="2"/>
              <a:buChar char="Ø"/>
            </a:pPr>
            <a:r>
              <a:rPr lang="en-QA" sz="3200" dirty="0"/>
              <a:t>The non-uniform counts statistics in the Walk-Through-PET XCAT images </a:t>
            </a:r>
          </a:p>
          <a:p>
            <a:pPr marL="86400" indent="0">
              <a:buNone/>
            </a:pPr>
            <a:endParaRPr lang="en-QA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The count level of the test XCAT data is lower than the lowest count level used for training</a:t>
            </a:r>
            <a:endParaRPr lang="en-QA" sz="3200" dirty="0"/>
          </a:p>
          <a:p>
            <a:endParaRPr lang="en-QA" sz="3200" dirty="0"/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The d</a:t>
            </a:r>
            <a:r>
              <a:rPr lang="en-QA" sz="3200" dirty="0"/>
              <a:t>istribution of the XCAT data is different than the distribution of the Quadra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9189-B46D-0893-219F-9EA4AA32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62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56143-41C1-D786-E275-759B3C2A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Model: Trained on WT-PET XCAT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D00A0-C59D-010B-7D2D-41E4A252B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5" name="Picture 4" descr="A close-up of a x-ray of a human body&#10;&#10;Description automatically generated">
            <a:extLst>
              <a:ext uri="{FF2B5EF4-FFF2-40B4-BE49-F238E27FC236}">
                <a16:creationId xmlns:a16="http://schemas.microsoft.com/office/drawing/2014/main" id="{FA9EED8B-D415-8D53-35FC-A4ED50AA5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2" t="14178" r="68688" b="13586"/>
          <a:stretch/>
        </p:blipFill>
        <p:spPr>
          <a:xfrm>
            <a:off x="3837685" y="1835691"/>
            <a:ext cx="2170046" cy="3240000"/>
          </a:xfrm>
          <a:prstGeom prst="rect">
            <a:avLst/>
          </a:prstGeom>
        </p:spPr>
      </p:pic>
      <p:pic>
        <p:nvPicPr>
          <p:cNvPr id="6" name="Picture 5" descr="A diagram of a diagram of a body part&#10;&#10;Description automatically generated with medium confidence">
            <a:extLst>
              <a:ext uri="{FF2B5EF4-FFF2-40B4-BE49-F238E27FC236}">
                <a16:creationId xmlns:a16="http://schemas.microsoft.com/office/drawing/2014/main" id="{B810A026-5DB2-78EB-74FF-4D4C951B0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1" t="26590" r="68254" b="25641"/>
          <a:stretch/>
        </p:blipFill>
        <p:spPr>
          <a:xfrm>
            <a:off x="3606800" y="6296411"/>
            <a:ext cx="2709333" cy="2590800"/>
          </a:xfrm>
          <a:prstGeom prst="rect">
            <a:avLst/>
          </a:prstGeom>
        </p:spPr>
      </p:pic>
      <p:pic>
        <p:nvPicPr>
          <p:cNvPr id="8" name="Picture 7" descr="A close-up of a x-ray of a human body&#10;&#10;Description automatically generated">
            <a:extLst>
              <a:ext uri="{FF2B5EF4-FFF2-40B4-BE49-F238E27FC236}">
                <a16:creationId xmlns:a16="http://schemas.microsoft.com/office/drawing/2014/main" id="{21B96412-1240-B8AE-780A-3EF39832D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9" t="14715" r="41741" b="13049"/>
          <a:stretch/>
        </p:blipFill>
        <p:spPr>
          <a:xfrm>
            <a:off x="6688666" y="1879600"/>
            <a:ext cx="2170047" cy="3240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3EE8732-6EFF-9375-47D4-63727E051C4B}"/>
              </a:ext>
            </a:extLst>
          </p:cNvPr>
          <p:cNvGrpSpPr/>
          <p:nvPr/>
        </p:nvGrpSpPr>
        <p:grpSpPr>
          <a:xfrm>
            <a:off x="9478390" y="1213600"/>
            <a:ext cx="2886547" cy="4572000"/>
            <a:chOff x="9478390" y="1213600"/>
            <a:chExt cx="2886547" cy="4572000"/>
          </a:xfrm>
        </p:grpSpPr>
        <p:pic>
          <p:nvPicPr>
            <p:cNvPr id="7" name="Picture 6" descr="A close-up of a x-ray of a human body&#10;&#10;Description automatically generated">
              <a:extLst>
                <a:ext uri="{FF2B5EF4-FFF2-40B4-BE49-F238E27FC236}">
                  <a16:creationId xmlns:a16="http://schemas.microsoft.com/office/drawing/2014/main" id="{F50879DF-67EE-6E20-94C0-7CCC52700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869" r="9063"/>
            <a:stretch/>
          </p:blipFill>
          <p:spPr>
            <a:xfrm>
              <a:off x="9478390" y="1213600"/>
              <a:ext cx="2886547" cy="4572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E99147-B1A4-59CA-C5BC-29401984903C}"/>
                </a:ext>
              </a:extLst>
            </p:cNvPr>
            <p:cNvSpPr/>
            <p:nvPr/>
          </p:nvSpPr>
          <p:spPr>
            <a:xfrm>
              <a:off x="9889070" y="5181607"/>
              <a:ext cx="1761066" cy="25400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E0063D-299B-7AA8-C503-7156983ADE22}"/>
                </a:ext>
              </a:extLst>
            </p:cNvPr>
            <p:cNvSpPr/>
            <p:nvPr/>
          </p:nvSpPr>
          <p:spPr>
            <a:xfrm>
              <a:off x="9512256" y="1581691"/>
              <a:ext cx="2171746" cy="254000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pic>
        <p:nvPicPr>
          <p:cNvPr id="13" name="Picture 12" descr="A diagram of a diagram of a body part&#10;&#10;Description automatically generated with medium confidence">
            <a:extLst>
              <a:ext uri="{FF2B5EF4-FFF2-40B4-BE49-F238E27FC236}">
                <a16:creationId xmlns:a16="http://schemas.microsoft.com/office/drawing/2014/main" id="{28CFCF01-B04D-97C1-7042-D530920D2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03" t="26763" r="41124" b="25468"/>
          <a:stretch/>
        </p:blipFill>
        <p:spPr>
          <a:xfrm>
            <a:off x="6402580" y="6296411"/>
            <a:ext cx="2673689" cy="2590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7382A-E45C-CD70-A1D9-7ECA7B023686}"/>
              </a:ext>
            </a:extLst>
          </p:cNvPr>
          <p:cNvGrpSpPr/>
          <p:nvPr/>
        </p:nvGrpSpPr>
        <p:grpSpPr>
          <a:xfrm>
            <a:off x="7450668" y="5407979"/>
            <a:ext cx="5012268" cy="4419600"/>
            <a:chOff x="7450668" y="5407979"/>
            <a:chExt cx="5012268" cy="4419600"/>
          </a:xfrm>
        </p:grpSpPr>
        <p:pic>
          <p:nvPicPr>
            <p:cNvPr id="12" name="Picture 11" descr="A diagram of a diagram of a body part&#10;&#10;Description automatically generated with medium confidence">
              <a:extLst>
                <a:ext uri="{FF2B5EF4-FFF2-40B4-BE49-F238E27FC236}">
                  <a16:creationId xmlns:a16="http://schemas.microsoft.com/office/drawing/2014/main" id="{D4210097-A5EF-CE92-C7E0-76A295B7A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332" t="10290" r="8875" b="8221"/>
            <a:stretch/>
          </p:blipFill>
          <p:spPr>
            <a:xfrm>
              <a:off x="9076269" y="5407979"/>
              <a:ext cx="3386667" cy="4419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420042-54D9-9C23-9689-A0B68AC7D51A}"/>
                </a:ext>
              </a:extLst>
            </p:cNvPr>
            <p:cNvSpPr/>
            <p:nvPr/>
          </p:nvSpPr>
          <p:spPr>
            <a:xfrm>
              <a:off x="7450668" y="6079070"/>
              <a:ext cx="4199466" cy="234274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19FADE-D990-F1A6-D0AA-04C01BE0D4B5}"/>
                </a:ext>
              </a:extLst>
            </p:cNvPr>
            <p:cNvSpPr/>
            <p:nvPr/>
          </p:nvSpPr>
          <p:spPr>
            <a:xfrm>
              <a:off x="7501470" y="8889996"/>
              <a:ext cx="4199466" cy="234274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3CDE6A-AF54-BFB0-692C-62E6E43846F8}"/>
              </a:ext>
            </a:extLst>
          </p:cNvPr>
          <p:cNvSpPr txBox="1"/>
          <p:nvPr/>
        </p:nvSpPr>
        <p:spPr>
          <a:xfrm>
            <a:off x="3837685" y="1213600"/>
            <a:ext cx="223130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S</a:t>
            </a:r>
            <a:r>
              <a:rPr lang="en-QA" sz="2500" dirty="0"/>
              <a:t>parse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B7A27B-3DE2-6913-1E9C-D34AF7BD35D2}"/>
              </a:ext>
            </a:extLst>
          </p:cNvPr>
          <p:cNvSpPr txBox="1"/>
          <p:nvPr/>
        </p:nvSpPr>
        <p:spPr>
          <a:xfrm>
            <a:off x="9793166" y="1197141"/>
            <a:ext cx="223130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Full</a:t>
            </a:r>
            <a:r>
              <a:rPr lang="en-QA" sz="2500" dirty="0"/>
              <a:t> design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3104E4-3605-D6B1-8F92-9BA3AC3C89D1}"/>
              </a:ext>
            </a:extLst>
          </p:cNvPr>
          <p:cNvSpPr txBox="1"/>
          <p:nvPr/>
        </p:nvSpPr>
        <p:spPr>
          <a:xfrm>
            <a:off x="6732145" y="1197141"/>
            <a:ext cx="2231304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DL denoised </a:t>
            </a:r>
            <a:endParaRPr lang="en-QA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316D2-A036-BA57-4782-AFA997B49CDD}"/>
              </a:ext>
            </a:extLst>
          </p:cNvPr>
          <p:cNvSpPr txBox="1"/>
          <p:nvPr/>
        </p:nvSpPr>
        <p:spPr>
          <a:xfrm>
            <a:off x="12024470" y="1281010"/>
            <a:ext cx="1191545" cy="427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 err="1"/>
              <a:t>kBq</a:t>
            </a:r>
            <a:r>
              <a:rPr lang="en-GB" sz="2000" b="1" dirty="0"/>
              <a:t>/mL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7C30F-ABCD-CE64-8562-178D3109ED69}"/>
              </a:ext>
            </a:extLst>
          </p:cNvPr>
          <p:cNvSpPr txBox="1"/>
          <p:nvPr/>
        </p:nvSpPr>
        <p:spPr>
          <a:xfrm>
            <a:off x="3722242" y="9145851"/>
            <a:ext cx="2478448" cy="511550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/>
              <a:t>20 s simulation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5F8047-7CF5-E6AC-B1CC-D4B436B576A8}"/>
              </a:ext>
            </a:extLst>
          </p:cNvPr>
          <p:cNvSpPr txBox="1"/>
          <p:nvPr/>
        </p:nvSpPr>
        <p:spPr>
          <a:xfrm>
            <a:off x="9153766" y="9098979"/>
            <a:ext cx="2478448" cy="511550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dirty="0"/>
              <a:t>40 s simulation</a:t>
            </a:r>
          </a:p>
        </p:txBody>
      </p:sp>
    </p:spTree>
    <p:extLst>
      <p:ext uri="{BB962C8B-B14F-4D97-AF65-F5344CB8AC3E}">
        <p14:creationId xmlns:p14="http://schemas.microsoft.com/office/powerpoint/2010/main" val="2265779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D911-D3C5-2C11-3EEE-ABF52BAB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3F166-50B2-30C1-8FA7-FCF8E8E0A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QA" sz="3200" dirty="0"/>
              <a:t>Train the DL model on realistic data but simulated with the WT-PET sparse/full designs</a:t>
            </a:r>
          </a:p>
          <a:p>
            <a:pPr>
              <a:buFont typeface="Wingdings" pitchFamily="2" charset="2"/>
              <a:buChar char="Ø"/>
            </a:pPr>
            <a:endParaRPr lang="en-QA" sz="3200" dirty="0"/>
          </a:p>
          <a:p>
            <a:pPr>
              <a:buFont typeface="Wingdings" pitchFamily="2" charset="2"/>
              <a:buChar char="Ø"/>
            </a:pPr>
            <a:r>
              <a:rPr lang="en-QA" sz="3200" dirty="0"/>
              <a:t>Optimize the motion of the panels for the sparse WT-PET design to get more statistics and reduce the noise in the brain and leg areas</a:t>
            </a:r>
          </a:p>
          <a:p>
            <a:pPr marL="86400" indent="0">
              <a:buNone/>
            </a:pPr>
            <a:endParaRPr lang="en-QA" sz="3200" dirty="0"/>
          </a:p>
          <a:p>
            <a:pPr>
              <a:buFont typeface="Wingdings" pitchFamily="2" charset="2"/>
              <a:buChar char="Ø"/>
            </a:pPr>
            <a:r>
              <a:rPr lang="en-QA" sz="3200" dirty="0"/>
              <a:t>Evaluate the effect of DL denoising on the spatial resolution of the denoised images</a:t>
            </a:r>
          </a:p>
          <a:p>
            <a:pPr>
              <a:buFont typeface="Wingdings" pitchFamily="2" charset="2"/>
              <a:buChar char="Ø"/>
            </a:pPr>
            <a:endParaRPr lang="en-QA" sz="3200" dirty="0"/>
          </a:p>
          <a:p>
            <a:pPr marL="86400" indent="0">
              <a:buNone/>
            </a:pPr>
            <a:endParaRPr lang="en-QA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9189-B46D-0893-219F-9EA4AA32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22</a:t>
            </a:fld>
            <a:endParaRPr lang="en-GB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8D78DF-A283-D4DB-D198-2AAC487E51BF}"/>
              </a:ext>
            </a:extLst>
          </p:cNvPr>
          <p:cNvGrpSpPr/>
          <p:nvPr/>
        </p:nvGrpSpPr>
        <p:grpSpPr>
          <a:xfrm>
            <a:off x="1757367" y="6164982"/>
            <a:ext cx="12897417" cy="1763575"/>
            <a:chOff x="1757367" y="6164982"/>
            <a:chExt cx="12897417" cy="17635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A3392A-7D02-D7AB-FE42-5AE619F68044}"/>
                </a:ext>
              </a:extLst>
            </p:cNvPr>
            <p:cNvSpPr txBox="1"/>
            <p:nvPr/>
          </p:nvSpPr>
          <p:spPr>
            <a:xfrm>
              <a:off x="3471939" y="6955342"/>
              <a:ext cx="11182845" cy="973215"/>
            </a:xfrm>
            <a:prstGeom prst="rect">
              <a:avLst/>
            </a:prstGeom>
            <a:noFill/>
            <a:ln w="38100">
              <a:solidFill>
                <a:srgbClr val="1E64C8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500" b="1" dirty="0"/>
                <a:t>AIM</a:t>
              </a:r>
              <a:r>
                <a:rPr lang="en-QA" sz="2500" dirty="0"/>
                <a:t>: Use deep learning to </a:t>
              </a:r>
              <a:r>
                <a:rPr lang="en-US" sz="2500" dirty="0"/>
                <a:t>achieve images of similar quality to the full WT-PET design with data acquired by the sparse design!</a:t>
              </a:r>
              <a:endParaRPr lang="en-QA" sz="25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E23F0D-ABFC-10DE-7C2D-CC12D31A69C0}"/>
                </a:ext>
              </a:extLst>
            </p:cNvPr>
            <p:cNvSpPr/>
            <p:nvPr/>
          </p:nvSpPr>
          <p:spPr>
            <a:xfrm rot="20013462">
              <a:off x="1757367" y="6164982"/>
              <a:ext cx="34291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Reminder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2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072E020-48AD-A3CC-B424-87A03D0D5A2A}"/>
              </a:ext>
            </a:extLst>
          </p:cNvPr>
          <p:cNvSpPr/>
          <p:nvPr/>
        </p:nvSpPr>
        <p:spPr>
          <a:xfrm>
            <a:off x="707136" y="8084824"/>
            <a:ext cx="1609344" cy="1383168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649E1-9C85-D4FF-F2EF-12E8AA15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9" y="586057"/>
            <a:ext cx="15705282" cy="863693"/>
          </a:xfrm>
        </p:spPr>
        <p:txBody>
          <a:bodyPr/>
          <a:lstStyle/>
          <a:p>
            <a:pPr algn="ctr"/>
            <a:br>
              <a:rPr lang="en-QA" u="none" dirty="0"/>
            </a:br>
            <a:br>
              <a:rPr lang="en-QA" u="none" dirty="0"/>
            </a:br>
            <a:br>
              <a:rPr lang="en-QA" u="none" dirty="0"/>
            </a:br>
            <a:r>
              <a:rPr lang="en-QA" u="none" dirty="0"/>
              <a:t>Look out for more presentations!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58CBA-0A59-0EF8-ECDE-73DCEAAF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23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0919B-E611-BD90-08E0-3B0F80172C71}"/>
              </a:ext>
            </a:extLst>
          </p:cNvPr>
          <p:cNvSpPr txBox="1"/>
          <p:nvPr/>
        </p:nvSpPr>
        <p:spPr>
          <a:xfrm>
            <a:off x="1122040" y="8850687"/>
            <a:ext cx="12271248" cy="461665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Performance characteristics of multi-mouse imaging on monolithic large flat panel PET</a:t>
            </a:r>
            <a:endParaRPr lang="en-Q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17973-3717-EC1B-FB7E-1BFC8212BE02}"/>
              </a:ext>
            </a:extLst>
          </p:cNvPr>
          <p:cNvSpPr txBox="1"/>
          <p:nvPr/>
        </p:nvSpPr>
        <p:spPr>
          <a:xfrm>
            <a:off x="1132388" y="7694177"/>
            <a:ext cx="10198608" cy="486287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Energy based scatter correction for the Walk-Through PET system</a:t>
            </a:r>
            <a:endParaRPr lang="en-Q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DE42F-E347-AC82-7033-763ED1046037}"/>
              </a:ext>
            </a:extLst>
          </p:cNvPr>
          <p:cNvSpPr txBox="1"/>
          <p:nvPr/>
        </p:nvSpPr>
        <p:spPr>
          <a:xfrm>
            <a:off x="1122040" y="4420364"/>
            <a:ext cx="10208956" cy="830997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Different Deep Learning Training Strategies for Attenuation and Scatter Correction in PET</a:t>
            </a:r>
            <a:endParaRPr lang="en-QA" sz="2400" dirty="0"/>
          </a:p>
        </p:txBody>
      </p:sp>
      <p:pic>
        <p:nvPicPr>
          <p:cNvPr id="11" name="Picture 10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AC5E1E2-B8E8-6779-A8F4-8F821D58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r="14470" b="13134"/>
          <a:stretch/>
        </p:blipFill>
        <p:spPr>
          <a:xfrm>
            <a:off x="11579569" y="4013755"/>
            <a:ext cx="1141538" cy="14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872E3E-BBC5-8E52-EDDC-9759A3A482B8}"/>
              </a:ext>
            </a:extLst>
          </p:cNvPr>
          <p:cNvSpPr txBox="1"/>
          <p:nvPr/>
        </p:nvSpPr>
        <p:spPr>
          <a:xfrm>
            <a:off x="1108972" y="5905397"/>
            <a:ext cx="13265396" cy="880241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Motion analysis of Subjects standing in walk-through total body PET using infrared based localization</a:t>
            </a:r>
            <a:endParaRPr lang="en-QA" dirty="0"/>
          </a:p>
        </p:txBody>
      </p:sp>
      <p:pic>
        <p:nvPicPr>
          <p:cNvPr id="14" name="Content Placeholder 5" descr="A person taking a selfie&#10;&#10;Description automatically generated">
            <a:extLst>
              <a:ext uri="{FF2B5EF4-FFF2-40B4-BE49-F238E27FC236}">
                <a16:creationId xmlns:a16="http://schemas.microsoft.com/office/drawing/2014/main" id="{B63036D5-A455-A15D-4F04-B21810459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56" y="5625517"/>
            <a:ext cx="1130264" cy="144000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EBD396-4FA9-4FC4-5577-36EA3B04E6F6}"/>
              </a:ext>
            </a:extLst>
          </p:cNvPr>
          <p:cNvSpPr txBox="1"/>
          <p:nvPr/>
        </p:nvSpPr>
        <p:spPr>
          <a:xfrm>
            <a:off x="1123620" y="2989217"/>
            <a:ext cx="13141020" cy="830997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Investigating the Influence of TOF and DOI on Spatial Resolution in Flat-Panel and Cylindrical Total-Body PET</a:t>
            </a:r>
            <a:endParaRPr lang="en-QA" sz="2400" dirty="0"/>
          </a:p>
        </p:txBody>
      </p:sp>
      <p:pic>
        <p:nvPicPr>
          <p:cNvPr id="19" name="Picture 18" descr="A person in blue shirt&#10;&#10;Description automatically generated">
            <a:extLst>
              <a:ext uri="{FF2B5EF4-FFF2-40B4-BE49-F238E27FC236}">
                <a16:creationId xmlns:a16="http://schemas.microsoft.com/office/drawing/2014/main" id="{8306D2A1-BE2A-6FCF-79CA-B196EDB1F8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12578" r="21115" b="11280"/>
          <a:stretch/>
        </p:blipFill>
        <p:spPr>
          <a:xfrm>
            <a:off x="14539489" y="2584157"/>
            <a:ext cx="1051031" cy="1440000"/>
          </a:xfrm>
          <a:prstGeom prst="rect">
            <a:avLst/>
          </a:prstGeom>
        </p:spPr>
      </p:pic>
      <p:pic>
        <p:nvPicPr>
          <p:cNvPr id="20" name="Picture 19" descr="A person with a mustache wearing a vest and tie&#10;&#10;Description automatically generated">
            <a:extLst>
              <a:ext uri="{FF2B5EF4-FFF2-40B4-BE49-F238E27FC236}">
                <a16:creationId xmlns:a16="http://schemas.microsoft.com/office/drawing/2014/main" id="{5B62A99C-3D8C-E50E-F10B-B8C5C36B2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r="14578"/>
          <a:stretch/>
        </p:blipFill>
        <p:spPr>
          <a:xfrm>
            <a:off x="13472160" y="8228703"/>
            <a:ext cx="1082896" cy="1440000"/>
          </a:xfrm>
          <a:prstGeom prst="rect">
            <a:avLst/>
          </a:prstGeom>
        </p:spPr>
      </p:pic>
      <p:pic>
        <p:nvPicPr>
          <p:cNvPr id="22" name="Picture 21" descr="A person sitting in front of a map&#10;&#10;Description automatically generated">
            <a:extLst>
              <a:ext uri="{FF2B5EF4-FFF2-40B4-BE49-F238E27FC236}">
                <a16:creationId xmlns:a16="http://schemas.microsoft.com/office/drawing/2014/main" id="{3057B4B0-DFCF-32DE-A1AA-E4289BBD5C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14978" b="-894"/>
          <a:stretch/>
        </p:blipFill>
        <p:spPr>
          <a:xfrm>
            <a:off x="11389227" y="7255047"/>
            <a:ext cx="1140591" cy="1440000"/>
          </a:xfrm>
          <a:prstGeom prst="rect">
            <a:avLst/>
          </a:prstGeom>
        </p:spPr>
      </p:pic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9DCAEAFB-0A18-40EB-FC73-4C2F8301B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95343" y="10378"/>
            <a:ext cx="2512233" cy="11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5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5961-24F1-1202-4382-23F135E9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78" y="1408849"/>
            <a:ext cx="15705282" cy="863693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W</a:t>
            </a:r>
            <a:r>
              <a:rPr lang="en-QA" dirty="0"/>
              <a:t>alk-through PET team</a:t>
            </a:r>
          </a:p>
        </p:txBody>
      </p:sp>
      <p:pic>
        <p:nvPicPr>
          <p:cNvPr id="6" name="Content Placeholder 5" descr="A person taking a selfie&#10;&#10;Description automatically generated">
            <a:extLst>
              <a:ext uri="{FF2B5EF4-FFF2-40B4-BE49-F238E27FC236}">
                <a16:creationId xmlns:a16="http://schemas.microsoft.com/office/drawing/2014/main" id="{E778F957-7EEC-7055-F59E-86E494FFCA8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09" y="4711370"/>
            <a:ext cx="1497600" cy="190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8C0FE-0B57-27F9-F6F5-AC810F90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24</a:t>
            </a:fld>
            <a:endParaRPr lang="en-GB" noProof="0" dirty="0"/>
          </a:p>
        </p:txBody>
      </p:sp>
      <p:pic>
        <p:nvPicPr>
          <p:cNvPr id="9" name="Picture 8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36565F5E-796D-6B8F-C235-3759F508C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8" t="26394" r="42331" b="42053"/>
          <a:stretch/>
        </p:blipFill>
        <p:spPr>
          <a:xfrm>
            <a:off x="5673536" y="2412625"/>
            <a:ext cx="1451942" cy="1908000"/>
          </a:xfrm>
          <a:prstGeom prst="rect">
            <a:avLst/>
          </a:prstGeom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B2764C-2946-C42E-596F-23D334B4ABE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882" y="2433646"/>
            <a:ext cx="1440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Gent onderscheidingen 2014/2015-60244 | Beeldbank">
            <a:extLst>
              <a:ext uri="{FF2B5EF4-FFF2-40B4-BE49-F238E27FC236}">
                <a16:creationId xmlns:a16="http://schemas.microsoft.com/office/drawing/2014/main" id="{FA4559AF-F7F5-1D92-4992-C240FAB4D2F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2" t="4526" r="34307" b="54159"/>
          <a:stretch/>
        </p:blipFill>
        <p:spPr bwMode="auto">
          <a:xfrm>
            <a:off x="7434934" y="2433646"/>
            <a:ext cx="1440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sitting in front of a map&#10;&#10;Description automatically generated">
            <a:extLst>
              <a:ext uri="{FF2B5EF4-FFF2-40B4-BE49-F238E27FC236}">
                <a16:creationId xmlns:a16="http://schemas.microsoft.com/office/drawing/2014/main" id="{BC7008BB-9601-4D5E-0FED-4B516C91A3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14978" b="-894"/>
          <a:stretch/>
        </p:blipFill>
        <p:spPr>
          <a:xfrm>
            <a:off x="3799417" y="4693370"/>
            <a:ext cx="1511283" cy="1908000"/>
          </a:xfrm>
          <a:prstGeom prst="rect">
            <a:avLst/>
          </a:prstGeom>
        </p:spPr>
      </p:pic>
      <p:pic>
        <p:nvPicPr>
          <p:cNvPr id="13" name="Picture 12" descr="A person with a mustache wearing a vest and tie&#10;&#10;Description automatically generated">
            <a:extLst>
              <a:ext uri="{FF2B5EF4-FFF2-40B4-BE49-F238E27FC236}">
                <a16:creationId xmlns:a16="http://schemas.microsoft.com/office/drawing/2014/main" id="{BAC8EFA3-84A8-7A14-1854-40B80AEFA7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r="14578"/>
          <a:stretch/>
        </p:blipFill>
        <p:spPr>
          <a:xfrm>
            <a:off x="13220739" y="4711370"/>
            <a:ext cx="1434837" cy="190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A0D372-DCD4-C2D1-71C4-2C8E91EB1DF0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24030" r="22534" b="20798"/>
          <a:stretch/>
        </p:blipFill>
        <p:spPr>
          <a:xfrm>
            <a:off x="5586983" y="4711370"/>
            <a:ext cx="1427627" cy="1908000"/>
          </a:xfrm>
          <a:prstGeom prst="rect">
            <a:avLst/>
          </a:prstGeom>
        </p:spPr>
      </p:pic>
      <p:pic>
        <p:nvPicPr>
          <p:cNvPr id="17" name="Picture 16" descr="A person sitting at a table with food on it&#10;&#10;Description automatically generated">
            <a:extLst>
              <a:ext uri="{FF2B5EF4-FFF2-40B4-BE49-F238E27FC236}">
                <a16:creationId xmlns:a16="http://schemas.microsoft.com/office/drawing/2014/main" id="{674F8E2D-7ABC-4D94-3CC3-E8D3547450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2" t="4957" r="27184" b="64323"/>
          <a:stretch/>
        </p:blipFill>
        <p:spPr>
          <a:xfrm>
            <a:off x="11244071" y="2448439"/>
            <a:ext cx="1543632" cy="1944000"/>
          </a:xfrm>
          <a:prstGeom prst="rect">
            <a:avLst/>
          </a:prstGeom>
        </p:spPr>
      </p:pic>
      <p:pic>
        <p:nvPicPr>
          <p:cNvPr id="19" name="Picture 1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4A92B7D6-F702-E91F-A4BE-A5A8B2A061B4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r="14470" b="13134"/>
          <a:stretch/>
        </p:blipFill>
        <p:spPr>
          <a:xfrm>
            <a:off x="7456472" y="4693370"/>
            <a:ext cx="1484000" cy="1872000"/>
          </a:xfrm>
          <a:prstGeom prst="rect">
            <a:avLst/>
          </a:prstGeom>
        </p:spPr>
      </p:pic>
      <p:pic>
        <p:nvPicPr>
          <p:cNvPr id="21" name="Picture 20" descr="A person in blue shirt&#10;&#10;Description automatically generated">
            <a:extLst>
              <a:ext uri="{FF2B5EF4-FFF2-40B4-BE49-F238E27FC236}">
                <a16:creationId xmlns:a16="http://schemas.microsoft.com/office/drawing/2014/main" id="{EEBC475A-E035-02CB-1E31-0E50D609385A}"/>
              </a:ext>
            </a:extLst>
          </p:cNvPr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" t="12578" r="21115" b="11280"/>
          <a:stretch/>
        </p:blipFill>
        <p:spPr>
          <a:xfrm>
            <a:off x="9383747" y="4711370"/>
            <a:ext cx="1392616" cy="1908000"/>
          </a:xfrm>
          <a:prstGeom prst="rect">
            <a:avLst/>
          </a:prstGeom>
        </p:spPr>
      </p:pic>
      <p:pic>
        <p:nvPicPr>
          <p:cNvPr id="1030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839CA9-4FA6-7AB7-E3C4-E91E0101A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r="5060"/>
          <a:stretch/>
        </p:blipFill>
        <p:spPr bwMode="auto">
          <a:xfrm>
            <a:off x="3792944" y="6911992"/>
            <a:ext cx="3026979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24729A-805E-FBCB-5CD7-DB486E92F594}"/>
              </a:ext>
            </a:extLst>
          </p:cNvPr>
          <p:cNvSpPr txBox="1"/>
          <p:nvPr/>
        </p:nvSpPr>
        <p:spPr>
          <a:xfrm>
            <a:off x="7445666" y="7805271"/>
            <a:ext cx="3519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u="none" strike="noStrike" dirty="0">
                <a:solidFill>
                  <a:srgbClr val="2E75B6"/>
                </a:solidFill>
                <a:effectLst/>
                <a:latin typeface="Arial" panose="020B0604020202020204" pitchFamily="34" charset="0"/>
              </a:rPr>
              <a:t>WT-</a:t>
            </a:r>
            <a:r>
              <a:rPr lang="en-US" sz="4400" b="0" i="0" u="none" strike="noStrike" dirty="0" err="1">
                <a:solidFill>
                  <a:srgbClr val="2E75B6"/>
                </a:solidFill>
                <a:effectLst/>
                <a:latin typeface="Arial" panose="020B0604020202020204" pitchFamily="34" charset="0"/>
              </a:rPr>
              <a:t>PET.org</a:t>
            </a:r>
            <a:endParaRPr lang="en-QA" sz="4400" dirty="0"/>
          </a:p>
        </p:txBody>
      </p:sp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2C02DD-ED99-A608-DFA4-E8D443DF38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48" y="6826091"/>
            <a:ext cx="340800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61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7F24-9DCF-8C09-7DC3-91EDF1F6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03" y="3635364"/>
            <a:ext cx="6133390" cy="863693"/>
          </a:xfrm>
        </p:spPr>
        <p:txBody>
          <a:bodyPr/>
          <a:lstStyle/>
          <a:p>
            <a:r>
              <a:rPr lang="en-QA" dirty="0"/>
              <a:t>Back-up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C4106-462E-2095-0B53-89EAFB77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497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DB0-33B1-6E19-73F9-792C17D3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CT component design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7EB45-7F39-A078-CCDA-448B2F3B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298068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26</a:t>
            </a:fld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F8C55-545C-E227-83A8-44E5D4E807FC}"/>
              </a:ext>
            </a:extLst>
          </p:cNvPr>
          <p:cNvSpPr/>
          <p:nvPr/>
        </p:nvSpPr>
        <p:spPr>
          <a:xfrm>
            <a:off x="3596737" y="1340593"/>
            <a:ext cx="11815565" cy="6542547"/>
          </a:xfrm>
          <a:prstGeom prst="rect">
            <a:avLst/>
          </a:prstGeom>
          <a:solidFill>
            <a:srgbClr val="EFF5FB"/>
          </a:solidFill>
          <a:ln w="28575">
            <a:solidFill>
              <a:srgbClr val="EFF6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52D5A3-28A5-8285-6D67-F3518B3A31A4}"/>
              </a:ext>
            </a:extLst>
          </p:cNvPr>
          <p:cNvSpPr/>
          <p:nvPr/>
        </p:nvSpPr>
        <p:spPr>
          <a:xfrm>
            <a:off x="1402041" y="1340591"/>
            <a:ext cx="3181677" cy="6542548"/>
          </a:xfrm>
          <a:prstGeom prst="rect">
            <a:avLst/>
          </a:prstGeom>
          <a:solidFill>
            <a:srgbClr val="FFF2CC">
              <a:alpha val="50196"/>
            </a:srgbClr>
          </a:solidFill>
          <a:ln w="28575">
            <a:solidFill>
              <a:srgbClr val="FFF9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6CBEFB-05B7-A8C5-C853-8D72E6FE4C22}"/>
              </a:ext>
            </a:extLst>
          </p:cNvPr>
          <p:cNvGrpSpPr/>
          <p:nvPr/>
        </p:nvGrpSpPr>
        <p:grpSpPr>
          <a:xfrm>
            <a:off x="2397500" y="2866983"/>
            <a:ext cx="1924847" cy="2588851"/>
            <a:chOff x="4509071" y="1394008"/>
            <a:chExt cx="2092539" cy="3112113"/>
          </a:xfrm>
          <a:solidFill>
            <a:srgbClr val="FFD966"/>
          </a:solidFill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0856CEA-17F0-B85C-484B-7814528EF316}"/>
                </a:ext>
              </a:extLst>
            </p:cNvPr>
            <p:cNvSpPr/>
            <p:nvPr/>
          </p:nvSpPr>
          <p:spPr>
            <a:xfrm>
              <a:off x="4516243" y="1394011"/>
              <a:ext cx="2085367" cy="98980"/>
            </a:xfrm>
            <a:prstGeom prst="parallelogram">
              <a:avLst>
                <a:gd name="adj" fmla="val 109410"/>
              </a:avLst>
            </a:prstGeom>
            <a:grpFill/>
            <a:ln w="19050"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8563CBEE-27FD-812E-A45C-3F9B36D97C33}"/>
                </a:ext>
              </a:extLst>
            </p:cNvPr>
            <p:cNvSpPr/>
            <p:nvPr/>
          </p:nvSpPr>
          <p:spPr>
            <a:xfrm rot="16200000" flipV="1">
              <a:off x="4988617" y="2893130"/>
              <a:ext cx="3112111" cy="113867"/>
            </a:xfrm>
            <a:prstGeom prst="parallelogram">
              <a:avLst>
                <a:gd name="adj" fmla="val 109410"/>
              </a:avLst>
            </a:prstGeom>
            <a:grpFill/>
            <a:ln w="19050"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C81E0D-A434-24A5-1B70-7C9D44ABA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9071" y="1492990"/>
              <a:ext cx="1977961" cy="3013131"/>
            </a:xfrm>
            <a:prstGeom prst="rect">
              <a:avLst/>
            </a:prstGeom>
            <a:grpFill/>
            <a:ln w="19050"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/>
            </a:p>
          </p:txBody>
        </p:sp>
      </p:grpSp>
      <p:pic>
        <p:nvPicPr>
          <p:cNvPr id="13" name="Picture 12" descr="A white body with arms and hands&#10;&#10;Description automatically generated with medium confidence">
            <a:extLst>
              <a:ext uri="{FF2B5EF4-FFF2-40B4-BE49-F238E27FC236}">
                <a16:creationId xmlns:a16="http://schemas.microsoft.com/office/drawing/2014/main" id="{0FD5B6FD-E186-7440-2AFA-DADC38EDB2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60273" y="3243535"/>
            <a:ext cx="2022007" cy="4178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619637-2886-4785-EF19-BF257CF132EE}"/>
              </a:ext>
            </a:extLst>
          </p:cNvPr>
          <p:cNvGrpSpPr/>
          <p:nvPr/>
        </p:nvGrpSpPr>
        <p:grpSpPr>
          <a:xfrm>
            <a:off x="9951942" y="3642747"/>
            <a:ext cx="3684145" cy="1702818"/>
            <a:chOff x="9866293" y="2380664"/>
            <a:chExt cx="3214154" cy="1642740"/>
          </a:xfrm>
          <a:solidFill>
            <a:srgbClr val="B6BFCD"/>
          </a:solidFill>
        </p:grpSpPr>
        <p:sp>
          <p:nvSpPr>
            <p:cNvPr id="15" name="Ovaal 2">
              <a:extLst>
                <a:ext uri="{FF2B5EF4-FFF2-40B4-BE49-F238E27FC236}">
                  <a16:creationId xmlns:a16="http://schemas.microsoft.com/office/drawing/2014/main" id="{67646AFD-7E1F-2421-9DFA-F37963972771}"/>
                </a:ext>
              </a:extLst>
            </p:cNvPr>
            <p:cNvSpPr/>
            <p:nvPr/>
          </p:nvSpPr>
          <p:spPr>
            <a:xfrm>
              <a:off x="9866293" y="2482560"/>
              <a:ext cx="3214154" cy="1540844"/>
            </a:xfrm>
            <a:prstGeom prst="ellipse">
              <a:avLst/>
            </a:prstGeom>
            <a:grpFill/>
            <a:ln w="28575">
              <a:solidFill>
                <a:srgbClr val="7C81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3641"/>
            </a:p>
          </p:txBody>
        </p:sp>
        <p:sp>
          <p:nvSpPr>
            <p:cNvPr id="16" name="Ovaal 3">
              <a:extLst>
                <a:ext uri="{FF2B5EF4-FFF2-40B4-BE49-F238E27FC236}">
                  <a16:creationId xmlns:a16="http://schemas.microsoft.com/office/drawing/2014/main" id="{7A8CE84B-C6B9-2A29-7A79-22545B129D64}"/>
                </a:ext>
              </a:extLst>
            </p:cNvPr>
            <p:cNvSpPr/>
            <p:nvPr/>
          </p:nvSpPr>
          <p:spPr>
            <a:xfrm>
              <a:off x="10770636" y="2380664"/>
              <a:ext cx="1405469" cy="1335729"/>
            </a:xfrm>
            <a:prstGeom prst="ellipse">
              <a:avLst/>
            </a:prstGeom>
            <a:grpFill/>
            <a:ln w="28575">
              <a:solidFill>
                <a:srgbClr val="7C81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3641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09D9D1A-0BC9-03FC-B1FA-0F660CF0748A}"/>
              </a:ext>
            </a:extLst>
          </p:cNvPr>
          <p:cNvSpPr/>
          <p:nvPr/>
        </p:nvSpPr>
        <p:spPr>
          <a:xfrm rot="5400000">
            <a:off x="12676905" y="4296068"/>
            <a:ext cx="3655457" cy="1981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20DDE7-DDB2-1F85-AE27-C2F1CE4CE57F}"/>
              </a:ext>
            </a:extLst>
          </p:cNvPr>
          <p:cNvSpPr txBox="1"/>
          <p:nvPr/>
        </p:nvSpPr>
        <p:spPr>
          <a:xfrm>
            <a:off x="9740900" y="5625349"/>
            <a:ext cx="5224141" cy="65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641" b="1" dirty="0">
                <a:solidFill>
                  <a:srgbClr val="1F3764"/>
                </a:solidFill>
              </a:rPr>
              <a:t>2 </a:t>
            </a:r>
            <a:r>
              <a:rPr lang="en-BE" sz="3641" b="1" dirty="0">
                <a:solidFill>
                  <a:srgbClr val="C00000"/>
                </a:solidFill>
              </a:rPr>
              <a:t>CNT source </a:t>
            </a:r>
            <a:r>
              <a:rPr lang="en-BE" sz="3641" b="1" dirty="0">
                <a:solidFill>
                  <a:srgbClr val="1F3764"/>
                </a:solidFill>
              </a:rPr>
              <a:t>arrays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907F92-A65E-0702-E78E-5AB8CA2E750A}"/>
              </a:ext>
            </a:extLst>
          </p:cNvPr>
          <p:cNvSpPr/>
          <p:nvPr/>
        </p:nvSpPr>
        <p:spPr>
          <a:xfrm rot="5400000">
            <a:off x="7372303" y="4296069"/>
            <a:ext cx="3655457" cy="198144"/>
          </a:xfrm>
          <a:prstGeom prst="rect">
            <a:avLst/>
          </a:prstGeom>
          <a:solidFill>
            <a:srgbClr val="B5ADF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DD2C13-7A1E-7364-A472-E55052B431EC}"/>
              </a:ext>
            </a:extLst>
          </p:cNvPr>
          <p:cNvSpPr/>
          <p:nvPr/>
        </p:nvSpPr>
        <p:spPr>
          <a:xfrm>
            <a:off x="8757514" y="2386656"/>
            <a:ext cx="5661278" cy="179188"/>
          </a:xfrm>
          <a:prstGeom prst="rect">
            <a:avLst/>
          </a:prstGeom>
          <a:solidFill>
            <a:srgbClr val="B5ADF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DF4FB-3197-05FD-7267-DAA2B022D13A}"/>
              </a:ext>
            </a:extLst>
          </p:cNvPr>
          <p:cNvGrpSpPr/>
          <p:nvPr/>
        </p:nvGrpSpPr>
        <p:grpSpPr>
          <a:xfrm>
            <a:off x="8689224" y="5469196"/>
            <a:ext cx="5735295" cy="1055225"/>
            <a:chOff x="9198154" y="3594828"/>
            <a:chExt cx="3647068" cy="742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7F54C4-B438-4390-A87B-BA62941AFBDE}"/>
                </a:ext>
              </a:extLst>
            </p:cNvPr>
            <p:cNvSpPr/>
            <p:nvPr/>
          </p:nvSpPr>
          <p:spPr>
            <a:xfrm>
              <a:off x="9245222" y="4124787"/>
              <a:ext cx="3600000" cy="1259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B63D21-5B53-0A83-E0D3-14E1661FE8CF}"/>
                </a:ext>
              </a:extLst>
            </p:cNvPr>
            <p:cNvGrpSpPr/>
            <p:nvPr/>
          </p:nvGrpSpPr>
          <p:grpSpPr>
            <a:xfrm>
              <a:off x="9198154" y="3594828"/>
              <a:ext cx="3634079" cy="742000"/>
              <a:chOff x="9167081" y="4047929"/>
              <a:chExt cx="3634079" cy="74200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D21A11-F70E-E644-4457-780C6C6F61EE}"/>
                  </a:ext>
                </a:extLst>
              </p:cNvPr>
              <p:cNvSpPr txBox="1"/>
              <p:nvPr/>
            </p:nvSpPr>
            <p:spPr>
              <a:xfrm>
                <a:off x="91670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E86C86-5CD4-B2EC-9DE8-826529AAF54B}"/>
                  </a:ext>
                </a:extLst>
              </p:cNvPr>
              <p:cNvSpPr txBox="1"/>
              <p:nvPr/>
            </p:nvSpPr>
            <p:spPr>
              <a:xfrm>
                <a:off x="93124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CC537B-9E82-3F34-8F07-615726D86A2A}"/>
                  </a:ext>
                </a:extLst>
              </p:cNvPr>
              <p:cNvSpPr txBox="1"/>
              <p:nvPr/>
            </p:nvSpPr>
            <p:spPr>
              <a:xfrm>
                <a:off x="94577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DFC1924-853C-95DC-2055-F7DA61FA7A0D}"/>
                  </a:ext>
                </a:extLst>
              </p:cNvPr>
              <p:cNvSpPr txBox="1"/>
              <p:nvPr/>
            </p:nvSpPr>
            <p:spPr>
              <a:xfrm>
                <a:off x="96031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4D0B23-D1A9-BE6A-41BF-7873E32FF2F0}"/>
                  </a:ext>
                </a:extLst>
              </p:cNvPr>
              <p:cNvSpPr txBox="1"/>
              <p:nvPr/>
            </p:nvSpPr>
            <p:spPr>
              <a:xfrm>
                <a:off x="97484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2F4CC8-6142-606D-E497-681DEDC0DBFB}"/>
                  </a:ext>
                </a:extLst>
              </p:cNvPr>
              <p:cNvSpPr txBox="1"/>
              <p:nvPr/>
            </p:nvSpPr>
            <p:spPr>
              <a:xfrm>
                <a:off x="98938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1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1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B09587-9604-B75B-553D-AA7C6E8ED288}"/>
                  </a:ext>
                </a:extLst>
              </p:cNvPr>
              <p:cNvSpPr txBox="1"/>
              <p:nvPr/>
            </p:nvSpPr>
            <p:spPr>
              <a:xfrm>
                <a:off x="100391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A7EFD4-2ADA-6DF1-412E-F73A0211986D}"/>
                  </a:ext>
                </a:extLst>
              </p:cNvPr>
              <p:cNvSpPr txBox="1"/>
              <p:nvPr/>
            </p:nvSpPr>
            <p:spPr>
              <a:xfrm>
                <a:off x="101845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0AD48A-AA8D-F2FE-7B4E-B5A9847FEC22}"/>
                  </a:ext>
                </a:extLst>
              </p:cNvPr>
              <p:cNvSpPr txBox="1"/>
              <p:nvPr/>
            </p:nvSpPr>
            <p:spPr>
              <a:xfrm>
                <a:off x="103298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9F8F429-DDF9-4C79-FB7F-A854BF67890E}"/>
                  </a:ext>
                </a:extLst>
              </p:cNvPr>
              <p:cNvSpPr txBox="1"/>
              <p:nvPr/>
            </p:nvSpPr>
            <p:spPr>
              <a:xfrm>
                <a:off x="104752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B109B33-CADF-9463-D63D-1DD53CE2BB66}"/>
                  </a:ext>
                </a:extLst>
              </p:cNvPr>
              <p:cNvSpPr txBox="1"/>
              <p:nvPr/>
            </p:nvSpPr>
            <p:spPr>
              <a:xfrm>
                <a:off x="106205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D967B4C-03E8-12A5-BD60-E425758E24B3}"/>
                  </a:ext>
                </a:extLst>
              </p:cNvPr>
              <p:cNvSpPr txBox="1"/>
              <p:nvPr/>
            </p:nvSpPr>
            <p:spPr>
              <a:xfrm>
                <a:off x="107659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4036CF-9E80-EE7C-6168-14661920A53E}"/>
                  </a:ext>
                </a:extLst>
              </p:cNvPr>
              <p:cNvSpPr txBox="1"/>
              <p:nvPr/>
            </p:nvSpPr>
            <p:spPr>
              <a:xfrm>
                <a:off x="109112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E60051F-DC6F-AAA3-7AC4-1E4C331FE4DC}"/>
                  </a:ext>
                </a:extLst>
              </p:cNvPr>
              <p:cNvSpPr txBox="1"/>
              <p:nvPr/>
            </p:nvSpPr>
            <p:spPr>
              <a:xfrm>
                <a:off x="110566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3A1220-2A19-EB17-3ECF-E60379A65AB7}"/>
                  </a:ext>
                </a:extLst>
              </p:cNvPr>
              <p:cNvSpPr txBox="1"/>
              <p:nvPr/>
            </p:nvSpPr>
            <p:spPr>
              <a:xfrm>
                <a:off x="112019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D2B087-2135-2A25-DC6E-EFB2208B5A20}"/>
                  </a:ext>
                </a:extLst>
              </p:cNvPr>
              <p:cNvSpPr txBox="1"/>
              <p:nvPr/>
            </p:nvSpPr>
            <p:spPr>
              <a:xfrm>
                <a:off x="113473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24FE3B-9956-7590-D37A-64575588501A}"/>
                  </a:ext>
                </a:extLst>
              </p:cNvPr>
              <p:cNvSpPr txBox="1"/>
              <p:nvPr/>
            </p:nvSpPr>
            <p:spPr>
              <a:xfrm>
                <a:off x="114926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9D67B7-559A-7FD3-82A8-D52004B7656E}"/>
                  </a:ext>
                </a:extLst>
              </p:cNvPr>
              <p:cNvSpPr txBox="1"/>
              <p:nvPr/>
            </p:nvSpPr>
            <p:spPr>
              <a:xfrm>
                <a:off x="116380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1C52359-9829-C0E3-D1BD-A7E85CB2C494}"/>
                  </a:ext>
                </a:extLst>
              </p:cNvPr>
              <p:cNvSpPr txBox="1"/>
              <p:nvPr/>
            </p:nvSpPr>
            <p:spPr>
              <a:xfrm>
                <a:off x="117833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59084A2-6DC3-B55E-E81B-03116DA71645}"/>
                  </a:ext>
                </a:extLst>
              </p:cNvPr>
              <p:cNvSpPr txBox="1"/>
              <p:nvPr/>
            </p:nvSpPr>
            <p:spPr>
              <a:xfrm>
                <a:off x="119287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AACC4CD-A538-CAD5-C493-8CFC850F14E6}"/>
                  </a:ext>
                </a:extLst>
              </p:cNvPr>
              <p:cNvSpPr txBox="1"/>
              <p:nvPr/>
            </p:nvSpPr>
            <p:spPr>
              <a:xfrm>
                <a:off x="120740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07E892-6A9C-7E1B-E6F9-B543C1A54160}"/>
                  </a:ext>
                </a:extLst>
              </p:cNvPr>
              <p:cNvSpPr txBox="1"/>
              <p:nvPr/>
            </p:nvSpPr>
            <p:spPr>
              <a:xfrm>
                <a:off x="1221943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1B6248B-642E-BCE1-6602-8F3656872D71}"/>
                  </a:ext>
                </a:extLst>
              </p:cNvPr>
              <p:cNvSpPr txBox="1"/>
              <p:nvPr/>
            </p:nvSpPr>
            <p:spPr>
              <a:xfrm>
                <a:off x="12364781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254D113-E5BF-05E0-C018-C58A895EBAE3}"/>
                  </a:ext>
                </a:extLst>
              </p:cNvPr>
              <p:cNvSpPr txBox="1"/>
              <p:nvPr/>
            </p:nvSpPr>
            <p:spPr>
              <a:xfrm>
                <a:off x="12510122" y="4047929"/>
                <a:ext cx="291038" cy="74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6257" dirty="0">
                    <a:solidFill>
                      <a:srgbClr val="C00000"/>
                    </a:solidFill>
                    <a:latin typeface="Aptos" panose="020B0004020202020204" pitchFamily="34" charset="0"/>
                  </a:rPr>
                  <a:t>.</a:t>
                </a:r>
                <a:endParaRPr lang="en-BE" sz="6826" dirty="0">
                  <a:solidFill>
                    <a:srgbClr val="C00000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FC72EB4-B41A-E8F7-FBF0-53D4CB826515}"/>
              </a:ext>
            </a:extLst>
          </p:cNvPr>
          <p:cNvGrpSpPr/>
          <p:nvPr/>
        </p:nvGrpSpPr>
        <p:grpSpPr>
          <a:xfrm>
            <a:off x="13575649" y="2523436"/>
            <a:ext cx="1166853" cy="3721202"/>
            <a:chOff x="12395391" y="1523465"/>
            <a:chExt cx="742000" cy="261663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A7120E-B698-4FE7-0915-6A388F657A10}"/>
                </a:ext>
              </a:extLst>
            </p:cNvPr>
            <p:cNvSpPr txBox="1"/>
            <p:nvPr/>
          </p:nvSpPr>
          <p:spPr>
            <a:xfrm rot="16200000">
              <a:off x="12620872" y="3623576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DCA53A-6691-BE44-F833-F6F385293FC0}"/>
                </a:ext>
              </a:extLst>
            </p:cNvPr>
            <p:cNvSpPr txBox="1"/>
            <p:nvPr/>
          </p:nvSpPr>
          <p:spPr>
            <a:xfrm rot="16200000">
              <a:off x="12620872" y="3478226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4A41A74-54BE-3C7E-93FF-94774FA21F1F}"/>
                </a:ext>
              </a:extLst>
            </p:cNvPr>
            <p:cNvSpPr txBox="1"/>
            <p:nvPr/>
          </p:nvSpPr>
          <p:spPr>
            <a:xfrm rot="16200000">
              <a:off x="12620872" y="333287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B220EB6-5061-C337-85FD-A7BD523C5348}"/>
                </a:ext>
              </a:extLst>
            </p:cNvPr>
            <p:cNvSpPr txBox="1"/>
            <p:nvPr/>
          </p:nvSpPr>
          <p:spPr>
            <a:xfrm rot="16200000">
              <a:off x="12620872" y="318752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F08F04-91E4-362E-2E49-A75EC9EEF0E0}"/>
                </a:ext>
              </a:extLst>
            </p:cNvPr>
            <p:cNvSpPr txBox="1"/>
            <p:nvPr/>
          </p:nvSpPr>
          <p:spPr>
            <a:xfrm rot="16200000">
              <a:off x="12620872" y="3042176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63097DF-13E1-4D2A-278F-11DDC9E3B646}"/>
                </a:ext>
              </a:extLst>
            </p:cNvPr>
            <p:cNvSpPr txBox="1"/>
            <p:nvPr/>
          </p:nvSpPr>
          <p:spPr>
            <a:xfrm rot="16200000">
              <a:off x="12620872" y="289682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D59D8D6-FE64-15FD-5262-3AAFDDF16045}"/>
                </a:ext>
              </a:extLst>
            </p:cNvPr>
            <p:cNvSpPr txBox="1"/>
            <p:nvPr/>
          </p:nvSpPr>
          <p:spPr>
            <a:xfrm rot="16200000">
              <a:off x="12620872" y="275147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5072CB7-7272-7220-0693-EF57FE1D0296}"/>
                </a:ext>
              </a:extLst>
            </p:cNvPr>
            <p:cNvSpPr txBox="1"/>
            <p:nvPr/>
          </p:nvSpPr>
          <p:spPr>
            <a:xfrm rot="16200000">
              <a:off x="12620872" y="260612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A17FE33-43E4-1A81-C699-AE096503820C}"/>
                </a:ext>
              </a:extLst>
            </p:cNvPr>
            <p:cNvSpPr txBox="1"/>
            <p:nvPr/>
          </p:nvSpPr>
          <p:spPr>
            <a:xfrm rot="16200000">
              <a:off x="12620872" y="246077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9B292D9-74B7-A253-A95B-1C366CFE0CA1}"/>
                </a:ext>
              </a:extLst>
            </p:cNvPr>
            <p:cNvSpPr txBox="1"/>
            <p:nvPr/>
          </p:nvSpPr>
          <p:spPr>
            <a:xfrm rot="16200000">
              <a:off x="12620872" y="2315426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ACD1B6B-B4BF-A028-7E36-3C8A5A491058}"/>
                </a:ext>
              </a:extLst>
            </p:cNvPr>
            <p:cNvSpPr txBox="1"/>
            <p:nvPr/>
          </p:nvSpPr>
          <p:spPr>
            <a:xfrm rot="16200000">
              <a:off x="12620872" y="217007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2539750-DA7B-BEFD-DDED-0B445698D7B9}"/>
                </a:ext>
              </a:extLst>
            </p:cNvPr>
            <p:cNvSpPr txBox="1"/>
            <p:nvPr/>
          </p:nvSpPr>
          <p:spPr>
            <a:xfrm rot="16200000">
              <a:off x="12620872" y="202472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C708C2-B876-DCE5-A3A8-C9203805D42C}"/>
                </a:ext>
              </a:extLst>
            </p:cNvPr>
            <p:cNvSpPr txBox="1"/>
            <p:nvPr/>
          </p:nvSpPr>
          <p:spPr>
            <a:xfrm rot="16200000">
              <a:off x="12620872" y="1879376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341810C-F873-A93B-3D88-1F3D4E966DEC}"/>
                </a:ext>
              </a:extLst>
            </p:cNvPr>
            <p:cNvSpPr txBox="1"/>
            <p:nvPr/>
          </p:nvSpPr>
          <p:spPr>
            <a:xfrm rot="16200000">
              <a:off x="12620872" y="173402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EAC3CD3-8C48-AF95-CF3F-B8848C4CE23F}"/>
                </a:ext>
              </a:extLst>
            </p:cNvPr>
            <p:cNvSpPr txBox="1"/>
            <p:nvPr/>
          </p:nvSpPr>
          <p:spPr>
            <a:xfrm rot="16200000">
              <a:off x="12620872" y="158867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A21B45C-648D-8419-EF30-07911C37865E}"/>
                </a:ext>
              </a:extLst>
            </p:cNvPr>
            <p:cNvSpPr txBox="1"/>
            <p:nvPr/>
          </p:nvSpPr>
          <p:spPr>
            <a:xfrm rot="16200000">
              <a:off x="12620872" y="1443325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9FFDA1-3289-91C1-982C-4728B49C0128}"/>
                </a:ext>
              </a:extLst>
            </p:cNvPr>
            <p:cNvSpPr txBox="1"/>
            <p:nvPr/>
          </p:nvSpPr>
          <p:spPr>
            <a:xfrm rot="16200000">
              <a:off x="12620872" y="1297984"/>
              <a:ext cx="291038" cy="74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6257" dirty="0">
                  <a:solidFill>
                    <a:srgbClr val="C00000"/>
                  </a:solidFill>
                  <a:latin typeface="Aptos" panose="020B0004020202020204" pitchFamily="34" charset="0"/>
                </a:rPr>
                <a:t>.</a:t>
              </a:r>
              <a:endParaRPr lang="en-BE" sz="6826" dirty="0">
                <a:solidFill>
                  <a:srgbClr val="C00000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813D23F-C3D5-18CB-3528-5312E8E1CDE4}"/>
              </a:ext>
            </a:extLst>
          </p:cNvPr>
          <p:cNvSpPr txBox="1"/>
          <p:nvPr/>
        </p:nvSpPr>
        <p:spPr>
          <a:xfrm>
            <a:off x="9432339" y="2584034"/>
            <a:ext cx="4449523" cy="12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41" b="1" dirty="0">
                <a:solidFill>
                  <a:srgbClr val="7030A0"/>
                </a:solidFill>
              </a:rPr>
              <a:t>photon-counting </a:t>
            </a:r>
          </a:p>
          <a:p>
            <a:pPr algn="ctr"/>
            <a:r>
              <a:rPr lang="en-GB" sz="3641" b="1" dirty="0">
                <a:solidFill>
                  <a:srgbClr val="7030A0"/>
                </a:solidFill>
              </a:rPr>
              <a:t>l</a:t>
            </a:r>
            <a:r>
              <a:rPr lang="en-BE" sz="3641" b="1" dirty="0">
                <a:solidFill>
                  <a:srgbClr val="7030A0"/>
                </a:solidFill>
              </a:rPr>
              <a:t>ine detectors</a:t>
            </a:r>
          </a:p>
        </p:txBody>
      </p:sp>
      <p:pic>
        <p:nvPicPr>
          <p:cNvPr id="67" name="Picture 66" descr="A white body with arms and hands&#10;&#10;Description automatically generated with medium confidence">
            <a:extLst>
              <a:ext uri="{FF2B5EF4-FFF2-40B4-BE49-F238E27FC236}">
                <a16:creationId xmlns:a16="http://schemas.microsoft.com/office/drawing/2014/main" id="{9E88C313-274A-B268-2AC2-CB52AD7816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051" y="3261107"/>
            <a:ext cx="2022005" cy="4178005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1F92569-BA9D-DCA5-B88C-EA380AF69B32}"/>
              </a:ext>
            </a:extLst>
          </p:cNvPr>
          <p:cNvGrpSpPr/>
          <p:nvPr/>
        </p:nvGrpSpPr>
        <p:grpSpPr>
          <a:xfrm>
            <a:off x="1921719" y="3145120"/>
            <a:ext cx="1924847" cy="2588851"/>
            <a:chOff x="4509071" y="1394008"/>
            <a:chExt cx="2092539" cy="3112113"/>
          </a:xfrm>
          <a:solidFill>
            <a:srgbClr val="FFD966"/>
          </a:solidFill>
        </p:grpSpPr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DE7250E1-2CB5-7837-727D-FDC376213074}"/>
                </a:ext>
              </a:extLst>
            </p:cNvPr>
            <p:cNvSpPr/>
            <p:nvPr/>
          </p:nvSpPr>
          <p:spPr>
            <a:xfrm>
              <a:off x="4516243" y="1394011"/>
              <a:ext cx="2085367" cy="98980"/>
            </a:xfrm>
            <a:prstGeom prst="parallelogram">
              <a:avLst>
                <a:gd name="adj" fmla="val 109410"/>
              </a:avLst>
            </a:prstGeom>
            <a:grpFill/>
            <a:ln w="19050"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5E669862-B18B-C26F-952F-FD2802D709F5}"/>
                </a:ext>
              </a:extLst>
            </p:cNvPr>
            <p:cNvSpPr/>
            <p:nvPr/>
          </p:nvSpPr>
          <p:spPr>
            <a:xfrm rot="16200000" flipV="1">
              <a:off x="4988617" y="2893130"/>
              <a:ext cx="3112111" cy="113867"/>
            </a:xfrm>
            <a:prstGeom prst="parallelogram">
              <a:avLst>
                <a:gd name="adj" fmla="val 109410"/>
              </a:avLst>
            </a:prstGeom>
            <a:grpFill/>
            <a:ln w="19050"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D8C5C36-562B-6F22-AFB4-C072F472DD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9071" y="1492990"/>
              <a:ext cx="1977961" cy="3013131"/>
            </a:xfrm>
            <a:prstGeom prst="rect">
              <a:avLst/>
            </a:prstGeom>
            <a:grpFill/>
            <a:ln w="19050">
              <a:solidFill>
                <a:srgbClr val="7F6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3641"/>
            </a:p>
          </p:txBody>
        </p:sp>
      </p:grpSp>
      <p:pic>
        <p:nvPicPr>
          <p:cNvPr id="72" name="Picture 71" descr="A white body with arms and hands&#10;&#10;Description automatically generated with medium confidence">
            <a:extLst>
              <a:ext uri="{FF2B5EF4-FFF2-40B4-BE49-F238E27FC236}">
                <a16:creationId xmlns:a16="http://schemas.microsoft.com/office/drawing/2014/main" id="{14DC76FC-01B5-DF61-B6E2-0E82E09890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57064" y="3261109"/>
            <a:ext cx="2022005" cy="4178005"/>
          </a:xfrm>
          <a:prstGeom prst="rect">
            <a:avLst/>
          </a:prstGeom>
        </p:spPr>
      </p:pic>
      <p:sp>
        <p:nvSpPr>
          <p:cNvPr id="73" name="Parallelogram 72">
            <a:extLst>
              <a:ext uri="{FF2B5EF4-FFF2-40B4-BE49-F238E27FC236}">
                <a16:creationId xmlns:a16="http://schemas.microsoft.com/office/drawing/2014/main" id="{576E822E-6681-AB87-2C40-CE7BE42B3ED1}"/>
              </a:ext>
            </a:extLst>
          </p:cNvPr>
          <p:cNvSpPr/>
          <p:nvPr/>
        </p:nvSpPr>
        <p:spPr>
          <a:xfrm>
            <a:off x="4796787" y="3056108"/>
            <a:ext cx="543207" cy="358864"/>
          </a:xfrm>
          <a:prstGeom prst="parallelogram">
            <a:avLst>
              <a:gd name="adj" fmla="val 109410"/>
            </a:avLst>
          </a:prstGeom>
          <a:solidFill>
            <a:srgbClr val="AA8DF1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24F4ED6-3647-B90E-3A6E-AAF23006F81E}"/>
              </a:ext>
            </a:extLst>
          </p:cNvPr>
          <p:cNvSpPr/>
          <p:nvPr/>
        </p:nvSpPr>
        <p:spPr>
          <a:xfrm>
            <a:off x="4820338" y="3414974"/>
            <a:ext cx="1910377" cy="65019"/>
          </a:xfrm>
          <a:prstGeom prst="rect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2263916-F82B-3C50-00AE-EAFB626D8691}"/>
              </a:ext>
            </a:extLst>
          </p:cNvPr>
          <p:cNvSpPr/>
          <p:nvPr/>
        </p:nvSpPr>
        <p:spPr>
          <a:xfrm>
            <a:off x="5228440" y="3052977"/>
            <a:ext cx="1910377" cy="80864"/>
          </a:xfrm>
          <a:prstGeom prst="rect">
            <a:avLst/>
          </a:prstGeom>
          <a:solidFill>
            <a:srgbClr val="AA8DF1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 dirty="0"/>
          </a:p>
        </p:txBody>
      </p:sp>
      <p:sp>
        <p:nvSpPr>
          <p:cNvPr id="76" name="Parallelogram 75">
            <a:extLst>
              <a:ext uri="{FF2B5EF4-FFF2-40B4-BE49-F238E27FC236}">
                <a16:creationId xmlns:a16="http://schemas.microsoft.com/office/drawing/2014/main" id="{5C94A9B0-460C-C1F4-FC90-3E10B2066EF7}"/>
              </a:ext>
            </a:extLst>
          </p:cNvPr>
          <p:cNvSpPr/>
          <p:nvPr/>
        </p:nvSpPr>
        <p:spPr>
          <a:xfrm>
            <a:off x="6595654" y="3052974"/>
            <a:ext cx="634487" cy="427016"/>
          </a:xfrm>
          <a:prstGeom prst="parallelogram">
            <a:avLst>
              <a:gd name="adj" fmla="val 109410"/>
            </a:avLst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26018DC-9F3F-C325-94F4-282F174A42FD}"/>
              </a:ext>
            </a:extLst>
          </p:cNvPr>
          <p:cNvSpPr/>
          <p:nvPr/>
        </p:nvSpPr>
        <p:spPr>
          <a:xfrm flipV="1">
            <a:off x="7097230" y="3019261"/>
            <a:ext cx="220776" cy="224457"/>
          </a:xfrm>
          <a:prstGeom prst="rect">
            <a:avLst/>
          </a:prstGeom>
          <a:solidFill>
            <a:srgbClr val="EEF6F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364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F9B42D-5611-6F97-D05D-42383C31C2B0}"/>
              </a:ext>
            </a:extLst>
          </p:cNvPr>
          <p:cNvSpPr txBox="1"/>
          <p:nvPr/>
        </p:nvSpPr>
        <p:spPr>
          <a:xfrm>
            <a:off x="1995258" y="1653110"/>
            <a:ext cx="2033360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3413" b="1" dirty="0">
                <a:solidFill>
                  <a:srgbClr val="7F6000"/>
                </a:solidFill>
              </a:rPr>
              <a:t>WT-PET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CE1123A-C6F1-8FEC-7AA3-4D64C909F948}"/>
              </a:ext>
            </a:extLst>
          </p:cNvPr>
          <p:cNvSpPr txBox="1"/>
          <p:nvPr/>
        </p:nvSpPr>
        <p:spPr>
          <a:xfrm>
            <a:off x="4581296" y="1653112"/>
            <a:ext cx="3621731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13" b="1" dirty="0">
                <a:solidFill>
                  <a:srgbClr val="1F3764"/>
                </a:solidFill>
              </a:rPr>
              <a:t>r</a:t>
            </a:r>
            <a:r>
              <a:rPr lang="en-BE" sz="3413" b="1" dirty="0">
                <a:solidFill>
                  <a:srgbClr val="1F3764"/>
                </a:solidFill>
              </a:rPr>
              <a:t>ectangular CT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0D68BE4-7C52-DCB1-CF2E-02B9AF37AFB6}"/>
              </a:ext>
            </a:extLst>
          </p:cNvPr>
          <p:cNvCxnSpPr>
            <a:cxnSpLocks/>
          </p:cNvCxnSpPr>
          <p:nvPr/>
        </p:nvCxnSpPr>
        <p:spPr>
          <a:xfrm>
            <a:off x="9455156" y="6562217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5A709B7-D10B-AF63-39E0-562BE63C4706}"/>
              </a:ext>
            </a:extLst>
          </p:cNvPr>
          <p:cNvCxnSpPr>
            <a:cxnSpLocks/>
          </p:cNvCxnSpPr>
          <p:nvPr/>
        </p:nvCxnSpPr>
        <p:spPr>
          <a:xfrm>
            <a:off x="9656336" y="6562217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8556518-3344-394A-C750-B770CE5E70D5}"/>
              </a:ext>
            </a:extLst>
          </p:cNvPr>
          <p:cNvCxnSpPr>
            <a:cxnSpLocks/>
          </p:cNvCxnSpPr>
          <p:nvPr/>
        </p:nvCxnSpPr>
        <p:spPr>
          <a:xfrm>
            <a:off x="9863043" y="6565272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7CCACF2-5805-D0D1-05E8-EEBD8A6CD814}"/>
              </a:ext>
            </a:extLst>
          </p:cNvPr>
          <p:cNvCxnSpPr>
            <a:cxnSpLocks/>
          </p:cNvCxnSpPr>
          <p:nvPr/>
        </p:nvCxnSpPr>
        <p:spPr>
          <a:xfrm>
            <a:off x="10064223" y="6565272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CA573F7-0292-2A15-6731-7A5E4ECF9F96}"/>
              </a:ext>
            </a:extLst>
          </p:cNvPr>
          <p:cNvCxnSpPr>
            <a:cxnSpLocks/>
          </p:cNvCxnSpPr>
          <p:nvPr/>
        </p:nvCxnSpPr>
        <p:spPr>
          <a:xfrm>
            <a:off x="10270930" y="6565272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C16151E-A04A-F018-1111-558077279156}"/>
              </a:ext>
            </a:extLst>
          </p:cNvPr>
          <p:cNvCxnSpPr>
            <a:cxnSpLocks/>
          </p:cNvCxnSpPr>
          <p:nvPr/>
        </p:nvCxnSpPr>
        <p:spPr>
          <a:xfrm>
            <a:off x="10472110" y="6564777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166FA12-95B6-4AEB-FED4-ECA40FBC1488}"/>
              </a:ext>
            </a:extLst>
          </p:cNvPr>
          <p:cNvCxnSpPr>
            <a:cxnSpLocks/>
          </p:cNvCxnSpPr>
          <p:nvPr/>
        </p:nvCxnSpPr>
        <p:spPr>
          <a:xfrm>
            <a:off x="10678817" y="6567337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F9846D80-32C5-F28C-A26C-B194BC6D574B}"/>
              </a:ext>
            </a:extLst>
          </p:cNvPr>
          <p:cNvCxnSpPr>
            <a:cxnSpLocks/>
          </p:cNvCxnSpPr>
          <p:nvPr/>
        </p:nvCxnSpPr>
        <p:spPr>
          <a:xfrm>
            <a:off x="10879997" y="6567337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E16A0C7-B9E9-C1BC-3E3E-29E801FA0A23}"/>
              </a:ext>
            </a:extLst>
          </p:cNvPr>
          <p:cNvCxnSpPr>
            <a:cxnSpLocks/>
          </p:cNvCxnSpPr>
          <p:nvPr/>
        </p:nvCxnSpPr>
        <p:spPr>
          <a:xfrm>
            <a:off x="11088476" y="656494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AD8EA0D-24DE-CE00-9AEF-58FB3ECEBE98}"/>
              </a:ext>
            </a:extLst>
          </p:cNvPr>
          <p:cNvCxnSpPr>
            <a:cxnSpLocks/>
          </p:cNvCxnSpPr>
          <p:nvPr/>
        </p:nvCxnSpPr>
        <p:spPr>
          <a:xfrm>
            <a:off x="11289656" y="656494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833A269-598D-58FB-4E2C-DB458E70167A}"/>
              </a:ext>
            </a:extLst>
          </p:cNvPr>
          <p:cNvCxnSpPr>
            <a:cxnSpLocks/>
          </p:cNvCxnSpPr>
          <p:nvPr/>
        </p:nvCxnSpPr>
        <p:spPr>
          <a:xfrm>
            <a:off x="11496363" y="6568000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EB98011-98DB-28FF-74E4-0FA8EBCA3F67}"/>
              </a:ext>
            </a:extLst>
          </p:cNvPr>
          <p:cNvCxnSpPr>
            <a:cxnSpLocks/>
          </p:cNvCxnSpPr>
          <p:nvPr/>
        </p:nvCxnSpPr>
        <p:spPr>
          <a:xfrm>
            <a:off x="11697543" y="6568000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61BBD93-CDAB-A8D8-D430-C3A270C009F6}"/>
              </a:ext>
            </a:extLst>
          </p:cNvPr>
          <p:cNvCxnSpPr>
            <a:cxnSpLocks/>
          </p:cNvCxnSpPr>
          <p:nvPr/>
        </p:nvCxnSpPr>
        <p:spPr>
          <a:xfrm>
            <a:off x="11904250" y="6568000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D5778CA-D480-A3AE-023A-65AAD2FCD144}"/>
              </a:ext>
            </a:extLst>
          </p:cNvPr>
          <p:cNvCxnSpPr>
            <a:cxnSpLocks/>
          </p:cNvCxnSpPr>
          <p:nvPr/>
        </p:nvCxnSpPr>
        <p:spPr>
          <a:xfrm>
            <a:off x="12105429" y="656750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75FFB20-E163-055B-5AD8-9545F470186C}"/>
              </a:ext>
            </a:extLst>
          </p:cNvPr>
          <p:cNvCxnSpPr>
            <a:cxnSpLocks/>
          </p:cNvCxnSpPr>
          <p:nvPr/>
        </p:nvCxnSpPr>
        <p:spPr>
          <a:xfrm>
            <a:off x="12312137" y="657006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A4DF411-EFB6-E325-08CF-3EE79EA03423}"/>
              </a:ext>
            </a:extLst>
          </p:cNvPr>
          <p:cNvCxnSpPr>
            <a:cxnSpLocks/>
          </p:cNvCxnSpPr>
          <p:nvPr/>
        </p:nvCxnSpPr>
        <p:spPr>
          <a:xfrm>
            <a:off x="12513316" y="657006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FC5F2BD-E0CE-3EE0-C8C6-43E2317EBD67}"/>
              </a:ext>
            </a:extLst>
          </p:cNvPr>
          <p:cNvCxnSpPr>
            <a:cxnSpLocks/>
          </p:cNvCxnSpPr>
          <p:nvPr/>
        </p:nvCxnSpPr>
        <p:spPr>
          <a:xfrm>
            <a:off x="12725963" y="6573946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8106156-4BEB-DA2F-62DC-17189EC16126}"/>
              </a:ext>
            </a:extLst>
          </p:cNvPr>
          <p:cNvCxnSpPr>
            <a:cxnSpLocks/>
          </p:cNvCxnSpPr>
          <p:nvPr/>
        </p:nvCxnSpPr>
        <p:spPr>
          <a:xfrm>
            <a:off x="12927142" y="6573946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51224BAE-0506-8044-1F54-D6339B149A4D}"/>
              </a:ext>
            </a:extLst>
          </p:cNvPr>
          <p:cNvCxnSpPr>
            <a:cxnSpLocks/>
          </p:cNvCxnSpPr>
          <p:nvPr/>
        </p:nvCxnSpPr>
        <p:spPr>
          <a:xfrm>
            <a:off x="13133850" y="6577000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CE32BF0-EBBE-ACA5-8D2E-CEE581397972}"/>
              </a:ext>
            </a:extLst>
          </p:cNvPr>
          <p:cNvCxnSpPr>
            <a:cxnSpLocks/>
          </p:cNvCxnSpPr>
          <p:nvPr/>
        </p:nvCxnSpPr>
        <p:spPr>
          <a:xfrm>
            <a:off x="13335029" y="6577000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980161B2-8B2B-6710-3CB2-899DA668D510}"/>
              </a:ext>
            </a:extLst>
          </p:cNvPr>
          <p:cNvCxnSpPr>
            <a:cxnSpLocks/>
          </p:cNvCxnSpPr>
          <p:nvPr/>
        </p:nvCxnSpPr>
        <p:spPr>
          <a:xfrm>
            <a:off x="13541736" y="6577000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9BD6660-A9FE-11BF-926D-A1D1687C5F06}"/>
              </a:ext>
            </a:extLst>
          </p:cNvPr>
          <p:cNvCxnSpPr>
            <a:cxnSpLocks/>
          </p:cNvCxnSpPr>
          <p:nvPr/>
        </p:nvCxnSpPr>
        <p:spPr>
          <a:xfrm>
            <a:off x="13742916" y="657650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A8DC47F-C1EF-0919-7838-481CE8E9BAA7}"/>
              </a:ext>
            </a:extLst>
          </p:cNvPr>
          <p:cNvCxnSpPr>
            <a:cxnSpLocks/>
          </p:cNvCxnSpPr>
          <p:nvPr/>
        </p:nvCxnSpPr>
        <p:spPr>
          <a:xfrm>
            <a:off x="13949623" y="657906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46EB2B0-E5EA-A4E5-AE24-33B148CC70E1}"/>
              </a:ext>
            </a:extLst>
          </p:cNvPr>
          <p:cNvCxnSpPr>
            <a:cxnSpLocks/>
          </p:cNvCxnSpPr>
          <p:nvPr/>
        </p:nvCxnSpPr>
        <p:spPr>
          <a:xfrm>
            <a:off x="14150803" y="6579065"/>
            <a:ext cx="228574" cy="0"/>
          </a:xfrm>
          <a:prstGeom prst="straightConnector1">
            <a:avLst/>
          </a:prstGeom>
          <a:ln w="38100">
            <a:solidFill>
              <a:srgbClr val="2E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AE6E82-4C56-17A0-B9B9-116B0DCB1075}"/>
              </a:ext>
            </a:extLst>
          </p:cNvPr>
          <p:cNvGrpSpPr/>
          <p:nvPr/>
        </p:nvGrpSpPr>
        <p:grpSpPr>
          <a:xfrm rot="16200000">
            <a:off x="12985106" y="4422032"/>
            <a:ext cx="3477514" cy="45719"/>
            <a:chOff x="7155867" y="7969997"/>
            <a:chExt cx="2445276" cy="8247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2512DB57-CB2F-FCAF-91EA-A9DDD67ADD63}"/>
                </a:ext>
              </a:extLst>
            </p:cNvPr>
            <p:cNvCxnSpPr>
              <a:cxnSpLocks/>
            </p:cNvCxnSpPr>
            <p:nvPr/>
          </p:nvCxnSpPr>
          <p:spPr>
            <a:xfrm>
              <a:off x="7155867" y="7969997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4A2063A1-E51E-C8A7-41A3-427F2E5ACCB1}"/>
                </a:ext>
              </a:extLst>
            </p:cNvPr>
            <p:cNvCxnSpPr>
              <a:cxnSpLocks/>
            </p:cNvCxnSpPr>
            <p:nvPr/>
          </p:nvCxnSpPr>
          <p:spPr>
            <a:xfrm>
              <a:off x="7297330" y="7969997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38E99CD-63DC-50E7-BD1F-D6E9FDB612D8}"/>
                </a:ext>
              </a:extLst>
            </p:cNvPr>
            <p:cNvCxnSpPr>
              <a:cxnSpLocks/>
            </p:cNvCxnSpPr>
            <p:nvPr/>
          </p:nvCxnSpPr>
          <p:spPr>
            <a:xfrm>
              <a:off x="7442680" y="797214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9074549-788B-3214-1C6D-C1D1D8B2D853}"/>
                </a:ext>
              </a:extLst>
            </p:cNvPr>
            <p:cNvCxnSpPr>
              <a:cxnSpLocks/>
            </p:cNvCxnSpPr>
            <p:nvPr/>
          </p:nvCxnSpPr>
          <p:spPr>
            <a:xfrm>
              <a:off x="7584143" y="797214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98DB3F4-4810-3EF1-777B-037ADFA4A76A}"/>
                </a:ext>
              </a:extLst>
            </p:cNvPr>
            <p:cNvCxnSpPr>
              <a:cxnSpLocks/>
            </p:cNvCxnSpPr>
            <p:nvPr/>
          </p:nvCxnSpPr>
          <p:spPr>
            <a:xfrm>
              <a:off x="7729493" y="797214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35E295C1-7D1C-9A06-C1F3-8580EA1C354D}"/>
                </a:ext>
              </a:extLst>
            </p:cNvPr>
            <p:cNvCxnSpPr>
              <a:cxnSpLocks/>
            </p:cNvCxnSpPr>
            <p:nvPr/>
          </p:nvCxnSpPr>
          <p:spPr>
            <a:xfrm>
              <a:off x="7870956" y="7971797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D8C2AB4-F399-C3BC-31BC-D3AF6D582AED}"/>
                </a:ext>
              </a:extLst>
            </p:cNvPr>
            <p:cNvCxnSpPr>
              <a:cxnSpLocks/>
            </p:cNvCxnSpPr>
            <p:nvPr/>
          </p:nvCxnSpPr>
          <p:spPr>
            <a:xfrm>
              <a:off x="8016306" y="7973597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4FC36AE-38DE-E785-B567-9774753A870A}"/>
                </a:ext>
              </a:extLst>
            </p:cNvPr>
            <p:cNvCxnSpPr>
              <a:cxnSpLocks/>
            </p:cNvCxnSpPr>
            <p:nvPr/>
          </p:nvCxnSpPr>
          <p:spPr>
            <a:xfrm>
              <a:off x="8157769" y="7973597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7D0FB10-ACF5-B92E-DC24-0438C6560503}"/>
                </a:ext>
              </a:extLst>
            </p:cNvPr>
            <p:cNvCxnSpPr>
              <a:cxnSpLocks/>
            </p:cNvCxnSpPr>
            <p:nvPr/>
          </p:nvCxnSpPr>
          <p:spPr>
            <a:xfrm>
              <a:off x="8304365" y="797191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5949C9C1-D36A-7A38-DEC4-335EE35B0404}"/>
                </a:ext>
              </a:extLst>
            </p:cNvPr>
            <p:cNvCxnSpPr>
              <a:cxnSpLocks/>
            </p:cNvCxnSpPr>
            <p:nvPr/>
          </p:nvCxnSpPr>
          <p:spPr>
            <a:xfrm>
              <a:off x="8445828" y="797191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54A1F07-792E-FDC4-D21F-7C06D4B7FE3F}"/>
                </a:ext>
              </a:extLst>
            </p:cNvPr>
            <p:cNvCxnSpPr>
              <a:cxnSpLocks/>
            </p:cNvCxnSpPr>
            <p:nvPr/>
          </p:nvCxnSpPr>
          <p:spPr>
            <a:xfrm>
              <a:off x="8591178" y="7974063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EFAF07DE-5802-B347-DBDC-A7A7DEAC48AC}"/>
                </a:ext>
              </a:extLst>
            </p:cNvPr>
            <p:cNvCxnSpPr>
              <a:cxnSpLocks/>
            </p:cNvCxnSpPr>
            <p:nvPr/>
          </p:nvCxnSpPr>
          <p:spPr>
            <a:xfrm>
              <a:off x="8732641" y="7974063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912F4318-638A-234D-CEF6-23D0F8F7978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991" y="7974063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EB261DA0-CD68-D7A3-ABF2-ECE4EE5FDB1E}"/>
                </a:ext>
              </a:extLst>
            </p:cNvPr>
            <p:cNvCxnSpPr>
              <a:cxnSpLocks/>
            </p:cNvCxnSpPr>
            <p:nvPr/>
          </p:nvCxnSpPr>
          <p:spPr>
            <a:xfrm>
              <a:off x="9019454" y="797371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F62C0199-08A8-45DF-5DF1-BADAAF1DE3B6}"/>
                </a:ext>
              </a:extLst>
            </p:cNvPr>
            <p:cNvCxnSpPr>
              <a:cxnSpLocks/>
            </p:cNvCxnSpPr>
            <p:nvPr/>
          </p:nvCxnSpPr>
          <p:spPr>
            <a:xfrm>
              <a:off x="9164804" y="797551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4049CF7-9FDA-FA19-7352-56B386FB034A}"/>
                </a:ext>
              </a:extLst>
            </p:cNvPr>
            <p:cNvCxnSpPr>
              <a:cxnSpLocks/>
            </p:cNvCxnSpPr>
            <p:nvPr/>
          </p:nvCxnSpPr>
          <p:spPr>
            <a:xfrm>
              <a:off x="9306267" y="7975515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36671D4-656A-BC4D-2817-2B83A361EBDB}"/>
                </a:ext>
              </a:extLst>
            </p:cNvPr>
            <p:cNvCxnSpPr>
              <a:cxnSpLocks/>
            </p:cNvCxnSpPr>
            <p:nvPr/>
          </p:nvCxnSpPr>
          <p:spPr>
            <a:xfrm>
              <a:off x="9455793" y="7978244"/>
              <a:ext cx="145350" cy="0"/>
            </a:xfrm>
            <a:prstGeom prst="straightConnector1">
              <a:avLst/>
            </a:prstGeom>
            <a:ln w="38100">
              <a:solidFill>
                <a:srgbClr val="2E75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ECB7FCA3-AC31-60C5-0335-828910558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241" y="7937531"/>
            <a:ext cx="7017745" cy="1806332"/>
          </a:xfrm>
          <a:prstGeom prst="rect">
            <a:avLst/>
          </a:prstGeom>
          <a:ln w="12700">
            <a:solidFill>
              <a:srgbClr val="1E64C8"/>
            </a:solidFill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54A47F0-1557-9824-65A6-E82CE08292C6}"/>
              </a:ext>
            </a:extLst>
          </p:cNvPr>
          <p:cNvSpPr txBox="1"/>
          <p:nvPr/>
        </p:nvSpPr>
        <p:spPr>
          <a:xfrm>
            <a:off x="6339611" y="8900520"/>
            <a:ext cx="3931319" cy="830997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CT-meeting – August 2024</a:t>
            </a:r>
          </a:p>
          <a:p>
            <a:pPr algn="r"/>
            <a:r>
              <a:rPr lang="en-US" sz="2400" dirty="0"/>
              <a:t>Bamberg, Germany</a:t>
            </a:r>
          </a:p>
        </p:txBody>
      </p:sp>
    </p:spTree>
    <p:extLst>
      <p:ext uri="{BB962C8B-B14F-4D97-AF65-F5344CB8AC3E}">
        <p14:creationId xmlns:p14="http://schemas.microsoft.com/office/powerpoint/2010/main" val="3757585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46BA-9005-84C3-70D5-72EAF311E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Training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78C1C-18E0-536D-CA43-77E7FAA69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1419216"/>
            <a:ext cx="14993788" cy="547625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Loss function: Mean Absolute Error </a:t>
            </a:r>
            <a:endParaRPr lang="en-QA" dirty="0"/>
          </a:p>
          <a:p>
            <a:pPr marL="86400" indent="0">
              <a:buNone/>
            </a:pPr>
            <a:endParaRPr lang="en-QA" dirty="0"/>
          </a:p>
          <a:p>
            <a:pPr>
              <a:buFont typeface="Arial" panose="020B0604020202020204" pitchFamily="34" charset="0"/>
              <a:buChar char="•"/>
            </a:pPr>
            <a:r>
              <a:rPr lang="en-QA" dirty="0"/>
              <a:t>Optimiser: Adam</a:t>
            </a:r>
          </a:p>
          <a:p>
            <a:pPr>
              <a:buFont typeface="Arial" panose="020B0604020202020204" pitchFamily="34" charset="0"/>
              <a:buChar char="•"/>
            </a:pPr>
            <a:endParaRPr lang="en-QA" dirty="0"/>
          </a:p>
          <a:p>
            <a:pPr>
              <a:buFont typeface="Arial" panose="020B0604020202020204" pitchFamily="34" charset="0"/>
              <a:buChar char="•"/>
            </a:pPr>
            <a:r>
              <a:rPr lang="en-QA" dirty="0"/>
              <a:t>Learning rate: 1e-4</a:t>
            </a:r>
          </a:p>
          <a:p>
            <a:pPr>
              <a:buFont typeface="Arial" panose="020B0604020202020204" pitchFamily="34" charset="0"/>
              <a:buChar char="•"/>
            </a:pPr>
            <a:endParaRPr lang="en-QA" dirty="0"/>
          </a:p>
          <a:p>
            <a:pPr>
              <a:buFont typeface="Arial" panose="020B0604020202020204" pitchFamily="34" charset="0"/>
              <a:buChar char="•"/>
            </a:pPr>
            <a:r>
              <a:rPr lang="en-QA" dirty="0"/>
              <a:t>2D slices along three views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0F764-131B-92AE-4D2D-82AA02E5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75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BB8C-5444-C694-40E1-24A5AB89E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42" y="340580"/>
            <a:ext cx="15705282" cy="86369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QA" dirty="0"/>
              <a:t>raining of </a:t>
            </a:r>
            <a:r>
              <a:rPr lang="en-QA"/>
              <a:t>the network on xcat data</a:t>
            </a:r>
            <a:endParaRPr lang="en-Q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1CBB2-DA5F-D780-A272-6AC8CE6F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28</a:t>
            </a:fld>
            <a:endParaRPr lang="en-GB" noProof="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317B032-86B2-E424-A33F-B5D34AA0D3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860899"/>
              </p:ext>
            </p:extLst>
          </p:nvPr>
        </p:nvGraphicFramePr>
        <p:xfrm>
          <a:off x="1870722" y="2412999"/>
          <a:ext cx="13058616" cy="57404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07058">
                  <a:extLst>
                    <a:ext uri="{9D8B030D-6E8A-4147-A177-3AD203B41FA5}">
                      <a16:colId xmlns:a16="http://schemas.microsoft.com/office/drawing/2014/main" val="2273609076"/>
                    </a:ext>
                  </a:extLst>
                </a:gridCol>
                <a:gridCol w="9651558">
                  <a:extLst>
                    <a:ext uri="{9D8B030D-6E8A-4147-A177-3AD203B41FA5}">
                      <a16:colId xmlns:a16="http://schemas.microsoft.com/office/drawing/2014/main" val="3508713300"/>
                    </a:ext>
                  </a:extLst>
                </a:gridCol>
              </a:tblGrid>
              <a:tr h="1435101">
                <a:tc>
                  <a:txBody>
                    <a:bodyPr/>
                    <a:lstStyle/>
                    <a:p>
                      <a:r>
                        <a:rPr lang="en-QA" sz="36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XCAT simulated with the WT-PET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888712"/>
                  </a:ext>
                </a:extLst>
              </a:tr>
              <a:tr h="1435101">
                <a:tc>
                  <a:txBody>
                    <a:bodyPr/>
                    <a:lstStyle/>
                    <a:p>
                      <a:pPr marL="0" marR="0" lvl="0" indent="0" algn="l" defTabSz="13003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QA" sz="3600" dirty="0"/>
                        <a:t>Train/Val/Test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9/2/2</a:t>
                      </a:r>
                    </a:p>
                    <a:p>
                      <a:r>
                        <a:rPr lang="en-QA" sz="3600" dirty="0"/>
                        <a:t>BMI: 18 – 38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670366"/>
                  </a:ext>
                </a:extLst>
              </a:tr>
              <a:tr h="1435101">
                <a:tc>
                  <a:txBody>
                    <a:bodyPr/>
                    <a:lstStyle/>
                    <a:p>
                      <a:r>
                        <a:rPr lang="en-QA" sz="3600" dirty="0"/>
                        <a:t>Target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Full design (40s simulation)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327830"/>
                  </a:ext>
                </a:extLst>
              </a:tr>
              <a:tr h="1435101">
                <a:tc>
                  <a:txBody>
                    <a:bodyPr/>
                    <a:lstStyle/>
                    <a:p>
                      <a:r>
                        <a:rPr lang="en-QA" sz="3600" dirty="0"/>
                        <a:t>Input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QA" sz="3600" dirty="0"/>
                        <a:t>Sparse design (20s simulation)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47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77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DEBC-7B2C-C50B-1CAE-4EC45BFD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755457"/>
            <a:ext cx="15705282" cy="863693"/>
          </a:xfrm>
        </p:spPr>
        <p:txBody>
          <a:bodyPr/>
          <a:lstStyle/>
          <a:p>
            <a:r>
              <a:rPr lang="en-US" sz="4800" dirty="0"/>
              <a:t>WT-PET concept: Vertical flat panels of monolithic detectors</a:t>
            </a:r>
            <a:endParaRPr lang="en-BE" sz="4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250398-46CD-186F-05AB-8FB7D286171B}"/>
              </a:ext>
            </a:extLst>
          </p:cNvPr>
          <p:cNvGrpSpPr>
            <a:grpSpLocks noChangeAspect="1"/>
          </p:cNvGrpSpPr>
          <p:nvPr/>
        </p:nvGrpSpPr>
        <p:grpSpPr>
          <a:xfrm>
            <a:off x="150474" y="3270567"/>
            <a:ext cx="6302868" cy="2988000"/>
            <a:chOff x="2365993" y="3387446"/>
            <a:chExt cx="5520707" cy="26176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10BFB4-65BC-BAA1-A47B-28A729D86504}"/>
                </a:ext>
              </a:extLst>
            </p:cNvPr>
            <p:cNvGrpSpPr/>
            <p:nvPr/>
          </p:nvGrpSpPr>
          <p:grpSpPr>
            <a:xfrm>
              <a:off x="2365993" y="3387446"/>
              <a:ext cx="4233032" cy="2052828"/>
              <a:chOff x="1127743" y="2282546"/>
              <a:chExt cx="4233032" cy="2052828"/>
            </a:xfrm>
          </p:grpSpPr>
          <p:pic>
            <p:nvPicPr>
              <p:cNvPr id="15" name="Picture 6" descr="man side right Icon 2506066">
                <a:extLst>
                  <a:ext uri="{FF2B5EF4-FFF2-40B4-BE49-F238E27FC236}">
                    <a16:creationId xmlns:a16="http://schemas.microsoft.com/office/drawing/2014/main" id="{92E42D80-B445-C1F7-9E29-C84358635A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32" r="40950"/>
              <a:stretch/>
            </p:blipFill>
            <p:spPr bwMode="auto">
              <a:xfrm rot="5400000" flipH="1">
                <a:off x="2702878" y="1330628"/>
                <a:ext cx="899882" cy="4050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Cylinder 3">
                <a:extLst>
                  <a:ext uri="{FF2B5EF4-FFF2-40B4-BE49-F238E27FC236}">
                    <a16:creationId xmlns:a16="http://schemas.microsoft.com/office/drawing/2014/main" id="{7631A108-9E55-B3F6-F85F-B8644BF79208}"/>
                  </a:ext>
                </a:extLst>
              </p:cNvPr>
              <p:cNvSpPr/>
              <p:nvPr/>
            </p:nvSpPr>
            <p:spPr>
              <a:xfrm rot="5400000">
                <a:off x="2548233" y="1522832"/>
                <a:ext cx="2052828" cy="3572256"/>
              </a:xfrm>
              <a:prstGeom prst="can">
                <a:avLst/>
              </a:prstGeom>
              <a:solidFill>
                <a:srgbClr val="1E64C8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BB5146-41EC-0669-E4F9-C7A5ED9989D8}"/>
                </a:ext>
              </a:extLst>
            </p:cNvPr>
            <p:cNvCxnSpPr>
              <a:cxnSpLocks/>
            </p:cNvCxnSpPr>
            <p:nvPr/>
          </p:nvCxnSpPr>
          <p:spPr>
            <a:xfrm>
              <a:off x="3294993" y="5652872"/>
              <a:ext cx="31592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63C34B-C3DF-7411-BDFB-39AEB885AEF4}"/>
                </a:ext>
              </a:extLst>
            </p:cNvPr>
            <p:cNvSpPr txBox="1"/>
            <p:nvPr/>
          </p:nvSpPr>
          <p:spPr>
            <a:xfrm>
              <a:off x="4312581" y="5635746"/>
              <a:ext cx="13260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106 cm</a:t>
              </a:r>
              <a:endParaRPr lang="en-15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51EE3B-2C47-7A8C-815F-CC8035E770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8675" y="3454835"/>
              <a:ext cx="0" cy="204258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A9488E-5345-22D0-37A9-5A4068120B9B}"/>
                </a:ext>
              </a:extLst>
            </p:cNvPr>
            <p:cNvSpPr txBox="1"/>
            <p:nvPr/>
          </p:nvSpPr>
          <p:spPr>
            <a:xfrm>
              <a:off x="6741354" y="4333088"/>
              <a:ext cx="1145346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82 cm</a:t>
              </a:r>
              <a:endParaRPr lang="en-1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818236-28DE-4B77-C487-42472F43886D}"/>
              </a:ext>
            </a:extLst>
          </p:cNvPr>
          <p:cNvGrpSpPr>
            <a:grpSpLocks noChangeAspect="1"/>
          </p:cNvGrpSpPr>
          <p:nvPr/>
        </p:nvGrpSpPr>
        <p:grpSpPr>
          <a:xfrm>
            <a:off x="8111916" y="1975566"/>
            <a:ext cx="4258348" cy="5040000"/>
            <a:chOff x="11805285" y="1750923"/>
            <a:chExt cx="3785229" cy="448004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EC4E35-9E36-BDFF-7D9D-C2B009AB3CB2}"/>
                </a:ext>
              </a:extLst>
            </p:cNvPr>
            <p:cNvGrpSpPr/>
            <p:nvPr/>
          </p:nvGrpSpPr>
          <p:grpSpPr>
            <a:xfrm>
              <a:off x="11805285" y="2422218"/>
              <a:ext cx="2050459" cy="3808745"/>
              <a:chOff x="11805285" y="2422218"/>
              <a:chExt cx="2050459" cy="3808745"/>
            </a:xfrm>
          </p:grpSpPr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F80C4548-A0D0-2854-DA7A-708F976663D2}"/>
                  </a:ext>
                </a:extLst>
              </p:cNvPr>
              <p:cNvSpPr/>
              <p:nvPr/>
            </p:nvSpPr>
            <p:spPr>
              <a:xfrm>
                <a:off x="13234797" y="2422218"/>
                <a:ext cx="620947" cy="3335002"/>
              </a:xfrm>
              <a:prstGeom prst="cube">
                <a:avLst>
                  <a:gd name="adj" fmla="val 87567"/>
                </a:avLst>
              </a:prstGeom>
              <a:solidFill>
                <a:srgbClr val="1E64C8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A609F1E6-F792-38DB-153D-25EF07257EFF}"/>
                  </a:ext>
                </a:extLst>
              </p:cNvPr>
              <p:cNvSpPr/>
              <p:nvPr/>
            </p:nvSpPr>
            <p:spPr>
              <a:xfrm>
                <a:off x="11805285" y="2422218"/>
                <a:ext cx="620947" cy="3335002"/>
              </a:xfrm>
              <a:prstGeom prst="cube">
                <a:avLst>
                  <a:gd name="adj" fmla="val 87567"/>
                </a:avLst>
              </a:prstGeom>
              <a:solidFill>
                <a:srgbClr val="1E64C8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150"/>
              </a:p>
            </p:txBody>
          </p:sp>
          <p:pic>
            <p:nvPicPr>
              <p:cNvPr id="57" name="Picture 6" descr="man side right Icon 2506066">
                <a:extLst>
                  <a:ext uri="{FF2B5EF4-FFF2-40B4-BE49-F238E27FC236}">
                    <a16:creationId xmlns:a16="http://schemas.microsoft.com/office/drawing/2014/main" id="{433E45A9-B8F7-3CCA-F764-BD2C4E032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100000"/>
                        </a14:imgEffect>
                        <a14:imgEffect>
                          <a14:brightnessContrast contras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32" r="40950" b="13891"/>
              <a:stretch/>
            </p:blipFill>
            <p:spPr bwMode="auto">
              <a:xfrm flipH="1">
                <a:off x="12407006" y="2743450"/>
                <a:ext cx="899882" cy="3487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375837F-1B99-DD63-8A25-93072C1C54D9}"/>
                </a:ext>
              </a:extLst>
            </p:cNvPr>
            <p:cNvCxnSpPr>
              <a:cxnSpLocks/>
            </p:cNvCxnSpPr>
            <p:nvPr/>
          </p:nvCxnSpPr>
          <p:spPr>
            <a:xfrm>
              <a:off x="12417048" y="2266236"/>
              <a:ext cx="138924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A39061-98A6-FA0A-88CA-3829037E7183}"/>
                </a:ext>
              </a:extLst>
            </p:cNvPr>
            <p:cNvSpPr txBox="1"/>
            <p:nvPr/>
          </p:nvSpPr>
          <p:spPr>
            <a:xfrm>
              <a:off x="12606424" y="1750923"/>
              <a:ext cx="1347701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50 cm</a:t>
              </a:r>
              <a:endParaRPr lang="en-1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E37109-F4D1-31F2-DCAB-49B88E347867}"/>
                </a:ext>
              </a:extLst>
            </p:cNvPr>
            <p:cNvSpPr txBox="1"/>
            <p:nvPr/>
          </p:nvSpPr>
          <p:spPr>
            <a:xfrm>
              <a:off x="13884480" y="5734764"/>
              <a:ext cx="1126916" cy="432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71 cm</a:t>
              </a:r>
              <a:endParaRPr lang="en-150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4D8A75E-D9E2-6710-99D2-7EBA249F77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54075" y="5534025"/>
              <a:ext cx="571500" cy="5803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23C2A53-CEF1-45A8-E963-8E3C5254A0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55077" y="2346018"/>
              <a:ext cx="0" cy="280015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C012257-08AF-E47E-7283-B614A304C253}"/>
                </a:ext>
              </a:extLst>
            </p:cNvPr>
            <p:cNvSpPr txBox="1"/>
            <p:nvPr/>
          </p:nvSpPr>
          <p:spPr>
            <a:xfrm>
              <a:off x="14155077" y="3489690"/>
              <a:ext cx="1435437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106 cm</a:t>
              </a:r>
              <a:endParaRPr lang="en-15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DAB73D-CF9B-06CB-93FB-C3E8A3E846F7}"/>
              </a:ext>
            </a:extLst>
          </p:cNvPr>
          <p:cNvGrpSpPr/>
          <p:nvPr/>
        </p:nvGrpSpPr>
        <p:grpSpPr>
          <a:xfrm>
            <a:off x="4278806" y="7237751"/>
            <a:ext cx="4403953" cy="494751"/>
            <a:chOff x="4278806" y="7237751"/>
            <a:chExt cx="4403953" cy="494751"/>
          </a:xfrm>
        </p:grpSpPr>
        <p:pic>
          <p:nvPicPr>
            <p:cNvPr id="59" name="Graphic 58" descr="Badge Tick1 outline">
              <a:extLst>
                <a:ext uri="{FF2B5EF4-FFF2-40B4-BE49-F238E27FC236}">
                  <a16:creationId xmlns:a16="http://schemas.microsoft.com/office/drawing/2014/main" id="{58DAF432-44E6-F8EF-50B8-D50B180D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78806" y="7336502"/>
              <a:ext cx="396000" cy="39600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C8BA0E4-EC87-2F5D-CA5A-230474E7110A}"/>
                </a:ext>
              </a:extLst>
            </p:cNvPr>
            <p:cNvSpPr txBox="1"/>
            <p:nvPr/>
          </p:nvSpPr>
          <p:spPr>
            <a:xfrm>
              <a:off x="4846256" y="7237751"/>
              <a:ext cx="3836503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400" dirty="0"/>
                <a:t>Long axial FOV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F7171C-1BB0-1D1F-F1A0-4CCFEFCA5284}"/>
              </a:ext>
            </a:extLst>
          </p:cNvPr>
          <p:cNvGrpSpPr/>
          <p:nvPr/>
        </p:nvGrpSpPr>
        <p:grpSpPr>
          <a:xfrm>
            <a:off x="4278806" y="8162567"/>
            <a:ext cx="4668273" cy="494751"/>
            <a:chOff x="12309198" y="3333179"/>
            <a:chExt cx="4668273" cy="494751"/>
          </a:xfrm>
        </p:grpSpPr>
        <p:pic>
          <p:nvPicPr>
            <p:cNvPr id="60" name="Graphic 59" descr="Badge Tick1 outline">
              <a:extLst>
                <a:ext uri="{FF2B5EF4-FFF2-40B4-BE49-F238E27FC236}">
                  <a16:creationId xmlns:a16="http://schemas.microsoft.com/office/drawing/2014/main" id="{9A509C9E-C5A7-CE9C-E258-26E1CC645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309198" y="3382555"/>
              <a:ext cx="396000" cy="39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E6B209-AD7F-2BEF-08A1-2B3C4E7068FB}"/>
                </a:ext>
              </a:extLst>
            </p:cNvPr>
            <p:cNvSpPr txBox="1"/>
            <p:nvPr/>
          </p:nvSpPr>
          <p:spPr>
            <a:xfrm>
              <a:off x="12843628" y="3333179"/>
              <a:ext cx="4133843" cy="494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400" dirty="0"/>
                <a:t>Short/lower-dose scans</a:t>
              </a:r>
            </a:p>
          </p:txBody>
        </p:sp>
      </p:grp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0B9C4326-510D-B25B-D64E-CC3E3729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3</a:t>
            </a:fld>
            <a:endParaRPr lang="en-GB" noProof="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C3A3C30-6E14-1421-C4E5-16D373A7AFAB}"/>
              </a:ext>
            </a:extLst>
          </p:cNvPr>
          <p:cNvGrpSpPr/>
          <p:nvPr/>
        </p:nvGrpSpPr>
        <p:grpSpPr>
          <a:xfrm>
            <a:off x="12390180" y="2807125"/>
            <a:ext cx="4609744" cy="937949"/>
            <a:chOff x="12390180" y="2807125"/>
            <a:chExt cx="4609744" cy="93794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085C941-782D-C858-DDA0-D1D916970508}"/>
                </a:ext>
              </a:extLst>
            </p:cNvPr>
            <p:cNvSpPr txBox="1"/>
            <p:nvPr/>
          </p:nvSpPr>
          <p:spPr>
            <a:xfrm>
              <a:off x="12866082" y="2807125"/>
              <a:ext cx="4133842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400" b="1" dirty="0"/>
                <a:t>High throughput </a:t>
              </a:r>
              <a:r>
                <a:rPr lang="en-QA" sz="2400" dirty="0"/>
                <a:t>(no bed – 30s scan)</a:t>
              </a:r>
            </a:p>
          </p:txBody>
        </p:sp>
        <p:pic>
          <p:nvPicPr>
            <p:cNvPr id="77" name="Graphic 76" descr="Badge Tick1 outline">
              <a:extLst>
                <a:ext uri="{FF2B5EF4-FFF2-40B4-BE49-F238E27FC236}">
                  <a16:creationId xmlns:a16="http://schemas.microsoft.com/office/drawing/2014/main" id="{20F86371-963C-C768-D816-F053A04B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90180" y="2893245"/>
              <a:ext cx="396000" cy="3960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3DA552-8620-7AAB-7760-B55B124FA8E8}"/>
              </a:ext>
            </a:extLst>
          </p:cNvPr>
          <p:cNvGrpSpPr/>
          <p:nvPr/>
        </p:nvGrpSpPr>
        <p:grpSpPr>
          <a:xfrm>
            <a:off x="12389833" y="3753526"/>
            <a:ext cx="3606844" cy="937949"/>
            <a:chOff x="12389833" y="3753526"/>
            <a:chExt cx="3606844" cy="93794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D172F02-6CE5-19F1-AD6F-9D548F1BB598}"/>
                </a:ext>
              </a:extLst>
            </p:cNvPr>
            <p:cNvSpPr txBox="1"/>
            <p:nvPr/>
          </p:nvSpPr>
          <p:spPr>
            <a:xfrm>
              <a:off x="12866082" y="3753526"/>
              <a:ext cx="3130595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400" b="1" dirty="0"/>
                <a:t>Smaller footprint </a:t>
              </a:r>
            </a:p>
            <a:p>
              <a:pPr>
                <a:lnSpc>
                  <a:spcPct val="120000"/>
                </a:lnSpc>
              </a:pPr>
              <a:r>
                <a:rPr lang="en-QA" sz="2400" b="1" dirty="0"/>
                <a:t>(</a:t>
              </a:r>
              <a:r>
                <a:rPr lang="en-QA" sz="2400" dirty="0"/>
                <a:t>2 x 1.5 x 2.3 m</a:t>
              </a:r>
              <a:r>
                <a:rPr lang="en-QA" sz="2400" baseline="30000" dirty="0"/>
                <a:t>3</a:t>
              </a:r>
              <a:r>
                <a:rPr lang="en-QA" sz="2400" dirty="0"/>
                <a:t>)</a:t>
              </a:r>
            </a:p>
          </p:txBody>
        </p:sp>
        <p:pic>
          <p:nvPicPr>
            <p:cNvPr id="81" name="Graphic 80" descr="Badge Tick1 outline">
              <a:extLst>
                <a:ext uri="{FF2B5EF4-FFF2-40B4-BE49-F238E27FC236}">
                  <a16:creationId xmlns:a16="http://schemas.microsoft.com/office/drawing/2014/main" id="{CFEC1DA8-0FD7-7C09-0B94-C40F7BFD9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89833" y="3831547"/>
              <a:ext cx="396000" cy="3960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06B3D58-86B3-AA76-F9E3-9618457366F2}"/>
              </a:ext>
            </a:extLst>
          </p:cNvPr>
          <p:cNvGrpSpPr/>
          <p:nvPr/>
        </p:nvGrpSpPr>
        <p:grpSpPr>
          <a:xfrm>
            <a:off x="12389833" y="4766201"/>
            <a:ext cx="5112852" cy="937949"/>
            <a:chOff x="12389833" y="4680857"/>
            <a:chExt cx="5112852" cy="93794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B68DA5-9AB6-49E2-490C-3CD9062E5356}"/>
                </a:ext>
              </a:extLst>
            </p:cNvPr>
            <p:cNvSpPr txBox="1"/>
            <p:nvPr/>
          </p:nvSpPr>
          <p:spPr>
            <a:xfrm>
              <a:off x="12866082" y="4680857"/>
              <a:ext cx="4636603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400" b="1" dirty="0"/>
                <a:t>Lower cost </a:t>
              </a:r>
              <a:r>
                <a:rPr lang="en-QA" sz="2400" dirty="0"/>
                <a:t>(1.9x less detector surface) 3-4 MEuro</a:t>
              </a:r>
            </a:p>
          </p:txBody>
        </p:sp>
        <p:pic>
          <p:nvPicPr>
            <p:cNvPr id="82" name="Graphic 81" descr="Badge Tick1 outline">
              <a:extLst>
                <a:ext uri="{FF2B5EF4-FFF2-40B4-BE49-F238E27FC236}">
                  <a16:creationId xmlns:a16="http://schemas.microsoft.com/office/drawing/2014/main" id="{0C4A214F-DC79-45A6-EFBF-60199DC4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89833" y="4753071"/>
              <a:ext cx="396000" cy="396000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44530A8-B413-426C-1C13-A2067BB8AF33}"/>
              </a:ext>
            </a:extLst>
          </p:cNvPr>
          <p:cNvGrpSpPr/>
          <p:nvPr/>
        </p:nvGrpSpPr>
        <p:grpSpPr>
          <a:xfrm>
            <a:off x="12389833" y="6015768"/>
            <a:ext cx="4583373" cy="937949"/>
            <a:chOff x="12389833" y="5893848"/>
            <a:chExt cx="4583373" cy="93794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BF879C-E6B1-660D-CA84-5E0BE57CC1D7}"/>
                </a:ext>
              </a:extLst>
            </p:cNvPr>
            <p:cNvSpPr txBox="1"/>
            <p:nvPr/>
          </p:nvSpPr>
          <p:spPr>
            <a:xfrm>
              <a:off x="12866082" y="5893848"/>
              <a:ext cx="4107124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QA" sz="2400" b="1" dirty="0"/>
                <a:t>Superior spatial resolution </a:t>
              </a:r>
              <a:r>
                <a:rPr lang="en-QA" sz="2400" dirty="0"/>
                <a:t>+ </a:t>
              </a:r>
              <a:r>
                <a:rPr lang="en-QA" sz="2400" b="1" dirty="0"/>
                <a:t>DOI</a:t>
              </a:r>
              <a:r>
                <a:rPr lang="en-QA" sz="2400" dirty="0"/>
                <a:t> (monolithic detectors) </a:t>
              </a:r>
            </a:p>
          </p:txBody>
        </p:sp>
        <p:pic>
          <p:nvPicPr>
            <p:cNvPr id="83" name="Graphic 82" descr="Badge Tick1 outline">
              <a:extLst>
                <a:ext uri="{FF2B5EF4-FFF2-40B4-BE49-F238E27FC236}">
                  <a16:creationId xmlns:a16="http://schemas.microsoft.com/office/drawing/2014/main" id="{8427A02A-AF58-B766-AC58-45821FA42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389833" y="5962833"/>
              <a:ext cx="396000" cy="396000"/>
            </a:xfrm>
            <a:prstGeom prst="rect">
              <a:avLst/>
            </a:prstGeom>
          </p:spPr>
        </p:pic>
      </p:grpSp>
      <p:pic>
        <p:nvPicPr>
          <p:cNvPr id="89" name="Picture 88" descr="A screenshot of a computer&#10;&#10;Description automatically generated">
            <a:extLst>
              <a:ext uri="{FF2B5EF4-FFF2-40B4-BE49-F238E27FC236}">
                <a16:creationId xmlns:a16="http://schemas.microsoft.com/office/drawing/2014/main" id="{1C6C80CC-2561-73A9-4C2B-0D858C24C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133" y="7645559"/>
            <a:ext cx="4597400" cy="2095500"/>
          </a:xfrm>
          <a:prstGeom prst="rect">
            <a:avLst/>
          </a:prstGeom>
          <a:ln w="12700">
            <a:solidFill>
              <a:srgbClr val="1E64C8"/>
            </a:solidFill>
          </a:ln>
        </p:spPr>
      </p:pic>
    </p:spTree>
    <p:extLst>
      <p:ext uri="{BB962C8B-B14F-4D97-AF65-F5344CB8AC3E}">
        <p14:creationId xmlns:p14="http://schemas.microsoft.com/office/powerpoint/2010/main" val="369817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DEBC-7B2C-C50B-1CAE-4EC45BFD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WT-PET: flat panels of monolithic detectors</a:t>
            </a:r>
            <a:endParaRPr lang="en-BE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EA41DD-3FA6-ABE7-B482-176A167ECD9B}"/>
              </a:ext>
            </a:extLst>
          </p:cNvPr>
          <p:cNvSpPr>
            <a:spLocks noChangeAspect="1"/>
          </p:cNvSpPr>
          <p:nvPr/>
        </p:nvSpPr>
        <p:spPr>
          <a:xfrm>
            <a:off x="2610860" y="350225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82C91-CD60-B5A3-E76C-058A88B64739}"/>
              </a:ext>
            </a:extLst>
          </p:cNvPr>
          <p:cNvSpPr>
            <a:spLocks noChangeAspect="1"/>
          </p:cNvSpPr>
          <p:nvPr/>
        </p:nvSpPr>
        <p:spPr>
          <a:xfrm>
            <a:off x="2980267" y="349952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3B904A-408D-E2B3-C6DC-6D7757721B9F}"/>
              </a:ext>
            </a:extLst>
          </p:cNvPr>
          <p:cNvSpPr>
            <a:spLocks noChangeAspect="1"/>
          </p:cNvSpPr>
          <p:nvPr/>
        </p:nvSpPr>
        <p:spPr>
          <a:xfrm>
            <a:off x="3352799" y="3499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40B42-F540-0E5D-F27B-0C6D015F944A}"/>
              </a:ext>
            </a:extLst>
          </p:cNvPr>
          <p:cNvSpPr>
            <a:spLocks noChangeAspect="1"/>
          </p:cNvSpPr>
          <p:nvPr/>
        </p:nvSpPr>
        <p:spPr>
          <a:xfrm>
            <a:off x="3742268" y="3499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462A6F-86F0-3097-44F7-A5DD728BAC59}"/>
              </a:ext>
            </a:extLst>
          </p:cNvPr>
          <p:cNvSpPr>
            <a:spLocks noChangeAspect="1"/>
          </p:cNvSpPr>
          <p:nvPr/>
        </p:nvSpPr>
        <p:spPr>
          <a:xfrm>
            <a:off x="4128604" y="3499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676A35-8A5B-4FBC-9765-46E6E1D8B139}"/>
              </a:ext>
            </a:extLst>
          </p:cNvPr>
          <p:cNvSpPr>
            <a:spLocks noChangeAspect="1"/>
          </p:cNvSpPr>
          <p:nvPr/>
        </p:nvSpPr>
        <p:spPr>
          <a:xfrm>
            <a:off x="4504264" y="3499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F35750-9C1B-5B9E-A91F-3774A7C5BA1F}"/>
              </a:ext>
            </a:extLst>
          </p:cNvPr>
          <p:cNvSpPr>
            <a:spLocks noChangeAspect="1"/>
          </p:cNvSpPr>
          <p:nvPr/>
        </p:nvSpPr>
        <p:spPr>
          <a:xfrm>
            <a:off x="4879928" y="350226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5ABE1-C480-CABA-729D-1E821873C30B}"/>
              </a:ext>
            </a:extLst>
          </p:cNvPr>
          <p:cNvSpPr>
            <a:spLocks noChangeAspect="1"/>
          </p:cNvSpPr>
          <p:nvPr/>
        </p:nvSpPr>
        <p:spPr>
          <a:xfrm>
            <a:off x="5249335" y="349952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6800F9-EE27-3760-BAC5-3BC3C1BE80B4}"/>
              </a:ext>
            </a:extLst>
          </p:cNvPr>
          <p:cNvSpPr>
            <a:spLocks noChangeAspect="1"/>
          </p:cNvSpPr>
          <p:nvPr/>
        </p:nvSpPr>
        <p:spPr>
          <a:xfrm>
            <a:off x="5621867" y="3499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04EF81-D50B-27EC-2863-4F22F912D8E7}"/>
              </a:ext>
            </a:extLst>
          </p:cNvPr>
          <p:cNvSpPr>
            <a:spLocks noChangeAspect="1"/>
          </p:cNvSpPr>
          <p:nvPr/>
        </p:nvSpPr>
        <p:spPr>
          <a:xfrm>
            <a:off x="6011336" y="3499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66BB-97D2-AF86-5233-97FE5208F19F}"/>
              </a:ext>
            </a:extLst>
          </p:cNvPr>
          <p:cNvSpPr>
            <a:spLocks noChangeAspect="1"/>
          </p:cNvSpPr>
          <p:nvPr/>
        </p:nvSpPr>
        <p:spPr>
          <a:xfrm>
            <a:off x="6397672" y="3499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E711BA-23BF-15B1-11E3-6E6E694AE654}"/>
              </a:ext>
            </a:extLst>
          </p:cNvPr>
          <p:cNvSpPr>
            <a:spLocks noChangeAspect="1"/>
          </p:cNvSpPr>
          <p:nvPr/>
        </p:nvSpPr>
        <p:spPr>
          <a:xfrm>
            <a:off x="6773332" y="349952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C1F013-4237-3C58-E452-410FEBB419C5}"/>
              </a:ext>
            </a:extLst>
          </p:cNvPr>
          <p:cNvSpPr>
            <a:spLocks noChangeAspect="1"/>
          </p:cNvSpPr>
          <p:nvPr/>
        </p:nvSpPr>
        <p:spPr>
          <a:xfrm>
            <a:off x="2610860" y="384092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A91AAC-DA4F-51CF-1D3C-AED960808910}"/>
              </a:ext>
            </a:extLst>
          </p:cNvPr>
          <p:cNvSpPr>
            <a:spLocks noChangeAspect="1"/>
          </p:cNvSpPr>
          <p:nvPr/>
        </p:nvSpPr>
        <p:spPr>
          <a:xfrm>
            <a:off x="2980267" y="383819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F35B79-D7CC-92FD-4509-503DC58C6B7C}"/>
              </a:ext>
            </a:extLst>
          </p:cNvPr>
          <p:cNvSpPr>
            <a:spLocks noChangeAspect="1"/>
          </p:cNvSpPr>
          <p:nvPr/>
        </p:nvSpPr>
        <p:spPr>
          <a:xfrm>
            <a:off x="3352799" y="38381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1BC72B-54E1-F51B-B64C-1E73E22AB8CB}"/>
              </a:ext>
            </a:extLst>
          </p:cNvPr>
          <p:cNvSpPr>
            <a:spLocks noChangeAspect="1"/>
          </p:cNvSpPr>
          <p:nvPr/>
        </p:nvSpPr>
        <p:spPr>
          <a:xfrm>
            <a:off x="3742268" y="38381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DB89A3-A4DB-2615-FF8C-370300538EE7}"/>
              </a:ext>
            </a:extLst>
          </p:cNvPr>
          <p:cNvSpPr>
            <a:spLocks noChangeAspect="1"/>
          </p:cNvSpPr>
          <p:nvPr/>
        </p:nvSpPr>
        <p:spPr>
          <a:xfrm>
            <a:off x="4128604" y="38381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1731CB-EAA6-8338-3675-8418F6513D6A}"/>
              </a:ext>
            </a:extLst>
          </p:cNvPr>
          <p:cNvSpPr>
            <a:spLocks noChangeAspect="1"/>
          </p:cNvSpPr>
          <p:nvPr/>
        </p:nvSpPr>
        <p:spPr>
          <a:xfrm>
            <a:off x="4504264" y="38381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2EB204-1122-D2D6-F183-B53A9CDA1CD3}"/>
              </a:ext>
            </a:extLst>
          </p:cNvPr>
          <p:cNvSpPr>
            <a:spLocks noChangeAspect="1"/>
          </p:cNvSpPr>
          <p:nvPr/>
        </p:nvSpPr>
        <p:spPr>
          <a:xfrm>
            <a:off x="4879928" y="38409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8BD771-7929-3F73-65DC-FE05CCE8BDCD}"/>
              </a:ext>
            </a:extLst>
          </p:cNvPr>
          <p:cNvSpPr>
            <a:spLocks noChangeAspect="1"/>
          </p:cNvSpPr>
          <p:nvPr/>
        </p:nvSpPr>
        <p:spPr>
          <a:xfrm>
            <a:off x="5249335" y="383819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D6678E-D87D-CA2D-5A49-0BB98788E3F1}"/>
              </a:ext>
            </a:extLst>
          </p:cNvPr>
          <p:cNvSpPr>
            <a:spLocks noChangeAspect="1"/>
          </p:cNvSpPr>
          <p:nvPr/>
        </p:nvSpPr>
        <p:spPr>
          <a:xfrm>
            <a:off x="5621867" y="38381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50D06A-38A7-D737-6562-47F5D84A5717}"/>
              </a:ext>
            </a:extLst>
          </p:cNvPr>
          <p:cNvSpPr>
            <a:spLocks noChangeAspect="1"/>
          </p:cNvSpPr>
          <p:nvPr/>
        </p:nvSpPr>
        <p:spPr>
          <a:xfrm>
            <a:off x="6011336" y="38381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5BB367-B111-0CC9-AEDA-C7E831D6EC1C}"/>
              </a:ext>
            </a:extLst>
          </p:cNvPr>
          <p:cNvSpPr>
            <a:spLocks noChangeAspect="1"/>
          </p:cNvSpPr>
          <p:nvPr/>
        </p:nvSpPr>
        <p:spPr>
          <a:xfrm>
            <a:off x="6397672" y="38381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5C4D24-B4A6-1675-9D73-2E8EDA1D322A}"/>
              </a:ext>
            </a:extLst>
          </p:cNvPr>
          <p:cNvSpPr>
            <a:spLocks noChangeAspect="1"/>
          </p:cNvSpPr>
          <p:nvPr/>
        </p:nvSpPr>
        <p:spPr>
          <a:xfrm>
            <a:off x="6773332" y="383819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9C9E98-5860-55C1-2084-DA3C35210029}"/>
              </a:ext>
            </a:extLst>
          </p:cNvPr>
          <p:cNvSpPr>
            <a:spLocks noChangeAspect="1"/>
          </p:cNvSpPr>
          <p:nvPr/>
        </p:nvSpPr>
        <p:spPr>
          <a:xfrm>
            <a:off x="2610863" y="41795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329111-38A1-0E4E-A456-714A36826E32}"/>
              </a:ext>
            </a:extLst>
          </p:cNvPr>
          <p:cNvSpPr>
            <a:spLocks noChangeAspect="1"/>
          </p:cNvSpPr>
          <p:nvPr/>
        </p:nvSpPr>
        <p:spPr>
          <a:xfrm>
            <a:off x="2980270" y="4176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674A30-3528-D1E4-0A0F-5A0F8DDBF84A}"/>
              </a:ext>
            </a:extLst>
          </p:cNvPr>
          <p:cNvSpPr>
            <a:spLocks noChangeAspect="1"/>
          </p:cNvSpPr>
          <p:nvPr/>
        </p:nvSpPr>
        <p:spPr>
          <a:xfrm>
            <a:off x="3352802" y="4176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7C7C55-AC7E-1EDE-9B03-FCA1EF498679}"/>
              </a:ext>
            </a:extLst>
          </p:cNvPr>
          <p:cNvSpPr>
            <a:spLocks noChangeAspect="1"/>
          </p:cNvSpPr>
          <p:nvPr/>
        </p:nvSpPr>
        <p:spPr>
          <a:xfrm>
            <a:off x="3742271" y="4176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FFB59D-D8F0-1655-EF4B-36DD74E79D14}"/>
              </a:ext>
            </a:extLst>
          </p:cNvPr>
          <p:cNvSpPr>
            <a:spLocks noChangeAspect="1"/>
          </p:cNvSpPr>
          <p:nvPr/>
        </p:nvSpPr>
        <p:spPr>
          <a:xfrm>
            <a:off x="4128607" y="4176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071407-703C-1688-B95A-6DFB71B2D1B9}"/>
              </a:ext>
            </a:extLst>
          </p:cNvPr>
          <p:cNvSpPr>
            <a:spLocks noChangeAspect="1"/>
          </p:cNvSpPr>
          <p:nvPr/>
        </p:nvSpPr>
        <p:spPr>
          <a:xfrm>
            <a:off x="4504267" y="4176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EE9EC7-905C-D2A1-14A2-EA341D53F81B}"/>
              </a:ext>
            </a:extLst>
          </p:cNvPr>
          <p:cNvSpPr>
            <a:spLocks noChangeAspect="1"/>
          </p:cNvSpPr>
          <p:nvPr/>
        </p:nvSpPr>
        <p:spPr>
          <a:xfrm>
            <a:off x="4879931" y="41795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068424-D672-E315-9F91-DDA92B5E71F0}"/>
              </a:ext>
            </a:extLst>
          </p:cNvPr>
          <p:cNvSpPr>
            <a:spLocks noChangeAspect="1"/>
          </p:cNvSpPr>
          <p:nvPr/>
        </p:nvSpPr>
        <p:spPr>
          <a:xfrm>
            <a:off x="5249338" y="417685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311FE54-D9F1-547E-F555-4245BFC43016}"/>
              </a:ext>
            </a:extLst>
          </p:cNvPr>
          <p:cNvSpPr>
            <a:spLocks noChangeAspect="1"/>
          </p:cNvSpPr>
          <p:nvPr/>
        </p:nvSpPr>
        <p:spPr>
          <a:xfrm>
            <a:off x="5621870" y="4176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CAF457-7E34-8236-1655-EAD6C680968A}"/>
              </a:ext>
            </a:extLst>
          </p:cNvPr>
          <p:cNvSpPr>
            <a:spLocks noChangeAspect="1"/>
          </p:cNvSpPr>
          <p:nvPr/>
        </p:nvSpPr>
        <p:spPr>
          <a:xfrm>
            <a:off x="6011339" y="4176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379E27-BFD9-5BE0-F093-EA40E706E378}"/>
              </a:ext>
            </a:extLst>
          </p:cNvPr>
          <p:cNvSpPr>
            <a:spLocks noChangeAspect="1"/>
          </p:cNvSpPr>
          <p:nvPr/>
        </p:nvSpPr>
        <p:spPr>
          <a:xfrm>
            <a:off x="6397675" y="4176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050C57-0067-8086-C7EC-4EF3FB6C045B}"/>
              </a:ext>
            </a:extLst>
          </p:cNvPr>
          <p:cNvSpPr>
            <a:spLocks noChangeAspect="1"/>
          </p:cNvSpPr>
          <p:nvPr/>
        </p:nvSpPr>
        <p:spPr>
          <a:xfrm>
            <a:off x="6773335" y="4176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DAE636-B884-A1C7-4443-12079D4B76F8}"/>
              </a:ext>
            </a:extLst>
          </p:cNvPr>
          <p:cNvSpPr>
            <a:spLocks noChangeAspect="1"/>
          </p:cNvSpPr>
          <p:nvPr/>
        </p:nvSpPr>
        <p:spPr>
          <a:xfrm>
            <a:off x="2610863" y="451825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99AAE54-0698-B6FE-7A97-56BB790E9778}"/>
              </a:ext>
            </a:extLst>
          </p:cNvPr>
          <p:cNvSpPr>
            <a:spLocks noChangeAspect="1"/>
          </p:cNvSpPr>
          <p:nvPr/>
        </p:nvSpPr>
        <p:spPr>
          <a:xfrm>
            <a:off x="2980270" y="451552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C32278-D225-47F4-D414-D3E4855DFF4B}"/>
              </a:ext>
            </a:extLst>
          </p:cNvPr>
          <p:cNvSpPr>
            <a:spLocks noChangeAspect="1"/>
          </p:cNvSpPr>
          <p:nvPr/>
        </p:nvSpPr>
        <p:spPr>
          <a:xfrm>
            <a:off x="3352802" y="451551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DF7596-D28B-88DA-5005-359F98609147}"/>
              </a:ext>
            </a:extLst>
          </p:cNvPr>
          <p:cNvSpPr>
            <a:spLocks noChangeAspect="1"/>
          </p:cNvSpPr>
          <p:nvPr/>
        </p:nvSpPr>
        <p:spPr>
          <a:xfrm>
            <a:off x="3742271" y="451551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99AB4CB-91C6-9CAA-0441-8FB630F9BC8F}"/>
              </a:ext>
            </a:extLst>
          </p:cNvPr>
          <p:cNvSpPr>
            <a:spLocks noChangeAspect="1"/>
          </p:cNvSpPr>
          <p:nvPr/>
        </p:nvSpPr>
        <p:spPr>
          <a:xfrm>
            <a:off x="4128607" y="451551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E015FB-F56E-0290-5F98-E27843C28331}"/>
              </a:ext>
            </a:extLst>
          </p:cNvPr>
          <p:cNvSpPr>
            <a:spLocks noChangeAspect="1"/>
          </p:cNvSpPr>
          <p:nvPr/>
        </p:nvSpPr>
        <p:spPr>
          <a:xfrm>
            <a:off x="4504267" y="451552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8CFD752-E592-4070-0001-7F4F7EEDC719}"/>
              </a:ext>
            </a:extLst>
          </p:cNvPr>
          <p:cNvSpPr>
            <a:spLocks noChangeAspect="1"/>
          </p:cNvSpPr>
          <p:nvPr/>
        </p:nvSpPr>
        <p:spPr>
          <a:xfrm>
            <a:off x="4879931" y="451825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F37916F-1660-2BB6-7463-D831EB100451}"/>
              </a:ext>
            </a:extLst>
          </p:cNvPr>
          <p:cNvSpPr>
            <a:spLocks noChangeAspect="1"/>
          </p:cNvSpPr>
          <p:nvPr/>
        </p:nvSpPr>
        <p:spPr>
          <a:xfrm>
            <a:off x="5249338" y="451552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A9A4FC-DCB5-59C5-2448-8C103B6C12A6}"/>
              </a:ext>
            </a:extLst>
          </p:cNvPr>
          <p:cNvSpPr>
            <a:spLocks noChangeAspect="1"/>
          </p:cNvSpPr>
          <p:nvPr/>
        </p:nvSpPr>
        <p:spPr>
          <a:xfrm>
            <a:off x="5621870" y="451552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55D8EA7-3C06-D63F-7C95-BF20DFFCFB7F}"/>
              </a:ext>
            </a:extLst>
          </p:cNvPr>
          <p:cNvSpPr>
            <a:spLocks noChangeAspect="1"/>
          </p:cNvSpPr>
          <p:nvPr/>
        </p:nvSpPr>
        <p:spPr>
          <a:xfrm>
            <a:off x="6011339" y="451552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34224B-7020-598F-C630-39D6509B6058}"/>
              </a:ext>
            </a:extLst>
          </p:cNvPr>
          <p:cNvSpPr>
            <a:spLocks noChangeAspect="1"/>
          </p:cNvSpPr>
          <p:nvPr/>
        </p:nvSpPr>
        <p:spPr>
          <a:xfrm>
            <a:off x="6397675" y="451552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E50A0E9-BB30-BFA3-B289-290892AE46E3}"/>
              </a:ext>
            </a:extLst>
          </p:cNvPr>
          <p:cNvSpPr>
            <a:spLocks noChangeAspect="1"/>
          </p:cNvSpPr>
          <p:nvPr/>
        </p:nvSpPr>
        <p:spPr>
          <a:xfrm>
            <a:off x="6773335" y="451552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878C1F3-BA29-49DA-8B7F-F5A464FADF1B}"/>
              </a:ext>
            </a:extLst>
          </p:cNvPr>
          <p:cNvSpPr>
            <a:spLocks noChangeAspect="1"/>
          </p:cNvSpPr>
          <p:nvPr/>
        </p:nvSpPr>
        <p:spPr>
          <a:xfrm>
            <a:off x="2610860" y="48569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69EFC7-5E28-8DC6-607C-43DF03CDC617}"/>
              </a:ext>
            </a:extLst>
          </p:cNvPr>
          <p:cNvSpPr>
            <a:spLocks noChangeAspect="1"/>
          </p:cNvSpPr>
          <p:nvPr/>
        </p:nvSpPr>
        <p:spPr>
          <a:xfrm>
            <a:off x="2980267" y="4854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6C18ABC-19A2-2225-A7F8-41F1C4E08B1A}"/>
              </a:ext>
            </a:extLst>
          </p:cNvPr>
          <p:cNvSpPr>
            <a:spLocks noChangeAspect="1"/>
          </p:cNvSpPr>
          <p:nvPr/>
        </p:nvSpPr>
        <p:spPr>
          <a:xfrm>
            <a:off x="3352799" y="4854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96184D4-05B7-47B3-AAEE-188927F32207}"/>
              </a:ext>
            </a:extLst>
          </p:cNvPr>
          <p:cNvSpPr>
            <a:spLocks noChangeAspect="1"/>
          </p:cNvSpPr>
          <p:nvPr/>
        </p:nvSpPr>
        <p:spPr>
          <a:xfrm>
            <a:off x="3742268" y="4854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B9CE07-CD6E-4B21-98FB-0DCCEBBFC037}"/>
              </a:ext>
            </a:extLst>
          </p:cNvPr>
          <p:cNvSpPr>
            <a:spLocks noChangeAspect="1"/>
          </p:cNvSpPr>
          <p:nvPr/>
        </p:nvSpPr>
        <p:spPr>
          <a:xfrm>
            <a:off x="4128604" y="4854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293890-A8F7-88E3-4B1F-7542FFF242D5}"/>
              </a:ext>
            </a:extLst>
          </p:cNvPr>
          <p:cNvSpPr>
            <a:spLocks noChangeAspect="1"/>
          </p:cNvSpPr>
          <p:nvPr/>
        </p:nvSpPr>
        <p:spPr>
          <a:xfrm>
            <a:off x="4504264" y="4854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4A04F4F-0265-08A9-72CB-C5CA94A19ED1}"/>
              </a:ext>
            </a:extLst>
          </p:cNvPr>
          <p:cNvSpPr>
            <a:spLocks noChangeAspect="1"/>
          </p:cNvSpPr>
          <p:nvPr/>
        </p:nvSpPr>
        <p:spPr>
          <a:xfrm>
            <a:off x="4879928" y="48569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E1B1231-05E4-7CDF-2A8F-40BF7231A285}"/>
              </a:ext>
            </a:extLst>
          </p:cNvPr>
          <p:cNvSpPr>
            <a:spLocks noChangeAspect="1"/>
          </p:cNvSpPr>
          <p:nvPr/>
        </p:nvSpPr>
        <p:spPr>
          <a:xfrm>
            <a:off x="5249335" y="485419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404BE0-8C3F-7FC5-00E2-5925CA92A83B}"/>
              </a:ext>
            </a:extLst>
          </p:cNvPr>
          <p:cNvSpPr>
            <a:spLocks noChangeAspect="1"/>
          </p:cNvSpPr>
          <p:nvPr/>
        </p:nvSpPr>
        <p:spPr>
          <a:xfrm>
            <a:off x="5621867" y="4854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12E4C47-74F9-3D78-AE1B-B9666DD89F08}"/>
              </a:ext>
            </a:extLst>
          </p:cNvPr>
          <p:cNvSpPr>
            <a:spLocks noChangeAspect="1"/>
          </p:cNvSpPr>
          <p:nvPr/>
        </p:nvSpPr>
        <p:spPr>
          <a:xfrm>
            <a:off x="6011336" y="4854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9AF55D-8045-F0CC-8C8D-6DCF5488E64F}"/>
              </a:ext>
            </a:extLst>
          </p:cNvPr>
          <p:cNvSpPr>
            <a:spLocks noChangeAspect="1"/>
          </p:cNvSpPr>
          <p:nvPr/>
        </p:nvSpPr>
        <p:spPr>
          <a:xfrm>
            <a:off x="6397672" y="4854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97E961-4D1E-4F30-8585-9C242AEFAAF1}"/>
              </a:ext>
            </a:extLst>
          </p:cNvPr>
          <p:cNvSpPr>
            <a:spLocks noChangeAspect="1"/>
          </p:cNvSpPr>
          <p:nvPr/>
        </p:nvSpPr>
        <p:spPr>
          <a:xfrm>
            <a:off x="6773332" y="4854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231BFDC-2E0C-A676-E3CA-2DE945C6EBAF}"/>
              </a:ext>
            </a:extLst>
          </p:cNvPr>
          <p:cNvSpPr>
            <a:spLocks noChangeAspect="1"/>
          </p:cNvSpPr>
          <p:nvPr/>
        </p:nvSpPr>
        <p:spPr>
          <a:xfrm>
            <a:off x="2610860" y="51955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99022B4-1B57-8D34-2C76-922803336D55}"/>
              </a:ext>
            </a:extLst>
          </p:cNvPr>
          <p:cNvSpPr>
            <a:spLocks noChangeAspect="1"/>
          </p:cNvSpPr>
          <p:nvPr/>
        </p:nvSpPr>
        <p:spPr>
          <a:xfrm>
            <a:off x="2980267" y="5192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C76C7B-A171-398E-D32B-0708C1CF0E5F}"/>
              </a:ext>
            </a:extLst>
          </p:cNvPr>
          <p:cNvSpPr>
            <a:spLocks noChangeAspect="1"/>
          </p:cNvSpPr>
          <p:nvPr/>
        </p:nvSpPr>
        <p:spPr>
          <a:xfrm>
            <a:off x="3352799" y="5192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488DDDC-87FC-1E68-0292-331E5AFD55CA}"/>
              </a:ext>
            </a:extLst>
          </p:cNvPr>
          <p:cNvSpPr>
            <a:spLocks noChangeAspect="1"/>
          </p:cNvSpPr>
          <p:nvPr/>
        </p:nvSpPr>
        <p:spPr>
          <a:xfrm>
            <a:off x="3742268" y="5192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C0B70AB-6965-E376-AB1E-A9DE8AFFDBFA}"/>
              </a:ext>
            </a:extLst>
          </p:cNvPr>
          <p:cNvSpPr>
            <a:spLocks noChangeAspect="1"/>
          </p:cNvSpPr>
          <p:nvPr/>
        </p:nvSpPr>
        <p:spPr>
          <a:xfrm>
            <a:off x="4128604" y="5192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F33C5B-2B49-7DE4-0262-B225D955DD1A}"/>
              </a:ext>
            </a:extLst>
          </p:cNvPr>
          <p:cNvSpPr>
            <a:spLocks noChangeAspect="1"/>
          </p:cNvSpPr>
          <p:nvPr/>
        </p:nvSpPr>
        <p:spPr>
          <a:xfrm>
            <a:off x="4504264" y="5192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60E718E-0443-F0CA-EC85-C846695115F3}"/>
              </a:ext>
            </a:extLst>
          </p:cNvPr>
          <p:cNvSpPr>
            <a:spLocks noChangeAspect="1"/>
          </p:cNvSpPr>
          <p:nvPr/>
        </p:nvSpPr>
        <p:spPr>
          <a:xfrm>
            <a:off x="4879928" y="51955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16CE190-549D-30DE-6191-A0A3851A357C}"/>
              </a:ext>
            </a:extLst>
          </p:cNvPr>
          <p:cNvSpPr>
            <a:spLocks noChangeAspect="1"/>
          </p:cNvSpPr>
          <p:nvPr/>
        </p:nvSpPr>
        <p:spPr>
          <a:xfrm>
            <a:off x="5249335" y="519285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FB4813F-A07F-952A-B3C6-017A16B843B8}"/>
              </a:ext>
            </a:extLst>
          </p:cNvPr>
          <p:cNvSpPr>
            <a:spLocks noChangeAspect="1"/>
          </p:cNvSpPr>
          <p:nvPr/>
        </p:nvSpPr>
        <p:spPr>
          <a:xfrm>
            <a:off x="5621867" y="5192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4DB902A-20B5-22D9-713D-817088C5B7AA}"/>
              </a:ext>
            </a:extLst>
          </p:cNvPr>
          <p:cNvSpPr>
            <a:spLocks noChangeAspect="1"/>
          </p:cNvSpPr>
          <p:nvPr/>
        </p:nvSpPr>
        <p:spPr>
          <a:xfrm>
            <a:off x="6011336" y="5192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E5A68F9-F176-15C9-DAA1-36AE44373941}"/>
              </a:ext>
            </a:extLst>
          </p:cNvPr>
          <p:cNvSpPr>
            <a:spLocks noChangeAspect="1"/>
          </p:cNvSpPr>
          <p:nvPr/>
        </p:nvSpPr>
        <p:spPr>
          <a:xfrm>
            <a:off x="6397672" y="5192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A52A658-B534-D075-76E6-9E5752F8883D}"/>
              </a:ext>
            </a:extLst>
          </p:cNvPr>
          <p:cNvSpPr>
            <a:spLocks noChangeAspect="1"/>
          </p:cNvSpPr>
          <p:nvPr/>
        </p:nvSpPr>
        <p:spPr>
          <a:xfrm>
            <a:off x="6773332" y="5192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80818D0-6E97-F83C-40C5-9DBD69FFFA64}"/>
              </a:ext>
            </a:extLst>
          </p:cNvPr>
          <p:cNvSpPr>
            <a:spLocks noChangeAspect="1"/>
          </p:cNvSpPr>
          <p:nvPr/>
        </p:nvSpPr>
        <p:spPr>
          <a:xfrm>
            <a:off x="2610863" y="55342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34AF646-84B5-0897-B9D3-8E65140CD2A7}"/>
              </a:ext>
            </a:extLst>
          </p:cNvPr>
          <p:cNvSpPr>
            <a:spLocks noChangeAspect="1"/>
          </p:cNvSpPr>
          <p:nvPr/>
        </p:nvSpPr>
        <p:spPr>
          <a:xfrm>
            <a:off x="2980270" y="5531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0E92A42-2DD3-24B9-044D-5DC59B8E77AF}"/>
              </a:ext>
            </a:extLst>
          </p:cNvPr>
          <p:cNvSpPr>
            <a:spLocks noChangeAspect="1"/>
          </p:cNvSpPr>
          <p:nvPr/>
        </p:nvSpPr>
        <p:spPr>
          <a:xfrm>
            <a:off x="3352802" y="55315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7E34FF9-501B-4A3A-9573-4DF2D6221594}"/>
              </a:ext>
            </a:extLst>
          </p:cNvPr>
          <p:cNvSpPr>
            <a:spLocks noChangeAspect="1"/>
          </p:cNvSpPr>
          <p:nvPr/>
        </p:nvSpPr>
        <p:spPr>
          <a:xfrm>
            <a:off x="3742271" y="55315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ED34A20-DF0D-B78D-6C0B-0A36A1C3E69E}"/>
              </a:ext>
            </a:extLst>
          </p:cNvPr>
          <p:cNvSpPr>
            <a:spLocks noChangeAspect="1"/>
          </p:cNvSpPr>
          <p:nvPr/>
        </p:nvSpPr>
        <p:spPr>
          <a:xfrm>
            <a:off x="4128607" y="55315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4FBC461-7D52-6C87-E693-F1BFA4FE3B9A}"/>
              </a:ext>
            </a:extLst>
          </p:cNvPr>
          <p:cNvSpPr>
            <a:spLocks noChangeAspect="1"/>
          </p:cNvSpPr>
          <p:nvPr/>
        </p:nvSpPr>
        <p:spPr>
          <a:xfrm>
            <a:off x="4504267" y="5531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A7EB708-87FE-21AE-B60B-2123BAF645EC}"/>
              </a:ext>
            </a:extLst>
          </p:cNvPr>
          <p:cNvSpPr>
            <a:spLocks noChangeAspect="1"/>
          </p:cNvSpPr>
          <p:nvPr/>
        </p:nvSpPr>
        <p:spPr>
          <a:xfrm>
            <a:off x="4879931" y="55342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32EED5-3666-A252-289C-973E50A373F4}"/>
              </a:ext>
            </a:extLst>
          </p:cNvPr>
          <p:cNvSpPr>
            <a:spLocks noChangeAspect="1"/>
          </p:cNvSpPr>
          <p:nvPr/>
        </p:nvSpPr>
        <p:spPr>
          <a:xfrm>
            <a:off x="5249338" y="5531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91ACA02-02BC-50B1-ECCA-747416B5799B}"/>
              </a:ext>
            </a:extLst>
          </p:cNvPr>
          <p:cNvSpPr>
            <a:spLocks noChangeAspect="1"/>
          </p:cNvSpPr>
          <p:nvPr/>
        </p:nvSpPr>
        <p:spPr>
          <a:xfrm>
            <a:off x="5621870" y="5531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964D8C-43DE-4953-A928-9159FBC5A0C7}"/>
              </a:ext>
            </a:extLst>
          </p:cNvPr>
          <p:cNvSpPr>
            <a:spLocks noChangeAspect="1"/>
          </p:cNvSpPr>
          <p:nvPr/>
        </p:nvSpPr>
        <p:spPr>
          <a:xfrm>
            <a:off x="6011339" y="5531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1B81E6-8203-8C97-F50C-F19D04F99C8F}"/>
              </a:ext>
            </a:extLst>
          </p:cNvPr>
          <p:cNvSpPr>
            <a:spLocks noChangeAspect="1"/>
          </p:cNvSpPr>
          <p:nvPr/>
        </p:nvSpPr>
        <p:spPr>
          <a:xfrm>
            <a:off x="6397675" y="5531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F061716-B9C9-3AE3-D151-B21E98C72D41}"/>
              </a:ext>
            </a:extLst>
          </p:cNvPr>
          <p:cNvSpPr>
            <a:spLocks noChangeAspect="1"/>
          </p:cNvSpPr>
          <p:nvPr/>
        </p:nvSpPr>
        <p:spPr>
          <a:xfrm>
            <a:off x="6773335" y="5531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976451C-07EA-55E7-43E8-56E6DCF56757}"/>
              </a:ext>
            </a:extLst>
          </p:cNvPr>
          <p:cNvSpPr>
            <a:spLocks noChangeAspect="1"/>
          </p:cNvSpPr>
          <p:nvPr/>
        </p:nvSpPr>
        <p:spPr>
          <a:xfrm>
            <a:off x="2610863" y="587291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DBF682D-0E37-7812-12FE-A51E5C85B8F0}"/>
              </a:ext>
            </a:extLst>
          </p:cNvPr>
          <p:cNvSpPr>
            <a:spLocks noChangeAspect="1"/>
          </p:cNvSpPr>
          <p:nvPr/>
        </p:nvSpPr>
        <p:spPr>
          <a:xfrm>
            <a:off x="2980270" y="587018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DFEB7AB-0CF0-C8E4-BFC4-CB3338D9A912}"/>
              </a:ext>
            </a:extLst>
          </p:cNvPr>
          <p:cNvSpPr>
            <a:spLocks noChangeAspect="1"/>
          </p:cNvSpPr>
          <p:nvPr/>
        </p:nvSpPr>
        <p:spPr>
          <a:xfrm>
            <a:off x="3352802" y="587018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9CBB7FC-3CE0-371A-F693-A007219DF550}"/>
              </a:ext>
            </a:extLst>
          </p:cNvPr>
          <p:cNvSpPr>
            <a:spLocks noChangeAspect="1"/>
          </p:cNvSpPr>
          <p:nvPr/>
        </p:nvSpPr>
        <p:spPr>
          <a:xfrm>
            <a:off x="3742271" y="587018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0A01DB6-5F7B-E518-6B7A-88F88F450F7E}"/>
              </a:ext>
            </a:extLst>
          </p:cNvPr>
          <p:cNvSpPr>
            <a:spLocks noChangeAspect="1"/>
          </p:cNvSpPr>
          <p:nvPr/>
        </p:nvSpPr>
        <p:spPr>
          <a:xfrm>
            <a:off x="4128607" y="587018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6FCD01-061D-AF9F-9FAF-13F8FB89459A}"/>
              </a:ext>
            </a:extLst>
          </p:cNvPr>
          <p:cNvSpPr>
            <a:spLocks noChangeAspect="1"/>
          </p:cNvSpPr>
          <p:nvPr/>
        </p:nvSpPr>
        <p:spPr>
          <a:xfrm>
            <a:off x="4504267" y="587018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58A4717-E8F5-E882-920A-74E19875AE59}"/>
              </a:ext>
            </a:extLst>
          </p:cNvPr>
          <p:cNvSpPr>
            <a:spLocks noChangeAspect="1"/>
          </p:cNvSpPr>
          <p:nvPr/>
        </p:nvSpPr>
        <p:spPr>
          <a:xfrm>
            <a:off x="4879931" y="587292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323977A-9B8B-CD23-57EE-1430A8F487A3}"/>
              </a:ext>
            </a:extLst>
          </p:cNvPr>
          <p:cNvSpPr>
            <a:spLocks noChangeAspect="1"/>
          </p:cNvSpPr>
          <p:nvPr/>
        </p:nvSpPr>
        <p:spPr>
          <a:xfrm>
            <a:off x="5249338" y="58701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C83FA15-84C1-F59C-10A3-C9AA1C19604F}"/>
              </a:ext>
            </a:extLst>
          </p:cNvPr>
          <p:cNvSpPr>
            <a:spLocks noChangeAspect="1"/>
          </p:cNvSpPr>
          <p:nvPr/>
        </p:nvSpPr>
        <p:spPr>
          <a:xfrm>
            <a:off x="5621870" y="587018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8AAA2FB-6F4B-5335-4010-4C3C34D72177}"/>
              </a:ext>
            </a:extLst>
          </p:cNvPr>
          <p:cNvSpPr>
            <a:spLocks noChangeAspect="1"/>
          </p:cNvSpPr>
          <p:nvPr/>
        </p:nvSpPr>
        <p:spPr>
          <a:xfrm>
            <a:off x="6011339" y="587018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1CDEC98-CC1B-0AEB-5901-DCD6C3BE5899}"/>
              </a:ext>
            </a:extLst>
          </p:cNvPr>
          <p:cNvSpPr>
            <a:spLocks noChangeAspect="1"/>
          </p:cNvSpPr>
          <p:nvPr/>
        </p:nvSpPr>
        <p:spPr>
          <a:xfrm>
            <a:off x="6397675" y="587018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BD38740-2D09-D8FF-F36D-C235E6480330}"/>
              </a:ext>
            </a:extLst>
          </p:cNvPr>
          <p:cNvSpPr>
            <a:spLocks noChangeAspect="1"/>
          </p:cNvSpPr>
          <p:nvPr/>
        </p:nvSpPr>
        <p:spPr>
          <a:xfrm>
            <a:off x="6773335" y="587018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1132AC7-A9B5-CC42-C705-4142E59CF02E}"/>
              </a:ext>
            </a:extLst>
          </p:cNvPr>
          <p:cNvSpPr>
            <a:spLocks noChangeAspect="1"/>
          </p:cNvSpPr>
          <p:nvPr/>
        </p:nvSpPr>
        <p:spPr>
          <a:xfrm>
            <a:off x="2610863" y="621159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0BD574-081A-A777-DF0F-BF22F9C2B3F2}"/>
              </a:ext>
            </a:extLst>
          </p:cNvPr>
          <p:cNvSpPr>
            <a:spLocks noChangeAspect="1"/>
          </p:cNvSpPr>
          <p:nvPr/>
        </p:nvSpPr>
        <p:spPr>
          <a:xfrm>
            <a:off x="2980270" y="620886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8E28188-A728-AAA3-FBD6-81AB8491DD39}"/>
              </a:ext>
            </a:extLst>
          </p:cNvPr>
          <p:cNvSpPr>
            <a:spLocks noChangeAspect="1"/>
          </p:cNvSpPr>
          <p:nvPr/>
        </p:nvSpPr>
        <p:spPr>
          <a:xfrm>
            <a:off x="3352802" y="6208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E5F7128-48BD-FD57-1BFB-7CDFA525A5B9}"/>
              </a:ext>
            </a:extLst>
          </p:cNvPr>
          <p:cNvSpPr>
            <a:spLocks noChangeAspect="1"/>
          </p:cNvSpPr>
          <p:nvPr/>
        </p:nvSpPr>
        <p:spPr>
          <a:xfrm>
            <a:off x="3742271" y="6208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2517482-89FD-BF6E-36E7-11B95773BE67}"/>
              </a:ext>
            </a:extLst>
          </p:cNvPr>
          <p:cNvSpPr>
            <a:spLocks noChangeAspect="1"/>
          </p:cNvSpPr>
          <p:nvPr/>
        </p:nvSpPr>
        <p:spPr>
          <a:xfrm>
            <a:off x="4128607" y="6208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203BFAE-B801-912B-6AC1-3E1D27A91459}"/>
              </a:ext>
            </a:extLst>
          </p:cNvPr>
          <p:cNvSpPr>
            <a:spLocks noChangeAspect="1"/>
          </p:cNvSpPr>
          <p:nvPr/>
        </p:nvSpPr>
        <p:spPr>
          <a:xfrm>
            <a:off x="4504267" y="62088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9FC59F4-B49F-62B8-868F-5504D8E734BC}"/>
              </a:ext>
            </a:extLst>
          </p:cNvPr>
          <p:cNvSpPr>
            <a:spLocks noChangeAspect="1"/>
          </p:cNvSpPr>
          <p:nvPr/>
        </p:nvSpPr>
        <p:spPr>
          <a:xfrm>
            <a:off x="4879931" y="621159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D78A4CB-BBB2-2305-7E95-0D9BAB2FC8B3}"/>
              </a:ext>
            </a:extLst>
          </p:cNvPr>
          <p:cNvSpPr>
            <a:spLocks noChangeAspect="1"/>
          </p:cNvSpPr>
          <p:nvPr/>
        </p:nvSpPr>
        <p:spPr>
          <a:xfrm>
            <a:off x="5249338" y="620886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B9FED52-0A55-AACB-17D1-708F58E4E6F7}"/>
              </a:ext>
            </a:extLst>
          </p:cNvPr>
          <p:cNvSpPr>
            <a:spLocks noChangeAspect="1"/>
          </p:cNvSpPr>
          <p:nvPr/>
        </p:nvSpPr>
        <p:spPr>
          <a:xfrm>
            <a:off x="5621870" y="62088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903A62F-4FC0-15CD-0B8B-DFC6A2A01A46}"/>
              </a:ext>
            </a:extLst>
          </p:cNvPr>
          <p:cNvSpPr>
            <a:spLocks noChangeAspect="1"/>
          </p:cNvSpPr>
          <p:nvPr/>
        </p:nvSpPr>
        <p:spPr>
          <a:xfrm>
            <a:off x="6011339" y="62088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CB4E51B-9838-285F-5749-CAEA4C853ECE}"/>
              </a:ext>
            </a:extLst>
          </p:cNvPr>
          <p:cNvSpPr>
            <a:spLocks noChangeAspect="1"/>
          </p:cNvSpPr>
          <p:nvPr/>
        </p:nvSpPr>
        <p:spPr>
          <a:xfrm>
            <a:off x="6397675" y="62088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4E4374A-ADDD-6B5A-7439-F88EA752F369}"/>
              </a:ext>
            </a:extLst>
          </p:cNvPr>
          <p:cNvSpPr>
            <a:spLocks noChangeAspect="1"/>
          </p:cNvSpPr>
          <p:nvPr/>
        </p:nvSpPr>
        <p:spPr>
          <a:xfrm>
            <a:off x="6773335" y="620886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407848D-1639-3881-F6B3-620A8CA41A06}"/>
              </a:ext>
            </a:extLst>
          </p:cNvPr>
          <p:cNvSpPr>
            <a:spLocks noChangeAspect="1"/>
          </p:cNvSpPr>
          <p:nvPr/>
        </p:nvSpPr>
        <p:spPr>
          <a:xfrm>
            <a:off x="2610863" y="655025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447C6CE-1D89-83EF-CBAA-43C4A72B906C}"/>
              </a:ext>
            </a:extLst>
          </p:cNvPr>
          <p:cNvSpPr>
            <a:spLocks noChangeAspect="1"/>
          </p:cNvSpPr>
          <p:nvPr/>
        </p:nvSpPr>
        <p:spPr>
          <a:xfrm>
            <a:off x="2980270" y="654752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AA5F116-883E-FA0F-F48C-8A61249D6B8E}"/>
              </a:ext>
            </a:extLst>
          </p:cNvPr>
          <p:cNvSpPr>
            <a:spLocks noChangeAspect="1"/>
          </p:cNvSpPr>
          <p:nvPr/>
        </p:nvSpPr>
        <p:spPr>
          <a:xfrm>
            <a:off x="3352802" y="6547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743DFD5-1F12-E00C-F6B5-787BE48A5498}"/>
              </a:ext>
            </a:extLst>
          </p:cNvPr>
          <p:cNvSpPr>
            <a:spLocks noChangeAspect="1"/>
          </p:cNvSpPr>
          <p:nvPr/>
        </p:nvSpPr>
        <p:spPr>
          <a:xfrm>
            <a:off x="3742271" y="6547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D6FA1F0-548D-09DB-C784-210153661BDC}"/>
              </a:ext>
            </a:extLst>
          </p:cNvPr>
          <p:cNvSpPr>
            <a:spLocks noChangeAspect="1"/>
          </p:cNvSpPr>
          <p:nvPr/>
        </p:nvSpPr>
        <p:spPr>
          <a:xfrm>
            <a:off x="4128607" y="6547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44BE831-076E-7309-0185-A2810D87C266}"/>
              </a:ext>
            </a:extLst>
          </p:cNvPr>
          <p:cNvSpPr>
            <a:spLocks noChangeAspect="1"/>
          </p:cNvSpPr>
          <p:nvPr/>
        </p:nvSpPr>
        <p:spPr>
          <a:xfrm>
            <a:off x="4504267" y="6547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25473BC-F71B-D673-501A-C09689E7012A}"/>
              </a:ext>
            </a:extLst>
          </p:cNvPr>
          <p:cNvSpPr>
            <a:spLocks noChangeAspect="1"/>
          </p:cNvSpPr>
          <p:nvPr/>
        </p:nvSpPr>
        <p:spPr>
          <a:xfrm>
            <a:off x="4879931" y="655026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6F6A0E0-3A3A-6481-9DF2-653A4C5602B6}"/>
              </a:ext>
            </a:extLst>
          </p:cNvPr>
          <p:cNvSpPr>
            <a:spLocks noChangeAspect="1"/>
          </p:cNvSpPr>
          <p:nvPr/>
        </p:nvSpPr>
        <p:spPr>
          <a:xfrm>
            <a:off x="5249338" y="654752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018B031-C159-C7A8-FBB1-988C2D469EB7}"/>
              </a:ext>
            </a:extLst>
          </p:cNvPr>
          <p:cNvSpPr>
            <a:spLocks noChangeAspect="1"/>
          </p:cNvSpPr>
          <p:nvPr/>
        </p:nvSpPr>
        <p:spPr>
          <a:xfrm>
            <a:off x="5621870" y="6547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E93AF81-E3EE-EE24-DCF1-A1AE5751F839}"/>
              </a:ext>
            </a:extLst>
          </p:cNvPr>
          <p:cNvSpPr>
            <a:spLocks noChangeAspect="1"/>
          </p:cNvSpPr>
          <p:nvPr/>
        </p:nvSpPr>
        <p:spPr>
          <a:xfrm>
            <a:off x="6011339" y="6547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D930A09-1CDF-A050-778D-A2D919D32465}"/>
              </a:ext>
            </a:extLst>
          </p:cNvPr>
          <p:cNvSpPr>
            <a:spLocks noChangeAspect="1"/>
          </p:cNvSpPr>
          <p:nvPr/>
        </p:nvSpPr>
        <p:spPr>
          <a:xfrm>
            <a:off x="6397675" y="6547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C827CA7-F052-865E-E831-954A7A3E5F27}"/>
              </a:ext>
            </a:extLst>
          </p:cNvPr>
          <p:cNvSpPr>
            <a:spLocks noChangeAspect="1"/>
          </p:cNvSpPr>
          <p:nvPr/>
        </p:nvSpPr>
        <p:spPr>
          <a:xfrm>
            <a:off x="6773335" y="654752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8616F0B-FFA3-9B6A-1898-32ECD135C76D}"/>
              </a:ext>
            </a:extLst>
          </p:cNvPr>
          <p:cNvSpPr>
            <a:spLocks noChangeAspect="1"/>
          </p:cNvSpPr>
          <p:nvPr/>
        </p:nvSpPr>
        <p:spPr>
          <a:xfrm>
            <a:off x="2610866" y="68889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47DF027-E1FB-99D4-6BA2-5F7004B3D982}"/>
              </a:ext>
            </a:extLst>
          </p:cNvPr>
          <p:cNvSpPr>
            <a:spLocks noChangeAspect="1"/>
          </p:cNvSpPr>
          <p:nvPr/>
        </p:nvSpPr>
        <p:spPr>
          <a:xfrm>
            <a:off x="2980273" y="6886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5C997EA-90AF-CA8E-329E-F59DFB171F43}"/>
              </a:ext>
            </a:extLst>
          </p:cNvPr>
          <p:cNvSpPr>
            <a:spLocks noChangeAspect="1"/>
          </p:cNvSpPr>
          <p:nvPr/>
        </p:nvSpPr>
        <p:spPr>
          <a:xfrm>
            <a:off x="3352805" y="6886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58DF09C-3BE1-B88A-D7FA-D0C83AA164EE}"/>
              </a:ext>
            </a:extLst>
          </p:cNvPr>
          <p:cNvSpPr>
            <a:spLocks noChangeAspect="1"/>
          </p:cNvSpPr>
          <p:nvPr/>
        </p:nvSpPr>
        <p:spPr>
          <a:xfrm>
            <a:off x="3742274" y="6886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E5C8E1A-2979-1637-8EFB-53D04F661892}"/>
              </a:ext>
            </a:extLst>
          </p:cNvPr>
          <p:cNvSpPr>
            <a:spLocks noChangeAspect="1"/>
          </p:cNvSpPr>
          <p:nvPr/>
        </p:nvSpPr>
        <p:spPr>
          <a:xfrm>
            <a:off x="4128610" y="6886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960E143-9BAF-0CC1-B0E1-3E508894E064}"/>
              </a:ext>
            </a:extLst>
          </p:cNvPr>
          <p:cNvSpPr>
            <a:spLocks noChangeAspect="1"/>
          </p:cNvSpPr>
          <p:nvPr/>
        </p:nvSpPr>
        <p:spPr>
          <a:xfrm>
            <a:off x="4504270" y="6886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DF07396-A8D6-F1E6-B3AE-B7FA6C39DE65}"/>
              </a:ext>
            </a:extLst>
          </p:cNvPr>
          <p:cNvSpPr>
            <a:spLocks noChangeAspect="1"/>
          </p:cNvSpPr>
          <p:nvPr/>
        </p:nvSpPr>
        <p:spPr>
          <a:xfrm>
            <a:off x="4879934" y="68889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A70B371-58C0-6BAF-FCE3-3926CF982A98}"/>
              </a:ext>
            </a:extLst>
          </p:cNvPr>
          <p:cNvSpPr>
            <a:spLocks noChangeAspect="1"/>
          </p:cNvSpPr>
          <p:nvPr/>
        </p:nvSpPr>
        <p:spPr>
          <a:xfrm>
            <a:off x="5249341" y="688619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50F315A-4757-B2A7-291C-1D81C3190201}"/>
              </a:ext>
            </a:extLst>
          </p:cNvPr>
          <p:cNvSpPr>
            <a:spLocks noChangeAspect="1"/>
          </p:cNvSpPr>
          <p:nvPr/>
        </p:nvSpPr>
        <p:spPr>
          <a:xfrm>
            <a:off x="5621873" y="6886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98A2A8D-3327-0602-3099-9BB4EFA52A36}"/>
              </a:ext>
            </a:extLst>
          </p:cNvPr>
          <p:cNvSpPr>
            <a:spLocks noChangeAspect="1"/>
          </p:cNvSpPr>
          <p:nvPr/>
        </p:nvSpPr>
        <p:spPr>
          <a:xfrm>
            <a:off x="6011342" y="6886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A0080C4-65AC-48F2-7A65-545DD4F9EE31}"/>
              </a:ext>
            </a:extLst>
          </p:cNvPr>
          <p:cNvSpPr>
            <a:spLocks noChangeAspect="1"/>
          </p:cNvSpPr>
          <p:nvPr/>
        </p:nvSpPr>
        <p:spPr>
          <a:xfrm>
            <a:off x="6397678" y="6886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4D4324C-179B-279C-52E9-66580B08529A}"/>
              </a:ext>
            </a:extLst>
          </p:cNvPr>
          <p:cNvSpPr>
            <a:spLocks noChangeAspect="1"/>
          </p:cNvSpPr>
          <p:nvPr/>
        </p:nvSpPr>
        <p:spPr>
          <a:xfrm>
            <a:off x="6773338" y="6886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601CD0B-2A14-50AF-3D89-582A145F9400}"/>
              </a:ext>
            </a:extLst>
          </p:cNvPr>
          <p:cNvSpPr>
            <a:spLocks noChangeAspect="1"/>
          </p:cNvSpPr>
          <p:nvPr/>
        </p:nvSpPr>
        <p:spPr>
          <a:xfrm>
            <a:off x="2610866" y="72275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AFC1BD2-A740-7356-4C07-BF03BD90010D}"/>
              </a:ext>
            </a:extLst>
          </p:cNvPr>
          <p:cNvSpPr>
            <a:spLocks noChangeAspect="1"/>
          </p:cNvSpPr>
          <p:nvPr/>
        </p:nvSpPr>
        <p:spPr>
          <a:xfrm>
            <a:off x="2980273" y="7224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62E654B-9369-869F-1BB7-76207D449CF9}"/>
              </a:ext>
            </a:extLst>
          </p:cNvPr>
          <p:cNvSpPr>
            <a:spLocks noChangeAspect="1"/>
          </p:cNvSpPr>
          <p:nvPr/>
        </p:nvSpPr>
        <p:spPr>
          <a:xfrm>
            <a:off x="3352805" y="7224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94FADD3-D854-5E72-7EAF-050EBCD495A3}"/>
              </a:ext>
            </a:extLst>
          </p:cNvPr>
          <p:cNvSpPr>
            <a:spLocks noChangeAspect="1"/>
          </p:cNvSpPr>
          <p:nvPr/>
        </p:nvSpPr>
        <p:spPr>
          <a:xfrm>
            <a:off x="3742274" y="7224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72061E9-2803-9D7E-BF14-C3A969AB1BFD}"/>
              </a:ext>
            </a:extLst>
          </p:cNvPr>
          <p:cNvSpPr>
            <a:spLocks noChangeAspect="1"/>
          </p:cNvSpPr>
          <p:nvPr/>
        </p:nvSpPr>
        <p:spPr>
          <a:xfrm>
            <a:off x="4128610" y="7224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82BE8C7-2415-5111-DE8E-40324172CFDC}"/>
              </a:ext>
            </a:extLst>
          </p:cNvPr>
          <p:cNvSpPr>
            <a:spLocks noChangeAspect="1"/>
          </p:cNvSpPr>
          <p:nvPr/>
        </p:nvSpPr>
        <p:spPr>
          <a:xfrm>
            <a:off x="4504270" y="7224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444272A-42E0-D189-FA62-51931A088683}"/>
              </a:ext>
            </a:extLst>
          </p:cNvPr>
          <p:cNvSpPr>
            <a:spLocks noChangeAspect="1"/>
          </p:cNvSpPr>
          <p:nvPr/>
        </p:nvSpPr>
        <p:spPr>
          <a:xfrm>
            <a:off x="4879934" y="722759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DB5BB77-EBEC-6324-11D8-BD7FFD0A92EC}"/>
              </a:ext>
            </a:extLst>
          </p:cNvPr>
          <p:cNvSpPr>
            <a:spLocks noChangeAspect="1"/>
          </p:cNvSpPr>
          <p:nvPr/>
        </p:nvSpPr>
        <p:spPr>
          <a:xfrm>
            <a:off x="5249341" y="722485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5DFFE6A-056D-CA35-5759-E5AD8A4818C7}"/>
              </a:ext>
            </a:extLst>
          </p:cNvPr>
          <p:cNvSpPr>
            <a:spLocks noChangeAspect="1"/>
          </p:cNvSpPr>
          <p:nvPr/>
        </p:nvSpPr>
        <p:spPr>
          <a:xfrm>
            <a:off x="5621873" y="7224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F460B29-C2EF-8FB6-13D7-A0F583395EA9}"/>
              </a:ext>
            </a:extLst>
          </p:cNvPr>
          <p:cNvSpPr>
            <a:spLocks noChangeAspect="1"/>
          </p:cNvSpPr>
          <p:nvPr/>
        </p:nvSpPr>
        <p:spPr>
          <a:xfrm>
            <a:off x="6011342" y="7224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6DD01BC-D412-91A4-867D-6AF95C0DBA5E}"/>
              </a:ext>
            </a:extLst>
          </p:cNvPr>
          <p:cNvSpPr>
            <a:spLocks noChangeAspect="1"/>
          </p:cNvSpPr>
          <p:nvPr/>
        </p:nvSpPr>
        <p:spPr>
          <a:xfrm>
            <a:off x="6397678" y="7224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D8C976E-6AF8-19EA-D22A-120E76AA7258}"/>
              </a:ext>
            </a:extLst>
          </p:cNvPr>
          <p:cNvSpPr>
            <a:spLocks noChangeAspect="1"/>
          </p:cNvSpPr>
          <p:nvPr/>
        </p:nvSpPr>
        <p:spPr>
          <a:xfrm>
            <a:off x="6773338" y="7224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D3A87FC-4CA7-2F7C-7BAD-566C7F86B51B}"/>
              </a:ext>
            </a:extLst>
          </p:cNvPr>
          <p:cNvSpPr>
            <a:spLocks noChangeAspect="1"/>
          </p:cNvSpPr>
          <p:nvPr/>
        </p:nvSpPr>
        <p:spPr>
          <a:xfrm>
            <a:off x="2610863" y="75662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7631053-1357-7C61-6A26-06E9D574328E}"/>
              </a:ext>
            </a:extLst>
          </p:cNvPr>
          <p:cNvSpPr>
            <a:spLocks noChangeAspect="1"/>
          </p:cNvSpPr>
          <p:nvPr/>
        </p:nvSpPr>
        <p:spPr>
          <a:xfrm>
            <a:off x="2980270" y="756353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2CA159A-6978-4B48-5D51-6037A9529A58}"/>
              </a:ext>
            </a:extLst>
          </p:cNvPr>
          <p:cNvSpPr>
            <a:spLocks noChangeAspect="1"/>
          </p:cNvSpPr>
          <p:nvPr/>
        </p:nvSpPr>
        <p:spPr>
          <a:xfrm>
            <a:off x="3352802" y="756353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BA5D33A-FD29-09F7-52A5-CFDC8C0B38E4}"/>
              </a:ext>
            </a:extLst>
          </p:cNvPr>
          <p:cNvSpPr>
            <a:spLocks noChangeAspect="1"/>
          </p:cNvSpPr>
          <p:nvPr/>
        </p:nvSpPr>
        <p:spPr>
          <a:xfrm>
            <a:off x="3742271" y="756353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EA813FB3-17A5-BEDA-CB2F-D08F93941098}"/>
              </a:ext>
            </a:extLst>
          </p:cNvPr>
          <p:cNvSpPr>
            <a:spLocks noChangeAspect="1"/>
          </p:cNvSpPr>
          <p:nvPr/>
        </p:nvSpPr>
        <p:spPr>
          <a:xfrm>
            <a:off x="4128607" y="756353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DFC963D-DF57-3DD2-D69F-FBEF581277E4}"/>
              </a:ext>
            </a:extLst>
          </p:cNvPr>
          <p:cNvSpPr>
            <a:spLocks noChangeAspect="1"/>
          </p:cNvSpPr>
          <p:nvPr/>
        </p:nvSpPr>
        <p:spPr>
          <a:xfrm>
            <a:off x="4504267" y="756353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A085E3C-1CB8-3E29-C1DA-3FC41A162D4C}"/>
              </a:ext>
            </a:extLst>
          </p:cNvPr>
          <p:cNvSpPr>
            <a:spLocks noChangeAspect="1"/>
          </p:cNvSpPr>
          <p:nvPr/>
        </p:nvSpPr>
        <p:spPr>
          <a:xfrm>
            <a:off x="4879931" y="75662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79E062F-DA61-DF3A-6546-C70A810330FC}"/>
              </a:ext>
            </a:extLst>
          </p:cNvPr>
          <p:cNvSpPr>
            <a:spLocks noChangeAspect="1"/>
          </p:cNvSpPr>
          <p:nvPr/>
        </p:nvSpPr>
        <p:spPr>
          <a:xfrm>
            <a:off x="5249338" y="756353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7557FF1-A49A-F54D-65B5-FC5F583A2374}"/>
              </a:ext>
            </a:extLst>
          </p:cNvPr>
          <p:cNvSpPr>
            <a:spLocks noChangeAspect="1"/>
          </p:cNvSpPr>
          <p:nvPr/>
        </p:nvSpPr>
        <p:spPr>
          <a:xfrm>
            <a:off x="5621870" y="756353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310A0358-7057-81E6-F51C-2359257F4758}"/>
              </a:ext>
            </a:extLst>
          </p:cNvPr>
          <p:cNvSpPr>
            <a:spLocks noChangeAspect="1"/>
          </p:cNvSpPr>
          <p:nvPr/>
        </p:nvSpPr>
        <p:spPr>
          <a:xfrm>
            <a:off x="6011339" y="756353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34995FC-78F0-A098-8595-17C8B80FF7DB}"/>
              </a:ext>
            </a:extLst>
          </p:cNvPr>
          <p:cNvSpPr>
            <a:spLocks noChangeAspect="1"/>
          </p:cNvSpPr>
          <p:nvPr/>
        </p:nvSpPr>
        <p:spPr>
          <a:xfrm>
            <a:off x="6397675" y="756353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F23F4EE-7AC9-6662-715B-2A40C5977FED}"/>
              </a:ext>
            </a:extLst>
          </p:cNvPr>
          <p:cNvSpPr>
            <a:spLocks noChangeAspect="1"/>
          </p:cNvSpPr>
          <p:nvPr/>
        </p:nvSpPr>
        <p:spPr>
          <a:xfrm>
            <a:off x="6773335" y="756353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2A85F170-B25E-C6E4-2B4E-2EE09E6D7458}"/>
              </a:ext>
            </a:extLst>
          </p:cNvPr>
          <p:cNvSpPr>
            <a:spLocks noChangeAspect="1"/>
          </p:cNvSpPr>
          <p:nvPr/>
        </p:nvSpPr>
        <p:spPr>
          <a:xfrm>
            <a:off x="2610863" y="79049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84FA1BA-5C88-5194-0FE3-D378FEB6BE9D}"/>
              </a:ext>
            </a:extLst>
          </p:cNvPr>
          <p:cNvSpPr>
            <a:spLocks noChangeAspect="1"/>
          </p:cNvSpPr>
          <p:nvPr/>
        </p:nvSpPr>
        <p:spPr>
          <a:xfrm>
            <a:off x="2980270" y="7902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A83D0CF-47C2-5A4A-51EA-3294E27A3EA9}"/>
              </a:ext>
            </a:extLst>
          </p:cNvPr>
          <p:cNvSpPr>
            <a:spLocks noChangeAspect="1"/>
          </p:cNvSpPr>
          <p:nvPr/>
        </p:nvSpPr>
        <p:spPr>
          <a:xfrm>
            <a:off x="3352802" y="790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4C3AFCE-7B28-7E73-95F3-F47105E4EAE6}"/>
              </a:ext>
            </a:extLst>
          </p:cNvPr>
          <p:cNvSpPr>
            <a:spLocks noChangeAspect="1"/>
          </p:cNvSpPr>
          <p:nvPr/>
        </p:nvSpPr>
        <p:spPr>
          <a:xfrm>
            <a:off x="3742271" y="790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11F0181B-81D3-0704-E632-131BE0074E59}"/>
              </a:ext>
            </a:extLst>
          </p:cNvPr>
          <p:cNvSpPr>
            <a:spLocks noChangeAspect="1"/>
          </p:cNvSpPr>
          <p:nvPr/>
        </p:nvSpPr>
        <p:spPr>
          <a:xfrm>
            <a:off x="4128607" y="790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3100D48-1A3E-BBB3-CB41-50D3079F9418}"/>
              </a:ext>
            </a:extLst>
          </p:cNvPr>
          <p:cNvSpPr>
            <a:spLocks noChangeAspect="1"/>
          </p:cNvSpPr>
          <p:nvPr/>
        </p:nvSpPr>
        <p:spPr>
          <a:xfrm>
            <a:off x="4504267" y="7902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BB37934-E2F7-C5E8-B67F-59F1BC02CD6E}"/>
              </a:ext>
            </a:extLst>
          </p:cNvPr>
          <p:cNvSpPr>
            <a:spLocks noChangeAspect="1"/>
          </p:cNvSpPr>
          <p:nvPr/>
        </p:nvSpPr>
        <p:spPr>
          <a:xfrm>
            <a:off x="4879931" y="79049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6775D74C-4E80-B691-716D-647792D1D7E4}"/>
              </a:ext>
            </a:extLst>
          </p:cNvPr>
          <p:cNvSpPr>
            <a:spLocks noChangeAspect="1"/>
          </p:cNvSpPr>
          <p:nvPr/>
        </p:nvSpPr>
        <p:spPr>
          <a:xfrm>
            <a:off x="5249338" y="790219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9ECFA81A-ADB3-AF43-6974-4E424A0BBBC1}"/>
              </a:ext>
            </a:extLst>
          </p:cNvPr>
          <p:cNvSpPr>
            <a:spLocks noChangeAspect="1"/>
          </p:cNvSpPr>
          <p:nvPr/>
        </p:nvSpPr>
        <p:spPr>
          <a:xfrm>
            <a:off x="5621870" y="7902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007A694-AA05-2EF8-5DD7-D5A0A8EE8C3E}"/>
              </a:ext>
            </a:extLst>
          </p:cNvPr>
          <p:cNvSpPr>
            <a:spLocks noChangeAspect="1"/>
          </p:cNvSpPr>
          <p:nvPr/>
        </p:nvSpPr>
        <p:spPr>
          <a:xfrm>
            <a:off x="6011339" y="7902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2ECBAD55-5E60-B7B9-0C87-A6C8888F19FA}"/>
              </a:ext>
            </a:extLst>
          </p:cNvPr>
          <p:cNvSpPr>
            <a:spLocks noChangeAspect="1"/>
          </p:cNvSpPr>
          <p:nvPr/>
        </p:nvSpPr>
        <p:spPr>
          <a:xfrm>
            <a:off x="6397675" y="7902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CCCF119-1FCA-2DC7-E45D-A6B3BB1A9425}"/>
              </a:ext>
            </a:extLst>
          </p:cNvPr>
          <p:cNvSpPr>
            <a:spLocks noChangeAspect="1"/>
          </p:cNvSpPr>
          <p:nvPr/>
        </p:nvSpPr>
        <p:spPr>
          <a:xfrm>
            <a:off x="6773335" y="7902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982FAAB-31B3-1ACA-E4C5-D830C1B6CA0B}"/>
              </a:ext>
            </a:extLst>
          </p:cNvPr>
          <p:cNvSpPr>
            <a:spLocks noChangeAspect="1"/>
          </p:cNvSpPr>
          <p:nvPr/>
        </p:nvSpPr>
        <p:spPr>
          <a:xfrm>
            <a:off x="2610866" y="82435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2D4D78D-CE08-1753-1BC5-794EEF299FA1}"/>
              </a:ext>
            </a:extLst>
          </p:cNvPr>
          <p:cNvSpPr>
            <a:spLocks noChangeAspect="1"/>
          </p:cNvSpPr>
          <p:nvPr/>
        </p:nvSpPr>
        <p:spPr>
          <a:xfrm>
            <a:off x="2980273" y="824086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A4F11AB1-6B0C-FA5A-A28C-892037026A12}"/>
              </a:ext>
            </a:extLst>
          </p:cNvPr>
          <p:cNvSpPr>
            <a:spLocks noChangeAspect="1"/>
          </p:cNvSpPr>
          <p:nvPr/>
        </p:nvSpPr>
        <p:spPr>
          <a:xfrm>
            <a:off x="3352805" y="824086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F257997C-FA1F-D0BB-6D72-3E263E82CC46}"/>
              </a:ext>
            </a:extLst>
          </p:cNvPr>
          <p:cNvSpPr>
            <a:spLocks noChangeAspect="1"/>
          </p:cNvSpPr>
          <p:nvPr/>
        </p:nvSpPr>
        <p:spPr>
          <a:xfrm>
            <a:off x="3742274" y="824086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4EEE08B-D028-F9DC-B09C-2662FC580407}"/>
              </a:ext>
            </a:extLst>
          </p:cNvPr>
          <p:cNvSpPr>
            <a:spLocks noChangeAspect="1"/>
          </p:cNvSpPr>
          <p:nvPr/>
        </p:nvSpPr>
        <p:spPr>
          <a:xfrm>
            <a:off x="4128610" y="8240860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88BC0B2-7F62-E8ED-DB74-9C2DCB106614}"/>
              </a:ext>
            </a:extLst>
          </p:cNvPr>
          <p:cNvSpPr>
            <a:spLocks noChangeAspect="1"/>
          </p:cNvSpPr>
          <p:nvPr/>
        </p:nvSpPr>
        <p:spPr>
          <a:xfrm>
            <a:off x="4504270" y="824086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7A75589B-24D5-F937-AD4F-52A6CD7EF38A}"/>
              </a:ext>
            </a:extLst>
          </p:cNvPr>
          <p:cNvSpPr>
            <a:spLocks noChangeAspect="1"/>
          </p:cNvSpPr>
          <p:nvPr/>
        </p:nvSpPr>
        <p:spPr>
          <a:xfrm>
            <a:off x="4879934" y="82435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F548F8E-0B51-E069-F834-EC60E6863E03}"/>
              </a:ext>
            </a:extLst>
          </p:cNvPr>
          <p:cNvSpPr>
            <a:spLocks noChangeAspect="1"/>
          </p:cNvSpPr>
          <p:nvPr/>
        </p:nvSpPr>
        <p:spPr>
          <a:xfrm>
            <a:off x="5249341" y="8240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862F411-9FD3-D477-C89A-313FA9E23890}"/>
              </a:ext>
            </a:extLst>
          </p:cNvPr>
          <p:cNvSpPr>
            <a:spLocks noChangeAspect="1"/>
          </p:cNvSpPr>
          <p:nvPr/>
        </p:nvSpPr>
        <p:spPr>
          <a:xfrm>
            <a:off x="5621873" y="824086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A4100AE-D4EB-1296-6F72-843DD93B351C}"/>
              </a:ext>
            </a:extLst>
          </p:cNvPr>
          <p:cNvSpPr>
            <a:spLocks noChangeAspect="1"/>
          </p:cNvSpPr>
          <p:nvPr/>
        </p:nvSpPr>
        <p:spPr>
          <a:xfrm>
            <a:off x="6011342" y="824086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90CA2D66-B759-3048-5D14-06C04F279F67}"/>
              </a:ext>
            </a:extLst>
          </p:cNvPr>
          <p:cNvSpPr>
            <a:spLocks noChangeAspect="1"/>
          </p:cNvSpPr>
          <p:nvPr/>
        </p:nvSpPr>
        <p:spPr>
          <a:xfrm>
            <a:off x="6397678" y="8240861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6C7BEEC-7F10-CCA5-FAAE-50C26403E327}"/>
              </a:ext>
            </a:extLst>
          </p:cNvPr>
          <p:cNvSpPr>
            <a:spLocks noChangeAspect="1"/>
          </p:cNvSpPr>
          <p:nvPr/>
        </p:nvSpPr>
        <p:spPr>
          <a:xfrm>
            <a:off x="6773338" y="824086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E2E916B-7A70-B93F-5ABB-CCFE35B02E43}"/>
              </a:ext>
            </a:extLst>
          </p:cNvPr>
          <p:cNvSpPr>
            <a:spLocks noChangeAspect="1"/>
          </p:cNvSpPr>
          <p:nvPr/>
        </p:nvSpPr>
        <p:spPr>
          <a:xfrm>
            <a:off x="2610866" y="85822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D3FDF0B-3B77-48B8-12BC-D3E1CEDCD126}"/>
              </a:ext>
            </a:extLst>
          </p:cNvPr>
          <p:cNvSpPr>
            <a:spLocks noChangeAspect="1"/>
          </p:cNvSpPr>
          <p:nvPr/>
        </p:nvSpPr>
        <p:spPr>
          <a:xfrm>
            <a:off x="2980273" y="8579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EB2C9C3-560E-8084-AB74-B50CB3C94694}"/>
              </a:ext>
            </a:extLst>
          </p:cNvPr>
          <p:cNvSpPr>
            <a:spLocks noChangeAspect="1"/>
          </p:cNvSpPr>
          <p:nvPr/>
        </p:nvSpPr>
        <p:spPr>
          <a:xfrm>
            <a:off x="3352805" y="85795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97A5A2A-525B-74C3-8AA2-77CCE01A4FDD}"/>
              </a:ext>
            </a:extLst>
          </p:cNvPr>
          <p:cNvSpPr>
            <a:spLocks noChangeAspect="1"/>
          </p:cNvSpPr>
          <p:nvPr/>
        </p:nvSpPr>
        <p:spPr>
          <a:xfrm>
            <a:off x="3742274" y="85795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02EC37E5-1B47-0F11-AF00-644D76E50250}"/>
              </a:ext>
            </a:extLst>
          </p:cNvPr>
          <p:cNvSpPr>
            <a:spLocks noChangeAspect="1"/>
          </p:cNvSpPr>
          <p:nvPr/>
        </p:nvSpPr>
        <p:spPr>
          <a:xfrm>
            <a:off x="4128610" y="857952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6876170A-3290-B382-9C99-E2061E288C4C}"/>
              </a:ext>
            </a:extLst>
          </p:cNvPr>
          <p:cNvSpPr>
            <a:spLocks noChangeAspect="1"/>
          </p:cNvSpPr>
          <p:nvPr/>
        </p:nvSpPr>
        <p:spPr>
          <a:xfrm>
            <a:off x="4504270" y="8579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2C8A54F8-5C72-3C10-A4A9-4CFC51423E22}"/>
              </a:ext>
            </a:extLst>
          </p:cNvPr>
          <p:cNvSpPr>
            <a:spLocks noChangeAspect="1"/>
          </p:cNvSpPr>
          <p:nvPr/>
        </p:nvSpPr>
        <p:spPr>
          <a:xfrm>
            <a:off x="4879934" y="85822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8B891FB-3AC0-D41F-0C8D-E05E7B8E5A27}"/>
              </a:ext>
            </a:extLst>
          </p:cNvPr>
          <p:cNvSpPr>
            <a:spLocks noChangeAspect="1"/>
          </p:cNvSpPr>
          <p:nvPr/>
        </p:nvSpPr>
        <p:spPr>
          <a:xfrm>
            <a:off x="5249341" y="8579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3E46C5F-FABA-F93F-0A46-0CB1051C61D5}"/>
              </a:ext>
            </a:extLst>
          </p:cNvPr>
          <p:cNvSpPr>
            <a:spLocks noChangeAspect="1"/>
          </p:cNvSpPr>
          <p:nvPr/>
        </p:nvSpPr>
        <p:spPr>
          <a:xfrm>
            <a:off x="5621873" y="8579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18313E7-4B15-8445-C040-4246785C0B2D}"/>
              </a:ext>
            </a:extLst>
          </p:cNvPr>
          <p:cNvSpPr>
            <a:spLocks noChangeAspect="1"/>
          </p:cNvSpPr>
          <p:nvPr/>
        </p:nvSpPr>
        <p:spPr>
          <a:xfrm>
            <a:off x="6011342" y="8579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0DC1AD6-89D3-2BF2-45E3-EABA50281473}"/>
              </a:ext>
            </a:extLst>
          </p:cNvPr>
          <p:cNvSpPr>
            <a:spLocks noChangeAspect="1"/>
          </p:cNvSpPr>
          <p:nvPr/>
        </p:nvSpPr>
        <p:spPr>
          <a:xfrm>
            <a:off x="6397678" y="857952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59915CD-5B46-C1D2-038B-216E5BE2703A}"/>
              </a:ext>
            </a:extLst>
          </p:cNvPr>
          <p:cNvSpPr>
            <a:spLocks noChangeAspect="1"/>
          </p:cNvSpPr>
          <p:nvPr/>
        </p:nvSpPr>
        <p:spPr>
          <a:xfrm>
            <a:off x="6773338" y="8579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4C89D2B-03E5-87D6-2B1D-1D84A01BFCB0}"/>
              </a:ext>
            </a:extLst>
          </p:cNvPr>
          <p:cNvSpPr>
            <a:spLocks noChangeAspect="1"/>
          </p:cNvSpPr>
          <p:nvPr/>
        </p:nvSpPr>
        <p:spPr>
          <a:xfrm>
            <a:off x="2610860" y="21475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C9BA1260-5BF5-8BE3-B8B2-A1111FBB144D}"/>
              </a:ext>
            </a:extLst>
          </p:cNvPr>
          <p:cNvSpPr>
            <a:spLocks noChangeAspect="1"/>
          </p:cNvSpPr>
          <p:nvPr/>
        </p:nvSpPr>
        <p:spPr>
          <a:xfrm>
            <a:off x="2980267" y="21448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798C5BB-15E0-5073-37CA-F63E8B5C84A5}"/>
              </a:ext>
            </a:extLst>
          </p:cNvPr>
          <p:cNvSpPr>
            <a:spLocks noChangeAspect="1"/>
          </p:cNvSpPr>
          <p:nvPr/>
        </p:nvSpPr>
        <p:spPr>
          <a:xfrm>
            <a:off x="3352799" y="214486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BF0258A5-FCF1-A69D-E002-07BE22DB763C}"/>
              </a:ext>
            </a:extLst>
          </p:cNvPr>
          <p:cNvSpPr>
            <a:spLocks noChangeAspect="1"/>
          </p:cNvSpPr>
          <p:nvPr/>
        </p:nvSpPr>
        <p:spPr>
          <a:xfrm>
            <a:off x="3742268" y="214486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017E54A-4B77-2992-978B-41FE61C8CA21}"/>
              </a:ext>
            </a:extLst>
          </p:cNvPr>
          <p:cNvSpPr>
            <a:spLocks noChangeAspect="1"/>
          </p:cNvSpPr>
          <p:nvPr/>
        </p:nvSpPr>
        <p:spPr>
          <a:xfrm>
            <a:off x="4128604" y="214486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D8429C21-1158-6397-C1FB-7A54B776796C}"/>
              </a:ext>
            </a:extLst>
          </p:cNvPr>
          <p:cNvSpPr>
            <a:spLocks noChangeAspect="1"/>
          </p:cNvSpPr>
          <p:nvPr/>
        </p:nvSpPr>
        <p:spPr>
          <a:xfrm>
            <a:off x="4504264" y="2144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F8BAD65C-A70A-5A26-1726-00B89E343B96}"/>
              </a:ext>
            </a:extLst>
          </p:cNvPr>
          <p:cNvSpPr>
            <a:spLocks noChangeAspect="1"/>
          </p:cNvSpPr>
          <p:nvPr/>
        </p:nvSpPr>
        <p:spPr>
          <a:xfrm>
            <a:off x="4879928" y="214759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FEBC8B00-9F60-B013-B26B-A0FD575AAB12}"/>
              </a:ext>
            </a:extLst>
          </p:cNvPr>
          <p:cNvSpPr>
            <a:spLocks noChangeAspect="1"/>
          </p:cNvSpPr>
          <p:nvPr/>
        </p:nvSpPr>
        <p:spPr>
          <a:xfrm>
            <a:off x="5249335" y="214486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8FF48E7-8B5B-A495-DAF7-268D55B7AC4C}"/>
              </a:ext>
            </a:extLst>
          </p:cNvPr>
          <p:cNvSpPr>
            <a:spLocks noChangeAspect="1"/>
          </p:cNvSpPr>
          <p:nvPr/>
        </p:nvSpPr>
        <p:spPr>
          <a:xfrm>
            <a:off x="5621867" y="2144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3C48D27B-37D4-47A2-9F83-8E8DF411AFCC}"/>
              </a:ext>
            </a:extLst>
          </p:cNvPr>
          <p:cNvSpPr>
            <a:spLocks noChangeAspect="1"/>
          </p:cNvSpPr>
          <p:nvPr/>
        </p:nvSpPr>
        <p:spPr>
          <a:xfrm>
            <a:off x="6011336" y="2144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2AC5C6E4-ACF3-0873-B839-1F62B83BA852}"/>
              </a:ext>
            </a:extLst>
          </p:cNvPr>
          <p:cNvSpPr>
            <a:spLocks noChangeAspect="1"/>
          </p:cNvSpPr>
          <p:nvPr/>
        </p:nvSpPr>
        <p:spPr>
          <a:xfrm>
            <a:off x="6397672" y="214486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8E923C72-4E18-ADA7-CE85-7575A38C3B3F}"/>
              </a:ext>
            </a:extLst>
          </p:cNvPr>
          <p:cNvSpPr>
            <a:spLocks noChangeAspect="1"/>
          </p:cNvSpPr>
          <p:nvPr/>
        </p:nvSpPr>
        <p:spPr>
          <a:xfrm>
            <a:off x="6773332" y="214486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3F14302-E827-CFA7-0A90-98B7ECF504A2}"/>
              </a:ext>
            </a:extLst>
          </p:cNvPr>
          <p:cNvSpPr>
            <a:spLocks noChangeAspect="1"/>
          </p:cNvSpPr>
          <p:nvPr/>
        </p:nvSpPr>
        <p:spPr>
          <a:xfrm>
            <a:off x="2610860" y="24862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51E6082-076A-3913-6B9E-D67D623B2916}"/>
              </a:ext>
            </a:extLst>
          </p:cNvPr>
          <p:cNvSpPr>
            <a:spLocks noChangeAspect="1"/>
          </p:cNvSpPr>
          <p:nvPr/>
        </p:nvSpPr>
        <p:spPr>
          <a:xfrm>
            <a:off x="2980267" y="2483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6E64783-BB05-267E-3D4C-39152F9C8832}"/>
              </a:ext>
            </a:extLst>
          </p:cNvPr>
          <p:cNvSpPr>
            <a:spLocks noChangeAspect="1"/>
          </p:cNvSpPr>
          <p:nvPr/>
        </p:nvSpPr>
        <p:spPr>
          <a:xfrm>
            <a:off x="3352799" y="2483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E1BE85E5-24C3-9A8D-14A5-BC7B9D7226D1}"/>
              </a:ext>
            </a:extLst>
          </p:cNvPr>
          <p:cNvSpPr>
            <a:spLocks noChangeAspect="1"/>
          </p:cNvSpPr>
          <p:nvPr/>
        </p:nvSpPr>
        <p:spPr>
          <a:xfrm>
            <a:off x="3742268" y="2483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C847619-6A37-9943-165B-1ED69392DBE5}"/>
              </a:ext>
            </a:extLst>
          </p:cNvPr>
          <p:cNvSpPr>
            <a:spLocks noChangeAspect="1"/>
          </p:cNvSpPr>
          <p:nvPr/>
        </p:nvSpPr>
        <p:spPr>
          <a:xfrm>
            <a:off x="4128604" y="24835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8C6DBE25-8B4F-C026-94A2-596BCA483DCA}"/>
              </a:ext>
            </a:extLst>
          </p:cNvPr>
          <p:cNvSpPr>
            <a:spLocks noChangeAspect="1"/>
          </p:cNvSpPr>
          <p:nvPr/>
        </p:nvSpPr>
        <p:spPr>
          <a:xfrm>
            <a:off x="4504264" y="2483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B0F813E1-DEA3-3D02-2BF4-2A8AF9B69C76}"/>
              </a:ext>
            </a:extLst>
          </p:cNvPr>
          <p:cNvSpPr>
            <a:spLocks noChangeAspect="1"/>
          </p:cNvSpPr>
          <p:nvPr/>
        </p:nvSpPr>
        <p:spPr>
          <a:xfrm>
            <a:off x="4879928" y="248625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C2B9A0A-0CBA-8C66-E4F2-560323C31122}"/>
              </a:ext>
            </a:extLst>
          </p:cNvPr>
          <p:cNvSpPr>
            <a:spLocks noChangeAspect="1"/>
          </p:cNvSpPr>
          <p:nvPr/>
        </p:nvSpPr>
        <p:spPr>
          <a:xfrm>
            <a:off x="5249335" y="248352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A5AB22F3-3C22-40EB-4A30-4D5C859581BE}"/>
              </a:ext>
            </a:extLst>
          </p:cNvPr>
          <p:cNvSpPr>
            <a:spLocks noChangeAspect="1"/>
          </p:cNvSpPr>
          <p:nvPr/>
        </p:nvSpPr>
        <p:spPr>
          <a:xfrm>
            <a:off x="5621867" y="2483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74AFE401-6082-425B-9695-DD4A87E3821D}"/>
              </a:ext>
            </a:extLst>
          </p:cNvPr>
          <p:cNvSpPr>
            <a:spLocks noChangeAspect="1"/>
          </p:cNvSpPr>
          <p:nvPr/>
        </p:nvSpPr>
        <p:spPr>
          <a:xfrm>
            <a:off x="6011336" y="2483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FC14907-3FCD-B7A0-F67E-F7646EF96DDD}"/>
              </a:ext>
            </a:extLst>
          </p:cNvPr>
          <p:cNvSpPr>
            <a:spLocks noChangeAspect="1"/>
          </p:cNvSpPr>
          <p:nvPr/>
        </p:nvSpPr>
        <p:spPr>
          <a:xfrm>
            <a:off x="6397672" y="24835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4C7F357A-F97F-87B3-031E-92B4F3F43FF9}"/>
              </a:ext>
            </a:extLst>
          </p:cNvPr>
          <p:cNvSpPr>
            <a:spLocks noChangeAspect="1"/>
          </p:cNvSpPr>
          <p:nvPr/>
        </p:nvSpPr>
        <p:spPr>
          <a:xfrm>
            <a:off x="6773332" y="248352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03185B04-C358-AF1F-6D21-F03F99CBB10D}"/>
              </a:ext>
            </a:extLst>
          </p:cNvPr>
          <p:cNvSpPr>
            <a:spLocks noChangeAspect="1"/>
          </p:cNvSpPr>
          <p:nvPr/>
        </p:nvSpPr>
        <p:spPr>
          <a:xfrm>
            <a:off x="2610863" y="282492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8EFF0D81-EC87-4745-9A76-099FAA66972E}"/>
              </a:ext>
            </a:extLst>
          </p:cNvPr>
          <p:cNvSpPr>
            <a:spLocks noChangeAspect="1"/>
          </p:cNvSpPr>
          <p:nvPr/>
        </p:nvSpPr>
        <p:spPr>
          <a:xfrm>
            <a:off x="2980270" y="2822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8A78268-6E6A-46DF-04AE-1ADB16E0013D}"/>
              </a:ext>
            </a:extLst>
          </p:cNvPr>
          <p:cNvSpPr>
            <a:spLocks noChangeAspect="1"/>
          </p:cNvSpPr>
          <p:nvPr/>
        </p:nvSpPr>
        <p:spPr>
          <a:xfrm>
            <a:off x="3352802" y="282219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415A4E1C-2C15-ADE1-92C1-7B1A3657E544}"/>
              </a:ext>
            </a:extLst>
          </p:cNvPr>
          <p:cNvSpPr>
            <a:spLocks noChangeAspect="1"/>
          </p:cNvSpPr>
          <p:nvPr/>
        </p:nvSpPr>
        <p:spPr>
          <a:xfrm>
            <a:off x="3742271" y="282219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B5564257-6807-98BB-5BB0-322341EA5234}"/>
              </a:ext>
            </a:extLst>
          </p:cNvPr>
          <p:cNvSpPr>
            <a:spLocks noChangeAspect="1"/>
          </p:cNvSpPr>
          <p:nvPr/>
        </p:nvSpPr>
        <p:spPr>
          <a:xfrm>
            <a:off x="4128607" y="2822192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FA6120C9-A48A-48F9-5640-7E5FD6974B65}"/>
              </a:ext>
            </a:extLst>
          </p:cNvPr>
          <p:cNvSpPr>
            <a:spLocks noChangeAspect="1"/>
          </p:cNvSpPr>
          <p:nvPr/>
        </p:nvSpPr>
        <p:spPr>
          <a:xfrm>
            <a:off x="4504267" y="282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D828004-55B7-3F6C-41C4-8E6930FDD5F0}"/>
              </a:ext>
            </a:extLst>
          </p:cNvPr>
          <p:cNvSpPr>
            <a:spLocks noChangeAspect="1"/>
          </p:cNvSpPr>
          <p:nvPr/>
        </p:nvSpPr>
        <p:spPr>
          <a:xfrm>
            <a:off x="4879931" y="282492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4D28EDFB-F416-723B-F680-A0F5E859A19F}"/>
              </a:ext>
            </a:extLst>
          </p:cNvPr>
          <p:cNvSpPr>
            <a:spLocks noChangeAspect="1"/>
          </p:cNvSpPr>
          <p:nvPr/>
        </p:nvSpPr>
        <p:spPr>
          <a:xfrm>
            <a:off x="5249338" y="282219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9156587-8293-FAEB-8E56-A3DD50048649}"/>
              </a:ext>
            </a:extLst>
          </p:cNvPr>
          <p:cNvSpPr>
            <a:spLocks noChangeAspect="1"/>
          </p:cNvSpPr>
          <p:nvPr/>
        </p:nvSpPr>
        <p:spPr>
          <a:xfrm>
            <a:off x="5621870" y="282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4D9ADE37-727D-CE9A-F8F2-6DBDEFDBE0C4}"/>
              </a:ext>
            </a:extLst>
          </p:cNvPr>
          <p:cNvSpPr>
            <a:spLocks noChangeAspect="1"/>
          </p:cNvSpPr>
          <p:nvPr/>
        </p:nvSpPr>
        <p:spPr>
          <a:xfrm>
            <a:off x="6011339" y="282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17A9F965-9921-E100-7742-825A39D5D470}"/>
              </a:ext>
            </a:extLst>
          </p:cNvPr>
          <p:cNvSpPr>
            <a:spLocks noChangeAspect="1"/>
          </p:cNvSpPr>
          <p:nvPr/>
        </p:nvSpPr>
        <p:spPr>
          <a:xfrm>
            <a:off x="6397675" y="2822193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A0EBE975-91FB-271C-9937-BD2C4A33A141}"/>
              </a:ext>
            </a:extLst>
          </p:cNvPr>
          <p:cNvSpPr>
            <a:spLocks noChangeAspect="1"/>
          </p:cNvSpPr>
          <p:nvPr/>
        </p:nvSpPr>
        <p:spPr>
          <a:xfrm>
            <a:off x="6773335" y="2822194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 dirty="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5AC1DEC-7197-27BE-9BC5-10EAC416C33A}"/>
              </a:ext>
            </a:extLst>
          </p:cNvPr>
          <p:cNvSpPr>
            <a:spLocks noChangeAspect="1"/>
          </p:cNvSpPr>
          <p:nvPr/>
        </p:nvSpPr>
        <p:spPr>
          <a:xfrm>
            <a:off x="2610863" y="316358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E5D9198-0928-6100-C313-299137757520}"/>
              </a:ext>
            </a:extLst>
          </p:cNvPr>
          <p:cNvSpPr>
            <a:spLocks noChangeAspect="1"/>
          </p:cNvSpPr>
          <p:nvPr/>
        </p:nvSpPr>
        <p:spPr>
          <a:xfrm>
            <a:off x="2980270" y="3160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5BB515C-6252-1C0C-676D-E67ECAC8AEEC}"/>
              </a:ext>
            </a:extLst>
          </p:cNvPr>
          <p:cNvSpPr>
            <a:spLocks noChangeAspect="1"/>
          </p:cNvSpPr>
          <p:nvPr/>
        </p:nvSpPr>
        <p:spPr>
          <a:xfrm>
            <a:off x="3352802" y="316085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BF466994-0C8B-E6E1-4A9E-9EBD0AE16730}"/>
              </a:ext>
            </a:extLst>
          </p:cNvPr>
          <p:cNvSpPr>
            <a:spLocks noChangeAspect="1"/>
          </p:cNvSpPr>
          <p:nvPr/>
        </p:nvSpPr>
        <p:spPr>
          <a:xfrm>
            <a:off x="3742271" y="316085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8BE232B4-424C-9D71-9E78-F2F7DD37C992}"/>
              </a:ext>
            </a:extLst>
          </p:cNvPr>
          <p:cNvSpPr>
            <a:spLocks noChangeAspect="1"/>
          </p:cNvSpPr>
          <p:nvPr/>
        </p:nvSpPr>
        <p:spPr>
          <a:xfrm>
            <a:off x="4128607" y="3160855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F7513D52-7A04-05E4-E5D7-7BBBFA122C0A}"/>
              </a:ext>
            </a:extLst>
          </p:cNvPr>
          <p:cNvSpPr>
            <a:spLocks noChangeAspect="1"/>
          </p:cNvSpPr>
          <p:nvPr/>
        </p:nvSpPr>
        <p:spPr>
          <a:xfrm>
            <a:off x="4504267" y="3160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F932057D-2203-DF52-D6A6-61DBB4A45B53}"/>
              </a:ext>
            </a:extLst>
          </p:cNvPr>
          <p:cNvSpPr>
            <a:spLocks noChangeAspect="1"/>
          </p:cNvSpPr>
          <p:nvPr/>
        </p:nvSpPr>
        <p:spPr>
          <a:xfrm>
            <a:off x="4879931" y="3163589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BADF5B3F-B4D9-D896-4E2F-7179AF32A062}"/>
              </a:ext>
            </a:extLst>
          </p:cNvPr>
          <p:cNvSpPr>
            <a:spLocks noChangeAspect="1"/>
          </p:cNvSpPr>
          <p:nvPr/>
        </p:nvSpPr>
        <p:spPr>
          <a:xfrm>
            <a:off x="5249338" y="3160858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5271AB7C-5366-CD05-FA83-9C00AC744238}"/>
              </a:ext>
            </a:extLst>
          </p:cNvPr>
          <p:cNvSpPr>
            <a:spLocks noChangeAspect="1"/>
          </p:cNvSpPr>
          <p:nvPr/>
        </p:nvSpPr>
        <p:spPr>
          <a:xfrm>
            <a:off x="5621870" y="3160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5A5C3841-83B2-AFF9-17B1-8CF196613A2F}"/>
              </a:ext>
            </a:extLst>
          </p:cNvPr>
          <p:cNvSpPr>
            <a:spLocks noChangeAspect="1"/>
          </p:cNvSpPr>
          <p:nvPr/>
        </p:nvSpPr>
        <p:spPr>
          <a:xfrm>
            <a:off x="6011339" y="3160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598B3E33-0D4D-F2BC-86A7-50CB85E6073B}"/>
              </a:ext>
            </a:extLst>
          </p:cNvPr>
          <p:cNvSpPr>
            <a:spLocks noChangeAspect="1"/>
          </p:cNvSpPr>
          <p:nvPr/>
        </p:nvSpPr>
        <p:spPr>
          <a:xfrm>
            <a:off x="6397675" y="3160856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829A8558-98EF-AD36-5E2F-0FA3F1D8FDC4}"/>
              </a:ext>
            </a:extLst>
          </p:cNvPr>
          <p:cNvSpPr>
            <a:spLocks noChangeAspect="1"/>
          </p:cNvSpPr>
          <p:nvPr/>
        </p:nvSpPr>
        <p:spPr>
          <a:xfrm>
            <a:off x="6773335" y="3160857"/>
            <a:ext cx="288000" cy="28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12FB57DF-7418-F8FA-9446-9C8FD35086C3}"/>
              </a:ext>
            </a:extLst>
          </p:cNvPr>
          <p:cNvCxnSpPr/>
          <p:nvPr/>
        </p:nvCxnSpPr>
        <p:spPr>
          <a:xfrm>
            <a:off x="2610860" y="1828796"/>
            <a:ext cx="4450472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FF0E3A75-44F1-C79C-B8E5-ABA64E3E7A59}"/>
              </a:ext>
            </a:extLst>
          </p:cNvPr>
          <p:cNvCxnSpPr/>
          <p:nvPr/>
        </p:nvCxnSpPr>
        <p:spPr>
          <a:xfrm>
            <a:off x="2336798" y="2161798"/>
            <a:ext cx="0" cy="6722661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id="{7091B401-C701-F7D5-DB6E-2706EB6EBE7A}"/>
              </a:ext>
            </a:extLst>
          </p:cNvPr>
          <p:cNvSpPr txBox="1"/>
          <p:nvPr/>
        </p:nvSpPr>
        <p:spPr>
          <a:xfrm>
            <a:off x="4304327" y="1112667"/>
            <a:ext cx="753465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3200" b="1" dirty="0"/>
              <a:t>12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A015885F-1803-B890-9218-253EE3DEAA09}"/>
              </a:ext>
            </a:extLst>
          </p:cNvPr>
          <p:cNvSpPr txBox="1"/>
          <p:nvPr/>
        </p:nvSpPr>
        <p:spPr>
          <a:xfrm>
            <a:off x="1476462" y="4922664"/>
            <a:ext cx="753465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3200" b="1" dirty="0"/>
              <a:t>20</a:t>
            </a: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60E85FE5-CDAF-86ED-5151-685C9CF8D0F4}"/>
              </a:ext>
            </a:extLst>
          </p:cNvPr>
          <p:cNvGrpSpPr/>
          <p:nvPr/>
        </p:nvGrpSpPr>
        <p:grpSpPr>
          <a:xfrm>
            <a:off x="11335373" y="3125013"/>
            <a:ext cx="3666504" cy="2097497"/>
            <a:chOff x="4861245" y="2144964"/>
            <a:chExt cx="2324100" cy="1319212"/>
          </a:xfrm>
        </p:grpSpPr>
        <p:pic>
          <p:nvPicPr>
            <p:cNvPr id="251" name="Graphic 250">
              <a:extLst>
                <a:ext uri="{FF2B5EF4-FFF2-40B4-BE49-F238E27FC236}">
                  <a16:creationId xmlns:a16="http://schemas.microsoft.com/office/drawing/2014/main" id="{F3F1C7F2-4E4B-CF26-E35D-ED676A2FE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61245" y="2149726"/>
              <a:ext cx="2324100" cy="1314450"/>
            </a:xfrm>
            <a:prstGeom prst="rect">
              <a:avLst/>
            </a:prstGeom>
          </p:spPr>
        </p:pic>
        <p:pic>
          <p:nvPicPr>
            <p:cNvPr id="252" name="Graphic 251">
              <a:extLst>
                <a:ext uri="{FF2B5EF4-FFF2-40B4-BE49-F238E27FC236}">
                  <a16:creationId xmlns:a16="http://schemas.microsoft.com/office/drawing/2014/main" id="{D6DC5895-A831-1447-9831-B1A5051E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4795" y="2149726"/>
              <a:ext cx="590550" cy="1171575"/>
            </a:xfrm>
            <a:prstGeom prst="rect">
              <a:avLst/>
            </a:prstGeom>
          </p:spPr>
        </p:pic>
        <p:pic>
          <p:nvPicPr>
            <p:cNvPr id="253" name="Graphic 252">
              <a:extLst>
                <a:ext uri="{FF2B5EF4-FFF2-40B4-BE49-F238E27FC236}">
                  <a16:creationId xmlns:a16="http://schemas.microsoft.com/office/drawing/2014/main" id="{675B31EF-7F2C-3A2B-65EB-5BC1539D8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61245" y="2730751"/>
              <a:ext cx="1743075" cy="590550"/>
            </a:xfrm>
            <a:prstGeom prst="rect">
              <a:avLst/>
            </a:prstGeom>
          </p:spPr>
        </p:pic>
        <p:pic>
          <p:nvPicPr>
            <p:cNvPr id="254" name="Graphic 253">
              <a:extLst>
                <a:ext uri="{FF2B5EF4-FFF2-40B4-BE49-F238E27FC236}">
                  <a16:creationId xmlns:a16="http://schemas.microsoft.com/office/drawing/2014/main" id="{9D2D0345-B6D1-C2C2-4363-873547FEF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61245" y="2144964"/>
              <a:ext cx="2324100" cy="590550"/>
            </a:xfrm>
            <a:prstGeom prst="rect">
              <a:avLst/>
            </a:prstGeom>
          </p:spPr>
        </p:pic>
      </p:grpSp>
      <p:sp>
        <p:nvSpPr>
          <p:cNvPr id="255" name="TextBox 254">
            <a:extLst>
              <a:ext uri="{FF2B5EF4-FFF2-40B4-BE49-F238E27FC236}">
                <a16:creationId xmlns:a16="http://schemas.microsoft.com/office/drawing/2014/main" id="{52B2ED68-8A89-2012-8DF2-063A963E536D}"/>
              </a:ext>
            </a:extLst>
          </p:cNvPr>
          <p:cNvSpPr txBox="1"/>
          <p:nvPr/>
        </p:nvSpPr>
        <p:spPr>
          <a:xfrm>
            <a:off x="9698096" y="6614694"/>
            <a:ext cx="6837304" cy="830997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dirty="0"/>
              <a:t>1.14 mm FWHM </a:t>
            </a:r>
            <a:r>
              <a:rPr lang="en-US" sz="2400" dirty="0"/>
              <a:t>spatial resolution + </a:t>
            </a:r>
            <a:r>
              <a:rPr lang="en-US" sz="2400" b="1" dirty="0"/>
              <a:t>6 virtual DOI layers </a:t>
            </a:r>
            <a:r>
              <a:rPr lang="en-US" sz="2400" dirty="0"/>
              <a:t>(experimental results) [1] </a:t>
            </a:r>
          </a:p>
        </p:txBody>
      </p: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469A1B11-E167-DD8E-05F5-532D356CA32E}"/>
              </a:ext>
            </a:extLst>
          </p:cNvPr>
          <p:cNvCxnSpPr/>
          <p:nvPr/>
        </p:nvCxnSpPr>
        <p:spPr>
          <a:xfrm flipV="1">
            <a:off x="7112131" y="3117763"/>
            <a:ext cx="3877601" cy="1059093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E757F7CE-9C87-787D-0E9C-F8AEE8D992E0}"/>
              </a:ext>
            </a:extLst>
          </p:cNvPr>
          <p:cNvCxnSpPr/>
          <p:nvPr/>
        </p:nvCxnSpPr>
        <p:spPr>
          <a:xfrm>
            <a:off x="7125519" y="4430990"/>
            <a:ext cx="4068000" cy="1008000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66">
            <a:extLst>
              <a:ext uri="{FF2B5EF4-FFF2-40B4-BE49-F238E27FC236}">
                <a16:creationId xmlns:a16="http://schemas.microsoft.com/office/drawing/2014/main" id="{A199DE3B-CB61-9D46-FA1C-23CFE4EAECBE}"/>
              </a:ext>
            </a:extLst>
          </p:cNvPr>
          <p:cNvSpPr txBox="1"/>
          <p:nvPr/>
        </p:nvSpPr>
        <p:spPr>
          <a:xfrm>
            <a:off x="10958277" y="1321198"/>
            <a:ext cx="4143860" cy="561820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800" b="1" dirty="0"/>
              <a:t>LYSO 50 x 50 x 16 mm</a:t>
            </a:r>
            <a:r>
              <a:rPr lang="en-QA" sz="2800" b="1" baseline="30000" dirty="0"/>
              <a:t>3</a:t>
            </a:r>
            <a:r>
              <a:rPr lang="en-QA" sz="2800" b="1" dirty="0"/>
              <a:t> </a:t>
            </a:r>
          </a:p>
        </p:txBody>
      </p:sp>
      <p:sp>
        <p:nvSpPr>
          <p:cNvPr id="269" name="Slide Number Placeholder 268">
            <a:extLst>
              <a:ext uri="{FF2B5EF4-FFF2-40B4-BE49-F238E27FC236}">
                <a16:creationId xmlns:a16="http://schemas.microsoft.com/office/drawing/2014/main" id="{C7D73741-5129-69F2-70EC-FA9E165C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527C0A27-687A-788E-51D2-FD52669031F8}"/>
              </a:ext>
            </a:extLst>
          </p:cNvPr>
          <p:cNvSpPr/>
          <p:nvPr/>
        </p:nvSpPr>
        <p:spPr>
          <a:xfrm>
            <a:off x="6671734" y="4058457"/>
            <a:ext cx="508001" cy="53333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9D32379A-01DA-63D6-1DCF-011BF78B79CE}"/>
              </a:ext>
            </a:extLst>
          </p:cNvPr>
          <p:cNvSpPr/>
          <p:nvPr/>
        </p:nvSpPr>
        <p:spPr>
          <a:xfrm>
            <a:off x="10698587" y="2030085"/>
            <a:ext cx="4785697" cy="41922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pic>
        <p:nvPicPr>
          <p:cNvPr id="273" name="Picture 272" descr="A screenshot of a computer&#10;&#10;Description automatically generated">
            <a:extLst>
              <a:ext uri="{FF2B5EF4-FFF2-40B4-BE49-F238E27FC236}">
                <a16:creationId xmlns:a16="http://schemas.microsoft.com/office/drawing/2014/main" id="{607B73B2-6AA2-3970-84CF-9210EDF79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75" y="8569807"/>
            <a:ext cx="4559300" cy="1143000"/>
          </a:xfrm>
          <a:prstGeom prst="rect">
            <a:avLst/>
          </a:prstGeom>
          <a:ln w="12700">
            <a:solidFill>
              <a:srgbClr val="1E64C8"/>
            </a:solidFill>
          </a:ln>
        </p:spPr>
      </p:pic>
    </p:spTree>
    <p:extLst>
      <p:ext uri="{BB962C8B-B14F-4D97-AF65-F5344CB8AC3E}">
        <p14:creationId xmlns:p14="http://schemas.microsoft.com/office/powerpoint/2010/main" val="267276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1E7CB-90BB-3343-2315-3DB98ED8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QA" dirty="0"/>
              <a:t>roject timeline 2022-2025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E02D5-5778-C5BA-FA55-AF1CED68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5</a:t>
            </a:fld>
            <a:endParaRPr lang="en-GB" noProof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15D934-FFAB-579D-625C-E35283281E33}"/>
              </a:ext>
            </a:extLst>
          </p:cNvPr>
          <p:cNvGrpSpPr/>
          <p:nvPr/>
        </p:nvGrpSpPr>
        <p:grpSpPr>
          <a:xfrm>
            <a:off x="5511113" y="1821195"/>
            <a:ext cx="9583905" cy="6775698"/>
            <a:chOff x="2521459" y="120955"/>
            <a:chExt cx="9583905" cy="6775698"/>
          </a:xfrm>
        </p:grpSpPr>
        <p:pic>
          <p:nvPicPr>
            <p:cNvPr id="6" name="Picture 5" descr="A road with pointers on it&#10;&#10;Description automatically generated">
              <a:extLst>
                <a:ext uri="{FF2B5EF4-FFF2-40B4-BE49-F238E27FC236}">
                  <a16:creationId xmlns:a16="http://schemas.microsoft.com/office/drawing/2014/main" id="{8657285B-03EE-1CDD-B867-A299BBECE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004"/>
            <a:stretch/>
          </p:blipFill>
          <p:spPr>
            <a:xfrm>
              <a:off x="2787970" y="1050053"/>
              <a:ext cx="9317394" cy="5846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6595BF-5566-9897-F4E3-6AFED2519273}"/>
                </a:ext>
              </a:extLst>
            </p:cNvPr>
            <p:cNvSpPr txBox="1"/>
            <p:nvPr/>
          </p:nvSpPr>
          <p:spPr>
            <a:xfrm>
              <a:off x="2521459" y="1806568"/>
              <a:ext cx="1252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BE" sz="1600" b="1" dirty="0"/>
                <a:t>Concept &amp;</a:t>
              </a:r>
            </a:p>
            <a:p>
              <a:pPr algn="ctr"/>
              <a:r>
                <a:rPr lang="en-BE" sz="1600" b="1" dirty="0"/>
                <a:t>Early tests</a:t>
              </a:r>
            </a:p>
            <a:p>
              <a:pPr algn="ctr"/>
              <a:r>
                <a:rPr lang="en-BE" sz="1600" dirty="0"/>
                <a:t>Q3-Q4 2022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94D39A-1956-B6C7-F9EF-AA32B8A318E1}"/>
                </a:ext>
              </a:extLst>
            </p:cNvPr>
            <p:cNvSpPr txBox="1"/>
            <p:nvPr/>
          </p:nvSpPr>
          <p:spPr>
            <a:xfrm>
              <a:off x="9929313" y="120955"/>
              <a:ext cx="15502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BE" sz="1600" b="1" dirty="0"/>
                <a:t>First prototype</a:t>
              </a:r>
            </a:p>
            <a:p>
              <a:pPr algn="ctr"/>
              <a:r>
                <a:rPr lang="en-BE" sz="1600" dirty="0"/>
                <a:t>Q1-Q2 2025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6B2DE7-8958-7BA1-9860-7576DB6FC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67" t="8923" r="32869" b="4230"/>
            <a:stretch/>
          </p:blipFill>
          <p:spPr>
            <a:xfrm>
              <a:off x="2694188" y="2637565"/>
              <a:ext cx="922049" cy="2038979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C7A6F1-885A-A922-194B-E0E30E1FEE72}"/>
                </a:ext>
              </a:extLst>
            </p:cNvPr>
            <p:cNvSpPr txBox="1"/>
            <p:nvPr/>
          </p:nvSpPr>
          <p:spPr>
            <a:xfrm>
              <a:off x="3834311" y="890321"/>
              <a:ext cx="3172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BE" sz="1600" b="1" dirty="0"/>
                <a:t>Simulations </a:t>
              </a:r>
              <a:r>
                <a:rPr lang="en-BE" sz="1600" b="1"/>
                <a:t>&amp; Recon</a:t>
              </a:r>
              <a:r>
                <a:rPr lang="en-US" sz="1600" b="1" dirty="0"/>
                <a:t> </a:t>
              </a:r>
              <a:r>
                <a:rPr lang="en-BE" sz="1600" b="1"/>
                <a:t>&amp; </a:t>
              </a:r>
              <a:r>
                <a:rPr lang="en-BE" sz="1600" b="1" dirty="0"/>
                <a:t>Motion</a:t>
              </a:r>
            </a:p>
            <a:p>
              <a:pPr algn="ctr"/>
              <a:r>
                <a:rPr lang="en-BE" sz="1600" dirty="0"/>
                <a:t>Q1-Q4 2023</a:t>
              </a:r>
            </a:p>
          </p:txBody>
        </p:sp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55A4299-3C83-F307-D432-848203696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0745" y="2286429"/>
              <a:ext cx="837483" cy="1267932"/>
            </a:xfrm>
            <a:prstGeom prst="rect">
              <a:avLst/>
            </a:prstGeom>
          </p:spPr>
        </p:pic>
        <p:pic>
          <p:nvPicPr>
            <p:cNvPr id="12" name="Picture 11" descr="A blue and white logo&#10;&#10;Description automatically generated">
              <a:extLst>
                <a:ext uri="{FF2B5EF4-FFF2-40B4-BE49-F238E27FC236}">
                  <a16:creationId xmlns:a16="http://schemas.microsoft.com/office/drawing/2014/main" id="{BEF07458-FC3A-B57C-35BC-81CB7F16B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8074" y="5755115"/>
              <a:ext cx="2512233" cy="11232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E75AF9-F476-0A71-3295-D060EECBA427}"/>
                </a:ext>
              </a:extLst>
            </p:cNvPr>
            <p:cNvSpPr txBox="1"/>
            <p:nvPr/>
          </p:nvSpPr>
          <p:spPr>
            <a:xfrm>
              <a:off x="7561793" y="413343"/>
              <a:ext cx="2134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BE" sz="1600" b="1" dirty="0"/>
                <a:t>Detector &amp; CT design</a:t>
              </a:r>
            </a:p>
            <a:p>
              <a:pPr algn="ctr"/>
              <a:r>
                <a:rPr lang="en-BE" sz="1600" dirty="0"/>
                <a:t>Q1-Q4 2024</a:t>
              </a:r>
            </a:p>
          </p:txBody>
        </p:sp>
        <p:pic>
          <p:nvPicPr>
            <p:cNvPr id="14" name="Picture 13" descr="A diagram of a human body&#10;&#10;Description automatically generated">
              <a:extLst>
                <a:ext uri="{FF2B5EF4-FFF2-40B4-BE49-F238E27FC236}">
                  <a16:creationId xmlns:a16="http://schemas.microsoft.com/office/drawing/2014/main" id="{061AF657-5CE4-1F53-DFD0-F3753AFC7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27" b="2599"/>
            <a:stretch/>
          </p:blipFill>
          <p:spPr>
            <a:xfrm>
              <a:off x="10153915" y="714892"/>
              <a:ext cx="1101093" cy="20097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1CCD10-E7E3-4DDE-96DE-BA7784F66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19708" y="1029254"/>
              <a:ext cx="675652" cy="1608311"/>
            </a:xfrm>
            <a:prstGeom prst="rect">
              <a:avLst/>
            </a:prstGeom>
          </p:spPr>
        </p:pic>
        <p:pic>
          <p:nvPicPr>
            <p:cNvPr id="16" name="Content Placeholder 5" descr="A picture containing old&#10;&#10;Description automatically generated">
              <a:extLst>
                <a:ext uri="{FF2B5EF4-FFF2-40B4-BE49-F238E27FC236}">
                  <a16:creationId xmlns:a16="http://schemas.microsoft.com/office/drawing/2014/main" id="{4E7B326D-A05B-5CB0-BDCB-E3F1145D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284" y="1765998"/>
              <a:ext cx="875246" cy="122390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F9C494-9906-E53B-0C30-8B925DCBF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689" t="7697" r="4689" b="37616"/>
            <a:stretch/>
          </p:blipFill>
          <p:spPr>
            <a:xfrm>
              <a:off x="7726410" y="1624162"/>
              <a:ext cx="850619" cy="53372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 descr="A silhouette of a person standing in front of a wall&#10;&#10;Description automatically generated">
              <a:extLst>
                <a:ext uri="{FF2B5EF4-FFF2-40B4-BE49-F238E27FC236}">
                  <a16:creationId xmlns:a16="http://schemas.microsoft.com/office/drawing/2014/main" id="{5B3D3FDB-6493-F8DD-522A-EF3DE3DEF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9949"/>
            <a:stretch/>
          </p:blipFill>
          <p:spPr>
            <a:xfrm flipH="1">
              <a:off x="6498776" y="1167218"/>
              <a:ext cx="826472" cy="1542762"/>
            </a:xfrm>
            <a:prstGeom prst="rect">
              <a:avLst/>
            </a:prstGeom>
          </p:spPr>
        </p:pic>
      </p:grpSp>
      <p:pic>
        <p:nvPicPr>
          <p:cNvPr id="22" name="Picture 21" descr="A close-up of men looking at a computer&#10;&#10;Description automatically generated">
            <a:extLst>
              <a:ext uri="{FF2B5EF4-FFF2-40B4-BE49-F238E27FC236}">
                <a16:creationId xmlns:a16="http://schemas.microsoft.com/office/drawing/2014/main" id="{5120200A-F2A7-8E5A-DB2E-C44594B514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15" y="6682608"/>
            <a:ext cx="21336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8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9118" y="4073288"/>
            <a:ext cx="15544401" cy="3764460"/>
          </a:xfrm>
        </p:spPr>
        <p:txBody>
          <a:bodyPr/>
          <a:lstStyle/>
          <a:p>
            <a:r>
              <a:rPr lang="en-US" sz="3600" u="none" dirty="0"/>
              <a:t>Walk-Through PET concept</a:t>
            </a:r>
            <a:br>
              <a:rPr lang="en-US" sz="3600" u="none" dirty="0"/>
            </a:br>
            <a:r>
              <a:rPr lang="en-US" sz="3600" b="1" u="none" dirty="0">
                <a:solidFill>
                  <a:srgbClr val="FFD200"/>
                </a:solidFill>
              </a:rPr>
              <a:t>Walk-Through PET system design</a:t>
            </a:r>
            <a:br>
              <a:rPr lang="en-US" sz="3600" u="none" dirty="0"/>
            </a:br>
            <a:r>
              <a:rPr lang="en-US" sz="3600" u="none" dirty="0"/>
              <a:t>deep learning	model for image denoising</a:t>
            </a:r>
            <a:br>
              <a:rPr lang="en-US" sz="3600" u="none" dirty="0"/>
            </a:br>
            <a:r>
              <a:rPr lang="en-US" sz="3600" u="none" dirty="0"/>
              <a:t>Results</a:t>
            </a:r>
            <a:br>
              <a:rPr lang="en-US" sz="3600" u="none" dirty="0"/>
            </a:br>
            <a:r>
              <a:rPr lang="en-US" sz="3600" u="none" dirty="0"/>
              <a:t>conclusion and 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FD27B-51EF-4680-3998-6A3276CC3729}"/>
              </a:ext>
            </a:extLst>
          </p:cNvPr>
          <p:cNvSpPr txBox="1"/>
          <p:nvPr/>
        </p:nvSpPr>
        <p:spPr>
          <a:xfrm>
            <a:off x="4218039" y="277403"/>
            <a:ext cx="3849329" cy="1017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QA" sz="2500" dirty="0"/>
          </a:p>
        </p:txBody>
      </p:sp>
    </p:spTree>
    <p:extLst>
      <p:ext uri="{BB962C8B-B14F-4D97-AF65-F5344CB8AC3E}">
        <p14:creationId xmlns:p14="http://schemas.microsoft.com/office/powerpoint/2010/main" val="2514042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Rectangle 639">
            <a:extLst>
              <a:ext uri="{FF2B5EF4-FFF2-40B4-BE49-F238E27FC236}">
                <a16:creationId xmlns:a16="http://schemas.microsoft.com/office/drawing/2014/main" id="{32257503-5C00-35CC-799E-2BDB2E2602B1}"/>
              </a:ext>
            </a:extLst>
          </p:cNvPr>
          <p:cNvSpPr/>
          <p:nvPr/>
        </p:nvSpPr>
        <p:spPr>
          <a:xfrm>
            <a:off x="745729" y="8204367"/>
            <a:ext cx="1523337" cy="1309951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29" y="-485766"/>
            <a:ext cx="15604808" cy="1625501"/>
          </a:xfrm>
        </p:spPr>
        <p:txBody>
          <a:bodyPr/>
          <a:lstStyle/>
          <a:p>
            <a:r>
              <a:rPr lang="en-US" sz="4800" dirty="0"/>
              <a:t>System design: full and reduced sparse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171831" y="12726863"/>
            <a:ext cx="1311038" cy="738499"/>
          </a:xfrm>
          <a:prstGeom prst="rect">
            <a:avLst/>
          </a:prstGeom>
        </p:spPr>
        <p:txBody>
          <a:bodyPr vert="horz" lIns="130040" tIns="65020" rIns="130040" bIns="65020" rtlCol="0" anchor="ctr"/>
          <a:lstStyle>
            <a:defPPr>
              <a:defRPr lang="en-US"/>
            </a:defPPr>
            <a:lvl1pPr marL="0" algn="r" defTabSz="1849253" rtl="0" eaLnBrk="1" latinLnBrk="0" hangingPunct="1">
              <a:defRPr sz="2428" kern="1200">
                <a:solidFill>
                  <a:srgbClr val="1E64C8"/>
                </a:solidFill>
                <a:latin typeface="+mn-lt"/>
                <a:ea typeface="+mn-ea"/>
                <a:cs typeface="+mn-cs"/>
              </a:defRPr>
            </a:lvl1pPr>
            <a:lvl2pPr marL="924627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49253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73880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98507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23135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61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72388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97015" algn="l" defTabSz="1849253" rtl="0" eaLnBrk="1" latinLnBrk="0" hangingPunct="1">
              <a:defRPr sz="36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184E0-0BD4-4705-A12B-9B71DDE63301}" type="slidenum">
              <a:rPr lang="en-GB" smtClean="0"/>
              <a:pPr/>
              <a:t>7</a:t>
            </a:fld>
            <a:endParaRPr lang="en-GB" noProof="0" dirty="0"/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E3A52D46-196A-46DC-AE6D-62FF362D857C}"/>
              </a:ext>
            </a:extLst>
          </p:cNvPr>
          <p:cNvGrpSpPr/>
          <p:nvPr/>
        </p:nvGrpSpPr>
        <p:grpSpPr>
          <a:xfrm>
            <a:off x="1527127" y="2009400"/>
            <a:ext cx="4450478" cy="6725395"/>
            <a:chOff x="1527127" y="2009400"/>
            <a:chExt cx="4450478" cy="6725395"/>
          </a:xfrm>
        </p:grpSpPr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AD76A11E-1DB4-66F4-6063-74A2547D0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3366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7B05DF64-1E24-F696-3C23-300A80A98C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3364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9FE71A5-2E9E-F63E-64FA-EF4571808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19862480-2BA2-8A3B-A477-180D28538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99BCFFA-BAD2-1463-AF35-9A7564FCF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336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9DBCFEE-42A9-E721-1370-D6F8F20755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8A7231C0-A39D-BE95-F289-1BCF54FA5E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33667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DB3D5698-5189-9797-FCE3-3591ED8A7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33640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86011A4E-5E18-F07B-32B2-800F16F23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427CEC1-BB09-6A1C-FB6D-381AF9F305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B303AB1-2824-F4B2-BC52-44112463FD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3364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F41C68F-F0F9-E85F-FAAC-DB583D962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3364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8F0D3627-41C3-E987-CE32-9A059B4C2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37054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44F711C-9242-D5A4-EF1E-27D8AEE4D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370272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E2A13278-599C-AA9D-9C26-E473CC5B3B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4710DE51-1B5F-55C8-900E-3A77F4272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13F6CEC8-2D53-429E-329E-BCE02F180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3702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109E7A9-44B3-8582-C035-6E249D9FF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5E2E454C-354C-B418-D4AC-DF312F0447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37054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B235FE0E-2B95-B214-169A-76B6EB91CF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3702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C2BC082E-77FE-E068-2222-3D261F83A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292E4B3-F4E8-2C5D-726D-02B7BD5A12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79EBCDBD-1727-B184-0A8E-04663E2297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37027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C71E79A-D98D-E3EB-EB1F-623E6DECE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370272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DD93909D-8DB4-B580-F19D-4064F3B4D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4044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111FCB5-0C78-F8A4-C1AB-4015443BB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4041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F7F9EBEC-4033-01B6-9F25-C6F9A68FD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99BE06EB-FE48-0484-E525-CEC369060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5FDA1CD0-5121-9E3E-411B-3C7156F5B8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4041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604B3F5B-C929-C14B-C3CB-D72F35B0E6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28E3997D-C9A1-1D07-937E-D1E7C77FD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4044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F8AD82F-1A03-8743-E5D7-8A4A31314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4041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7F7C54F9-3ABE-C901-E23B-0B9DEC7EA3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A20A57A7-AFDD-D6AD-0AE5-4A25E59CA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C2539DD-DD1C-8CFE-6344-71CCBE040F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4041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8DA41E74-FB36-DFC8-E60C-DE037AAFE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4041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F703D4E-A941-CB40-92B8-CF8693E59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43827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F5A6139E-5DD0-C37F-8AC5-55C8FB78D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43800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3ABE53A-5F3D-5512-6DD1-B838A7B635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710E647F-9364-2FAF-7595-5CC5219C59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6D915-B544-1F70-4CBB-DA4DE8B61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4380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11AD765-6C50-58B2-5A85-9DD6B7108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117A981-F01A-ED30-AA43-6BCAE0197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43827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070F2A87-1EA8-300E-C585-65CBCBBA91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43800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55445A78-3F11-F6D6-3D6F-494AEDF4A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97445D4-888E-A0F6-1ABE-E20F856F7B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45F36947-F205-DD31-9BA5-07110B3A2A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4380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54CFCCE6-12DB-63CC-82BA-029FB8F1D5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43800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B70C66AD-FA29-506F-83FA-04DA8C47ED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4721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AC245DA-7A7B-820D-A549-396ECB51F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471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1D184F2B-5CE4-D0C5-A262-BBB192FDE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628FE040-8513-176D-6A6F-9920BC83BA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621A642A-AFF5-2FB4-8E63-261DA0781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4718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0F4AD17C-BCA5-C604-3F2A-0D3F1F811F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BAD28265-58A4-9E70-BA30-D331B5556B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4721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B95275D-4D41-EA6F-1FA9-D471F6888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471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6EA1F4BE-8396-75D5-EC80-A5C9076333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91568BC4-FA77-5C77-B98A-1E8578DCC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BAB21055-C91F-9E0B-BFF3-F9275F384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4718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AB9DECC0-53DB-B515-BEE2-0CC4A48CE9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471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997B5F3E-4896-7379-EA6C-AADF49BC26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5060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383C575-C3A5-9C6E-34C7-36FACC89C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5057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352009D-AE18-70F3-057C-EFBBF74968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60BE75E6-EDBC-BDE3-C1C8-68D35B26F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DA874674-0251-78EF-3463-D14B5922F3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5057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B64B25C-F1BE-17ED-A612-97E19DD94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07E966DC-1916-A022-6D85-910593BD0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5060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9383A996-7D8E-26B2-A383-C917AE2B9D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5057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F16CE34A-495A-DA09-6929-A4ED6B661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B3926C2C-4C51-B3AB-77D4-860D0C1B9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5F91A73-F6C4-9FF7-2710-092FE9219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5057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AA4A2776-23D9-24D1-52D1-E3DF1745E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5057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8B8CCFBD-5256-9ED6-70D0-7C475B3829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53987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60947EEC-79D7-4A45-AFC6-EEE52557A3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5396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01FBCD6B-4F1D-0C3D-78C3-EFFFC83923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6696EA1-034E-45F4-2057-307845657E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C1A67748-D9F2-626B-A8D5-599F30C44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5396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BE726696-70AC-390D-D65D-E07F35BA23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35798AF8-141D-2002-9764-DAACBE5572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53987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 dirty="0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CAE0898B-C3EF-4FF4-81BD-976BC8EA97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5396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BE398574-D1FB-2DC9-E51F-D71DAC5510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7B830C61-30D1-8488-B496-EF3F91A7F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46550B6B-DA99-8431-1A74-07939CB88A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5396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D1286DAF-1835-523E-C345-4B0DF2F33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5396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7A1FD79E-9CDF-8DE0-5980-C63BC6ADA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57374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96EF307D-1142-472D-3AB3-8825DB2A5D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57347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3C418ED-B683-9C3A-8083-93A6E7B993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B4DB5AF6-C5FD-035F-DE87-81F51BD60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AAF197B9-22D7-92AE-22B4-96CE796683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57347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33B6E8D9-93EB-C0A3-8C75-6C18A6F8C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BC196E95-D00D-6EC7-FE63-4127C90B56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57374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4F576CEB-4C9D-44C3-7340-010C47E6BD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57347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1F26A980-69EA-C7F0-DBA9-02967F2BAA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38F5C6F6-CC53-EAEE-75FC-07E9BD0CEA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D384D081-2358-643E-4F4A-1D10D40412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57347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EA49B849-A11D-63F0-9DBB-BC57C42BC3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57347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BDF06325-27F4-476C-E1E6-B308A2A262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60761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72280555-BDA0-1F41-835F-901185AD0D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6073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213F3754-EDBF-6839-D2EF-1C108FF526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8C2124F9-BD61-4629-094A-25B78569A6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DC44A316-4438-B58F-A3F4-FFFB25745C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6073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A060443-C8AA-527B-7122-FA1EE89DA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ABDB3F98-194E-0389-DD5D-F6D7C3EAA7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60761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7DBB4820-3FE7-355C-0018-FDBC8D0D9A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607340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B5592FD2-FD84-6D08-061E-5F78E418B9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9DAB19C8-FF59-A031-6E5F-A4E5C53DA8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F2DFF768-858B-DAA5-20B9-4F46D6650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6073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F01A7AA2-0DAE-7295-73A9-4E60486505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6073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4C6FA6D6-D6F7-48FA-4699-117170867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6414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EB7D2383-5BB8-31EF-F4D2-2868F51FEB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6412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18FBEDDE-A568-F700-2D45-BCABA1A58B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8215A58C-DBFC-D963-4DD9-A70ADF6F87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6FBFA810-1BC4-B05A-7931-BD0B0FCFA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6412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7AFA18B7-3DEA-7F26-E653-54C3CBF4C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8E55EF90-9C1F-9E52-D672-F5F92AD79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64147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2F57BA8D-0002-BB83-2910-84BB27CC2A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64120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E71D9660-4F9B-F6D0-76AC-8DB10237C0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B540ADE1-6F9B-0E3A-5395-5EBD1A66C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3D4767BD-328D-A119-0CBC-C488B9975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6412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18D9745E-3D4D-6E95-DBAD-29D32CF6A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6412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1DBBEDC9-A7E1-240A-6EE7-1EA0FDB760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6753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F1E03887-7284-F87A-CF46-006E639087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6750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78B397F8-C35E-889F-CD35-30B2080152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63DE205F-044C-35BE-B9CD-045E519902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AD176AAD-98CB-D688-FCC8-52F89B54C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6750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84260C29-22F0-F0AA-B4E0-9C1995431A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7D08B15E-DC07-183D-6709-9A0453C1CC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6753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741D94B2-BAE8-AB03-47DC-1F940061FE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6750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8FA813A7-91B4-29EC-79E0-D11F47B7A8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1F2D90B1-8AFA-A360-7265-8ACCD0044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43367010-A1B7-6F95-819F-6A5242515D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6750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7721E540-69A6-8EC6-B69D-5101E15A5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6750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6E6EE352-A18E-322C-0AD6-CB61788666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7092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1C992B3A-2CE4-F4F5-2A4F-8F5269389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7089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0F1FE5A8-8E2F-47ED-F9CC-55530E14C4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D260D6F1-27A5-D621-26B1-F3BFC139BF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2B1A225A-164F-E8D5-C88B-5780EBAF6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7089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7C41B251-0E31-2B0D-55D9-B000753738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2427F862-1EEE-349B-9988-ACB6951D77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709212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C3700601-7606-6126-4FF9-DA483E930F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70893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66FAEBB6-5EB0-C355-39A9-D73EF6E40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C06A8FFF-63EA-5530-0F08-666651339F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3CB9C300-B5F9-7123-200B-47036E84D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7089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627EDFEF-AEEA-7A0A-5C55-F7DD974EAA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7089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7A88E0EA-84AB-F1E7-D172-AC184412B0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7430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7CD938E6-EEF6-9CB3-4296-C8C91F5ED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742807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CAD89026-9346-26ED-FC3D-297935104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7B8EA5C5-212D-5E51-AA7A-83B285D90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98BECE8B-892A-6B12-3E4C-0F26C716BB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742806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ACA42B00-DD5B-2D00-F7B3-43808C4476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085DC8B1-20E7-D7AE-C37C-4348A3A18A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7430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CAF947D5-0584-DAC2-76A7-9DB2C4588B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742807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DCF5A37B-9C23-2784-2180-14B2BFAE41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FA6019C-EEC2-1AE3-0F74-679F8526AE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BEA3A02F-FF5D-6512-7547-57E6F3506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742806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A4CDB698-4541-9F67-216E-8EFFBC746C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742807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81D9D3C6-5458-B6D0-EF1A-41E2CB7866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7769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976AEB0A-BC11-EA20-7E88-D4BFC7AF3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776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BD747072-E1D0-1B10-D710-96EE2B6B7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DAFA386A-AC3A-D499-2B69-4637EFB34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D7874A5F-D1B0-0284-2186-B91080A1C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776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7836AE21-4E2B-2247-DAF7-1358A0976D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AFF31A71-606A-781A-5C2B-6F6B0362D0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77694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CCE7179E-CA15-E08B-7A15-CFFAB4119D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7766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C8822892-1E17-0606-936F-8631AABFA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24A0D388-28B0-0389-702F-3B0871E5B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5510CF36-FB98-3482-764A-89A18D6C5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776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30EFC9C5-1683-FFEF-90B0-A09C4B088A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776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F9B2BB1E-20B6-6237-91DA-9932AC60A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81081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6187CC86-7E8A-E13A-7892-93B05FDBEF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8105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26A88508-4B66-EAC4-1EA8-F16F306D8B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3F3D99F1-C3F1-1F9A-49DF-1097BBFB5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B49D59D5-BA13-097C-484A-2ED0042B1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810539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71393BF0-82E3-F967-40B7-C44B7C22F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A0F83DE2-CD8E-C97B-AF64-C44534E9C0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81081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842509E5-34BD-BAF2-5AB2-02C69CC8FD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8105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909DEADC-E922-3BEA-D18D-A0EC6749D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6E01AF18-9854-B5F8-56E0-0E8F9DC96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3BAF25D6-AD5C-5CCA-90FB-7A521FAAD0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81053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82EBAF9E-F46F-78FC-F856-3804E97655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8105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757C4EC3-B3F1-3F53-ACBC-3E785B0D02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3" y="84467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C1A77923-BEDE-63F3-EC95-76E3F024D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40" y="8444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74A62A71-8581-1281-E1F5-AAA5D2841A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72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F16EE11E-5B28-A169-1E51-1AA47A4CD9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41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638B48A7-31A8-2074-0ED8-7FA349C0D7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7" y="84440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11113FF4-8138-90C0-83C4-B587CE6301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7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965324A8-B947-8AC0-C9F3-7E729A47B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201" y="84467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DAC66317-06F5-D79B-E656-171447D02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8" y="8444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1FB7D5F7-A9EA-734B-F85B-187900C3A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40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6B3FFE01-3084-2E2E-03B3-ADDF0F156A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9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8BB3A00C-AC1E-63E4-7CD9-B4042A454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5" y="844406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69512B98-20E4-6CC6-1465-E4E3B7975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5" y="8444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CF01F5E1-8688-1E96-E723-A3B089D38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20121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830534C3-CC02-501A-0BC6-F94629112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2009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9DC38C59-426C-90C7-7955-D250BF8BC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481CF4D1-05DA-31CA-F257-38BDCF4168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4B028A60-E90D-5AE3-5EA7-A8B9AABEA2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20094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26C5B67B-397D-E6AF-A2FD-17240FA5BA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D2A85E3D-8432-AF30-8D2D-409D51251D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20121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8595FC82-5B35-91B5-1810-8CC7BE4EAE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200940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69350D94-BB4E-B803-D444-EE68C753E5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6B3675E8-B0BD-9893-7D4A-DF934565ED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FB1EF78E-BEA9-E113-7730-4BE18A4E5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20094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AFC21314-4E06-D93A-3177-1E480E294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20094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300A5155-45B1-9E76-F327-218307C315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27" y="23507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07BBD091-FA6E-31EF-CE9A-56A1E6BBF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4" y="2348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DD90533A-D189-4A90-33C1-88A8CDE1CA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6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71ADBC6F-4411-3E0A-37AF-C57E283069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5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5ED739CB-9A3F-B718-1813-95A6056155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1" y="23480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2301E825-9B57-DCB8-9109-0077254062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1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F41C377-20F5-9F77-10E4-B5DDBDB7D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5" y="235079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CC5DE4DE-DC59-D7BC-E892-428433CF1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2" y="23480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EC376908-07BB-5F15-A99B-963D11B606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4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789E2765-DD3E-F4A1-159C-C8445396F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3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1EDEAFC7-D8E3-CBD8-1C64-83B2ECD887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39" y="23480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FAC850E0-E3F0-E0CF-F565-74BD085CAC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599" y="234806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75562342-C734-9E3C-C118-FD1228C5E3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268946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65A94708-7015-3E16-10FE-FC53BCE538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268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EA801C15-FD02-A26F-41C0-827AE7DC6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0CBA602C-B82F-624A-3A64-678341B52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E0732722-4A56-B688-44C0-C97AC037F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268673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E50F7C5E-EE87-A708-3F68-7DDFA2934C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2D43C743-4E39-2C0A-9A10-ECDB8064C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268946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15F31304-FD59-B2B1-C57B-8481BABD39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2686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C4DE302A-894F-79E7-2660-CF39D88653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B315896A-9A33-D325-359B-5FF850F969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108BB25A-7B17-F8F6-CA31-918CB7211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268673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EA8C40D7-AFD7-2396-DB85-C2F042FA7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26867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BFEDF93E-E03E-4B18-B572-302ADFE20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7130" y="30281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6EFEAE21-E3CD-152A-A4A1-9A7AD2B9CE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537" y="3025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294681A5-4F14-BFF1-F987-25FDC7CAE8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9069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8DCE0F1B-935C-1104-2512-AF86DFEBC1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8538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9B89B4C4-6016-0B27-8F0B-411D286F6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44874" y="302539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2069B0E1-9DDD-58D1-129A-3D784269A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0534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E5A98AF4-7660-D699-67A8-B056CC613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96198" y="302812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7F7F52AA-FA50-0283-98B6-0147027C84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605" y="302539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C29104F0-E95A-34D9-EBBD-D564AA305C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8137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C0AD4B2C-505B-FB24-C84C-003636663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606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CFB4FC83-716A-1AB3-EDA5-1E3D81CB69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942" y="302539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60206064-A70E-0A17-8E22-DA9FCFDBF5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9602" y="302539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0C5C6E2-7FF1-F257-3233-D3727A9A79DC}"/>
              </a:ext>
            </a:extLst>
          </p:cNvPr>
          <p:cNvCxnSpPr/>
          <p:nvPr/>
        </p:nvCxnSpPr>
        <p:spPr>
          <a:xfrm>
            <a:off x="14712291" y="3448733"/>
            <a:ext cx="0" cy="3708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DDA9A6A-0714-9135-A95F-42DE45C6D708}"/>
              </a:ext>
            </a:extLst>
          </p:cNvPr>
          <p:cNvSpPr txBox="1"/>
          <p:nvPr/>
        </p:nvSpPr>
        <p:spPr>
          <a:xfrm>
            <a:off x="14950630" y="5156122"/>
            <a:ext cx="1674885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QA" sz="3200" b="1" dirty="0"/>
              <a:t>57.5 cm</a:t>
            </a:r>
          </a:p>
        </p:txBody>
      </p:sp>
      <p:sp>
        <p:nvSpPr>
          <p:cNvPr id="112" name="Curved Down Arrow 111">
            <a:extLst>
              <a:ext uri="{FF2B5EF4-FFF2-40B4-BE49-F238E27FC236}">
                <a16:creationId xmlns:a16="http://schemas.microsoft.com/office/drawing/2014/main" id="{556887E9-2029-D5C4-C6F4-32906F6EED39}"/>
              </a:ext>
            </a:extLst>
          </p:cNvPr>
          <p:cNvSpPr/>
          <p:nvPr/>
        </p:nvSpPr>
        <p:spPr>
          <a:xfrm rot="16200000">
            <a:off x="8798371" y="7105032"/>
            <a:ext cx="1393850" cy="606881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 dirty="0">
              <a:solidFill>
                <a:schemeClr val="tx1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A24E92D-CE90-4F8C-FB94-E2FFB4B91379}"/>
              </a:ext>
            </a:extLst>
          </p:cNvPr>
          <p:cNvSpPr txBox="1"/>
          <p:nvPr/>
        </p:nvSpPr>
        <p:spPr>
          <a:xfrm>
            <a:off x="10045381" y="7750647"/>
            <a:ext cx="3938546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QA" sz="2400" b="1" dirty="0"/>
              <a:t>25 mm gap (1/2 detector)</a:t>
            </a:r>
          </a:p>
        </p:txBody>
      </p: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74B1D1F0-4EFE-D77E-9C4E-AD7B5D9783B0}"/>
              </a:ext>
            </a:extLst>
          </p:cNvPr>
          <p:cNvGrpSpPr/>
          <p:nvPr/>
        </p:nvGrpSpPr>
        <p:grpSpPr>
          <a:xfrm>
            <a:off x="9909115" y="3448733"/>
            <a:ext cx="4450478" cy="3728180"/>
            <a:chOff x="9909115" y="3448733"/>
            <a:chExt cx="4450478" cy="3728180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D6240EC9-5062-E28C-3D6E-144EB8099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4514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7D6AFDA4-52B9-E6E9-411C-00F370D2BF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A28F2333-18DB-ADD8-86EF-EBBD6B1F6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00F8FBF7-F9D2-B2B2-5705-DC103485BD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B01F9BF5-36E1-1181-212F-86B845468E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6B6B7E85-665B-EA90-F3CC-65221F352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6A08C1B0-9669-02F4-9B8B-7CE879117E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4514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0AD5EBB2-6437-7C7F-2FD7-65678E16FB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44873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CDA657D6-147D-50DA-7CD6-9B96421D0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B8E7DD1C-94DB-EB4A-A5F3-848A066EC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F18D207B-534B-AFB3-306B-B6A58DF874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F18248A0-FAE6-19EB-AF10-D23B23C3F7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66B88F27-186A-4C07-62A5-FD3978193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9425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93C2B79E-C210-304F-68E9-80677DC43C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9337A515-669B-45AB-0AA9-DE1D3C083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DD9EF385-A3AE-8F1E-2AC5-376E7FB5E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1FF9739E-6E45-CCB2-4706-101D85A38B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DA20E5A7-200E-85D6-7968-0D690A1A2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4C45048-1E7E-1A9D-D422-DF5F4B7753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9425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3B11A6BB-38E2-6165-32E9-A982AA6295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939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E66B75DE-7147-0F23-2BD3-D3927207F8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A6EC04DA-7849-F7A5-0114-BB0441480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5465D2F7-922F-94FB-7918-55D31D04F1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4006894C-7C8C-8257-AB17-0971E94840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EE98A506-D1BE-955F-1E51-124B41A0B9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4335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BB4F5517-6AF8-091B-1397-CB9031935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88C25BC4-4C6F-1E6D-F7A0-972DCC8FF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FC3ECF3-5AD1-E2C1-3947-805CE3A9F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0F2B4697-A7F8-91CE-9280-82DA03A93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23D01688-A5DB-2F63-7184-F6853B1ABB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4F3F702B-7D22-11E3-B949-D7260D0684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4335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27F90483-B082-6CB4-F220-4800527D29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4308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8EB4BD3D-C9E9-92E0-8536-4248E939B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A3C5A54-02AC-CA78-8D73-81F3352E7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604E302F-123D-0B5C-71F7-7836D62ED5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74FCE549-5F1C-5A57-D907-1F3DB9BB3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90EB152C-C5EB-A946-C9F6-21E5EB18EB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9246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FFB8F349-CFF1-FF5E-5730-567B64C875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2723A15A-8183-15D1-D1F3-6D673897A0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9863B819-5073-59AE-073B-A64CB7B61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64D4EF4-A259-5F87-7F4E-830AC90DE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9077BF98-A7E6-2BBC-55E9-1A7993423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799EC87A-61EF-4427-1302-6C102F567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9246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2A34BD8D-6474-21C7-F998-FC7D10ACC9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9219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E63A282A-0DB1-7684-54DB-3DA1A724D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55D3499-4A54-5416-6F50-7F0B260755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5D37BFA-A1A4-7DCA-EACD-6D4FFB2B7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05FE7F6-497B-A20C-D844-4EEDDE924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608910E3-3CDB-BED2-94A8-66CD226759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41572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7C6E9918-AFE3-A1F1-8F02-56F403FEC5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B1F735BA-B7F1-992B-78EA-A11963A8B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CAA7BE47-3DDC-C6C1-070E-363785C45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38952B48-FA0C-31C6-29CB-D202999575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D5968BCD-5794-F907-EECA-7190E895A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A59A7BF0-AB8F-2C89-C573-2B2D0EF43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4157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57F071C3-4E75-34CE-8A0D-E953010D97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4129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F4C5EB79-930D-016C-5612-E110BBB186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AAE511EA-4F19-78CB-1C46-FD5DCB319B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9988589B-2792-F94E-0761-BA56868D9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46F218E5-300A-90C6-6B34-7191CE1C6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59A9BD8C-ED15-D62C-1150-B5CDA587B1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90678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A153B088-1238-C368-ED11-92541FAA54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3D2294AD-9648-2CD2-B47F-29CD304D34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B73A17C8-BC42-3683-E458-29EA737CF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A859DB90-8CC9-B449-5B6C-6AC45EC2A3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42CFF454-9450-02A6-6B88-B0F1299BE7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702469AC-5001-232D-6232-99708B263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9067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8EF4B00B-1215-6492-6543-4F53332E1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904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9BD42A5C-2F1A-DE10-0897-C3D9255636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8AE8AD6D-6EC2-C230-72A8-1D8BAE8F7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850EB7EC-96E3-D2A8-FC3A-E947B19CEF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52C3CDB8-8D24-1B7A-3342-80EE466594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049E56DF-A233-E342-17DB-BD41FE0F89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39784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A1B88654-3DC2-ADB0-7EAC-B9244561B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A454EE46-EA83-004B-9CA3-62B6F43737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5817F7CC-6AF6-5A0B-86A5-FAA0A1D40E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41104F6F-2610-689C-0BBD-A6BE8880C8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DCAA9FD1-4BDE-B185-D680-6F832D411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D3AAC72D-EDCE-A710-8CF9-9AB93B553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39784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1577A762-FF1B-6EC9-C3F5-D07E69F84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39511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8BE9A737-DCCB-3748-D99C-0FB63BE1CE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BB353D1F-FE43-BC28-449B-7491CCEC3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22A69437-2997-0E86-A2D0-2CA872878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054B2443-6587-D2DB-D1CE-6851F1FA12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C60DC7C2-1A00-1BB0-8216-2CA3B8427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88891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08741A59-0329-D2C3-A46E-D03524A1AA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ACB301CA-8FD6-6AAB-2E91-7403201C3F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4C8C51E5-B2FF-3121-37F8-CA83373F66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C234D197-4216-65F4-33DF-10570C332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ED89198F-05CC-372B-A9E1-28F91F46B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AD97B064-C86D-7DB2-A618-8D08BCA3B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88891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749684A0-D2A9-6008-93EF-13F0EF6063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88618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2F93BC18-5E12-7DD4-4ACC-49D3418B7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789D7170-85C6-B423-2A01-E8E0DA416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425D0782-E939-57E4-43E3-A449C0EE1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6E471CC2-5790-C959-8AAB-6493B49D2E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sp>
        <p:nvSpPr>
          <p:cNvPr id="636" name="TextBox 635">
            <a:extLst>
              <a:ext uri="{FF2B5EF4-FFF2-40B4-BE49-F238E27FC236}">
                <a16:creationId xmlns:a16="http://schemas.microsoft.com/office/drawing/2014/main" id="{852DC1B0-8F51-5F62-45E5-D7DBB1B96FE5}"/>
              </a:ext>
            </a:extLst>
          </p:cNvPr>
          <p:cNvSpPr txBox="1"/>
          <p:nvPr/>
        </p:nvSpPr>
        <p:spPr>
          <a:xfrm>
            <a:off x="10566523" y="2561811"/>
            <a:ext cx="315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QA" sz="3200" b="1" dirty="0"/>
              <a:t>Sparse design</a:t>
            </a:r>
            <a:endParaRPr lang="en-QA" sz="3200" b="1" dirty="0">
              <a:highlight>
                <a:srgbClr val="FFFF00"/>
              </a:highlight>
            </a:endParaRPr>
          </a:p>
        </p:txBody>
      </p:sp>
      <p:sp>
        <p:nvSpPr>
          <p:cNvPr id="642" name="TextBox 641">
            <a:extLst>
              <a:ext uri="{FF2B5EF4-FFF2-40B4-BE49-F238E27FC236}">
                <a16:creationId xmlns:a16="http://schemas.microsoft.com/office/drawing/2014/main" id="{9F96C007-C867-6BF5-42F9-06D569EDE547}"/>
              </a:ext>
            </a:extLst>
          </p:cNvPr>
          <p:cNvSpPr txBox="1"/>
          <p:nvPr/>
        </p:nvSpPr>
        <p:spPr>
          <a:xfrm>
            <a:off x="2495932" y="1271415"/>
            <a:ext cx="2414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QA" sz="3200" b="1" dirty="0"/>
              <a:t>Full Design </a:t>
            </a:r>
            <a:endParaRPr lang="en-QA" sz="3200" b="1" dirty="0">
              <a:highlight>
                <a:srgbClr val="FFFF00"/>
              </a:highlight>
            </a:endParaRPr>
          </a:p>
        </p:txBody>
      </p:sp>
      <p:cxnSp>
        <p:nvCxnSpPr>
          <p:cNvPr id="643" name="Straight Arrow Connector 642">
            <a:extLst>
              <a:ext uri="{FF2B5EF4-FFF2-40B4-BE49-F238E27FC236}">
                <a16:creationId xmlns:a16="http://schemas.microsoft.com/office/drawing/2014/main" id="{B53DDB87-1200-121B-A56C-2DA4B1E5EB2D}"/>
              </a:ext>
            </a:extLst>
          </p:cNvPr>
          <p:cNvCxnSpPr/>
          <p:nvPr/>
        </p:nvCxnSpPr>
        <p:spPr>
          <a:xfrm>
            <a:off x="6381104" y="2030061"/>
            <a:ext cx="0" cy="673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4" name="TextBox 643">
            <a:extLst>
              <a:ext uri="{FF2B5EF4-FFF2-40B4-BE49-F238E27FC236}">
                <a16:creationId xmlns:a16="http://schemas.microsoft.com/office/drawing/2014/main" id="{F3FA8DA0-D9A3-1F82-FDD3-0C2B0BE68F45}"/>
              </a:ext>
            </a:extLst>
          </p:cNvPr>
          <p:cNvSpPr txBox="1"/>
          <p:nvPr/>
        </p:nvSpPr>
        <p:spPr>
          <a:xfrm>
            <a:off x="6670243" y="4614258"/>
            <a:ext cx="1624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QA" sz="3200" b="1" dirty="0"/>
              <a:t>106 cm</a:t>
            </a:r>
          </a:p>
        </p:txBody>
      </p:sp>
      <p:cxnSp>
        <p:nvCxnSpPr>
          <p:cNvPr id="646" name="Straight Arrow Connector 645">
            <a:extLst>
              <a:ext uri="{FF2B5EF4-FFF2-40B4-BE49-F238E27FC236}">
                <a16:creationId xmlns:a16="http://schemas.microsoft.com/office/drawing/2014/main" id="{564E7E0E-23B0-F8A8-AE01-41202A3C7289}"/>
              </a:ext>
            </a:extLst>
          </p:cNvPr>
          <p:cNvCxnSpPr/>
          <p:nvPr/>
        </p:nvCxnSpPr>
        <p:spPr>
          <a:xfrm>
            <a:off x="1476328" y="9110133"/>
            <a:ext cx="460274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7" name="TextBox 646">
            <a:extLst>
              <a:ext uri="{FF2B5EF4-FFF2-40B4-BE49-F238E27FC236}">
                <a16:creationId xmlns:a16="http://schemas.microsoft.com/office/drawing/2014/main" id="{6C643067-994B-3A29-1E9F-7987A28DF953}"/>
              </a:ext>
            </a:extLst>
          </p:cNvPr>
          <p:cNvSpPr txBox="1"/>
          <p:nvPr/>
        </p:nvSpPr>
        <p:spPr>
          <a:xfrm>
            <a:off x="3029580" y="9204786"/>
            <a:ext cx="117315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QA" sz="2400" b="1" dirty="0"/>
              <a:t>71 cm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174696-156B-D5BF-CC57-E4F573DCD7E6}"/>
              </a:ext>
            </a:extLst>
          </p:cNvPr>
          <p:cNvGrpSpPr/>
          <p:nvPr/>
        </p:nvGrpSpPr>
        <p:grpSpPr>
          <a:xfrm>
            <a:off x="14495142" y="1931427"/>
            <a:ext cx="2222718" cy="1167137"/>
            <a:chOff x="4861245" y="2144964"/>
            <a:chExt cx="2324100" cy="131921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91C32EA-CFD7-7BE4-1B08-AEAEAAB0E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61245" y="2149726"/>
              <a:ext cx="2324100" cy="131445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2F29177-924A-AF30-2AA6-EE6E2A41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94795" y="2149726"/>
              <a:ext cx="590550" cy="11715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E3A8D13-BA20-DBCD-0344-5C43A1D7D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61245" y="2730751"/>
              <a:ext cx="1743075" cy="59055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E0C6C78-DA82-2080-5621-EC9207506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61245" y="2144964"/>
              <a:ext cx="2324100" cy="59055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44201D-92BF-E411-3ED9-FB61E160222A}"/>
              </a:ext>
            </a:extLst>
          </p:cNvPr>
          <p:cNvSpPr txBox="1"/>
          <p:nvPr/>
        </p:nvSpPr>
        <p:spPr>
          <a:xfrm>
            <a:off x="12743824" y="1233724"/>
            <a:ext cx="4143860" cy="561820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800" b="1" dirty="0"/>
              <a:t>LYSO 50 x 50 x 16 mm</a:t>
            </a:r>
            <a:r>
              <a:rPr lang="en-QA" sz="2800" b="1" baseline="30000" dirty="0"/>
              <a:t>3</a:t>
            </a:r>
            <a:r>
              <a:rPr lang="en-QA" sz="2800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50746-8018-AE4A-E953-2E94E907B880}"/>
              </a:ext>
            </a:extLst>
          </p:cNvPr>
          <p:cNvSpPr txBox="1"/>
          <p:nvPr/>
        </p:nvSpPr>
        <p:spPr>
          <a:xfrm>
            <a:off x="6926427" y="8949517"/>
            <a:ext cx="5539756" cy="628955"/>
          </a:xfrm>
          <a:prstGeom prst="rect">
            <a:avLst/>
          </a:prstGeom>
          <a:noFill/>
          <a:ln w="127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3200" b="1" dirty="0"/>
              <a:t>20 rows		8 rows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C6D8C0C-ADE4-DE1D-BD9B-41609CD6069A}"/>
              </a:ext>
            </a:extLst>
          </p:cNvPr>
          <p:cNvSpPr/>
          <p:nvPr/>
        </p:nvSpPr>
        <p:spPr>
          <a:xfrm>
            <a:off x="8845445" y="9204786"/>
            <a:ext cx="1805609" cy="230832"/>
          </a:xfrm>
          <a:prstGeom prst="right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</p:spTree>
    <p:extLst>
      <p:ext uri="{BB962C8B-B14F-4D97-AF65-F5344CB8AC3E}">
        <p14:creationId xmlns:p14="http://schemas.microsoft.com/office/powerpoint/2010/main" val="37496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E58407-FF13-054B-6A85-E315CBE33F35}"/>
              </a:ext>
            </a:extLst>
          </p:cNvPr>
          <p:cNvSpPr/>
          <p:nvPr/>
        </p:nvSpPr>
        <p:spPr>
          <a:xfrm>
            <a:off x="11131240" y="2986786"/>
            <a:ext cx="4588721" cy="62846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 sz="3641" dirty="0"/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6FEAEC8A-F91D-7B4A-2D70-28D6F91B608C}"/>
              </a:ext>
            </a:extLst>
          </p:cNvPr>
          <p:cNvSpPr txBox="1"/>
          <p:nvPr/>
        </p:nvSpPr>
        <p:spPr>
          <a:xfrm>
            <a:off x="11016093" y="2184254"/>
            <a:ext cx="4876720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13" b="1" dirty="0"/>
              <a:t>P</a:t>
            </a:r>
            <a:r>
              <a:rPr lang="en-QA" sz="3413" b="1" dirty="0"/>
              <a:t>anels upward motion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88CD45-6221-18C4-666B-540AB22A9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57" y="545819"/>
            <a:ext cx="16226275" cy="863693"/>
          </a:xfrm>
        </p:spPr>
        <p:txBody>
          <a:bodyPr/>
          <a:lstStyle/>
          <a:p>
            <a:r>
              <a:rPr lang="en-US" dirty="0"/>
              <a:t>Sparse design motion to cover the </a:t>
            </a:r>
            <a:r>
              <a:rPr lang="en-US" dirty="0" err="1"/>
              <a:t>afov</a:t>
            </a:r>
            <a:endParaRPr lang="en-Q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81460-EC01-AC74-6070-3B18692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338B4FB5-676F-E1F1-DFDA-79DD656C562E}"/>
              </a:ext>
            </a:extLst>
          </p:cNvPr>
          <p:cNvSpPr txBox="1"/>
          <p:nvPr/>
        </p:nvSpPr>
        <p:spPr>
          <a:xfrm>
            <a:off x="2609656" y="2163783"/>
            <a:ext cx="3838951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13" b="1" dirty="0"/>
              <a:t>Stationary </a:t>
            </a:r>
            <a:r>
              <a:rPr lang="en-QA" sz="3413" b="1" dirty="0"/>
              <a:t>panels</a:t>
            </a:r>
          </a:p>
        </p:txBody>
      </p:sp>
      <p:sp>
        <p:nvSpPr>
          <p:cNvPr id="470" name="Rectangle 469">
            <a:extLst>
              <a:ext uri="{FF2B5EF4-FFF2-40B4-BE49-F238E27FC236}">
                <a16:creationId xmlns:a16="http://schemas.microsoft.com/office/drawing/2014/main" id="{6529021E-75C1-8EFD-A4DA-67D00FF52D67}"/>
              </a:ext>
            </a:extLst>
          </p:cNvPr>
          <p:cNvSpPr/>
          <p:nvPr/>
        </p:nvSpPr>
        <p:spPr>
          <a:xfrm>
            <a:off x="2306062" y="2984390"/>
            <a:ext cx="4588721" cy="62846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 sz="364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283B2A-AAF0-8389-E783-63DF72076243}"/>
              </a:ext>
            </a:extLst>
          </p:cNvPr>
          <p:cNvGrpSpPr/>
          <p:nvPr/>
        </p:nvGrpSpPr>
        <p:grpSpPr>
          <a:xfrm>
            <a:off x="2373795" y="4278465"/>
            <a:ext cx="4450478" cy="3728180"/>
            <a:chOff x="9909115" y="3448733"/>
            <a:chExt cx="4450478" cy="372818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250B6E-0031-18CB-91C3-1171ED7A0F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4514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5A559-F8FC-1B11-1BE2-5D597FB4A1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EB6B0C-B408-B116-73FE-A0E7A587A0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65F2DA7-D9E6-CF1C-5241-C19FC799B8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A0C3A-E304-8B54-A311-EAC29E4A7C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64128D-8B1E-837F-7ED9-B359FFB24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818C812-AD1C-0524-21BC-04DD555D47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4514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F2B4FE-724F-9F01-D1E8-EDE3A2E02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44873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D014C1-F4C9-FB7E-F2EB-965BD6EE05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A700FD-7F75-1AF2-A8D9-F9D8E8E8A9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23615A-0AE7-6344-D7E7-73019896B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B2A6F7-E5A0-8C41-EFFF-4EEAEB3691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1C6B46-66BF-348E-4F92-B29447286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9425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E76BF2-0F8F-5D3A-B7BF-56742E9C9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7F6A75-093E-4F56-F32C-0C22CFBA2F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B572D5-D2DB-E764-8D43-59041590B4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6A40DB-7191-733A-0B78-1A6C286C87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902412-79A1-329E-A21B-DDA69A747D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57E182-4C29-24D8-A716-87FCC21379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9425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EE215C-E884-3D7D-EBE7-0BFC6E38A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939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26C697-F23E-5D47-6522-C2F1E2A490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BC2D02-1FC2-41F3-4791-A4D60E0F68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FC08F87-4B12-2360-77B4-10BC2F55D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C565DF-CB65-EF88-6ED0-826A0AD50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2E6ABD-5266-DCD1-7D0F-E55868229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4335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1C41FE-4190-52F2-69FC-37B2A80BA5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169172-CE76-F2AC-A8F8-549A4659A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7FD560-2186-B7D1-CAB2-FE286A0297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DEA7E8-8A43-FDAF-68A5-886B93104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284370-78F8-FBAC-F2C1-6640552A5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6018527-51B2-E7EC-626A-D00F35E5E3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4335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ADEDC85-117C-828D-B27D-B7B15425FE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4308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225B1D5-CE76-8212-18C2-38B76FDFCD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1175F00-60E7-0269-F1AD-6651FC1A0C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8D2C065-F753-5E19-A43E-A9495B81F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D294C39-B9DC-88D7-FE8E-7312210DC3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6651D11-8B98-7E78-E18D-946D88921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9246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8F9B7F-DD3C-1332-5C4F-0DD7031877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3266BA-D24E-4664-0C9C-26F774DB7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A69B118-C408-CCEF-B587-6680697E8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155D7-E52E-3731-AA7A-D07DFC2B75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77AC0D5-E409-9D16-36FF-AA507827B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6160DB-401F-81CE-1D36-8BEF9CC13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9246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817940B-D77E-5545-B52C-6A7F7F9BD7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9219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B284800-40AB-27A8-64C8-7A34D47F7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868D94-1F3E-39EC-A2AD-7D37136132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FF6A039-A18F-B1D0-853E-5BE75090A5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6CB5B82-D3FC-C31E-78E9-164AF3ECE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6D08B5E-C296-EC65-1D3D-EE988A2592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41572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583A761-F5F6-0A1D-99CE-79088DB32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B4072A6-8DF6-2539-8E6C-94C904FF06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13481E3-7781-A701-C7C3-9FD2ADA19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8DA857F-E55B-F13B-007F-F8E2F57F6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18773C0-59E9-EC4D-D9A0-57A6A61FE5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6129F10-DF87-8D15-AE01-C00FA5EE9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4157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4944A0F7-42D0-3703-A28A-8AB51B9893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4129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A81C3623-3AF3-D1B4-7A55-4BE887939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16E4A964-9A67-7E01-7C30-E8B1B36AC7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48A2A572-353F-1F62-1589-6FD769BFD3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CBBC291-E781-071C-2B86-5A76FFB4B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A72F5E41-4026-A2A3-A29F-CAB7B726F9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90678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BBA48388-DE04-9891-BFB9-F0190CFBD8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97290C17-C67A-76C1-F5E5-04AFF61479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8166E811-09F9-AC5C-95A2-72EE55C00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51E0B22E-178E-4FE0-7AF3-AAA6023E7A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48C36B5E-AC8E-82F9-CF52-7CF1CF1A9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60B63EBC-F54E-9C98-EDAA-362E29ECAD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9067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26A2FAC1-3E18-813F-653D-E7E7E81725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904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6BE1BF22-D63E-8C32-9607-46113A13FF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562795B5-D767-466C-29B8-F4A9D594E7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82E8BFD6-B8A6-5863-57F3-9E79B6D7B8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46C97FCC-AFEE-4740-345B-0C648E40A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1995B3CE-8AE8-D904-1C2C-F686C75C29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39784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2044528A-7954-92A1-E64B-F40E05F18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195E9143-01A9-0CEC-7A5D-23D337A6AA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2B97DE6E-3A59-9509-0214-B16435DDF5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545EBAB5-86BF-A368-7563-8C93D72A8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FF6A551B-779E-9484-CA40-480DE9F3EC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03553A77-F2E8-000F-A770-8E327EF6D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39784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EA94D14B-6BE3-6896-3E21-0485AA9715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39511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B6B8CC23-0B86-6BF9-D16C-7D2C0E29C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0C5723FE-E081-1A2C-8733-8B9740CA95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2AA54DB9-6D5F-15CF-65DF-71B5AA35C3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02CE9F55-9A7B-7EBA-088A-2BDAF5C2F3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EE82A80B-B5F7-385B-4429-019EEB4EB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88891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99CBF619-FFFE-01D8-3221-099D8F1D22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8101A71F-EC0C-93C8-D2DF-C82D866555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B9076D8D-42B4-21F1-308A-33C0699E1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C96A256B-CF2E-1CCF-D814-7005654769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7AA7238E-FE8E-316E-D16F-9CC403E49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442AFDF3-DF71-99F2-377F-EA319453EB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88891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982F46C5-659B-D270-D38D-53AA0C705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88618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244413CE-0BCC-2B5C-349C-E95C8709A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44F9453A-0495-0975-F5DC-80F50EA7F6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807A8676-7516-C987-3939-17730CEF5D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235F0D2A-61F1-6745-AB21-1BCEDD236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D58F790A-C0D0-36E9-B678-8D731F75B5AE}"/>
              </a:ext>
            </a:extLst>
          </p:cNvPr>
          <p:cNvGrpSpPr/>
          <p:nvPr/>
        </p:nvGrpSpPr>
        <p:grpSpPr>
          <a:xfrm>
            <a:off x="11185423" y="5530400"/>
            <a:ext cx="4450478" cy="3728180"/>
            <a:chOff x="9909115" y="3448733"/>
            <a:chExt cx="4450478" cy="3728180"/>
          </a:xfrm>
        </p:grpSpPr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1F507797-6DE3-033F-8277-5F3E8005B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45146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0F42F764-1102-A870-D2B0-250FC73D30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7F27C37D-7DCD-1935-DDD6-7210B505F7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6F0560FA-5482-8467-E145-BAF147F3CF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4A697967-5689-86CB-8E33-6B7E0CB3D1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4487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4E9AA34D-EC05-6AD1-5987-D15412E42D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197428F5-4BE4-BE2B-AC0D-B554A3BF7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45146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08888F5-8EAD-892C-0746-8AAEDB30C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44873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6FC85714-3115-95B8-CD90-D1EDB1898E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9C0C9EC4-449F-4BE6-07BE-C71DBBE41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C46C6746-EDFB-1E76-A39F-A0F168F8B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44873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5CACFB8C-FFC9-FD04-D593-A84995D03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44873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DA7A1D06-15D2-9ED3-BB33-806498923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5" y="394253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14588AB5-AABB-1291-1B89-089782BEA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2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9585C1DE-45BB-C359-FE34-68EA1692CB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4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5BC813DB-CA38-27D9-5726-CB3EE7CFDB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3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7ECB920-8A9D-E094-D5D2-6043D86821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59" y="393979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F2D2DA85-2BE7-66D7-5C6E-1F83BE115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19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A964FD97-1B71-0339-EECB-5E6F6E3B4B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3" y="394253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4729B68-72FC-84B2-8DE0-DC5DBD839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0" y="393980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D6D01E-C1C9-C797-F5EB-2A9D09A553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2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F1A6325-F749-6168-B7C5-D4F9145FC3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1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2D6372D-F824-8644-159B-061CB17EE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27" y="393980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427455F-6237-35C0-9E72-FF29E4173F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87" y="393980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A4D5641-731F-4544-A1F2-302775DB8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4335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35C936E-962D-2D3A-E27D-C67161F03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BAD7052-6929-036B-C7DC-D7653329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4589597-A48A-C5A2-9AEE-7B8DD3335B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6222AFA-0AFB-CDBA-C37D-02E8331D08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4308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316D2C2-19CC-A5C8-AE5C-F5CE9DDFD4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1F4F6CA-E01C-A5DB-C900-7CAF82586C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4335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A82C8A2-2F1C-F0EF-DF20-3CF423E8C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43086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4701279-770F-B99A-5934-6BC9BA672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3E5F91D-27FF-622F-9387-95E5223B4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B946707-38B5-8AC4-7849-BED4387263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43085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697BB2F-A2AD-62DC-1CF7-F78E719038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43086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7F1A7CF-14E5-8EBD-C855-29F7B7986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49246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1BBE20A-C598-60F2-AC2D-17C57CA26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9D993C9-6CEC-B56F-9656-9CA900E10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40533C0-BE7B-B786-B1A9-B405C48DA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F94FE53-1407-C532-AF44-E2A222A60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49219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65CB940-04CE-0D00-CBF1-4336CF5287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31340A-33E0-6BDC-6676-55B582573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49246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0138D7E-4711-B5C1-0A21-AC1A1E9481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492192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EA267F0-363C-4CEC-988D-5578FE9E2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E677429-AFB5-BABB-DAB4-6DE3C23901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67B8AE6-7A17-9ADA-D56B-0D75C4649E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492192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99DA316-ADA0-F5E3-75DE-23971737DF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492192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BE87E46-7007-5B77-81FE-0D4C6B9C57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41572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4DC894B-101C-4C98-70C4-01E58A7B5A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C52E460-035E-69F3-2619-4EAC6AFAC3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809BBF8-BB04-D261-5C86-51B7042FF5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EB58803-1B1D-2013-3DAA-9777301708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4129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468E604-0D07-E1E7-FFEF-1F88CE8674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6A3A43F-A002-B61F-6B35-88916C961B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41572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2BBDC72-9375-E289-63AD-31E03045D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41299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5B29D6C-30A9-7AB5-E3E5-2F8E7DAFD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7B2823C-89E7-F2CC-4821-55CA137EE9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C124281-3C2F-63EF-07D4-2D6649F15D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41299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E0BD423-8779-3267-F8C4-B53110EB7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41299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1F03CBF-40ED-54C0-68C9-8DEAC115B8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18" y="590678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5AFBDFF-9DFB-2C5F-650C-F8DC76C78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5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0301D1A-1493-D6FC-2ED1-C748A935C3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57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4D09235-520A-2510-0216-029A3D8F12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6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AD197EC-5731-185E-7D78-886F580100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2" y="590405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1DD0608-C1BF-7604-C9BD-4E6BD5146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2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B0DEFF6-0474-1AA5-76DF-75D915B25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6" y="590678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0005A86-EB4F-5193-B4EC-8537374FC5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3" y="590405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CA04AA5-4EAA-2CA2-00CC-040F4A515B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5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475A63D-1305-C9EF-AD27-156610E5B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4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F302DFF-2B18-E7EB-547D-500007AF7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0" y="590405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C5A17ED-8955-ECA8-678A-C0D28FC72E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0" y="590405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727E6E0-7DB8-BEC8-76B3-FD9102A11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39784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EE2064E-48AA-0D38-4C85-9A6C3EEC8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1FED6E0B-91E1-60FE-D7E3-52004FCE17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36A0119F-6CED-9F7E-6921-1FC48DB87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23EC33C8-9DB2-A785-0310-88F993CF4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395114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439A2C56-B87F-013C-B11E-F1A9CB2014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F912AE6B-EA72-DEB3-1652-D666B7E89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397848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550C7AC6-2BB6-2DE0-24DC-2E26E6A133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395117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DEB56AC5-426D-6D91-BB2F-7514FE34F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14482897-FCE2-0D6E-6DD0-5D087934E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633BC47B-D110-AA12-BB37-C95B58343D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395115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2644F464-D782-37E5-DE40-6E4D94D72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395116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82333BE8-4540-A21B-2967-B181D3EA07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9121" y="688891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F9634A39-2558-BFDA-606F-CD1C7DFF42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8528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4EE4DDFD-B191-185A-21E9-140D727D1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51060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2264EF9E-2853-423D-96BC-2A9851427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40529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29E0E56A-8F31-984F-AD96-0B69E765FE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6865" y="6886179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1F9BD599-9588-15FE-BDD9-423D4E0A7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02525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E2EE52BA-C92D-40D2-6CE9-A545684D6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8189" y="6888913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A61723A4-A8FC-46F2-B236-8D8A6FA17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547596" y="6886182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F21827C2-C584-0D62-31C9-394A91C28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20128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F766B0BB-7B68-ACD6-FB51-0C0899051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09597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A6547D51-911A-3559-7715-670F39894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95933" y="6886180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6871DA3E-A675-5FEA-918B-8B0650A906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071593" y="6886181"/>
              <a:ext cx="288000" cy="28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1E64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16712315-570C-C2BB-C9AE-48C51C511600}"/>
              </a:ext>
            </a:extLst>
          </p:cNvPr>
          <p:cNvGrpSpPr/>
          <p:nvPr/>
        </p:nvGrpSpPr>
        <p:grpSpPr>
          <a:xfrm>
            <a:off x="8006584" y="4323607"/>
            <a:ext cx="2430770" cy="4092362"/>
            <a:chOff x="8375217" y="4672420"/>
            <a:chExt cx="1754295" cy="2850733"/>
          </a:xfrm>
        </p:grpSpPr>
        <p:pic>
          <p:nvPicPr>
            <p:cNvPr id="640" name="Picture 4" descr="Person pictogram icon image Stock Vector by ©grgroupstock 128235850">
              <a:extLst>
                <a:ext uri="{FF2B5EF4-FFF2-40B4-BE49-F238E27FC236}">
                  <a16:creationId xmlns:a16="http://schemas.microsoft.com/office/drawing/2014/main" id="{6290E1BC-CE04-DC49-89A2-8B952352D8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167" b="88667" l="36500" r="62667">
                          <a14:foregroundMark x1="57167" y1="13833" x2="57167" y2="18333"/>
                          <a14:foregroundMark x1="59167" y1="81000" x2="58667" y2="88667"/>
                          <a14:foregroundMark x1="62333" y1="12000" x2="54833" y2="12000"/>
                          <a14:foregroundMark x1="58333" y1="10500" x2="55167" y2="10167"/>
                          <a14:foregroundMark x1="52833" y1="40667" x2="37167" y2="42833"/>
                          <a14:foregroundMark x1="53167" y1="37667" x2="40500" y2="3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82" t="8410" r="33706" b="7315"/>
            <a:stretch/>
          </p:blipFill>
          <p:spPr bwMode="auto">
            <a:xfrm flipH="1">
              <a:off x="8971545" y="4672420"/>
              <a:ext cx="720000" cy="2850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1" name="Cube 640">
              <a:extLst>
                <a:ext uri="{FF2B5EF4-FFF2-40B4-BE49-F238E27FC236}">
                  <a16:creationId xmlns:a16="http://schemas.microsoft.com/office/drawing/2014/main" id="{2C1CDACA-F7FA-7A18-413A-3C4A540328A9}"/>
                </a:ext>
              </a:extLst>
            </p:cNvPr>
            <p:cNvSpPr/>
            <p:nvPr/>
          </p:nvSpPr>
          <p:spPr>
            <a:xfrm>
              <a:off x="8375217" y="5308867"/>
              <a:ext cx="615301" cy="1579777"/>
            </a:xfrm>
            <a:prstGeom prst="cube">
              <a:avLst>
                <a:gd name="adj" fmla="val 87567"/>
              </a:avLst>
            </a:prstGeom>
            <a:solidFill>
              <a:srgbClr val="1E64C8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sp>
          <p:nvSpPr>
            <p:cNvPr id="642" name="Cube 641">
              <a:extLst>
                <a:ext uri="{FF2B5EF4-FFF2-40B4-BE49-F238E27FC236}">
                  <a16:creationId xmlns:a16="http://schemas.microsoft.com/office/drawing/2014/main" id="{9A34F000-742D-995C-6677-D8EDB14C51F6}"/>
                </a:ext>
              </a:extLst>
            </p:cNvPr>
            <p:cNvSpPr/>
            <p:nvPr/>
          </p:nvSpPr>
          <p:spPr>
            <a:xfrm>
              <a:off x="9514211" y="5308867"/>
              <a:ext cx="615301" cy="1579777"/>
            </a:xfrm>
            <a:prstGeom prst="cube">
              <a:avLst>
                <a:gd name="adj" fmla="val 87567"/>
              </a:avLst>
            </a:prstGeom>
            <a:solidFill>
              <a:srgbClr val="1E64C8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150"/>
            </a:p>
          </p:txBody>
        </p:sp>
        <p:cxnSp>
          <p:nvCxnSpPr>
            <p:cNvPr id="643" name="Straight Arrow Connector 642">
              <a:extLst>
                <a:ext uri="{FF2B5EF4-FFF2-40B4-BE49-F238E27FC236}">
                  <a16:creationId xmlns:a16="http://schemas.microsoft.com/office/drawing/2014/main" id="{6A6182FF-F40B-9AC1-803D-520A8164A1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9434" y="4864316"/>
              <a:ext cx="77" cy="4445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Arrow Connector 643">
              <a:extLst>
                <a:ext uri="{FF2B5EF4-FFF2-40B4-BE49-F238E27FC236}">
                  <a16:creationId xmlns:a16="http://schemas.microsoft.com/office/drawing/2014/main" id="{99D54FD1-31D5-61F0-6EC9-6DCD71787584}"/>
                </a:ext>
              </a:extLst>
            </p:cNvPr>
            <p:cNvCxnSpPr/>
            <p:nvPr/>
          </p:nvCxnSpPr>
          <p:spPr>
            <a:xfrm flipV="1">
              <a:off x="8375217" y="5122426"/>
              <a:ext cx="0" cy="9753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Arrow Connector 644">
              <a:extLst>
                <a:ext uri="{FF2B5EF4-FFF2-40B4-BE49-F238E27FC236}">
                  <a16:creationId xmlns:a16="http://schemas.microsoft.com/office/drawing/2014/main" id="{B016001F-24F4-8741-BDBD-BC3E93540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6904" y="4864316"/>
              <a:ext cx="0" cy="4445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Arrow Connector 645">
              <a:extLst>
                <a:ext uri="{FF2B5EF4-FFF2-40B4-BE49-F238E27FC236}">
                  <a16:creationId xmlns:a16="http://schemas.microsoft.com/office/drawing/2014/main" id="{A7D0BF53-B554-0DC8-DB35-8CF101654BD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514211" y="5045256"/>
              <a:ext cx="0" cy="9753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7" name="Up Arrow 656">
            <a:extLst>
              <a:ext uri="{FF2B5EF4-FFF2-40B4-BE49-F238E27FC236}">
                <a16:creationId xmlns:a16="http://schemas.microsoft.com/office/drawing/2014/main" id="{DEF37522-5443-4350-2723-35733AFEFAB1}"/>
              </a:ext>
            </a:extLst>
          </p:cNvPr>
          <p:cNvSpPr/>
          <p:nvPr/>
        </p:nvSpPr>
        <p:spPr>
          <a:xfrm>
            <a:off x="16079291" y="4566465"/>
            <a:ext cx="541665" cy="2454543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 dirty="0"/>
          </a:p>
        </p:txBody>
      </p:sp>
    </p:spTree>
    <p:extLst>
      <p:ext uri="{BB962C8B-B14F-4D97-AF65-F5344CB8AC3E}">
        <p14:creationId xmlns:p14="http://schemas.microsoft.com/office/powerpoint/2010/main" val="32764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144E-6 1.97917E-6 L 0.00138 -0.25993 " pathEditMode="relative" rAng="0" ptsTypes="AA">
                                      <p:cBhvr>
                                        <p:cTn id="22" dur="10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3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84" grpId="1"/>
      <p:bldP spid="6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8942A-7F32-708A-E859-1F1510DB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QA" dirty="0"/>
              <a:t>Sensitivity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45FED-4564-14BC-596C-05548488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DC9C2-2C78-1675-5561-C17860717D7A}"/>
              </a:ext>
            </a:extLst>
          </p:cNvPr>
          <p:cNvSpPr txBox="1"/>
          <p:nvPr/>
        </p:nvSpPr>
        <p:spPr>
          <a:xfrm>
            <a:off x="8830147" y="7157080"/>
            <a:ext cx="7459720" cy="1219886"/>
          </a:xfrm>
          <a:prstGeom prst="rect">
            <a:avLst/>
          </a:prstGeom>
          <a:noFill/>
          <a:ln w="1905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3200" b="1" dirty="0"/>
              <a:t>110 cm line source </a:t>
            </a:r>
            <a:r>
              <a:rPr lang="en-QA" sz="3200" dirty="0"/>
              <a:t>inside a cylindrical water phantom of radius 10 cm</a:t>
            </a:r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125E3AAF-4AEB-27FA-E80A-CE0A25A27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1567920" y="1924800"/>
            <a:ext cx="6682941" cy="5904000"/>
          </a:xfrm>
          <a:prstGeom prst="rect">
            <a:avLst/>
          </a:prstGeom>
        </p:spPr>
      </p:pic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8D1AE6E-6345-19FF-379A-D9A149119FC5}"/>
              </a:ext>
            </a:extLst>
          </p:cNvPr>
          <p:cNvGrpSpPr/>
          <p:nvPr/>
        </p:nvGrpSpPr>
        <p:grpSpPr>
          <a:xfrm>
            <a:off x="9790596" y="1636868"/>
            <a:ext cx="2382272" cy="3600000"/>
            <a:chOff x="9451929" y="1704601"/>
            <a:chExt cx="2382272" cy="3600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976220-19A6-CFFE-D31B-E476A67F19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1929" y="1704601"/>
              <a:ext cx="2382272" cy="3600000"/>
              <a:chOff x="1527127" y="2009400"/>
              <a:chExt cx="4450478" cy="672539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641A1E-8AAF-2E33-C300-B530580240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27" y="336679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FC73BE-14A4-1C57-4211-CE786C28DD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4" y="336406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997D2E-F093-2338-0C5D-CDD9E7D993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6" y="3364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0909B3-113A-20B2-66EA-8564AA1AB3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5" y="3364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7C0E1F6-3CE8-560F-BBBC-BB5ADF1DC3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1" y="3364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885107E-551E-125F-40AF-10772DC30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1" y="3364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3BE2281-8F5B-9A1E-4E2C-2A22B434C6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5" y="336679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2393719-247B-2F70-E4AC-C92491DC8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2" y="336406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E2C7CE-EBAE-2F46-8797-E6B8931286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364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19028D-03A8-C03C-2298-5812BDA150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3" y="3364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878E9C-F424-7EE4-A9E5-65F050D484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39" y="3364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313CDD-2B58-F373-C8DA-2A74F0CDE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599" y="336406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7C7E0E5-2432-72D6-211F-A298358AFF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27" y="370546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A1D267D-29B5-FC53-C293-A5B1ABC728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4" y="370272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D3BF63-0EE4-0C6B-91AF-EA47916E41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6" y="37027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0B7AFC7-1FB2-7AC6-1002-ECB718E3D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5" y="37027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3A7B2BD-4F25-CCD6-5A2F-B0D21A2A45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1" y="37027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87BAFAE-4A33-1E62-2372-DA725AD7F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1" y="37027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3178A6A-58FD-49D4-23F1-8F55771AA9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5" y="37054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CAF3E54-CE7B-074A-92CE-E5A5685680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2" y="370273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4AAA2D5-6005-E813-073C-D3D28F6F4B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37027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9E3A104-1925-0F34-21C4-A2B29B6FE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3" y="37027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CEA679B-6BB3-9846-682D-4443485D8E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39" y="37027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56C1108-D909-4CDD-1EC6-E32EE053EB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599" y="370272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E8B543-9D0C-9183-E5E3-71EFA25472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40441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0039729-CCC7-817A-28AA-008FBEECC8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4041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D3B5E5-FAF0-9926-C216-9FA2FBD96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4041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7D0F6B2-9DAA-A9EB-905F-F69590DE21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4041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A80BA5B-2BD4-F571-1DF4-D1D1B778C8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4041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0C5D34E-2B09-5DCA-B1DC-630C0A5E5F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4041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136D9A3-463D-5C98-4E03-5EE5BDF7F0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40441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3B74C3A-6DCC-C495-2222-FCB9D2238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404139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54B3B42-7C87-7162-DE97-FDEF4E9DEE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4041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CE7FD4E-DBB9-04FE-1F87-7380469FA7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4041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CD49872-BBE1-DA0E-0D37-B0C9C0CC8E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4041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193EC5B-C169-A863-80CE-022467E24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4041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CDE330E-23F8-A089-86B4-EAC05C720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438279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7CDCBCD-AA9F-06C0-7669-881BF3C3DA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438005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3C4294B-9B32-2E21-95D7-0888058B6C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43800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06B4172-C4B1-3B51-CE11-0E2089CEA5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43800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9837CFC-7D24-68E8-9B6E-4C4B7CF06C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43800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E47C298-A1B7-39CB-3D1B-6329AFAFC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43800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FAE307-35EE-F8BE-68CA-78AF8D2288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438279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59748DC-B76B-ED17-71CA-94F1A32C2F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438006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C170DBD-CC5D-EE8B-0284-522D6BD0A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43800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5C1C71-3A10-8555-CED7-A2F756BDFE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43800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86FC434-32E5-C4D6-19FF-3FE51D0EE6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43800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D6F8841-E447-0260-EB0F-E526EE7721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438005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7255D2B-0208-E3DC-52DB-FAD2C2E45B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27" y="47214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D51FFBE-F729-C449-4A93-DE820A3B48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4" y="4718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CCC87CD-FA1F-2F8B-C193-5D21DCDF6E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6" y="4718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ABB2E10-9AD9-0B5D-9D7D-9C994A4152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5" y="4718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5998FD8-6E2A-EE4F-9982-6E5A6D1ED7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1" y="4718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72E7CDA-D19F-5790-9C3D-4AFBF22109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1" y="4718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49C4AFE-B83C-A104-8C62-E29AD5124F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5" y="47214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8D9E085-C3D8-F132-5F69-2FD447B000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2" y="4718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E421A8B-536F-C090-1FF4-013D8A8EB5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4718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307ED5-B44E-A811-0ECE-7D2F3E3FF9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3" y="4718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BD89EDD-BF11-F32E-6937-8A1240113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39" y="4718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D500F3D-AB86-73C2-C1B7-58590CEFD1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599" y="4718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7C051B5-09EC-6E01-75C4-EE425E55CD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27" y="50601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E60AC4-25EC-6801-8B90-44D432F11C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4" y="5057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0852344-A703-0ECB-CF2A-0233812642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6" y="5057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3DD43CA-F75F-B281-2AFA-E781F50E1F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5" y="5057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251DB67-890A-F85B-A034-48C8E2A4C9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1" y="5057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B7AC6A0-CBAD-25C5-02F3-589F9F5B04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1" y="5057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A2B31AB-F8B4-201D-9921-54796C6F8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5" y="50601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E2A89EC-B656-6A28-86A7-D97EFB8C18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2" y="505739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0B81687-0056-8FC5-482B-F622C24CD7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5057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E037183-97E0-B4D9-D1F0-1935668FC3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3" y="5057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0AEB9D6-9146-0939-633E-40E8781B64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39" y="5057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32F3B710-D7C4-35AA-D81B-3CCD28558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599" y="5057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244379C-3686-A2A4-9D2D-6D3D561050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53987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1B20CC3-C0B5-B019-D3DA-232761171F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5396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D4DE61A-315D-1441-31CB-78D7C78AFE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53960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FC7E3A7-6AAA-A3D0-A89D-A4B38DC8F5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53960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4B48C89-42B9-4CAA-6C11-881F6F2E7F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53960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C5C6AE6-E9A3-7E31-913F-5BAA868DAD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5396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68FB588-015D-0C16-7338-C951CFF469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53987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6D8D544-EA9B-75E3-DB21-80DF3C1C3D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5396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040510C-CA19-4D8A-3D2B-3B65DB89EE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5396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322C47E-B843-7BF1-CB4E-8B4BBDF36A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5396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FEB6016-A36D-1AA6-EAAA-5C5750327B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5396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9086CA7-C053-8F70-64D8-F306CC9E6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5396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A7AF349-27C7-F96E-7817-FF8F16AF42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57374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0B5A8530-79DA-280E-888A-B7143744E9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573472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FA8EC0B-82F9-C71F-26B4-0AE265224E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57347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F188E76-84CC-B759-8729-E771D661B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57347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EF9374C-F27B-817D-9FFA-8240ABDF75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57347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5B6B42D-5282-69D8-39D9-0622CA9A1A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573472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B4B5FAC-B07E-960C-8ACE-115259E4FE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57374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B597B6E-5F15-ACBD-0EF2-11A7684CE1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57347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45CF6985-0E09-AD1C-F5BF-F03852F51E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573472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64B57E2-0801-6FCC-12B4-E1A2EBFFA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573472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B3E2B8C-721A-A0E1-1F63-1C69B03BBF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573472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C76B7D3-D4A1-8739-B9C6-16445BC3C7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573472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284F91F-19E1-00DC-55FA-EE5A1E3BED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60761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816BE8D-2A26-9F86-2516-951254C68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607340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2D050A1-CA0B-C510-5332-BEA69BD8DC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6073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42CEC9-83FF-40D4-F115-2C55FF620C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6073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8B96AA8-CE6D-9885-0BF4-A344ACACDA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6073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883C997-53F6-0C41-74B2-C6C0283F7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60734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71CFDDA-4AA8-84FE-F14C-567BED770E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607613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E839A57-9FD8-F0B5-2AA0-9A07D3B801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607340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0B111A9-8986-F081-638B-9982E641EF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60734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A40F837-F8B0-5273-67EE-B3A30E7FB8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60734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7EC835-36C4-878F-07A4-9D880E055A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60734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18F10B2-3E54-53F7-B600-0639B8B469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607340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BC8A9C9-F150-1E81-F983-040A567A38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641479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3320A28-3B8B-CA53-BCC9-02F7D3DD8B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641206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1581DF34-0950-0215-15E1-73448DDAA8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6412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7B30E7C7-3818-DEEF-BAD5-CC61585B67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6412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2592D65-C6BC-AB6A-D050-B03EFAAD6F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6412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F830884-40D7-CA03-2F7A-F5407F697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6412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E7FEF1B-0751-BFAB-9E17-C425100F2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641479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276D37E2-EE9D-4EEA-E8EB-0E87666F29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641206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E4D5D92-0B49-8EEE-03E2-0CA1CC3969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6412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07A3A5E-9810-69D5-11A2-451321824D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6412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6AD3758-1529-CFB2-B363-3D3A4A729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6412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761FCF53-D7F7-D729-B833-50AD790458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641206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DC56FD8-B6D2-5ED8-165F-2EB55C1517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3" y="67534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E09F4F07-CE1D-3409-853A-979F5CA67E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40" y="6750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9B7276A-C595-C210-6BAD-1B5D15FCF9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72" y="6750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032202E-B4A2-1EB8-95DE-7212C5A32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41" y="6750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39CBF18-9B6E-B88E-84C2-2C2224C2B8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7" y="6750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7BAD73DC-3C24-FC4A-30E1-1C878010C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7" y="6750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CBCE2FF-D83C-CD0C-08D8-3F0FE73588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201" y="67534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0C73CDB-20C6-6657-2ECE-DE6DC59CAD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8" y="6750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F2B4058-4174-D774-72B9-80F8DA4CFD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40" y="6750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4C7A533-C3B4-7B3F-3A7C-C47D8FBF8E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9" y="6750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DF28D2B-E784-9509-984E-325759A61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5" y="6750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43D6D5A-7DD4-D00F-AFA3-F5B5297FE3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5" y="6750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F2C33E3-7DEC-6CAC-FF0F-7B2A29BDDB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3" y="70921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168349D-1A30-9FCE-F89F-CB89B8579D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40" y="7089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D210454-B9E3-4AEF-EADB-6DA4F76919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72" y="7089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6BE4DB0-C18B-5697-9C08-FD2B82025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41" y="7089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99B52F0-CC7C-E4B8-904D-B9C707F96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7" y="7089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56FDD14-029D-E38C-FBE3-E4429DD0BD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7" y="7089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A8FDE5ED-9E21-9FC6-30B5-C82D0B0642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201" y="709212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893FCF8-89A6-7A55-5158-CCBC4EC91A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8" y="708939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063625F-BFFB-A25E-0923-191B01F1E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40" y="7089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2915803-3ACA-5AB5-DA17-14FF45B046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9" y="7089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BFF49E9-E75D-6DAC-47D0-3B22A823C6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5" y="7089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54635F4-E287-BCAA-241B-0B279486C9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5" y="7089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7933D14F-253A-7C12-CEC2-AE9543FDD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74308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6C2AB2C-2E3D-83F0-3048-73668BC640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742807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04149A7-8B87-0CD2-FFED-11B12DD0F2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742806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CFD7962-8FCC-8CAC-76DC-6B6A71BBAC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742806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2E03272-A774-01A1-B1E6-19FD9F5719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742806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D35F9C3-A22C-C613-027F-1BC82BA984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742806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FD998CFC-B18F-6E96-EC3E-BD8ABAE6A4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74308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991B8D7-56EA-6460-9359-F7620E4D04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742807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88492F69-0994-664C-FC7E-00380840D4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742806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1F64DCB-77F4-7310-0A85-E1A4FBFD7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742806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57BA2449-67FA-EE0B-0EE0-08F165DB20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742806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6E3688C5-8D3F-3EFE-389E-05B44E29C0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742807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6A7CF18-0F57-D946-709C-7A69035EE2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77694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35E5FFE-D90E-30E5-D032-9ADDB31F2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7766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BB6AC96-9802-7B3F-4BBF-F492C1A17B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776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D3656E6-B03B-3179-D700-1D2B0A5A13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776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74B9B8D-6E77-4A84-4154-008F3DAA60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776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B7F7010-A77B-0B4F-B3E7-814F61643F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7766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E927B59-06DF-1E6A-C43B-B5244157D7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77694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2707AEEE-7C54-E104-E808-0B2D9A9C37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7766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D3FD5BBB-FF21-2865-E9D0-47DCFCE89B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7766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F4ADDB43-20C9-C10D-5EDD-1022D4AFA2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7766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BB567CF3-A093-0297-E35F-8B03984D90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7766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48FEB84C-1421-09BC-240B-BE986314C3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7766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94AA7D48-12FD-65A1-8BEA-EE3FB317E6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3" y="81081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2F309C-5597-F11F-170B-B27EF9AB57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40" y="81054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A5541594-67D2-D5DC-0C13-B690A743ED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72" y="810539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8C53A80-DCFB-2E7B-6E9B-58C30A6529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41" y="810539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8A4010C-402A-2611-568A-6B05D2EB3D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7" y="810539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9B44C185-9AF8-18BF-1CBA-8AEEE49B77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7" y="81053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2C58354-A36A-D5F7-5BB8-7F301036DC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201" y="81081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B4700D6-0072-E413-D1F6-5A1563E5FF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8" y="8105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04AA8E40-6714-7873-9B06-AFD5971004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40" y="81053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A764A28F-2BED-9388-58C4-1967CD8EDD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9" y="81053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FE66B9C3-CCDC-1B8B-28D5-4DFF325EFF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5" y="81053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EB28CF5D-A2F8-367F-B307-7D2F6870A9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5" y="81054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5D29E75-9C93-6B25-AE07-CE3818E063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3" y="84467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F6484D7-6C99-DF0D-C27C-59D8D58F2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40" y="8444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4E822CB-C072-FD36-6E31-D3588A4B73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72" y="84440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651899AE-68FB-C882-D4FC-34FC90D6C9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41" y="84440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4C9C7D06-5E15-1FEB-9F8C-727C49171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7" y="84440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2FF4396E-56CD-BA42-2F24-63524D414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7" y="8444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244A9D1-F079-2F50-F796-4F1818C4C1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201" y="84467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D2CF5FE-20A0-780B-DD88-692AF33C0D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8" y="8444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E270919E-D08F-1826-D95F-561ACF2848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40" y="8444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8CC81B9-46AA-F326-B19E-0293B69658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9" y="8444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4519F28-44FF-B7DD-3691-C6FE5C34EA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5" y="844406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176E098E-7A2C-5097-32B9-FF51D958F4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5" y="8444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E87C0CD4-278B-616E-63BD-AB4B9641BD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27" y="20121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AAA13F08-CF0A-742C-BBE3-45B0D9F18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4" y="20094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ED15C3E-102D-3DC7-70EC-3FD0B80E4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6" y="20094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979C56A-05D5-BE7A-235B-37C8B38324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5" y="20094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5A63CD49-2A63-D285-1D56-D8722CC023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1" y="20094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4C52B74F-16F0-D530-B753-C468F3D47B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1" y="2009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74103A08-1452-4ED3-3CC9-5286011CA3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5" y="20121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B0C1612D-C14F-486D-6F21-271736B691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2" y="200940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C64381A-FC6A-0345-3158-66E0FCF1A5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2009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E7C9B4BD-39D3-936F-913A-9742C312EE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3" y="2009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CE6F800-4AE4-57D0-52D6-C02F9FB15E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39" y="20094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502BC763-1548-58F8-C992-ED6B62402E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599" y="20094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EA59782-CF74-6FF0-BD29-2E2EC5E01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27" y="23507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C8CC5C3C-016F-0699-B114-566F409FE6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4" y="2348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2E0CCC84-135D-A59D-B890-AF0986667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6" y="2348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8612644-A6C8-7E95-6702-59CA279197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5" y="2348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41C1026-7676-7168-F9DC-1CA64965F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1" y="23480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16ADA11-AE14-9A0B-A07D-F6133AE3D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1" y="2348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EEC9A0E4-C9AC-8365-47E0-12A5AB194F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5" y="235079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CADD55E-507E-2FD8-7EC7-10ACB6BBC5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2" y="234806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4DE9BB53-9F73-B827-E847-5FC4214B6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4" y="2348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267EEE38-233C-AE0F-3DC0-AF4DB8088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3" y="2348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B79C897B-C5ED-9815-A569-9A8424BCA9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39" y="23480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FF7802E8-D7EE-3163-CADC-45E1D74C6B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599" y="234806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68854DD9-6D97-2458-7A71-B1E02A312C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268946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29C8514-1AE3-6D92-3185-E0409D69D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2686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060E3104-E0A1-1BDD-CBBA-4E9196CF77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268673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E226CD82-97B5-76A4-D81D-E6EFB97194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268673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0DECBCD2-58FE-F8B6-BF7F-5E0DFDEB39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268673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C4E48834-6EC1-049A-4875-E077D8D076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268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3ED8495F-C606-0FFD-4939-83DF215078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268946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D1FC0A23-067E-E5E3-D85B-7D3B756D9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2686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AA6A9FD-D9F9-F4A4-88EA-0B82403824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268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2879AA46-D2CE-5BF9-9AAD-1EBDB1EF39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268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B219D7AA-E38D-76DD-1BD8-409541C1A9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268673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E26C0628-6A29-C100-6FCB-EE85EB8C9B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26867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244F5652-BBEF-D99F-A970-E94A9E09D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7130" y="302812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AEFE4042-1196-373B-EADE-35837D96FB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96537" y="3025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936B7EA8-D344-E2CF-2482-0DCED9AB96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9069" y="302539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729BE08B-7A66-A704-C12F-AA772097C1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8538" y="302539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E810C654-B8F6-3707-F4C0-5E82923420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4874" y="302539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C1137496-8598-3C14-3107-2DAD08387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20534" y="3025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935F68EB-FC8E-BDFB-8637-73281BA8E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6198" y="302812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A8C4C9E9-7D2C-6F67-7A87-0CC891C157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65605" y="302539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EE6A0D49-0A1E-9BFC-0961-9618D3DA4A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38137" y="3025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9C05C35-FF61-8D27-4BD3-45B0C5306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27606" y="3025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91178108-875E-BA4C-45D4-E6F56648A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13942" y="302539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2D6F4A5-E3E4-BD49-CBCA-1BA214E74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602" y="302539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</p:grp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7B1DDF08-E003-12E5-D0DF-7B160F08684E}"/>
                </a:ext>
              </a:extLst>
            </p:cNvPr>
            <p:cNvSpPr/>
            <p:nvPr/>
          </p:nvSpPr>
          <p:spPr>
            <a:xfrm>
              <a:off x="9451929" y="1704601"/>
              <a:ext cx="2382269" cy="359853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A5D9606F-2D8C-AFE3-01A1-38E0E2462D4B}"/>
              </a:ext>
            </a:extLst>
          </p:cNvPr>
          <p:cNvGrpSpPr>
            <a:grpSpLocks noChangeAspect="1"/>
          </p:cNvGrpSpPr>
          <p:nvPr/>
        </p:nvGrpSpPr>
        <p:grpSpPr>
          <a:xfrm>
            <a:off x="13142223" y="1629062"/>
            <a:ext cx="2628532" cy="3600000"/>
            <a:chOff x="11131240" y="2986786"/>
            <a:chExt cx="4588721" cy="6284649"/>
          </a:xfrm>
        </p:grpSpPr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60E8E0A-9092-B47D-EA4C-FA59782FE62D}"/>
                </a:ext>
              </a:extLst>
            </p:cNvPr>
            <p:cNvSpPr/>
            <p:nvPr/>
          </p:nvSpPr>
          <p:spPr>
            <a:xfrm>
              <a:off x="11131240" y="2986786"/>
              <a:ext cx="4588721" cy="62846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QA" sz="3641" dirty="0"/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68BB13DD-1E1F-3AAF-3A76-695FFF5F5DB6}"/>
                </a:ext>
              </a:extLst>
            </p:cNvPr>
            <p:cNvGrpSpPr/>
            <p:nvPr/>
          </p:nvGrpSpPr>
          <p:grpSpPr>
            <a:xfrm>
              <a:off x="11185422" y="5530400"/>
              <a:ext cx="4450478" cy="3728181"/>
              <a:chOff x="9909115" y="3448733"/>
              <a:chExt cx="4450478" cy="372818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E214D61A-03F4-EAEF-292D-418B342783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15" y="345146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36B9477-98CF-8D8B-87FE-ADA8F3375C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2" y="344873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1C12B001-BD10-965F-4303-35FD7A1892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54" y="3448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0EF3702F-1CB9-2772-3E67-8A766B5105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3" y="3448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DC4FFCF8-AA52-94CA-E3F7-51DC3935F3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59" y="34487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614A03F8-EF7C-C0B5-E8AC-24FFF8D15C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19" y="3448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928C7FF0-FEF6-16CA-E810-ED6BDECF95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3" y="345146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C2F7749D-9180-8EF3-5E53-2C16A480F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0" y="344873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773BE8A1-A4D8-29AF-1EBF-6B0DA79AF3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2" y="3448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6C1BEFE4-3FAF-643F-E294-CEC33529B6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1" y="3448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7A828CAC-31EE-17CB-5CD2-657CE37188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27" y="344873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5FEC7C4B-44AD-16B2-792F-4DFFFCF6A1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87" y="344873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AB533D4-F7AD-BF5B-BDFB-1120B403FC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15" y="394253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4396EF56-4EA4-035C-03C6-1393B16AE8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2" y="39398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967A276-23BA-87EF-1579-F4266491BE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54" y="39397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DE95D62E-F514-A2EA-0E46-68D08A1D78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3" y="39397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2C8F4A1C-EE9C-C642-8E05-40837C64E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59" y="393979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B12B6DB-6D05-790F-A4F4-C53C584012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19" y="39398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37D7E0F-84DA-72A4-D5D2-78819A11C0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3" y="394253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A0586C9C-B270-8456-BB02-458878260F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0" y="393980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D0A9D039-06B0-7431-5073-32920260FA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2" y="39398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D0D5295D-CA5D-442F-B6A7-BB8FFA0ECB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1" y="39398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AACB3A7F-DC08-6E65-57B1-488EE7F7E6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27" y="393980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47E1462-AC29-8AB9-21B3-0B1A49642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87" y="393980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24FD96E3-0544-BA28-206A-9C2487C49E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18" y="443359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3E7B712D-A9F1-D80D-986B-E2E6379A17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5" y="443086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631C174B-8B5E-E809-D4B8-E518C2CD4B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57" y="44308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126ED63D-2E0F-05A8-1585-D563078929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6" y="44308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7A7499A3-D887-C964-EAC2-FFA17D802A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62" y="44308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F072849-AFCE-D54E-E7FA-2B1EF292B0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22" y="443085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BC12905E-FD49-A7EC-944B-399D8930CE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6" y="443359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C2465401-9138-C656-923A-87BD0DED7D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3" y="443086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0CB6BD50-0F0A-C20A-1D2E-A07A1044BB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5" y="443085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B7E40580-C924-8818-180E-510631536D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4" y="443085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AB7859CB-BEF6-95C6-CA42-5629F16E06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30" y="443085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437E7FCE-6C9F-9960-747A-E6D55D15F0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90" y="443086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8EB267C9-4B82-BA9C-E8C5-8C545A79C5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18" y="492465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0C2E6AA9-0911-A8A1-C1DC-11E1DE07D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5" y="492192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5A5B5E9B-B51F-F20C-181D-C8EB81987A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57" y="492192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36D2C775-1D0C-D754-8C86-58C21284C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6" y="492192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6412F14F-43B4-AE78-9203-B14E75848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62" y="492192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74673756-DA84-31F9-2123-7F0DF2166B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22" y="49219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418F94AA-96F4-3DE4-2D94-E46C1BC36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6" y="49246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3C0EF3E5-50AF-67E4-3F30-3DA2BD305A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3" y="492192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CD036007-2697-B6C1-B05C-5A278D953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5" y="49219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9A1B349-05DC-2250-BCE8-E2C8DCCEA3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4" y="49219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A9E307F6-ED34-C8AD-EC50-266B323D1C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30" y="492192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CE6C04F-9D28-4AE7-C7C4-EC9433A66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90" y="492192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2D0A4B2E-EFD6-D570-3FB4-5A80566ABA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18" y="541572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E0E170-9406-2D11-3F67-7CB799F489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5" y="541299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CCE8473F-D9D6-DF33-8E08-50A8C78AEA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57" y="541298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C20FFE57-7C58-B260-363F-18178D3401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6" y="541298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64AB9ECF-85BA-6D95-471F-B282A82D1A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62" y="541298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010BBBC-B464-BDB4-18B6-4ECE81339E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22" y="541299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1A860341-21B5-B7F6-3424-89F02521A0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6" y="541572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84D811D1-461F-A7C9-D9EA-BA85389B4A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3" y="541299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7F3E20F5-A09B-0D88-8660-B6172FFAF6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5" y="541299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FD382D5B-78F4-8BF1-6DE9-F49CE0BD31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4" y="541299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19CD7AE1-EB62-8CD1-CE1D-529EEC5E4A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30" y="541299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8241BBE5-5103-5C49-2AE6-8D181DF916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90" y="541299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8F441D1B-9C80-EAE5-3D28-508F184123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18" y="590678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1F055EFD-F773-9CF8-7681-8BE8E1632F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5" y="59040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93A566C1-ED52-4334-069A-EF335402E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57" y="590405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D6A6D4DD-143B-1A81-ACA0-BA9BCF23B9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6" y="590405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D9CDC48D-2DBE-1B32-E4F0-CD4CF84F77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62" y="590405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39EF1EF6-C04B-24C7-65F6-93CAE03281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22" y="590405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4EE6F8AB-6A44-7F0D-55EA-092826B9BB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6" y="590678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FE05D108-E5D1-37FA-B1F9-3C57EF29DE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3" y="590405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A309230E-3A18-EB0C-8E74-2AC283E56A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5" y="590405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E6844041-1159-99AA-5540-4F1013B7EB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4" y="590405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8CDCC633-E5CD-861A-41DA-148D115B19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30" y="590405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604982BC-2237-852E-CE2F-4F7FA2DA72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90" y="590405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29507A9-FF42-5230-48FF-391CE635E3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21" y="639784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EC9E83C2-45BA-A64A-CEA3-9715E87FF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8" y="639511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F6D0D5B-C425-D0D6-E970-742DDCCC3D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60" y="639511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5A1264D9-1584-47E9-20D3-2BF320CD66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9" y="639511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4114E11A-9C27-6EA6-2ACA-33B4E59A8C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65" y="6395114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B379668B-B129-8B35-E7AD-8175D80DB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25" y="639511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FE361C36-EFF7-9BAA-3173-E914179DEA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9" y="6397848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A2798C03-19D5-A3DB-557F-724DA02ACA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6" y="6395117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1E5F36B6-623F-F19E-46A7-79BD841FA9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8" y="639511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243AD41A-3A3E-C566-7B0B-F0CE4587E0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7" y="639511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0192E211-F730-BEF1-47DA-A04FA7CCE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33" y="6395115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74D039D8-0548-D34E-01DC-4D8CB073C4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93" y="6395116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68ED6E26-E6EC-F144-5C59-95826373C0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9121" y="688891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8A69CE97-6E6F-111B-7EE1-39543487CB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8528" y="688618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8CFD3D7F-BCB8-01CB-E6CE-F6839DE502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651060" y="688617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674CEF49-F524-62A4-4732-640AE63BE1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040529" y="688617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55463A9A-39D3-767D-B2E0-2FC083E93F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26865" y="6886179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6CBD8C08-5F33-CCE0-6DBA-CEF72A6E47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2525" y="688618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D8DCD745-6767-9B9B-2DFC-9C8E793704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78189" y="6888913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B6E13714-98D1-1C08-75E6-DF301BE882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47596" y="6886182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F6C63D9-527F-9758-138D-02AD54B3FB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20128" y="688618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9F57AC53-B7BF-630F-BEA2-2E0BA0B0E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309597" y="688618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2E819C2-A9E3-9441-1E5B-65427E527F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95933" y="6886180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90DABE49-E982-57E8-887E-EAB7E61914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71593" y="6886181"/>
                <a:ext cx="288000" cy="288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1E64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QA"/>
              </a:p>
            </p:txBody>
          </p:sp>
        </p:grpSp>
      </p:grpSp>
      <p:sp>
        <p:nvSpPr>
          <p:cNvPr id="352" name="Rectangle 351">
            <a:extLst>
              <a:ext uri="{FF2B5EF4-FFF2-40B4-BE49-F238E27FC236}">
                <a16:creationId xmlns:a16="http://schemas.microsoft.com/office/drawing/2014/main" id="{C1ADCE37-102A-FEC0-A80E-2EACF3488D4F}"/>
              </a:ext>
            </a:extLst>
          </p:cNvPr>
          <p:cNvSpPr/>
          <p:nvPr/>
        </p:nvSpPr>
        <p:spPr>
          <a:xfrm>
            <a:off x="13142223" y="3060006"/>
            <a:ext cx="2628532" cy="217686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53" name="Up Arrow 352">
            <a:extLst>
              <a:ext uri="{FF2B5EF4-FFF2-40B4-BE49-F238E27FC236}">
                <a16:creationId xmlns:a16="http://schemas.microsoft.com/office/drawing/2014/main" id="{9A8938FD-C4E0-CAD3-A15E-422AAADBDCD6}"/>
              </a:ext>
            </a:extLst>
          </p:cNvPr>
          <p:cNvSpPr/>
          <p:nvPr/>
        </p:nvSpPr>
        <p:spPr>
          <a:xfrm>
            <a:off x="15667694" y="2180713"/>
            <a:ext cx="164973" cy="879293"/>
          </a:xfrm>
          <a:prstGeom prst="upArrow">
            <a:avLst/>
          </a:prstGeom>
          <a:solidFill>
            <a:srgbClr val="92D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54" name="Up Arrow 353">
            <a:extLst>
              <a:ext uri="{FF2B5EF4-FFF2-40B4-BE49-F238E27FC236}">
                <a16:creationId xmlns:a16="http://schemas.microsoft.com/office/drawing/2014/main" id="{36B6ED84-7E3C-DAA1-1B97-C71F4ADDACB7}"/>
              </a:ext>
            </a:extLst>
          </p:cNvPr>
          <p:cNvSpPr/>
          <p:nvPr/>
        </p:nvSpPr>
        <p:spPr>
          <a:xfrm>
            <a:off x="13093827" y="2180716"/>
            <a:ext cx="164973" cy="879293"/>
          </a:xfrm>
          <a:prstGeom prst="upArrow">
            <a:avLst/>
          </a:prstGeom>
          <a:solidFill>
            <a:srgbClr val="92D050"/>
          </a:solidFill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QA"/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1DDC1B4-2D1D-CDEA-7224-063161E88DA1}"/>
              </a:ext>
            </a:extLst>
          </p:cNvPr>
          <p:cNvSpPr txBox="1"/>
          <p:nvPr/>
        </p:nvSpPr>
        <p:spPr>
          <a:xfrm>
            <a:off x="3352340" y="4791792"/>
            <a:ext cx="3180150" cy="51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400" dirty="0">
                <a:solidFill>
                  <a:srgbClr val="1E64C8"/>
                </a:solidFill>
              </a:rPr>
              <a:t>4.8x lower sensitivity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F6EF7-92B6-DD06-32FE-0420D26BCA73}"/>
              </a:ext>
            </a:extLst>
          </p:cNvPr>
          <p:cNvSpPr txBox="1"/>
          <p:nvPr/>
        </p:nvSpPr>
        <p:spPr>
          <a:xfrm>
            <a:off x="9967893" y="5364707"/>
            <a:ext cx="1983446" cy="50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Full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0944A-56EC-753B-EF39-979B44307287}"/>
              </a:ext>
            </a:extLst>
          </p:cNvPr>
          <p:cNvSpPr txBox="1"/>
          <p:nvPr/>
        </p:nvSpPr>
        <p:spPr>
          <a:xfrm>
            <a:off x="13320619" y="5364707"/>
            <a:ext cx="3057994" cy="97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QA" sz="2500" b="1" dirty="0"/>
              <a:t>Sparse design with motion</a:t>
            </a:r>
          </a:p>
        </p:txBody>
      </p:sp>
    </p:spTree>
    <p:extLst>
      <p:ext uri="{BB962C8B-B14F-4D97-AF65-F5344CB8AC3E}">
        <p14:creationId xmlns:p14="http://schemas.microsoft.com/office/powerpoint/2010/main" val="126042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UK-EA_1_0_13.potx" id="{3422B44F-9C4A-4B5C-86EE-8C047584F1CF}" vid="{C5508D21-9C79-4514-B72F-1DB3438D53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376aa-aedf-453d-a304-dc7f32f72aa1">
      <Terms xmlns="http://schemas.microsoft.com/office/infopath/2007/PartnerControls"/>
    </lcf76f155ced4ddcb4097134ff3c332f>
    <TaxCatchAll xmlns="4a0d1833-5315-48c4-a4d0-e4c86fdd5a85" xsi:nil="true"/>
    <SharedWithUsers xmlns="4a0d1833-5315-48c4-a4d0-e4c86fdd5a85">
      <UserInfo>
        <DisplayName>Maya Abi Akl</DisplayName>
        <AccountId>14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F3F1E47342244939326FB7D18CFDB" ma:contentTypeVersion="14" ma:contentTypeDescription="Een nieuw document maken." ma:contentTypeScope="" ma:versionID="9200f6eac952091c0e4e1bdccab9dc41">
  <xsd:schema xmlns:xsd="http://www.w3.org/2001/XMLSchema" xmlns:xs="http://www.w3.org/2001/XMLSchema" xmlns:p="http://schemas.microsoft.com/office/2006/metadata/properties" xmlns:ns2="cd9376aa-aedf-453d-a304-dc7f32f72aa1" xmlns:ns3="4a0d1833-5315-48c4-a4d0-e4c86fdd5a85" targetNamespace="http://schemas.microsoft.com/office/2006/metadata/properties" ma:root="true" ma:fieldsID="79ccd5976fcdc1621b782a0deacbfa41" ns2:_="" ns3:_="">
    <xsd:import namespace="cd9376aa-aedf-453d-a304-dc7f32f72aa1"/>
    <xsd:import namespace="4a0d1833-5315-48c4-a4d0-e4c86fdd5a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OCR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376aa-aedf-453d-a304-dc7f32f72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3b9bb814-139f-4039-9463-697760f06a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0d1833-5315-48c4-a4d0-e4c86fdd5a8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24c9bb6-66d0-4f9e-9e56-2a5084e3c846}" ma:internalName="TaxCatchAll" ma:showField="CatchAllData" ma:web="4a0d1833-5315-48c4-a4d0-e4c86fdd5a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44856E-F7D8-46DF-9C18-A87CE4F5C311}">
  <ds:schemaRefs>
    <ds:schemaRef ds:uri="http://schemas.microsoft.com/office/2006/metadata/properties"/>
    <ds:schemaRef ds:uri="http://schemas.microsoft.com/office/infopath/2007/PartnerControls"/>
    <ds:schemaRef ds:uri="cd9376aa-aedf-453d-a304-dc7f32f72aa1"/>
    <ds:schemaRef ds:uri="4a0d1833-5315-48c4-a4d0-e4c86fdd5a85"/>
  </ds:schemaRefs>
</ds:datastoreItem>
</file>

<file path=customXml/itemProps2.xml><?xml version="1.0" encoding="utf-8"?>
<ds:datastoreItem xmlns:ds="http://schemas.openxmlformats.org/officeDocument/2006/customXml" ds:itemID="{086AFE31-B6D9-4ED3-836E-FD0C926C03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376aa-aedf-453d-a304-dc7f32f72aa1"/>
    <ds:schemaRef ds:uri="4a0d1833-5315-48c4-a4d0-e4c86fdd5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04671-75C5-4DA0-9BDB-CD89B31F5C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Powerpoint_UGent_EN_EA</Template>
  <TotalTime>47648</TotalTime>
  <Words>1063</Words>
  <Application>Microsoft Macintosh PowerPoint</Application>
  <PresentationFormat>Custom</PresentationFormat>
  <Paragraphs>267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Calibri</vt:lpstr>
      <vt:lpstr>Helvetica</vt:lpstr>
      <vt:lpstr>Roboto</vt:lpstr>
      <vt:lpstr>Wingdings</vt:lpstr>
      <vt:lpstr>Kantoorthema</vt:lpstr>
      <vt:lpstr>Deep learning image denoising for a cost-effective walk-through pet design with sparse detector coverage</vt:lpstr>
      <vt:lpstr>Walk-Through PET concept Walk-Through PET system design deep learning model for image denoising Results conclusion and future work</vt:lpstr>
      <vt:lpstr>WT-PET concept: Vertical flat panels of monolithic detectors</vt:lpstr>
      <vt:lpstr>WT-PET: flat panels of monolithic detectors</vt:lpstr>
      <vt:lpstr>Project timeline 2022-2025</vt:lpstr>
      <vt:lpstr>Walk-Through PET concept Walk-Through PET system design deep learning model for image denoising Results conclusion and future work</vt:lpstr>
      <vt:lpstr>System design: full and reduced sparse</vt:lpstr>
      <vt:lpstr>Sparse design motion to cover the afov</vt:lpstr>
      <vt:lpstr>Sensitivity comparison</vt:lpstr>
      <vt:lpstr>Walk-Through PET concept Walk-Through PET system design deep learning model for image denoising Results conclusion and future work</vt:lpstr>
      <vt:lpstr>Why deep learning denoising?</vt:lpstr>
      <vt:lpstr>Convolutional Neural Network: 4-layer 2D U-Net</vt:lpstr>
      <vt:lpstr>Training of the network</vt:lpstr>
      <vt:lpstr>Walk-Through PET concept Walk-Through PET system design deep learning model for image denoising Results conclusion and future work</vt:lpstr>
      <vt:lpstr>Low bmi patient</vt:lpstr>
      <vt:lpstr>High bmi patient</vt:lpstr>
      <vt:lpstr>Test XCAT – low bmi</vt:lpstr>
      <vt:lpstr>Test XCAT – high bmi</vt:lpstr>
      <vt:lpstr>Walk-Through PET concept Walk-Through PET system design deep learning model for image denoising Results conclusion and future work</vt:lpstr>
      <vt:lpstr>Conclusion</vt:lpstr>
      <vt:lpstr>Model: Trained on WT-PET XCAT data</vt:lpstr>
      <vt:lpstr>future work</vt:lpstr>
      <vt:lpstr>   Look out for more presentations!</vt:lpstr>
      <vt:lpstr>     Thank you!  THE Walk-through PET team</vt:lpstr>
      <vt:lpstr>Back-up slides</vt:lpstr>
      <vt:lpstr>CT component design </vt:lpstr>
      <vt:lpstr>Training details</vt:lpstr>
      <vt:lpstr>Training of the network on xcat data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Saskia Claessens</dc:creator>
  <cp:lastModifiedBy>Maya Abi Akl</cp:lastModifiedBy>
  <cp:revision>446</cp:revision>
  <cp:lastPrinted>2018-06-14T09:26:58Z</cp:lastPrinted>
  <dcterms:created xsi:type="dcterms:W3CDTF">2017-04-25T10:16:23Z</dcterms:created>
  <dcterms:modified xsi:type="dcterms:W3CDTF">2024-05-20T10:37:05Z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i4>13</vt:i4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5">
    <vt:lpwstr>set text box and shape defaults</vt:lpwstr>
  </property>
  <property fmtid="{D5CDD505-2E9C-101B-9397-08002B2CF9AE}" pid="11" name="Cmt 6">
    <vt:lpwstr>end slide text acc. to letter</vt:lpwstr>
  </property>
  <property fmtid="{D5CDD505-2E9C-101B-9397-08002B2CF9AE}" pid="12" name="Cmt 7">
    <vt:lpwstr>logo opening slide sharpened</vt:lpwstr>
  </property>
  <property fmtid="{D5CDD505-2E9C-101B-9397-08002B2CF9AE}" pid="13" name="Cmt 8-9">
    <vt:lpwstr>comments 19-9-2016</vt:lpwstr>
  </property>
  <property fmtid="{D5CDD505-2E9C-101B-9397-08002B2CF9AE}" pid="14" name="Cmt 10">
    <vt:lpwstr>social media data redesigned</vt:lpwstr>
  </property>
  <property fmtid="{D5CDD505-2E9C-101B-9397-08002B2CF9AE}" pid="15" name="Cmt 11">
    <vt:lpwstr>Title Slide renamed to TitleSlide</vt:lpwstr>
  </property>
  <property fmtid="{D5CDD505-2E9C-101B-9397-08002B2CF9AE}" pid="16" name="Cmt 12">
    <vt:lpwstr>Title and text size</vt:lpwstr>
  </property>
  <property fmtid="{D5CDD505-2E9C-101B-9397-08002B2CF9AE}" pid="17" name="Cmt 13">
    <vt:lpwstr>socmed pictos &gt; normal view</vt:lpwstr>
  </property>
  <property fmtid="{D5CDD505-2E9C-101B-9397-08002B2CF9AE}" pid="18" name="ContentTypeId">
    <vt:lpwstr>0x01010002AF3F1E47342244939326FB7D18CFDB</vt:lpwstr>
  </property>
  <property fmtid="{D5CDD505-2E9C-101B-9397-08002B2CF9AE}" pid="19" name="MediaServiceImageTags">
    <vt:lpwstr/>
  </property>
</Properties>
</file>