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1" r:id="rId2"/>
    <p:sldId id="269" r:id="rId3"/>
    <p:sldId id="1146" r:id="rId4"/>
    <p:sldId id="268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BE77B-4C71-724D-9527-DE51C2161738}" type="datetimeFigureOut">
              <a:rPr lang="it-IT" smtClean="0"/>
              <a:t>29/06/2023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AAF64-0984-DA4F-9E67-F0FBEAD0FB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24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837D5-06A1-3A40-B042-07A1BB3F9C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6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A0FED-8E94-7346-9045-29E5F818685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06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A0FED-8E94-7346-9045-29E5F81868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8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6986F-1E3E-B24A-8722-ADEEF637E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52BA43-F2F1-DD45-855C-0393DC340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8B9245-2E67-F144-84F3-03689F77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3BE8-AD82-4070-8540-2818B8DBFC91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C3B215-23D5-AA4A-98A3-CD9AC5D4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1D8DFE-59CE-ED46-B213-4ABE73EF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30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B7112-F602-794C-AB5A-86D9CD53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3A09C6-D57E-224E-9ED2-792DFADD1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303CB-0C8D-2040-AD21-678C14AD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F639-9116-4BDE-93E5-670552E7D13E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B3D19A-8656-1E4C-B98F-BF948B51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782AE4-B16B-844B-A9CD-D88AEDD4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33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267D782-FB12-6940-8C7D-D50C1F7D2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4A4555-E5A2-8043-80FA-7E0C772C1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E97C4F-40F2-7A49-BBF5-9A505556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D75F-6866-49F1-A28F-DCE431C56591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61968A-B211-254E-B4F4-BD05A834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385317-BC9C-A043-B664-D0D293C7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6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CA929-F4B3-C747-BB34-6F64E792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D57D23-6F06-0D40-A705-95F9D5FD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2E1A6D-DFDC-174E-B9CA-67243F05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A1F5-CAA8-4596-8D06-A4A3202F1D72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B967FD-F355-EC4B-91A9-8437C367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24E42E-E517-D645-84DB-B594C12F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18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17D00-5226-A14D-8A46-3A9FB609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DC9706-ED34-0E46-A738-D0EEEBB77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08AB1E-2288-6248-AFA5-C2C0476C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3D6B-0A8D-430E-9D9C-3F3CAF281E6D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F7D8CA-D698-C141-86B4-F7C6F5CB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89AECD-877D-4D48-8066-6CB6A191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04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FC28A-420A-6A48-8666-8EA1BDC5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B86F9D-363F-2D4A-9F73-D7CDA3F74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7FD213-0DCB-3D49-9270-693ACFA72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6E2285-2F9C-FA4E-9FB0-939F2DE6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6599-D631-4A27-B89E-8B6004803FCB}" type="datetime1">
              <a:rPr lang="it-IT" smtClean="0"/>
              <a:t>29/06/2023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79DD7B-F1C3-7D43-A495-A99CE95D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EC3ECC-A2F0-5E41-99DB-B556993B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0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BFF77-E43C-F74B-B60A-822908D7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4A9BCB-A69A-5548-8BEF-A4C9670E9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C844A9-23BE-AE4E-ACAB-439700D1D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F27A0F-53CE-B04D-A2CA-4CAB99645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051BECA-D188-154C-81A7-814A57E93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56C7BD0-7D72-B74F-9CF6-2CF921CD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B16D-F2F3-4061-8C50-6DCF42E673D8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21E71FB-9F99-C34C-AE65-C3F87BB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1DD13C-80F2-B044-A7E9-35182FFE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1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C7271-3124-9A4C-B836-EA9BB439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30B905-9B4E-EE41-9D45-58578192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565E-0DE8-49AA-BF54-94185C497CCF}" type="datetime1">
              <a:rPr lang="it-IT" smtClean="0"/>
              <a:t>29/06/2023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AD7AB8-9702-DF4D-9ACC-B0EC099B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F9AC04-21BE-4742-82AE-760EA0B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4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03E87D-3990-4C41-B685-CA097532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38AE-E6C7-4AD6-91D9-7FD88DF5CE84}" type="datetime1">
              <a:rPr lang="it-IT" smtClean="0"/>
              <a:t>29/06/2023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6DCCBE-9805-9F42-B2DB-571B4832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9C7E54-2082-5547-998A-B1CAA22D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81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BA0C9-9B19-F04B-98F4-38FCBF56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EE651B-D53C-6841-BCD5-404BC816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B35B4E-307E-0B43-B811-82B1C9B6F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6A850B-A89D-974C-99DF-8F772F8E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665-B86C-47F4-97FE-B29D527CD8CB}" type="datetime1">
              <a:rPr lang="it-IT" smtClean="0"/>
              <a:t>29/06/2023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EB14C9-07E2-5E42-97B7-F68264B9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FF858C-8B22-0E44-B183-1E54DAB0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98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BBB18-EA50-FF48-8429-DC20640B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B2617F5-8B7D-DA40-B792-E7059E7CC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2D0C29-E4AB-0A47-9922-5035590F9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6A7928-37B4-474A-9886-9F0C7333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B7FC-B9B5-4637-8BCF-9F64193EF996}" type="datetime1">
              <a:rPr lang="it-IT" smtClean="0"/>
              <a:t>29/06/2023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5436F7-95E1-D549-9549-70597FFB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2B8BDF-E109-B548-A443-FBB1540C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4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B0DF7B-AB11-CD4C-BF65-2B095CA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4D33C5-7521-4C40-BB9E-4B0741F0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7CB2E0-E0AE-6741-958A-33C9F6901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D683-DC77-46DA-8A23-F769B5FFF2E0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FCA894-8570-5A49-8D64-F5A788C85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M. Mastromarco @ Consiglio di Sezione 2023, Bari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4DF043-9365-4944-83D0-F57ADB759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DEE8E-1FFF-1A4C-BB4F-BC5AE86FD6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00376" y="3644901"/>
            <a:ext cx="6983413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err="1">
                <a:solidFill>
                  <a:srgbClr val="CD0004"/>
                </a:solidFill>
                <a:latin typeface="Lucida Grande"/>
                <a:cs typeface="Lucida Grande"/>
              </a:rPr>
              <a:t>Esperimento</a:t>
            </a:r>
            <a:r>
              <a:rPr lang="en-US" sz="5400" dirty="0">
                <a:solidFill>
                  <a:srgbClr val="CD0004"/>
                </a:solidFill>
                <a:latin typeface="Lucida Grande"/>
                <a:cs typeface="Lucida Grande"/>
              </a:rPr>
              <a:t> </a:t>
            </a:r>
            <a:r>
              <a:rPr lang="en-US" sz="5400" dirty="0" err="1">
                <a:solidFill>
                  <a:srgbClr val="CD0004"/>
                </a:solidFill>
                <a:latin typeface="Lucida Grande"/>
                <a:cs typeface="Lucida Grande"/>
              </a:rPr>
              <a:t>n_TOF</a:t>
            </a:r>
            <a:endParaRPr lang="en-US" sz="5400" dirty="0">
              <a:solidFill>
                <a:srgbClr val="CD0004"/>
              </a:solidFill>
              <a:latin typeface="Lucida Grande"/>
              <a:cs typeface="Lucida Grande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CD0004"/>
                </a:solidFill>
                <a:latin typeface="Lucida Grande"/>
                <a:cs typeface="Lucida Grande"/>
              </a:rPr>
              <a:t>n</a:t>
            </a:r>
            <a:r>
              <a:rPr lang="en-US" sz="3600" dirty="0">
                <a:solidFill>
                  <a:srgbClr val="CD0004"/>
                </a:solidFill>
                <a:latin typeface="Lucida Grande"/>
                <a:cs typeface="Lucida Grande"/>
              </a:rPr>
              <a:t>eutron </a:t>
            </a:r>
            <a:r>
              <a:rPr lang="en-US" sz="3600" b="1" dirty="0">
                <a:solidFill>
                  <a:srgbClr val="CD0004"/>
                </a:solidFill>
                <a:latin typeface="Lucida Grande"/>
                <a:cs typeface="Lucida Grande"/>
              </a:rPr>
              <a:t>T</a:t>
            </a:r>
            <a:r>
              <a:rPr lang="en-US" sz="3600" dirty="0">
                <a:solidFill>
                  <a:srgbClr val="CD0004"/>
                </a:solidFill>
                <a:latin typeface="Lucida Grande"/>
                <a:cs typeface="Lucida Grande"/>
              </a:rPr>
              <a:t>ime </a:t>
            </a:r>
            <a:r>
              <a:rPr lang="en-US" sz="3600" b="1" dirty="0">
                <a:solidFill>
                  <a:srgbClr val="CD0004"/>
                </a:solidFill>
                <a:latin typeface="Lucida Grande"/>
                <a:cs typeface="Lucida Grande"/>
              </a:rPr>
              <a:t>O</a:t>
            </a:r>
            <a:r>
              <a:rPr lang="en-US" sz="3600" dirty="0">
                <a:solidFill>
                  <a:srgbClr val="CD0004"/>
                </a:solidFill>
                <a:latin typeface="Lucida Grande"/>
                <a:cs typeface="Lucida Grande"/>
              </a:rPr>
              <a:t>f </a:t>
            </a:r>
            <a:r>
              <a:rPr lang="en-US" sz="3600" b="1" dirty="0">
                <a:solidFill>
                  <a:srgbClr val="CD0004"/>
                </a:solidFill>
                <a:latin typeface="Lucida Grande"/>
                <a:cs typeface="Lucida Grande"/>
              </a:rPr>
              <a:t>F</a:t>
            </a:r>
            <a:r>
              <a:rPr lang="en-US" sz="3600" dirty="0">
                <a:solidFill>
                  <a:srgbClr val="CD0004"/>
                </a:solidFill>
                <a:latin typeface="Lucida Grande"/>
                <a:cs typeface="Lucida Grande"/>
              </a:rPr>
              <a:t>light </a:t>
            </a:r>
          </a:p>
          <a:p>
            <a:pPr algn="ctr">
              <a:defRPr/>
            </a:pPr>
            <a:endParaRPr lang="en-US" sz="2800" dirty="0">
              <a:solidFill>
                <a:srgbClr val="CD0004"/>
              </a:solidFill>
              <a:latin typeface="Lucida Grande"/>
              <a:cs typeface="Lucida Grande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CD0004"/>
                </a:solidFill>
                <a:latin typeface="Lucida Grande"/>
                <a:cs typeface="Lucida Grande"/>
              </a:rPr>
              <a:t> </a:t>
            </a:r>
          </a:p>
          <a:p>
            <a:pPr algn="ctr">
              <a:defRPr/>
            </a:pPr>
            <a:r>
              <a:rPr lang="en-US" dirty="0">
                <a:solidFill>
                  <a:srgbClr val="CD0004"/>
                </a:solidFill>
                <a:latin typeface="Lucida Grande"/>
                <a:cs typeface="Lucida Grande"/>
              </a:rPr>
              <a:t>																																																									</a:t>
            </a:r>
            <a:endParaRPr lang="it-IT" dirty="0">
              <a:solidFill>
                <a:srgbClr val="CD0004"/>
              </a:solidFill>
              <a:latin typeface="Lucida Grande"/>
              <a:cs typeface="Lucida Grande"/>
            </a:endParaRPr>
          </a:p>
          <a:p>
            <a:pPr algn="ctr">
              <a:defRPr/>
            </a:pPr>
            <a:r>
              <a:rPr lang="it-IT" dirty="0">
                <a:solidFill>
                  <a:srgbClr val="CD0004"/>
                </a:solidFill>
                <a:latin typeface="Lucida Grande"/>
                <a:cs typeface="Lucida Grande"/>
              </a:rPr>
              <a:t>					</a:t>
            </a:r>
            <a:endParaRPr lang="it-IT" sz="1600" dirty="0">
              <a:solidFill>
                <a:srgbClr val="CD0004"/>
              </a:solidFill>
              <a:latin typeface="Lucida Grande"/>
              <a:cs typeface="Lucida Grande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916114"/>
            <a:ext cx="1444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4" y="2060576"/>
            <a:ext cx="14509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82550" y="553512"/>
            <a:ext cx="294984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000000"/>
                </a:solidFill>
                <a:latin typeface="Lucida Grande CE"/>
                <a:cs typeface="Lucida Grande CE"/>
              </a:rPr>
              <a:t>Consiglio di Sezione</a:t>
            </a:r>
            <a:r>
              <a:rPr lang="it-IT" sz="2000" b="1" dirty="0">
                <a:solidFill>
                  <a:srgbClr val="1D1E58"/>
                </a:solidFill>
                <a:latin typeface="Lucida Grande CE"/>
                <a:cs typeface="Lucida Grande CE"/>
              </a:rPr>
              <a:t> </a:t>
            </a:r>
          </a:p>
          <a:p>
            <a:pPr algn="ctr"/>
            <a:r>
              <a:rPr lang="it-IT" sz="1400" b="1" dirty="0">
                <a:solidFill>
                  <a:srgbClr val="1D1E58"/>
                </a:solidFill>
                <a:latin typeface="Lucida Grande CE"/>
                <a:cs typeface="Lucida Grande CE"/>
              </a:rPr>
              <a:t>Bari, 2023</a:t>
            </a:r>
            <a:endParaRPr lang="en-US" sz="1400" b="1" dirty="0">
              <a:solidFill>
                <a:srgbClr val="1D1E58"/>
              </a:solidFill>
              <a:latin typeface="Lucida Grande CE"/>
              <a:cs typeface="Lucida Grande CE"/>
            </a:endParaRPr>
          </a:p>
        </p:txBody>
      </p:sp>
      <p:pic>
        <p:nvPicPr>
          <p:cNvPr id="12" name="Picture 4" descr="TACpic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2205038"/>
            <a:ext cx="16287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Screen shot 2015-05-16 at 9.53.3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255838"/>
            <a:ext cx="1657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o 24"/>
          <p:cNvGrpSpPr>
            <a:grpSpLocks/>
          </p:cNvGrpSpPr>
          <p:nvPr/>
        </p:nvGrpSpPr>
        <p:grpSpPr bwMode="auto">
          <a:xfrm>
            <a:off x="5087939" y="2205038"/>
            <a:ext cx="1584325" cy="1223962"/>
            <a:chOff x="4355977" y="2458063"/>
            <a:chExt cx="4608511" cy="298716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2458063"/>
              <a:ext cx="4608511" cy="2987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ttangolo 22"/>
            <p:cNvSpPr/>
            <p:nvPr/>
          </p:nvSpPr>
          <p:spPr>
            <a:xfrm>
              <a:off x="6877267" y="3070218"/>
              <a:ext cx="286300" cy="3603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40933" y="1667906"/>
            <a:ext cx="9067800" cy="45719"/>
          </a:xfrm>
          <a:prstGeom prst="rect">
            <a:avLst/>
          </a:prstGeom>
          <a:solidFill>
            <a:srgbClr val="1D1E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207" y="170467"/>
            <a:ext cx="2041526" cy="14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0933" y="183167"/>
            <a:ext cx="1955934" cy="1281539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94E1675-0D1B-0548-AF51-EB7DE8F4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7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Attività n_TOF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Ba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2023</a:t>
            </a:r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59050" y="1333432"/>
            <a:ext cx="88232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200" dirty="0"/>
          </a:p>
          <a:p>
            <a:pPr marL="285750" indent="-285750">
              <a:buFont typeface="Arial"/>
              <a:buChar char="•"/>
            </a:pPr>
            <a:r>
              <a:rPr lang="it-IT" sz="2200" dirty="0"/>
              <a:t>Caratterizzazione flusso NEAR Station</a:t>
            </a:r>
          </a:p>
          <a:p>
            <a:endParaRPr lang="it-IT" sz="2200" dirty="0"/>
          </a:p>
          <a:p>
            <a:pPr marL="285750" indent="-285750">
              <a:buFont typeface="Arial"/>
              <a:buChar char="•"/>
            </a:pPr>
            <a:r>
              <a:rPr lang="it-IT" sz="2200" dirty="0"/>
              <a:t>Misura </a:t>
            </a:r>
            <a:r>
              <a:rPr lang="it-IT" sz="2200" baseline="30000" dirty="0"/>
              <a:t>64</a:t>
            </a:r>
            <a:r>
              <a:rPr lang="it-IT" sz="2200" dirty="0"/>
              <a:t>Ni (</a:t>
            </a:r>
            <a:r>
              <a:rPr lang="it-IT" sz="2200" dirty="0" err="1"/>
              <a:t>spokesperson</a:t>
            </a:r>
            <a:r>
              <a:rPr lang="it-IT" sz="2200" dirty="0"/>
              <a:t> G. Tagliente)</a:t>
            </a:r>
          </a:p>
          <a:p>
            <a:pPr marL="285750" indent="-285750">
              <a:buFont typeface="Arial"/>
              <a:buChar char="•"/>
            </a:pPr>
            <a:endParaRPr lang="it-IT" sz="2200" dirty="0"/>
          </a:p>
          <a:p>
            <a:pPr marL="285750" indent="-285750">
              <a:buFont typeface="Arial"/>
              <a:buChar char="•"/>
            </a:pPr>
            <a:r>
              <a:rPr lang="it-IT" sz="2200" dirty="0"/>
              <a:t>Misure di trasmissione e cattura dello </a:t>
            </a:r>
            <a:r>
              <a:rPr lang="it-IT" sz="2200" baseline="30000" dirty="0" err="1"/>
              <a:t>nat</a:t>
            </a:r>
            <a:r>
              <a:rPr lang="it-IT" sz="2200" dirty="0" err="1"/>
              <a:t>Sr</a:t>
            </a:r>
            <a:r>
              <a:rPr lang="it-IT" sz="2200" dirty="0"/>
              <a:t> presso la facility GELINA</a:t>
            </a:r>
          </a:p>
          <a:p>
            <a:endParaRPr lang="it-IT" sz="2200" dirty="0"/>
          </a:p>
          <a:p>
            <a:pPr marL="285750" indent="-285750">
              <a:buFont typeface="Arial"/>
              <a:buChar char="•"/>
            </a:pPr>
            <a:r>
              <a:rPr lang="it-IT" sz="2200" dirty="0"/>
              <a:t>Analisi dati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64E6D2D-BF09-2647-A3E4-F74D7C4446A2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CC65706D-E708-854E-BA3D-F6104E11A495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9" name="Picture 17" descr="tof_small.jpg">
            <a:extLst>
              <a:ext uri="{FF2B5EF4-FFF2-40B4-BE49-F238E27FC236}">
                <a16:creationId xmlns:a16="http://schemas.microsoft.com/office/drawing/2014/main" id="{66D02513-3700-F640-AF2C-4A41362343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6B21DFE-4303-104C-9591-AB0F2A251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ED6304C-EA35-C741-9A64-D902F488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</p:spTree>
    <p:extLst>
      <p:ext uri="{BB962C8B-B14F-4D97-AF65-F5344CB8AC3E}">
        <p14:creationId xmlns:p14="http://schemas.microsoft.com/office/powerpoint/2010/main" val="234819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Attività n_TOF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Ba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2024</a:t>
            </a:r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59050" y="1333432"/>
            <a:ext cx="8823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Misure attivazione nella NEAR station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Sviluppo rivelatori </a:t>
            </a:r>
            <a:r>
              <a:rPr lang="it-IT" sz="2400" dirty="0" err="1"/>
              <a:t>LaBr</a:t>
            </a:r>
            <a:endParaRPr lang="it-IT" sz="2400" dirty="0"/>
          </a:p>
          <a:p>
            <a:pPr marL="285750" indent="-285750">
              <a:buFont typeface="Arial"/>
              <a:buChar char="•"/>
            </a:pPr>
            <a:endParaRPr lang="it-IT" sz="2400" dirty="0"/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Analisi dati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64E6D2D-BF09-2647-A3E4-F74D7C4446A2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CC65706D-E708-854E-BA3D-F6104E11A495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9" name="Picture 17" descr="tof_small.jpg">
            <a:extLst>
              <a:ext uri="{FF2B5EF4-FFF2-40B4-BE49-F238E27FC236}">
                <a16:creationId xmlns:a16="http://schemas.microsoft.com/office/drawing/2014/main" id="{66D02513-3700-F640-AF2C-4A41362343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6B21DFE-4303-104C-9591-AB0F2A251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ED6304C-EA35-C741-9A64-D902F488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Mastromarco @ Consiglio di Sezione 2023, Bari</a:t>
            </a:r>
          </a:p>
        </p:txBody>
      </p:sp>
    </p:spTree>
    <p:extLst>
      <p:ext uri="{BB962C8B-B14F-4D97-AF65-F5344CB8AC3E}">
        <p14:creationId xmlns:p14="http://schemas.microsoft.com/office/powerpoint/2010/main" val="407813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1822" y="3878356"/>
            <a:ext cx="8550717" cy="2279384"/>
          </a:xfrm>
          <a:ln>
            <a:solidFill>
              <a:srgbClr val="1F497D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Missioni                                         22 k€</a:t>
            </a:r>
          </a:p>
          <a:p>
            <a:r>
              <a:rPr lang="it-IT" dirty="0"/>
              <a:t>Apparati                                         13 k€</a:t>
            </a:r>
          </a:p>
          <a:p>
            <a:r>
              <a:rPr lang="it-IT" dirty="0"/>
              <a:t>Consumo                                          2 k€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ctangle 11"/>
          <p:cNvSpPr/>
          <p:nvPr/>
        </p:nvSpPr>
        <p:spPr>
          <a:xfrm>
            <a:off x="1524000" y="0"/>
            <a:ext cx="9144000" cy="620688"/>
          </a:xfrm>
          <a:prstGeom prst="rect">
            <a:avLst/>
          </a:prstGeom>
          <a:solidFill>
            <a:srgbClr val="3861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91544" y="0"/>
            <a:ext cx="86764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Richieste 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n_TOF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it-IT" sz="3600" dirty="0" err="1">
                <a:solidFill>
                  <a:srgbClr val="000090"/>
                </a:solidFill>
                <a:latin typeface="Calibri" pitchFamily="34" charset="0"/>
              </a:rPr>
              <a:t>Ba</a:t>
            </a:r>
            <a:r>
              <a:rPr lang="it-IT" sz="3600" dirty="0">
                <a:solidFill>
                  <a:srgbClr val="000090"/>
                </a:solidFill>
                <a:latin typeface="Calibri" pitchFamily="34" charset="0"/>
              </a:rPr>
              <a:t> 2024</a:t>
            </a:r>
            <a:endParaRPr lang="it-IT" sz="3600" b="1" dirty="0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 flipV="1">
            <a:off x="1524000" y="646978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901822" y="822708"/>
            <a:ext cx="4112674" cy="305564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dirty="0">
                <a:solidFill>
                  <a:srgbClr val="0000FF"/>
                </a:solidFill>
              </a:rPr>
              <a:t>Partecipanti</a:t>
            </a:r>
          </a:p>
          <a:p>
            <a:r>
              <a:rPr lang="it-IT" dirty="0" err="1"/>
              <a:t>N.Colonna</a:t>
            </a:r>
            <a:r>
              <a:rPr lang="it-IT" dirty="0"/>
              <a:t>                 95%</a:t>
            </a:r>
          </a:p>
          <a:p>
            <a:r>
              <a:rPr lang="it-IT" dirty="0"/>
              <a:t>D. Diacono                30%</a:t>
            </a:r>
          </a:p>
          <a:p>
            <a:r>
              <a:rPr lang="it-IT" dirty="0"/>
              <a:t>M. Mastromarco    100%</a:t>
            </a:r>
          </a:p>
          <a:p>
            <a:r>
              <a:rPr lang="it-IT" dirty="0"/>
              <a:t>A.M. Mazzone          50%</a:t>
            </a:r>
          </a:p>
          <a:p>
            <a:r>
              <a:rPr lang="it-IT" dirty="0"/>
              <a:t>G. Tagliente               70%</a:t>
            </a:r>
          </a:p>
          <a:p>
            <a:r>
              <a:rPr lang="it-IT" dirty="0"/>
              <a:t>V. </a:t>
            </a:r>
            <a:r>
              <a:rPr lang="it-IT"/>
              <a:t>Variale                      0%  </a:t>
            </a: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FTE     3.45                                   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025829" y="822558"/>
            <a:ext cx="4426710" cy="3055648"/>
          </a:xfrm>
          <a:prstGeom prst="rect">
            <a:avLst/>
          </a:prstGeom>
          <a:ln>
            <a:solidFill>
              <a:srgbClr val="1F497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>
                <a:solidFill>
                  <a:srgbClr val="0000FF"/>
                </a:solidFill>
              </a:rPr>
              <a:t>Supporto Tecnico</a:t>
            </a:r>
          </a:p>
          <a:p>
            <a:r>
              <a:rPr lang="it-IT" sz="2800" dirty="0"/>
              <a:t>Off. Meccanica</a:t>
            </a:r>
          </a:p>
          <a:p>
            <a:r>
              <a:rPr lang="it-IT" sz="2800" dirty="0"/>
              <a:t>Tecnico </a:t>
            </a:r>
            <a:r>
              <a:rPr lang="it-IT" sz="2800" dirty="0" err="1"/>
              <a:t>Mecc</a:t>
            </a:r>
            <a:r>
              <a:rPr lang="it-IT" sz="2800" dirty="0"/>
              <a:t>.                </a:t>
            </a:r>
          </a:p>
          <a:p>
            <a:r>
              <a:rPr lang="it-IT" sz="2800" dirty="0"/>
              <a:t>Tecnico </a:t>
            </a:r>
            <a:r>
              <a:rPr lang="it-IT" sz="2800" dirty="0" err="1"/>
              <a:t>Eletton</a:t>
            </a:r>
            <a:r>
              <a:rPr lang="it-IT" sz="2800" dirty="0"/>
              <a:t>. (Sacchetti)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F602CE7D-C281-764C-88E6-3B68F97322EE}"/>
              </a:ext>
            </a:extLst>
          </p:cNvPr>
          <p:cNvSpPr/>
          <p:nvPr/>
        </p:nvSpPr>
        <p:spPr>
          <a:xfrm>
            <a:off x="2639616" y="6237312"/>
            <a:ext cx="8028384" cy="620688"/>
          </a:xfrm>
          <a:prstGeom prst="rect">
            <a:avLst/>
          </a:prstGeom>
          <a:gradFill flip="none" rotWithShape="1">
            <a:gsLst>
              <a:gs pos="0">
                <a:srgbClr val="3861AA">
                  <a:alpha val="3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B83D225E-A2BE-8740-851E-FEF3D40A2509}"/>
              </a:ext>
            </a:extLst>
          </p:cNvPr>
          <p:cNvSpPr/>
          <p:nvPr/>
        </p:nvSpPr>
        <p:spPr>
          <a:xfrm flipV="1">
            <a:off x="1524000" y="6237313"/>
            <a:ext cx="9144000" cy="45719"/>
          </a:xfrm>
          <a:prstGeom prst="rect">
            <a:avLst/>
          </a:prstGeom>
          <a:solidFill>
            <a:srgbClr val="38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6" name="Picture 17" descr="tof_small.jpg">
            <a:extLst>
              <a:ext uri="{FF2B5EF4-FFF2-40B4-BE49-F238E27FC236}">
                <a16:creationId xmlns:a16="http://schemas.microsoft.com/office/drawing/2014/main" id="{857519BE-BF52-974E-96D2-9EF2CDB68E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6636" y="6279233"/>
            <a:ext cx="999784" cy="57876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2CC4E2E-7A5A-A246-82E6-146E1B05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50" y="6283032"/>
            <a:ext cx="877540" cy="574969"/>
          </a:xfrm>
          <a:prstGeom prst="rect">
            <a:avLst/>
          </a:prstGeom>
        </p:spPr>
      </p:pic>
      <p:sp>
        <p:nvSpPr>
          <p:cNvPr id="18" name="Segnaposto piè di pagina 1">
            <a:extLst>
              <a:ext uri="{FF2B5EF4-FFF2-40B4-BE49-F238E27FC236}">
                <a16:creationId xmlns:a16="http://schemas.microsoft.com/office/drawing/2014/main" id="{726DD888-8E57-2241-ADFC-3806BE65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5775" y="6362605"/>
            <a:ext cx="3371849" cy="358871"/>
          </a:xfrm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M. Mastromarco @ Consiglio di Sezione 2023, Bari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71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237</Words>
  <Application>Microsoft Office PowerPoint</Application>
  <PresentationFormat>Widescreen</PresentationFormat>
  <Paragraphs>48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Lucida Grande</vt:lpstr>
      <vt:lpstr>Lucida Grande 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Tagliente</dc:creator>
  <cp:lastModifiedBy>Mario Mastromarco</cp:lastModifiedBy>
  <cp:revision>17</cp:revision>
  <dcterms:created xsi:type="dcterms:W3CDTF">2021-07-02T07:43:57Z</dcterms:created>
  <dcterms:modified xsi:type="dcterms:W3CDTF">2023-06-29T06:31:37Z</dcterms:modified>
</cp:coreProperties>
</file>