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Roboto Medium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384">
          <p15:clr>
            <a:srgbClr val="A4A3A4"/>
          </p15:clr>
        </p15:guide>
        <p15:guide id="2" orient="horz" pos="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84"/>
        <p:guide pos="7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RobotoMedium-regular.fntdata"/><Relationship Id="rId12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regular.fntdata"/><Relationship Id="rId15" Type="http://schemas.openxmlformats.org/officeDocument/2006/relationships/font" Target="fonts/RobotoMedium-italic.fntdata"/><Relationship Id="rId14" Type="http://schemas.openxmlformats.org/officeDocument/2006/relationships/font" Target="fonts/RobotoMedium-bold.fntdata"/><Relationship Id="rId16" Type="http://schemas.openxmlformats.org/officeDocument/2006/relationships/font" Target="fonts/Robot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9e470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9e47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61c375da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d61c375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2579300" y="2152350"/>
            <a:ext cx="41130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Preventivi 2024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240802" y="4502375"/>
            <a:ext cx="55707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Riunione Gruppo3 - Bari 20230629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5565"/>
            <a:ext cx="3972107" cy="168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6707" y="3301213"/>
            <a:ext cx="2555273" cy="168988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692025" y="-17525"/>
            <a:ext cx="34521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JLab12 raggruppa tutte le attività scientifiche italiane al Thomas Jefferson National Accelerator Facility, JLab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Sezioni INFN coinvolte: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</a:rPr>
              <a:t>Bari, Catania, Ferrara, Genova, LNF, LNS, Padova, Pavia, Roma I, Roma II, Torino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Resp. Naz. Marco Contalbrigo (FE)</a:t>
            </a:r>
            <a:endParaRPr sz="11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71272" y="125938"/>
            <a:ext cx="4334938" cy="4899801"/>
            <a:chOff x="3320450" y="1304875"/>
            <a:chExt cx="2632500" cy="3416400"/>
          </a:xfrm>
        </p:grpSpPr>
        <p:sp>
          <p:nvSpPr>
            <p:cNvPr id="95" name="Google Shape;95;p14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4"/>
          <p:cNvSpPr txBox="1"/>
          <p:nvPr>
            <p:ph idx="4294967295" type="body"/>
          </p:nvPr>
        </p:nvSpPr>
        <p:spPr>
          <a:xfrm>
            <a:off x="147496" y="215400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JLAB12/Bari - STATUS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4"/>
          <p:cNvSpPr txBox="1"/>
          <p:nvPr>
            <p:ph idx="4294967295" type="body"/>
          </p:nvPr>
        </p:nvSpPr>
        <p:spPr>
          <a:xfrm>
            <a:off x="79250" y="815750"/>
            <a:ext cx="2119500" cy="3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JLab12 Sub-detector/WP</a:t>
            </a:r>
            <a:r>
              <a:rPr lang="en" sz="1200"/>
              <a:t>: </a:t>
            </a:r>
            <a:r>
              <a:rPr lang="en" sz="1100"/>
              <a:t>tracker a tripla GEM SBS per alta luminosità in </a:t>
            </a:r>
            <a:r>
              <a:rPr lang="en" sz="1100" u="sng"/>
              <a:t>Hall A</a:t>
            </a:r>
            <a:r>
              <a:rPr lang="en" sz="1100"/>
              <a:t> [BA+CT+GE+RM].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Fisica:</a:t>
            </a:r>
            <a:r>
              <a:rPr lang="en" sz="1200"/>
              <a:t> </a:t>
            </a:r>
            <a:r>
              <a:rPr lang="en" sz="1100"/>
              <a:t>fattori di forma del nucleone ad alto Q^2, spin del neutrone, tool per la fisica delle strutture adroniche</a:t>
            </a:r>
            <a:endParaRPr b="1"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Responsabilità locale: </a:t>
            </a:r>
            <a:r>
              <a:rPr lang="en" sz="1100"/>
              <a:t>sistema gas / GEM test, commissioning, analysis, simulation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/>
              <a:t>Status: </a:t>
            </a:r>
            <a:r>
              <a:rPr lang="en" sz="1100"/>
              <a:t>Presa dati exp. GEn </a:t>
            </a:r>
            <a:endParaRPr sz="1100"/>
          </a:p>
        </p:txBody>
      </p:sp>
      <p:sp>
        <p:nvSpPr>
          <p:cNvPr id="99" name="Google Shape;99;p14"/>
          <p:cNvSpPr txBox="1"/>
          <p:nvPr>
            <p:ph idx="4294967295" type="body"/>
          </p:nvPr>
        </p:nvSpPr>
        <p:spPr>
          <a:xfrm>
            <a:off x="6272475" y="18382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ATTIVITÀ 2019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4449400" y="49750"/>
            <a:ext cx="4607100" cy="2547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/>
              <a:t>2022/2023:</a:t>
            </a:r>
            <a:endParaRPr sz="1250"/>
          </a:p>
          <a:p>
            <a:pPr indent="-307975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Char char="-"/>
            </a:pPr>
            <a:r>
              <a:rPr lang="en" sz="1250"/>
              <a:t>Prima fase di contributo a commissioning BigBite+SBS con coordinamento GEM da remoto</a:t>
            </a:r>
            <a:endParaRPr sz="1250"/>
          </a:p>
          <a:p>
            <a:pPr indent="-307975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Char char="-"/>
            </a:pPr>
            <a:r>
              <a:rPr lang="en" sz="1250"/>
              <a:t>Partecipazione a turni di misura in persona per esperimento GEn (Measurement of the Neutron Electromagnetic Form Factor Ratio GEn/GMn at High Q2, E12-09-016)</a:t>
            </a:r>
            <a:endParaRPr sz="1250"/>
          </a:p>
          <a:p>
            <a:pPr indent="-307975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Char char="-"/>
            </a:pPr>
            <a:r>
              <a:rPr lang="en" sz="1250"/>
              <a:t>Ruoli: shift leader, target operator, tuning Moller polarimeter</a:t>
            </a:r>
            <a:endParaRPr sz="1250"/>
          </a:p>
          <a:p>
            <a:pPr indent="-307975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Char char="-"/>
            </a:pPr>
            <a:r>
              <a:rPr lang="en" sz="1250"/>
              <a:t>Partecipazione ad analisi dati</a:t>
            </a:r>
            <a:endParaRPr sz="1250"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</a:t>
            </a:r>
            <a:endParaRPr b="1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400" y="2733475"/>
            <a:ext cx="4469976" cy="234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2137550" y="394875"/>
            <a:ext cx="2268600" cy="4956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Current Plan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È la fase di raccolto dei frutti. Dopo sviluppo, commissioning ed installazione apparati, siamo in fase di produzione. Il programma SBS vedrà la sua conclusione naturale in Hall A nel 2025, per fare posto a MOLLER (parity-violating asymmetry in electron-electron (Møller) scattering)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Ago./Ott. 2023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Completamento turni di misura exp. GEn (E12-09-016)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311700" y="29000"/>
            <a:ext cx="85206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          </a:t>
            </a:r>
            <a:r>
              <a:rPr lang="en" sz="2000"/>
              <a:t>Anagrafica + Piano attiv. + Richieste finanziarie - 2024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108" name="Google Shape;108;p15"/>
          <p:cNvGrpSpPr/>
          <p:nvPr/>
        </p:nvGrpSpPr>
        <p:grpSpPr>
          <a:xfrm>
            <a:off x="53126" y="695293"/>
            <a:ext cx="2266133" cy="3023514"/>
            <a:chOff x="431925" y="1304875"/>
            <a:chExt cx="2628925" cy="3416400"/>
          </a:xfrm>
        </p:grpSpPr>
        <p:sp>
          <p:nvSpPr>
            <p:cNvPr id="109" name="Google Shape;109;p15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5"/>
          <p:cNvSpPr txBox="1"/>
          <p:nvPr>
            <p:ph idx="4294967295" type="body"/>
          </p:nvPr>
        </p:nvSpPr>
        <p:spPr>
          <a:xfrm>
            <a:off x="201625" y="6952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Ricercatori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5"/>
          <p:cNvSpPr txBox="1"/>
          <p:nvPr>
            <p:ph idx="4294967295" type="body"/>
          </p:nvPr>
        </p:nvSpPr>
        <p:spPr>
          <a:xfrm>
            <a:off x="203525" y="1240700"/>
            <a:ext cx="24945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PERRINO           0.80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FTE_TOT           0.80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13" name="Google Shape;113;p15"/>
          <p:cNvGrpSpPr/>
          <p:nvPr/>
        </p:nvGrpSpPr>
        <p:grpSpPr>
          <a:xfrm>
            <a:off x="4391255" y="695296"/>
            <a:ext cx="2214459" cy="3023514"/>
            <a:chOff x="3320450" y="1304875"/>
            <a:chExt cx="2632500" cy="3416400"/>
          </a:xfrm>
        </p:grpSpPr>
        <p:sp>
          <p:nvSpPr>
            <p:cNvPr id="114" name="Google Shape;114;p15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15"/>
          <p:cNvSpPr txBox="1"/>
          <p:nvPr>
            <p:ph idx="4294967295" type="body"/>
          </p:nvPr>
        </p:nvSpPr>
        <p:spPr>
          <a:xfrm>
            <a:off x="4460299" y="6952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MISSIONI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15"/>
          <p:cNvSpPr txBox="1"/>
          <p:nvPr>
            <p:ph idx="4294967295" type="body"/>
          </p:nvPr>
        </p:nvSpPr>
        <p:spPr>
          <a:xfrm>
            <a:off x="4467625" y="1088300"/>
            <a:ext cx="21381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r>
              <a:rPr lang="en" sz="1600"/>
              <a:t> missioni a JLAB di 15/20 gg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4.0 kEur / missione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1 missione a Roma 5gg per test SiD = 500 Eur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8.5</a:t>
            </a: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 kEur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118" name="Google Shape;118;p15"/>
          <p:cNvGrpSpPr/>
          <p:nvPr/>
        </p:nvGrpSpPr>
        <p:grpSpPr>
          <a:xfrm>
            <a:off x="6656300" y="695270"/>
            <a:ext cx="2079675" cy="3023514"/>
            <a:chOff x="6212550" y="1304875"/>
            <a:chExt cx="2632500" cy="3416400"/>
          </a:xfrm>
        </p:grpSpPr>
        <p:sp>
          <p:nvSpPr>
            <p:cNvPr id="119" name="Google Shape;119;p15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15"/>
          <p:cNvSpPr txBox="1"/>
          <p:nvPr>
            <p:ph idx="4294967295" type="body"/>
          </p:nvPr>
        </p:nvSpPr>
        <p:spPr>
          <a:xfrm>
            <a:off x="6840129" y="6952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CONSUMO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15"/>
          <p:cNvSpPr txBox="1"/>
          <p:nvPr>
            <p:ph idx="4294967295" type="body"/>
          </p:nvPr>
        </p:nvSpPr>
        <p:spPr>
          <a:xfrm>
            <a:off x="6711675" y="1240700"/>
            <a:ext cx="19971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Altri materiali tecnico-specialistici</a:t>
            </a:r>
            <a:r>
              <a:rPr lang="en" sz="1200"/>
              <a:t> [U1030102007]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1 kEur filtri ed altri accessori per sistema flusso gas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1.0 kEur</a:t>
            </a:r>
            <a:r>
              <a:rPr lang="en" sz="1200"/>
              <a:t>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23" name="Google Shape;123;p15"/>
          <p:cNvGrpSpPr/>
          <p:nvPr/>
        </p:nvGrpSpPr>
        <p:grpSpPr>
          <a:xfrm>
            <a:off x="2403226" y="707431"/>
            <a:ext cx="1930675" cy="3023514"/>
            <a:chOff x="6212550" y="1304875"/>
            <a:chExt cx="2632500" cy="3416400"/>
          </a:xfrm>
        </p:grpSpPr>
        <p:sp>
          <p:nvSpPr>
            <p:cNvPr id="124" name="Google Shape;124;p15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5"/>
          <p:cNvSpPr txBox="1"/>
          <p:nvPr>
            <p:ph idx="4294967295" type="body"/>
          </p:nvPr>
        </p:nvSpPr>
        <p:spPr>
          <a:xfrm>
            <a:off x="2538675" y="6952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ATTIVITÀ 2024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15"/>
          <p:cNvSpPr txBox="1"/>
          <p:nvPr>
            <p:ph idx="4294967295" type="body"/>
          </p:nvPr>
        </p:nvSpPr>
        <p:spPr>
          <a:xfrm>
            <a:off x="2406175" y="1156675"/>
            <a:ext cx="1879200" cy="25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SiD uStrip detector” - </a:t>
            </a:r>
            <a:r>
              <a:rPr lang="en" sz="1000"/>
              <a:t>Test a Roma, installazione+comm. A JLab.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T</a:t>
            </a:r>
            <a:r>
              <a:rPr lang="en" sz="1100"/>
              <a:t>urni di misura/analisi </a:t>
            </a: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GEp (misura del fattore di forma elettrico del protone ad alto Q2, 2024/2025), che completerà il ciclo operativo di SBS.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/>
              <a:t>Maintenance servizi di apparato GEM traker.</a:t>
            </a:r>
            <a:endParaRPr sz="1100"/>
          </a:p>
        </p:txBody>
      </p:sp>
      <p:sp>
        <p:nvSpPr>
          <p:cNvPr id="128" name="Google Shape;128;p15"/>
          <p:cNvSpPr txBox="1"/>
          <p:nvPr/>
        </p:nvSpPr>
        <p:spPr>
          <a:xfrm>
            <a:off x="53125" y="3774325"/>
            <a:ext cx="8655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Non si richiedono disponibilità di accesso ai servizi di sezione.</a:t>
            </a:r>
            <a:endParaRPr sz="12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L’attività è compresa nei WP del Grant Agreement PROBES della Commissione Europea. </a:t>
            </a:r>
            <a:endParaRPr sz="12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Memo: FTE&lt;1 =&gt; finanziamento in Dotazioni (JLAB12_DTZ)</a:t>
            </a:r>
            <a:endParaRPr sz="120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