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4"/>
    <p:restoredTop sz="94841"/>
  </p:normalViewPr>
  <p:slideViewPr>
    <p:cSldViewPr snapToGrid="0" snapToObjects="1" showGuides="1">
      <p:cViewPr>
        <p:scale>
          <a:sx n="89" d="100"/>
          <a:sy n="89" d="100"/>
        </p:scale>
        <p:origin x="1360" y="8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CD5-7813-9B41-A7D5-9DBD91A5B5C8}" type="datetimeFigureOut">
              <a:rPr lang="it-IT" smtClean="0"/>
              <a:t>29/06/23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4721-F10D-CD4C-B36D-E4EB00424D0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57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CD5-7813-9B41-A7D5-9DBD91A5B5C8}" type="datetimeFigureOut">
              <a:rPr lang="it-IT" smtClean="0"/>
              <a:t>29/06/23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4721-F10D-CD4C-B36D-E4EB00424D0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CD5-7813-9B41-A7D5-9DBD91A5B5C8}" type="datetimeFigureOut">
              <a:rPr lang="it-IT" smtClean="0"/>
              <a:t>29/06/23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4721-F10D-CD4C-B36D-E4EB00424D0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2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CD5-7813-9B41-A7D5-9DBD91A5B5C8}" type="datetimeFigureOut">
              <a:rPr lang="it-IT" smtClean="0"/>
              <a:t>29/06/23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4721-F10D-CD4C-B36D-E4EB00424D0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35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CD5-7813-9B41-A7D5-9DBD91A5B5C8}" type="datetimeFigureOut">
              <a:rPr lang="it-IT" smtClean="0"/>
              <a:t>29/06/23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4721-F10D-CD4C-B36D-E4EB00424D0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72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CD5-7813-9B41-A7D5-9DBD91A5B5C8}" type="datetimeFigureOut">
              <a:rPr lang="it-IT" smtClean="0"/>
              <a:t>29/06/23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4721-F10D-CD4C-B36D-E4EB00424D0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CD5-7813-9B41-A7D5-9DBD91A5B5C8}" type="datetimeFigureOut">
              <a:rPr lang="it-IT" smtClean="0"/>
              <a:t>29/06/23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4721-F10D-CD4C-B36D-E4EB00424D0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60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CD5-7813-9B41-A7D5-9DBD91A5B5C8}" type="datetimeFigureOut">
              <a:rPr lang="it-IT" smtClean="0"/>
              <a:t>29/06/23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4721-F10D-CD4C-B36D-E4EB00424D0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58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CD5-7813-9B41-A7D5-9DBD91A5B5C8}" type="datetimeFigureOut">
              <a:rPr lang="it-IT" smtClean="0"/>
              <a:t>29/06/23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4721-F10D-CD4C-B36D-E4EB00424D0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04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CD5-7813-9B41-A7D5-9DBD91A5B5C8}" type="datetimeFigureOut">
              <a:rPr lang="it-IT" smtClean="0"/>
              <a:t>29/06/23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4721-F10D-CD4C-B36D-E4EB00424D0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84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CD5-7813-9B41-A7D5-9DBD91A5B5C8}" type="datetimeFigureOut">
              <a:rPr lang="it-IT" smtClean="0"/>
              <a:t>29/06/23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4721-F10D-CD4C-B36D-E4EB00424D0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7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BCD5-7813-9B41-A7D5-9DBD91A5B5C8}" type="datetimeFigureOut">
              <a:rPr lang="it-IT" smtClean="0"/>
              <a:t>29/06/23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64721-F10D-CD4C-B36D-E4EB00424D0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47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55206" y="62032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ANAGRAFICA LUNA BA 2024</a:t>
            </a:r>
            <a:endParaRPr lang="it-IT" sz="4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32759" y="2645228"/>
            <a:ext cx="90508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4 persone</a:t>
            </a:r>
          </a:p>
          <a:p>
            <a:pPr marL="571500" indent="-571500">
              <a:buFont typeface="Arial" charset="0"/>
              <a:buChar char="•"/>
            </a:pPr>
            <a:r>
              <a:rPr lang="it-IT" sz="3600" b="1" dirty="0" smtClean="0"/>
              <a:t>Barile Francesco 		0.3</a:t>
            </a:r>
          </a:p>
          <a:p>
            <a:pPr marL="571500" indent="-571500">
              <a:buFont typeface="Arial" charset="0"/>
              <a:buChar char="•"/>
            </a:pPr>
            <a:r>
              <a:rPr lang="it-IT" sz="3600" b="1" dirty="0" smtClean="0"/>
              <a:t>Ciani Giovanni Francesco	0.3</a:t>
            </a:r>
          </a:p>
          <a:p>
            <a:pPr marL="571500" indent="-571500">
              <a:buFont typeface="Arial" charset="0"/>
              <a:buChar char="•"/>
            </a:pPr>
            <a:r>
              <a:rPr lang="it-IT" sz="3600" b="1" dirty="0" err="1" smtClean="0"/>
              <a:t>Paticchio</a:t>
            </a:r>
            <a:r>
              <a:rPr lang="it-IT" sz="3600" b="1" dirty="0" smtClean="0"/>
              <a:t> Vincenzo              0.4</a:t>
            </a:r>
            <a:r>
              <a:rPr lang="it-IT" sz="3600" b="1" dirty="0" smtClean="0">
                <a:solidFill>
                  <a:srgbClr val="FF0000"/>
                </a:solidFill>
              </a:rPr>
              <a:t>		(senior)</a:t>
            </a:r>
            <a:endParaRPr lang="it-IT" sz="3600" b="1" dirty="0">
              <a:solidFill>
                <a:srgbClr val="FF0000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it-IT" sz="3600" b="1" dirty="0" err="1" smtClean="0"/>
              <a:t>Schiavulli</a:t>
            </a:r>
            <a:r>
              <a:rPr lang="it-IT" sz="3600" b="1" dirty="0" smtClean="0"/>
              <a:t> Luigi	</a:t>
            </a:r>
            <a:r>
              <a:rPr lang="it-IT" sz="3600" b="1" dirty="0" smtClean="0">
                <a:solidFill>
                  <a:srgbClr val="FF0000"/>
                </a:solidFill>
              </a:rPr>
              <a:t>		</a:t>
            </a:r>
            <a:r>
              <a:rPr lang="it-IT" sz="3600" b="1" dirty="0" smtClean="0"/>
              <a:t>0.4		</a:t>
            </a:r>
            <a:r>
              <a:rPr lang="it-IT" sz="3600" b="1" dirty="0">
                <a:solidFill>
                  <a:srgbClr val="FF0000"/>
                </a:solidFill>
              </a:rPr>
              <a:t>(senior)</a:t>
            </a:r>
          </a:p>
          <a:p>
            <a:pPr marL="571500" indent="-571500">
              <a:buFont typeface="Arial" charset="0"/>
              <a:buChar char="•"/>
            </a:pPr>
            <a:endParaRPr lang="it-IT" sz="3600" b="1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1" y="328386"/>
            <a:ext cx="3372130" cy="16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1369" y="1816729"/>
            <a:ext cx="5257799" cy="4351338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OSAT conclusi per l’acceleratore MV a marzo 2023. </a:t>
            </a:r>
          </a:p>
          <a:p>
            <a:r>
              <a:rPr lang="it-IT" dirty="0" smtClean="0"/>
              <a:t>Costruzione e installazione e allineamento del setup per la misura di distribuzione angolare della </a:t>
            </a:r>
            <a:r>
              <a:rPr lang="it-IT" baseline="30000" dirty="0" smtClean="0"/>
              <a:t>14</a:t>
            </a:r>
            <a:r>
              <a:rPr lang="it-IT" dirty="0" smtClean="0"/>
              <a:t>N(</a:t>
            </a:r>
            <a:r>
              <a:rPr lang="it-IT" dirty="0" err="1" smtClean="0"/>
              <a:t>p,</a:t>
            </a:r>
            <a:r>
              <a:rPr lang="it-IT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it-IT" dirty="0" smtClean="0">
                <a:latin typeface="Symbol" charset="2"/>
                <a:ea typeface="Symbol" charset="2"/>
                <a:cs typeface="Symbol" charset="2"/>
              </a:rPr>
              <a:t>)</a:t>
            </a:r>
            <a:r>
              <a:rPr lang="it-IT" baseline="30000" dirty="0"/>
              <a:t> </a:t>
            </a:r>
            <a:r>
              <a:rPr lang="it-IT" baseline="30000" dirty="0" smtClean="0"/>
              <a:t>15</a:t>
            </a:r>
            <a:r>
              <a:rPr lang="it-IT" dirty="0"/>
              <a:t>O</a:t>
            </a:r>
            <a:r>
              <a:rPr lang="it-IT" dirty="0" smtClean="0"/>
              <a:t> presso l’acceleratore MV conclusi. Lavoro in sinergia tra servizio progettazione Bari, officina meccanica Bari, gruppi LUNA </a:t>
            </a:r>
            <a:r>
              <a:rPr lang="it-IT" dirty="0" err="1" smtClean="0"/>
              <a:t>Ba</a:t>
            </a:r>
            <a:r>
              <a:rPr lang="it-IT" dirty="0" smtClean="0"/>
              <a:t> e LUNA </a:t>
            </a:r>
            <a:r>
              <a:rPr lang="it-IT" dirty="0" smtClean="0"/>
              <a:t>LNGS</a:t>
            </a:r>
          </a:p>
          <a:p>
            <a:r>
              <a:rPr lang="it-IT" dirty="0" smtClean="0"/>
              <a:t>Primo fascio il 19 giugno 2023, con lo start della </a:t>
            </a:r>
            <a:r>
              <a:rPr lang="it-IT" baseline="30000" dirty="0"/>
              <a:t>14</a:t>
            </a:r>
            <a:r>
              <a:rPr lang="it-IT" dirty="0"/>
              <a:t>N(</a:t>
            </a:r>
            <a:r>
              <a:rPr lang="it-IT" dirty="0" err="1"/>
              <a:t>p,</a:t>
            </a:r>
            <a:r>
              <a:rPr lang="it-IT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it-IT" dirty="0">
                <a:latin typeface="Symbol" charset="2"/>
                <a:ea typeface="Symbol" charset="2"/>
                <a:cs typeface="Symbol" charset="2"/>
              </a:rPr>
              <a:t>)</a:t>
            </a:r>
            <a:r>
              <a:rPr lang="it-IT" baseline="30000" dirty="0"/>
              <a:t>15</a:t>
            </a:r>
            <a:r>
              <a:rPr lang="it-IT" dirty="0"/>
              <a:t>O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Turni misura per le misure in corso a LUNA400 e contributo ai WG della </a:t>
            </a:r>
            <a:r>
              <a:rPr lang="it-IT" baseline="30000" dirty="0" smtClean="0"/>
              <a:t>14</a:t>
            </a:r>
            <a:r>
              <a:rPr lang="it-IT" dirty="0" smtClean="0"/>
              <a:t>N(</a:t>
            </a:r>
            <a:r>
              <a:rPr lang="it-IT" dirty="0" err="1" smtClean="0"/>
              <a:t>p,</a:t>
            </a:r>
            <a:r>
              <a:rPr lang="it-IT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it-IT" dirty="0" smtClean="0">
                <a:latin typeface="Symbol" charset="2"/>
                <a:ea typeface="Symbol" charset="2"/>
                <a:cs typeface="Symbol" charset="2"/>
              </a:rPr>
              <a:t>)</a:t>
            </a:r>
            <a:r>
              <a:rPr lang="it-IT" baseline="30000" dirty="0" smtClean="0"/>
              <a:t>15</a:t>
            </a:r>
            <a:r>
              <a:rPr lang="it-IT" dirty="0" smtClean="0"/>
              <a:t>O</a:t>
            </a:r>
            <a:r>
              <a:rPr lang="it-IT" dirty="0" smtClean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it-IT" dirty="0" smtClean="0">
                <a:ea typeface="Symbol" charset="2"/>
                <a:cs typeface="Symbol" charset="2"/>
              </a:rPr>
              <a:t>e della </a:t>
            </a:r>
            <a:r>
              <a:rPr lang="it-IT" baseline="30000" dirty="0" smtClean="0"/>
              <a:t>23</a:t>
            </a:r>
            <a:r>
              <a:rPr lang="it-IT" dirty="0" smtClean="0"/>
              <a:t>Na(</a:t>
            </a:r>
            <a:r>
              <a:rPr lang="it-IT" dirty="0" err="1" smtClean="0"/>
              <a:t>p,</a:t>
            </a:r>
            <a:r>
              <a:rPr lang="it-IT" dirty="0" err="1" smtClean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it-IT" dirty="0" smtClean="0">
                <a:latin typeface="Symbol" charset="2"/>
                <a:ea typeface="Symbol" charset="2"/>
                <a:cs typeface="Symbol" charset="2"/>
              </a:rPr>
              <a:t>)</a:t>
            </a:r>
            <a:r>
              <a:rPr lang="it-IT" baseline="30000" dirty="0" smtClean="0"/>
              <a:t>20</a:t>
            </a:r>
            <a:r>
              <a:rPr lang="it-IT" dirty="0" smtClean="0"/>
              <a:t>Ne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838200" y="171412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/>
              <a:t>Risultati recenti e misure in corso</a:t>
            </a:r>
            <a:endParaRPr lang="it-IT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63" y="171412"/>
            <a:ext cx="4900863" cy="367564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0" y="3160174"/>
            <a:ext cx="4812632" cy="36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13314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smtClean="0"/>
              <a:t>Prospettive per il 2024</a:t>
            </a:r>
            <a:endParaRPr lang="it-IT" b="1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55178" y="1679205"/>
            <a:ext cx="107659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accent1"/>
                </a:solidFill>
              </a:rPr>
              <a:t>T</a:t>
            </a:r>
            <a:r>
              <a:rPr lang="it-IT" dirty="0" smtClean="0">
                <a:solidFill>
                  <a:schemeClr val="accent1"/>
                </a:solidFill>
              </a:rPr>
              <a:t>urni misura in continuità le attività del 2023: </a:t>
            </a:r>
            <a:r>
              <a:rPr lang="it-IT" baseline="30000" dirty="0" smtClean="0">
                <a:solidFill>
                  <a:schemeClr val="accent1"/>
                </a:solidFill>
              </a:rPr>
              <a:t>14</a:t>
            </a:r>
            <a:r>
              <a:rPr lang="it-IT" dirty="0" smtClean="0">
                <a:solidFill>
                  <a:schemeClr val="accent1"/>
                </a:solidFill>
              </a:rPr>
              <a:t>N(</a:t>
            </a:r>
            <a:r>
              <a:rPr lang="it-IT" dirty="0" err="1" smtClean="0">
                <a:solidFill>
                  <a:schemeClr val="accent1"/>
                </a:solidFill>
              </a:rPr>
              <a:t>p,g</a:t>
            </a:r>
            <a:r>
              <a:rPr lang="it-IT" dirty="0" smtClean="0">
                <a:solidFill>
                  <a:schemeClr val="accent1"/>
                </a:solidFill>
              </a:rPr>
              <a:t>)</a:t>
            </a:r>
            <a:r>
              <a:rPr lang="it-IT" baseline="30000" dirty="0" smtClean="0">
                <a:solidFill>
                  <a:schemeClr val="accent1"/>
                </a:solidFill>
              </a:rPr>
              <a:t>15</a:t>
            </a:r>
            <a:r>
              <a:rPr lang="it-IT" dirty="0" smtClean="0">
                <a:solidFill>
                  <a:schemeClr val="accent1"/>
                </a:solidFill>
              </a:rPr>
              <a:t>O</a:t>
            </a:r>
            <a:br>
              <a:rPr lang="it-IT" dirty="0" smtClean="0">
                <a:solidFill>
                  <a:schemeClr val="accent1"/>
                </a:solidFill>
              </a:rPr>
            </a:br>
            <a:endParaRPr lang="it-IT" dirty="0" smtClean="0">
              <a:solidFill>
                <a:schemeClr val="accent1"/>
              </a:solidFill>
            </a:endParaRPr>
          </a:p>
          <a:p>
            <a:r>
              <a:rPr lang="it-IT" dirty="0" smtClean="0"/>
              <a:t>LUNA 400: Inizio del lavori per la sostituzione della gas target con il la linea di fascio per il progetto ELDAR (ERC </a:t>
            </a:r>
            <a:r>
              <a:rPr lang="it-IT" dirty="0" err="1" smtClean="0"/>
              <a:t>grant</a:t>
            </a:r>
            <a:r>
              <a:rPr lang="it-IT" dirty="0" smtClean="0"/>
              <a:t>) e turni misura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131427"/>
              </p:ext>
            </p:extLst>
          </p:nvPr>
        </p:nvGraphicFramePr>
        <p:xfrm>
          <a:off x="1874163" y="4658943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Consumo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aseline="0" dirty="0" smtClean="0"/>
                        <a:t>3 </a:t>
                      </a:r>
                      <a:r>
                        <a:rPr lang="it-IT" sz="2400" baseline="0" dirty="0" err="1" smtClean="0"/>
                        <a:t>kEuro</a:t>
                      </a:r>
                      <a:endParaRPr lang="it-IT" sz="2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Trasporti 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1 </a:t>
                      </a:r>
                      <a:r>
                        <a:rPr lang="it-IT" sz="2400" dirty="0" err="1" smtClean="0"/>
                        <a:t>kEuro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Missioni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8 </a:t>
                      </a:r>
                      <a:r>
                        <a:rPr lang="it-IT" sz="2400" dirty="0" err="1" smtClean="0"/>
                        <a:t>kEuro</a:t>
                      </a:r>
                      <a:endParaRPr lang="it-IT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3445758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/>
              <a:t>Richiesta preventivi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559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RICHIESTA SERVIZI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15 gg/uomo per servizio progettazione CAD</a:t>
            </a:r>
          </a:p>
          <a:p>
            <a:endParaRPr lang="it-IT" dirty="0" smtClean="0"/>
          </a:p>
          <a:p>
            <a:r>
              <a:rPr lang="it-IT" dirty="0" smtClean="0"/>
              <a:t>15 gg/uomo per officina meccanica : progettazione, costruzione e installazione ai LNGS di componenti per la nuova linea che sarà installata a LUNA400 </a:t>
            </a:r>
          </a:p>
        </p:txBody>
      </p:sp>
    </p:spTree>
    <p:extLst>
      <p:ext uri="{BB962C8B-B14F-4D97-AF65-F5344CB8AC3E}">
        <p14:creationId xmlns:p14="http://schemas.microsoft.com/office/powerpoint/2010/main" val="5637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150</Words>
  <Application>Microsoft Macintosh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Tema di Office</vt:lpstr>
      <vt:lpstr>Presentazione di PowerPoint</vt:lpstr>
      <vt:lpstr>Presentazione di PowerPoint</vt:lpstr>
      <vt:lpstr>Richiesta preventivi </vt:lpstr>
      <vt:lpstr>RICHIESTA SERVIZI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49</cp:revision>
  <cp:lastPrinted>2022-07-07T09:26:37Z</cp:lastPrinted>
  <dcterms:created xsi:type="dcterms:W3CDTF">2021-06-29T11:12:12Z</dcterms:created>
  <dcterms:modified xsi:type="dcterms:W3CDTF">2023-06-29T11:21:16Z</dcterms:modified>
</cp:coreProperties>
</file>