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3" r:id="rId3"/>
    <p:sldId id="349" r:id="rId4"/>
    <p:sldId id="351" r:id="rId5"/>
    <p:sldId id="354" r:id="rId6"/>
    <p:sldId id="347" r:id="rId7"/>
    <p:sldId id="345" r:id="rId8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552" y="-80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8" name="Immagine 7" descr="5_BARI_LOGO_ORIZZONTA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48682" y="36148"/>
            <a:ext cx="1911343" cy="437386"/>
          </a:xfrm>
          <a:prstGeom prst="rect">
            <a:avLst/>
          </a:prstGeom>
        </p:spPr>
      </p:pic>
      <p:pic>
        <p:nvPicPr>
          <p:cNvPr id="9" name="Immagine 8" descr="EPIC-logo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17" y="0"/>
            <a:ext cx="1661583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026225"/>
            <a:ext cx="2895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CdS INFN Bari / EIC_NET / 6.7.2023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wiki.bnl.gov/EPIC/images/6/6c/EPIC_Charter-v1.0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bnl.gov/event/1762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6435" y="3517348"/>
            <a:ext cx="6400800" cy="1050762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latin typeface="Arial"/>
                <a:cs typeface="Arial"/>
              </a:rPr>
              <a:t>Domenico Elia</a:t>
            </a:r>
          </a:p>
          <a:p>
            <a:endParaRPr lang="it-IT" dirty="0" smtClean="0">
              <a:latin typeface="Arial"/>
              <a:cs typeface="Arial"/>
            </a:endParaRPr>
          </a:p>
          <a:p>
            <a:r>
              <a:rPr lang="it-IT" sz="3800" dirty="0" smtClean="0">
                <a:latin typeface="Arial"/>
                <a:cs typeface="Arial"/>
              </a:rPr>
              <a:t>per Consiglio di Sezione Bari 6.7.2023</a:t>
            </a:r>
            <a:endParaRPr lang="it-IT" sz="3800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953049"/>
            <a:ext cx="8111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EIC_NET </a:t>
            </a:r>
            <a:endParaRPr lang="it-IT" sz="4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latin typeface="Arial"/>
                <a:cs typeface="Arial"/>
              </a:rPr>
              <a:t>aggiornamento progetto </a:t>
            </a:r>
            <a:r>
              <a:rPr lang="it-IT" sz="2800" dirty="0" err="1" smtClean="0">
                <a:latin typeface="Arial"/>
                <a:cs typeface="Arial"/>
              </a:rPr>
              <a:t>ePIC@EIC</a:t>
            </a:r>
            <a:endParaRPr lang="it-IT" sz="28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"/>
                <a:cs typeface="Arial"/>
              </a:rPr>
              <a:t>attività a Bari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"/>
                <a:cs typeface="Arial"/>
              </a:rPr>
              <a:t>percentuali e richieste 2024  </a:t>
            </a: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Aggiornamento progetto </a:t>
            </a:r>
            <a:r>
              <a:rPr lang="it-IT" sz="3200" dirty="0" err="1" smtClean="0">
                <a:latin typeface="Arial"/>
                <a:cs typeface="Arial"/>
              </a:rPr>
              <a:t>ePIC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2" name="Immagine 1" descr="Schermata 2023-06-30 alle 15.4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" y="1835295"/>
            <a:ext cx="5152539" cy="314167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5320759" y="1271218"/>
            <a:ext cx="3732238" cy="3674620"/>
            <a:chOff x="457200" y="1207903"/>
            <a:chExt cx="3732238" cy="3674620"/>
          </a:xfrm>
        </p:grpSpPr>
        <p:pic>
          <p:nvPicPr>
            <p:cNvPr id="8" name="Immagine 7" descr="YALEUNI1-26452-fig-3-1536x864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6" r="24305"/>
            <a:stretch/>
          </p:blipFill>
          <p:spPr>
            <a:xfrm>
              <a:off x="457200" y="1207903"/>
              <a:ext cx="3409986" cy="3674620"/>
            </a:xfrm>
            <a:prstGeom prst="rect">
              <a:avLst/>
            </a:prstGeom>
          </p:spPr>
        </p:pic>
        <p:pic>
          <p:nvPicPr>
            <p:cNvPr id="9" name="Immagine 8" descr="Schermata 2022-06-19 alle 18.26.1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0" y="3715113"/>
              <a:ext cx="1815758" cy="77625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478366" y="2953077"/>
              <a:ext cx="492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latin typeface="Arial"/>
                  <a:cs typeface="Arial"/>
                </a:rPr>
                <a:t>IP8</a:t>
              </a:r>
              <a:endParaRPr lang="it-IT" b="1" dirty="0">
                <a:latin typeface="Arial"/>
                <a:cs typeface="Arial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570690" y="3634670"/>
              <a:ext cx="492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latin typeface="Arial"/>
                  <a:cs typeface="Arial"/>
                </a:rPr>
                <a:t>IP6</a:t>
              </a:r>
              <a:endParaRPr lang="it-IT" b="1" dirty="0">
                <a:latin typeface="Arial"/>
                <a:cs typeface="Arial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457200" y="1133626"/>
            <a:ext cx="839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From RICH to EIC @ BNL in 2030’s:</a:t>
            </a:r>
          </a:p>
        </p:txBody>
      </p:sp>
    </p:spTree>
    <p:extLst>
      <p:ext uri="{BB962C8B-B14F-4D97-AF65-F5344CB8AC3E}">
        <p14:creationId xmlns:p14="http://schemas.microsoft.com/office/powerpoint/2010/main" val="291016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Aggiornamento progetto </a:t>
            </a:r>
            <a:r>
              <a:rPr lang="it-IT" sz="3200" dirty="0" err="1" smtClean="0">
                <a:latin typeface="Arial"/>
                <a:cs typeface="Arial"/>
              </a:rPr>
              <a:t>ePIC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1133626"/>
            <a:ext cx="839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  <a:latin typeface="Arial"/>
                <a:cs typeface="Arial"/>
              </a:rPr>
              <a:t>ePIC</a:t>
            </a:r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 Collaboration @ EIC:</a:t>
            </a:r>
          </a:p>
          <a:p>
            <a:pPr marL="457200" indent="-457200">
              <a:buFont typeface="Arial"/>
              <a:buChar char="•"/>
            </a:pP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born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 with in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person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 meeting 9-11/1/2023 @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JLab</a:t>
            </a:r>
            <a:endParaRPr lang="it-IT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https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://indico.bnl.gov/event/17621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/</a:t>
            </a:r>
            <a:endParaRPr lang="it-IT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2180066"/>
            <a:ext cx="4583063" cy="2775210"/>
          </a:xfrm>
          <a:prstGeom prst="rect">
            <a:avLst/>
          </a:prstGeom>
        </p:spPr>
      </p:pic>
      <p:pic>
        <p:nvPicPr>
          <p:cNvPr id="10" name="Immagine 9" descr="Schermata 2023-03-16 alle 12.2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54" y="3287590"/>
            <a:ext cx="2754467" cy="173863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57749" y="1910761"/>
            <a:ext cx="39805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Approved</a:t>
            </a:r>
            <a:r>
              <a:rPr lang="it-IT" dirty="0" smtClean="0">
                <a:latin typeface="Arial"/>
                <a:cs typeface="Arial"/>
              </a:rPr>
              <a:t> Charter:</a:t>
            </a:r>
          </a:p>
          <a:p>
            <a:r>
              <a:rPr lang="it-IT" sz="1100" dirty="0">
                <a:latin typeface="Arial"/>
                <a:cs typeface="Arial"/>
                <a:hlinkClick r:id="rId5"/>
              </a:rPr>
              <a:t>https://wiki.bnl.gov/EPIC/images/6/6c/EPIC_Charter-v1.0.</a:t>
            </a:r>
            <a:r>
              <a:rPr lang="it-IT" sz="1100" dirty="0" smtClean="0">
                <a:latin typeface="Arial"/>
                <a:cs typeface="Arial"/>
                <a:hlinkClick r:id="rId5"/>
              </a:rPr>
              <a:t>pdf</a:t>
            </a:r>
            <a:endParaRPr lang="it-IT" sz="1100" dirty="0" smtClean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01628" y="2702814"/>
            <a:ext cx="2172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ePIC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wiki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pages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r>
              <a:rPr lang="it-IT" sz="1400" dirty="0">
                <a:latin typeface="Arial"/>
                <a:cs typeface="Arial"/>
                <a:hlinkClick r:id="rId5"/>
              </a:rPr>
              <a:t>https://wiki.bnl.gov/EPIC</a:t>
            </a:r>
            <a:r>
              <a:rPr lang="it-IT" sz="1400" dirty="0" smtClean="0">
                <a:latin typeface="Arial"/>
                <a:cs typeface="Arial"/>
                <a:hlinkClick r:id="rId5"/>
              </a:rPr>
              <a:t>/</a:t>
            </a:r>
            <a:endParaRPr lang="it-IT" sz="14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34254" y="1022162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Selected</a:t>
            </a:r>
            <a:r>
              <a:rPr lang="it-IT" dirty="0" smtClean="0">
                <a:latin typeface="Arial"/>
                <a:cs typeface="Arial"/>
              </a:rPr>
              <a:t> logo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7417778" y="1017203"/>
            <a:ext cx="484649" cy="23284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2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Contributo INFN EIC_NET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1022162"/>
            <a:ext cx="8541417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INFN </a:t>
            </a:r>
            <a:r>
              <a:rPr lang="it-IT" sz="2400" dirty="0" err="1" smtClean="0">
                <a:solidFill>
                  <a:srgbClr val="0000FF"/>
                </a:solidFill>
                <a:latin typeface="Arial"/>
                <a:cs typeface="Arial"/>
              </a:rPr>
              <a:t>involvement</a:t>
            </a:r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 in EIC:</a:t>
            </a:r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started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in the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very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early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phases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(&lt; 2019)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various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/>
                <a:cs typeface="Arial"/>
              </a:rPr>
              <a:t>roles</a:t>
            </a:r>
            <a:r>
              <a:rPr lang="it-IT" dirty="0">
                <a:solidFill>
                  <a:srgbClr val="000000"/>
                </a:solidFill>
                <a:latin typeface="Arial"/>
                <a:cs typeface="Arial"/>
              </a:rPr>
              <a:t> in the EIC User 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Steering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Committee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(vice-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chair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Institutional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Board (vice-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chair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Conference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Committee</a:t>
            </a:r>
            <a:endParaRPr lang="it-IT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Yellor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Report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initiative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2020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Detector and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Simulation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convener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and PID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conveners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Physics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conveners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Detector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Proposal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(ATHENA) 2021-22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proto-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collaboration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spokesperson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and PID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conveners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Physics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conveners</a:t>
            </a:r>
            <a:endParaRPr lang="it-IT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ePIC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Collaboration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since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2022-2023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leading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the Collaboration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formation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endParaRPr lang="it-IT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contributing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PID/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Simulation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Physics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Arial"/>
                <a:cs typeface="Arial"/>
              </a:rPr>
              <a:t>WGs</a:t>
            </a:r>
            <a:endParaRPr lang="it-IT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deputy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SP in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ePIC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(+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incoming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roles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ePIC</a:t>
            </a: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/>
                <a:cs typeface="Arial"/>
              </a:rPr>
              <a:t>DSCs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Google Shape;133;p17" descr="Schermata 2021-12-12 alle 17.07.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5865" y="2583214"/>
            <a:ext cx="3772752" cy="23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5188611" y="1609906"/>
            <a:ext cx="3947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cs typeface="Arial"/>
              </a:rPr>
              <a:t> detector 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interest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contributions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Silicon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Vertex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tracker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 (MAPS in 65 nm </a:t>
            </a: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technology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orward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 PID (</a:t>
            </a:r>
            <a:r>
              <a:rPr lang="it-IT" sz="1200" dirty="0" err="1" smtClean="0">
                <a:solidFill>
                  <a:srgbClr val="FF0000"/>
                </a:solidFill>
                <a:latin typeface="Arial"/>
                <a:cs typeface="Arial"/>
              </a:rPr>
              <a:t>dual</a:t>
            </a:r>
            <a:r>
              <a:rPr lang="it-IT" sz="1200" dirty="0" smtClean="0">
                <a:solidFill>
                  <a:srgbClr val="FF0000"/>
                </a:solidFill>
                <a:latin typeface="Arial"/>
                <a:cs typeface="Arial"/>
              </a:rPr>
              <a:t> RICH)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latin typeface="Arial"/>
                <a:cs typeface="Arial"/>
              </a:rPr>
              <a:t>computing</a:t>
            </a:r>
            <a:r>
              <a:rPr lang="it-IT" sz="1200" dirty="0" smtClean="0">
                <a:latin typeface="Arial"/>
                <a:cs typeface="Arial"/>
              </a:rPr>
              <a:t>/</a:t>
            </a:r>
            <a:r>
              <a:rPr lang="it-IT" sz="1200" dirty="0" err="1" smtClean="0">
                <a:latin typeface="Arial"/>
                <a:cs typeface="Arial"/>
              </a:rPr>
              <a:t>simulation</a:t>
            </a:r>
            <a:r>
              <a:rPr lang="it-IT" sz="1200" dirty="0" smtClean="0">
                <a:latin typeface="Arial"/>
                <a:cs typeface="Arial"/>
              </a:rPr>
              <a:t> and streaming </a:t>
            </a:r>
            <a:r>
              <a:rPr lang="it-IT" sz="1200" dirty="0" err="1" smtClean="0">
                <a:latin typeface="Arial"/>
                <a:cs typeface="Arial"/>
              </a:rPr>
              <a:t>readout</a:t>
            </a:r>
            <a:r>
              <a:rPr lang="it-IT" sz="1200" dirty="0" smtClean="0">
                <a:latin typeface="Arial"/>
                <a:cs typeface="Arial"/>
              </a:rPr>
              <a:t> 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46" y="0"/>
            <a:ext cx="1414708" cy="1704000"/>
          </a:xfrm>
          <a:prstGeom prst="rect">
            <a:avLst/>
          </a:prstGeom>
        </p:spPr>
      </p:pic>
      <p:pic>
        <p:nvPicPr>
          <p:cNvPr id="12" name="Immagine 11" descr="Schermata 2023-03-16 alle 13.45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17" y="-1"/>
            <a:ext cx="2296583" cy="1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a Bari per EIC_NET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7200" y="1022162"/>
            <a:ext cx="854141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  <a:latin typeface="Arial"/>
                <a:cs typeface="Arial"/>
              </a:rPr>
              <a:t>Main</a:t>
            </a:r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Arial"/>
                <a:cs typeface="Arial"/>
              </a:rPr>
              <a:t>contributions</a:t>
            </a:r>
            <a:r>
              <a:rPr lang="it-IT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from Bari </a:t>
            </a:r>
            <a:r>
              <a:rPr lang="it-IT" sz="2400" dirty="0" err="1" smtClean="0">
                <a:solidFill>
                  <a:srgbClr val="0000FF"/>
                </a:solidFill>
                <a:latin typeface="Arial"/>
                <a:cs typeface="Arial"/>
              </a:rPr>
              <a:t>group</a:t>
            </a:r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it-IT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innermost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layers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of the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ePIC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SVT (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sinergies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with ALICE ITS3)</a:t>
            </a:r>
          </a:p>
          <a:p>
            <a:pPr marL="342900" indent="-342900"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aerogel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SiPM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studies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for the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ePIC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dRICH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sinergies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with ALICE 3)</a:t>
            </a:r>
          </a:p>
          <a:p>
            <a:pPr marL="342900" indent="-342900">
              <a:buFont typeface="Arial"/>
              <a:buChar char="•"/>
            </a:pPr>
            <a:endParaRPr lang="it-IT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3-06-30 alle 17.3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792"/>
            <a:ext cx="4618340" cy="2713433"/>
          </a:xfrm>
          <a:prstGeom prst="rect">
            <a:avLst/>
          </a:prstGeom>
        </p:spPr>
      </p:pic>
      <p:pic>
        <p:nvPicPr>
          <p:cNvPr id="3" name="Immagine 2" descr="Schermata 2023-06-30 alle 17.3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82" y="2312792"/>
            <a:ext cx="4621318" cy="27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P</a:t>
            </a:r>
            <a:r>
              <a:rPr lang="it-IT" sz="3200" dirty="0" smtClean="0">
                <a:latin typeface="Arial"/>
                <a:cs typeface="Arial"/>
              </a:rPr>
              <a:t>ercentuali e richieste 2024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1572"/>
              </p:ext>
            </p:extLst>
          </p:nvPr>
        </p:nvGraphicFramePr>
        <p:xfrm>
          <a:off x="467783" y="1011578"/>
          <a:ext cx="78613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60"/>
                <a:gridCol w="1572260"/>
                <a:gridCol w="1572260"/>
                <a:gridCol w="1572260"/>
                <a:gridCol w="1572260"/>
              </a:tblGrid>
              <a:tr h="241590">
                <a:tc>
                  <a:txBody>
                    <a:bodyPr/>
                    <a:lstStyle/>
                    <a:p>
                      <a:endParaRPr lang="it-IT" sz="10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  <a:cs typeface="Arial"/>
                        </a:rPr>
                        <a:t>FTE 2023</a:t>
                      </a:r>
                      <a:endParaRPr lang="it-IT" sz="10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  <a:cs typeface="Arial"/>
                        </a:rPr>
                        <a:t>FTE 2024</a:t>
                      </a:r>
                      <a:endParaRPr lang="it-IT" sz="10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  <a:cs typeface="Arial"/>
                        </a:rPr>
                        <a:t>Sinergie</a:t>
                      </a:r>
                      <a:endParaRPr lang="it-IT" sz="10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  <a:cs typeface="Arial"/>
                        </a:rPr>
                        <a:t>FTE </a:t>
                      </a:r>
                      <a:r>
                        <a:rPr lang="it-IT" sz="1050" smtClean="0">
                          <a:latin typeface="Arial"/>
                          <a:cs typeface="Arial"/>
                        </a:rPr>
                        <a:t>+ sinergie 2024</a:t>
                      </a:r>
                      <a:endParaRPr lang="it-IT" sz="105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Altamura A. </a:t>
                      </a:r>
                      <a:r>
                        <a:rPr lang="it-IT" sz="900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Cicala</a:t>
                      </a:r>
                      <a:r>
                        <a:rPr lang="it-IT" sz="9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G.</a:t>
                      </a:r>
                      <a:endParaRPr lang="it-IT" sz="9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90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Colella</a:t>
                      </a:r>
                      <a:r>
                        <a:rPr lang="it-IT" sz="900" baseline="0" dirty="0" smtClean="0">
                          <a:latin typeface="Arial"/>
                          <a:cs typeface="Arial"/>
                        </a:rPr>
                        <a:t> D.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Di Bari D.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Di Ruzza B.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Elia D.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Kumar S.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Ligonzo</a:t>
                      </a:r>
                      <a:r>
                        <a:rPr lang="it-IT" sz="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T.</a:t>
                      </a:r>
                      <a:endParaRPr lang="it-IT" sz="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err="1" smtClean="0">
                          <a:latin typeface="Arial"/>
                          <a:cs typeface="Arial"/>
                        </a:rPr>
                        <a:t>Mastroserio</a:t>
                      </a:r>
                      <a:r>
                        <a:rPr lang="it-IT" sz="900" dirty="0" smtClean="0">
                          <a:latin typeface="Arial"/>
                          <a:cs typeface="Arial"/>
                        </a:rPr>
                        <a:t> A.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Nappi E.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10 (AIDAINNOVA)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Nicassio</a:t>
                      </a:r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N.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Pastore C.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5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Perrino </a:t>
                      </a:r>
                      <a:r>
                        <a:rPr lang="it-IT" sz="900" dirty="0" err="1" smtClean="0">
                          <a:latin typeface="Arial"/>
                          <a:cs typeface="Arial"/>
                        </a:rPr>
                        <a:t>R</a:t>
                      </a:r>
                      <a:r>
                        <a:rPr lang="it-IT" sz="900" dirty="0" smtClean="0">
                          <a:latin typeface="Arial"/>
                          <a:cs typeface="Arial"/>
                        </a:rPr>
                        <a:t>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/>
                          <a:cs typeface="Arial"/>
                        </a:rPr>
                        <a:t>Volpe G.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20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/>
                          <a:cs typeface="Arial"/>
                        </a:rPr>
                        <a:t>10 (AIDAINNOVA)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latin typeface="Arial"/>
                          <a:cs typeface="Arial"/>
                        </a:rPr>
                        <a:t>30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Terrevoli C.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it-IT" sz="900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41590">
                <a:tc>
                  <a:txBody>
                    <a:bodyPr/>
                    <a:lstStyle/>
                    <a:p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50" b="1" dirty="0" smtClean="0">
                          <a:latin typeface="Arial"/>
                          <a:cs typeface="Arial"/>
                        </a:rPr>
                        <a:t>2.2 (2.4 con sinergie)</a:t>
                      </a:r>
                      <a:endParaRPr lang="it-IT" sz="105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2.6</a:t>
                      </a:r>
                      <a:endParaRPr lang="it-IT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50" b="1" dirty="0" smtClean="0">
                          <a:latin typeface="Arial"/>
                          <a:cs typeface="Arial"/>
                        </a:rPr>
                        <a:t>0.2</a:t>
                      </a:r>
                      <a:endParaRPr lang="it-IT" sz="105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50" b="1" dirty="0" smtClean="0">
                          <a:latin typeface="Arial"/>
                          <a:cs typeface="Arial"/>
                        </a:rPr>
                        <a:t>2.8</a:t>
                      </a:r>
                      <a:endParaRPr lang="it-IT" sz="105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INFN Bari / EIC_NET / 6.7.2023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P</a:t>
            </a:r>
            <a:r>
              <a:rPr lang="it-IT" sz="3200" dirty="0" smtClean="0">
                <a:latin typeface="Arial"/>
                <a:cs typeface="Arial"/>
              </a:rPr>
              <a:t>ercentuali e richieste 2024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41863" y="4643670"/>
            <a:ext cx="8337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/>
                <a:cs typeface="Arial"/>
              </a:rPr>
              <a:t>R&amp;D silici per </a:t>
            </a:r>
            <a:r>
              <a:rPr lang="it-IT" sz="1600" b="1" dirty="0" err="1" smtClean="0">
                <a:latin typeface="Arial"/>
                <a:cs typeface="Arial"/>
              </a:rPr>
              <a:t>tracker</a:t>
            </a:r>
            <a:r>
              <a:rPr lang="it-IT" sz="1600" b="1" dirty="0" smtClean="0">
                <a:latin typeface="Arial"/>
                <a:cs typeface="Arial"/>
              </a:rPr>
              <a:t>:</a:t>
            </a:r>
            <a:r>
              <a:rPr lang="it-IT" sz="1600" dirty="0" smtClean="0">
                <a:latin typeface="Arial"/>
                <a:cs typeface="Arial"/>
              </a:rPr>
              <a:t> sinergia con ALICE ITS3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richieste SERV. SEZ. su ALICE</a:t>
            </a:r>
            <a:endParaRPr lang="it-IT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3-06-28 alle 14.4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3" y="1075082"/>
            <a:ext cx="7867458" cy="359865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883833" y="2487205"/>
            <a:ext cx="4254500" cy="465691"/>
          </a:xfrm>
          <a:prstGeom prst="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883833" y="4138284"/>
            <a:ext cx="4254500" cy="245563"/>
          </a:xfrm>
          <a:prstGeom prst="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1280583" y="2720050"/>
            <a:ext cx="582084" cy="23284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174754" y="3503254"/>
            <a:ext cx="687913" cy="73028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29115" y="2778101"/>
            <a:ext cx="131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/>
                <a:cs typeface="Arial"/>
              </a:rPr>
              <a:t>R&amp;D </a:t>
            </a:r>
            <a:r>
              <a:rPr lang="it-IT" sz="1200" b="1" dirty="0" err="1" smtClean="0">
                <a:latin typeface="Arial"/>
                <a:cs typeface="Arial"/>
              </a:rPr>
              <a:t>aerogel</a:t>
            </a:r>
            <a:r>
              <a:rPr lang="it-IT" sz="1200" b="1" dirty="0" smtClean="0">
                <a:latin typeface="Arial"/>
                <a:cs typeface="Arial"/>
              </a:rPr>
              <a:t> </a:t>
            </a:r>
          </a:p>
          <a:p>
            <a:r>
              <a:rPr lang="it-IT" sz="1200" b="1" dirty="0" smtClean="0">
                <a:latin typeface="Arial"/>
                <a:cs typeface="Arial"/>
              </a:rPr>
              <a:t>e </a:t>
            </a:r>
            <a:r>
              <a:rPr lang="it-IT" sz="1200" b="1" dirty="0" err="1" smtClean="0">
                <a:latin typeface="Arial"/>
                <a:cs typeface="Arial"/>
              </a:rPr>
              <a:t>SiPM</a:t>
            </a:r>
            <a:r>
              <a:rPr lang="it-IT" sz="1200" b="1" dirty="0" smtClean="0">
                <a:latin typeface="Arial"/>
                <a:cs typeface="Arial"/>
              </a:rPr>
              <a:t> per PID:</a:t>
            </a:r>
          </a:p>
          <a:p>
            <a:r>
              <a:rPr lang="it-IT" sz="1200" dirty="0" smtClean="0">
                <a:latin typeface="Arial"/>
                <a:cs typeface="Arial"/>
              </a:rPr>
              <a:t>sinergia con ALICE 3</a:t>
            </a:r>
          </a:p>
        </p:txBody>
      </p:sp>
      <p:sp>
        <p:nvSpPr>
          <p:cNvPr id="30" name="Ovale 29"/>
          <p:cNvSpPr/>
          <p:nvPr/>
        </p:nvSpPr>
        <p:spPr>
          <a:xfrm>
            <a:off x="7598833" y="3503253"/>
            <a:ext cx="550334" cy="404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598833" y="2082886"/>
            <a:ext cx="550334" cy="404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7475681" y="3226254"/>
            <a:ext cx="83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Arial"/>
                <a:cs typeface="Arial"/>
              </a:rPr>
              <a:t>Missioni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427192" y="1816471"/>
            <a:ext cx="886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Arial"/>
                <a:cs typeface="Arial"/>
              </a:rPr>
              <a:t>Consumo</a:t>
            </a:r>
            <a:endParaRPr lang="it-IT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90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12361</TotalTime>
  <Words>493</Words>
  <Application>Microsoft Macintosh PowerPoint</Application>
  <PresentationFormat>Personalizzato</PresentationFormat>
  <Paragraphs>134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956</cp:revision>
  <dcterms:created xsi:type="dcterms:W3CDTF">2018-06-28T15:19:11Z</dcterms:created>
  <dcterms:modified xsi:type="dcterms:W3CDTF">2023-07-05T12:49:12Z</dcterms:modified>
</cp:coreProperties>
</file>