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1276" r:id="rId3"/>
    <p:sldId id="1285" r:id="rId4"/>
    <p:sldId id="1286" r:id="rId5"/>
    <p:sldId id="1287" r:id="rId6"/>
    <p:sldId id="1288" r:id="rId7"/>
    <p:sldId id="1278" r:id="rId8"/>
    <p:sldId id="1281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9"/>
    <p:restoredTop sz="94603"/>
  </p:normalViewPr>
  <p:slideViewPr>
    <p:cSldViewPr snapToGrid="0" snapToObjects="1">
      <p:cViewPr varScale="1">
        <p:scale>
          <a:sx n="114" d="100"/>
          <a:sy n="114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6984-6E17-9249-92B9-916E8F3DCCAD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51AE4-0DBD-864F-B01F-C0E59CA06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5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58564-DF72-C14D-BF6C-B5C1FD135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652" y="1223619"/>
            <a:ext cx="10714382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29DCB7-EEEA-114B-96EB-1AB6CC0BB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FEB8B-F86D-AA4F-B447-00B10B69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3A4D4B-5B9F-4A4C-90A6-CDDCB717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2360BA-24CD-3145-BAAA-D843F291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4"/>
            <a:ext cx="2743200" cy="365125"/>
          </a:xfrm>
        </p:spPr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98638116-04F8-0146-959D-73344A88C06C}"/>
              </a:ext>
            </a:extLst>
          </p:cNvPr>
          <p:cNvCxnSpPr/>
          <p:nvPr userDrawn="1"/>
        </p:nvCxnSpPr>
        <p:spPr>
          <a:xfrm flipH="1">
            <a:off x="-46383" y="6465611"/>
            <a:ext cx="12284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23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B9FF7-44B1-C248-9041-4973DBE7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DEDA8F-0613-AC42-94E4-E8B10C345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270A9-CC0F-E944-B845-BBF3EF80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8654FA-5813-1448-80CC-8CAC7E96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3284E-1D3E-8940-AA82-7FDE0BAC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2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10B4AA-CEE3-0A45-AF2A-5D1AA239D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C46D2C-8D92-0249-80C0-BD14514E9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279C48-382C-7E45-B4E8-1FDA7EFC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EB7CC-0948-CB45-A604-C8D91656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7B320-E239-6C4F-9DDF-22E6D967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4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2444AB-3A36-2444-BE7A-916FC1F89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" y="39756"/>
            <a:ext cx="12069418" cy="74160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it-IT" dirty="0"/>
              <a:t>Fare clic per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F42EEB-36D3-DA41-B320-F002D9E7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" y="1825625"/>
            <a:ext cx="12175435" cy="4351338"/>
          </a:xfrm>
        </p:spPr>
        <p:txBody>
          <a:bodyPr/>
          <a:lstStyle>
            <a:lvl1pPr marL="228600" indent="-228600">
              <a:buFont typeface="Wingdings" pitchFamily="2" charset="2"/>
              <a:buChar char="q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D6C175-AD6C-F64A-9C8C-1BA7BCC7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488EA7-1B51-7C4E-BA36-CBFEF291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9377"/>
            <a:ext cx="4114800" cy="365125"/>
          </a:xfrm>
        </p:spPr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495DE-7AB4-1A43-8F9B-2D124E1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214A158-6B72-364C-9856-993E137D0C22}"/>
              </a:ext>
            </a:extLst>
          </p:cNvPr>
          <p:cNvCxnSpPr/>
          <p:nvPr userDrawn="1"/>
        </p:nvCxnSpPr>
        <p:spPr>
          <a:xfrm flipH="1">
            <a:off x="-46383" y="818735"/>
            <a:ext cx="1228476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1B94501-48C8-7445-BDD5-2AB2AA55DC2D}"/>
              </a:ext>
            </a:extLst>
          </p:cNvPr>
          <p:cNvCxnSpPr/>
          <p:nvPr userDrawn="1"/>
        </p:nvCxnSpPr>
        <p:spPr>
          <a:xfrm flipH="1">
            <a:off x="-46383" y="6465611"/>
            <a:ext cx="12284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6EA4F-C6E6-214C-97B1-55B41933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DE5219-FCEE-424A-BC26-351451373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FD8F70-B5CC-ED43-A1D4-7B051DD3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8EB987-4008-E245-B188-0883DD1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91EF11-AE42-9F49-AB25-0E311E82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2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30C9-4A76-3245-ABEC-B049E425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D2EE84-E429-BE4F-919D-5CA9339A3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E8A20F-F413-5D49-B6E8-896BE5CA0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B17CBE-ACE2-FF45-AE7C-4786F589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A999AC-C6BF-C743-A742-D918B5CA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71419C-F57D-1840-A8BE-3A7307C9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55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021EB-FAED-3E46-87AA-B88DD03E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15F75B-668A-CA42-B329-B0898F36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00A2A3-FAA1-D342-8F02-7AF0A857B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FFC9BF-C958-3A48-B479-98D72B11C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AEE11E-AFF7-904F-ADA4-E267CA7A3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0E315F7-EFCB-1A41-8F8C-DB57BA3F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1A3C83-985A-0245-BF02-42EE5193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F7CA40-55AC-6147-9D49-512257DC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3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362B6-2111-E64D-A62C-B7854BB3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22FC5C-A7D6-CA4C-8F62-56657437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5C5555-C70A-4C4C-8E74-46ADE13C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F3950C-9D39-E44D-9979-02D1E7C7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0059F6-152E-9A42-AC92-1A9B0307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C0BAF4-A746-F349-9313-E5A42ECD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484CFC-5A4C-5842-8971-884F4418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3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54642C-186E-3749-9335-05D594C4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35645-A5A8-014F-A9D0-E4B28FEF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1034BF-8EA8-8C41-BBEA-6861E91D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552B5F-E25D-E046-BDA0-405CA9CB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BA0783-9324-4A4F-8A93-E272B746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4092DC-C2E3-E54F-8697-2B605F20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2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ACB6B-FCF8-BA4D-ADCC-48DF700F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141025-01D4-594F-B5F9-BB4A4F652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CF8119-FC5B-0543-A422-6E68B1406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EDEFF5-BEA6-4B44-81E1-9EF48326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95368-FA1D-F441-B243-15F958A9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23D0C9-A76E-FC45-BA2A-67239A53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4849FE-4A58-6449-B87A-00AE9F99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33DB53-CFBA-6F4B-BBB9-44248C8D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7B1F3F-E1EB-6743-82AE-51E81940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7DC0E4-B511-C84F-A10F-4961C5E44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07650-3382-844E-AB11-731709C85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5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42604-95B1-6944-B051-9AC894616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644" y="1041400"/>
            <a:ext cx="10714382" cy="2387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Report </a:t>
            </a:r>
            <a:r>
              <a:rPr lang="en-US" dirty="0" err="1">
                <a:solidFill>
                  <a:srgbClr val="002060"/>
                </a:solidFill>
                <a:cs typeface="Segoe UI" pitchFamily="34" charset="0"/>
              </a:rPr>
              <a:t>attività</a:t>
            </a:r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 per</a:t>
            </a:r>
            <a:br>
              <a:rPr lang="en-US" dirty="0">
                <a:solidFill>
                  <a:srgbClr val="002060"/>
                </a:solidFill>
                <a:cs typeface="Segoe UI" pitchFamily="34" charset="0"/>
              </a:rPr>
            </a:br>
            <a:r>
              <a:rPr lang="en-US" dirty="0" err="1">
                <a:solidFill>
                  <a:srgbClr val="002060"/>
                </a:solidFill>
                <a:cs typeface="Segoe UI" pitchFamily="34" charset="0"/>
              </a:rPr>
              <a:t>Preventivi</a:t>
            </a:r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 2024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6E12F4-5ADD-BB41-8427-26BFDA055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77231"/>
            <a:ext cx="2118425" cy="28644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54FF20-D0E7-1D47-8048-27CFE8ED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9CB168-36A0-F149-8193-D960224C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BDCB9D-8BA2-2445-8433-75246A2C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4CEC9-090F-B591-3B93-3F28308E987A}"/>
              </a:ext>
            </a:extLst>
          </p:cNvPr>
          <p:cNvSpPr txBox="1"/>
          <p:nvPr/>
        </p:nvSpPr>
        <p:spPr>
          <a:xfrm>
            <a:off x="4951140" y="4141687"/>
            <a:ext cx="4345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Attività PIXEL</a:t>
            </a:r>
          </a:p>
          <a:p>
            <a:endParaRPr lang="en-IT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en-IT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Attività RICH-ALICE3</a:t>
            </a:r>
          </a:p>
        </p:txBody>
      </p:sp>
    </p:spTree>
    <p:extLst>
      <p:ext uri="{BB962C8B-B14F-4D97-AF65-F5344CB8AC3E}">
        <p14:creationId xmlns:p14="http://schemas.microsoft.com/office/powerpoint/2010/main" val="3713892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1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" y="86432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11048331" y="3283135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BCDDAF3-4136-7D43-94CB-D44EF2EC81DD}"/>
              </a:ext>
            </a:extLst>
          </p:cNvPr>
          <p:cNvSpPr txBox="1"/>
          <p:nvPr/>
        </p:nvSpPr>
        <p:spPr>
          <a:xfrm>
            <a:off x="164744" y="3472887"/>
            <a:ext cx="36774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ITS2 Inner Layer upgrade only </a:t>
            </a:r>
            <a:r>
              <a:rPr lang="en-GB" dirty="0"/>
              <a:t>-&gt;ITS3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of water cooling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circuit board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mechanical support</a:t>
            </a:r>
          </a:p>
        </p:txBody>
      </p:sp>
      <p:pic>
        <p:nvPicPr>
          <p:cNvPr id="24" name="Screenshot 2020-09-10 at 11.11.29.png" descr="Screenshot 2020-09-10 at 11.11.29.png">
            <a:extLst>
              <a:ext uri="{FF2B5EF4-FFF2-40B4-BE49-F238E27FC236}">
                <a16:creationId xmlns:a16="http://schemas.microsoft.com/office/drawing/2014/main" id="{052A8BDF-32C1-C84F-B5E7-543482664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77" y="4747880"/>
            <a:ext cx="2365220" cy="149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337EB68-B97D-2E48-8594-FEE4DBF58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846" y="3393905"/>
            <a:ext cx="4309534" cy="29634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2BD1281-F090-9142-A073-E01D745C4D8D}"/>
              </a:ext>
            </a:extLst>
          </p:cNvPr>
          <p:cNvSpPr/>
          <p:nvPr/>
        </p:nvSpPr>
        <p:spPr>
          <a:xfrm>
            <a:off x="164744" y="1890584"/>
            <a:ext cx="4654391" cy="1538416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C5802A-D4A9-D64A-9CC3-9E519878FD2B}"/>
              </a:ext>
            </a:extLst>
          </p:cNvPr>
          <p:cNvSpPr txBox="1"/>
          <p:nvPr/>
        </p:nvSpPr>
        <p:spPr>
          <a:xfrm>
            <a:off x="3597864" y="4609381"/>
            <a:ext cx="3103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Sostituzione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3 layer nell’  Inner Layer </a:t>
            </a:r>
            <a:r>
              <a:rPr lang="en-GB" dirty="0" err="1"/>
              <a:t>nel</a:t>
            </a:r>
            <a:r>
              <a:rPr lang="en-GB" dirty="0"/>
              <a:t> LS3 con 3 layer </a:t>
            </a:r>
            <a:r>
              <a:rPr lang="en-GB" dirty="0" err="1"/>
              <a:t>completamente</a:t>
            </a:r>
            <a:r>
              <a:rPr lang="en-GB" dirty="0"/>
              <a:t>  </a:t>
            </a:r>
            <a:r>
              <a:rPr lang="en-GB" dirty="0" err="1"/>
              <a:t>cilindrici</a:t>
            </a:r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BBD586-4095-2A49-AD65-D4026736E9CF}"/>
              </a:ext>
            </a:extLst>
          </p:cNvPr>
          <p:cNvSpPr txBox="1"/>
          <p:nvPr/>
        </p:nvSpPr>
        <p:spPr>
          <a:xfrm>
            <a:off x="5451756" y="3018575"/>
            <a:ext cx="97892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ITS3</a:t>
            </a:r>
          </a:p>
        </p:txBody>
      </p:sp>
    </p:spTree>
    <p:extLst>
      <p:ext uri="{BB962C8B-B14F-4D97-AF65-F5344CB8AC3E}">
        <p14:creationId xmlns:p14="http://schemas.microsoft.com/office/powerpoint/2010/main" val="24744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8236-61A2-E402-0073-02E47020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ITS3 S</a:t>
            </a:r>
            <a:r>
              <a:rPr lang="en-GB" dirty="0"/>
              <a:t>u</a:t>
            </a:r>
            <a:r>
              <a:rPr lang="en-IT" dirty="0"/>
              <a:t>per ALPIDE ( 2023 )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EC8B-1AD6-6A74-E426-99E5FC43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3344-AA77-7E77-5776-725D4452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EE20E-B901-E890-F737-009C1CBB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80590-5D3B-821E-1B4D-BB36F944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3" y="980962"/>
            <a:ext cx="2527942" cy="1895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2E1432-A123-FC58-6851-4FC22C04A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628" y="980961"/>
            <a:ext cx="2527943" cy="1895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FEDD69-8A4D-AAB7-C39F-6F032EAD5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111" y="882459"/>
            <a:ext cx="3100679" cy="20929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B4DCD9-C264-5600-E0F2-B95EC45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964" y="980961"/>
            <a:ext cx="2527943" cy="1895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EBD4D0-F87C-8BAB-F51A-800212D7F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1" y="2992907"/>
            <a:ext cx="5076967" cy="3410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9F6B7E-F3C4-3CC0-E908-546824416CAC}"/>
              </a:ext>
            </a:extLst>
          </p:cNvPr>
          <p:cNvSpPr txBox="1"/>
          <p:nvPr/>
        </p:nvSpPr>
        <p:spPr>
          <a:xfrm>
            <a:off x="5523476" y="3546658"/>
            <a:ext cx="6244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Richieste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ai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servizi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nel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2024: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assistenza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setup di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lettura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per super-ALPIDE (coda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attività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che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inizia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ad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autunno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2023)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assistenza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e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caratterizzazione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FPC ITS3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attività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camera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pulita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(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sinergia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con EIC_NET)</a:t>
            </a:r>
          </a:p>
          <a:p>
            <a:pPr marL="285750" indent="-285750">
              <a:buFontTx/>
              <a:buChar char="-"/>
            </a:pPr>
            <a:endParaRPr lang="en-IT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7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47A-0D14-6AC6-A3B0-E8832F0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ITS3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CE2C-1DCA-00C0-4826-CC236F7B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BE12A-2279-0DD6-A013-BC531737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D3255-9D59-340C-0BE5-60CC5596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AC25F-CAA3-825F-D391-4C7413AB4C8E}"/>
              </a:ext>
            </a:extLst>
          </p:cNvPr>
          <p:cNvSpPr txBox="1"/>
          <p:nvPr/>
        </p:nvSpPr>
        <p:spPr>
          <a:xfrm>
            <a:off x="325821" y="841828"/>
            <a:ext cx="3804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Bending/</a:t>
            </a:r>
            <a:r>
              <a:rPr lang="it-IT" sz="2400" b="1" dirty="0" err="1">
                <a:solidFill>
                  <a:schemeClr val="accent1"/>
                </a:solidFill>
              </a:rPr>
              <a:t>bonding</a:t>
            </a:r>
            <a:r>
              <a:rPr lang="it-IT" sz="2400" b="1" dirty="0">
                <a:solidFill>
                  <a:schemeClr val="accent1"/>
                </a:solidFill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</a:rPr>
              <a:t>tool</a:t>
            </a:r>
            <a:r>
              <a:rPr lang="it-IT" sz="2400" b="1" dirty="0">
                <a:solidFill>
                  <a:schemeClr val="accent1"/>
                </a:solidFill>
              </a:rPr>
              <a:t> for large </a:t>
            </a:r>
            <a:r>
              <a:rPr lang="it-IT" sz="2400" b="1" dirty="0" err="1">
                <a:solidFill>
                  <a:schemeClr val="accent1"/>
                </a:solidFill>
              </a:rPr>
              <a:t>dimension</a:t>
            </a:r>
            <a:r>
              <a:rPr lang="it-IT" sz="2400" b="1" dirty="0">
                <a:solidFill>
                  <a:schemeClr val="accent1"/>
                </a:solidFill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</a:rPr>
              <a:t>silicon</a:t>
            </a:r>
            <a:r>
              <a:rPr lang="it-IT" sz="2400" b="1" dirty="0">
                <a:solidFill>
                  <a:schemeClr val="accent1"/>
                </a:solidFill>
              </a:rPr>
              <a:t> chips 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162933B-A76F-6DCE-FA18-69FC1DC0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45" y="1733291"/>
            <a:ext cx="3804745" cy="455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EF8F0-E51F-E03E-0766-9C386A6C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92" y="3936787"/>
            <a:ext cx="4867950" cy="2448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8B484-D309-8C20-3764-3F537CB64211}"/>
              </a:ext>
            </a:extLst>
          </p:cNvPr>
          <p:cNvSpPr txBox="1"/>
          <p:nvPr/>
        </p:nvSpPr>
        <p:spPr>
          <a:xfrm>
            <a:off x="10119608" y="4702228"/>
            <a:ext cx="189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</a:t>
            </a:r>
            <a:r>
              <a:rPr lang="it-IT" baseline="-25000" dirty="0"/>
              <a:t>Layer0</a:t>
            </a:r>
            <a:r>
              <a:rPr lang="it-IT" dirty="0"/>
              <a:t> = 18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</a:t>
            </a:r>
            <a:r>
              <a:rPr lang="it-IT" baseline="-25000" dirty="0"/>
              <a:t>Layer1</a:t>
            </a:r>
            <a:r>
              <a:rPr lang="it-IT" dirty="0"/>
              <a:t> = 24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</a:t>
            </a:r>
            <a:r>
              <a:rPr lang="it-IT" baseline="-25000" dirty="0"/>
              <a:t>Layer2</a:t>
            </a:r>
            <a:r>
              <a:rPr lang="it-IT" dirty="0"/>
              <a:t> = 30 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B8E90-5601-6ECA-9DEA-79FFB74FF23F}"/>
              </a:ext>
            </a:extLst>
          </p:cNvPr>
          <p:cNvSpPr txBox="1"/>
          <p:nvPr/>
        </p:nvSpPr>
        <p:spPr>
          <a:xfrm>
            <a:off x="4393580" y="1423092"/>
            <a:ext cx="7623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Richiesta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ai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servizi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nel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2024: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progettazione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/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adattamento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di tool per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piegamento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ed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assemblaggio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di layers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curvi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a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diametro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diverso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rispetto al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progetto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superALPIDE</a:t>
            </a:r>
            <a:endParaRPr lang="en-IT" sz="20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1131-BF17-4526-E9E4-2BBD7F71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Altre attività PIXEL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447BD-E473-E0FC-02A0-0F3263B1C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1" y="966498"/>
            <a:ext cx="11986509" cy="5136318"/>
          </a:xfrm>
        </p:spPr>
        <p:txBody>
          <a:bodyPr>
            <a:normAutofit fontScale="70000" lnSpcReduction="20000"/>
          </a:bodyPr>
          <a:lstStyle/>
          <a:p>
            <a:r>
              <a:rPr lang="en-IT" dirty="0"/>
              <a:t> </a:t>
            </a:r>
            <a:r>
              <a:rPr lang="en-GB" b="1" dirty="0"/>
              <a:t>PIXEL Chamber (</a:t>
            </a:r>
            <a:r>
              <a:rPr lang="en-GB" sz="2600" b="1" dirty="0" err="1"/>
              <a:t>progetto</a:t>
            </a:r>
            <a:r>
              <a:rPr lang="en-GB" sz="2600" b="1" dirty="0"/>
              <a:t> </a:t>
            </a:r>
            <a:r>
              <a:rPr lang="en-GB" sz="2600" b="1" dirty="0" err="1"/>
              <a:t>prin</a:t>
            </a:r>
            <a:r>
              <a:rPr lang="en-GB" sz="2600" b="1" dirty="0"/>
              <a:t> 2022 con </a:t>
            </a:r>
            <a:r>
              <a:rPr lang="en-GB" sz="2600" b="1" dirty="0" err="1"/>
              <a:t>unità</a:t>
            </a:r>
            <a:r>
              <a:rPr lang="en-GB" sz="2600" b="1" dirty="0"/>
              <a:t> </a:t>
            </a:r>
            <a:r>
              <a:rPr lang="en-GB" sz="2600" b="1" dirty="0" err="1"/>
              <a:t>infn</a:t>
            </a:r>
            <a:r>
              <a:rPr lang="en-GB" sz="2600" b="1" dirty="0"/>
              <a:t> - resp. F. </a:t>
            </a:r>
            <a:r>
              <a:rPr lang="en-GB" sz="2600" b="1" dirty="0" err="1"/>
              <a:t>Colamaria</a:t>
            </a:r>
            <a:r>
              <a:rPr lang="en-GB" sz="2600" b="1" dirty="0"/>
              <a:t> e </a:t>
            </a:r>
            <a:r>
              <a:rPr lang="en-GB" sz="2600" b="1" dirty="0" err="1"/>
              <a:t>Dip.Fisica</a:t>
            </a:r>
            <a:r>
              <a:rPr lang="en-GB" sz="2600" b="1" dirty="0"/>
              <a:t> - resp. G. Bruno + </a:t>
            </a:r>
            <a:r>
              <a:rPr lang="en-GB" sz="2600" b="1" dirty="0" err="1"/>
              <a:t>progetto</a:t>
            </a:r>
            <a:r>
              <a:rPr lang="en-GB" sz="2600" b="1" dirty="0"/>
              <a:t> </a:t>
            </a:r>
            <a:r>
              <a:rPr lang="en-GB" sz="2600" b="1" dirty="0" err="1"/>
              <a:t>sinergico</a:t>
            </a:r>
            <a:r>
              <a:rPr lang="en-GB" sz="2600" b="1" dirty="0"/>
              <a:t> “QUASIMODO”)  </a:t>
            </a:r>
          </a:p>
          <a:p>
            <a:pPr lvl="1"/>
            <a:r>
              <a:rPr lang="en-GB" dirty="0"/>
              <a:t>tool per </a:t>
            </a:r>
            <a:r>
              <a:rPr lang="en-GB" dirty="0" err="1"/>
              <a:t>allineamento</a:t>
            </a:r>
            <a:endParaRPr lang="en-GB" dirty="0"/>
          </a:p>
          <a:p>
            <a:pPr lvl="1"/>
            <a:r>
              <a:rPr lang="en-GB" dirty="0" err="1"/>
              <a:t>assemblaggi</a:t>
            </a:r>
            <a:r>
              <a:rPr lang="en-GB" dirty="0"/>
              <a:t> </a:t>
            </a:r>
            <a:r>
              <a:rPr lang="en-GB" dirty="0" err="1"/>
              <a:t>sensori</a:t>
            </a:r>
            <a:r>
              <a:rPr lang="en-GB" dirty="0"/>
              <a:t> al </a:t>
            </a:r>
            <a:r>
              <a:rPr lang="en-GB" dirty="0" err="1"/>
              <a:t>silicio</a:t>
            </a:r>
            <a:r>
              <a:rPr lang="en-GB" dirty="0"/>
              <a:t> in </a:t>
            </a:r>
            <a:r>
              <a:rPr lang="en-GB" dirty="0" err="1"/>
              <a:t>geometria</a:t>
            </a:r>
            <a:r>
              <a:rPr lang="en-GB" dirty="0"/>
              <a:t> </a:t>
            </a:r>
            <a:r>
              <a:rPr lang="en-GB" dirty="0" err="1"/>
              <a:t>piana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assistenza</a:t>
            </a:r>
            <a:r>
              <a:rPr lang="en-GB" dirty="0"/>
              <a:t> setup di </a:t>
            </a:r>
            <a:r>
              <a:rPr lang="en-GB" dirty="0" err="1"/>
              <a:t>lettura</a:t>
            </a:r>
            <a:r>
              <a:rPr lang="en-GB" dirty="0"/>
              <a:t> stack-ALPIDE, i.e. </a:t>
            </a:r>
            <a:r>
              <a:rPr lang="en-GB" dirty="0" err="1"/>
              <a:t>adattamento</a:t>
            </a:r>
            <a:r>
              <a:rPr lang="en-GB" dirty="0"/>
              <a:t> </a:t>
            </a:r>
            <a:r>
              <a:rPr lang="en-GB" dirty="0" err="1"/>
              <a:t>disegno</a:t>
            </a:r>
            <a:r>
              <a:rPr lang="en-GB" dirty="0"/>
              <a:t> flex per </a:t>
            </a:r>
            <a:r>
              <a:rPr lang="en-GB" dirty="0" err="1"/>
              <a:t>lettura</a:t>
            </a:r>
            <a:r>
              <a:rPr lang="en-GB" dirty="0"/>
              <a:t> ALPIDE </a:t>
            </a:r>
            <a:r>
              <a:rPr lang="en-GB" dirty="0" err="1"/>
              <a:t>multipli</a:t>
            </a:r>
            <a:r>
              <a:rPr lang="en-GB" dirty="0"/>
              <a:t> e </a:t>
            </a:r>
            <a:r>
              <a:rPr lang="en-GB" dirty="0" err="1"/>
              <a:t>loro</a:t>
            </a:r>
            <a:r>
              <a:rPr lang="en-GB" dirty="0"/>
              <a:t> </a:t>
            </a:r>
            <a:r>
              <a:rPr lang="en-GB" dirty="0" err="1"/>
              <a:t>produzione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attività</a:t>
            </a:r>
            <a:r>
              <a:rPr lang="en-GB" dirty="0"/>
              <a:t> camera </a:t>
            </a:r>
            <a:r>
              <a:rPr lang="en-GB" dirty="0" err="1"/>
              <a:t>pulita</a:t>
            </a:r>
            <a:endParaRPr lang="en-GB" dirty="0"/>
          </a:p>
          <a:p>
            <a:pPr lvl="1"/>
            <a:r>
              <a:rPr lang="en-GB" dirty="0" err="1"/>
              <a:t>attività</a:t>
            </a:r>
            <a:r>
              <a:rPr lang="en-GB" dirty="0"/>
              <a:t> </a:t>
            </a:r>
            <a:r>
              <a:rPr lang="en-GB" dirty="0" err="1"/>
              <a:t>officina</a:t>
            </a:r>
            <a:r>
              <a:rPr lang="en-GB" dirty="0"/>
              <a:t> </a:t>
            </a:r>
            <a:r>
              <a:rPr lang="en-GB" dirty="0" err="1"/>
              <a:t>meccanica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/>
              <a:t>progetto</a:t>
            </a:r>
            <a:r>
              <a:rPr lang="en-GB" b="1" dirty="0"/>
              <a:t> RIPARTI </a:t>
            </a:r>
            <a:r>
              <a:rPr lang="en-GB" b="1" dirty="0" err="1"/>
              <a:t>pCT</a:t>
            </a:r>
            <a:r>
              <a:rPr lang="en-GB" b="1" dirty="0"/>
              <a:t> (proton Computerized Tomography) in </a:t>
            </a:r>
            <a:r>
              <a:rPr lang="en-GB" b="1" dirty="0" err="1"/>
              <a:t>collaborazione</a:t>
            </a:r>
            <a:r>
              <a:rPr lang="en-GB" b="1" dirty="0"/>
              <a:t> </a:t>
            </a:r>
            <a:r>
              <a:rPr lang="en-GB" b="1" dirty="0" err="1"/>
              <a:t>tra</a:t>
            </a:r>
            <a:r>
              <a:rPr lang="en-GB" b="1" dirty="0"/>
              <a:t> INFN e </a:t>
            </a:r>
            <a:r>
              <a:rPr lang="en-GB" b="1" dirty="0" err="1"/>
              <a:t>linearBeam</a:t>
            </a:r>
            <a:r>
              <a:rPr lang="en-GB" b="1" dirty="0"/>
              <a:t>-ITEL di </a:t>
            </a:r>
            <a:r>
              <a:rPr lang="en-GB" b="1" dirty="0" err="1"/>
              <a:t>Ruvo</a:t>
            </a:r>
            <a:r>
              <a:rPr lang="en-GB" b="1" dirty="0"/>
              <a:t> di Puglia </a:t>
            </a:r>
            <a:r>
              <a:rPr lang="en-GB" b="1" dirty="0" err="1"/>
              <a:t>disegno</a:t>
            </a:r>
            <a:r>
              <a:rPr lang="en-GB" b="1" dirty="0"/>
              <a:t> di stand di </a:t>
            </a:r>
            <a:r>
              <a:rPr lang="en-GB" b="1" dirty="0" err="1"/>
              <a:t>supporto</a:t>
            </a:r>
            <a:r>
              <a:rPr lang="en-GB" b="1" dirty="0"/>
              <a:t> per test </a:t>
            </a:r>
            <a:r>
              <a:rPr lang="en-GB" b="1" dirty="0" err="1"/>
              <a:t>su</a:t>
            </a:r>
            <a:r>
              <a:rPr lang="en-GB" b="1" dirty="0"/>
              <a:t> fascio e </a:t>
            </a:r>
            <a:r>
              <a:rPr lang="en-GB" b="1" dirty="0" err="1"/>
              <a:t>realizzazione</a:t>
            </a:r>
            <a:r>
              <a:rPr lang="en-GB" b="1" dirty="0"/>
              <a:t> di </a:t>
            </a:r>
            <a:r>
              <a:rPr lang="en-GB" b="1" dirty="0" err="1"/>
              <a:t>telescopi</a:t>
            </a:r>
            <a:r>
              <a:rPr lang="en-GB" b="1" dirty="0"/>
              <a:t> con ALPIDE</a:t>
            </a:r>
          </a:p>
          <a:p>
            <a:pPr lvl="1"/>
            <a:r>
              <a:rPr lang="en-GB" dirty="0" err="1"/>
              <a:t>assistenza</a:t>
            </a:r>
            <a:r>
              <a:rPr lang="en-GB" dirty="0"/>
              <a:t> setup di </a:t>
            </a:r>
            <a:r>
              <a:rPr lang="en-GB" dirty="0" err="1"/>
              <a:t>lettura</a:t>
            </a:r>
            <a:r>
              <a:rPr lang="en-GB" dirty="0"/>
              <a:t> stack-ALPIDE, i.e. </a:t>
            </a:r>
            <a:r>
              <a:rPr lang="en-GB" dirty="0" err="1"/>
              <a:t>adattamento</a:t>
            </a:r>
            <a:r>
              <a:rPr lang="en-GB" dirty="0"/>
              <a:t> </a:t>
            </a:r>
            <a:r>
              <a:rPr lang="en-GB" dirty="0" err="1"/>
              <a:t>disegno</a:t>
            </a:r>
            <a:r>
              <a:rPr lang="en-GB" dirty="0"/>
              <a:t> flex per </a:t>
            </a:r>
            <a:r>
              <a:rPr lang="en-GB" dirty="0" err="1"/>
              <a:t>lettura</a:t>
            </a:r>
            <a:r>
              <a:rPr lang="en-GB" dirty="0"/>
              <a:t> ALPIDE </a:t>
            </a:r>
            <a:r>
              <a:rPr lang="en-GB" dirty="0" err="1"/>
              <a:t>multipli</a:t>
            </a:r>
            <a:r>
              <a:rPr lang="en-GB" dirty="0"/>
              <a:t> e </a:t>
            </a:r>
            <a:r>
              <a:rPr lang="en-GB" dirty="0" err="1"/>
              <a:t>loro</a:t>
            </a:r>
            <a:r>
              <a:rPr lang="en-GB" dirty="0"/>
              <a:t> </a:t>
            </a:r>
            <a:r>
              <a:rPr lang="en-GB" dirty="0" err="1"/>
              <a:t>produzione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attività</a:t>
            </a:r>
            <a:r>
              <a:rPr lang="en-GB" dirty="0"/>
              <a:t> camera </a:t>
            </a:r>
            <a:r>
              <a:rPr lang="en-GB" dirty="0" err="1"/>
              <a:t>pulita</a:t>
            </a:r>
            <a:endParaRPr lang="en-GB" dirty="0"/>
          </a:p>
          <a:p>
            <a:pPr lvl="1"/>
            <a:r>
              <a:rPr lang="en-GB" dirty="0" err="1"/>
              <a:t>attività</a:t>
            </a:r>
            <a:r>
              <a:rPr lang="en-GB" dirty="0"/>
              <a:t> </a:t>
            </a:r>
            <a:r>
              <a:rPr lang="en-GB" dirty="0" err="1"/>
              <a:t>officina</a:t>
            </a:r>
            <a:r>
              <a:rPr lang="en-GB" dirty="0"/>
              <a:t> </a:t>
            </a:r>
            <a:r>
              <a:rPr lang="en-GB" dirty="0" err="1"/>
              <a:t>meccanica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ALICE 3: tool per </a:t>
            </a:r>
            <a:r>
              <a:rPr lang="en-GB" b="1" dirty="0" err="1"/>
              <a:t>movimentazione</a:t>
            </a:r>
            <a:r>
              <a:rPr lang="en-GB" b="1" dirty="0"/>
              <a:t> e </a:t>
            </a:r>
            <a:r>
              <a:rPr lang="en-GB" b="1" dirty="0" err="1"/>
              <a:t>sostegno</a:t>
            </a:r>
            <a:r>
              <a:rPr lang="en-GB" b="1" dirty="0"/>
              <a:t> di </a:t>
            </a:r>
            <a:r>
              <a:rPr lang="en-GB" b="1" dirty="0" err="1"/>
              <a:t>oggetti</a:t>
            </a:r>
            <a:r>
              <a:rPr lang="en-GB" b="1" dirty="0"/>
              <a:t> da </a:t>
            </a:r>
            <a:r>
              <a:rPr lang="en-GB" b="1" dirty="0" err="1"/>
              <a:t>caratterizzare</a:t>
            </a:r>
            <a:r>
              <a:rPr lang="en-GB" b="1" dirty="0"/>
              <a:t> </a:t>
            </a:r>
            <a:r>
              <a:rPr lang="en-GB" b="1" dirty="0" err="1"/>
              <a:t>nel</a:t>
            </a:r>
            <a:r>
              <a:rPr lang="en-GB" b="1" dirty="0"/>
              <a:t> </a:t>
            </a:r>
            <a:r>
              <a:rPr lang="en-GB" b="1" dirty="0" err="1"/>
              <a:t>vuoto</a:t>
            </a:r>
            <a:endParaRPr lang="en-GB" b="1" dirty="0"/>
          </a:p>
          <a:p>
            <a:pPr lvl="1"/>
            <a:r>
              <a:rPr lang="en-GB" dirty="0" err="1"/>
              <a:t>attività</a:t>
            </a:r>
            <a:r>
              <a:rPr lang="en-GB" dirty="0"/>
              <a:t> in camera </a:t>
            </a:r>
            <a:r>
              <a:rPr lang="en-GB" dirty="0" err="1"/>
              <a:t>pulita</a:t>
            </a:r>
            <a:endParaRPr lang="en-GB" dirty="0"/>
          </a:p>
          <a:p>
            <a:pPr lvl="1"/>
            <a:r>
              <a:rPr lang="en-GB" dirty="0" err="1"/>
              <a:t>Attività</a:t>
            </a:r>
            <a:r>
              <a:rPr lang="en-GB" dirty="0"/>
              <a:t> </a:t>
            </a:r>
            <a:r>
              <a:rPr lang="en-GB" dirty="0" err="1"/>
              <a:t>officina</a:t>
            </a:r>
            <a:r>
              <a:rPr lang="en-GB" dirty="0"/>
              <a:t> </a:t>
            </a:r>
            <a:r>
              <a:rPr lang="en-GB" dirty="0" err="1"/>
              <a:t>meccanica</a:t>
            </a:r>
            <a:endParaRPr lang="en-GB" dirty="0"/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67B7-F639-ABB7-CA64-045C0C19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FAFEB-397F-B91E-6B49-0996C049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E360-014D-ED95-8B0C-72F0B72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36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BD58-326F-1FAC-05C7-FA83F813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Richieste ai servizi per ALICE Pixel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C5DD6-65A5-197B-CF12-FB744B244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278" y="2167046"/>
            <a:ext cx="8136835" cy="2913643"/>
          </a:xfrm>
        </p:spPr>
        <p:txBody>
          <a:bodyPr/>
          <a:lstStyle/>
          <a:p>
            <a:pPr lvl="1"/>
            <a:r>
              <a:rPr lang="en-IT" sz="2600" dirty="0"/>
              <a:t>Elettronica </a:t>
            </a:r>
            <a:r>
              <a:rPr lang="en-IT" sz="2600" dirty="0">
                <a:sym typeface="Wingdings" pitchFamily="2" charset="2"/>
              </a:rPr>
              <a:t>                    :</a:t>
            </a:r>
            <a:r>
              <a:rPr lang="en-GB" sz="2600" dirty="0"/>
              <a:t>1.5 </a:t>
            </a:r>
            <a:r>
              <a:rPr lang="en-GB" sz="2600" dirty="0" err="1"/>
              <a:t>m.u</a:t>
            </a:r>
            <a:r>
              <a:rPr lang="en-GB" sz="2600" dirty="0"/>
              <a:t>.</a:t>
            </a:r>
          </a:p>
          <a:p>
            <a:pPr lvl="1"/>
            <a:r>
              <a:rPr lang="en-GB" sz="2600" dirty="0"/>
              <a:t>Camera </a:t>
            </a:r>
            <a:r>
              <a:rPr lang="en-GB" sz="2600" dirty="0" err="1"/>
              <a:t>pulita</a:t>
            </a:r>
            <a:r>
              <a:rPr lang="en-GB" sz="2600" dirty="0"/>
              <a:t>                : 4.5 </a:t>
            </a:r>
            <a:r>
              <a:rPr lang="en-GB" sz="2600" dirty="0" err="1"/>
              <a:t>m.u</a:t>
            </a:r>
            <a:r>
              <a:rPr lang="en-GB" sz="2600" dirty="0"/>
              <a:t>.</a:t>
            </a:r>
          </a:p>
          <a:p>
            <a:pPr lvl="1"/>
            <a:r>
              <a:rPr lang="en-GB" sz="2600" dirty="0" err="1"/>
              <a:t>Progettazione</a:t>
            </a:r>
            <a:r>
              <a:rPr lang="en-GB" sz="2600" dirty="0"/>
              <a:t> </a:t>
            </a:r>
            <a:r>
              <a:rPr lang="en-GB" sz="2600" dirty="0" err="1"/>
              <a:t>Meccanica</a:t>
            </a:r>
            <a:r>
              <a:rPr lang="en-GB" sz="2600" dirty="0"/>
              <a:t> : 3 </a:t>
            </a:r>
            <a:r>
              <a:rPr lang="en-GB" sz="2600" dirty="0" err="1"/>
              <a:t>m.u</a:t>
            </a:r>
            <a:r>
              <a:rPr lang="en-GB" sz="2600" dirty="0"/>
              <a:t>.</a:t>
            </a:r>
          </a:p>
          <a:p>
            <a:pPr lvl="1"/>
            <a:r>
              <a:rPr lang="en-GB" sz="2600" dirty="0" err="1"/>
              <a:t>Officina</a:t>
            </a:r>
            <a:r>
              <a:rPr lang="en-GB" sz="2600" dirty="0"/>
              <a:t> </a:t>
            </a:r>
            <a:r>
              <a:rPr lang="en-GB" sz="2600" dirty="0" err="1"/>
              <a:t>Meccanica</a:t>
            </a:r>
            <a:r>
              <a:rPr lang="en-GB" sz="2600" dirty="0"/>
              <a:t>.         : 6 </a:t>
            </a:r>
            <a:r>
              <a:rPr lang="en-GB" sz="2600" dirty="0" err="1"/>
              <a:t>m.u</a:t>
            </a:r>
            <a:r>
              <a:rPr lang="en-GB" sz="2600" dirty="0"/>
              <a:t>.</a:t>
            </a:r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7191A-4215-216D-9DB8-98C900B9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EA656-19C7-5569-4A6D-FC2ADBF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62564-CDF5-DA49-ABDD-B0C4638B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74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6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Attività</a:t>
            </a: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 RICH – ALICE3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10B24C-718B-1442-AE37-E1D97C83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98"/>
            <a:ext cx="5544537" cy="1727561"/>
          </a:xfrm>
          <a:prstGeom prst="rect">
            <a:avLst/>
          </a:prstGeom>
        </p:spPr>
      </p:pic>
      <p:pic>
        <p:nvPicPr>
          <p:cNvPr id="2" name="Immagine 12" descr="Immagine che contiene candelabro, molla elicoidale&#10;&#10;Descrizione generata automaticamente">
            <a:extLst>
              <a:ext uri="{FF2B5EF4-FFF2-40B4-BE49-F238E27FC236}">
                <a16:creationId xmlns:a16="http://schemas.microsoft.com/office/drawing/2014/main" id="{7F0AD28A-A8DC-EA94-9F7C-1CFC6997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48" y="1052233"/>
            <a:ext cx="6005483" cy="2169768"/>
          </a:xfrm>
          <a:prstGeom prst="rect">
            <a:avLst/>
          </a:prstGeom>
        </p:spPr>
      </p:pic>
      <p:pic>
        <p:nvPicPr>
          <p:cNvPr id="3" name="Immagine 11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C650CD44-0AB4-10F3-30E7-5392101B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79" y="3635999"/>
            <a:ext cx="11262160" cy="2635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456957-A7BE-42E5-54DE-68C5F305C21B}"/>
              </a:ext>
            </a:extLst>
          </p:cNvPr>
          <p:cNvSpPr txBox="1"/>
          <p:nvPr/>
        </p:nvSpPr>
        <p:spPr>
          <a:xfrm>
            <a:off x="0" y="2483337"/>
            <a:ext cx="5891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Progettazione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meccanica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struttura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supporto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meccanico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per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rivelatore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RICH di ALICE3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Elettronica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progettazione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scheda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di read-out di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SiPM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per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misure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di tempi di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volo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6ACF6-E186-303D-CB37-253733AF8141}"/>
              </a:ext>
            </a:extLst>
          </p:cNvPr>
          <p:cNvSpPr txBox="1"/>
          <p:nvPr/>
        </p:nvSpPr>
        <p:spPr>
          <a:xfrm>
            <a:off x="6662437" y="3327556"/>
            <a:ext cx="512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 dirty="0">
                <a:solidFill>
                  <a:schemeClr val="accent1">
                    <a:lumMod val="75000"/>
                  </a:schemeClr>
                </a:solidFill>
              </a:rPr>
              <a:t>In via di definizione con </a:t>
            </a:r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IT" i="1" dirty="0">
                <a:solidFill>
                  <a:schemeClr val="accent1">
                    <a:lumMod val="75000"/>
                  </a:schemeClr>
                </a:solidFill>
              </a:rPr>
              <a:t> responsabili dei servizi</a:t>
            </a:r>
          </a:p>
        </p:txBody>
      </p:sp>
    </p:spTree>
    <p:extLst>
      <p:ext uri="{BB962C8B-B14F-4D97-AF65-F5344CB8AC3E}">
        <p14:creationId xmlns:p14="http://schemas.microsoft.com/office/powerpoint/2010/main" val="136717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350CC-CA3A-2F4C-8460-F563D168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Anagrafica</a:t>
            </a:r>
            <a:r>
              <a:rPr lang="en-GB" dirty="0"/>
              <a:t> </a:t>
            </a:r>
            <a:r>
              <a:rPr lang="en-GB" dirty="0" err="1"/>
              <a:t>prevista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2024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3FA41C-31E8-F940-8C43-1718D29F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28/06/23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9BE848-6C1B-3D44-8D64-9DA8A60C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2023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DF43B7-BE41-164E-B225-84A3B0B5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7</a:t>
            </a:fld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B06957-1D1A-5543-BC2B-A538D064CE66}"/>
              </a:ext>
            </a:extLst>
          </p:cNvPr>
          <p:cNvSpPr txBox="1"/>
          <p:nvPr/>
        </p:nvSpPr>
        <p:spPr>
          <a:xfrm>
            <a:off x="6769505" y="5533132"/>
            <a:ext cx="345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FTE</a:t>
            </a:r>
          </a:p>
          <a:p>
            <a:r>
              <a:rPr lang="en-GB" dirty="0" err="1"/>
              <a:t>Ricercatori</a:t>
            </a:r>
            <a:r>
              <a:rPr lang="en-GB" dirty="0"/>
              <a:t>: 16.8</a:t>
            </a:r>
          </a:p>
          <a:p>
            <a:r>
              <a:rPr lang="en-GB" dirty="0" err="1"/>
              <a:t>Tecnologi</a:t>
            </a:r>
            <a:r>
              <a:rPr lang="en-GB" dirty="0"/>
              <a:t>: 3.8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E8A184C-F6AA-F13E-BA6A-F1A785BBE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194803"/>
              </p:ext>
            </p:extLst>
          </p:nvPr>
        </p:nvGraphicFramePr>
        <p:xfrm>
          <a:off x="242631" y="941156"/>
          <a:ext cx="5447494" cy="5505396"/>
        </p:xfrm>
        <a:graphic>
          <a:graphicData uri="http://schemas.openxmlformats.org/drawingml/2006/table">
            <a:tbl>
              <a:tblPr/>
              <a:tblGrid>
                <a:gridCol w="2458016">
                  <a:extLst>
                    <a:ext uri="{9D8B030D-6E8A-4147-A177-3AD203B41FA5}">
                      <a16:colId xmlns:a16="http://schemas.microsoft.com/office/drawing/2014/main" val="4193730010"/>
                    </a:ext>
                  </a:extLst>
                </a:gridCol>
                <a:gridCol w="897582">
                  <a:extLst>
                    <a:ext uri="{9D8B030D-6E8A-4147-A177-3AD203B41FA5}">
                      <a16:colId xmlns:a16="http://schemas.microsoft.com/office/drawing/2014/main" val="1922000645"/>
                    </a:ext>
                  </a:extLst>
                </a:gridCol>
                <a:gridCol w="2091896">
                  <a:extLst>
                    <a:ext uri="{9D8B030D-6E8A-4147-A177-3AD203B41FA5}">
                      <a16:colId xmlns:a16="http://schemas.microsoft.com/office/drawing/2014/main" val="748098949"/>
                    </a:ext>
                  </a:extLst>
                </a:gridCol>
              </a:tblGrid>
              <a:tr h="231288"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FTE (%)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FTE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sigle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sinergiche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(%)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576663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dirty="0">
                          <a:effectLst/>
                          <a:latin typeface="Bookman Old Style" panose="02050604050505020204" pitchFamily="18" charset="0"/>
                        </a:rPr>
                        <a:t>Altamura Anna Rita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25966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Barile Francesco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013914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Bruno Giuseppe Eugenio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 (STRONG2020)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08531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Colamaria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Fabio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effectLst/>
                          <a:latin typeface="Bookman Old Style" panose="02050604050505020204" pitchFamily="18" charset="0"/>
                        </a:rPr>
                        <a:t>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664995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Colella Domenico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764410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De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Cataldo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Giacinto</a:t>
                      </a:r>
                      <a:endParaRPr lang="en-GB" sz="1400" b="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126078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Di Bari Domenico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657345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Di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Ruzza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Benedetto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dirty="0">
                          <a:effectLst/>
                          <a:latin typeface="Bookman Old Style" panose="02050604050505020204" pitchFamily="18" charset="0"/>
                        </a:rPr>
                        <a:t>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214336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Elia Domenico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effectLst/>
                          <a:latin typeface="Bookman Old Style" panose="02050604050505020204" pitchFamily="18" charset="0"/>
                        </a:rPr>
                        <a:t>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69479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Kumar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Shyam</a:t>
                      </a:r>
                      <a:endParaRPr lang="en-GB" sz="1400" b="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effectLst/>
                          <a:latin typeface="Bookman Old Style" panose="02050604050505020204" pitchFamily="18" charset="0"/>
                        </a:rPr>
                        <a:t>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586429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Rajendra Nath Patra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722952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Manzari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Vito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 </a:t>
                      </a:r>
                      <a:r>
                        <a:rPr lang="en-IT" sz="1400" b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(STRONG 2020)</a:t>
                      </a:r>
                      <a:endParaRPr lang="en-IT" sz="14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71695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Marzocca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Cristoforo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09711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Mastroserio Annalisa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26036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dirty="0" err="1">
                          <a:effectLst/>
                          <a:latin typeface="Bookman Old Style" panose="02050604050505020204" pitchFamily="18" charset="0"/>
                        </a:rPr>
                        <a:t>Mazziotta</a:t>
                      </a:r>
                      <a:r>
                        <a:rPr lang="en-GB" sz="1400" dirty="0">
                          <a:effectLst/>
                          <a:latin typeface="Bookman Old Style" panose="02050604050505020204" pitchFamily="18" charset="0"/>
                        </a:rPr>
                        <a:t> Nicola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647775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Nappi Eugenio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816714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dirty="0" err="1">
                          <a:effectLst/>
                          <a:latin typeface="Bookman Old Style" panose="02050604050505020204" pitchFamily="18" charset="0"/>
                        </a:rPr>
                        <a:t>Nicassio</a:t>
                      </a:r>
                      <a:r>
                        <a:rPr lang="en-GB" sz="1400" dirty="0">
                          <a:effectLst/>
                          <a:latin typeface="Bookman Old Style" panose="02050604050505020204" pitchFamily="18" charset="0"/>
                        </a:rPr>
                        <a:t> Nicola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611424"/>
                  </a:ext>
                </a:extLst>
              </a:tr>
              <a:tr h="231288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Palasciano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Antonio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973354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Terrevoli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Cristina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032282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Triloki</a:t>
                      </a:r>
                      <a:endParaRPr lang="en-GB" sz="1400" b="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12872"/>
                  </a:ext>
                </a:extLst>
              </a:tr>
              <a:tr h="43065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Torres Ramos Arianna Grisel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rgbClr val="B7B7B7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099285"/>
                  </a:ext>
                </a:extLst>
              </a:tr>
              <a:tr h="222836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Volpe Giacomo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11565" marR="11565" marT="7710" marB="77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125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9E949C-7374-EBA3-CF16-1A5350E16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402036"/>
              </p:ext>
            </p:extLst>
          </p:nvPr>
        </p:nvGraphicFramePr>
        <p:xfrm>
          <a:off x="6769505" y="1441336"/>
          <a:ext cx="5179864" cy="3975328"/>
        </p:xfrm>
        <a:graphic>
          <a:graphicData uri="http://schemas.openxmlformats.org/drawingml/2006/table">
            <a:tbl>
              <a:tblPr/>
              <a:tblGrid>
                <a:gridCol w="2489024">
                  <a:extLst>
                    <a:ext uri="{9D8B030D-6E8A-4147-A177-3AD203B41FA5}">
                      <a16:colId xmlns:a16="http://schemas.microsoft.com/office/drawing/2014/main" val="935170645"/>
                    </a:ext>
                  </a:extLst>
                </a:gridCol>
                <a:gridCol w="750422">
                  <a:extLst>
                    <a:ext uri="{9D8B030D-6E8A-4147-A177-3AD203B41FA5}">
                      <a16:colId xmlns:a16="http://schemas.microsoft.com/office/drawing/2014/main" val="1799120841"/>
                    </a:ext>
                  </a:extLst>
                </a:gridCol>
                <a:gridCol w="1940418">
                  <a:extLst>
                    <a:ext uri="{9D8B030D-6E8A-4147-A177-3AD203B41FA5}">
                      <a16:colId xmlns:a16="http://schemas.microsoft.com/office/drawing/2014/main" val="1452715783"/>
                    </a:ext>
                  </a:extLst>
                </a:gridCol>
              </a:tblGrid>
              <a:tr h="424912">
                <a:tc>
                  <a:txBody>
                    <a:bodyPr/>
                    <a:lstStyle/>
                    <a:p>
                      <a:pPr rtl="0" fontAlgn="b"/>
                      <a:endParaRPr lang="en-GB" sz="1400" b="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FTE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FTE sigle sinergiche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52673"/>
                  </a:ext>
                </a:extLst>
              </a:tr>
              <a:tr h="42491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Ciani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Giovanni Francesco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941486"/>
                  </a:ext>
                </a:extLst>
              </a:tr>
              <a:tr h="42491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De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Robertis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Giuseppe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rgbClr val="B7B7B7"/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194601"/>
                  </a:ext>
                </a:extLst>
              </a:tr>
              <a:tr h="42491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De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Venuto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Daniela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82381"/>
                  </a:ext>
                </a:extLst>
              </a:tr>
              <a:tr h="42491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Diacono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Domenico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rgbClr val="B7B7B7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918126"/>
                  </a:ext>
                </a:extLst>
              </a:tr>
              <a:tr h="22625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Donvito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Giacinto</a:t>
                      </a:r>
                      <a:endParaRPr lang="en-GB" sz="1400" b="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rgbClr val="B7B7B7"/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07090"/>
                  </a:ext>
                </a:extLst>
              </a:tr>
              <a:tr h="42491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Licciulli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Francesco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243738"/>
                  </a:ext>
                </a:extLst>
              </a:tr>
              <a:tr h="22625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effectLst/>
                          <a:latin typeface="Bookman Old Style" panose="02050604050505020204" pitchFamily="18" charset="0"/>
                        </a:rPr>
                        <a:t>Loddo Flavio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514411"/>
                  </a:ext>
                </a:extLst>
              </a:tr>
              <a:tr h="42491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effectLst/>
                          <a:latin typeface="Bookman Old Style" panose="02050604050505020204" pitchFamily="18" charset="0"/>
                        </a:rPr>
                        <a:t>Monopoli Vito Giuseppe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rgbClr val="B7B7B7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219152"/>
                  </a:ext>
                </a:extLst>
              </a:tr>
              <a:tr h="22625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effectLst/>
                          <a:latin typeface="Bookman Old Style" panose="02050604050505020204" pitchFamily="18" charset="0"/>
                        </a:rPr>
                        <a:t>Pastore Cosimo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232627"/>
                  </a:ext>
                </a:extLst>
              </a:tr>
              <a:tr h="226252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err="1">
                          <a:effectLst/>
                          <a:latin typeface="Bookman Old Style" panose="02050604050505020204" pitchFamily="18" charset="0"/>
                        </a:rPr>
                        <a:t>Torresi</a:t>
                      </a:r>
                      <a:r>
                        <a:rPr lang="en-GB" sz="1400" b="0" dirty="0">
                          <a:effectLst/>
                          <a:latin typeface="Bookman Old Style" panose="02050604050505020204" pitchFamily="18" charset="0"/>
                        </a:rPr>
                        <a:t> Marco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400" b="0" dirty="0">
                          <a:solidFill>
                            <a:srgbClr val="B7B7B7"/>
                          </a:solidFill>
                          <a:effectLst/>
                          <a:latin typeface="Bookman Old Style" panose="02050604050505020204" pitchFamily="18" charset="0"/>
                        </a:rPr>
                        <a:t>50</a:t>
                      </a: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IT" sz="1400" b="0" dirty="0">
                        <a:solidFill>
                          <a:srgbClr val="B7B7B7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7657" marR="27657" marT="18438" marB="1843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9409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28606</TotalTime>
  <Words>580</Words>
  <Application>Microsoft Macintosh PowerPoint</Application>
  <PresentationFormat>Widescreen</PresentationFormat>
  <Paragraphs>150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Courier New</vt:lpstr>
      <vt:lpstr>Segoe UI</vt:lpstr>
      <vt:lpstr>Wingdings</vt:lpstr>
      <vt:lpstr>Tema di Office</vt:lpstr>
      <vt:lpstr>Report attività per Preventivi 2024</vt:lpstr>
      <vt:lpstr>PowerPoint Presentation</vt:lpstr>
      <vt:lpstr>Attività ITS3 Super ALPIDE ( 2023 )</vt:lpstr>
      <vt:lpstr>Attività ITS3</vt:lpstr>
      <vt:lpstr>Altre attività PIXEL</vt:lpstr>
      <vt:lpstr>Richieste ai servizi per ALICE Pixel </vt:lpstr>
      <vt:lpstr>PowerPoint Presentation</vt:lpstr>
      <vt:lpstr>Anagrafica prevista nel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Annalisa Annalisa</dc:creator>
  <cp:lastModifiedBy>Annalisa Mastroserio</cp:lastModifiedBy>
  <cp:revision>102</cp:revision>
  <cp:lastPrinted>2021-07-07T08:48:58Z</cp:lastPrinted>
  <dcterms:created xsi:type="dcterms:W3CDTF">2020-07-09T15:35:32Z</dcterms:created>
  <dcterms:modified xsi:type="dcterms:W3CDTF">2023-06-29T09:57:46Z</dcterms:modified>
</cp:coreProperties>
</file>