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75"/>
  </p:normalViewPr>
  <p:slideViewPr>
    <p:cSldViewPr snapToGrid="0">
      <p:cViewPr varScale="1">
        <p:scale>
          <a:sx n="114" d="100"/>
          <a:sy n="114" d="100"/>
        </p:scale>
        <p:origin x="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14D941-7726-B0ED-E2A8-C1ACE5EF70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D3A092D-37C8-E87C-68A1-15A9E8823D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C461DF-5904-829C-2B52-3523A4606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5235-6285-E44B-A573-D1375EA5AB15}" type="datetimeFigureOut">
              <a:rPr lang="it-IT" smtClean="0"/>
              <a:t>05/07/23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682D40-DEE3-2955-4621-EE01B49A7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9E1DC2-1A4B-4117-06EA-037BFA501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84D8-5F48-2E49-9F0B-5B2A6B5985E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3905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C4F55D-6451-D2AC-95ED-17195588F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800A0E3-2AA5-7374-F272-0F2BE2713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A10983-7CCE-0E13-C53F-9534F84A2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5235-6285-E44B-A573-D1375EA5AB15}" type="datetimeFigureOut">
              <a:rPr lang="it-IT" smtClean="0"/>
              <a:t>05/07/23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CCCB53-415B-5862-0D2B-59ED6CE44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1FAF34-A6E1-5599-EF3D-E062FC8B9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84D8-5F48-2E49-9F0B-5B2A6B5985E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372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61129F3-F273-266E-D6FC-0B0B2AA127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40B7081-89D8-1EAE-678A-24CD9EE80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845EDC-9508-D7BD-1BB2-D860C404A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5235-6285-E44B-A573-D1375EA5AB15}" type="datetimeFigureOut">
              <a:rPr lang="it-IT" smtClean="0"/>
              <a:t>05/07/23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F87DA9-676D-EE6F-25C6-FB63DD3F3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E38238-A4B4-ACCC-24DE-E7DE4D7A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84D8-5F48-2E49-9F0B-5B2A6B5985E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72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AA6FC7-1ADC-BEFB-742A-AB60FBDE7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4BCAED-411B-2CEE-58E5-72483A7C3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94C427-E8FA-2911-F62F-4AB713CE1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5235-6285-E44B-A573-D1375EA5AB15}" type="datetimeFigureOut">
              <a:rPr lang="it-IT" smtClean="0"/>
              <a:t>05/07/23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292EDF-B1F7-1E35-9B3A-59876F207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E97D62-9994-6745-2DE5-C0AC153E6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84D8-5F48-2E49-9F0B-5B2A6B5985E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985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30A207-3A47-95AB-A055-CAB96FE22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56B06A6-1ADD-7F74-2048-A22CB1D4C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54DC9A-46C0-B245-C32C-5482F9826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5235-6285-E44B-A573-D1375EA5AB15}" type="datetimeFigureOut">
              <a:rPr lang="it-IT" smtClean="0"/>
              <a:t>05/07/23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A8AF45-7E36-8EC3-62FF-331DE412F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08722B-BE84-E8C7-CDBC-3C3C01779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84D8-5F48-2E49-9F0B-5B2A6B5985E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7462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CD24B9-8FF5-222C-1C47-A4AF7B155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A7AF4C-0312-036A-D2A7-1BAFEBD171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D5D958B-5C8C-7445-E99D-15392399E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3D4F68B-E7CB-747E-13E5-E321C2441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5235-6285-E44B-A573-D1375EA5AB15}" type="datetimeFigureOut">
              <a:rPr lang="it-IT" smtClean="0"/>
              <a:t>05/07/23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D0FDE36-4ED5-42F3-C98F-E7F546793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F82973E-7629-280A-BFED-5C31CA4E8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84D8-5F48-2E49-9F0B-5B2A6B5985E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130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CEE3DF-90BD-D4D9-5228-794B84580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D686EC-D0F1-1880-17A3-7747AB6F9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784C36-4884-9FA5-57F0-68347F6C5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C23D736-1A55-9DA5-B31E-7704ACAA25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27AE588-E982-80E5-F34A-815F074C43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CC2CACD-CF73-1C77-00AA-915DA813C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5235-6285-E44B-A573-D1375EA5AB15}" type="datetimeFigureOut">
              <a:rPr lang="it-IT" smtClean="0"/>
              <a:t>05/07/23</a:t>
            </a:fld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928BF22-AFB0-DCED-8C65-8C9C6385A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AF90475-55B8-74A1-4E4C-1E3900090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84D8-5F48-2E49-9F0B-5B2A6B5985E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740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75909B-1EF2-C1D2-2669-0027DD16D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1F20031-3100-A9D5-B5A9-032B493D3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5235-6285-E44B-A573-D1375EA5AB15}" type="datetimeFigureOut">
              <a:rPr lang="it-IT" smtClean="0"/>
              <a:t>05/07/23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3C0EF45-6A39-84DE-FB69-22AF5E311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EACF8CA-BE5B-D3BE-4090-267D6602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84D8-5F48-2E49-9F0B-5B2A6B5985E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60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3DDE4EB-0BD4-3D57-9783-78B59AD7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5235-6285-E44B-A573-D1375EA5AB15}" type="datetimeFigureOut">
              <a:rPr lang="it-IT" smtClean="0"/>
              <a:t>05/07/23</a:t>
            </a:fld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2B43111-287A-8A94-EAD7-CB85CCD0B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3D4D4AD-E75E-0F02-AA4C-D8E4C5FD4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84D8-5F48-2E49-9F0B-5B2A6B5985E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9668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A2187D-DC2F-ADC7-39AA-2F6333215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5CF2E0-CE63-4225-1553-2C65BB4C3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307016B-4F38-AB81-DE57-443A84B53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731146-DB8D-58EE-4554-CC3A8B856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5235-6285-E44B-A573-D1375EA5AB15}" type="datetimeFigureOut">
              <a:rPr lang="it-IT" smtClean="0"/>
              <a:t>05/07/23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7E43338-C5A2-54EA-7B30-BBC4962AB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1558D60-74B6-A739-389F-CE4A2F37F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84D8-5F48-2E49-9F0B-5B2A6B5985E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482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208EF8-9DFA-F4B6-51FC-6BF57897F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A667F97-5F6A-EEE7-99D0-C2FC05C1AC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8AF61FE-C323-483D-B6C6-B3938FBFB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C0D98A6-9764-0D53-8AF8-9117A6AF3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5235-6285-E44B-A573-D1375EA5AB15}" type="datetimeFigureOut">
              <a:rPr lang="it-IT" smtClean="0"/>
              <a:t>05/07/23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55EFAD-7FE0-0FA1-0992-EC246992F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4B98CD8-F7E2-6691-ACFD-1A31F8B58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84D8-5F48-2E49-9F0B-5B2A6B5985E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287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8B077DB-0715-1E97-5B0D-05B8BD502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62BAC3-8D82-E08F-71B4-F8DFA95F3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B8BCDC-375A-941A-58D4-33FC674ABD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E5235-6285-E44B-A573-D1375EA5AB15}" type="datetimeFigureOut">
              <a:rPr lang="it-IT" smtClean="0"/>
              <a:t>05/07/23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16D5DE-AF42-E3F5-37C7-26A82AFFC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661F14-7A5B-43D4-36C1-71FE81295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A84D8-5F48-2E49-9F0B-5B2A6B5985E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820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tp.web.cern.ch/i-vostri-successi-i-vincitori-2022" TargetMode="External"/><Relationship Id="rId2" Type="http://schemas.openxmlformats.org/officeDocument/2006/relationships/hyperlink" Target="https://www.esero.it/progetti/mocril-measurement-of-cosmic-rays-in-lak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ical.it/contents/news/view/7964-secondo-open-day-alluniversita-della-calabria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8423/teams.2023.1417" TargetMode="External"/><Relationship Id="rId2" Type="http://schemas.openxmlformats.org/officeDocument/2006/relationships/hyperlink" Target="https://www.morressier.com/submissions/paper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C265DD-D3E9-9FC5-72F2-C0FD3A4B74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Attività Gruppo OCRA-Cosenza per l’anno 2024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B4812D4-81CB-C0E2-38C1-D877C925C6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G. Fiamingo, D. Liguori, C. Petronio, M. Schioppa, P. Turco </a:t>
            </a:r>
          </a:p>
          <a:p>
            <a:r>
              <a:rPr lang="it-IT" dirty="0"/>
              <a:t>R. Tucci e R. Turco</a:t>
            </a:r>
          </a:p>
        </p:txBody>
      </p:sp>
    </p:spTree>
    <p:extLst>
      <p:ext uri="{BB962C8B-B14F-4D97-AF65-F5344CB8AC3E}">
        <p14:creationId xmlns:p14="http://schemas.microsoft.com/office/powerpoint/2010/main" val="31908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A42EA6-5CB3-61B8-57BE-204A30A6E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Stazione di misura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ECFD38-CF94-8F3D-54B2-C5F4FEE73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misure di flusso sono fatte con il contatore ArduSiPM. Ogni stazione e’ completata da una stazione meteo, un’antenna GPS e un sensore giroscopico. La memorizzazione dei dati è effettuata con un microprocessore M5Stack. La stazione è alimentata con una batteria da 20000mAh ed e’ inserita in un contenitore cilindrico ermetico in vetro sintetico (sottomarino) </a:t>
            </a:r>
          </a:p>
          <a:p>
            <a:r>
              <a:rPr lang="it-IT" dirty="0"/>
              <a:t>5 sottomarini instrumentati e funzionanti</a:t>
            </a:r>
          </a:p>
          <a:p>
            <a:r>
              <a:rPr lang="it-IT" dirty="0"/>
              <a:t>5 sottomarini da montare e testare. I sensori per queste nuove stazioni sono stati tutti acquistati nell’anno corrente (2023)</a:t>
            </a:r>
          </a:p>
        </p:txBody>
      </p:sp>
    </p:spTree>
    <p:extLst>
      <p:ext uri="{BB962C8B-B14F-4D97-AF65-F5344CB8AC3E}">
        <p14:creationId xmlns:p14="http://schemas.microsoft.com/office/powerpoint/2010/main" val="598759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A42EA6-5CB3-61B8-57BE-204A30A6E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Misura del flusso di RC in acqua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ECFD38-CF94-8F3D-54B2-C5F4FEE73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Una rappresentanza di studenti provenienti da 6 scuole calabresi (Cosenza, Cariati, Bisignano, Catanzaro, Tropea, Reggio Calabria) e di alcuni studenti del corso di Laboratorio di Fisica Nucleare e Subnucleare, si ritroveranno ad ottobre presso la piscina olimpica comunale di Cosenza per eseguire le misure a diverse profondità. La raccolta dei dati e la loro analisi verrà eseguita in due giorni consecutivi. I risultati di queste misure saranno presentati all’ICD2023 </a:t>
            </a:r>
          </a:p>
        </p:txBody>
      </p:sp>
    </p:spTree>
    <p:extLst>
      <p:ext uri="{BB962C8B-B14F-4D97-AF65-F5344CB8AC3E}">
        <p14:creationId xmlns:p14="http://schemas.microsoft.com/office/powerpoint/2010/main" val="3940385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B51182-EF9E-75C1-5179-90B950710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Misure del flusso di RC in aria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2C190A-21E4-9A8F-4521-292C918FE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Le 6 scuole calabresi che eseguiranno le misure in piscina continueranno a svolgere misure a scuola da ottobre 2023 a maggio 2024 con il sottomarino in aria per scoprire </a:t>
            </a:r>
          </a:p>
          <a:p>
            <a:pPr lvl="1"/>
            <a:r>
              <a:rPr lang="it-IT" dirty="0"/>
              <a:t>come cambia il flusso dei raggi cosmici nell’arco di circa 6 mesi e come spiegare questo andamento</a:t>
            </a:r>
          </a:p>
          <a:p>
            <a:pPr lvl="1"/>
            <a:r>
              <a:rPr lang="it-IT" dirty="0"/>
              <a:t>Come cambia il flusso dei RC passando dal giorno alla notte</a:t>
            </a:r>
          </a:p>
          <a:p>
            <a:pPr lvl="1"/>
            <a:r>
              <a:rPr lang="it-IT" dirty="0"/>
              <a:t>che il flusso dipende dalla pressione atmosferica</a:t>
            </a:r>
          </a:p>
          <a:p>
            <a:pPr lvl="1"/>
            <a:r>
              <a:rPr lang="it-IT" dirty="0"/>
              <a:t>che i conteggi dipendono dalla temperatura del SiPM</a:t>
            </a:r>
          </a:p>
          <a:p>
            <a:r>
              <a:rPr lang="it-IT" dirty="0"/>
              <a:t>Una escursione di una giornata misurando il flusso dei raggi cosmici in funzione della quota partendo dalla propria scuola (sono quasi tutte al livello del mare) e raggiungendo la vetta più alta dell’Aspromonte, della Sila e del Pollino. </a:t>
            </a:r>
          </a:p>
          <a:p>
            <a:r>
              <a:rPr lang="it-IT" dirty="0"/>
              <a:t>Le misure eseguite a scuola verranno confrontate in aprile 2024 con i dati raccolti nelle stesse scuole da strumentazione professionale dell’ARPA locale</a:t>
            </a:r>
          </a:p>
        </p:txBody>
      </p:sp>
    </p:spTree>
    <p:extLst>
      <p:ext uri="{BB962C8B-B14F-4D97-AF65-F5344CB8AC3E}">
        <p14:creationId xmlns:p14="http://schemas.microsoft.com/office/powerpoint/2010/main" val="4166237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54F1B5-D0E8-E224-8B83-C0DBF0DCD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 ottenuti nel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692FD7-DCC8-47C4-1C37-B9E1048A0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/>
              <a:t>Primo premio al liceo di Tropea alla Gara internazionale di creatività scientifico-sperimentale BYSCC della Accademia Cinese delle Scienze per le attività nel progetto MoCRiL</a:t>
            </a:r>
          </a:p>
          <a:p>
            <a:r>
              <a:rPr lang="it-IT" dirty="0"/>
              <a:t>Premio al liceo di Tropea alla prima edizione delle Eccellenze Scolastiche Calabresi per le attività nel progetto MoCRiL</a:t>
            </a:r>
          </a:p>
          <a:p>
            <a:r>
              <a:rPr lang="it-IT" dirty="0"/>
              <a:t>Premiazione da parte di Samantha Cristoforetti, Contest «insegnare con lo spazio», ASI ed ESA, Museo della Scienza e Tecnologia, L. da Vinci Milano. Con Pubblicazione del lavoro come una “Best practice“ sul sito ESERO Italia. Link: </a:t>
            </a:r>
            <a:r>
              <a:rPr lang="it-IT" dirty="0">
                <a:hlinkClick r:id="rId2"/>
              </a:rPr>
              <a:t>https://www.esero.it/progetti/mocril-measurement-of-cosmic-rays-in-lake/</a:t>
            </a:r>
            <a:endParaRPr lang="it-IT" dirty="0"/>
          </a:p>
          <a:p>
            <a:r>
              <a:rPr lang="it-IT" dirty="0"/>
              <a:t>Premio per studenti e referenti di Tropea dal Parlamento Europeo per le attività svolte nel progetto MoCRiL. Studenti e referenti sono stati inviti al Workshop di tre giorni a Bruxelles per ritirare l’attestato</a:t>
            </a:r>
          </a:p>
          <a:p>
            <a:r>
              <a:rPr lang="it-IT" dirty="0"/>
              <a:t>Menzione speciale all’Atlante Italian Teacher Award</a:t>
            </a:r>
          </a:p>
          <a:p>
            <a:r>
              <a:rPr lang="it-IT" dirty="0"/>
              <a:t>Primo premio al concorso ITP «I vostri successi» organizzato dal CERN  </a:t>
            </a:r>
            <a:r>
              <a:rPr lang="it-IT" dirty="0">
                <a:hlinkClick r:id="rId3"/>
              </a:rPr>
              <a:t>https://itp.web.cern.ch/i-vostri-successi-i-vincitori-2022</a:t>
            </a:r>
            <a:endParaRPr lang="it-IT" dirty="0"/>
          </a:p>
          <a:p>
            <a:r>
              <a:rPr lang="it-IT" dirty="0"/>
              <a:t>Attestato di merito del Rettore dell’UNICAL come riconoscimento dell’impegno ed esempio nel condividere conoscenze e cultura con tante giovani generazioni </a:t>
            </a:r>
            <a:r>
              <a:rPr lang="it-IT" dirty="0">
                <a:hlinkClick r:id="rId4"/>
              </a:rPr>
              <a:t>https://www.unical.it/contents/news/view/7964-secondo-open-day-alluniversita-della-calabria/</a:t>
            </a:r>
            <a:r>
              <a:rPr lang="it-IT" dirty="0"/>
              <a:t> per il progetto MoCRiS e MoCRiL.</a:t>
            </a:r>
          </a:p>
        </p:txBody>
      </p:sp>
    </p:spTree>
    <p:extLst>
      <p:ext uri="{BB962C8B-B14F-4D97-AF65-F5344CB8AC3E}">
        <p14:creationId xmlns:p14="http://schemas.microsoft.com/office/powerpoint/2010/main" val="3108588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8F0C6E4-1101-4CBB-9ACC-D1D9A20D8C74}"/>
              </a:ext>
            </a:extLst>
          </p:cNvPr>
          <p:cNvSpPr txBox="1"/>
          <p:nvPr/>
        </p:nvSpPr>
        <p:spPr>
          <a:xfrm>
            <a:off x="124408" y="1359037"/>
            <a:ext cx="11793894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GB" sz="2000" i="0" dirty="0">
                <a:effectLst/>
              </a:rPr>
              <a:t>Collaborazione INFN-OCRA “</a:t>
            </a:r>
            <a:r>
              <a:rPr lang="en-GB" sz="2000" dirty="0">
                <a:effectLst/>
              </a:rPr>
              <a:t>MoCRiS a low-cost stratospheric balloon platform to measure the particle flux of cosmic ray showers in the high atmosphere”</a:t>
            </a:r>
            <a:r>
              <a:rPr lang="en-GB" sz="2000" i="0" dirty="0">
                <a:effectLst/>
              </a:rPr>
              <a:t>, Proceedings of Science </a:t>
            </a:r>
            <a:r>
              <a:rPr lang="en-GB" sz="2000" i="0" dirty="0">
                <a:effectLst/>
                <a:latin typeface="TimesNewRomanPS-ItalicMT"/>
                <a:cs typeface="TimesNewRomanPS-ItalicMT"/>
              </a:rPr>
              <a:t>37th International Cosmic Ray Conference (ICRC2021), 12-23 July 2021, Berlin, Germany – Online.</a:t>
            </a:r>
            <a:endParaRPr lang="en-GB" sz="2000" dirty="0">
              <a:effectLst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GB" sz="2000" i="0" dirty="0">
                <a:effectLst/>
              </a:rPr>
              <a:t>D. Liguori, M. Schioppa on behalf of OCRA Collaboration “</a:t>
            </a:r>
            <a:r>
              <a:rPr lang="en-GB" sz="2000" dirty="0">
                <a:effectLst/>
              </a:rPr>
              <a:t>MoCRiL: Pacini's experiment in a modern and educational way</a:t>
            </a:r>
            <a:r>
              <a:rPr lang="en-GB" sz="2000" i="0" dirty="0">
                <a:effectLst/>
              </a:rPr>
              <a:t>”, Morressier 24-11-22  </a:t>
            </a:r>
            <a:r>
              <a:rPr lang="en-GB" sz="2000" i="0" u="sng" dirty="0">
                <a:solidFill>
                  <a:srgbClr val="0563C1"/>
                </a:solidFill>
                <a:effectLst/>
                <a:hlinkClick r:id="rId2"/>
              </a:rPr>
              <a:t>https://www.morressier.com/submissions/papers</a:t>
            </a:r>
            <a:r>
              <a:rPr lang="en-GB" sz="2000" i="0" dirty="0">
                <a:effectLst/>
              </a:rPr>
              <a:t> ;12th Cosmic Ray International Seminar - CRIS 2022- IOP Publishing Journal of Physics: Conference Series 2429 (2023) 012043-doi:10.1088/1742-6596/2429/1/012043 (https://iopscience.iop.org/article/10.1088/1742-6596/2429/1/012043)</a:t>
            </a:r>
            <a:endParaRPr lang="en-GB" sz="2000" dirty="0">
              <a:effectLst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GB" sz="2000" i="0" dirty="0">
                <a:effectLst/>
              </a:rPr>
              <a:t>D. Liguori et al. “MoCRiL: L’esperimento di Pacini in una versione moderna e didattica”, Giornale di Fisica, vol. LXIII, n.4 Ottobre-Dicembre 2022</a:t>
            </a:r>
            <a:endParaRPr lang="en-GB" sz="2000" dirty="0">
              <a:effectLst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GB" sz="2000" i="0" dirty="0">
                <a:effectLst/>
              </a:rPr>
              <a:t>OCRA Collaboration, “</a:t>
            </a:r>
            <a:r>
              <a:rPr lang="en-GB" sz="2000" dirty="0">
                <a:effectLst/>
              </a:rPr>
              <a:t>OCRA – an outreach program on cosmic rays for teachers and students</a:t>
            </a:r>
            <a:r>
              <a:rPr lang="en-GB" sz="2000" i="0" dirty="0">
                <a:effectLst/>
              </a:rPr>
              <a:t>” 12th Cosmic Ray International Seminar - CRIS 2022 IOP Publishing Journal of Physics: Conference Series 2429 (2023) 012042 doi:10.1088/1742-6596/2429/1/012042 </a:t>
            </a:r>
            <a:endParaRPr lang="en-GB" sz="2000" dirty="0">
              <a:effectLst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GB" sz="2000" i="0" dirty="0">
                <a:effectLst/>
              </a:rPr>
              <a:t>D. Liguori “</a:t>
            </a:r>
            <a:r>
              <a:rPr lang="en-GB" sz="2000" dirty="0">
                <a:effectLst/>
              </a:rPr>
              <a:t>MoCRiS: a stratospheric project for an innovative approach to science education</a:t>
            </a:r>
            <a:r>
              <a:rPr lang="en-GB" sz="2000" i="0" dirty="0">
                <a:effectLst/>
              </a:rPr>
              <a:t>” CERN Teaching Methods for Science, 2023; 1(1): 7-12 DOI: </a:t>
            </a:r>
            <a:r>
              <a:rPr lang="en-GB" sz="2000" i="0" dirty="0">
                <a:effectLst/>
                <a:hlinkClick r:id="rId3"/>
              </a:rPr>
              <a:t>https://doi.org/10.18423/teams.2023.1417</a:t>
            </a:r>
            <a:endParaRPr lang="en-GB" sz="2000" dirty="0"/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</a:rPr>
              <a:t>Measurement of the cosmic radiation flux in water as a function</a:t>
            </a:r>
            <a:r>
              <a:rPr lang="en-GB" sz="2000" dirty="0"/>
              <a:t> </a:t>
            </a:r>
            <a:r>
              <a:rPr lang="en-GB" sz="2000" dirty="0">
                <a:effectLst/>
              </a:rPr>
              <a:t>of detector depth, submitted to Nuovo Cimento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CCDDEBE-704D-4459-BA6D-D417032836E6}"/>
              </a:ext>
            </a:extLst>
          </p:cNvPr>
          <p:cNvSpPr txBox="1"/>
          <p:nvPr/>
        </p:nvSpPr>
        <p:spPr>
          <a:xfrm>
            <a:off x="4382430" y="320289"/>
            <a:ext cx="47940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Pubblicazioni</a:t>
            </a:r>
          </a:p>
        </p:txBody>
      </p:sp>
    </p:spTree>
    <p:extLst>
      <p:ext uri="{BB962C8B-B14F-4D97-AF65-F5344CB8AC3E}">
        <p14:creationId xmlns:p14="http://schemas.microsoft.com/office/powerpoint/2010/main" val="36908258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818</Words>
  <Application>Microsoft Macintosh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TimesNewRomanPS-ItalicMT</vt:lpstr>
      <vt:lpstr>Tema di Office</vt:lpstr>
      <vt:lpstr>Attività Gruppo OCRA-Cosenza per l’anno 2024</vt:lpstr>
      <vt:lpstr>Stazione di misura</vt:lpstr>
      <vt:lpstr>Misura del flusso di RC in acqua</vt:lpstr>
      <vt:lpstr>Misure del flusso di RC in aria</vt:lpstr>
      <vt:lpstr>Risultati ottenuti nel 2023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Attività Gruppo OCRA-Cosenza per l’anno 2024</dc:title>
  <dc:creator>marco schioppa</dc:creator>
  <cp:lastModifiedBy>marco schioppa</cp:lastModifiedBy>
  <cp:revision>13</cp:revision>
  <dcterms:created xsi:type="dcterms:W3CDTF">2023-07-04T09:24:51Z</dcterms:created>
  <dcterms:modified xsi:type="dcterms:W3CDTF">2023-07-05T16:07:17Z</dcterms:modified>
</cp:coreProperties>
</file>